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8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5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66BE-7FA8-D644-A127-FF441FBF7914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55CD-2D4B-0D4D-A564-35E6214D8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Amdhal’s</a:t>
            </a:r>
            <a:r>
              <a:rPr lang="en-US" dirty="0" smtClean="0"/>
              <a:t> rules &amp; TPC benchmarks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20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908"/>
            <a:ext cx="8229600" cy="57292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System A </a:t>
            </a:r>
            <a:r>
              <a:rPr lang="en-US" sz="2400" dirty="0" smtClean="0"/>
              <a:t>– TPC-C (transactions, random IO)</a:t>
            </a:r>
          </a:p>
          <a:p>
            <a:pPr lvl="1"/>
            <a:r>
              <a:rPr lang="en-US" sz="2000" dirty="0" smtClean="0"/>
              <a:t>10 TB of data, 45 TB of storage</a:t>
            </a:r>
          </a:p>
          <a:p>
            <a:pPr lvl="1"/>
            <a:r>
              <a:rPr lang="en-US" sz="2000" dirty="0" smtClean="0"/>
              <a:t>IBM DB2</a:t>
            </a:r>
          </a:p>
          <a:p>
            <a:pPr lvl="1"/>
            <a:r>
              <a:rPr lang="en-US" sz="2000" dirty="0" smtClean="0"/>
              <a:t>Single 2-socket node</a:t>
            </a:r>
          </a:p>
          <a:p>
            <a:pPr lvl="1"/>
            <a:r>
              <a:rPr lang="en-US" sz="2000" dirty="0" smtClean="0"/>
              <a:t>Assumed CPI: 3 (pointer chasing)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System B </a:t>
            </a:r>
            <a:r>
              <a:rPr lang="en-US" sz="2400" dirty="0" smtClean="0"/>
              <a:t>– TPC-H (analytics, sequential/mixed IO)</a:t>
            </a:r>
          </a:p>
          <a:p>
            <a:pPr lvl="1"/>
            <a:r>
              <a:rPr lang="en-US" sz="2000" dirty="0" smtClean="0"/>
              <a:t>10 TB of data, 85 TB of storage</a:t>
            </a:r>
          </a:p>
          <a:p>
            <a:pPr lvl="1"/>
            <a:r>
              <a:rPr lang="en-US" sz="2000" dirty="0" smtClean="0"/>
              <a:t>SQL Server (row-oriented)</a:t>
            </a:r>
          </a:p>
          <a:p>
            <a:pPr lvl="1"/>
            <a:r>
              <a:rPr lang="en-US" sz="2000" dirty="0" smtClean="0"/>
              <a:t>Single 4-socket node</a:t>
            </a:r>
          </a:p>
          <a:p>
            <a:pPr lvl="1"/>
            <a:r>
              <a:rPr lang="en-US" sz="2000" dirty="0" smtClean="0"/>
              <a:t>Assumed CPI: 1 (regular memory accesses)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8000"/>
                </a:solidFill>
              </a:rPr>
              <a:t>System C </a:t>
            </a:r>
            <a:r>
              <a:rPr lang="en-US" sz="2400" dirty="0" smtClean="0"/>
              <a:t>– TPC-H (analytics, sequential/mixed IO)</a:t>
            </a:r>
          </a:p>
          <a:p>
            <a:pPr lvl="1"/>
            <a:r>
              <a:rPr lang="en-US" sz="2000" dirty="0" smtClean="0"/>
              <a:t>10 TB of data, 85 TB of storage</a:t>
            </a:r>
          </a:p>
          <a:p>
            <a:pPr lvl="1"/>
            <a:r>
              <a:rPr lang="en-US" sz="2000" dirty="0" smtClean="0"/>
              <a:t>EXA Solution (column-oriented)</a:t>
            </a:r>
          </a:p>
          <a:p>
            <a:pPr lvl="1"/>
            <a:r>
              <a:rPr lang="en-US" sz="2000" dirty="0" smtClean="0"/>
              <a:t>Scale-out architecture (34 two-socket nodes w/ local storage)</a:t>
            </a:r>
          </a:p>
          <a:p>
            <a:pPr lvl="1"/>
            <a:r>
              <a:rPr lang="en-US" sz="2000" dirty="0" smtClean="0"/>
              <a:t>Assumed CPI: 0.5 (best cache behavior)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1687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282" y="555672"/>
            <a:ext cx="78130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System </a:t>
            </a:r>
            <a:r>
              <a:rPr lang="en-US" sz="2400" dirty="0" smtClean="0">
                <a:solidFill>
                  <a:srgbClr val="0000FF"/>
                </a:solidFill>
              </a:rPr>
              <a:t>D </a:t>
            </a:r>
            <a:r>
              <a:rPr lang="en-US" sz="2400" dirty="0"/>
              <a:t>– TPC</a:t>
            </a:r>
            <a:r>
              <a:rPr lang="en-US" sz="2400" dirty="0" smtClean="0"/>
              <a:t>-E (OLTP/analytics mix) – newest benchmark</a:t>
            </a:r>
            <a:endParaRPr lang="en-US" sz="2400" dirty="0"/>
          </a:p>
          <a:p>
            <a:pPr lvl="1"/>
            <a:r>
              <a:rPr lang="en-US" sz="2000" dirty="0" smtClean="0"/>
              <a:t>50 TB </a:t>
            </a:r>
            <a:r>
              <a:rPr lang="en-US" sz="2000" dirty="0"/>
              <a:t>of data, </a:t>
            </a:r>
            <a:r>
              <a:rPr lang="en-US" sz="2000" dirty="0" smtClean="0"/>
              <a:t>85 TB </a:t>
            </a:r>
            <a:r>
              <a:rPr lang="en-US" sz="2000" dirty="0"/>
              <a:t>of storage</a:t>
            </a:r>
          </a:p>
          <a:p>
            <a:pPr lvl="1"/>
            <a:r>
              <a:rPr lang="en-US" sz="2000" dirty="0"/>
              <a:t>SQL Server (row-oriented)</a:t>
            </a:r>
          </a:p>
          <a:p>
            <a:pPr lvl="1"/>
            <a:r>
              <a:rPr lang="en-US" sz="2000" dirty="0"/>
              <a:t>Single </a:t>
            </a:r>
            <a:r>
              <a:rPr lang="en-US" sz="2000" dirty="0" smtClean="0"/>
              <a:t>8-</a:t>
            </a:r>
            <a:r>
              <a:rPr lang="en-US" sz="2000" dirty="0"/>
              <a:t>socket node</a:t>
            </a:r>
          </a:p>
          <a:p>
            <a:pPr lvl="1"/>
            <a:r>
              <a:rPr lang="en-US" sz="2000" dirty="0"/>
              <a:t>Assumed CPI: 1 (regular memory accesses)</a:t>
            </a:r>
          </a:p>
        </p:txBody>
      </p:sp>
    </p:spTree>
    <p:extLst>
      <p:ext uri="{BB962C8B-B14F-4D97-AF65-F5344CB8AC3E}">
        <p14:creationId xmlns:p14="http://schemas.microsoft.com/office/powerpoint/2010/main" val="11670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Rule: 1 MIPS </a:t>
            </a:r>
            <a:r>
              <a:rPr lang="en-US" dirty="0" smtClean="0">
                <a:sym typeface="Wingdings"/>
              </a:rPr>
              <a:t> 1Mbps of IO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641192"/>
              </p:ext>
            </p:extLst>
          </p:nvPr>
        </p:nvGraphicFramePr>
        <p:xfrm>
          <a:off x="922140" y="1600200"/>
          <a:ext cx="7173501" cy="3712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167"/>
                <a:gridCol w="2391167"/>
                <a:gridCol w="2391167"/>
              </a:tblGrid>
              <a:tr h="12404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Amdhal’s</a:t>
                      </a:r>
                      <a:r>
                        <a:rPr lang="en-US" sz="2000" dirty="0" smtClean="0"/>
                        <a:t> Predicted GIPS/</a:t>
                      </a:r>
                      <a:r>
                        <a:rPr lang="en-US" sz="2000" dirty="0" err="1" smtClean="0"/>
                        <a:t>Gbps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Djordje’s</a:t>
                      </a:r>
                      <a:endParaRPr lang="en-US" sz="20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Estimated GIPS/</a:t>
                      </a:r>
                      <a:r>
                        <a:rPr lang="en-US" sz="2000" dirty="0" err="1" smtClean="0"/>
                        <a:t>Gbps</a:t>
                      </a:r>
                      <a:endParaRPr lang="en-US" sz="2000" dirty="0"/>
                    </a:p>
                  </a:txBody>
                  <a:tcPr/>
                </a:tc>
              </a:tr>
              <a:tr h="4886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0.25</a:t>
                      </a:r>
                      <a:endParaRPr lang="en-US" sz="2000" dirty="0"/>
                    </a:p>
                  </a:txBody>
                  <a:tcPr/>
                </a:tc>
              </a:tr>
              <a:tr h="8645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   </a:t>
                      </a:r>
                    </a:p>
                    <a:p>
                      <a:pPr algn="ctr"/>
                      <a:r>
                        <a:rPr lang="en-US" sz="2000" dirty="0" smtClean="0"/>
                        <a:t>(Jim </a:t>
                      </a:r>
                      <a:r>
                        <a:rPr lang="en-US" sz="2000" dirty="0" smtClean="0"/>
                        <a:t>Gray’99 estimate: </a:t>
                      </a:r>
                      <a:r>
                        <a:rPr lang="en-US" sz="2000" dirty="0" smtClean="0"/>
                        <a:t>0.5)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</a:t>
                      </a:r>
                      <a:endParaRPr lang="en-US" sz="2000" dirty="0"/>
                    </a:p>
                  </a:txBody>
                  <a:tcPr/>
                </a:tc>
              </a:tr>
              <a:tr h="4886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</a:tr>
              <a:tr h="4886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</a:t>
                      </a:r>
                      <a:r>
                        <a:rPr lang="en-US" sz="2000" baseline="0" dirty="0" smtClean="0"/>
                        <a:t> 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4630" y="5376296"/>
            <a:ext cx="73404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Still largely valid for old SW stacks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Sys C uses IO bandwidth 100x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91360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Rule: 1 MB</a:t>
            </a:r>
            <a:r>
              <a:rPr lang="en-US" dirty="0" smtClean="0">
                <a:sym typeface="Wingdings"/>
              </a:rPr>
              <a:t> 1MIPS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17006"/>
              </p:ext>
            </p:extLst>
          </p:nvPr>
        </p:nvGraphicFramePr>
        <p:xfrm>
          <a:off x="922140" y="1543500"/>
          <a:ext cx="7173501" cy="3783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167"/>
                <a:gridCol w="2391167"/>
                <a:gridCol w="2391167"/>
              </a:tblGrid>
              <a:tr h="12404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Amdhal’s</a:t>
                      </a:r>
                      <a:r>
                        <a:rPr lang="en-US" sz="2000" dirty="0" smtClean="0"/>
                        <a:t> Predicted GB/GIPS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Djordje’s</a:t>
                      </a:r>
                      <a:endParaRPr lang="en-US" sz="20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Estimated GB/GIPS</a:t>
                      </a:r>
                      <a:endParaRPr lang="en-US" sz="2000" dirty="0"/>
                    </a:p>
                  </a:txBody>
                  <a:tcPr/>
                </a:tc>
              </a:tr>
              <a:tr h="4886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 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(Jim Gray’99: ~2)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</a:tr>
              <a:tr h="8645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    </a:t>
                      </a:r>
                    </a:p>
                    <a:p>
                      <a:pPr algn="ctr"/>
                      <a:r>
                        <a:rPr lang="en-US" sz="2000" dirty="0" smtClean="0"/>
                        <a:t>(Jim Gray’99: ~1)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</a:tr>
              <a:tr h="4886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 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</a:t>
                      </a:r>
                      <a:endParaRPr lang="en-US" sz="2000" dirty="0"/>
                    </a:p>
                  </a:txBody>
                  <a:tcPr/>
                </a:tc>
              </a:tr>
              <a:tr h="48867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 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4630" y="5376296"/>
            <a:ext cx="6763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Jim argued that GB/GIPS slightly increases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Sys C uses memory 20x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11556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314</Words>
  <Application>Microsoft Macintosh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Amdhal’s rules &amp; TPC benchmarks</vt:lpstr>
      <vt:lpstr>PowerPoint Presentation</vt:lpstr>
      <vt:lpstr>PowerPoint Presentation</vt:lpstr>
      <vt:lpstr>Storage Rule: 1 MIPS  1Mbps of IO</vt:lpstr>
      <vt:lpstr>Memory Rule: 1 MB 1MIPS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Amdhal’s rules &amp; TPC benchmarks</dc:title>
  <dc:creator>Djordje Jevdjic</dc:creator>
  <cp:lastModifiedBy>Djordje Jevdjic</cp:lastModifiedBy>
  <cp:revision>11</cp:revision>
  <dcterms:created xsi:type="dcterms:W3CDTF">2016-01-20T11:07:27Z</dcterms:created>
  <dcterms:modified xsi:type="dcterms:W3CDTF">2016-02-03T17:28:17Z</dcterms:modified>
</cp:coreProperties>
</file>