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evdjic:Desktop:Amdhal:tpc-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evdjic:Desktop:Amdhal:tpc-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evdjic:Desktop:Amdhal:tpc-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evdjic:Desktop:Amdhal:tpc-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Sheet3!$R$10</c:f>
              <c:strCache>
                <c:ptCount val="1"/>
                <c:pt idx="0">
                  <c:v>Performance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Sheet3!$R$11:$R$42</c:f>
              <c:numCache>
                <c:formatCode>General</c:formatCode>
                <c:ptCount val="32"/>
                <c:pt idx="0">
                  <c:v>1.0</c:v>
                </c:pt>
                <c:pt idx="1">
                  <c:v>1.343801652892562</c:v>
                </c:pt>
                <c:pt idx="2">
                  <c:v>1.752066115702479</c:v>
                </c:pt>
                <c:pt idx="3">
                  <c:v>1.834710743801653</c:v>
                </c:pt>
                <c:pt idx="4">
                  <c:v>2.049586776859504</c:v>
                </c:pt>
                <c:pt idx="5">
                  <c:v>2.181818181818182</c:v>
                </c:pt>
                <c:pt idx="6">
                  <c:v>2.56198347107438</c:v>
                </c:pt>
                <c:pt idx="7">
                  <c:v>2.975206611570246</c:v>
                </c:pt>
                <c:pt idx="8">
                  <c:v>3.289256198347107</c:v>
                </c:pt>
                <c:pt idx="9">
                  <c:v>5.388429752066116</c:v>
                </c:pt>
                <c:pt idx="10">
                  <c:v>10.24793388429752</c:v>
                </c:pt>
                <c:pt idx="11">
                  <c:v>10.41322314049587</c:v>
                </c:pt>
                <c:pt idx="12">
                  <c:v>17.85123966942149</c:v>
                </c:pt>
                <c:pt idx="13">
                  <c:v>15.9504132231405</c:v>
                </c:pt>
                <c:pt idx="14">
                  <c:v>18.51885193648904</c:v>
                </c:pt>
                <c:pt idx="15">
                  <c:v>19.20014749268094</c:v>
                </c:pt>
                <c:pt idx="16">
                  <c:v>38.70997478363093</c:v>
                </c:pt>
                <c:pt idx="17">
                  <c:v>43.35517175766659</c:v>
                </c:pt>
                <c:pt idx="18">
                  <c:v>60.69724046073327</c:v>
                </c:pt>
                <c:pt idx="19">
                  <c:v>60.07788086419519</c:v>
                </c:pt>
                <c:pt idx="20">
                  <c:v>66.5811566278452</c:v>
                </c:pt>
                <c:pt idx="21">
                  <c:v>82.68450613783563</c:v>
                </c:pt>
                <c:pt idx="22">
                  <c:v>110.5556879820499</c:v>
                </c:pt>
                <c:pt idx="23">
                  <c:v>105.2911314114761</c:v>
                </c:pt>
                <c:pt idx="24">
                  <c:v>144.001106195107</c:v>
                </c:pt>
                <c:pt idx="25">
                  <c:v>151.1237415552951</c:v>
                </c:pt>
                <c:pt idx="26">
                  <c:v>145.5495051864523</c:v>
                </c:pt>
                <c:pt idx="27">
                  <c:v>176.207805215088</c:v>
                </c:pt>
                <c:pt idx="28">
                  <c:v>218.9436173762165</c:v>
                </c:pt>
                <c:pt idx="29">
                  <c:v>195.0982729095</c:v>
                </c:pt>
                <c:pt idx="30">
                  <c:v>197.5757112956523</c:v>
                </c:pt>
                <c:pt idx="31">
                  <c:v>222.9694547537141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Sheet3!$S$10</c:f>
              <c:strCache>
                <c:ptCount val="1"/>
                <c:pt idx="0">
                  <c:v>Cores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Sheet3!$S$11:$S$42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4.0</c:v>
                </c:pt>
                <c:pt idx="13">
                  <c:v>4.0</c:v>
                </c:pt>
                <c:pt idx="14">
                  <c:v>4.0</c:v>
                </c:pt>
                <c:pt idx="15">
                  <c:v>4.0</c:v>
                </c:pt>
                <c:pt idx="16">
                  <c:v>4.0</c:v>
                </c:pt>
                <c:pt idx="17">
                  <c:v>4.0</c:v>
                </c:pt>
                <c:pt idx="18">
                  <c:v>8.0</c:v>
                </c:pt>
                <c:pt idx="19">
                  <c:v>6.0</c:v>
                </c:pt>
                <c:pt idx="20">
                  <c:v>6.0</c:v>
                </c:pt>
                <c:pt idx="21">
                  <c:v>6.0</c:v>
                </c:pt>
                <c:pt idx="22">
                  <c:v>8.0</c:v>
                </c:pt>
                <c:pt idx="23">
                  <c:v>8.0</c:v>
                </c:pt>
                <c:pt idx="24">
                  <c:v>12.0</c:v>
                </c:pt>
                <c:pt idx="25">
                  <c:v>12.0</c:v>
                </c:pt>
                <c:pt idx="26">
                  <c:v>10.0</c:v>
                </c:pt>
                <c:pt idx="27">
                  <c:v>12.0</c:v>
                </c:pt>
                <c:pt idx="28">
                  <c:v>18.0</c:v>
                </c:pt>
                <c:pt idx="29">
                  <c:v>14.0</c:v>
                </c:pt>
                <c:pt idx="30">
                  <c:v>16.0</c:v>
                </c:pt>
                <c:pt idx="31">
                  <c:v>18.0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Sheet3!$T$10</c:f>
              <c:strCache>
                <c:ptCount val="1"/>
                <c:pt idx="0">
                  <c:v>Cache Capacity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Sheet3!$T$11:$T$42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8.0</c:v>
                </c:pt>
                <c:pt idx="9">
                  <c:v>16.0</c:v>
                </c:pt>
                <c:pt idx="10">
                  <c:v>16.0</c:v>
                </c:pt>
                <c:pt idx="11">
                  <c:v>16.0</c:v>
                </c:pt>
                <c:pt idx="12">
                  <c:v>32.0</c:v>
                </c:pt>
                <c:pt idx="13">
                  <c:v>32.0</c:v>
                </c:pt>
                <c:pt idx="14">
                  <c:v>32.0</c:v>
                </c:pt>
                <c:pt idx="15">
                  <c:v>32.0</c:v>
                </c:pt>
                <c:pt idx="16">
                  <c:v>32.0</c:v>
                </c:pt>
                <c:pt idx="17">
                  <c:v>32.0</c:v>
                </c:pt>
                <c:pt idx="18">
                  <c:v>96.0</c:v>
                </c:pt>
                <c:pt idx="19">
                  <c:v>48.0</c:v>
                </c:pt>
                <c:pt idx="20">
                  <c:v>48.0</c:v>
                </c:pt>
                <c:pt idx="21">
                  <c:v>60.0</c:v>
                </c:pt>
                <c:pt idx="22">
                  <c:v>80.0</c:v>
                </c:pt>
                <c:pt idx="23">
                  <c:v>80.0</c:v>
                </c:pt>
                <c:pt idx="24">
                  <c:v>120.0</c:v>
                </c:pt>
                <c:pt idx="25">
                  <c:v>120.0</c:v>
                </c:pt>
                <c:pt idx="26">
                  <c:v>100.0</c:v>
                </c:pt>
                <c:pt idx="27">
                  <c:v>120.0</c:v>
                </c:pt>
                <c:pt idx="28">
                  <c:v>180.0</c:v>
                </c:pt>
                <c:pt idx="29">
                  <c:v>140.0</c:v>
                </c:pt>
                <c:pt idx="30">
                  <c:v>160.0</c:v>
                </c:pt>
                <c:pt idx="31">
                  <c:v>180.0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462040"/>
        <c:axId val="-2128096680"/>
      </c:scatterChart>
      <c:valAx>
        <c:axId val="-2128462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096680"/>
        <c:crosses val="autoZero"/>
        <c:crossBetween val="midCat"/>
        <c:majorUnit val="1.0"/>
      </c:valAx>
      <c:valAx>
        <c:axId val="-2128096680"/>
        <c:scaling>
          <c:logBase val="2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46204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67683793582597"/>
          <c:y val="0.0224482612871559"/>
          <c:w val="0.574803263689402"/>
          <c:h val="0.05635331088654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68896611047351"/>
          <c:y val="0.118467618916841"/>
          <c:w val="0.897482984505233"/>
          <c:h val="0.8587546017485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Sheet3!$R$10</c:f>
              <c:strCache>
                <c:ptCount val="1"/>
                <c:pt idx="0">
                  <c:v>Performance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Sheet3!$R$11:$R$42</c:f>
              <c:numCache>
                <c:formatCode>General</c:formatCode>
                <c:ptCount val="32"/>
                <c:pt idx="0">
                  <c:v>1.0</c:v>
                </c:pt>
                <c:pt idx="1">
                  <c:v>1.343801652892562</c:v>
                </c:pt>
                <c:pt idx="2">
                  <c:v>1.752066115702479</c:v>
                </c:pt>
                <c:pt idx="3">
                  <c:v>1.834710743801653</c:v>
                </c:pt>
                <c:pt idx="4">
                  <c:v>2.049586776859504</c:v>
                </c:pt>
                <c:pt idx="5">
                  <c:v>2.181818181818182</c:v>
                </c:pt>
                <c:pt idx="6">
                  <c:v>2.56198347107438</c:v>
                </c:pt>
                <c:pt idx="7">
                  <c:v>2.975206611570246</c:v>
                </c:pt>
                <c:pt idx="8">
                  <c:v>3.289256198347107</c:v>
                </c:pt>
                <c:pt idx="9">
                  <c:v>5.388429752066116</c:v>
                </c:pt>
                <c:pt idx="10">
                  <c:v>10.24793388429752</c:v>
                </c:pt>
                <c:pt idx="11">
                  <c:v>10.41322314049587</c:v>
                </c:pt>
                <c:pt idx="12">
                  <c:v>17.85123966942149</c:v>
                </c:pt>
                <c:pt idx="13">
                  <c:v>15.9504132231405</c:v>
                </c:pt>
                <c:pt idx="14">
                  <c:v>18.51885193648904</c:v>
                </c:pt>
                <c:pt idx="15">
                  <c:v>19.20014749268094</c:v>
                </c:pt>
                <c:pt idx="16">
                  <c:v>38.70997478363093</c:v>
                </c:pt>
                <c:pt idx="17">
                  <c:v>43.35517175766659</c:v>
                </c:pt>
                <c:pt idx="18">
                  <c:v>60.69724046073327</c:v>
                </c:pt>
                <c:pt idx="19">
                  <c:v>60.07788086419519</c:v>
                </c:pt>
                <c:pt idx="20">
                  <c:v>66.5811566278452</c:v>
                </c:pt>
                <c:pt idx="21">
                  <c:v>82.68450613783563</c:v>
                </c:pt>
                <c:pt idx="22">
                  <c:v>110.5556879820499</c:v>
                </c:pt>
                <c:pt idx="23">
                  <c:v>105.2911314114761</c:v>
                </c:pt>
                <c:pt idx="24">
                  <c:v>144.001106195107</c:v>
                </c:pt>
                <c:pt idx="25">
                  <c:v>151.1237415552951</c:v>
                </c:pt>
                <c:pt idx="26">
                  <c:v>145.5495051864523</c:v>
                </c:pt>
                <c:pt idx="27">
                  <c:v>176.207805215088</c:v>
                </c:pt>
                <c:pt idx="28">
                  <c:v>218.9436173762165</c:v>
                </c:pt>
                <c:pt idx="29">
                  <c:v>195.0982729095</c:v>
                </c:pt>
                <c:pt idx="30">
                  <c:v>197.5757112956523</c:v>
                </c:pt>
                <c:pt idx="31">
                  <c:v>222.9694547537141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Sheet3!$S$10</c:f>
              <c:strCache>
                <c:ptCount val="1"/>
                <c:pt idx="0">
                  <c:v>Cores</c:v>
                </c:pt>
              </c:strCache>
            </c:strRef>
          </c:tx>
          <c:spPr>
            <a:ln w="47625">
              <a:noFill/>
            </a:ln>
          </c:spPr>
          <c:trendline>
            <c:spPr>
              <a:ln w="22225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Sheet3!$S$11:$S$42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4.0</c:v>
                </c:pt>
                <c:pt idx="13">
                  <c:v>4.0</c:v>
                </c:pt>
                <c:pt idx="14">
                  <c:v>4.0</c:v>
                </c:pt>
                <c:pt idx="15">
                  <c:v>4.0</c:v>
                </c:pt>
                <c:pt idx="16">
                  <c:v>4.0</c:v>
                </c:pt>
                <c:pt idx="17">
                  <c:v>4.0</c:v>
                </c:pt>
                <c:pt idx="18">
                  <c:v>8.0</c:v>
                </c:pt>
                <c:pt idx="19">
                  <c:v>6.0</c:v>
                </c:pt>
                <c:pt idx="20">
                  <c:v>6.0</c:v>
                </c:pt>
                <c:pt idx="21">
                  <c:v>6.0</c:v>
                </c:pt>
                <c:pt idx="22">
                  <c:v>8.0</c:v>
                </c:pt>
                <c:pt idx="23">
                  <c:v>8.0</c:v>
                </c:pt>
                <c:pt idx="24">
                  <c:v>12.0</c:v>
                </c:pt>
                <c:pt idx="25">
                  <c:v>12.0</c:v>
                </c:pt>
                <c:pt idx="26">
                  <c:v>10.0</c:v>
                </c:pt>
                <c:pt idx="27">
                  <c:v>12.0</c:v>
                </c:pt>
                <c:pt idx="28">
                  <c:v>18.0</c:v>
                </c:pt>
                <c:pt idx="29">
                  <c:v>14.0</c:v>
                </c:pt>
                <c:pt idx="30">
                  <c:v>16.0</c:v>
                </c:pt>
                <c:pt idx="31">
                  <c:v>18.0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Sheet3!$T$10</c:f>
              <c:strCache>
                <c:ptCount val="1"/>
                <c:pt idx="0">
                  <c:v>Cache Capacity</c:v>
                </c:pt>
              </c:strCache>
            </c:strRef>
          </c:tx>
          <c:spPr>
            <a:ln w="47625">
              <a:noFill/>
            </a:ln>
          </c:spPr>
          <c:trendline>
            <c:spPr>
              <a:ln w="28575">
                <a:solidFill>
                  <a:schemeClr val="accent3">
                    <a:lumMod val="75000"/>
                  </a:schemeClr>
                </a:solidFill>
              </a:ln>
            </c:spPr>
            <c:trendlineType val="exp"/>
            <c:dispRSqr val="0"/>
            <c:dispEq val="0"/>
          </c:trendline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Sheet3!$T$11:$T$42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8.0</c:v>
                </c:pt>
                <c:pt idx="9">
                  <c:v>16.0</c:v>
                </c:pt>
                <c:pt idx="10">
                  <c:v>16.0</c:v>
                </c:pt>
                <c:pt idx="11">
                  <c:v>16.0</c:v>
                </c:pt>
                <c:pt idx="12">
                  <c:v>32.0</c:v>
                </c:pt>
                <c:pt idx="13">
                  <c:v>32.0</c:v>
                </c:pt>
                <c:pt idx="14">
                  <c:v>32.0</c:v>
                </c:pt>
                <c:pt idx="15">
                  <c:v>32.0</c:v>
                </c:pt>
                <c:pt idx="16">
                  <c:v>32.0</c:v>
                </c:pt>
                <c:pt idx="17">
                  <c:v>32.0</c:v>
                </c:pt>
                <c:pt idx="18">
                  <c:v>96.0</c:v>
                </c:pt>
                <c:pt idx="19">
                  <c:v>48.0</c:v>
                </c:pt>
                <c:pt idx="20">
                  <c:v>48.0</c:v>
                </c:pt>
                <c:pt idx="21">
                  <c:v>60.0</c:v>
                </c:pt>
                <c:pt idx="22">
                  <c:v>80.0</c:v>
                </c:pt>
                <c:pt idx="23">
                  <c:v>80.0</c:v>
                </c:pt>
                <c:pt idx="24">
                  <c:v>120.0</c:v>
                </c:pt>
                <c:pt idx="25">
                  <c:v>120.0</c:v>
                </c:pt>
                <c:pt idx="26">
                  <c:v>100.0</c:v>
                </c:pt>
                <c:pt idx="27">
                  <c:v>120.0</c:v>
                </c:pt>
                <c:pt idx="28">
                  <c:v>180.0</c:v>
                </c:pt>
                <c:pt idx="29">
                  <c:v>140.0</c:v>
                </c:pt>
                <c:pt idx="30">
                  <c:v>160.0</c:v>
                </c:pt>
                <c:pt idx="31">
                  <c:v>180.0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5842424"/>
        <c:axId val="-2126163240"/>
      </c:scatterChart>
      <c:valAx>
        <c:axId val="-2125842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163240"/>
        <c:crosses val="autoZero"/>
        <c:crossBetween val="midCat"/>
        <c:majorUnit val="1.0"/>
      </c:valAx>
      <c:valAx>
        <c:axId val="-2126163240"/>
        <c:scaling>
          <c:logBase val="2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842424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0532242166483753"/>
          <c:y val="0.000258012912294053"/>
          <c:w val="0.845739224280535"/>
          <c:h val="0.1081307071281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Sheet3!$R$10</c:f>
              <c:strCache>
                <c:ptCount val="1"/>
                <c:pt idx="0">
                  <c:v>Performance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Sheet3!$R$11:$R$42</c:f>
              <c:numCache>
                <c:formatCode>General</c:formatCode>
                <c:ptCount val="32"/>
                <c:pt idx="0">
                  <c:v>1.0</c:v>
                </c:pt>
                <c:pt idx="1">
                  <c:v>1.343801652892562</c:v>
                </c:pt>
                <c:pt idx="2">
                  <c:v>1.647933884297521</c:v>
                </c:pt>
                <c:pt idx="3">
                  <c:v>1.834710743801653</c:v>
                </c:pt>
                <c:pt idx="4">
                  <c:v>2.049586776859504</c:v>
                </c:pt>
                <c:pt idx="5">
                  <c:v>2.181818181818182</c:v>
                </c:pt>
                <c:pt idx="6">
                  <c:v>2.56198347107438</c:v>
                </c:pt>
                <c:pt idx="7">
                  <c:v>2.975206611570247</c:v>
                </c:pt>
                <c:pt idx="8">
                  <c:v>3.289256198347107</c:v>
                </c:pt>
                <c:pt idx="9">
                  <c:v>5.388429752066116</c:v>
                </c:pt>
                <c:pt idx="10">
                  <c:v>10.24793388429752</c:v>
                </c:pt>
                <c:pt idx="11">
                  <c:v>10.41322314049587</c:v>
                </c:pt>
                <c:pt idx="12">
                  <c:v>17.85123966942149</c:v>
                </c:pt>
                <c:pt idx="13">
                  <c:v>15.9504132231405</c:v>
                </c:pt>
                <c:pt idx="14">
                  <c:v>18.42013357983909</c:v>
                </c:pt>
                <c:pt idx="15">
                  <c:v>19.09779735702381</c:v>
                </c:pt>
                <c:pt idx="16">
                  <c:v>38.50362370367704</c:v>
                </c:pt>
                <c:pt idx="17">
                  <c:v>43.1240585481183</c:v>
                </c:pt>
                <c:pt idx="18">
                  <c:v>60.37368196736559</c:v>
                </c:pt>
                <c:pt idx="19">
                  <c:v>59.75762398810677</c:v>
                </c:pt>
                <c:pt idx="20">
                  <c:v>66.22623277032451</c:v>
                </c:pt>
                <c:pt idx="21">
                  <c:v>82.24374023105418</c:v>
                </c:pt>
                <c:pt idx="22">
                  <c:v>109.9663492977016</c:v>
                </c:pt>
                <c:pt idx="23">
                  <c:v>104.7298564740016</c:v>
                </c:pt>
                <c:pt idx="24">
                  <c:v>143.2334801776786</c:v>
                </c:pt>
                <c:pt idx="25">
                  <c:v>150.3181469391552</c:v>
                </c:pt>
                <c:pt idx="26">
                  <c:v>144.7736251258256</c:v>
                </c:pt>
                <c:pt idx="27">
                  <c:v>175.2684950991379</c:v>
                </c:pt>
                <c:pt idx="28">
                  <c:v>217.7764956679974</c:v>
                </c:pt>
                <c:pt idx="29">
                  <c:v>194.0582634665323</c:v>
                </c:pt>
                <c:pt idx="30">
                  <c:v>196.5224953835676</c:v>
                </c:pt>
                <c:pt idx="31">
                  <c:v>221.7808725331798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Sheet3!$S$10</c:f>
              <c:strCache>
                <c:ptCount val="1"/>
                <c:pt idx="0">
                  <c:v>Cores</c:v>
                </c:pt>
              </c:strCache>
            </c:strRef>
          </c:tx>
          <c:spPr>
            <a:ln w="47625">
              <a:noFill/>
            </a:ln>
          </c:spPr>
          <c:trendline>
            <c:spPr>
              <a:ln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Sheet3!$S$11:$S$42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4.0</c:v>
                </c:pt>
                <c:pt idx="13">
                  <c:v>4.0</c:v>
                </c:pt>
                <c:pt idx="14">
                  <c:v>4.0</c:v>
                </c:pt>
                <c:pt idx="15">
                  <c:v>4.0</c:v>
                </c:pt>
                <c:pt idx="16">
                  <c:v>4.0</c:v>
                </c:pt>
                <c:pt idx="17">
                  <c:v>4.0</c:v>
                </c:pt>
                <c:pt idx="18">
                  <c:v>8.0</c:v>
                </c:pt>
                <c:pt idx="19">
                  <c:v>6.0</c:v>
                </c:pt>
                <c:pt idx="20">
                  <c:v>6.0</c:v>
                </c:pt>
                <c:pt idx="21">
                  <c:v>6.0</c:v>
                </c:pt>
                <c:pt idx="22">
                  <c:v>8.0</c:v>
                </c:pt>
                <c:pt idx="23">
                  <c:v>8.0</c:v>
                </c:pt>
                <c:pt idx="24">
                  <c:v>12.0</c:v>
                </c:pt>
                <c:pt idx="25">
                  <c:v>12.0</c:v>
                </c:pt>
                <c:pt idx="26">
                  <c:v>10.0</c:v>
                </c:pt>
                <c:pt idx="27">
                  <c:v>12.0</c:v>
                </c:pt>
                <c:pt idx="28">
                  <c:v>18.0</c:v>
                </c:pt>
                <c:pt idx="29">
                  <c:v>14.0</c:v>
                </c:pt>
                <c:pt idx="30">
                  <c:v>16.0</c:v>
                </c:pt>
                <c:pt idx="31">
                  <c:v>18.0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Sheet3!$T$10</c:f>
              <c:strCache>
                <c:ptCount val="1"/>
                <c:pt idx="0">
                  <c:v>Cache Capacity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Sheet3!$T$11:$T$42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8.0</c:v>
                </c:pt>
                <c:pt idx="9">
                  <c:v>16.0</c:v>
                </c:pt>
                <c:pt idx="10">
                  <c:v>16.0</c:v>
                </c:pt>
                <c:pt idx="11">
                  <c:v>16.0</c:v>
                </c:pt>
                <c:pt idx="12">
                  <c:v>32.0</c:v>
                </c:pt>
                <c:pt idx="13">
                  <c:v>32.0</c:v>
                </c:pt>
                <c:pt idx="14">
                  <c:v>32.0</c:v>
                </c:pt>
                <c:pt idx="15">
                  <c:v>32.0</c:v>
                </c:pt>
                <c:pt idx="16">
                  <c:v>32.0</c:v>
                </c:pt>
                <c:pt idx="17">
                  <c:v>32.0</c:v>
                </c:pt>
                <c:pt idx="18">
                  <c:v>96.0</c:v>
                </c:pt>
                <c:pt idx="19">
                  <c:v>48.0</c:v>
                </c:pt>
                <c:pt idx="20">
                  <c:v>48.0</c:v>
                </c:pt>
                <c:pt idx="21">
                  <c:v>60.0</c:v>
                </c:pt>
                <c:pt idx="22">
                  <c:v>80.0</c:v>
                </c:pt>
                <c:pt idx="23">
                  <c:v>80.0</c:v>
                </c:pt>
                <c:pt idx="24">
                  <c:v>120.0</c:v>
                </c:pt>
                <c:pt idx="25">
                  <c:v>120.0</c:v>
                </c:pt>
                <c:pt idx="26">
                  <c:v>100.0</c:v>
                </c:pt>
                <c:pt idx="27">
                  <c:v>120.0</c:v>
                </c:pt>
                <c:pt idx="28">
                  <c:v>180.0</c:v>
                </c:pt>
                <c:pt idx="29">
                  <c:v>140.0</c:v>
                </c:pt>
                <c:pt idx="30">
                  <c:v>160.0</c:v>
                </c:pt>
                <c:pt idx="31">
                  <c:v>180.0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Sheet3!$U$10</c:f>
              <c:strCache>
                <c:ptCount val="1"/>
                <c:pt idx="0">
                  <c:v>Mem Capacity</c:v>
                </c:pt>
              </c:strCache>
            </c:strRef>
          </c:tx>
          <c:spPr>
            <a:ln w="47625">
              <a:noFill/>
            </a:ln>
          </c:spPr>
          <c:trendline>
            <c:spPr>
              <a:ln>
                <a:solidFill>
                  <a:schemeClr val="accent4">
                    <a:lumMod val="75000"/>
                  </a:schemeClr>
                </a:solidFill>
              </a:ln>
            </c:spPr>
            <c:trendlineType val="exp"/>
            <c:dispRSqr val="0"/>
            <c:dispEq val="0"/>
          </c:trendline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Sheet3!$U$11:$U$42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8.0</c:v>
                </c:pt>
                <c:pt idx="9">
                  <c:v>8.0</c:v>
                </c:pt>
                <c:pt idx="10">
                  <c:v>8.0</c:v>
                </c:pt>
                <c:pt idx="11">
                  <c:v>4.0</c:v>
                </c:pt>
                <c:pt idx="12">
                  <c:v>8.0</c:v>
                </c:pt>
                <c:pt idx="13">
                  <c:v>8.0</c:v>
                </c:pt>
                <c:pt idx="14">
                  <c:v>4.0</c:v>
                </c:pt>
                <c:pt idx="15">
                  <c:v>8.0</c:v>
                </c:pt>
                <c:pt idx="16">
                  <c:v>8.0</c:v>
                </c:pt>
                <c:pt idx="17">
                  <c:v>16.0</c:v>
                </c:pt>
                <c:pt idx="18">
                  <c:v>16.0</c:v>
                </c:pt>
                <c:pt idx="19">
                  <c:v>16.0</c:v>
                </c:pt>
                <c:pt idx="20">
                  <c:v>32.0</c:v>
                </c:pt>
                <c:pt idx="21">
                  <c:v>16.0</c:v>
                </c:pt>
                <c:pt idx="22">
                  <c:v>32.0</c:v>
                </c:pt>
                <c:pt idx="23">
                  <c:v>32.0</c:v>
                </c:pt>
                <c:pt idx="24">
                  <c:v>64.0</c:v>
                </c:pt>
                <c:pt idx="25">
                  <c:v>64.0</c:v>
                </c:pt>
                <c:pt idx="26">
                  <c:v>64.0</c:v>
                </c:pt>
                <c:pt idx="27">
                  <c:v>64.0</c:v>
                </c:pt>
                <c:pt idx="28">
                  <c:v>64.0</c:v>
                </c:pt>
                <c:pt idx="29">
                  <c:v>64.0</c:v>
                </c:pt>
                <c:pt idx="30">
                  <c:v>64.0</c:v>
                </c:pt>
                <c:pt idx="31">
                  <c:v>64.0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Sheet3!$V$10</c:f>
              <c:strCache>
                <c:ptCount val="1"/>
                <c:pt idx="0">
                  <c:v>Mem BW</c:v>
                </c:pt>
              </c:strCache>
            </c:strRef>
          </c:tx>
          <c:spPr>
            <a:ln w="47625">
              <a:noFill/>
            </a:ln>
          </c:spPr>
          <c:trendline>
            <c:spPr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trendlineType val="exp"/>
            <c:dispRSqr val="0"/>
            <c:dispEq val="0"/>
          </c:trendline>
          <c:xVal>
            <c:numRef>
              <c:f>Sheet3!$Q$11:$Q$42</c:f>
              <c:numCache>
                <c:formatCode>General</c:formatCode>
                <c:ptCount val="32"/>
                <c:pt idx="0">
                  <c:v>2001.25</c:v>
                </c:pt>
                <c:pt idx="1">
                  <c:v>2002.0</c:v>
                </c:pt>
                <c:pt idx="2">
                  <c:v>2002.5</c:v>
                </c:pt>
                <c:pt idx="3">
                  <c:v>2002.5</c:v>
                </c:pt>
                <c:pt idx="4">
                  <c:v>2002.5</c:v>
                </c:pt>
                <c:pt idx="5">
                  <c:v>2003.0</c:v>
                </c:pt>
                <c:pt idx="6">
                  <c:v>2003.5</c:v>
                </c:pt>
                <c:pt idx="7">
                  <c:v>2004.25</c:v>
                </c:pt>
                <c:pt idx="8">
                  <c:v>2005.0</c:v>
                </c:pt>
                <c:pt idx="9">
                  <c:v>2005.75</c:v>
                </c:pt>
                <c:pt idx="10">
                  <c:v>2006.25</c:v>
                </c:pt>
                <c:pt idx="11">
                  <c:v>2006.5</c:v>
                </c:pt>
                <c:pt idx="12">
                  <c:v>2006.75</c:v>
                </c:pt>
                <c:pt idx="13">
                  <c:v>2007.0</c:v>
                </c:pt>
                <c:pt idx="14">
                  <c:v>2007.25</c:v>
                </c:pt>
                <c:pt idx="15">
                  <c:v>2007.5</c:v>
                </c:pt>
                <c:pt idx="16">
                  <c:v>2008.75</c:v>
                </c:pt>
                <c:pt idx="17">
                  <c:v>2009.5</c:v>
                </c:pt>
                <c:pt idx="18">
                  <c:v>2010.0</c:v>
                </c:pt>
                <c:pt idx="19">
                  <c:v>2010.0</c:v>
                </c:pt>
                <c:pt idx="20">
                  <c:v>2010.0</c:v>
                </c:pt>
                <c:pt idx="21">
                  <c:v>2011.75</c:v>
                </c:pt>
                <c:pt idx="22">
                  <c:v>2012.0</c:v>
                </c:pt>
                <c:pt idx="23">
                  <c:v>2012.0</c:v>
                </c:pt>
                <c:pt idx="24">
                  <c:v>2013.5</c:v>
                </c:pt>
                <c:pt idx="25">
                  <c:v>2013.5</c:v>
                </c:pt>
                <c:pt idx="26">
                  <c:v>2014.5</c:v>
                </c:pt>
                <c:pt idx="27">
                  <c:v>2014.5</c:v>
                </c:pt>
                <c:pt idx="28">
                  <c:v>2014.5</c:v>
                </c:pt>
                <c:pt idx="29">
                  <c:v>2014.5</c:v>
                </c:pt>
                <c:pt idx="30">
                  <c:v>2014.5</c:v>
                </c:pt>
                <c:pt idx="31">
                  <c:v>2015.25</c:v>
                </c:pt>
              </c:numCache>
            </c:numRef>
          </c:xVal>
          <c:yVal>
            <c:numRef>
              <c:f>Sheet3!$V$11:$V$42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1.3125</c:v>
                </c:pt>
                <c:pt idx="5">
                  <c:v>1.3125</c:v>
                </c:pt>
                <c:pt idx="6">
                  <c:v>1.3125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3.3125</c:v>
                </c:pt>
                <c:pt idx="11">
                  <c:v>3.3125</c:v>
                </c:pt>
                <c:pt idx="12">
                  <c:v>3.3125</c:v>
                </c:pt>
                <c:pt idx="13">
                  <c:v>3.3125</c:v>
                </c:pt>
                <c:pt idx="14">
                  <c:v>4.0</c:v>
                </c:pt>
                <c:pt idx="15">
                  <c:v>3.3125</c:v>
                </c:pt>
                <c:pt idx="16">
                  <c:v>6.624999999999999</c:v>
                </c:pt>
                <c:pt idx="17">
                  <c:v>6.624999999999999</c:v>
                </c:pt>
                <c:pt idx="18">
                  <c:v>6.624999999999999</c:v>
                </c:pt>
                <c:pt idx="19">
                  <c:v>6.624999999999999</c:v>
                </c:pt>
                <c:pt idx="20">
                  <c:v>6.624999999999999</c:v>
                </c:pt>
                <c:pt idx="21">
                  <c:v>8.0</c:v>
                </c:pt>
                <c:pt idx="22">
                  <c:v>8.0</c:v>
                </c:pt>
                <c:pt idx="23">
                  <c:v>8.0</c:v>
                </c:pt>
                <c:pt idx="24">
                  <c:v>9.333125000000001</c:v>
                </c:pt>
                <c:pt idx="25">
                  <c:v>9.333125000000001</c:v>
                </c:pt>
                <c:pt idx="26">
                  <c:v>10.66666875</c:v>
                </c:pt>
                <c:pt idx="27">
                  <c:v>10.66666875</c:v>
                </c:pt>
                <c:pt idx="28">
                  <c:v>10.66666875</c:v>
                </c:pt>
                <c:pt idx="29">
                  <c:v>10.66666875</c:v>
                </c:pt>
                <c:pt idx="30">
                  <c:v>10.66666875</c:v>
                </c:pt>
                <c:pt idx="31">
                  <c:v>10.66666875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7251400"/>
        <c:axId val="2097254264"/>
      </c:scatterChart>
      <c:valAx>
        <c:axId val="2097251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7254264"/>
        <c:crosses val="autoZero"/>
        <c:crossBetween val="midCat"/>
      </c:valAx>
      <c:valAx>
        <c:axId val="2097254264"/>
        <c:scaling>
          <c:logBase val="2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72514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Sheet4!$F$27</c:f>
              <c:strCache>
                <c:ptCount val="1"/>
                <c:pt idx="0">
                  <c:v>AMD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Sheet4!$E$28:$E$42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xVal>
          <c:yVal>
            <c:numRef>
              <c:f>Sheet4!$F$28:$F$42</c:f>
              <c:numCache>
                <c:formatCode>General</c:formatCode>
                <c:ptCount val="15"/>
                <c:pt idx="0">
                  <c:v>1.0</c:v>
                </c:pt>
                <c:pt idx="1">
                  <c:v>2.363636363636364</c:v>
                </c:pt>
                <c:pt idx="2">
                  <c:v>2.996363636363637</c:v>
                </c:pt>
                <c:pt idx="3">
                  <c:v>7.854545454545454</c:v>
                </c:pt>
                <c:pt idx="4">
                  <c:v>9.09090909090909</c:v>
                </c:pt>
                <c:pt idx="5">
                  <c:v>9.454545454545454</c:v>
                </c:pt>
                <c:pt idx="6">
                  <c:v>11.27272727272727</c:v>
                </c:pt>
                <c:pt idx="7">
                  <c:v>10.90909090909091</c:v>
                </c:pt>
                <c:pt idx="8">
                  <c:v>42.18181818181818</c:v>
                </c:pt>
                <c:pt idx="9">
                  <c:v>26.18181818181818</c:v>
                </c:pt>
                <c:pt idx="10">
                  <c:v>24.09090909090909</c:v>
                </c:pt>
                <c:pt idx="11">
                  <c:v>29.09090909090909</c:v>
                </c:pt>
                <c:pt idx="12">
                  <c:v>58.18181818181818</c:v>
                </c:pt>
                <c:pt idx="13">
                  <c:v>59.2290909090909</c:v>
                </c:pt>
                <c:pt idx="14">
                  <c:v>61.0909090909091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Sheet4!$G$27</c:f>
              <c:strCache>
                <c:ptCount val="1"/>
                <c:pt idx="0">
                  <c:v>NVIDIA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Sheet4!$E$28:$E$42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xVal>
          <c:yVal>
            <c:numRef>
              <c:f>Sheet4!$G$28:$G$42</c:f>
              <c:numCache>
                <c:formatCode>General</c:formatCode>
                <c:ptCount val="15"/>
                <c:pt idx="0">
                  <c:v>1.0</c:v>
                </c:pt>
                <c:pt idx="1">
                  <c:v>1.2</c:v>
                </c:pt>
                <c:pt idx="2">
                  <c:v>1.9</c:v>
                </c:pt>
                <c:pt idx="3">
                  <c:v>7.2</c:v>
                </c:pt>
                <c:pt idx="4">
                  <c:v>8.8</c:v>
                </c:pt>
                <c:pt idx="5">
                  <c:v>13.8</c:v>
                </c:pt>
                <c:pt idx="6">
                  <c:v>14.7</c:v>
                </c:pt>
                <c:pt idx="7">
                  <c:v>19.264</c:v>
                </c:pt>
                <c:pt idx="8">
                  <c:v>20.736</c:v>
                </c:pt>
                <c:pt idx="9">
                  <c:v>37.05</c:v>
                </c:pt>
                <c:pt idx="10">
                  <c:v>29.14</c:v>
                </c:pt>
                <c:pt idx="11">
                  <c:v>32.2</c:v>
                </c:pt>
                <c:pt idx="12">
                  <c:v>40.2</c:v>
                </c:pt>
                <c:pt idx="13">
                  <c:v>72.1</c:v>
                </c:pt>
                <c:pt idx="14">
                  <c:v>96.0</c:v>
                </c:pt>
              </c:numCache>
            </c:numRef>
          </c:yVal>
          <c:smooth val="0"/>
        </c:ser>
        <c:ser>
          <c:idx val="2"/>
          <c:order val="2"/>
          <c:tx>
            <c:v>Intel</c:v>
          </c:tx>
          <c:spPr>
            <a:ln w="47625">
              <a:noFill/>
            </a:ln>
          </c:spPr>
          <c:xVal>
            <c:numRef>
              <c:f>Sheet4!$E$28:$E$42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xVal>
          <c:yVal>
            <c:numRef>
              <c:f>Sheet4!$H$28:$H$42</c:f>
              <c:numCache>
                <c:formatCode>General</c:formatCode>
                <c:ptCount val="15"/>
                <c:pt idx="0">
                  <c:v>1.0</c:v>
                </c:pt>
                <c:pt idx="1">
                  <c:v>1.647933884297521</c:v>
                </c:pt>
                <c:pt idx="2">
                  <c:v>2.181818181818182</c:v>
                </c:pt>
                <c:pt idx="3">
                  <c:v>2.975206611570248</c:v>
                </c:pt>
                <c:pt idx="4">
                  <c:v>5.388429752066116</c:v>
                </c:pt>
                <c:pt idx="5">
                  <c:v>10.24793388429752</c:v>
                </c:pt>
                <c:pt idx="6">
                  <c:v>19.09779735702381</c:v>
                </c:pt>
                <c:pt idx="7">
                  <c:v>38.50362370367704</c:v>
                </c:pt>
                <c:pt idx="8">
                  <c:v>43.1240585481183</c:v>
                </c:pt>
                <c:pt idx="9">
                  <c:v>60.37368196736561</c:v>
                </c:pt>
                <c:pt idx="10">
                  <c:v>82.24374023105418</c:v>
                </c:pt>
                <c:pt idx="11">
                  <c:v>109.9663492977016</c:v>
                </c:pt>
                <c:pt idx="12">
                  <c:v>150.3181469391552</c:v>
                </c:pt>
                <c:pt idx="13">
                  <c:v>194.0582634665323</c:v>
                </c:pt>
                <c:pt idx="14">
                  <c:v>221.7808725331798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7203672"/>
        <c:axId val="-2077200680"/>
      </c:scatterChart>
      <c:valAx>
        <c:axId val="-207720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7200680"/>
        <c:crosses val="autoZero"/>
        <c:crossBetween val="midCat"/>
      </c:valAx>
      <c:valAx>
        <c:axId val="-2077200680"/>
        <c:scaling>
          <c:logBase val="2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203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FE00-CD4D-B743-9AC6-26283966A61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B7F0-2C5A-8E4C-AF68-A0A056A8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6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Intel Xeon Scaling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040760"/>
              </p:ext>
            </p:extLst>
          </p:nvPr>
        </p:nvGraphicFramePr>
        <p:xfrm>
          <a:off x="158752" y="1224744"/>
          <a:ext cx="8765540" cy="515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48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6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Intel Xeon Scaling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425921"/>
              </p:ext>
            </p:extLst>
          </p:nvPr>
        </p:nvGraphicFramePr>
        <p:xfrm>
          <a:off x="158752" y="1224744"/>
          <a:ext cx="8765540" cy="535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20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689153"/>
              </p:ext>
            </p:extLst>
          </p:nvPr>
        </p:nvGraphicFramePr>
        <p:xfrm>
          <a:off x="238132" y="635053"/>
          <a:ext cx="8686163" cy="565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33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vs. GPU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627041"/>
              </p:ext>
            </p:extLst>
          </p:nvPr>
        </p:nvGraphicFramePr>
        <p:xfrm>
          <a:off x="1009227" y="2057400"/>
          <a:ext cx="6973877" cy="4327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664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Intel Xeon Scaling</vt:lpstr>
      <vt:lpstr>Intel Xeon Scaling</vt:lpstr>
      <vt:lpstr>PowerPoint Presentation</vt:lpstr>
      <vt:lpstr>CPU vs. GPU performance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Jevdjic</dc:creator>
  <cp:lastModifiedBy>Djordje Jevdjic</cp:lastModifiedBy>
  <cp:revision>10</cp:revision>
  <dcterms:created xsi:type="dcterms:W3CDTF">2016-02-24T06:40:43Z</dcterms:created>
  <dcterms:modified xsi:type="dcterms:W3CDTF">2016-03-02T22:12:32Z</dcterms:modified>
</cp:coreProperties>
</file>