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19A3A-696F-4906-82E7-04CC1310027F}" v="420" dt="2022-02-17T23:17:10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Sistemi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preporuke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filmova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 err="1"/>
              <a:t>Đorđe</a:t>
            </a:r>
            <a:r>
              <a:rPr lang="en-US" dirty="0"/>
              <a:t> </a:t>
            </a:r>
            <a:r>
              <a:rPr lang="en-US" dirty="0" err="1"/>
              <a:t>Karišić</a:t>
            </a:r>
            <a:r>
              <a:rPr lang="en-US" dirty="0"/>
              <a:t> 657-2019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FD08-95F2-4F6B-A0C1-8C204791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Modifikacija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ocene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filmova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4D03-C22A-4993-913A-ABED0B47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Ocene </a:t>
            </a:r>
            <a:r>
              <a:rPr lang="en-US" dirty="0" err="1">
                <a:ea typeface="+mn-lt"/>
                <a:cs typeface="+mn-lt"/>
              </a:rPr>
              <a:t>jednog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glavni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kada</a:t>
            </a:r>
            <a:r>
              <a:rPr lang="en-US" dirty="0">
                <a:ea typeface="+mn-lt"/>
                <a:cs typeface="+mn-lt"/>
              </a:rPr>
              <a:t> je u </a:t>
            </a:r>
            <a:r>
              <a:rPr lang="en-US" dirty="0" err="1">
                <a:ea typeface="+mn-lt"/>
                <a:cs typeface="+mn-lt"/>
              </a:rPr>
              <a:t>pitanju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sortiranje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Međutim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neki</a:t>
            </a:r>
            <a:r>
              <a:rPr lang="en-US" dirty="0">
                <a:ea typeface="+mn-lt"/>
                <a:cs typeface="+mn-lt"/>
              </a:rPr>
              <a:t> film </a:t>
            </a:r>
            <a:r>
              <a:rPr lang="en-US" dirty="0" err="1">
                <a:ea typeface="+mn-lt"/>
                <a:cs typeface="+mn-lt"/>
              </a:rPr>
              <a:t>ocenilo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nekoliko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korisnika</a:t>
            </a:r>
            <a:r>
              <a:rPr lang="en-US" dirty="0">
                <a:ea typeface="+mn-lt"/>
                <a:cs typeface="+mn-lt"/>
              </a:rPr>
              <a:t>, taj film je </a:t>
            </a:r>
            <a:r>
              <a:rPr lang="en-US" dirty="0" err="1">
                <a:ea typeface="+mn-lt"/>
                <a:cs typeface="+mn-lt"/>
              </a:rPr>
              <a:t>nepouzdan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predlog</a:t>
            </a:r>
            <a:r>
              <a:rPr lang="en-US" dirty="0">
                <a:ea typeface="+mn-lt"/>
                <a:cs typeface="+mn-lt"/>
              </a:rPr>
              <a:t>. Kako </a:t>
            </a:r>
            <a:r>
              <a:rPr lang="en-US" dirty="0" err="1">
                <a:ea typeface="+mn-lt"/>
                <a:cs typeface="+mn-lt"/>
              </a:rPr>
              <a:t>rešiti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ovaj</a:t>
            </a:r>
            <a:r>
              <a:rPr lang="en-US" dirty="0">
                <a:ea typeface="+mn-lt"/>
                <a:cs typeface="+mn-lt"/>
              </a:rPr>
              <a:t> problem?</a:t>
            </a:r>
          </a:p>
        </p:txBody>
      </p:sp>
    </p:spTree>
    <p:extLst>
      <p:ext uri="{BB962C8B-B14F-4D97-AF65-F5344CB8AC3E}">
        <p14:creationId xmlns:p14="http://schemas.microsoft.com/office/powerpoint/2010/main" val="38550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075E-C942-465E-AC46-98F5B8C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Ponderisani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rejting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filmova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B07C-DB4D-4EFC-8AAD-50BDACF2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Iza </a:t>
            </a:r>
            <a:r>
              <a:rPr lang="en-US" dirty="0" err="1">
                <a:ea typeface="+mn-lt"/>
                <a:cs typeface="+mn-lt"/>
              </a:rPr>
              <a:t>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stoji</a:t>
            </a:r>
            <a:r>
              <a:rPr lang="en-US" dirty="0">
                <a:ea typeface="+mn-lt"/>
                <a:cs typeface="+mn-lt"/>
              </a:rPr>
              <a:t> IMDB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aktivno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kalkulaciji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rejtinga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njihovog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sajta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Ideja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formule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pronaći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način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dati</a:t>
            </a:r>
            <a:r>
              <a:rPr lang="en-US" dirty="0">
                <a:ea typeface="+mn-lt"/>
                <a:cs typeface="+mn-lt"/>
              </a:rPr>
              <a:t> film,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popularnosti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dodeliti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težinu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svakom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93A707E-3DA9-4EC5-8E17-3264A08C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938" y="4332097"/>
            <a:ext cx="3458735" cy="18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CB76-925C-4464-A18E-612BCDFF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Sortirano</a:t>
            </a:r>
            <a:r>
              <a:rPr lang="en-US" dirty="0">
                <a:cs typeface="Calibri Light"/>
              </a:rPr>
              <a:t> po IMDB </a:t>
            </a:r>
            <a:r>
              <a:rPr lang="en-US" dirty="0" err="1">
                <a:cs typeface="Calibri Light"/>
              </a:rPr>
              <a:t>oceni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D77FCCB-D3AE-42CA-B804-5B845C65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865" y="338552"/>
            <a:ext cx="5823307" cy="5713256"/>
          </a:xfrm>
        </p:spPr>
      </p:pic>
    </p:spTree>
    <p:extLst>
      <p:ext uri="{BB962C8B-B14F-4D97-AF65-F5344CB8AC3E}">
        <p14:creationId xmlns:p14="http://schemas.microsoft.com/office/powerpoint/2010/main" val="158698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3B3-1CC6-4538-9C2B-C7358CD4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Prikaz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najpopularnijih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filmova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2B01CE-5D44-4A91-9B65-378E8779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979" y="2083311"/>
            <a:ext cx="6274419" cy="2697665"/>
          </a:xfrm>
        </p:spPr>
      </p:pic>
    </p:spTree>
    <p:extLst>
      <p:ext uri="{BB962C8B-B14F-4D97-AF65-F5344CB8AC3E}">
        <p14:creationId xmlns:p14="http://schemas.microsoft.com/office/powerpoint/2010/main" val="282649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CFC8-324C-459A-884C-93B07D0A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Sličnost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osnovu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korisničkih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oznaka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B55E-EC16-4655-BB19-BBBAA501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Prethodno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napisano</a:t>
            </a:r>
            <a:r>
              <a:rPr lang="en-US" dirty="0">
                <a:ea typeface="+mn-lt"/>
                <a:cs typeface="+mn-lt"/>
              </a:rPr>
              <a:t>, da se meu </a:t>
            </a:r>
            <a:r>
              <a:rPr lang="en-US" dirty="0" err="1">
                <a:ea typeface="+mn-lt"/>
                <a:cs typeface="+mn-lt"/>
              </a:rPr>
              <a:t>bazama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koriste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nalazi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korisničkim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oznakama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tj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tagovima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Tagovi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poput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kratkih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komentara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sadrže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uglavnom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podsećaju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taj film, </a:t>
            </a:r>
            <a:r>
              <a:rPr lang="en-US" dirty="0" err="1">
                <a:ea typeface="+mn-lt"/>
                <a:cs typeface="+mn-lt"/>
              </a:rPr>
              <a:t>npr</a:t>
            </a:r>
            <a:r>
              <a:rPr lang="en-US" dirty="0">
                <a:ea typeface="+mn-lt"/>
                <a:cs typeface="+mn-lt"/>
              </a:rPr>
              <a:t>. Pulp Fiction </a:t>
            </a:r>
            <a:r>
              <a:rPr lang="en-US" dirty="0" err="1">
                <a:ea typeface="+mn-lt"/>
                <a:cs typeface="+mn-lt"/>
              </a:rPr>
              <a:t>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tagove</a:t>
            </a:r>
            <a:r>
              <a:rPr lang="en-US" dirty="0">
                <a:ea typeface="+mn-lt"/>
                <a:cs typeface="+mn-lt"/>
              </a:rPr>
              <a:t> Quentin Tarantino, cult film, violence...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materijala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pretpostavku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Recimo</a:t>
            </a:r>
            <a:r>
              <a:rPr lang="en-US" dirty="0">
                <a:ea typeface="+mn-lt"/>
                <a:cs typeface="+mn-lt"/>
              </a:rPr>
              <a:t>, da </a:t>
            </a:r>
            <a:r>
              <a:rPr lang="en-US" dirty="0" err="1">
                <a:ea typeface="+mn-lt"/>
                <a:cs typeface="+mn-lt"/>
              </a:rPr>
              <a:t>korisnik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naemo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slične</a:t>
            </a:r>
            <a:r>
              <a:rPr lang="en-US" dirty="0">
                <a:ea typeface="+mn-lt"/>
                <a:cs typeface="+mn-lt"/>
              </a:rPr>
              <a:t> po </a:t>
            </a:r>
            <a:r>
              <a:rPr lang="en-US" dirty="0" err="1">
                <a:ea typeface="+mn-lt"/>
                <a:cs typeface="+mn-lt"/>
              </a:rPr>
              <a:t>tagovima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je on </a:t>
            </a:r>
            <a:r>
              <a:rPr lang="en-US" dirty="0" err="1">
                <a:ea typeface="+mn-lt"/>
                <a:cs typeface="+mn-lt"/>
              </a:rPr>
              <a:t>najvećom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dozvolimo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korisniku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unese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par, pa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toga da </a:t>
            </a:r>
            <a:r>
              <a:rPr lang="en-US" dirty="0" err="1">
                <a:ea typeface="+mn-lt"/>
                <a:cs typeface="+mn-lt"/>
              </a:rPr>
              <a:t>naemo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tagom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oba</a:t>
            </a:r>
            <a:r>
              <a:rPr lang="en-US" dirty="0">
                <a:ea typeface="+mn-lt"/>
                <a:cs typeface="+mn-lt"/>
              </a:rPr>
              <a:t>. Ovo je </a:t>
            </a:r>
            <a:r>
              <a:rPr lang="en-US" dirty="0" err="1">
                <a:ea typeface="+mn-lt"/>
                <a:cs typeface="+mn-lt"/>
              </a:rPr>
              <a:t>adekvatno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rešenje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manjak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kolona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režisere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glumce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Ideja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rešenje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je ta da </a:t>
            </a:r>
            <a:r>
              <a:rPr lang="en-US" dirty="0" err="1">
                <a:ea typeface="+mn-lt"/>
                <a:cs typeface="+mn-lt"/>
              </a:rPr>
              <a:t>nakon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korisničkog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izdvojimo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Idjeve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ocenjenih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najvišom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ocenom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pretražimo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tagovima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našli</a:t>
            </a:r>
            <a:r>
              <a:rPr lang="en-US" dirty="0">
                <a:ea typeface="+mn-lt"/>
                <a:cs typeface="+mn-lt"/>
              </a:rPr>
              <a:t> film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tagova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izdvojili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9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8BE9-35D5-46ED-AD6B-77DB040A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Pulp Fiction-5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Silence of the Lambs-5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1DCEAB-1616-41C9-8E26-5875DA2F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645" y="999901"/>
            <a:ext cx="6059526" cy="4613584"/>
          </a:xfrm>
        </p:spPr>
      </p:pic>
    </p:spTree>
    <p:extLst>
      <p:ext uri="{BB962C8B-B14F-4D97-AF65-F5344CB8AC3E}">
        <p14:creationId xmlns:p14="http://schemas.microsoft.com/office/powerpoint/2010/main" val="217587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2227B-E247-4935-99AC-141F5519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Uvod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0004-BB1C-405C-8035-9188058C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Potreba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pružanjem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izvrsne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preporuke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korisnicima</a:t>
            </a:r>
            <a:r>
              <a:rPr lang="en-US" dirty="0">
                <a:ea typeface="+mn-lt"/>
                <a:cs typeface="+mn-lt"/>
              </a:rPr>
              <a:t> internet </a:t>
            </a:r>
            <a:r>
              <a:rPr lang="en-US" dirty="0" err="1">
                <a:ea typeface="+mn-lt"/>
                <a:cs typeface="+mn-lt"/>
              </a:rPr>
              <a:t>platformi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nikad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veća</a:t>
            </a:r>
            <a:r>
              <a:rPr lang="en-US" dirty="0">
                <a:ea typeface="+mn-lt"/>
                <a:cs typeface="+mn-lt"/>
              </a:rPr>
              <a:t>. Internet </a:t>
            </a:r>
            <a:r>
              <a:rPr lang="en-US" dirty="0" err="1">
                <a:ea typeface="+mn-lt"/>
                <a:cs typeface="+mn-lt"/>
              </a:rPr>
              <a:t>platforme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trgovinu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društvene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sisteme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plaćanje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prodavnice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itd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moraju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besprekoran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preporuka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bi </a:t>
            </a:r>
            <a:r>
              <a:rPr lang="en-US" dirty="0" err="1">
                <a:ea typeface="+mn-lt"/>
                <a:cs typeface="+mn-lt"/>
              </a:rPr>
              <a:t>uštedeli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privukli</a:t>
            </a:r>
            <a:r>
              <a:rPr lang="en-US" dirty="0">
                <a:ea typeface="+mn-lt"/>
                <a:cs typeface="+mn-lt"/>
              </a:rPr>
              <a:t> ga </a:t>
            </a:r>
            <a:r>
              <a:rPr lang="en-US" dirty="0" err="1">
                <a:ea typeface="+mn-lt"/>
                <a:cs typeface="+mn-lt"/>
              </a:rPr>
              <a:t>primamljivim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ponudama</a:t>
            </a:r>
            <a:r>
              <a:rPr lang="en-US" dirty="0">
                <a:ea typeface="+mn-lt"/>
                <a:cs typeface="+mn-lt"/>
              </a:rPr>
              <a:t> po </a:t>
            </a:r>
            <a:r>
              <a:rPr lang="en-US" dirty="0" err="1">
                <a:ea typeface="+mn-lt"/>
                <a:cs typeface="+mn-lt"/>
              </a:rPr>
              <a:t>njegovom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ukusu</a:t>
            </a:r>
            <a:r>
              <a:rPr lang="en-US" dirty="0">
                <a:ea typeface="+mn-lt"/>
                <a:cs typeface="+mn-lt"/>
              </a:rPr>
              <a:t>. Od </a:t>
            </a:r>
            <a:r>
              <a:rPr lang="en-US" dirty="0" err="1">
                <a:ea typeface="+mn-lt"/>
                <a:cs typeface="+mn-lt"/>
              </a:rPr>
              <a:t>takvih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zavisi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korisničko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iskustvo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Dakle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takvi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moraju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precizni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Naravno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obezbedili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preciznost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jednog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potrebno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koristiti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odgovarajuću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dovoljnu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količinu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relevantnih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primeniti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FF9D-8A0D-479C-ABA3-86A263F3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Podela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37E4-2F81-4C47-A3B8-EBF4D43F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Kako </a:t>
            </a:r>
            <a:r>
              <a:rPr lang="en-US" dirty="0" err="1">
                <a:ea typeface="+mn-lt"/>
                <a:cs typeface="+mn-lt"/>
              </a:rPr>
              <a:t>bismo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preporučili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odgovarajuće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stavke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koristiti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sledeće</a:t>
            </a:r>
            <a:r>
              <a:rPr lang="en-US" dirty="0">
                <a:ea typeface="+mn-lt"/>
                <a:cs typeface="+mn-lt"/>
              </a:rPr>
              <a:t> tri </a:t>
            </a:r>
            <a:r>
              <a:rPr lang="en-US" dirty="0" err="1">
                <a:ea typeface="+mn-lt"/>
                <a:cs typeface="+mn-lt"/>
              </a:rPr>
              <a:t>strategije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1. </a:t>
            </a:r>
            <a:r>
              <a:rPr lang="en-US" dirty="0" err="1">
                <a:ea typeface="+mn-lt"/>
                <a:cs typeface="+mn-lt"/>
              </a:rPr>
              <a:t>Saradnički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sistemi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preporuku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2. Sistem </a:t>
            </a:r>
            <a:r>
              <a:rPr lang="en-US" dirty="0" err="1">
                <a:ea typeface="+mn-lt"/>
                <a:cs typeface="+mn-lt"/>
              </a:rPr>
              <a:t>preporuka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zasnovan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sadržaju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3. </a:t>
            </a:r>
            <a:r>
              <a:rPr lang="en-US" dirty="0" err="1">
                <a:ea typeface="+mn-lt"/>
                <a:cs typeface="+mn-lt"/>
              </a:rPr>
              <a:t>Hibridni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preporuka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Govorićemo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sistemima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preporuka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zasnovanim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sadržaju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C8E6-6706-4AE5-8F16-29109183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Sistem </a:t>
            </a:r>
            <a:r>
              <a:rPr lang="en-US" dirty="0" err="1">
                <a:ea typeface="+mj-lt"/>
                <a:cs typeface="+mj-lt"/>
              </a:rPr>
              <a:t>preporuke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zasnovan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sadržaju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00E5-D37B-41B2-8D96-A326DCDF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Cilj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je, da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sličnosti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korisničkog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ukusa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zaključi</a:t>
            </a:r>
            <a:r>
              <a:rPr lang="en-US" dirty="0">
                <a:ea typeface="+mn-lt"/>
                <a:cs typeface="+mn-lt"/>
              </a:rPr>
              <a:t> koji element je </a:t>
            </a:r>
            <a:r>
              <a:rPr lang="en-US" dirty="0" err="1">
                <a:ea typeface="+mn-lt"/>
                <a:cs typeface="+mn-lt"/>
              </a:rPr>
              <a:t>preporučljiv</a:t>
            </a:r>
            <a:r>
              <a:rPr lang="en-US" dirty="0">
                <a:ea typeface="+mn-lt"/>
                <a:cs typeface="+mn-lt"/>
              </a:rPr>
              <a:t>. Na primer,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filmove</a:t>
            </a:r>
            <a:r>
              <a:rPr lang="en-US" dirty="0">
                <a:ea typeface="+mn-lt"/>
                <a:cs typeface="+mn-lt"/>
              </a:rPr>
              <a:t> X,Y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najvećom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ocenom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znamo</a:t>
            </a:r>
            <a:r>
              <a:rPr lang="en-US" dirty="0">
                <a:ea typeface="+mn-lt"/>
                <a:cs typeface="+mn-lt"/>
              </a:rPr>
              <a:t> da, film Z koji je </a:t>
            </a:r>
            <a:r>
              <a:rPr lang="en-US" dirty="0" err="1">
                <a:ea typeface="+mn-lt"/>
                <a:cs typeface="+mn-lt"/>
              </a:rPr>
              <a:t>sličan</a:t>
            </a:r>
            <a:r>
              <a:rPr lang="en-US" dirty="0">
                <a:ea typeface="+mn-lt"/>
                <a:cs typeface="+mn-lt"/>
              </a:rPr>
              <a:t> po </a:t>
            </a:r>
            <a:r>
              <a:rPr lang="en-US" dirty="0" err="1">
                <a:ea typeface="+mn-lt"/>
                <a:cs typeface="+mn-lt"/>
              </a:rPr>
              <a:t>npr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žanrovima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filmovima</a:t>
            </a:r>
            <a:r>
              <a:rPr lang="en-US" dirty="0">
                <a:ea typeface="+mn-lt"/>
                <a:cs typeface="+mn-lt"/>
              </a:rPr>
              <a:t> X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Y,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dobar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predlog</a:t>
            </a:r>
            <a:r>
              <a:rPr lang="en-US" dirty="0">
                <a:ea typeface="+mn-lt"/>
                <a:cs typeface="+mn-lt"/>
              </a:rPr>
              <a:t>. Sto </a:t>
            </a:r>
            <a:r>
              <a:rPr lang="en-US" dirty="0" err="1">
                <a:ea typeface="+mn-lt"/>
                <a:cs typeface="+mn-lt"/>
              </a:rPr>
              <a:t>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reaguje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pretpostavka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će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preciznija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Važno</a:t>
            </a:r>
            <a:r>
              <a:rPr lang="en-US" dirty="0">
                <a:ea typeface="+mn-lt"/>
                <a:cs typeface="+mn-lt"/>
              </a:rPr>
              <a:t> je da, pored </a:t>
            </a:r>
            <a:r>
              <a:rPr lang="en-US" dirty="0" err="1">
                <a:ea typeface="+mn-lt"/>
                <a:cs typeface="+mn-lt"/>
              </a:rPr>
              <a:t>aktivnog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jedan</a:t>
            </a:r>
            <a:r>
              <a:rPr lang="en-US" dirty="0">
                <a:ea typeface="+mn-lt"/>
                <a:cs typeface="+mn-lt"/>
              </a:rPr>
              <a:t> element. Na primer,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situaciju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prošlom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primeru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znamo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postoji</a:t>
            </a:r>
            <a:r>
              <a:rPr lang="en-US" dirty="0">
                <a:ea typeface="+mn-lt"/>
                <a:cs typeface="+mn-lt"/>
              </a:rPr>
              <a:t> film M koji je </a:t>
            </a:r>
            <a:r>
              <a:rPr lang="en-US" dirty="0" err="1">
                <a:ea typeface="+mn-lt"/>
                <a:cs typeface="+mn-lt"/>
              </a:rPr>
              <a:t>dovoljno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približan</a:t>
            </a:r>
            <a:r>
              <a:rPr lang="en-US" dirty="0">
                <a:ea typeface="+mn-lt"/>
                <a:cs typeface="+mn-lt"/>
              </a:rPr>
              <a:t> po </a:t>
            </a:r>
            <a:r>
              <a:rPr lang="en-US" dirty="0" err="1">
                <a:ea typeface="+mn-lt"/>
                <a:cs typeface="+mn-lt"/>
              </a:rPr>
              <a:t>žanrovima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filmovima</a:t>
            </a:r>
            <a:r>
              <a:rPr lang="en-US" dirty="0">
                <a:ea typeface="+mn-lt"/>
                <a:cs typeface="+mn-lt"/>
              </a:rPr>
              <a:t> X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Y,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zajedničkog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režisera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razumnu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pretpostavku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će</a:t>
            </a:r>
            <a:r>
              <a:rPr lang="en-US" dirty="0">
                <a:ea typeface="+mn-lt"/>
                <a:cs typeface="+mn-lt"/>
              </a:rPr>
              <a:t> taj film </a:t>
            </a:r>
            <a:r>
              <a:rPr lang="en-US" dirty="0" err="1">
                <a:ea typeface="+mn-lt"/>
                <a:cs typeface="+mn-lt"/>
              </a:rPr>
              <a:t>odgovarati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Dakle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atributi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igraju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ulogu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povećanju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preciznosti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 Kako </a:t>
            </a:r>
            <a:r>
              <a:rPr lang="en-US" dirty="0" err="1">
                <a:ea typeface="+mn-lt"/>
                <a:cs typeface="+mn-lt"/>
              </a:rPr>
              <a:t>korisnik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nastavlja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interakciju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programom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primetiti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šablone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npr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korisnik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kojima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isključivo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glumi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glumac</a:t>
            </a:r>
            <a:r>
              <a:rPr lang="en-US" dirty="0">
                <a:ea typeface="+mn-lt"/>
                <a:cs typeface="+mn-lt"/>
              </a:rPr>
              <a:t> Q,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one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režirao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režiser</a:t>
            </a:r>
            <a:r>
              <a:rPr lang="en-US" dirty="0">
                <a:ea typeface="+mn-lt"/>
                <a:cs typeface="+mn-lt"/>
              </a:rPr>
              <a:t> P, pa </a:t>
            </a:r>
            <a:r>
              <a:rPr lang="en-US" dirty="0" err="1">
                <a:ea typeface="+mn-lt"/>
                <a:cs typeface="+mn-lt"/>
              </a:rPr>
              <a:t>čak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one koji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R </a:t>
            </a:r>
            <a:r>
              <a:rPr lang="en-US" dirty="0" err="1">
                <a:ea typeface="+mn-lt"/>
                <a:cs typeface="+mn-lt"/>
              </a:rPr>
              <a:t>jeziku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1B48-8516-438B-8AB0-23FA8E1D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Baza </a:t>
            </a:r>
            <a:r>
              <a:rPr lang="en-US" dirty="0" err="1">
                <a:ea typeface="+mj-lt"/>
                <a:cs typeface="+mj-lt"/>
              </a:rPr>
              <a:t>podataka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D93B-EB3D-4B46-9FAB-1EE758B7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Zaključak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prethodne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sekcije</a:t>
            </a:r>
            <a:r>
              <a:rPr lang="en-US" dirty="0">
                <a:ea typeface="+mn-lt"/>
                <a:cs typeface="+mn-lt"/>
              </a:rPr>
              <a:t> je da,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dobar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moramo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adekvatnu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dovoljno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izvršiti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odreene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operacije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grupisanje</a:t>
            </a:r>
            <a:r>
              <a:rPr lang="en-US" dirty="0">
                <a:ea typeface="+mn-lt"/>
                <a:cs typeface="+mn-lt"/>
              </a:rPr>
              <a:t>. Dobra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, u </a:t>
            </a:r>
            <a:r>
              <a:rPr lang="en-US" dirty="0" err="1">
                <a:ea typeface="+mn-lt"/>
                <a:cs typeface="+mn-lt"/>
              </a:rPr>
              <a:t>sluˇcaju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preporuke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treba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dovoljno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različitim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žanrovima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režiserima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glumcima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ostalih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elemenata</a:t>
            </a:r>
            <a:r>
              <a:rPr lang="en-US" dirty="0">
                <a:ea typeface="+mn-lt"/>
                <a:cs typeface="+mn-lt"/>
              </a:rPr>
              <a:t>. Baza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upotrebljena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projektu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MovieLens</a:t>
            </a:r>
            <a:r>
              <a:rPr lang="en-US" dirty="0">
                <a:ea typeface="+mn-lt"/>
                <a:cs typeface="+mn-lt"/>
              </a:rPr>
              <a:t>(20M),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sadrži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oko</a:t>
            </a:r>
            <a:r>
              <a:rPr lang="en-US" dirty="0">
                <a:ea typeface="+mn-lt"/>
                <a:cs typeface="+mn-lt"/>
              </a:rPr>
              <a:t> 27000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, 20 </a:t>
            </a:r>
            <a:r>
              <a:rPr lang="en-US" dirty="0" err="1">
                <a:ea typeface="+mn-lt"/>
                <a:cs typeface="+mn-lt"/>
              </a:rPr>
              <a:t>miliona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oko</a:t>
            </a:r>
            <a:r>
              <a:rPr lang="en-US" dirty="0">
                <a:ea typeface="+mn-lt"/>
                <a:cs typeface="+mn-lt"/>
              </a:rPr>
              <a:t> 38 </a:t>
            </a:r>
            <a:r>
              <a:rPr lang="en-US" dirty="0" err="1">
                <a:ea typeface="+mn-lt"/>
                <a:cs typeface="+mn-lt"/>
              </a:rPr>
              <a:t>hiljada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oznaka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E5A9-7F6C-4C2F-AF9B-0CF66047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Žanrovi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6A9E-0B77-48E9-8CE3-172EFB2D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Postoji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bi se </a:t>
            </a:r>
            <a:r>
              <a:rPr lang="en-US" dirty="0" err="1">
                <a:ea typeface="+mn-lt"/>
                <a:cs typeface="+mn-lt"/>
              </a:rPr>
              <a:t>odredila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sličnost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žanrova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Razlika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preciznosti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skupu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koristimo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Ideja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algoritma</a:t>
            </a:r>
            <a:r>
              <a:rPr lang="en-US" dirty="0">
                <a:ea typeface="+mn-lt"/>
                <a:cs typeface="+mn-lt"/>
              </a:rPr>
              <a:t> koji je </a:t>
            </a:r>
            <a:r>
              <a:rPr lang="en-US" dirty="0" err="1">
                <a:ea typeface="+mn-lt"/>
                <a:cs typeface="+mn-lt"/>
              </a:rPr>
              <a:t>upotrebljen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projektu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sledeća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0142-F967-4FC7-B569-C779C45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Prvi </a:t>
            </a:r>
            <a:r>
              <a:rPr lang="en-US" dirty="0" err="1">
                <a:cs typeface="Calibri Light"/>
              </a:rPr>
              <a:t>korak</a:t>
            </a:r>
            <a:endParaRPr lang="en-US" dirty="0" err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E13F230-FB11-437C-A57D-3E242BAC55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8172" y="440773"/>
            <a:ext cx="4591369" cy="2986674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08A1E14-55A9-409B-87F4-5EB2F3C1F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7018" y="3672162"/>
            <a:ext cx="4591245" cy="2987610"/>
          </a:xfrm>
        </p:spPr>
      </p:pic>
    </p:spTree>
    <p:extLst>
      <p:ext uri="{BB962C8B-B14F-4D97-AF65-F5344CB8AC3E}">
        <p14:creationId xmlns:p14="http://schemas.microsoft.com/office/powerpoint/2010/main" val="6754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3375-FA69-463F-9001-CF392667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Drugi </a:t>
            </a:r>
            <a:r>
              <a:rPr lang="en-US" dirty="0" err="1">
                <a:cs typeface="Calibri Light"/>
              </a:rPr>
              <a:t>korak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CF10-A074-465C-A99E-6955A306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Sledeći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korak</a:t>
            </a:r>
            <a:r>
              <a:rPr lang="en-US" dirty="0">
                <a:ea typeface="+mn-lt"/>
                <a:cs typeface="+mn-lt"/>
              </a:rPr>
              <a:t> bi </a:t>
            </a:r>
            <a:r>
              <a:rPr lang="en-US" dirty="0" err="1">
                <a:ea typeface="+mn-lt"/>
                <a:cs typeface="+mn-lt"/>
              </a:rPr>
              <a:t>podrazumevao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nalaženje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sličnosti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svakog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svakim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drugim</a:t>
            </a:r>
            <a:r>
              <a:rPr lang="en-US" dirty="0">
                <a:ea typeface="+mn-lt"/>
                <a:cs typeface="+mn-lt"/>
              </a:rPr>
              <a:t>. Ovo </a:t>
            </a:r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ostvariti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matricom</a:t>
            </a:r>
            <a:r>
              <a:rPr lang="en-US" dirty="0">
                <a:ea typeface="+mn-lt"/>
                <a:cs typeface="+mn-lt"/>
              </a:rPr>
              <a:t> M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prethodne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slike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 err="1">
                <a:ea typeface="+mn-lt"/>
                <a:cs typeface="+mn-lt"/>
              </a:rPr>
              <a:t>tako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ćemo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primeniti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sledeću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formulu</a:t>
            </a:r>
            <a:r>
              <a:rPr lang="en-US" dirty="0">
                <a:ea typeface="+mn-lt"/>
                <a:cs typeface="+mn-lt"/>
              </a:rPr>
              <a:t>: M = M · M ^T</a:t>
            </a:r>
          </a:p>
          <a:p>
            <a:r>
              <a:rPr lang="en-US" dirty="0">
                <a:ea typeface="+mn-lt"/>
                <a:cs typeface="+mn-lt"/>
              </a:rPr>
              <a:t>Kada </a:t>
            </a:r>
            <a:r>
              <a:rPr lang="en-US" dirty="0" err="1">
                <a:ea typeface="+mn-lt"/>
                <a:cs typeface="+mn-lt"/>
              </a:rPr>
              <a:t>izvršimo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matricom</a:t>
            </a:r>
            <a:r>
              <a:rPr lang="en-US" dirty="0">
                <a:ea typeface="+mn-lt"/>
                <a:cs typeface="+mn-lt"/>
              </a:rPr>
              <a:t> M, </a:t>
            </a:r>
            <a:r>
              <a:rPr lang="en-US" dirty="0" err="1">
                <a:ea typeface="+mn-lt"/>
                <a:cs typeface="+mn-lt"/>
              </a:rPr>
              <a:t>dobićemo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filmova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16E1-7399-411F-A2EB-0847C896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Matrica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sličnosti</a:t>
            </a:r>
            <a:endParaRPr lang="en-US" dirty="0" err="1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DFE4384-6FDB-4203-B85D-33087F9DB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081873"/>
            <a:ext cx="6281873" cy="4691247"/>
          </a:xfrm>
        </p:spPr>
      </p:pic>
    </p:spTree>
    <p:extLst>
      <p:ext uri="{BB962C8B-B14F-4D97-AF65-F5344CB8AC3E}">
        <p14:creationId xmlns:p14="http://schemas.microsoft.com/office/powerpoint/2010/main" val="32504202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Atlas</vt:lpstr>
      <vt:lpstr>Sistemi preporuke filmova</vt:lpstr>
      <vt:lpstr>Uvod</vt:lpstr>
      <vt:lpstr>Podela</vt:lpstr>
      <vt:lpstr>Sistem preporuke zasnovan na sadržaju</vt:lpstr>
      <vt:lpstr>Baza podataka</vt:lpstr>
      <vt:lpstr>Žanrovi</vt:lpstr>
      <vt:lpstr>Prvi korak</vt:lpstr>
      <vt:lpstr>Drugi korak</vt:lpstr>
      <vt:lpstr>Matrica sličnosti</vt:lpstr>
      <vt:lpstr>Modifikacija ocene filmova</vt:lpstr>
      <vt:lpstr>Ponderisani rejting filmova</vt:lpstr>
      <vt:lpstr>Sortirano po IMDB oceni</vt:lpstr>
      <vt:lpstr>Prikaz najpopularnijih filmova</vt:lpstr>
      <vt:lpstr>Sličnost na osnovu korisničkih oznaka</vt:lpstr>
      <vt:lpstr>Pulp Fiction-5 Silence of the Lambs-5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2022-02-17T22:57:42Z</dcterms:created>
  <dcterms:modified xsi:type="dcterms:W3CDTF">2022-02-17T23:19:21Z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