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61d4f6381_0_1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61d4f6381_0_1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61d4f6381_0_1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61d4f6381_0_1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61d4f6381_0_1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61d4f6381_0_1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61d4f6381_0_1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61d4f6381_0_1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61d4f6381_0_1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61d4f6381_0_1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61d4f6381_0_1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61d4f6381_0_1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61d4f6381_0_1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61d4f6381_0_1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61d4f6381_0_1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61d4f6381_0_1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61d4f6381_0_1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61d4f6381_0_1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61d4f6381_0_1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61d4f6381_0_1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61d4f6381_0_1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61d4f6381_0_1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61d4f6381_0_1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61d4f6381_0_1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61d4f6381_0_1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61d4f6381_0_1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61d4f6381_0_1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61d4f6381_0_1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0" y="1550525"/>
            <a:ext cx="8520600" cy="12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22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r" sz="2744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 za praćenje promena na fajl sistem Linux servera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16450" y="167300"/>
            <a:ext cx="25677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Diplomski rad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386850" y="3971175"/>
            <a:ext cx="2879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>
                <a:solidFill>
                  <a:schemeClr val="dk1"/>
                </a:solidFill>
              </a:rPr>
              <a:t>Mentor: Prof. dr. Bratislav Predić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>
                <a:solidFill>
                  <a:schemeClr val="dk1"/>
                </a:solidFill>
              </a:rPr>
              <a:t>Student</a:t>
            </a:r>
            <a:r>
              <a:rPr lang="sr">
                <a:solidFill>
                  <a:schemeClr val="dk1"/>
                </a:solidFill>
              </a:rPr>
              <a:t>:  Đorđe Cvetković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639725" y="593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Konfiguracija ulaza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66100" y="15659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6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s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{</a:t>
            </a:r>
            <a:endParaRPr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6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s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beats {</a:t>
            </a:r>
            <a:endParaRPr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lnSpc>
                <a:spcPct val="6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s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=&gt; </a:t>
            </a:r>
            <a:r>
              <a:rPr i="1" lang="sr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5044</a:t>
            </a:r>
            <a:endParaRPr i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lnSpc>
                <a:spcPct val="6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s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include_codec_tag =&gt; false</a:t>
            </a:r>
            <a:endParaRPr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6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s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6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s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622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Konfiguracija filtera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73400" y="1624600"/>
            <a:ext cx="7688700" cy="32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681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r">
                <a:solidFill>
                  <a:srgbClr val="666666"/>
                </a:solidFill>
              </a:rPr>
              <a:t>Primer regularnog izraza za izvlačenje podataka iz loga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681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sr"/>
              <a:t>filter {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sr"/>
              <a:t>                       grok {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sr"/>
              <a:t>                                match =&gt; [ "message", "type=%{WORD:audit_type} msg=audit\(%{NUMBER:audit_epoch}:%{NUMBER:audit_counter}\):%{GREEDYDATA:msg}" ]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sr"/>
              <a:t>                        }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sr"/>
              <a:t>                        grok {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sr"/>
              <a:t>                                patterns_dir =&gt; "/etc/logstash/patterns"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sr"/>
              <a:t>                                match =&gt; [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sr"/>
              <a:t>                                       "msg", "%{AUDITD_1}",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sr"/>
              <a:t>                                       "msg", "%{AUDITD_2}",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sr"/>
              <a:t>                                       "msg", "%{AUDITD_3}",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r"/>
              <a:t>	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641525" y="607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Konfiguracija filtera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727650" y="15659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Deo za izmenu i filtriranje polja </a:t>
            </a:r>
            <a:endParaRPr/>
          </a:p>
          <a:p>
            <a:pPr indent="0" lvl="0" marL="0" rtl="0" algn="l">
              <a:lnSpc>
                <a:spcPct val="681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s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mutate {</a:t>
            </a:r>
            <a:endParaRPr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6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s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add_field =&gt; {"logstash_time" =&gt; "%{@timestamp}" }</a:t>
            </a:r>
            <a:endParaRPr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6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s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remove_field =&gt; [ "agent", "ref", "input", "file", "ecs", "host", "log", "ident", "rawrequest", "tags" ]</a:t>
            </a:r>
            <a:endParaRPr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6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s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634200" y="585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Konfiguracija izlaza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634200" y="1624575"/>
            <a:ext cx="8209500" cy="31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>
                <a:solidFill>
                  <a:srgbClr val="666666"/>
                </a:solidFill>
              </a:rPr>
              <a:t>Konfiguracija izlaza sa određenim</a:t>
            </a:r>
            <a:r>
              <a:rPr i="1" lang="sr">
                <a:solidFill>
                  <a:srgbClr val="666666"/>
                </a:solidFill>
              </a:rPr>
              <a:t> indexom</a:t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s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{</a:t>
            </a:r>
            <a:endParaRPr sz="1100">
              <a:solidFill>
                <a:srgbClr val="000000"/>
              </a:solidFill>
              <a:highlight>
                <a:srgbClr val="D4EA6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s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elasticsearch {</a:t>
            </a:r>
            <a:endParaRPr i="1">
              <a:solidFill>
                <a:srgbClr val="000000"/>
              </a:solidFill>
              <a:highlight>
                <a:srgbClr val="D4EA6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s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hosts =&gt; ["192.168.0.102:9200"]</a:t>
            </a:r>
            <a:endParaRPr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s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=&gt; "elasticUser"</a:t>
            </a:r>
            <a:endParaRPr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s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password =&gt; "Password!!"</a:t>
            </a:r>
            <a:endParaRPr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sr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 =&gt; "audit"</a:t>
            </a:r>
            <a:endParaRPr i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s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	</a:t>
            </a:r>
            <a:endParaRPr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s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}</a:t>
            </a:r>
            <a:endParaRPr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685500" y="585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Elasticsearch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685500" y="16246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Distribuirani sistem baze podataka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Vrši indeksiranje podataka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Pruža pretragu i analiziranje svih vrsta podataka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/>
              <a:t>Radi u realnom vremenu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727650" y="629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Kibana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727650" y="16246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Vizualizacija podataka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Kreiranje upita ka Elasticsearch-u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/>
              <a:t>Struktuirani i nestruktuirani podaci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7650" y="578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Zadatak rada: 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678150" y="1617275"/>
            <a:ext cx="7688700" cy="13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Praćenje faj sitema, prikaz informacija,  zastita veb servera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Alati za praćenje i obrade logova    Audit,  Filebeat, ELK stek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/>
              <a:t>Implementacija sistema za praćenje promena na fajl sistem Linux servera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600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Značaj praćenja fajl sistema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6319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Porast konfiguracionih fajlova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Povećane aktivnosti na serveru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Prevencija otkaza sistema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Prepoznavanje nelegalnog korišćenja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/>
              <a:t>Prepoznavanje napada na sistem</a:t>
            </a:r>
            <a:br>
              <a:rPr lang="sr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663500" y="578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Arhitektura implementiranog sistema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529700"/>
            <a:ext cx="7967924" cy="30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670850" y="622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Audit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7650" y="16392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Prati i evidentira doagađaje na serveru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Set pravila određuje koje događaje prati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Pravila mogu biti: Kontrolna pravila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                                        Pravila nadgledanja direktorijuma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                         Pravila sistemskih poziva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/>
              <a:t>Podatke o događaju smesta u </a:t>
            </a:r>
            <a:r>
              <a:rPr i="1" lang="sr"/>
              <a:t>audit.log</a:t>
            </a:r>
            <a:r>
              <a:rPr lang="sr"/>
              <a:t> fajlu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7650" y="505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Audit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58775" y="26503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22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22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sr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Audit log</a:t>
            </a:r>
            <a:endParaRPr i="1" sz="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22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s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type=</a:t>
            </a:r>
            <a:r>
              <a:rPr i="1" lang="sr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SYSCALL</a:t>
            </a:r>
            <a:r>
              <a:rPr i="1" lang="s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msg=audit(1648776363.437:328): arch=c000003e syscall=257 </a:t>
            </a:r>
            <a:r>
              <a:rPr i="1" lang="sr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success=yes</a:t>
            </a:r>
            <a:r>
              <a:rPr i="1" lang="s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exit=3 a0=ffffff9c a1=7ffc6b6a6768 a2=941 a3=1b6 items=2 ppid=1177 pid=</a:t>
            </a:r>
            <a:r>
              <a:rPr i="1" lang="sr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1743</a:t>
            </a:r>
            <a:r>
              <a:rPr i="1" lang="s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auid=1000 uid=</a:t>
            </a:r>
            <a:r>
              <a:rPr i="1" lang="sr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1000</a:t>
            </a:r>
            <a:r>
              <a:rPr i="1" lang="s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gid=1000 euid=1000 suid=1000 fsuid=1000 egid=1000 sgid=1000 fsgid=1000 tty=pts1 ses=3 comm="</a:t>
            </a:r>
            <a:r>
              <a:rPr i="1" lang="sr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touch</a:t>
            </a:r>
            <a:r>
              <a:rPr i="1" lang="s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exe="/usr/bin/touch" key="</a:t>
            </a:r>
            <a:r>
              <a:rPr i="1" lang="sr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aplication_directory</a:t>
            </a:r>
            <a:r>
              <a:rPr i="1" lang="s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endParaRPr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758775" y="1428750"/>
            <a:ext cx="65724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Pravila: </a:t>
            </a:r>
            <a:endParaRPr i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022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sr" sz="1300">
                <a:latin typeface="Times New Roman"/>
                <a:ea typeface="Times New Roman"/>
                <a:cs typeface="Times New Roman"/>
                <a:sym typeface="Times New Roman"/>
              </a:rPr>
              <a:t>-w /var/www/ -p rwxa -k aplication_directorium</a:t>
            </a:r>
            <a:endParaRPr i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670850" y="549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Filebeat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670850" y="16319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Prosleđivanje i centralizacija logova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Prikuplja logove  </a:t>
            </a:r>
            <a:r>
              <a:rPr i="1" lang="sr"/>
              <a:t>acces.log,  error.log   i  audit.log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Održava poziciju čitanja podataka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Dodaje polje koje označava tip loga i sa kog je servera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/>
              <a:t>Prikupljene logove šalje ka Logstash serveru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2165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Filebeat konfiguracija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660700" y="25717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22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22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s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output.logstash:</a:t>
            </a:r>
            <a:endParaRPr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22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s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hosts: ["192.168.0.101:</a:t>
            </a:r>
            <a:r>
              <a:rPr i="1" lang="sr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5044</a:t>
            </a:r>
            <a:r>
              <a:rPr lang="s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"]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just">
              <a:lnSpc>
                <a:spcPct val="1022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4759025" y="1214775"/>
            <a:ext cx="40812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sr" sz="1300">
                <a:latin typeface="Times New Roman"/>
                <a:ea typeface="Times New Roman"/>
                <a:cs typeface="Times New Roman"/>
                <a:sym typeface="Times New Roman"/>
              </a:rPr>
              <a:t>filebeat.inputs</a:t>
            </a:r>
            <a:endParaRPr i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sr" sz="1300">
                <a:latin typeface="Times New Roman"/>
                <a:ea typeface="Times New Roman"/>
                <a:cs typeface="Times New Roman"/>
                <a:sym typeface="Times New Roman"/>
              </a:rPr>
              <a:t>enabled: true</a:t>
            </a:r>
            <a:endParaRPr i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sr" sz="1300">
                <a:latin typeface="Times New Roman"/>
                <a:ea typeface="Times New Roman"/>
                <a:cs typeface="Times New Roman"/>
                <a:sym typeface="Times New Roman"/>
              </a:rPr>
              <a:t>paths:</a:t>
            </a:r>
            <a:endParaRPr i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sr" sz="1300">
                <a:latin typeface="Times New Roman"/>
                <a:ea typeface="Times New Roman"/>
                <a:cs typeface="Times New Roman"/>
                <a:sym typeface="Times New Roman"/>
              </a:rPr>
              <a:t>- /var/log/audit/audit.log</a:t>
            </a:r>
            <a:endParaRPr i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sr" sz="1300">
                <a:latin typeface="Times New Roman"/>
                <a:ea typeface="Times New Roman"/>
                <a:cs typeface="Times New Roman"/>
                <a:sym typeface="Times New Roman"/>
              </a:rPr>
              <a:t>fields:</a:t>
            </a:r>
            <a:endParaRPr i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sr" sz="1300">
                <a:latin typeface="Times New Roman"/>
                <a:ea typeface="Times New Roman"/>
                <a:cs typeface="Times New Roman"/>
                <a:sym typeface="Times New Roman"/>
              </a:rPr>
              <a:t>datatype: audit</a:t>
            </a:r>
            <a:endParaRPr i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sr" sz="1300">
                <a:latin typeface="Times New Roman"/>
                <a:ea typeface="Times New Roman"/>
                <a:cs typeface="Times New Roman"/>
                <a:sym typeface="Times New Roman"/>
              </a:rPr>
              <a:t>source: cs_elfak_ni_ac_rs</a:t>
            </a:r>
            <a:endParaRPr i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641500" y="600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Logstash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641500" y="1558425"/>
            <a:ext cx="76887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Prikupljanje, obrada i slanje podataka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Novi server za Logstash (Ubuntu 20.1 )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Tri faze obrade i konfiguracije: ulaz -&gt; filter -&gt; izlaz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Konfiguracija regularnog izraza koji izdvaja polja iz logova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/>
              <a:t>Obrada nestruktuiranog teksta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