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391" autoAdjust="0"/>
  </p:normalViewPr>
  <p:slideViewPr>
    <p:cSldViewPr snapToGrid="0">
      <p:cViewPr varScale="1">
        <p:scale>
          <a:sx n="59" d="100"/>
          <a:sy n="59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D956-73CC-4669-93E6-36763916F6D4}" type="datetimeFigureOut">
              <a:rPr lang="en-US" smtClean="0"/>
              <a:t>20-Sep-21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9A4C-6647-4CEE-9D0A-38A906C0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20-Sep-21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20-Sep-21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Digitalna</a:t>
            </a:r>
            <a:r>
              <a:rPr lang="en-US" sz="4000" dirty="0" smtClean="0"/>
              <a:t> </a:t>
            </a:r>
            <a:r>
              <a:rPr lang="en-US" sz="4000" dirty="0" err="1" smtClean="0"/>
              <a:t>forenzika</a:t>
            </a: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800" dirty="0" smtClean="0"/>
              <a:t>Tema:Forenzika fajl sistema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5167449"/>
            <a:ext cx="3879669" cy="585652"/>
          </a:xfrm>
        </p:spPr>
        <p:txBody>
          <a:bodyPr/>
          <a:lstStyle/>
          <a:p>
            <a:r>
              <a:rPr lang="sr-Latn-RS" dirty="0" smtClean="0"/>
              <a:t>Prof. </a:t>
            </a:r>
            <a:r>
              <a:rPr lang="en-US" dirty="0" smtClean="0"/>
              <a:t>Dr. </a:t>
            </a:r>
            <a:r>
              <a:rPr lang="en-US" dirty="0" err="1" smtClean="0"/>
              <a:t>Bratislav</a:t>
            </a:r>
            <a:r>
              <a:rPr lang="en-US" dirty="0" smtClean="0"/>
              <a:t> </a:t>
            </a:r>
            <a:r>
              <a:rPr lang="sr-Latn-RS" dirty="0" smtClean="0"/>
              <a:t>Predić</a:t>
            </a:r>
            <a:endParaRPr lang="sr-Latn-R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70271" y="5167449"/>
            <a:ext cx="3948249" cy="50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Marko Đorđević br. Ind. 1168</a:t>
            </a:r>
          </a:p>
        </p:txBody>
      </p:sp>
    </p:spTree>
    <p:extLst>
      <p:ext uri="{BB962C8B-B14F-4D97-AF65-F5344CB8AC3E}">
        <p14:creationId xmlns:p14="http://schemas.microsoft.com/office/powerpoint/2010/main" val="979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" y="455893"/>
            <a:ext cx="10817352" cy="964693"/>
          </a:xfrm>
        </p:spPr>
        <p:txBody>
          <a:bodyPr/>
          <a:lstStyle/>
          <a:p>
            <a:r>
              <a:rPr lang="sr-Latn-RS" dirty="0"/>
              <a:t>Glavni deo NTFS-a je MFT (Master File Table) tabela koja sadrži informacije o svim fajlovima i folderima.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6" y="1420586"/>
            <a:ext cx="5432866" cy="429441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8348" y="1420586"/>
            <a:ext cx="5837138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Na početku NTFS-a se prvo nalazi Boot Sector a zatim MFT tabela. </a:t>
            </a:r>
            <a:endParaRPr lang="sr-Latn-RS" dirty="0" smtClean="0"/>
          </a:p>
          <a:p>
            <a:r>
              <a:rPr lang="sr-Latn-RS" dirty="0" smtClean="0"/>
              <a:t>Svaki </a:t>
            </a:r>
            <a:r>
              <a:rPr lang="sr-Latn-RS" dirty="0"/>
              <a:t>fajl i folder su bar jednom uneti u ovu tabelu</a:t>
            </a:r>
            <a:r>
              <a:rPr lang="sr-Latn-RS" dirty="0" smtClean="0"/>
              <a:t>.</a:t>
            </a:r>
          </a:p>
          <a:p>
            <a:r>
              <a:rPr lang="sr-Latn-RS" dirty="0"/>
              <a:t>Svaki vrsta u ovoj tabeli odnosi se na jedan fajl ili </a:t>
            </a:r>
            <a:r>
              <a:rPr lang="sr-Latn-RS" dirty="0" smtClean="0"/>
              <a:t>folder</a:t>
            </a:r>
          </a:p>
          <a:p>
            <a:r>
              <a:rPr lang="sr-Latn-RS" dirty="0"/>
              <a:t>Kao i sve drugo u NTFS-u i MFT tabela je fajl</a:t>
            </a:r>
            <a:r>
              <a:rPr lang="sr-Latn-RS" dirty="0" smtClean="0"/>
              <a:t>.</a:t>
            </a:r>
          </a:p>
          <a:p>
            <a:r>
              <a:rPr lang="sr-Latn-RS" dirty="0"/>
              <a:t>Jednom dodata vrsta u MFT tabeli se više nikad ne briše, iako folder ili fajl je obrisan.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863" y="521208"/>
            <a:ext cx="10058400" cy="1258606"/>
          </a:xfrm>
        </p:spPr>
        <p:txBody>
          <a:bodyPr/>
          <a:lstStyle/>
          <a:p>
            <a:r>
              <a:rPr lang="sr-Latn-RS" dirty="0"/>
              <a:t>Svakom unosu se daje adresa na osnovu lokacije u tabeli počevši od 0 i imaju veličinu 1024 bajta (tačna veličina je definisana u boot sektoru). 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563" y="1975756"/>
            <a:ext cx="5477228" cy="19431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60746" y="1975756"/>
            <a:ext cx="4254954" cy="253587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20863" y="5001485"/>
            <a:ext cx="10058400" cy="94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Svaki MFT unos takođe ima 16-bitni redni broj koji se uvećava kada se unos dodeli.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2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36" y="223375"/>
            <a:ext cx="5543223" cy="935954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Metapodaci fajlova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48" y="1468265"/>
            <a:ext cx="6424966" cy="4377364"/>
          </a:xfrm>
        </p:spPr>
        <p:txBody>
          <a:bodyPr/>
          <a:lstStyle/>
          <a:p>
            <a:r>
              <a:rPr lang="sr-Latn-RS" dirty="0"/>
              <a:t>Pošto je svaki bajt u logičkoj jedinici dodeljen fajlu, moraju postojati fajlovi koji čuvaju administrativne podatke fajl sistema. </a:t>
            </a:r>
            <a:endParaRPr lang="sr-Latn-RS" dirty="0" smtClean="0"/>
          </a:p>
          <a:p>
            <a:r>
              <a:rPr lang="sr-Latn-RS" dirty="0"/>
              <a:t>Prvih 16 vrsta u MFT tabeli su rezervisana za sistemske fajlove. </a:t>
            </a:r>
            <a:endParaRPr lang="sr-Latn-RS" dirty="0" smtClean="0"/>
          </a:p>
          <a:p>
            <a:r>
              <a:rPr lang="sr-Latn-RS" dirty="0"/>
              <a:t>Svaki fajl metapodataka fajl sistema je navedena u korenskom direktorijumu, iako su obično sakrivene od većine korisnika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Naziv </a:t>
            </a:r>
            <a:r>
              <a:rPr lang="sr-Latn-RS" dirty="0"/>
              <a:t>svakog fajla metapodataka počinje sa „$“, a prvo slovo je napisano velikim slovima.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5223" y="1468265"/>
            <a:ext cx="4605020" cy="3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1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886" y="190718"/>
            <a:ext cx="9772323" cy="984939"/>
          </a:xfrm>
        </p:spPr>
        <p:txBody>
          <a:bodyPr>
            <a:normAutofit/>
          </a:bodyPr>
          <a:lstStyle/>
          <a:p>
            <a:r>
              <a:rPr lang="sr-Latn-RS" sz="4000" dirty="0" smtClean="0"/>
              <a:t>Koncepti atributa unosa u MFT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748" y="1175657"/>
            <a:ext cx="6506609" cy="5306786"/>
          </a:xfrm>
        </p:spPr>
        <p:txBody>
          <a:bodyPr>
            <a:normAutofit lnSpcReduction="10000"/>
          </a:bodyPr>
          <a:lstStyle/>
          <a:p>
            <a:r>
              <a:rPr lang="sr-Latn-RS" sz="1800" dirty="0"/>
              <a:t>Unos MFT ima malu unutrašnju strukturu i najvišu ako se koristi za skladištenje atributa, a to su strukture podataka koje skladište određenu vrstu </a:t>
            </a:r>
            <a:r>
              <a:rPr lang="sr-Latn-RS" sz="1800" dirty="0" smtClean="0"/>
              <a:t>podataka.</a:t>
            </a:r>
          </a:p>
          <a:p>
            <a:r>
              <a:rPr lang="en-US" sz="1800" dirty="0" err="1"/>
              <a:t>Postoji</a:t>
            </a:r>
            <a:r>
              <a:rPr lang="en-US" sz="1800" dirty="0"/>
              <a:t> </a:t>
            </a:r>
            <a:r>
              <a:rPr lang="en-US" sz="1800" dirty="0" err="1"/>
              <a:t>mnogo</a:t>
            </a:r>
            <a:r>
              <a:rPr lang="en-US" sz="1800" dirty="0"/>
              <a:t> </a:t>
            </a:r>
            <a:r>
              <a:rPr lang="en-US" sz="1800" dirty="0" err="1"/>
              <a:t>vrsta</a:t>
            </a:r>
            <a:r>
              <a:rPr lang="en-US" sz="1800" dirty="0"/>
              <a:t> </a:t>
            </a:r>
            <a:r>
              <a:rPr lang="en-US" sz="1800" dirty="0" err="1"/>
              <a:t>atributa</a:t>
            </a:r>
            <a:r>
              <a:rPr lang="en-US" sz="1800" dirty="0"/>
              <a:t>, a </a:t>
            </a:r>
            <a:r>
              <a:rPr lang="en-US" sz="1800" dirty="0" err="1"/>
              <a:t>svaki</a:t>
            </a:r>
            <a:r>
              <a:rPr lang="en-US" sz="1800" dirty="0"/>
              <a:t> </a:t>
            </a:r>
            <a:r>
              <a:rPr lang="en-US" sz="1800" dirty="0" err="1"/>
              <a:t>ima</a:t>
            </a:r>
            <a:r>
              <a:rPr lang="en-US" sz="1800" dirty="0"/>
              <a:t> </a:t>
            </a:r>
            <a:r>
              <a:rPr lang="en-US" sz="1800" dirty="0" err="1"/>
              <a:t>svoju</a:t>
            </a:r>
            <a:r>
              <a:rPr lang="en-US" sz="1800" dirty="0"/>
              <a:t> </a:t>
            </a:r>
            <a:r>
              <a:rPr lang="en-US" sz="1800" dirty="0" err="1"/>
              <a:t>unutrašnju</a:t>
            </a:r>
            <a:r>
              <a:rPr lang="en-US" sz="1800" dirty="0"/>
              <a:t> </a:t>
            </a:r>
            <a:r>
              <a:rPr lang="en-US" sz="1800" dirty="0" err="1" smtClean="0"/>
              <a:t>strukturu</a:t>
            </a:r>
            <a:endParaRPr lang="sr-Latn-RS" sz="1800" dirty="0" smtClean="0"/>
          </a:p>
          <a:p>
            <a:r>
              <a:rPr lang="en-US" sz="1800" dirty="0" err="1"/>
              <a:t>Iako</a:t>
            </a:r>
            <a:r>
              <a:rPr lang="en-US" sz="1800" dirty="0"/>
              <a:t> </a:t>
            </a:r>
            <a:r>
              <a:rPr lang="en-US" sz="1800" dirty="0" err="1"/>
              <a:t>svaki</a:t>
            </a:r>
            <a:r>
              <a:rPr lang="en-US" sz="1800" dirty="0"/>
              <a:t> tip </a:t>
            </a:r>
            <a:r>
              <a:rPr lang="en-US" sz="1800" dirty="0" err="1"/>
              <a:t>atributa</a:t>
            </a:r>
            <a:r>
              <a:rPr lang="en-US" sz="1800" dirty="0"/>
              <a:t> </a:t>
            </a:r>
            <a:r>
              <a:rPr lang="en-US" sz="1800" dirty="0" err="1"/>
              <a:t>skladišti</a:t>
            </a:r>
            <a:r>
              <a:rPr lang="en-US" sz="1800" dirty="0"/>
              <a:t> </a:t>
            </a:r>
            <a:r>
              <a:rPr lang="en-US" sz="1800" dirty="0" err="1"/>
              <a:t>različitu</a:t>
            </a:r>
            <a:r>
              <a:rPr lang="en-US" sz="1800" dirty="0"/>
              <a:t> </a:t>
            </a:r>
            <a:r>
              <a:rPr lang="en-US" sz="1800" dirty="0" err="1"/>
              <a:t>vrstu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, </a:t>
            </a:r>
            <a:r>
              <a:rPr lang="en-US" sz="1800" dirty="0" err="1"/>
              <a:t>svi</a:t>
            </a:r>
            <a:r>
              <a:rPr lang="en-US" sz="1800" dirty="0"/>
              <a:t> </a:t>
            </a:r>
            <a:r>
              <a:rPr lang="en-US" sz="1800" dirty="0" err="1"/>
              <a:t>atributi</a:t>
            </a:r>
            <a:r>
              <a:rPr lang="en-US" sz="1800" dirty="0"/>
              <a:t> </a:t>
            </a:r>
            <a:r>
              <a:rPr lang="en-US" sz="1800" dirty="0" err="1"/>
              <a:t>imaju</a:t>
            </a:r>
            <a:r>
              <a:rPr lang="en-US" sz="1800" dirty="0"/>
              <a:t> </a:t>
            </a:r>
            <a:r>
              <a:rPr lang="en-US" sz="1800" dirty="0" err="1"/>
              <a:t>dva</a:t>
            </a:r>
            <a:r>
              <a:rPr lang="en-US" sz="1800" dirty="0"/>
              <a:t> </a:t>
            </a:r>
            <a:r>
              <a:rPr lang="en-US" sz="1800" dirty="0" err="1"/>
              <a:t>dela</a:t>
            </a:r>
            <a:r>
              <a:rPr lang="en-US" sz="1800" dirty="0"/>
              <a:t>: </a:t>
            </a:r>
            <a:r>
              <a:rPr lang="en-US" sz="1800" dirty="0" err="1"/>
              <a:t>zaglavlje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sadržaj</a:t>
            </a:r>
            <a:r>
              <a:rPr lang="en-US" sz="1800" dirty="0"/>
              <a:t>. </a:t>
            </a:r>
            <a:endParaRPr lang="sr-Latn-RS" sz="1800" dirty="0" smtClean="0"/>
          </a:p>
          <a:p>
            <a:r>
              <a:rPr lang="en-US" sz="1800" dirty="0" err="1"/>
              <a:t>Zaglavlje</a:t>
            </a:r>
            <a:r>
              <a:rPr lang="en-US" sz="1800" dirty="0"/>
              <a:t> je </a:t>
            </a:r>
            <a:r>
              <a:rPr lang="en-US" sz="1800" dirty="0" err="1"/>
              <a:t>opšte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standardno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atribute</a:t>
            </a:r>
            <a:r>
              <a:rPr lang="en-US" sz="1800" dirty="0"/>
              <a:t>. </a:t>
            </a:r>
            <a:endParaRPr lang="sr-Latn-RS" sz="1800" dirty="0" smtClean="0"/>
          </a:p>
          <a:p>
            <a:r>
              <a:rPr lang="en-US" sz="1800" dirty="0" err="1" smtClean="0"/>
              <a:t>Sadržaj</a:t>
            </a:r>
            <a:r>
              <a:rPr lang="en-US" sz="1800" dirty="0" smtClean="0"/>
              <a:t> </a:t>
            </a:r>
            <a:r>
              <a:rPr lang="en-US" sz="1800" dirty="0"/>
              <a:t>je </a:t>
            </a:r>
            <a:r>
              <a:rPr lang="en-US" sz="1800" dirty="0" err="1"/>
              <a:t>specifičan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vrstu</a:t>
            </a:r>
            <a:r>
              <a:rPr lang="en-US" sz="1800" dirty="0"/>
              <a:t> </a:t>
            </a:r>
            <a:r>
              <a:rPr lang="en-US" sz="1800" dirty="0" err="1"/>
              <a:t>atributa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bilo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</a:t>
            </a:r>
            <a:r>
              <a:rPr lang="en-US" sz="1800" dirty="0" err="1"/>
              <a:t>veličine</a:t>
            </a:r>
            <a:r>
              <a:rPr lang="en-US" sz="1800" dirty="0"/>
              <a:t>. </a:t>
            </a:r>
            <a:endParaRPr lang="sr-Latn-RS" sz="1800" dirty="0" smtClean="0"/>
          </a:p>
          <a:p>
            <a:r>
              <a:rPr lang="sr-Latn-RS" sz="1800" dirty="0" smtClean="0"/>
              <a:t>Atributi zaglavlja: </a:t>
            </a:r>
            <a:r>
              <a:rPr lang="sr-Latn-RS" dirty="0"/>
              <a:t>identifikuje tip atributa, njegovu veličinu i </a:t>
            </a:r>
            <a:r>
              <a:rPr lang="sr-Latn-RS" dirty="0" smtClean="0"/>
              <a:t>naziv, takođe poseduje fleg za idetifikaciju šifrovanog ili kompresovane vrednosti.</a:t>
            </a:r>
          </a:p>
          <a:p>
            <a:r>
              <a:rPr lang="sr-Latn-RS" sz="1800" dirty="0" smtClean="0"/>
              <a:t>Atribut sadržaja: sadržaj može imati bilo koji format i bilo koju velićinu. 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357" y="1597845"/>
            <a:ext cx="4865914" cy="168419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51221" y="3801548"/>
            <a:ext cx="4591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3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179" y="256032"/>
            <a:ext cx="8351738" cy="1001268"/>
          </a:xfrm>
        </p:spPr>
        <p:txBody>
          <a:bodyPr>
            <a:normAutofit/>
          </a:bodyPr>
          <a:lstStyle/>
          <a:p>
            <a:r>
              <a:rPr lang="sr-Latn-RS" sz="4000" dirty="0" smtClean="0"/>
              <a:t>Standardni tipovi atributa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05" y="1549907"/>
            <a:ext cx="6326995" cy="2042379"/>
          </a:xfrm>
        </p:spPr>
        <p:txBody>
          <a:bodyPr/>
          <a:lstStyle/>
          <a:p>
            <a:r>
              <a:rPr lang="sr-Latn-RS" dirty="0"/>
              <a:t>Tip atributa se definiše preko njegovog numeričkog broja</a:t>
            </a:r>
            <a:r>
              <a:rPr lang="sr-Latn-RS" dirty="0" smtClean="0"/>
              <a:t>.</a:t>
            </a:r>
          </a:p>
          <a:p>
            <a:r>
              <a:rPr lang="sr-Latn-RS" dirty="0"/>
              <a:t>Pored numeričkog broja tip atributa ima ime koje je počinje sa znakom $ i sva su slova velika i opis koji tip šta predstavlja.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47758" y="1257300"/>
            <a:ext cx="5372100" cy="5372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3662" y="3884893"/>
            <a:ext cx="5102352" cy="19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979" y="190718"/>
            <a:ext cx="9266138" cy="935954"/>
          </a:xfrm>
        </p:spPr>
        <p:txBody>
          <a:bodyPr>
            <a:normAutofit/>
          </a:bodyPr>
          <a:lstStyle/>
          <a:p>
            <a:r>
              <a:rPr lang="en-US" sz="4000" dirty="0"/>
              <a:t>Journaling u NTFS </a:t>
            </a:r>
            <a:r>
              <a:rPr lang="en-US" sz="4000" dirty="0" err="1"/>
              <a:t>fajl</a:t>
            </a:r>
            <a:r>
              <a:rPr lang="en-US" sz="4000" dirty="0"/>
              <a:t> </a:t>
            </a:r>
            <a:r>
              <a:rPr lang="en-US" sz="4000" dirty="0" err="1"/>
              <a:t>sistemu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74" y="1126672"/>
            <a:ext cx="10707297" cy="2973106"/>
          </a:xfrm>
        </p:spPr>
        <p:txBody>
          <a:bodyPr/>
          <a:lstStyle/>
          <a:p>
            <a:r>
              <a:rPr lang="sr-Latn-RS" dirty="0"/>
              <a:t>Kako bi se povećala pouzdanost fajl sistema, Microsoft je dodao journaling u NTFS fajl sistem. </a:t>
            </a:r>
            <a:endParaRPr lang="sr-Latn-RS" dirty="0" smtClean="0"/>
          </a:p>
          <a:p>
            <a:r>
              <a:rPr lang="sr-Latn-RS" dirty="0"/>
              <a:t>Ovaj mehanizam je napravljen sa idejom da ukoliko dođe do pada OS-a prilikom ažuriranja nekog fajla na fajl sistemu, taj fajl može postati korumpirani, ali ukoliko je pre promene upisan u log fajl, fajl sistem može opet da izvrši promene nad fajlom nakon pokretanja operativnog sistema. </a:t>
            </a:r>
            <a:endParaRPr lang="sr-Latn-RS" dirty="0" smtClean="0"/>
          </a:p>
          <a:p>
            <a:r>
              <a:rPr lang="sr-Latn-RS" dirty="0"/>
              <a:t>Lokacija log fajla se nalazi u MFT tabeli na 2 mestu sa imenom $LogFile. Sve promene se čuvaju u okviru $DATA atributa.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436" y="3764303"/>
            <a:ext cx="7333571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60" y="125403"/>
            <a:ext cx="10058400" cy="886968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Analiza NTFS Fajl sistema pomoću 5 kategorija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60" y="1012371"/>
            <a:ext cx="11013295" cy="5551715"/>
          </a:xfrm>
        </p:spPr>
        <p:txBody>
          <a:bodyPr>
            <a:normAutofit/>
          </a:bodyPr>
          <a:lstStyle/>
          <a:p>
            <a:r>
              <a:rPr lang="sr-Latn-RS" sz="1600" dirty="0" smtClean="0"/>
              <a:t>Analiza fajl sistema: </a:t>
            </a:r>
          </a:p>
          <a:p>
            <a:pPr lvl="1"/>
            <a:r>
              <a:rPr lang="sr-Latn-RS" sz="1400" dirty="0"/>
              <a:t>Analizom strukture fajl sistema otkrivamo informacije kako je taj fajl sistem konfigurisan kao i njegov izgled</a:t>
            </a:r>
            <a:r>
              <a:rPr lang="sr-Latn-RS" sz="1400" dirty="0" smtClean="0"/>
              <a:t>.</a:t>
            </a:r>
          </a:p>
          <a:p>
            <a:pPr lvl="1"/>
            <a:r>
              <a:rPr lang="sr-Latn-RS" sz="1400" dirty="0"/>
              <a:t>Kod analize NTFS fajl sistema prvi korak je analiza boot sektora koji je, u stvari, prvi sektor fajl sistema i deo je $Boot fajla. </a:t>
            </a:r>
            <a:endParaRPr lang="sr-Latn-RS" sz="1400" dirty="0" smtClean="0"/>
          </a:p>
          <a:p>
            <a:pPr lvl="1"/>
            <a:r>
              <a:rPr lang="sr-Latn-RS" sz="1400" dirty="0"/>
              <a:t>Analizom ovog sektora nalazimo početnu lokaciju MFT tabele kao i veličinu svake vrste MFT tabele. </a:t>
            </a:r>
            <a:endParaRPr lang="sr-Latn-RS" sz="1400" dirty="0" smtClean="0"/>
          </a:p>
          <a:p>
            <a:pPr lvl="1"/>
            <a:r>
              <a:rPr lang="sr-Latn-RS" sz="1400" dirty="0"/>
              <a:t>Ukoliko je bilo koji podataka korumpiran, a znamo veličinu particije, možemo proračunati lokaciju središnjeg sektora fajl sistema gde se nalaze backup kopije prvih vrsta MFT tabele koji se nalaze u $MFTMirr fajlu. </a:t>
            </a:r>
            <a:endParaRPr lang="sr-Latn-RS" sz="1400" dirty="0" smtClean="0"/>
          </a:p>
          <a:p>
            <a:r>
              <a:rPr lang="sr-Latn-RS" sz="1600" dirty="0" smtClean="0"/>
              <a:t>Analiza sadržaja:</a:t>
            </a:r>
          </a:p>
          <a:p>
            <a:pPr lvl="1"/>
            <a:r>
              <a:rPr lang="en-US" sz="1400" dirty="0"/>
              <a:t>Pod </a:t>
            </a:r>
            <a:r>
              <a:rPr lang="en-US" sz="1400" dirty="0" err="1"/>
              <a:t>analizom</a:t>
            </a:r>
            <a:r>
              <a:rPr lang="en-US" sz="1400" dirty="0"/>
              <a:t> </a:t>
            </a:r>
            <a:r>
              <a:rPr lang="en-US" sz="1400" dirty="0" err="1"/>
              <a:t>sadržaja</a:t>
            </a:r>
            <a:r>
              <a:rPr lang="en-US" sz="1400" dirty="0"/>
              <a:t> </a:t>
            </a:r>
            <a:r>
              <a:rPr lang="en-US" sz="1400" dirty="0" err="1"/>
              <a:t>podrazumevamo</a:t>
            </a:r>
            <a:r>
              <a:rPr lang="en-US" sz="1400" dirty="0"/>
              <a:t> </a:t>
            </a:r>
            <a:r>
              <a:rPr lang="en-US" sz="1400" dirty="0" err="1"/>
              <a:t>lociranje</a:t>
            </a:r>
            <a:r>
              <a:rPr lang="en-US" sz="1400" dirty="0"/>
              <a:t> </a:t>
            </a:r>
            <a:r>
              <a:rPr lang="en-US" sz="1400" dirty="0" err="1"/>
              <a:t>određenog</a:t>
            </a:r>
            <a:r>
              <a:rPr lang="en-US" sz="1400" dirty="0"/>
              <a:t> </a:t>
            </a:r>
            <a:r>
              <a:rPr lang="en-US" sz="1400" dirty="0" err="1"/>
              <a:t>klastera</a:t>
            </a:r>
            <a:r>
              <a:rPr lang="en-US" sz="1400" dirty="0"/>
              <a:t>, </a:t>
            </a:r>
            <a:r>
              <a:rPr lang="en-US" sz="1400" dirty="0" err="1"/>
              <a:t>određivanje</a:t>
            </a:r>
            <a:r>
              <a:rPr lang="en-US" sz="1400" dirty="0"/>
              <a:t> </a:t>
            </a:r>
            <a:r>
              <a:rPr lang="en-US" sz="1400" dirty="0" err="1"/>
              <a:t>njegovog</a:t>
            </a:r>
            <a:r>
              <a:rPr lang="en-US" sz="1400" dirty="0"/>
              <a:t> </a:t>
            </a:r>
            <a:r>
              <a:rPr lang="en-US" sz="1400" dirty="0" err="1"/>
              <a:t>statusa</a:t>
            </a:r>
            <a:r>
              <a:rPr lang="en-US" sz="1400" dirty="0"/>
              <a:t> </a:t>
            </a:r>
            <a:r>
              <a:rPr lang="en-US" sz="1400" dirty="0" err="1"/>
              <a:t>kao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procesiranje</a:t>
            </a:r>
            <a:r>
              <a:rPr lang="en-US" sz="1400" dirty="0"/>
              <a:t> </a:t>
            </a:r>
            <a:r>
              <a:rPr lang="en-US" sz="1400" dirty="0" err="1"/>
              <a:t>njegovog</a:t>
            </a:r>
            <a:r>
              <a:rPr lang="en-US" sz="1400" dirty="0"/>
              <a:t> </a:t>
            </a:r>
            <a:r>
              <a:rPr lang="en-US" sz="1400" dirty="0" err="1"/>
              <a:t>sadržaja</a:t>
            </a:r>
            <a:r>
              <a:rPr lang="en-US" sz="1400" dirty="0"/>
              <a:t>. </a:t>
            </a:r>
            <a:endParaRPr lang="sr-Latn-RS" sz="1400" dirty="0" smtClean="0"/>
          </a:p>
          <a:p>
            <a:pPr lvl="1"/>
            <a:r>
              <a:rPr lang="en-US" sz="1400" dirty="0" err="1"/>
              <a:t>Pronalaženje</a:t>
            </a:r>
            <a:r>
              <a:rPr lang="en-US" sz="1400" dirty="0"/>
              <a:t> </a:t>
            </a:r>
            <a:r>
              <a:rPr lang="en-US" sz="1400" dirty="0" err="1"/>
              <a:t>nekog</a:t>
            </a:r>
            <a:r>
              <a:rPr lang="en-US" sz="1400" dirty="0"/>
              <a:t> </a:t>
            </a:r>
            <a:r>
              <a:rPr lang="en-US" sz="1400" dirty="0" err="1"/>
              <a:t>klastera</a:t>
            </a:r>
            <a:r>
              <a:rPr lang="en-US" sz="1400" dirty="0"/>
              <a:t> je </a:t>
            </a:r>
            <a:r>
              <a:rPr lang="en-US" sz="1400" dirty="0" err="1"/>
              <a:t>jednostavan</a:t>
            </a:r>
            <a:r>
              <a:rPr lang="en-US" sz="1400" dirty="0"/>
              <a:t> </a:t>
            </a:r>
            <a:r>
              <a:rPr lang="en-US" sz="1400" dirty="0" err="1"/>
              <a:t>posao</a:t>
            </a:r>
            <a:r>
              <a:rPr lang="en-US" sz="1400" dirty="0"/>
              <a:t> </a:t>
            </a:r>
            <a:r>
              <a:rPr lang="en-US" sz="1400" dirty="0" err="1"/>
              <a:t>zato</a:t>
            </a:r>
            <a:r>
              <a:rPr lang="en-US" sz="1400" dirty="0"/>
              <a:t> </a:t>
            </a:r>
            <a:r>
              <a:rPr lang="en-US" sz="1400" dirty="0" err="1"/>
              <a:t>što</a:t>
            </a:r>
            <a:r>
              <a:rPr lang="en-US" sz="1400" dirty="0"/>
              <a:t> je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klaste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početku</a:t>
            </a:r>
            <a:r>
              <a:rPr lang="en-US" sz="1400" dirty="0"/>
              <a:t> </a:t>
            </a:r>
            <a:r>
              <a:rPr lang="en-US" sz="1400" dirty="0" err="1"/>
              <a:t>fajl</a:t>
            </a:r>
            <a:r>
              <a:rPr lang="en-US" sz="1400" dirty="0"/>
              <a:t> </a:t>
            </a:r>
            <a:r>
              <a:rPr lang="en-US" sz="1400" dirty="0" err="1"/>
              <a:t>sistema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u </a:t>
            </a:r>
            <a:r>
              <a:rPr lang="en-US" sz="1400" dirty="0" err="1"/>
              <a:t>njemu</a:t>
            </a:r>
            <a:r>
              <a:rPr lang="en-US" sz="1400" dirty="0"/>
              <a:t> se </a:t>
            </a:r>
            <a:r>
              <a:rPr lang="en-US" sz="1400" dirty="0" err="1"/>
              <a:t>nalazi</a:t>
            </a:r>
            <a:r>
              <a:rPr lang="en-US" sz="1400" dirty="0"/>
              <a:t> </a:t>
            </a:r>
            <a:r>
              <a:rPr lang="en-US" sz="1400" dirty="0" err="1"/>
              <a:t>definisana</a:t>
            </a:r>
            <a:r>
              <a:rPr lang="en-US" sz="1400" dirty="0"/>
              <a:t> </a:t>
            </a:r>
            <a:r>
              <a:rPr lang="en-US" sz="1400" dirty="0" err="1"/>
              <a:t>veličina</a:t>
            </a:r>
            <a:r>
              <a:rPr lang="en-US" sz="1400" dirty="0"/>
              <a:t> </a:t>
            </a:r>
            <a:r>
              <a:rPr lang="en-US" sz="1400" dirty="0" err="1"/>
              <a:t>svakog</a:t>
            </a:r>
            <a:r>
              <a:rPr lang="en-US" sz="1400" dirty="0"/>
              <a:t> </a:t>
            </a:r>
            <a:r>
              <a:rPr lang="en-US" sz="1400" dirty="0" err="1"/>
              <a:t>drugog</a:t>
            </a:r>
            <a:r>
              <a:rPr lang="en-US" sz="1400" dirty="0"/>
              <a:t> </a:t>
            </a:r>
            <a:r>
              <a:rPr lang="en-US" sz="1400" dirty="0" err="1"/>
              <a:t>klastera</a:t>
            </a:r>
            <a:r>
              <a:rPr lang="en-US" sz="1400" dirty="0"/>
              <a:t>. </a:t>
            </a:r>
            <a:endParaRPr lang="sr-Latn-RS" sz="1400" dirty="0" smtClean="0"/>
          </a:p>
          <a:p>
            <a:pPr lvl="1"/>
            <a:r>
              <a:rPr lang="en-US" sz="1400" dirty="0" smtClean="0"/>
              <a:t>Status </a:t>
            </a:r>
            <a:r>
              <a:rPr lang="en-US" sz="1400" dirty="0" err="1"/>
              <a:t>klastera</a:t>
            </a:r>
            <a:r>
              <a:rPr lang="en-US" sz="1400" dirty="0"/>
              <a:t> se </a:t>
            </a:r>
            <a:r>
              <a:rPr lang="en-US" sz="1400" dirty="0" err="1"/>
              <a:t>određuje</a:t>
            </a:r>
            <a:r>
              <a:rPr lang="en-US" sz="1400" dirty="0"/>
              <a:t> </a:t>
            </a:r>
            <a:r>
              <a:rPr lang="en-US" sz="1400" dirty="0" err="1"/>
              <a:t>lociranje</a:t>
            </a:r>
            <a:r>
              <a:rPr lang="en-US" sz="1400" dirty="0"/>
              <a:t> $Bitmap </a:t>
            </a:r>
            <a:r>
              <a:rPr lang="en-US" sz="1400" dirty="0" err="1"/>
              <a:t>fajla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procesiranjem</a:t>
            </a:r>
            <a:r>
              <a:rPr lang="en-US" sz="1400" dirty="0"/>
              <a:t> </a:t>
            </a:r>
            <a:r>
              <a:rPr lang="en-US" sz="1400" dirty="0" err="1"/>
              <a:t>njegovog</a:t>
            </a:r>
            <a:r>
              <a:rPr lang="en-US" sz="1400" dirty="0"/>
              <a:t> $DATA </a:t>
            </a:r>
            <a:r>
              <a:rPr lang="en-US" sz="1400" dirty="0" err="1"/>
              <a:t>atributa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r>
              <a:rPr lang="sr-Latn-RS" sz="1600" dirty="0" smtClean="0"/>
              <a:t>Analiza metapodataka: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err="1"/>
              <a:t>Analiza</a:t>
            </a:r>
            <a:r>
              <a:rPr lang="en-US" sz="1400" dirty="0"/>
              <a:t> </a:t>
            </a:r>
            <a:r>
              <a:rPr lang="en-US" sz="1400" dirty="0" err="1" smtClean="0"/>
              <a:t>metapodataka</a:t>
            </a:r>
            <a:r>
              <a:rPr lang="en-US" sz="1400" dirty="0" smtClean="0"/>
              <a:t> </a:t>
            </a:r>
            <a:r>
              <a:rPr lang="en-US" sz="1400" dirty="0"/>
              <a:t>se </a:t>
            </a:r>
            <a:r>
              <a:rPr lang="en-US" sz="1400" dirty="0" err="1"/>
              <a:t>koristi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se </a:t>
            </a:r>
            <a:r>
              <a:rPr lang="en-US" sz="1400" dirty="0" err="1"/>
              <a:t>dobile</a:t>
            </a:r>
            <a:r>
              <a:rPr lang="en-US" sz="1400" dirty="0"/>
              <a:t> </a:t>
            </a:r>
            <a:r>
              <a:rPr lang="en-US" sz="1400" dirty="0" err="1"/>
              <a:t>više</a:t>
            </a:r>
            <a:r>
              <a:rPr lang="en-US" sz="1400" dirty="0"/>
              <a:t> </a:t>
            </a:r>
            <a:r>
              <a:rPr lang="en-US" sz="1400" dirty="0" err="1"/>
              <a:t>informacija</a:t>
            </a:r>
            <a:r>
              <a:rPr lang="en-US" sz="1400" dirty="0"/>
              <a:t> o </a:t>
            </a:r>
            <a:r>
              <a:rPr lang="en-US" sz="1400" dirty="0" err="1"/>
              <a:t>nekom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folderu</a:t>
            </a:r>
            <a:r>
              <a:rPr lang="en-US" sz="1400" dirty="0"/>
              <a:t>. </a:t>
            </a:r>
            <a:endParaRPr lang="sr-Latn-RS" sz="1400" dirty="0" smtClean="0"/>
          </a:p>
          <a:p>
            <a:pPr lvl="1"/>
            <a:r>
              <a:rPr lang="en-US" sz="1400" dirty="0"/>
              <a:t>Ona </a:t>
            </a:r>
            <a:r>
              <a:rPr lang="en-US" sz="1400" dirty="0" err="1"/>
              <a:t>obuhvata</a:t>
            </a:r>
            <a:r>
              <a:rPr lang="en-US" sz="1400" dirty="0"/>
              <a:t> process </a:t>
            </a:r>
            <a:r>
              <a:rPr lang="en-US" sz="1400" dirty="0" err="1"/>
              <a:t>lociranja</a:t>
            </a:r>
            <a:r>
              <a:rPr lang="en-US" sz="1400" dirty="0"/>
              <a:t> MFT </a:t>
            </a:r>
            <a:r>
              <a:rPr lang="en-US" sz="1400" dirty="0" err="1"/>
              <a:t>vrste</a:t>
            </a:r>
            <a:r>
              <a:rPr lang="en-US" sz="1400" dirty="0"/>
              <a:t> </a:t>
            </a: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err="1"/>
              <a:t>taj</a:t>
            </a:r>
            <a:r>
              <a:rPr lang="en-US" sz="1400" dirty="0"/>
              <a:t> </a:t>
            </a:r>
            <a:r>
              <a:rPr lang="en-US" sz="1400" dirty="0" err="1"/>
              <a:t>određeni</a:t>
            </a:r>
            <a:r>
              <a:rPr lang="en-US" sz="1400" dirty="0"/>
              <a:t> </a:t>
            </a:r>
            <a:r>
              <a:rPr lang="en-US" sz="1400" dirty="0" err="1"/>
              <a:t>fajl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folder </a:t>
            </a:r>
            <a:r>
              <a:rPr lang="en-US" sz="1400" dirty="0" err="1"/>
              <a:t>kao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njeno</a:t>
            </a:r>
            <a:r>
              <a:rPr lang="en-US" sz="1400" dirty="0"/>
              <a:t> </a:t>
            </a:r>
            <a:r>
              <a:rPr lang="en-US" sz="1400" dirty="0" err="1"/>
              <a:t>procesiranje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pPr lvl="1"/>
            <a:r>
              <a:rPr lang="en-US" sz="1400" dirty="0" smtClean="0"/>
              <a:t>Da </a:t>
            </a:r>
            <a:r>
              <a:rPr lang="en-US" sz="1400" dirty="0"/>
              <a:t>bi </a:t>
            </a:r>
            <a:r>
              <a:rPr lang="en-US" sz="1400" dirty="0" err="1"/>
              <a:t>pronašli</a:t>
            </a:r>
            <a:r>
              <a:rPr lang="en-US" sz="1400" dirty="0"/>
              <a:t> </a:t>
            </a:r>
            <a:r>
              <a:rPr lang="en-US" sz="1400" dirty="0" err="1"/>
              <a:t>tu</a:t>
            </a:r>
            <a:r>
              <a:rPr lang="en-US" sz="1400" dirty="0"/>
              <a:t> </a:t>
            </a:r>
            <a:r>
              <a:rPr lang="en-US" sz="1400" dirty="0" err="1"/>
              <a:t>vrstu</a:t>
            </a:r>
            <a:r>
              <a:rPr lang="en-US" sz="1400" dirty="0"/>
              <a:t> </a:t>
            </a:r>
            <a:r>
              <a:rPr lang="en-US" sz="1400" dirty="0" err="1"/>
              <a:t>potrebno</a:t>
            </a:r>
            <a:r>
              <a:rPr lang="en-US" sz="1400" dirty="0"/>
              <a:t> je da </a:t>
            </a:r>
            <a:r>
              <a:rPr lang="en-US" sz="1400" dirty="0" err="1"/>
              <a:t>prvo</a:t>
            </a:r>
            <a:r>
              <a:rPr lang="en-US" sz="1400" dirty="0"/>
              <a:t> </a:t>
            </a:r>
            <a:r>
              <a:rPr lang="en-US" sz="1400" dirty="0" err="1"/>
              <a:t>lociramo</a:t>
            </a:r>
            <a:r>
              <a:rPr lang="en-US" sz="1400" dirty="0"/>
              <a:t> MFT </a:t>
            </a:r>
            <a:r>
              <a:rPr lang="en-US" sz="1400" dirty="0" err="1"/>
              <a:t>koristeći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adresu</a:t>
            </a:r>
            <a:r>
              <a:rPr lang="en-US" sz="1400" dirty="0"/>
              <a:t> u boot </a:t>
            </a:r>
            <a:r>
              <a:rPr lang="en-US" sz="1400" dirty="0" err="1"/>
              <a:t>sektoru</a:t>
            </a:r>
            <a:r>
              <a:rPr lang="en-US" sz="1400" dirty="0"/>
              <a:t>,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kada</a:t>
            </a:r>
            <a:r>
              <a:rPr lang="en-US" sz="1400" dirty="0"/>
              <a:t> </a:t>
            </a:r>
            <a:r>
              <a:rPr lang="en-US" sz="1400" dirty="0" err="1"/>
              <a:t>lociramo</a:t>
            </a:r>
            <a:r>
              <a:rPr lang="en-US" sz="1400" dirty="0"/>
              <a:t> </a:t>
            </a:r>
            <a:r>
              <a:rPr lang="en-US" sz="1400" dirty="0" err="1"/>
              <a:t>tabelu</a:t>
            </a:r>
            <a:r>
              <a:rPr lang="en-US" sz="1400" dirty="0"/>
              <a:t> </a:t>
            </a:r>
            <a:r>
              <a:rPr lang="en-US" sz="1400" dirty="0" err="1"/>
              <a:t>onda</a:t>
            </a:r>
            <a:r>
              <a:rPr lang="en-US" sz="1400" dirty="0"/>
              <a:t> je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redu</a:t>
            </a:r>
            <a:r>
              <a:rPr lang="en-US" sz="1400" dirty="0"/>
              <a:t> da se </a:t>
            </a:r>
            <a:r>
              <a:rPr lang="en-US" sz="1400" dirty="0" err="1"/>
              <a:t>analiziraju</a:t>
            </a:r>
            <a:r>
              <a:rPr lang="en-US" sz="1400" dirty="0"/>
              <a:t> </a:t>
            </a:r>
            <a:r>
              <a:rPr lang="en-US" sz="1400" dirty="0" err="1"/>
              <a:t>vrste</a:t>
            </a:r>
            <a:r>
              <a:rPr lang="en-US" sz="1400" dirty="0" smtClean="0"/>
              <a:t>.</a:t>
            </a:r>
            <a:endParaRPr lang="sr-Latn-RS" sz="1400" dirty="0" smtClean="0"/>
          </a:p>
          <a:p>
            <a:pPr lvl="1"/>
            <a:r>
              <a:rPr lang="en-US" sz="1400" dirty="0" err="1"/>
              <a:t>Prilikom</a:t>
            </a:r>
            <a:r>
              <a:rPr lang="en-US" sz="1400" dirty="0"/>
              <a:t> </a:t>
            </a:r>
            <a:r>
              <a:rPr lang="en-US" sz="1400" dirty="0" err="1"/>
              <a:t>analize</a:t>
            </a:r>
            <a:r>
              <a:rPr lang="en-US" sz="1400" dirty="0"/>
              <a:t> </a:t>
            </a:r>
            <a:r>
              <a:rPr lang="en-US" sz="1400" dirty="0" err="1"/>
              <a:t>vrste</a:t>
            </a:r>
            <a:r>
              <a:rPr lang="en-US" sz="1400" dirty="0"/>
              <a:t> 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locira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. </a:t>
            </a:r>
            <a:r>
              <a:rPr lang="en-US" sz="1400" dirty="0" err="1"/>
              <a:t>Analizira</a:t>
            </a:r>
            <a:r>
              <a:rPr lang="en-US" sz="1400" dirty="0"/>
              <a:t> se </a:t>
            </a:r>
            <a:r>
              <a:rPr lang="en-US" sz="1400" dirty="0" err="1"/>
              <a:t>njegovo</a:t>
            </a:r>
            <a:r>
              <a:rPr lang="en-US" sz="1400" dirty="0"/>
              <a:t> </a:t>
            </a:r>
            <a:r>
              <a:rPr lang="en-US" sz="1400" dirty="0" err="1"/>
              <a:t>zaglavlje</a:t>
            </a:r>
            <a:r>
              <a:rPr lang="en-US" sz="1400" dirty="0"/>
              <a:t>, </a:t>
            </a:r>
            <a:r>
              <a:rPr lang="en-US" sz="1400" dirty="0" err="1"/>
              <a:t>određuje</a:t>
            </a:r>
            <a:r>
              <a:rPr lang="en-US" sz="1400" dirty="0"/>
              <a:t> se </a:t>
            </a:r>
            <a:r>
              <a:rPr lang="en-US" sz="1400" dirty="0" err="1"/>
              <a:t>njegov</a:t>
            </a:r>
            <a:r>
              <a:rPr lang="en-US" sz="1400" dirty="0"/>
              <a:t> tip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procesira</a:t>
            </a:r>
            <a:r>
              <a:rPr lang="en-US" sz="1400" dirty="0"/>
              <a:t> se </a:t>
            </a:r>
            <a:r>
              <a:rPr lang="en-US" sz="1400" dirty="0" err="1"/>
              <a:t>njegov</a:t>
            </a:r>
            <a:r>
              <a:rPr lang="en-US" sz="1400" dirty="0"/>
              <a:t> </a:t>
            </a:r>
            <a:r>
              <a:rPr lang="en-US" sz="1400" dirty="0" err="1"/>
              <a:t>sadržaj</a:t>
            </a:r>
            <a:r>
              <a:rPr lang="en-US" sz="1400" dirty="0"/>
              <a:t>. </a:t>
            </a:r>
            <a:r>
              <a:rPr lang="en-US" sz="1400" dirty="0" err="1"/>
              <a:t>Sledeci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se </a:t>
            </a:r>
            <a:r>
              <a:rPr lang="en-US" sz="1400" dirty="0" err="1"/>
              <a:t>određuje</a:t>
            </a:r>
            <a:r>
              <a:rPr lang="en-US" sz="1400" dirty="0"/>
              <a:t> </a:t>
            </a:r>
            <a:r>
              <a:rPr lang="en-US" sz="1400" dirty="0" err="1"/>
              <a:t>dužinom</a:t>
            </a:r>
            <a:r>
              <a:rPr lang="en-US" sz="1400" dirty="0"/>
              <a:t> </a:t>
            </a:r>
            <a:r>
              <a:rPr lang="en-US" sz="1400" dirty="0" err="1"/>
              <a:t>prvog</a:t>
            </a:r>
            <a:r>
              <a:rPr lang="en-US" sz="1400" dirty="0"/>
              <a:t> </a:t>
            </a:r>
            <a:r>
              <a:rPr lang="en-US" sz="1400" dirty="0" err="1"/>
              <a:t>atributa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se </a:t>
            </a:r>
            <a:r>
              <a:rPr lang="en-US" sz="1400" dirty="0" err="1"/>
              <a:t>redom</a:t>
            </a:r>
            <a:r>
              <a:rPr lang="en-US" sz="1400" dirty="0"/>
              <a:t> </a:t>
            </a:r>
            <a:r>
              <a:rPr lang="en-US" sz="1400" dirty="0" err="1"/>
              <a:t>dok</a:t>
            </a:r>
            <a:r>
              <a:rPr lang="en-US" sz="1400" dirty="0"/>
              <a:t> se ne </a:t>
            </a:r>
            <a:r>
              <a:rPr lang="en-US" sz="1400" dirty="0" err="1"/>
              <a:t>isprocesiraju</a:t>
            </a:r>
            <a:r>
              <a:rPr lang="en-US" sz="1400" dirty="0"/>
              <a:t> </a:t>
            </a:r>
            <a:r>
              <a:rPr lang="en-US" sz="1400" dirty="0" err="1"/>
              <a:t>svi</a:t>
            </a:r>
            <a:r>
              <a:rPr lang="en-US" sz="1400" dirty="0"/>
              <a:t> </a:t>
            </a:r>
            <a:r>
              <a:rPr lang="en-US" sz="1400" dirty="0" err="1"/>
              <a:t>atributi</a:t>
            </a:r>
            <a:r>
              <a:rPr lang="en-US" sz="1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360" y="125403"/>
            <a:ext cx="1213757" cy="12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05" y="504879"/>
            <a:ext cx="11258224" cy="4263063"/>
          </a:xfrm>
        </p:spPr>
        <p:txBody>
          <a:bodyPr/>
          <a:lstStyle/>
          <a:p>
            <a:r>
              <a:rPr lang="sr-Latn-RS" dirty="0" smtClean="0"/>
              <a:t>Analiza imena fajlova:</a:t>
            </a:r>
          </a:p>
          <a:p>
            <a:pPr lvl="1"/>
            <a:r>
              <a:rPr lang="sr-Latn-RS" dirty="0"/>
              <a:t>Analiza imena fajla se koristi kako bi se fajlovi i folderi pronašli koristeći njihova imena</a:t>
            </a:r>
            <a:r>
              <a:rPr lang="sr-Latn-RS" dirty="0" smtClean="0"/>
              <a:t>.</a:t>
            </a:r>
          </a:p>
          <a:p>
            <a:pPr lvl="1"/>
            <a:r>
              <a:rPr lang="sr-Latn-RS" dirty="0"/>
              <a:t>Ona obuhvata process lociranja foldera, procesiranja njegovog sadržaja i lokacija fajla. </a:t>
            </a:r>
            <a:endParaRPr lang="sr-Latn-RS" dirty="0" smtClean="0"/>
          </a:p>
          <a:p>
            <a:pPr lvl="1"/>
            <a:r>
              <a:rPr lang="sr-Latn-RS" dirty="0"/>
              <a:t>Prvo je neophodno locirati root folder koji se nalazi na 5-om mestu u MFT tabeli. </a:t>
            </a:r>
            <a:endParaRPr lang="sr-Latn-RS" dirty="0" smtClean="0"/>
          </a:p>
          <a:p>
            <a:pPr lvl="1"/>
            <a:r>
              <a:rPr lang="sr-Latn-RS" dirty="0"/>
              <a:t>Da bi procesirali folder prvo se analizira sadržaj $INDEX_ROOT i $INDEX_ALLOCATION atributa. </a:t>
            </a:r>
            <a:endParaRPr lang="sr-Latn-RS" dirty="0" smtClean="0"/>
          </a:p>
          <a:p>
            <a:pPr lvl="1"/>
            <a:r>
              <a:rPr lang="sr-Latn-RS" dirty="0"/>
              <a:t>Ovi atributi sadrže listu indeksa koji se odnose na čvorove u stablu. Svaki indeks predstavlja jedan fajl u okviru tog foldera. </a:t>
            </a:r>
            <a:endParaRPr lang="sr-Latn-RS" dirty="0" smtClean="0"/>
          </a:p>
          <a:p>
            <a:pPr lvl="1"/>
            <a:r>
              <a:rPr lang="sr-Latn-RS" dirty="0"/>
              <a:t>Takođe svaki indeks može imati jedan ili više indeksa. Svi ovi indeksi se pamte kao B stablo i moraju biti ponovo sortirani svaki put kada se dodaju novi fajlovi ili obrišu postojeći.</a:t>
            </a:r>
            <a:endParaRPr lang="en-US" dirty="0"/>
          </a:p>
          <a:p>
            <a:pPr lvl="1"/>
            <a:endParaRPr lang="sr-Latn-RS" dirty="0" smtClean="0"/>
          </a:p>
          <a:p>
            <a:endParaRPr lang="en-US" dirty="0"/>
          </a:p>
        </p:txBody>
      </p:sp>
      <p:pic>
        <p:nvPicPr>
          <p:cNvPr id="4098" name="Picture 2" descr="NTFS File System Driver | Inside Microsoft Windows 2000, Third Edition  (Microsoft Programming Seri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887" y="3929742"/>
            <a:ext cx="4400097" cy="25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3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286" y="0"/>
            <a:ext cx="5494238" cy="1017597"/>
          </a:xfrm>
        </p:spPr>
        <p:txBody>
          <a:bodyPr>
            <a:normAutofit/>
          </a:bodyPr>
          <a:lstStyle/>
          <a:p>
            <a:r>
              <a:rPr lang="sr-Latn-RS" sz="4000" dirty="0"/>
              <a:t>DigitalForensics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58" y="946154"/>
            <a:ext cx="10425466" cy="3332335"/>
          </a:xfrm>
        </p:spPr>
        <p:txBody>
          <a:bodyPr>
            <a:normAutofit/>
          </a:bodyPr>
          <a:lstStyle/>
          <a:p>
            <a:r>
              <a:rPr lang="sr-Latn-RS" dirty="0" smtClean="0"/>
              <a:t>DigitalForensics predstavlja alat za analizu fajl sistema.</a:t>
            </a:r>
          </a:p>
          <a:p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fajlova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Aplikacija je kreirana u C# programskom jeziku, Windows form aplikacija.</a:t>
            </a:r>
          </a:p>
          <a:p>
            <a:r>
              <a:rPr lang="sr-Latn-RS" dirty="0"/>
              <a:t>Pored filtriranje podataka u odnosu na zadate kriterijume dodata je i mogućnost kreiranje keširanih podataka odnosno čuvanje metapodataka fajlova i direktorijuma radi efikasnijeg pretraživanja</a:t>
            </a:r>
            <a:r>
              <a:rPr lang="sr-Latn-RS" dirty="0" smtClean="0"/>
              <a:t>.</a:t>
            </a:r>
          </a:p>
          <a:p>
            <a:r>
              <a:rPr lang="sr-Latn-RS" dirty="0"/>
              <a:t>Za keširanje podataka koristili smo Elasticsearch. Elasticsearch je pretraživač zasnovan na biblioteci Lucene. Pruža distribuiranu, multiklijentski, full-text pretraživački engin sa HTTP web interfejsom i JSON dokumentima bez šeme. </a:t>
            </a:r>
            <a:endParaRPr lang="en-US" dirty="0"/>
          </a:p>
        </p:txBody>
      </p:sp>
      <p:pic>
        <p:nvPicPr>
          <p:cNvPr id="4" name="Picture 3" descr="What is Elastic stack which everyone is talking about??? | by Lakini  Senanayaka | Medi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90" y="4278489"/>
            <a:ext cx="4262791" cy="226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44605" y="4182745"/>
            <a:ext cx="4726305" cy="2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9316" y="526595"/>
            <a:ext cx="10551070" cy="59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Sadržaj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93" y="2073730"/>
            <a:ext cx="5566550" cy="37719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Analiza fajl sistema</a:t>
            </a:r>
            <a:endParaRPr lang="sr-Latn-RS" sz="3200" dirty="0" smtClean="0"/>
          </a:p>
          <a:p>
            <a:r>
              <a:rPr lang="sr-Latn-RS" sz="3200" dirty="0" smtClean="0"/>
              <a:t>Fajl sistem</a:t>
            </a:r>
            <a:endParaRPr lang="sr-Latn-RS" sz="3200" dirty="0" smtClean="0"/>
          </a:p>
          <a:p>
            <a:r>
              <a:rPr lang="sr-Latn-RS" sz="3200" dirty="0" smtClean="0"/>
              <a:t>NTFS fajl sistem</a:t>
            </a:r>
            <a:endParaRPr lang="sr-Latn-RS" sz="3200" dirty="0" smtClean="0"/>
          </a:p>
          <a:p>
            <a:r>
              <a:rPr lang="sr-Latn-RS" sz="3200" dirty="0" smtClean="0"/>
              <a:t>DigitalForensics</a:t>
            </a:r>
            <a:endParaRPr lang="sr-Latn-RS" sz="3200" dirty="0" smtClean="0"/>
          </a:p>
          <a:p>
            <a:endParaRPr lang="en-US" dirty="0"/>
          </a:p>
        </p:txBody>
      </p:sp>
      <p:pic>
        <p:nvPicPr>
          <p:cNvPr id="4" name="Picture 2" descr="Digital Forensics - A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46" y="1749199"/>
            <a:ext cx="3683133" cy="3400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115" y="272361"/>
            <a:ext cx="9053866" cy="1099239"/>
          </a:xfrm>
        </p:spPr>
        <p:txBody>
          <a:bodyPr>
            <a:noAutofit/>
          </a:bodyPr>
          <a:lstStyle/>
          <a:p>
            <a:r>
              <a:rPr lang="en-US" sz="4400" dirty="0" err="1"/>
              <a:t>Funkcionalnost</a:t>
            </a:r>
            <a:r>
              <a:rPr lang="en-US" sz="4400" dirty="0"/>
              <a:t> </a:t>
            </a:r>
            <a:r>
              <a:rPr lang="en-US" sz="4400" dirty="0" err="1" smtClean="0"/>
              <a:t>aplikacije</a:t>
            </a:r>
            <a:endParaRPr lang="en-US" sz="4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168" b="1521"/>
          <a:stretch/>
        </p:blipFill>
        <p:spPr bwMode="auto">
          <a:xfrm>
            <a:off x="1304469" y="1557245"/>
            <a:ext cx="9031515" cy="4810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72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0716" y="414381"/>
            <a:ext cx="11367497" cy="62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8687" y="480377"/>
            <a:ext cx="11073583" cy="56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8058" y="359862"/>
            <a:ext cx="11187884" cy="62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0716" y="455793"/>
            <a:ext cx="11334840" cy="61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277" y="321347"/>
            <a:ext cx="5804481" cy="854311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 smtClean="0"/>
              <a:t>Postojeća rešenja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597" y="1749987"/>
            <a:ext cx="2081566" cy="556478"/>
          </a:xfrm>
        </p:spPr>
        <p:txBody>
          <a:bodyPr/>
          <a:lstStyle/>
          <a:p>
            <a:r>
              <a:rPr lang="sr-Latn-RS" dirty="0"/>
              <a:t>SpaceSniffer </a:t>
            </a:r>
            <a:endParaRPr lang="en-US" dirty="0"/>
          </a:p>
        </p:txBody>
      </p:sp>
      <p:pic>
        <p:nvPicPr>
          <p:cNvPr id="5122" name="Picture 2" descr="Download WinDirSt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0" y="2430462"/>
            <a:ext cx="3514171" cy="29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47711" y="1749987"/>
            <a:ext cx="2081566" cy="55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WinDirStat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60983" y="1749987"/>
            <a:ext cx="2081566" cy="55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TreeSize</a:t>
            </a:r>
            <a:endParaRPr lang="en-US" dirty="0"/>
          </a:p>
        </p:txBody>
      </p:sp>
      <p:pic>
        <p:nvPicPr>
          <p:cNvPr id="5124" name="Picture 4" descr="SpaceSniffer - The Portable Freeware Col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1" y="2430462"/>
            <a:ext cx="3322410" cy="29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reeSize Free | JAM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61" y="2430462"/>
            <a:ext cx="3836867" cy="34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0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535" y="2672661"/>
            <a:ext cx="7845552" cy="1213539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315" y="239704"/>
            <a:ext cx="8139466" cy="740011"/>
          </a:xfrm>
        </p:spPr>
        <p:txBody>
          <a:bodyPr>
            <a:normAutofit fontScale="90000"/>
          </a:bodyPr>
          <a:lstStyle/>
          <a:p>
            <a:r>
              <a:rPr lang="sr-Latn-RS" sz="4800" dirty="0" smtClean="0"/>
              <a:t>Analiza fajl sistema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86" y="1402950"/>
            <a:ext cx="10458123" cy="2009721"/>
          </a:xfrm>
        </p:spPr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particiji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. </a:t>
            </a:r>
            <a:endParaRPr lang="sr-Latn-RS" dirty="0" smtClean="0"/>
          </a:p>
          <a:p>
            <a:r>
              <a:rPr lang="sr-Latn-RS" dirty="0" smtClean="0"/>
              <a:t>Deo analize uređaja za skladištenje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715" y="2554106"/>
            <a:ext cx="8139466" cy="3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71" y="223375"/>
            <a:ext cx="10426245" cy="984939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Dijagram toka analize fajl sistema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907" y="1208314"/>
            <a:ext cx="6295451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9704"/>
            <a:ext cx="10058400" cy="837982"/>
          </a:xfrm>
        </p:spPr>
        <p:txBody>
          <a:bodyPr/>
          <a:lstStyle/>
          <a:p>
            <a:r>
              <a:rPr lang="sr-Latn-RS" sz="4400" dirty="0" smtClean="0"/>
              <a:t>Fajl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05" y="1304979"/>
            <a:ext cx="6310666" cy="5226450"/>
          </a:xfrm>
        </p:spPr>
        <p:txBody>
          <a:bodyPr>
            <a:normAutofit/>
          </a:bodyPr>
          <a:lstStyle/>
          <a:p>
            <a:r>
              <a:rPr lang="sr-Latn-RS" sz="1800" dirty="0"/>
              <a:t>Motivacija fajl sistema je prilično jednostavna: računarima je potrebna metoda za dugoročno skladištenje i preuzimanje </a:t>
            </a:r>
            <a:r>
              <a:rPr lang="sr-Latn-RS" sz="1800" dirty="0" smtClean="0"/>
              <a:t>podataka.</a:t>
            </a:r>
          </a:p>
          <a:p>
            <a:r>
              <a:rPr lang="en-US" sz="1800" dirty="0" err="1" smtClean="0"/>
              <a:t>Fajl</a:t>
            </a:r>
            <a:r>
              <a:rPr lang="en-US" sz="1800" dirty="0" smtClean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predstavlja</a:t>
            </a:r>
            <a:r>
              <a:rPr lang="en-US" sz="1800" dirty="0"/>
              <a:t> </a:t>
            </a:r>
            <a:r>
              <a:rPr lang="en-US" sz="1800" dirty="0" err="1"/>
              <a:t>način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podaci</a:t>
            </a:r>
            <a:r>
              <a:rPr lang="en-US" sz="1800" dirty="0"/>
              <a:t> </a:t>
            </a:r>
            <a:r>
              <a:rPr lang="en-US" sz="1800" dirty="0" err="1"/>
              <a:t>smeštaju</a:t>
            </a:r>
            <a:r>
              <a:rPr lang="en-US" sz="1800" dirty="0"/>
              <a:t> (</a:t>
            </a:r>
            <a:r>
              <a:rPr lang="en-US" sz="1800" dirty="0" err="1"/>
              <a:t>organizuju</a:t>
            </a:r>
            <a:r>
              <a:rPr lang="en-US" sz="1800" dirty="0"/>
              <a:t>)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čitaju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nekog</a:t>
            </a:r>
            <a:r>
              <a:rPr lang="en-US" sz="1800" dirty="0"/>
              <a:t> </a:t>
            </a:r>
            <a:r>
              <a:rPr lang="en-US" sz="1800" dirty="0" err="1"/>
              <a:t>medijuma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skladištenje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Hard Disk). </a:t>
            </a:r>
            <a:endParaRPr lang="sr-Latn-RS" sz="1800" dirty="0" smtClean="0"/>
          </a:p>
          <a:p>
            <a:r>
              <a:rPr lang="en-US" sz="1800" dirty="0" err="1"/>
              <a:t>Fajl</a:t>
            </a:r>
            <a:r>
              <a:rPr lang="en-US" sz="1800" dirty="0"/>
              <a:t> </a:t>
            </a:r>
            <a:r>
              <a:rPr lang="en-US" sz="1800" dirty="0" err="1"/>
              <a:t>sistemi</a:t>
            </a:r>
            <a:r>
              <a:rPr lang="en-US" sz="1800" dirty="0"/>
              <a:t> </a:t>
            </a:r>
            <a:r>
              <a:rPr lang="en-US" sz="1800" dirty="0" err="1"/>
              <a:t>imaju</a:t>
            </a:r>
            <a:r>
              <a:rPr lang="en-US" sz="1800" dirty="0"/>
              <a:t> </a:t>
            </a:r>
            <a:r>
              <a:rPr lang="en-US" sz="1800" dirty="0" err="1"/>
              <a:t>posebne</a:t>
            </a:r>
            <a:r>
              <a:rPr lang="en-US" sz="1800" dirty="0"/>
              <a:t> procedure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strukture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se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koristiti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skladištenje</a:t>
            </a:r>
            <a:r>
              <a:rPr lang="en-US" sz="1800" dirty="0"/>
              <a:t> </a:t>
            </a:r>
            <a:r>
              <a:rPr lang="en-US" sz="1800" dirty="0" err="1"/>
              <a:t>jedne</a:t>
            </a:r>
            <a:r>
              <a:rPr lang="en-US" sz="1800" dirty="0"/>
              <a:t> </a:t>
            </a:r>
            <a:r>
              <a:rPr lang="en-US" sz="1800" dirty="0" err="1"/>
              <a:t>datoteke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disketi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desetine</a:t>
            </a:r>
            <a:r>
              <a:rPr lang="en-US" sz="1800" dirty="0"/>
              <a:t> </a:t>
            </a:r>
            <a:r>
              <a:rPr lang="en-US" sz="1800" dirty="0" err="1"/>
              <a:t>hiljada</a:t>
            </a:r>
            <a:r>
              <a:rPr lang="en-US" sz="1800" dirty="0"/>
              <a:t> </a:t>
            </a:r>
            <a:r>
              <a:rPr lang="en-US" sz="1800" dirty="0" err="1"/>
              <a:t>datoteka</a:t>
            </a:r>
            <a:r>
              <a:rPr lang="en-US" sz="1800" dirty="0"/>
              <a:t> u </a:t>
            </a:r>
            <a:r>
              <a:rPr lang="en-US" sz="1800" dirty="0" err="1"/>
              <a:t>nizu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skladištenje</a:t>
            </a:r>
            <a:r>
              <a:rPr lang="en-US" sz="1800" dirty="0"/>
              <a:t>. </a:t>
            </a:r>
            <a:endParaRPr lang="sr-Latn-RS" sz="1800" dirty="0" smtClean="0"/>
          </a:p>
          <a:p>
            <a:r>
              <a:rPr lang="en-US" sz="1800" dirty="0" err="1"/>
              <a:t>Svaki</a:t>
            </a:r>
            <a:r>
              <a:rPr lang="en-US" sz="1800" dirty="0"/>
              <a:t> </a:t>
            </a:r>
            <a:r>
              <a:rPr lang="en-US" sz="1800" dirty="0" err="1"/>
              <a:t>fajl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direktorijum</a:t>
            </a:r>
            <a:r>
              <a:rPr lang="en-US" sz="1800" dirty="0"/>
              <a:t> </a:t>
            </a:r>
            <a:r>
              <a:rPr lang="en-US" sz="1800" dirty="0" err="1"/>
              <a:t>ima</a:t>
            </a:r>
            <a:r>
              <a:rPr lang="en-US" sz="1800" dirty="0"/>
              <a:t> tri </a:t>
            </a:r>
            <a:r>
              <a:rPr lang="en-US" sz="1800" dirty="0" err="1"/>
              <a:t>važne</a:t>
            </a:r>
            <a:r>
              <a:rPr lang="en-US" sz="1800" dirty="0"/>
              <a:t> </a:t>
            </a:r>
            <a:r>
              <a:rPr lang="en-US" sz="1800" dirty="0" err="1"/>
              <a:t>kategorije</a:t>
            </a:r>
            <a:r>
              <a:rPr lang="en-US" sz="1800" dirty="0"/>
              <a:t>: </a:t>
            </a:r>
            <a:r>
              <a:rPr lang="en-US" sz="1800" dirty="0" err="1"/>
              <a:t>ime</a:t>
            </a:r>
            <a:r>
              <a:rPr lang="en-US" sz="1800" dirty="0"/>
              <a:t>, </a:t>
            </a:r>
            <a:r>
              <a:rPr lang="en-US" sz="1800" dirty="0" err="1"/>
              <a:t>sadržaj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metadata. </a:t>
            </a:r>
            <a:endParaRPr lang="sr-Latn-RS" sz="1800" dirty="0" smtClean="0"/>
          </a:p>
          <a:p>
            <a:r>
              <a:rPr lang="sr-Latn-RS" sz="1800" dirty="0" smtClean="0"/>
              <a:t>Različiti operativni sistemi koriste različite fajl sisteme.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1304979"/>
            <a:ext cx="4843466" cy="2392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Windows vs. Mac vs. Lin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58" y="4390055"/>
            <a:ext cx="3759491" cy="14491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34" y="288689"/>
            <a:ext cx="7518981" cy="870639"/>
          </a:xfrm>
        </p:spPr>
        <p:txBody>
          <a:bodyPr/>
          <a:lstStyle/>
          <a:p>
            <a:r>
              <a:rPr lang="sr-Latn-RS" sz="4400" dirty="0" smtClean="0"/>
              <a:t>Kategorije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34" y="1631550"/>
            <a:ext cx="5363609" cy="4263063"/>
          </a:xfrm>
        </p:spPr>
        <p:txBody>
          <a:bodyPr/>
          <a:lstStyle/>
          <a:p>
            <a:r>
              <a:rPr lang="sr-Latn-RS" dirty="0" smtClean="0"/>
              <a:t>Model 5 kategorije podataka:</a:t>
            </a:r>
          </a:p>
          <a:p>
            <a:pPr lvl="1"/>
            <a:r>
              <a:rPr lang="sr-Latn-RS" dirty="0" smtClean="0"/>
              <a:t>Fajl sistem – informacije opšte informacije o fajl sistemu</a:t>
            </a:r>
          </a:p>
          <a:p>
            <a:pPr lvl="1"/>
            <a:r>
              <a:rPr lang="sr-Latn-RS" dirty="0" smtClean="0"/>
              <a:t>Sadržaj (eng. Content) – sadržaj samih fajlova</a:t>
            </a:r>
          </a:p>
          <a:p>
            <a:pPr lvl="1"/>
            <a:r>
              <a:rPr lang="sr-Latn-RS" dirty="0" smtClean="0"/>
              <a:t>Metapodaci – opis samih fajlova</a:t>
            </a:r>
          </a:p>
          <a:p>
            <a:pPr lvl="1"/>
            <a:r>
              <a:rPr lang="sr-Latn-RS" dirty="0" smtClean="0"/>
              <a:t>Naziv fajla – ime fajlova</a:t>
            </a:r>
          </a:p>
          <a:p>
            <a:pPr lvl="1"/>
            <a:r>
              <a:rPr lang="sr-Latn-RS" dirty="0" smtClean="0"/>
              <a:t>Kategorija aplikacije – podatke koje pružaju posebne funkcije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1452561"/>
            <a:ext cx="5463359" cy="3981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63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0718"/>
            <a:ext cx="10058400" cy="919625"/>
          </a:xfrm>
        </p:spPr>
        <p:txBody>
          <a:bodyPr/>
          <a:lstStyle/>
          <a:p>
            <a:r>
              <a:rPr lang="sr-Latn-RS" sz="4400" dirty="0" smtClean="0"/>
              <a:t>Relacija između 5 kategorija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05692" y="1356858"/>
            <a:ext cx="7905750" cy="48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88690"/>
            <a:ext cx="10058400" cy="935954"/>
          </a:xfrm>
        </p:spPr>
        <p:txBody>
          <a:bodyPr>
            <a:normAutofit/>
          </a:bodyPr>
          <a:lstStyle/>
          <a:p>
            <a:pPr algn="ctr"/>
            <a:r>
              <a:rPr lang="sr-Latn-RS" sz="3200" dirty="0" smtClean="0"/>
              <a:t>Tehnike prilikom analize kategorija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04775"/>
              </p:ext>
            </p:extLst>
          </p:nvPr>
        </p:nvGraphicFramePr>
        <p:xfrm>
          <a:off x="669470" y="1224645"/>
          <a:ext cx="10727875" cy="512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75">
                  <a:extLst>
                    <a:ext uri="{9D8B030D-6E8A-4147-A177-3AD203B41FA5}">
                      <a16:colId xmlns:a16="http://schemas.microsoft.com/office/drawing/2014/main" val="73084108"/>
                    </a:ext>
                  </a:extLst>
                </a:gridCol>
                <a:gridCol w="2145575">
                  <a:extLst>
                    <a:ext uri="{9D8B030D-6E8A-4147-A177-3AD203B41FA5}">
                      <a16:colId xmlns:a16="http://schemas.microsoft.com/office/drawing/2014/main" val="1859989950"/>
                    </a:ext>
                  </a:extLst>
                </a:gridCol>
                <a:gridCol w="2145575">
                  <a:extLst>
                    <a:ext uri="{9D8B030D-6E8A-4147-A177-3AD203B41FA5}">
                      <a16:colId xmlns:a16="http://schemas.microsoft.com/office/drawing/2014/main" val="4252610657"/>
                    </a:ext>
                  </a:extLst>
                </a:gridCol>
                <a:gridCol w="2145575">
                  <a:extLst>
                    <a:ext uri="{9D8B030D-6E8A-4147-A177-3AD203B41FA5}">
                      <a16:colId xmlns:a16="http://schemas.microsoft.com/office/drawing/2014/main" val="526720109"/>
                    </a:ext>
                  </a:extLst>
                </a:gridCol>
                <a:gridCol w="2145575">
                  <a:extLst>
                    <a:ext uri="{9D8B030D-6E8A-4147-A177-3AD203B41FA5}">
                      <a16:colId xmlns:a16="http://schemas.microsoft.com/office/drawing/2014/main" val="2347638386"/>
                    </a:ext>
                  </a:extLst>
                </a:gridCol>
              </a:tblGrid>
              <a:tr h="80987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Fajl</a:t>
                      </a:r>
                      <a:r>
                        <a:rPr lang="sr-Latn-RS" baseline="0" dirty="0" smtClean="0"/>
                        <a:t> sistem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Sadržaj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Metapodaci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Naziv fajla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16688"/>
                  </a:ext>
                </a:extLst>
              </a:tr>
              <a:tr h="431729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200" dirty="0" smtClean="0"/>
                        <a:t>Sadrži</a:t>
                      </a:r>
                      <a:r>
                        <a:rPr lang="sr-Latn-RS" sz="1200" baseline="0" dirty="0" smtClean="0"/>
                        <a:t> opšte podatke koji identfikuju kako je ovaj sistem jedinstven i gde se nalaze važni podaci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Analiza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r>
                        <a:rPr lang="en-US" sz="1200" dirty="0" smtClean="0"/>
                        <a:t> </a:t>
                      </a:r>
                      <a:r>
                        <a:rPr lang="sr-Latn-RS" sz="1200" dirty="0" smtClean="0"/>
                        <a:t>nam</a:t>
                      </a:r>
                      <a:r>
                        <a:rPr lang="sr-Latn-RS" sz="1200" baseline="0" dirty="0" smtClean="0"/>
                        <a:t> je </a:t>
                      </a:r>
                      <a:r>
                        <a:rPr lang="en-US" sz="1200" dirty="0" err="1" smtClean="0"/>
                        <a:t>potrebna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sve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vrste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analiza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sistema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jer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ovoj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fazi</a:t>
                      </a:r>
                      <a:r>
                        <a:rPr lang="en-US" sz="1200" dirty="0" smtClean="0"/>
                        <a:t> </a:t>
                      </a:r>
                      <a:r>
                        <a:rPr lang="sr-Latn-RS" sz="1200" dirty="0" smtClean="0"/>
                        <a:t> pr</a:t>
                      </a:r>
                      <a:r>
                        <a:rPr lang="en-US" sz="1200" dirty="0" err="1" smtClean="0"/>
                        <a:t>onac</a:t>
                      </a:r>
                      <a:r>
                        <a:rPr lang="sr-Latn-RS" sz="1200" dirty="0" smtClean="0"/>
                        <a:t>lazimo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lokacije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struktura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drugim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kategorijama</a:t>
                      </a:r>
                      <a:endParaRPr lang="sr-Latn-R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Podaci u ovoj kategoriji su obično pojedinačne i nezavisne vrednosti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200" dirty="0" smtClean="0"/>
                        <a:t>U</a:t>
                      </a:r>
                      <a:r>
                        <a:rPr lang="en-US" sz="1200" dirty="0" err="1" smtClean="0"/>
                        <a:t>ključuje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lokacije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skladištenje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dodeljene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datotekama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direktorijumima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tako</a:t>
                      </a:r>
                      <a:r>
                        <a:rPr lang="en-US" sz="1200" dirty="0" smtClean="0"/>
                        <a:t> da </a:t>
                      </a:r>
                      <a:r>
                        <a:rPr lang="en-US" sz="1200" dirty="0" err="1" smtClean="0"/>
                        <a:t>mogu</a:t>
                      </a:r>
                      <a:r>
                        <a:rPr lang="en-US" sz="1200" dirty="0" smtClean="0"/>
                        <a:t> da </a:t>
                      </a:r>
                      <a:r>
                        <a:rPr lang="en-US" sz="1200" dirty="0" err="1" smtClean="0"/>
                        <a:t>čuvaju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podatke</a:t>
                      </a:r>
                      <a:r>
                        <a:rPr lang="sr-Latn-RS" sz="12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Podaci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ovoj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kategoriji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obično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organizovani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grupe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jednake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veličine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koje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nazivam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jedinicama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iako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svaki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jedinstveno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njih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kao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što</a:t>
                      </a:r>
                      <a:r>
                        <a:rPr lang="en-US" sz="1200" dirty="0" smtClean="0"/>
                        <a:t> je </a:t>
                      </a:r>
                      <a:r>
                        <a:rPr lang="en-US" sz="1200" dirty="0" err="1" smtClean="0"/>
                        <a:t>klaster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ili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blok</a:t>
                      </a:r>
                      <a:r>
                        <a:rPr lang="sr-Latn-RS" sz="12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Analiza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kategorije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sadržaja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vrši</a:t>
                      </a:r>
                      <a:r>
                        <a:rPr lang="en-US" sz="1200" dirty="0" smtClean="0"/>
                        <a:t> se </a:t>
                      </a:r>
                      <a:r>
                        <a:rPr lang="en-US" sz="1200" dirty="0" err="1" smtClean="0"/>
                        <a:t>radi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oporavka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izbrisanih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pretraživanja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niskom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nivou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200" dirty="0" smtClean="0"/>
                        <a:t>Pamte</a:t>
                      </a:r>
                      <a:r>
                        <a:rPr lang="sr-Latn-RS" sz="1200" baseline="0" dirty="0" smtClean="0"/>
                        <a:t> se opisni podaci.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Mnoge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strukture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metapodataka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uskladištene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tabeli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fiksne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ili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dinamičke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dužine</a:t>
                      </a:r>
                      <a:r>
                        <a:rPr lang="en-US" sz="1200" dirty="0" smtClean="0"/>
                        <a:t>, a </a:t>
                      </a:r>
                      <a:r>
                        <a:rPr lang="en-US" sz="1200" dirty="0" err="1" smtClean="0"/>
                        <a:t>svaki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unos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adresu</a:t>
                      </a:r>
                      <a:r>
                        <a:rPr lang="sr-Latn-RS" sz="12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obično</a:t>
                      </a:r>
                      <a:r>
                        <a:rPr lang="en-US" sz="1200" dirty="0" smtClean="0"/>
                        <a:t> se </a:t>
                      </a:r>
                      <a:r>
                        <a:rPr lang="en-US" sz="1200" dirty="0" err="1" smtClean="0"/>
                        <a:t>spaja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analizom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kategorije</a:t>
                      </a:r>
                      <a:r>
                        <a:rPr lang="en-US" sz="1200" dirty="0" smtClean="0"/>
                        <a:t> </a:t>
                      </a:r>
                      <a:r>
                        <a:rPr lang="sr-Latn-RS" sz="1200" dirty="0" smtClean="0"/>
                        <a:t>naziva</a:t>
                      </a:r>
                      <a:r>
                        <a:rPr lang="en-US" sz="1200" dirty="0" smtClean="0"/>
                        <a:t> </a:t>
                      </a:r>
                      <a:r>
                        <a:rPr lang="sr-Latn-RS" sz="1200" dirty="0" smtClean="0"/>
                        <a:t>fajla.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Analiza</a:t>
                      </a:r>
                      <a:r>
                        <a:rPr lang="en-US" sz="1200" dirty="0" smtClean="0"/>
                        <a:t> se </a:t>
                      </a:r>
                      <a:r>
                        <a:rPr lang="en-US" sz="1200" dirty="0" err="1" smtClean="0"/>
                        <a:t>sprovodi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kategoriji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metapodataka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radi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utvrđivanja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više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detalja</a:t>
                      </a:r>
                      <a:r>
                        <a:rPr lang="en-US" sz="1200" dirty="0" smtClean="0"/>
                        <a:t> o </a:t>
                      </a:r>
                      <a:r>
                        <a:rPr lang="en-US" sz="1200" dirty="0" err="1" smtClean="0"/>
                        <a:t>određenoj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datoteci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ili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radi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pretraživanja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ispunjava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određene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uslove</a:t>
                      </a:r>
                      <a:r>
                        <a:rPr lang="en-US" sz="1200" dirty="0" smtClean="0"/>
                        <a:t>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Kategorija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naziva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uključuje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nazive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omogućava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korisniku</a:t>
                      </a:r>
                      <a:r>
                        <a:rPr lang="en-US" sz="1200" dirty="0" smtClean="0"/>
                        <a:t> da se </a:t>
                      </a:r>
                      <a:r>
                        <a:rPr lang="en-US" sz="1200" dirty="0" err="1" smtClean="0"/>
                        <a:t>poziva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imenu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umesto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adresi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metapodataka</a:t>
                      </a:r>
                      <a:r>
                        <a:rPr lang="sr-Latn-RS" sz="12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ova </a:t>
                      </a:r>
                      <a:r>
                        <a:rPr lang="en-US" sz="1200" dirty="0" err="1" smtClean="0"/>
                        <a:t>kategorija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podataka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uključuje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samo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naziv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njenu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adresu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metapodataka</a:t>
                      </a:r>
                      <a:endParaRPr lang="sr-Latn-RS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Važan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analize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imena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fajla</a:t>
                      </a:r>
                      <a:r>
                        <a:rPr lang="en-US" sz="1200" dirty="0" smtClean="0"/>
                        <a:t> je da se </a:t>
                      </a:r>
                      <a:r>
                        <a:rPr lang="en-US" sz="1200" dirty="0" err="1" smtClean="0"/>
                        <a:t>utvrdi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gde</a:t>
                      </a:r>
                      <a:r>
                        <a:rPr lang="en-US" sz="1200" dirty="0" smtClean="0"/>
                        <a:t> se </a:t>
                      </a:r>
                      <a:r>
                        <a:rPr lang="en-US" sz="1200" dirty="0" err="1" smtClean="0"/>
                        <a:t>nalazi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osnovni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direktorijum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nam</a:t>
                      </a:r>
                      <a:r>
                        <a:rPr lang="en-US" sz="1200" dirty="0" smtClean="0"/>
                        <a:t> je </a:t>
                      </a:r>
                      <a:r>
                        <a:rPr lang="en-US" sz="1200" dirty="0" err="1" smtClean="0"/>
                        <a:t>potreban</a:t>
                      </a:r>
                      <a:r>
                        <a:rPr lang="en-US" sz="1200" dirty="0" smtClean="0"/>
                        <a:t> da </a:t>
                      </a:r>
                      <a:r>
                        <a:rPr lang="en-US" sz="1200" dirty="0" err="1" smtClean="0"/>
                        <a:t>pronađemo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kada</a:t>
                      </a:r>
                      <a:r>
                        <a:rPr lang="en-US" sz="1200" dirty="0" smtClean="0"/>
                        <a:t> se </a:t>
                      </a:r>
                      <a:r>
                        <a:rPr lang="en-US" sz="1200" dirty="0" err="1" smtClean="0"/>
                        <a:t>navede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njena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puna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putanja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Ovi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podaci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nisu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bitni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za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fajl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sistem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obično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postoje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posebni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podaci</a:t>
                      </a:r>
                      <a:r>
                        <a:rPr lang="en-US" sz="1200" dirty="0" smtClean="0"/>
                        <a:t> o </a:t>
                      </a:r>
                      <a:r>
                        <a:rPr lang="en-US" sz="1200" dirty="0" err="1" smtClean="0"/>
                        <a:t>fajl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sistemu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umesto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unutar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normalne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datoteke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efikasniji</a:t>
                      </a:r>
                      <a:r>
                        <a:rPr lang="sr-Latn-RS" sz="1200" dirty="0" smtClean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/>
                        <a:t>Umesto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čuvanja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imena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adresa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fajlu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oni</a:t>
                      </a:r>
                      <a:r>
                        <a:rPr lang="en-US" sz="1200" dirty="0" smtClean="0"/>
                        <a:t> bi </a:t>
                      </a:r>
                      <a:r>
                        <a:rPr lang="en-US" sz="1200" dirty="0" err="1" smtClean="0"/>
                        <a:t>bili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sačuvani</a:t>
                      </a:r>
                      <a:r>
                        <a:rPr lang="en-US" sz="1200" dirty="0" smtClean="0"/>
                        <a:t> u </a:t>
                      </a:r>
                      <a:r>
                        <a:rPr lang="en-US" sz="1200" dirty="0" err="1" smtClean="0"/>
                        <a:t>posebnom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odeljku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logičke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jedinice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2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5325"/>
          </a:xfrm>
        </p:spPr>
        <p:txBody>
          <a:bodyPr>
            <a:normAutofit/>
          </a:bodyPr>
          <a:lstStyle/>
          <a:p>
            <a:pPr algn="ctr"/>
            <a:r>
              <a:rPr lang="sr-Latn-RS" sz="4400" dirty="0" smtClean="0"/>
              <a:t>NTFS fajl sistem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61" y="1435608"/>
            <a:ext cx="6963809" cy="41814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NTFS (New </a:t>
            </a:r>
            <a:r>
              <a:rPr lang="en-US" sz="2400" dirty="0" err="1"/>
              <a:t>Techonologies</a:t>
            </a:r>
            <a:r>
              <a:rPr lang="en-US" sz="2400" dirty="0"/>
              <a:t> File System) je </a:t>
            </a:r>
            <a:r>
              <a:rPr lang="en-US" sz="2400" dirty="0" err="1"/>
              <a:t>fajl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razvijen</a:t>
            </a:r>
            <a:r>
              <a:rPr lang="en-US" sz="2400" dirty="0"/>
              <a:t> od </a:t>
            </a:r>
            <a:r>
              <a:rPr lang="en-US" sz="2400" dirty="0" err="1"/>
              <a:t>strane</a:t>
            </a:r>
            <a:r>
              <a:rPr lang="en-US" sz="2400" dirty="0"/>
              <a:t> Microsoft-a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u </a:t>
            </a:r>
            <a:r>
              <a:rPr lang="en-US" sz="2400" dirty="0" err="1"/>
              <a:t>svim</a:t>
            </a:r>
            <a:r>
              <a:rPr lang="en-US" sz="2400" dirty="0"/>
              <a:t> Windows </a:t>
            </a:r>
            <a:r>
              <a:rPr lang="en-US" sz="2400" dirty="0" err="1"/>
              <a:t>operativnim</a:t>
            </a:r>
            <a:r>
              <a:rPr lang="en-US" sz="2400" dirty="0"/>
              <a:t> </a:t>
            </a:r>
            <a:r>
              <a:rPr lang="en-US" sz="2400" dirty="0" err="1"/>
              <a:t>sistemima</a:t>
            </a:r>
            <a:r>
              <a:rPr lang="en-US" sz="2400" dirty="0"/>
              <a:t> od Windows XP </a:t>
            </a:r>
            <a:r>
              <a:rPr lang="en-US" sz="2400" dirty="0" err="1"/>
              <a:t>verzije</a:t>
            </a:r>
            <a:r>
              <a:rPr lang="en-US" sz="2400" dirty="0"/>
              <a:t>. </a:t>
            </a:r>
            <a:endParaRPr lang="sr-Latn-RS" sz="2400" dirty="0" smtClean="0"/>
          </a:p>
          <a:p>
            <a:r>
              <a:rPr lang="en-US" sz="2400" dirty="0"/>
              <a:t>NTFS </a:t>
            </a:r>
            <a:r>
              <a:rPr lang="en-US" sz="2400" dirty="0" err="1"/>
              <a:t>fajl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je </a:t>
            </a:r>
            <a:r>
              <a:rPr lang="en-US" sz="2400" dirty="0" err="1"/>
              <a:t>dizajniran</a:t>
            </a:r>
            <a:r>
              <a:rPr lang="en-US" sz="2400" dirty="0"/>
              <a:t> da </a:t>
            </a:r>
            <a:r>
              <a:rPr lang="en-US" sz="2400" dirty="0" err="1"/>
              <a:t>bude</a:t>
            </a:r>
            <a:r>
              <a:rPr lang="en-US" sz="2400" dirty="0"/>
              <a:t> </a:t>
            </a:r>
            <a:r>
              <a:rPr lang="en-US" sz="2400" dirty="0" err="1"/>
              <a:t>pouzdan</a:t>
            </a:r>
            <a:r>
              <a:rPr lang="en-US" sz="2400" dirty="0"/>
              <a:t>, </a:t>
            </a:r>
            <a:r>
              <a:rPr lang="en-US" sz="2400" dirty="0" err="1"/>
              <a:t>siguran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da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podršku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uređaje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skladištenje</a:t>
            </a:r>
            <a:r>
              <a:rPr lang="en-US" sz="2400" dirty="0"/>
              <a:t> </a:t>
            </a:r>
            <a:r>
              <a:rPr lang="en-US" sz="2400" dirty="0" err="1"/>
              <a:t>velike</a:t>
            </a:r>
            <a:r>
              <a:rPr lang="en-US" sz="2400" dirty="0"/>
              <a:t> </a:t>
            </a:r>
            <a:r>
              <a:rPr lang="en-US" sz="2400" dirty="0" err="1"/>
              <a:t>količine</a:t>
            </a:r>
            <a:r>
              <a:rPr lang="en-US" sz="2400" dirty="0"/>
              <a:t> </a:t>
            </a:r>
            <a:r>
              <a:rPr lang="en-US" sz="2400" dirty="0" err="1" smtClean="0"/>
              <a:t>podataka</a:t>
            </a:r>
            <a:r>
              <a:rPr lang="sr-Latn-RS" sz="2400" dirty="0" smtClean="0"/>
              <a:t>.</a:t>
            </a:r>
          </a:p>
          <a:p>
            <a:r>
              <a:rPr lang="sr-Latn-RS" sz="2400" dirty="0"/>
              <a:t>Najvažniji koncept koji se mora razumeti u dizajnu NTFS fajl sistema jeste to da se svi podaci smeštaju i čuvaju kao </a:t>
            </a:r>
            <a:r>
              <a:rPr lang="sr-Latn-RS" sz="2400" dirty="0" smtClean="0"/>
              <a:t>fajlovi.</a:t>
            </a:r>
          </a:p>
          <a:p>
            <a:endParaRPr lang="en-US" dirty="0"/>
          </a:p>
        </p:txBody>
      </p:sp>
      <p:pic>
        <p:nvPicPr>
          <p:cNvPr id="3074" name="Picture 2" descr="New Technology File System (NTFS) - an Overview | Info-savv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2"/>
          <a:stretch/>
        </p:blipFill>
        <p:spPr bwMode="auto">
          <a:xfrm>
            <a:off x="7723415" y="2233317"/>
            <a:ext cx="3751531" cy="258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3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1508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Wingdings</vt:lpstr>
      <vt:lpstr>Wood Type</vt:lpstr>
      <vt:lpstr>Digitalna forenzika  Tema:Forenzika fajl sistema</vt:lpstr>
      <vt:lpstr>Sadržaj</vt:lpstr>
      <vt:lpstr>Analiza fajl sistema</vt:lpstr>
      <vt:lpstr>Dijagram toka analize fajl sistema</vt:lpstr>
      <vt:lpstr>Fajl sistem</vt:lpstr>
      <vt:lpstr>Kategorije podataka</vt:lpstr>
      <vt:lpstr>Relacija između 5 kategorija</vt:lpstr>
      <vt:lpstr>Tehnike prilikom analize kategorija</vt:lpstr>
      <vt:lpstr>NTFS fajl sistem</vt:lpstr>
      <vt:lpstr>PowerPoint Presentation</vt:lpstr>
      <vt:lpstr>PowerPoint Presentation</vt:lpstr>
      <vt:lpstr>Metapodaci fajlova</vt:lpstr>
      <vt:lpstr>Koncepti atributa unosa u MFT</vt:lpstr>
      <vt:lpstr>Standardni tipovi atributa</vt:lpstr>
      <vt:lpstr>Journaling u NTFS fajl sistemu</vt:lpstr>
      <vt:lpstr>Analiza NTFS Fajl sistema pomoću 5 kategorija</vt:lpstr>
      <vt:lpstr>PowerPoint Presentation</vt:lpstr>
      <vt:lpstr>DigitalForensics</vt:lpstr>
      <vt:lpstr>PowerPoint Presentation</vt:lpstr>
      <vt:lpstr>Funkcionalnost aplikacije</vt:lpstr>
      <vt:lpstr>PowerPoint Presentation</vt:lpstr>
      <vt:lpstr>PowerPoint Presentation</vt:lpstr>
      <vt:lpstr>PowerPoint Presentation</vt:lpstr>
      <vt:lpstr>PowerPoint Presentation</vt:lpstr>
      <vt:lpstr>Postojeća rešenja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Djordjevic</dc:creator>
  <cp:lastModifiedBy>Marko Djordjevic</cp:lastModifiedBy>
  <cp:revision>75</cp:revision>
  <dcterms:created xsi:type="dcterms:W3CDTF">2021-02-25T13:58:24Z</dcterms:created>
  <dcterms:modified xsi:type="dcterms:W3CDTF">2021-09-20T12:04:50Z</dcterms:modified>
</cp:coreProperties>
</file>