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75" r:id="rId4"/>
    <p:sldId id="276" r:id="rId5"/>
    <p:sldId id="282" r:id="rId6"/>
    <p:sldId id="280" r:id="rId7"/>
    <p:sldId id="277" r:id="rId8"/>
    <p:sldId id="278" r:id="rId9"/>
    <p:sldId id="279" r:id="rId10"/>
    <p:sldId id="281" r:id="rId11"/>
    <p:sldId id="283" r:id="rId12"/>
    <p:sldId id="287" r:id="rId13"/>
    <p:sldId id="293" r:id="rId14"/>
    <p:sldId id="288" r:id="rId15"/>
    <p:sldId id="289" r:id="rId16"/>
    <p:sldId id="290" r:id="rId17"/>
    <p:sldId id="291" r:id="rId18"/>
    <p:sldId id="292" r:id="rId19"/>
    <p:sldId id="284" r:id="rId20"/>
    <p:sldId id="285" r:id="rId21"/>
    <p:sldId id="286" r:id="rId22"/>
    <p:sldId id="294" r:id="rId23"/>
    <p:sldId id="29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68970" autoAdjust="0"/>
  </p:normalViewPr>
  <p:slideViewPr>
    <p:cSldViewPr snapToGrid="0">
      <p:cViewPr varScale="1">
        <p:scale>
          <a:sx n="79" d="100"/>
          <a:sy n="79" d="100"/>
        </p:scale>
        <p:origin x="17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D956-73CC-4669-93E6-36763916F6D4}" type="datetimeFigureOut">
              <a:rPr lang="en-US" smtClean="0"/>
              <a:t>18-Apr-21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9A4C-6647-4CEE-9D0A-38A906C03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4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9A4C-6647-4CEE-9D0A-38A906C03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18-Apr-21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18-Apr-21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Latn-RS" sz="4000" dirty="0" smtClean="0"/>
              <a:t>Sistemi za upravljanje bazama podataka</a:t>
            </a: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4000" dirty="0" smtClean="0"/>
              <a:t/>
            </a:r>
            <a:br>
              <a:rPr lang="sr-Latn-RS" sz="4000" dirty="0" smtClean="0"/>
            </a:br>
            <a:r>
              <a:rPr lang="sr-Latn-RS" sz="2800" dirty="0" smtClean="0"/>
              <a:t>Tema: Indeksna struktura i organizacija indeksa kod ORACLE baze podataka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609" y="5250180"/>
            <a:ext cx="5077609" cy="438822"/>
          </a:xfrm>
        </p:spPr>
        <p:txBody>
          <a:bodyPr/>
          <a:lstStyle/>
          <a:p>
            <a:r>
              <a:rPr lang="sr-Latn-RS" dirty="0" smtClean="0"/>
              <a:t>Doc. Dr. Aleksandar Stanimirović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21564" y="5250180"/>
            <a:ext cx="4381052" cy="50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Marko Đorđević br. Ind. 1168</a:t>
            </a:r>
          </a:p>
        </p:txBody>
      </p:sp>
    </p:spTree>
    <p:extLst>
      <p:ext uri="{BB962C8B-B14F-4D97-AF65-F5344CB8AC3E}">
        <p14:creationId xmlns:p14="http://schemas.microsoft.com/office/powerpoint/2010/main" val="979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81" y="214809"/>
            <a:ext cx="6335292" cy="1254227"/>
          </a:xfrm>
        </p:spPr>
        <p:txBody>
          <a:bodyPr/>
          <a:lstStyle/>
          <a:p>
            <a:r>
              <a:rPr lang="sr-Latn-RS" dirty="0" smtClean="0"/>
              <a:t>BITMAP indeksi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81" y="1469036"/>
            <a:ext cx="5270991" cy="4886794"/>
          </a:xfrm>
        </p:spPr>
        <p:txBody>
          <a:bodyPr>
            <a:normAutofit/>
          </a:bodyPr>
          <a:lstStyle/>
          <a:p>
            <a:r>
              <a:rPr lang="sr-Latn-RS" dirty="0" smtClean="0"/>
              <a:t>Kao i kod B-tree indeksa, oni čuvaju indeksirane vrednosti.</a:t>
            </a:r>
          </a:p>
          <a:p>
            <a:r>
              <a:rPr lang="sr-Latn-RS" dirty="0" smtClean="0"/>
              <a:t>Umesto jednog reda po unosu, baza podataka povezuje svaku vrednost sa nizom rowid-a, i za svaku tu vrednost pamti bitmapu koja se sastoji od jedinica i nula kojima pokazuje da li svaki red u opsegu poseduje indeksiranu vrednost (1-jedinica) ili ne (0-nula).</a:t>
            </a:r>
          </a:p>
          <a:p>
            <a:r>
              <a:rPr lang="sr-Latn-RS" dirty="0" smtClean="0"/>
              <a:t>Oracle koristi strukturu B-tree indeksa za čuvanje bitmapa za svaki indeksirani ključ</a:t>
            </a:r>
          </a:p>
          <a:p>
            <a:r>
              <a:rPr lang="sr-Latn-RS" dirty="0" smtClean="0"/>
              <a:t>Pogodni su za indeksiranja kolone sa malim brojem različitih vrednosti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54" y="2394883"/>
            <a:ext cx="5961598" cy="222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8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32" y="169838"/>
            <a:ext cx="10058400" cy="1609344"/>
          </a:xfrm>
        </p:spPr>
        <p:txBody>
          <a:bodyPr/>
          <a:lstStyle/>
          <a:p>
            <a:r>
              <a:rPr lang="sr-Latn-RS" dirty="0" smtClean="0"/>
              <a:t>B-tree vs bitmap indeksi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32" y="1671704"/>
            <a:ext cx="10058400" cy="4050792"/>
          </a:xfrm>
        </p:spPr>
        <p:txBody>
          <a:bodyPr/>
          <a:lstStyle/>
          <a:p>
            <a:r>
              <a:rPr lang="sr-Latn-RS" dirty="0" smtClean="0"/>
              <a:t>Bitmap indeksi imaju ogroman nedostatak prilikom istovremenog upisa, sinhronizacija. </a:t>
            </a:r>
          </a:p>
          <a:p>
            <a:r>
              <a:rPr lang="sr-Latn-RS" dirty="0" smtClean="0"/>
              <a:t>Kada god se ažurira vrednost, ili se dodaje vrednost, ili brišemo vrednost, baza podataka mora da održi indekse u konzistentnom stanju. </a:t>
            </a:r>
          </a:p>
          <a:p>
            <a:r>
              <a:rPr lang="sr-Latn-RS" dirty="0" smtClean="0"/>
              <a:t>B-tree indeksi jednostavno menjaju ulaz u leaf čvorove po potrebi (briše stare vrednosti i pamti nove), dok bitmap indeksi „pauziraju“ ceo sistem, ažuriraju vrednosti pa zatim je moguće koristiti. </a:t>
            </a:r>
            <a:endParaRPr lang="en-US" dirty="0"/>
          </a:p>
        </p:txBody>
      </p:sp>
      <p:pic>
        <p:nvPicPr>
          <p:cNvPr id="4" name="Picture 2" descr="Optimizer Access 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40" y="4137286"/>
            <a:ext cx="3410181" cy="25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350" y="4383686"/>
            <a:ext cx="5061990" cy="1687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0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20" y="319741"/>
            <a:ext cx="10813455" cy="1029375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Primeri B-tree i Bitmap indeksa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813" y="1349116"/>
            <a:ext cx="6925456" cy="5246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create table "marko".test3 as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rownum</a:t>
            </a:r>
            <a:r>
              <a:rPr lang="en-US" sz="1600" dirty="0"/>
              <a:t> as id,</a:t>
            </a:r>
          </a:p>
          <a:p>
            <a:pPr marL="0" indent="0">
              <a:buNone/>
            </a:pPr>
            <a:r>
              <a:rPr lang="en-US" sz="1600" dirty="0" err="1"/>
              <a:t>DBMS_RANDOM.string</a:t>
            </a:r>
            <a:r>
              <a:rPr lang="en-US" sz="1600" dirty="0"/>
              <a:t> ('A',20) as name,</a:t>
            </a:r>
          </a:p>
          <a:p>
            <a:pPr marL="0" indent="0">
              <a:buNone/>
            </a:pPr>
            <a:r>
              <a:rPr lang="en-US" sz="1600" dirty="0"/>
              <a:t>floor(</a:t>
            </a:r>
            <a:r>
              <a:rPr lang="en-US" sz="1600" dirty="0" err="1"/>
              <a:t>DBMS_RANDOM.value</a:t>
            </a:r>
            <a:r>
              <a:rPr lang="en-US" sz="1600" dirty="0"/>
              <a:t> (10,100)) as BROJ,</a:t>
            </a:r>
          </a:p>
          <a:p>
            <a:pPr marL="0" indent="0">
              <a:buNone/>
            </a:pPr>
            <a:r>
              <a:rPr lang="en-US" sz="1600" dirty="0"/>
              <a:t>TO_DATE( </a:t>
            </a:r>
            <a:r>
              <a:rPr lang="en-US" sz="1600" dirty="0" err="1"/>
              <a:t>trunc</a:t>
            </a:r>
            <a:r>
              <a:rPr lang="en-US" sz="1600" dirty="0"/>
              <a:t> ( DBMS_RANDOM.VALUE (TO_CHAR(DATE '1900-01-01','J'), TO_CHAR(DATE '2021-12-31','J'))),'J') as DATUM,</a:t>
            </a:r>
          </a:p>
          <a:p>
            <a:pPr marL="0" indent="0">
              <a:buNone/>
            </a:pPr>
            <a:r>
              <a:rPr lang="en-US" sz="1600" dirty="0"/>
              <a:t>decode(round(</a:t>
            </a:r>
            <a:r>
              <a:rPr lang="en-US" sz="1600" dirty="0" err="1"/>
              <a:t>dbms_random.value</a:t>
            </a:r>
            <a:r>
              <a:rPr lang="en-US" sz="1600" dirty="0"/>
              <a:t>), 1, 'F', 'M') as KARAKTER,</a:t>
            </a:r>
          </a:p>
          <a:p>
            <a:pPr marL="0" indent="0">
              <a:buNone/>
            </a:pPr>
            <a:r>
              <a:rPr lang="en-US" sz="1600" dirty="0" err="1"/>
              <a:t>DBMS_RANDOM.value</a:t>
            </a:r>
            <a:r>
              <a:rPr lang="en-US" sz="1600" dirty="0"/>
              <a:t> (10,5) as DECIMALNOP,</a:t>
            </a:r>
          </a:p>
          <a:p>
            <a:pPr marL="0" indent="0">
              <a:buNone/>
            </a:pPr>
            <a:r>
              <a:rPr lang="en-US" sz="1600" dirty="0" err="1"/>
              <a:t>trunc</a:t>
            </a:r>
            <a:r>
              <a:rPr lang="en-US" sz="1600" dirty="0"/>
              <a:t>(</a:t>
            </a:r>
            <a:r>
              <a:rPr lang="en-US" sz="1600" dirty="0" err="1"/>
              <a:t>dbms_random.value</a:t>
            </a:r>
            <a:r>
              <a:rPr lang="en-US" sz="1600" dirty="0"/>
              <a:t>(0.01, 9999.99),2) as DOUBLEP,</a:t>
            </a:r>
          </a:p>
          <a:p>
            <a:pPr marL="0" indent="0">
              <a:buNone/>
            </a:pPr>
            <a:r>
              <a:rPr lang="en-US" sz="1600" dirty="0" err="1"/>
              <a:t>DBMS_RANDOM.value</a:t>
            </a:r>
            <a:r>
              <a:rPr lang="en-US" sz="1600" dirty="0"/>
              <a:t> (10,5) as DECIMALNOP1,</a:t>
            </a:r>
          </a:p>
          <a:p>
            <a:pPr marL="0" indent="0">
              <a:buNone/>
            </a:pPr>
            <a:r>
              <a:rPr lang="en-US" sz="1600" dirty="0"/>
              <a:t>CURRENT_TIMESTAMP  as </a:t>
            </a:r>
            <a:r>
              <a:rPr lang="en-US" sz="1600" dirty="0" err="1"/>
              <a:t>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dual connect by level &lt;=15000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0179" y="2026637"/>
            <a:ext cx="4191782" cy="28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691" y="487479"/>
            <a:ext cx="3936866" cy="666762"/>
          </a:xfrm>
        </p:spPr>
        <p:txBody>
          <a:bodyPr/>
          <a:lstStyle/>
          <a:p>
            <a:r>
              <a:rPr lang="en-US" dirty="0" err="1" smtClean="0"/>
              <a:t>Indeksi</a:t>
            </a:r>
            <a:r>
              <a:rPr lang="en-US" dirty="0" smtClean="0"/>
              <a:t> TEST2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5055" y="1404378"/>
            <a:ext cx="4491502" cy="436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CREATE </a:t>
            </a:r>
            <a:r>
              <a:rPr lang="sr-Latn-RS" dirty="0"/>
              <a:t>INDEX "marko".INDEX2 ON "marko".TEST2 (ID ASC);</a:t>
            </a:r>
            <a:endParaRPr lang="en-US" dirty="0"/>
          </a:p>
          <a:p>
            <a:r>
              <a:rPr lang="sr-Latn-RS" dirty="0"/>
              <a:t>CREATE INDEX "marko".INDEXNAME ON "marko".TEST2 (name ASC);</a:t>
            </a:r>
            <a:endParaRPr lang="en-US" dirty="0"/>
          </a:p>
          <a:p>
            <a:r>
              <a:rPr lang="sr-Latn-RS" dirty="0"/>
              <a:t>CREATE INDEX "marko".INDEXCHAR ON "marko".TEST2 (KARAKTER ASC)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25875" y="487479"/>
            <a:ext cx="3936866" cy="66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Indeksi</a:t>
            </a:r>
            <a:r>
              <a:rPr lang="en-US" dirty="0" smtClean="0"/>
              <a:t> TEST3 </a:t>
            </a:r>
            <a:r>
              <a:rPr lang="en-US" dirty="0" err="1" smtClean="0"/>
              <a:t>tabele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0839" y="1274163"/>
            <a:ext cx="4721902" cy="5081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CREATE INDEX "marko".INDEX3 ON "marko".TEST3 (ID ASC);</a:t>
            </a:r>
            <a:endParaRPr lang="en-US" dirty="0"/>
          </a:p>
          <a:p>
            <a:r>
              <a:rPr lang="sr-Latn-RS" dirty="0"/>
              <a:t>CREATE INDEX "marko".INDEX4 ON "marko".TEST3 (NAME ASC);</a:t>
            </a:r>
            <a:endParaRPr lang="en-US" dirty="0"/>
          </a:p>
          <a:p>
            <a:r>
              <a:rPr lang="sr-Latn-RS" dirty="0"/>
              <a:t>CREATE INDEX "marko".INDEX5 ON "marko".TEST3 (BROJ);</a:t>
            </a:r>
            <a:endParaRPr lang="en-US" dirty="0"/>
          </a:p>
          <a:p>
            <a:r>
              <a:rPr lang="sr-Latn-RS" dirty="0"/>
              <a:t>CREATE INDEX "marko".INDEX6 ON "marko".TEST3 (DATUM ASC);</a:t>
            </a:r>
            <a:endParaRPr lang="en-US" dirty="0"/>
          </a:p>
          <a:p>
            <a:r>
              <a:rPr lang="sr-Latn-RS" dirty="0"/>
              <a:t>CREATE INDEX "marko".INDEX7 ON "marko".TEST3 (KARAKTER ASC);</a:t>
            </a:r>
            <a:endParaRPr lang="en-US" dirty="0"/>
          </a:p>
          <a:p>
            <a:r>
              <a:rPr lang="sr-Latn-RS" dirty="0"/>
              <a:t>CREATE INDEX "marko".INDEX8 ON "marko".TEST3 (DECIMALNOP ASC);</a:t>
            </a:r>
            <a:endParaRPr lang="en-US" dirty="0"/>
          </a:p>
          <a:p>
            <a:r>
              <a:rPr lang="sr-Latn-RS" dirty="0"/>
              <a:t>CREATE INDEX "marko".INDEX9 ON "marko".TEST3 (DOUBLEP ASC);</a:t>
            </a:r>
            <a:endParaRPr lang="en-US" dirty="0"/>
          </a:p>
          <a:p>
            <a:r>
              <a:rPr lang="sr-Latn-RS" dirty="0"/>
              <a:t>CREATE INDEX "marko".INDEX10 ON "marko".TEST3 (DECIMALNOP1);</a:t>
            </a:r>
            <a:endParaRPr lang="en-US" dirty="0"/>
          </a:p>
          <a:p>
            <a:r>
              <a:rPr lang="sr-Latn-RS" dirty="0"/>
              <a:t>CREATE INDEX "marko".INDEX11 ON "marko".TEST3 (TS ASC);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387" y="172686"/>
            <a:ext cx="7689954" cy="396941"/>
          </a:xfrm>
        </p:spPr>
        <p:txBody>
          <a:bodyPr>
            <a:normAutofit fontScale="77500" lnSpcReduction="20000"/>
          </a:bodyPr>
          <a:lstStyle/>
          <a:p>
            <a:r>
              <a:rPr lang="sr-Latn-RS" i="1" dirty="0"/>
              <a:t>explain plan for select datum from "marko".test1 order by datum  ASC</a:t>
            </a:r>
            <a:r>
              <a:rPr lang="sr-Latn-RS" i="1" dirty="0" smtClean="0"/>
              <a:t>;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75415" y="790879"/>
            <a:ext cx="1102499" cy="333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b="1" dirty="0" smtClean="0"/>
              <a:t>B-tree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3664" y="790879"/>
            <a:ext cx="1102499" cy="333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b="1" dirty="0" smtClean="0"/>
              <a:t>Bitmap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" y="1345515"/>
            <a:ext cx="5177598" cy="5220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1336467"/>
            <a:ext cx="6002155" cy="536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387" y="172686"/>
            <a:ext cx="7689954" cy="396941"/>
          </a:xfrm>
        </p:spPr>
        <p:txBody>
          <a:bodyPr>
            <a:normAutofit fontScale="70000" lnSpcReduction="20000"/>
          </a:bodyPr>
          <a:lstStyle/>
          <a:p>
            <a:r>
              <a:rPr lang="sr-Latn-RS" i="1" dirty="0"/>
              <a:t>explain plan for select decimalnop+broj from "marko".test1 where id=24; 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75415" y="790879"/>
            <a:ext cx="1102499" cy="333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b="1" dirty="0" smtClean="0"/>
              <a:t>B-tree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3664" y="790879"/>
            <a:ext cx="1102499" cy="333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b="1" dirty="0" smtClean="0"/>
              <a:t>Bitmap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09" y="1399756"/>
            <a:ext cx="4622716" cy="5127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8" y="1345515"/>
            <a:ext cx="4773899" cy="51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11" y="562430"/>
            <a:ext cx="5121090" cy="278037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create table "marko".testwr1 as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rownum</a:t>
            </a:r>
            <a:r>
              <a:rPr lang="en-US" sz="1600" dirty="0"/>
              <a:t> as id,</a:t>
            </a:r>
          </a:p>
          <a:p>
            <a:pPr marL="0" indent="0">
              <a:buNone/>
            </a:pPr>
            <a:r>
              <a:rPr lang="en-US" sz="1600" dirty="0"/>
              <a:t>decode(round(</a:t>
            </a:r>
            <a:r>
              <a:rPr lang="en-US" sz="1600" dirty="0" err="1"/>
              <a:t>dbms_random.value</a:t>
            </a:r>
            <a:r>
              <a:rPr lang="en-US" sz="1600" dirty="0"/>
              <a:t>), 1, 'MP', 'VP') as </a:t>
            </a:r>
            <a:r>
              <a:rPr lang="en-US" sz="1600" dirty="0" err="1"/>
              <a:t>warehouseID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 err="1"/>
              <a:t>DBMS_RANDOM.value</a:t>
            </a:r>
            <a:r>
              <a:rPr lang="en-US" sz="1600" dirty="0"/>
              <a:t> (10,5) as price,</a:t>
            </a:r>
          </a:p>
          <a:p>
            <a:pPr marL="0" indent="0">
              <a:buNone/>
            </a:pPr>
            <a:r>
              <a:rPr lang="en-US" sz="1600" dirty="0"/>
              <a:t>250 as test1ID</a:t>
            </a:r>
          </a:p>
          <a:p>
            <a:pPr marL="0" indent="0">
              <a:buNone/>
            </a:pPr>
            <a:r>
              <a:rPr lang="en-US" sz="1600" dirty="0"/>
              <a:t>from dual connect by level &lt;=500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0859" y="405331"/>
            <a:ext cx="5291528" cy="290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create table "marko".test1NtoN as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rownum</a:t>
            </a:r>
            <a:r>
              <a:rPr lang="en-US" sz="1600" dirty="0"/>
              <a:t> as id,</a:t>
            </a:r>
          </a:p>
          <a:p>
            <a:pPr marL="0" indent="0">
              <a:buNone/>
            </a:pPr>
            <a:r>
              <a:rPr lang="en-US" sz="1600" dirty="0"/>
              <a:t>decode(round(</a:t>
            </a:r>
            <a:r>
              <a:rPr lang="en-US" sz="1600" dirty="0" err="1"/>
              <a:t>dbms_random.value</a:t>
            </a:r>
            <a:r>
              <a:rPr lang="en-US" sz="1600" dirty="0"/>
              <a:t>), 1, 'MP', 'VP') as </a:t>
            </a:r>
            <a:r>
              <a:rPr lang="en-US" sz="1600" dirty="0" err="1"/>
              <a:t>warehouseID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 err="1"/>
              <a:t>DBMS_RANDOM.value</a:t>
            </a:r>
            <a:r>
              <a:rPr lang="en-US" sz="1600" dirty="0"/>
              <a:t> (10,5) as price,</a:t>
            </a:r>
          </a:p>
          <a:p>
            <a:pPr marL="0" indent="0">
              <a:buNone/>
            </a:pPr>
            <a:r>
              <a:rPr lang="en-US" sz="1600" dirty="0" err="1"/>
              <a:t>DBMS_RANDOM.string</a:t>
            </a:r>
            <a:r>
              <a:rPr lang="en-US" sz="1600" dirty="0"/>
              <a:t> ('A',20) as name,</a:t>
            </a:r>
          </a:p>
          <a:p>
            <a:pPr marL="0" indent="0">
              <a:buNone/>
            </a:pPr>
            <a:r>
              <a:rPr lang="en-US" sz="1600" dirty="0"/>
              <a:t>floor(</a:t>
            </a:r>
            <a:r>
              <a:rPr lang="en-US" sz="1600" dirty="0" err="1"/>
              <a:t>DBMS_RANDOM.value</a:t>
            </a:r>
            <a:r>
              <a:rPr lang="en-US" sz="1600" dirty="0"/>
              <a:t> (10,100)) as test1ID</a:t>
            </a:r>
          </a:p>
          <a:p>
            <a:pPr marL="0" indent="0">
              <a:buNone/>
            </a:pPr>
            <a:r>
              <a:rPr lang="en-US" sz="1600" dirty="0"/>
              <a:t>from dual connect by level &lt;=500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9509" y="4062333"/>
            <a:ext cx="10118360" cy="21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43593" y="3781030"/>
            <a:ext cx="83345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explain plan for</a:t>
            </a:r>
          </a:p>
          <a:p>
            <a:r>
              <a:rPr lang="en-US" dirty="0"/>
              <a:t>select wr1.price</a:t>
            </a:r>
          </a:p>
          <a:p>
            <a:r>
              <a:rPr lang="en-US" dirty="0"/>
              <a:t>from "marko".test1 t</a:t>
            </a:r>
          </a:p>
          <a:p>
            <a:r>
              <a:rPr lang="en-US" dirty="0"/>
              <a:t>INNER JOIN "marko".testwr1 wr1 on t.id = </a:t>
            </a:r>
            <a:r>
              <a:rPr lang="en-US" dirty="0" smtClean="0"/>
              <a:t>wr1.test1ID</a:t>
            </a:r>
          </a:p>
          <a:p>
            <a:r>
              <a:rPr lang="en-US" dirty="0" smtClean="0"/>
              <a:t>where </a:t>
            </a:r>
            <a:r>
              <a:rPr lang="en-US" dirty="0"/>
              <a:t>wr1.warehouseID='MP';</a:t>
            </a:r>
          </a:p>
          <a:p>
            <a:r>
              <a:rPr lang="en-US" dirty="0"/>
              <a:t>SELECT * FROM table(</a:t>
            </a:r>
            <a:r>
              <a:rPr lang="en-US" dirty="0" err="1"/>
              <a:t>dbms_xplan.display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890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58" y="546933"/>
            <a:ext cx="6085939" cy="531422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96187" y="1193380"/>
            <a:ext cx="4941111" cy="34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0722" y="1502525"/>
            <a:ext cx="52765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explain plan for</a:t>
            </a:r>
          </a:p>
          <a:p>
            <a:r>
              <a:rPr lang="en-US" dirty="0"/>
              <a:t>select </a:t>
            </a:r>
            <a:r>
              <a:rPr lang="en-US" dirty="0" err="1"/>
              <a:t>nwn.price</a:t>
            </a:r>
            <a:endParaRPr lang="en-US" dirty="0"/>
          </a:p>
          <a:p>
            <a:r>
              <a:rPr lang="en-US" dirty="0"/>
              <a:t>from "marko".test1NtoN </a:t>
            </a:r>
            <a:r>
              <a:rPr lang="en-US" dirty="0" err="1"/>
              <a:t>nwn</a:t>
            </a:r>
            <a:endParaRPr lang="en-US" dirty="0"/>
          </a:p>
          <a:p>
            <a:r>
              <a:rPr lang="en-US" dirty="0"/>
              <a:t>INNER JOIN "marko".test1 t  on t.id = nwn.test1ID</a:t>
            </a:r>
          </a:p>
          <a:p>
            <a:r>
              <a:rPr lang="en-US" dirty="0"/>
              <a:t>INNER JOIN "marko".testwr1 wr1 on t</a:t>
            </a:r>
            <a:r>
              <a:rPr lang="en-US" dirty="0" smtClean="0"/>
              <a:t>.id </a:t>
            </a:r>
            <a:r>
              <a:rPr lang="en-US" dirty="0"/>
              <a:t>= nwn.test1ID and </a:t>
            </a:r>
            <a:r>
              <a:rPr lang="en-US" dirty="0" err="1"/>
              <a:t>nwn.warehouseID</a:t>
            </a:r>
            <a:r>
              <a:rPr lang="en-US" dirty="0"/>
              <a:t>=wr1.warehouseID;</a:t>
            </a:r>
          </a:p>
          <a:p>
            <a:r>
              <a:rPr lang="en-US" dirty="0"/>
              <a:t>SELECT * FROM table(</a:t>
            </a:r>
            <a:r>
              <a:rPr lang="en-US" dirty="0" err="1"/>
              <a:t>dbms_xplan.display</a:t>
            </a:r>
            <a:r>
              <a:rPr lang="en-US" dirty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6" y="1088893"/>
            <a:ext cx="6058793" cy="43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46" y="169839"/>
            <a:ext cx="11042204" cy="894463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INDeksi zasnovani na funkcijama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46" y="1064302"/>
            <a:ext cx="11042204" cy="3215091"/>
          </a:xfrm>
        </p:spPr>
        <p:txBody>
          <a:bodyPr/>
          <a:lstStyle/>
          <a:p>
            <a:r>
              <a:rPr lang="en-US" dirty="0" err="1"/>
              <a:t>Ovaj</a:t>
            </a:r>
            <a:r>
              <a:rPr lang="en-US" dirty="0"/>
              <a:t> tip </a:t>
            </a:r>
            <a:r>
              <a:rPr lang="en-US" dirty="0" err="1"/>
              <a:t>indeksa</a:t>
            </a:r>
            <a:r>
              <a:rPr lang="en-US" dirty="0"/>
              <a:t> je </a:t>
            </a:r>
            <a:r>
              <a:rPr lang="en-US" dirty="0" err="1"/>
              <a:t>zasnovan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izračunavanju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sr-Latn-RS" dirty="0"/>
              <a:t> </a:t>
            </a:r>
            <a:r>
              <a:rPr lang="sr-Latn-RS" dirty="0" smtClean="0"/>
              <a:t>vrednost rezultata funkcije ili izraza pamti kao indeks ključ.</a:t>
            </a:r>
          </a:p>
          <a:p>
            <a:r>
              <a:rPr lang="sr-Latn-RS" dirty="0" smtClean="0"/>
              <a:t>Da bi smo iskoristili ovakav tip indeksa, vrednost funkcije ili izraza mora se naći u WHERE klauzuli.</a:t>
            </a:r>
          </a:p>
          <a:p>
            <a:r>
              <a:rPr lang="sr-Latn-RS" dirty="0" smtClean="0"/>
              <a:t>Ovakav tip indeksa ne možemo koristiti ukoliko imamo zahtev da to bude jedinstvena vrednost.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52" y="3535571"/>
            <a:ext cx="2208928" cy="2407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50086" y="4056856"/>
            <a:ext cx="8019737" cy="16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b="1" dirty="0" smtClean="0"/>
              <a:t>Naredba za kreiranje ovakvog tipa indeksa</a:t>
            </a:r>
            <a:r>
              <a:rPr lang="sr-Latn-RS" dirty="0" smtClean="0"/>
              <a:t>:</a:t>
            </a:r>
          </a:p>
          <a:p>
            <a:pPr marL="0" indent="0">
              <a:buNone/>
            </a:pPr>
            <a:r>
              <a:rPr lang="sr-Latn-RS" dirty="0" smtClean="0"/>
              <a:t>CREATE INDEX &lt;naziv_indeksa&gt; ON &lt;ime_tabele&gt; (&lt;izraz&gt;)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Sadržaj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0" y="1688171"/>
            <a:ext cx="7482346" cy="3718995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Šema baze podataka</a:t>
            </a:r>
            <a:endParaRPr lang="sr-Latn-RS" sz="2800" dirty="0" smtClean="0"/>
          </a:p>
          <a:p>
            <a:r>
              <a:rPr lang="sr-Latn-RS" sz="2800" dirty="0"/>
              <a:t>Indeksi kod Oracle baze </a:t>
            </a:r>
            <a:r>
              <a:rPr lang="sr-Latn-RS" sz="2800" dirty="0" smtClean="0"/>
              <a:t>podataka</a:t>
            </a:r>
          </a:p>
          <a:p>
            <a:r>
              <a:rPr lang="sr-Latn-RS" sz="2800" dirty="0"/>
              <a:t>Tipovi </a:t>
            </a:r>
            <a:r>
              <a:rPr lang="sr-Latn-RS" sz="2800" dirty="0" smtClean="0"/>
              <a:t>indeksa (B-tree, Bitmap indeksi)</a:t>
            </a:r>
          </a:p>
          <a:p>
            <a:r>
              <a:rPr lang="sr-Latn-RS" sz="2800" dirty="0" smtClean="0"/>
              <a:t>Indeksi </a:t>
            </a:r>
            <a:r>
              <a:rPr lang="sr-Latn-RS" sz="2800" dirty="0"/>
              <a:t>zasnovani na </a:t>
            </a:r>
            <a:r>
              <a:rPr lang="sr-Latn-RS" sz="2800" dirty="0" smtClean="0"/>
              <a:t>funkcijama</a:t>
            </a:r>
          </a:p>
          <a:p>
            <a:r>
              <a:rPr lang="en-US" sz="2800" dirty="0" err="1"/>
              <a:t>Prednosti</a:t>
            </a:r>
            <a:r>
              <a:rPr lang="en-US" sz="2800" dirty="0"/>
              <a:t> </a:t>
            </a:r>
            <a:r>
              <a:rPr lang="sr-Latn-RS" sz="2800" dirty="0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mane </a:t>
            </a:r>
            <a:r>
              <a:rPr lang="en-US" sz="2800" dirty="0" err="1" smtClean="0"/>
              <a:t>indeksa</a:t>
            </a:r>
            <a:endParaRPr lang="sr-Latn-RS" sz="2800" dirty="0" smtClean="0"/>
          </a:p>
          <a:p>
            <a:r>
              <a:rPr lang="sr-Latn-RS" sz="2800" dirty="0"/>
              <a:t>Preporuke prilikom kreiranja indeksa</a:t>
            </a:r>
            <a:endParaRPr lang="sr-Latn-R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86" y="1898034"/>
            <a:ext cx="3921008" cy="3018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6" y="274770"/>
            <a:ext cx="10852878" cy="1344167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Za tabelu PROMET_ULAZ, kreiramo sledeći indeks: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sz="1600" u="sng" dirty="0"/>
              <a:t>CREATE INDEX DOBIT_KORISNIKA ON "marko".PROMET_ULAZ (CENA - cena_NAB_BPDV</a:t>
            </a:r>
            <a:r>
              <a:rPr lang="sr-Latn-RS" sz="1600" u="sng" dirty="0" smtClean="0"/>
              <a:t>);</a:t>
            </a:r>
          </a:p>
          <a:p>
            <a:pPr marL="0" indent="0">
              <a:buNone/>
            </a:pPr>
            <a:r>
              <a:rPr lang="sr-Latn-RS" sz="1600" u="sng" dirty="0"/>
              <a:t>select  *  FROM "marko".PROMET_ULAZ where (CENA - cena_NAB_BPDV) &gt;100; </a:t>
            </a:r>
            <a:endParaRPr lang="sr-Latn-RS" sz="1600" u="sng" dirty="0" smtClean="0"/>
          </a:p>
          <a:p>
            <a:pPr marL="0" indent="0">
              <a:buNone/>
            </a:pPr>
            <a:r>
              <a:rPr lang="sr-Latn-RS" sz="1600" u="sng" dirty="0"/>
              <a:t>select  *  FROM "marko".PROMET_ULAZ where (CENA - cena_NAB_BPDV) = </a:t>
            </a:r>
            <a:r>
              <a:rPr lang="sr-Latn-RS" sz="1600" u="sng" dirty="0" smtClean="0"/>
              <a:t>5;</a:t>
            </a:r>
          </a:p>
          <a:p>
            <a:pPr marL="0" indent="0">
              <a:buNone/>
            </a:pPr>
            <a:endParaRPr lang="sr-Latn-RS" sz="1600" u="sng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9706" y="1920467"/>
            <a:ext cx="4894425" cy="4105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29" y="1618937"/>
            <a:ext cx="5520083" cy="2464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229" y="4312688"/>
            <a:ext cx="5520083" cy="22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55" y="457500"/>
            <a:ext cx="11287594" cy="51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 CENA -</a:t>
            </a:r>
            <a:r>
              <a:rPr lang="en-US" sz="1600" dirty="0" err="1"/>
              <a:t>cena_NAB_BPDV</a:t>
            </a:r>
            <a:r>
              <a:rPr lang="en-US" sz="1600" dirty="0"/>
              <a:t>  AS DOBIT FROM "</a:t>
            </a:r>
            <a:r>
              <a:rPr lang="en-US" sz="1600" dirty="0" err="1"/>
              <a:t>marko</a:t>
            </a:r>
            <a:r>
              <a:rPr lang="en-US" sz="1600" dirty="0"/>
              <a:t>".PROMET_ULAZ where MASTER=3470965</a:t>
            </a:r>
            <a:r>
              <a:rPr lang="en-US" sz="1600" dirty="0" smtClean="0"/>
              <a:t>;</a:t>
            </a:r>
            <a:endParaRPr lang="sr-Latn-RS" sz="1600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9803" y="2252875"/>
            <a:ext cx="4512040" cy="231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530" y="1139251"/>
            <a:ext cx="694023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254833"/>
            <a:ext cx="10058400" cy="1274164"/>
          </a:xfrm>
        </p:spPr>
        <p:txBody>
          <a:bodyPr/>
          <a:lstStyle/>
          <a:p>
            <a:r>
              <a:rPr lang="en-US" dirty="0" err="1" smtClean="0"/>
              <a:t>Prednosti</a:t>
            </a:r>
            <a:r>
              <a:rPr lang="en-US" dirty="0" smtClean="0"/>
              <a:t> I mane </a:t>
            </a:r>
            <a:r>
              <a:rPr lang="en-US" dirty="0" err="1" smtClean="0"/>
              <a:t>indeksa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319" y="1644419"/>
            <a:ext cx="4836278" cy="3649806"/>
          </a:xfrm>
        </p:spPr>
        <p:txBody>
          <a:bodyPr/>
          <a:lstStyle/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Poboljšanje vreme izvršenje upita</a:t>
            </a:r>
          </a:p>
          <a:p>
            <a:pPr lvl="1"/>
            <a:r>
              <a:rPr lang="sr-Latn-RS" dirty="0" smtClean="0"/>
              <a:t>Redukovanje I/O pristupa</a:t>
            </a:r>
          </a:p>
          <a:p>
            <a:pPr lvl="1"/>
            <a:r>
              <a:rPr lang="sr-Latn-RS" dirty="0" smtClean="0"/>
              <a:t>Brz pristup podacima</a:t>
            </a:r>
          </a:p>
          <a:p>
            <a:pPr lvl="1"/>
            <a:r>
              <a:rPr lang="sr-Latn-RS" dirty="0" smtClean="0"/>
              <a:t>Sprečavaju dupliciranje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5" y="3232926"/>
            <a:ext cx="3812224" cy="3329739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888529" y="1644419"/>
            <a:ext cx="4836278" cy="364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Mane:</a:t>
            </a:r>
          </a:p>
          <a:p>
            <a:pPr lvl="1"/>
            <a:r>
              <a:rPr lang="sr-Latn-RS" dirty="0" smtClean="0"/>
              <a:t>Budući da indeksi fizički zauzimaju prostor na disku, upotreba indeksa će povećati dodatne troškove skladištenja.</a:t>
            </a:r>
          </a:p>
          <a:p>
            <a:pPr lvl="1"/>
            <a:r>
              <a:rPr lang="sr-Latn-RS" dirty="0" smtClean="0"/>
              <a:t>Usporavaju DML operacije (insert, update, dalete) – ne treba ih koristiti kada se nad tabelama izvodi previše DML operacija.</a:t>
            </a:r>
          </a:p>
          <a:p>
            <a:pPr lvl="1"/>
            <a:r>
              <a:rPr lang="sr-Latn-RS" dirty="0" smtClean="0"/>
              <a:t>Kada koristimo indekse, baza podataka ima dodatno opterećenje, jer će povećati održavanje baze podataka (ažuriranje indeksa)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404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287" y="304750"/>
            <a:ext cx="9033522" cy="1089335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Preporuke prilikom kreiranja indeksa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847" y="1394085"/>
            <a:ext cx="10352657" cy="3140139"/>
          </a:xfrm>
        </p:spPr>
        <p:txBody>
          <a:bodyPr/>
          <a:lstStyle/>
          <a:p>
            <a:r>
              <a:rPr lang="sr-Latn-RS" dirty="0" smtClean="0"/>
              <a:t>Preporuke prilikom kreiranja indeksa:</a:t>
            </a:r>
          </a:p>
          <a:p>
            <a:pPr lvl="1"/>
            <a:r>
              <a:rPr lang="sr-Latn-RS" dirty="0" smtClean="0"/>
              <a:t>Kreirati indeks na kolonama koji se javljaju u WHERE ili JOIN klauzulama.</a:t>
            </a:r>
          </a:p>
          <a:p>
            <a:pPr lvl="1"/>
            <a:r>
              <a:rPr lang="sr-Latn-RS" dirty="0" smtClean="0"/>
              <a:t>Ako kolona poseduje veliki broj istih zapisa -&gt; bitmap indeksi</a:t>
            </a:r>
          </a:p>
          <a:p>
            <a:pPr lvl="1"/>
            <a:r>
              <a:rPr lang="sr-Latn-RS" dirty="0" smtClean="0"/>
              <a:t>Ako kolona poseduje veliki broj jedinstvenih zapisa -&gt; B-tree indeksi</a:t>
            </a:r>
          </a:p>
          <a:p>
            <a:pPr lvl="1"/>
            <a:r>
              <a:rPr lang="sr-Latn-RS" dirty="0" smtClean="0"/>
              <a:t>Kreiranja indeksa nad kolonama stranih ključeva je poželjno, oni se ne kreiraju automatski</a:t>
            </a:r>
          </a:p>
          <a:p>
            <a:pPr lvl="1"/>
            <a:r>
              <a:rPr lang="sr-Latn-RS" dirty="0" smtClean="0"/>
              <a:t>Kreirati indekse zasnovanim na funkcijama ako kolona u WHERE klauzuli koristi funkciju ili izraz kao kriterijum.</a:t>
            </a:r>
          </a:p>
          <a:p>
            <a:pPr lvl="1"/>
            <a:endParaRPr lang="en-US" dirty="0"/>
          </a:p>
        </p:txBody>
      </p:sp>
      <p:pic>
        <p:nvPicPr>
          <p:cNvPr id="6146" name="Picture 2" descr="Recommendations | Ingo Hoff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00" y="3802554"/>
            <a:ext cx="3762458" cy="2508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5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584" y="2644508"/>
            <a:ext cx="6915995" cy="1609344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42" y="194175"/>
            <a:ext cx="9806133" cy="1279623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Šema baze podataka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42" y="1613648"/>
            <a:ext cx="5642924" cy="4840940"/>
          </a:xfrm>
        </p:spPr>
        <p:txBody>
          <a:bodyPr>
            <a:normAutofit/>
          </a:bodyPr>
          <a:lstStyle/>
          <a:p>
            <a:r>
              <a:rPr lang="sr-Latn-RS" dirty="0" smtClean="0"/>
              <a:t>Kod Oracle baze podataka šema baze podataka predstavlja kolekciju objekata baze podataka ili logičkih struktura.</a:t>
            </a:r>
          </a:p>
          <a:p>
            <a:r>
              <a:rPr lang="sr-Latn-RS" dirty="0" smtClean="0"/>
              <a:t>Sa svakim korisnikom baze podataka povezana je šema baze podataka koja uključuje sledeće objekte:</a:t>
            </a:r>
          </a:p>
          <a:p>
            <a:pPr lvl="1"/>
            <a:r>
              <a:rPr lang="sr-Latn-RS" dirty="0" smtClean="0"/>
              <a:t>Tabele</a:t>
            </a:r>
          </a:p>
          <a:p>
            <a:pPr lvl="1"/>
            <a:r>
              <a:rPr lang="sr-Latn-RS" dirty="0" smtClean="0"/>
              <a:t>Poglede</a:t>
            </a:r>
          </a:p>
          <a:p>
            <a:pPr lvl="1"/>
            <a:r>
              <a:rPr lang="sr-Latn-RS" dirty="0" smtClean="0"/>
              <a:t>Sekvence</a:t>
            </a:r>
          </a:p>
          <a:p>
            <a:pPr lvl="1"/>
            <a:r>
              <a:rPr lang="sr-Latn-RS" dirty="0" smtClean="0"/>
              <a:t>Sinonime</a:t>
            </a:r>
          </a:p>
          <a:p>
            <a:pPr lvl="1"/>
            <a:r>
              <a:rPr lang="sr-Latn-RS" dirty="0" smtClean="0"/>
              <a:t>Indekse</a:t>
            </a:r>
          </a:p>
          <a:p>
            <a:pPr lvl="1"/>
            <a:r>
              <a:rPr lang="sr-Latn-RS" dirty="0" smtClean="0"/>
              <a:t>Klastere</a:t>
            </a:r>
          </a:p>
          <a:p>
            <a:pPr lvl="1"/>
            <a:r>
              <a:rPr lang="sr-Latn-RS" dirty="0" smtClean="0"/>
              <a:t>Veze do baze podataka </a:t>
            </a:r>
          </a:p>
          <a:p>
            <a:pPr lvl="1"/>
            <a:r>
              <a:rPr lang="sr-Latn-RS" dirty="0" smtClean="0"/>
              <a:t>Procedure </a:t>
            </a:r>
          </a:p>
          <a:p>
            <a:pPr lvl="1"/>
            <a:r>
              <a:rPr lang="sr-Latn-RS" dirty="0" smtClean="0"/>
              <a:t>Pakete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64133" y="1613647"/>
            <a:ext cx="5849844" cy="43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80" y="182879"/>
            <a:ext cx="11532736" cy="1065008"/>
          </a:xfrm>
        </p:spPr>
        <p:txBody>
          <a:bodyPr>
            <a:normAutofit/>
          </a:bodyPr>
          <a:lstStyle/>
          <a:p>
            <a:r>
              <a:rPr lang="sr-Latn-RS" sz="4400" dirty="0" smtClean="0"/>
              <a:t>Indeksi kod Oracle baze podataka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68" y="1344706"/>
            <a:ext cx="5546104" cy="4830184"/>
          </a:xfrm>
        </p:spPr>
        <p:txBody>
          <a:bodyPr/>
          <a:lstStyle/>
          <a:p>
            <a:r>
              <a:rPr lang="sr-Latn-RS" dirty="0" smtClean="0"/>
              <a:t>Indeks je opciono kreiran objekat baze podataka koji se koristi prventstveno za povećanje performansi upita.</a:t>
            </a:r>
          </a:p>
          <a:p>
            <a:r>
              <a:rPr lang="sr-Latn-RS" dirty="0" smtClean="0"/>
              <a:t>Indeksi su fizički i logički nezavisni od podataka. </a:t>
            </a:r>
          </a:p>
          <a:p>
            <a:r>
              <a:rPr lang="sr-Latn-RS" dirty="0" smtClean="0"/>
              <a:t>Naredba za kreiranje indeksa:</a:t>
            </a:r>
          </a:p>
          <a:p>
            <a:pPr marL="274320" lvl="1" indent="0">
              <a:buNone/>
            </a:pPr>
            <a:r>
              <a:rPr lang="sr-Latn-RS" dirty="0" smtClean="0"/>
              <a:t>CREATE INDEX &lt;naziv_indeksa&gt; ON</a:t>
            </a:r>
          </a:p>
          <a:p>
            <a:pPr marL="274320" lvl="1" indent="0">
              <a:buNone/>
            </a:pPr>
            <a:r>
              <a:rPr lang="sr-Latn-RS" dirty="0" smtClean="0"/>
              <a:t>&lt;ime_tabele&gt; (&lt;kolona1&gt;, &lt;kolona2&gt;, ...);</a:t>
            </a:r>
          </a:p>
          <a:p>
            <a:pPr marL="274320" lvl="1" indent="0">
              <a:buNone/>
            </a:pPr>
            <a:endParaRPr lang="sr-Latn-RS" dirty="0" smtClean="0"/>
          </a:p>
        </p:txBody>
      </p:sp>
      <p:pic>
        <p:nvPicPr>
          <p:cNvPr id="1028" name="Picture 4" descr="QuickBooks Database Indexes - insightfulaccountan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29" y="1692406"/>
            <a:ext cx="3800475" cy="2686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981" y="4120733"/>
            <a:ext cx="4851099" cy="2310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80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03" y="244789"/>
            <a:ext cx="10058400" cy="1609344"/>
          </a:xfrm>
        </p:spPr>
        <p:txBody>
          <a:bodyPr/>
          <a:lstStyle/>
          <a:p>
            <a:r>
              <a:rPr lang="sr-Latn-RS" dirty="0" smtClean="0"/>
              <a:t>Metodi pristupa tabeli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03" y="1819505"/>
            <a:ext cx="10517548" cy="2912739"/>
          </a:xfrm>
        </p:spPr>
        <p:txBody>
          <a:bodyPr>
            <a:normAutofit/>
          </a:bodyPr>
          <a:lstStyle/>
          <a:p>
            <a:r>
              <a:rPr lang="sr-Latn-RS" sz="2800" dirty="0" smtClean="0"/>
              <a:t>Postoje sledeći metodi pristupa tabeli:</a:t>
            </a:r>
          </a:p>
          <a:p>
            <a:pPr lvl="1"/>
            <a:r>
              <a:rPr lang="sr-Latn-RS" sz="2400" dirty="0" smtClean="0"/>
              <a:t>Pretraživanje cele tabele (eng. Full Table Scans)</a:t>
            </a:r>
          </a:p>
          <a:p>
            <a:pPr lvl="1"/>
            <a:r>
              <a:rPr lang="sr-Latn-RS" sz="2400" dirty="0" smtClean="0"/>
              <a:t>Pretraživanje prema vrednosti rowid-a (eng. Rowid scans)</a:t>
            </a:r>
          </a:p>
          <a:p>
            <a:pPr lvl="1"/>
            <a:r>
              <a:rPr lang="sr-Latn-RS" sz="2400" dirty="0" smtClean="0"/>
              <a:t>Pretraživanje prema indeksima (eng. Index Scans)</a:t>
            </a:r>
          </a:p>
          <a:p>
            <a:pPr lvl="1"/>
            <a:r>
              <a:rPr lang="sr-Latn-RS" sz="2400" dirty="0" smtClean="0"/>
              <a:t>Pristup bitmapi (eng. Bitmap Access)</a:t>
            </a:r>
            <a:endParaRPr lang="en-US" sz="2400" dirty="0"/>
          </a:p>
        </p:txBody>
      </p:sp>
      <p:pic>
        <p:nvPicPr>
          <p:cNvPr id="3074" name="Picture 2" descr="Get a List of all Tables In Oracle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47" y="3625125"/>
            <a:ext cx="3606956" cy="2425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1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9" y="179615"/>
            <a:ext cx="11364686" cy="1518556"/>
          </a:xfrm>
        </p:spPr>
        <p:txBody>
          <a:bodyPr/>
          <a:lstStyle/>
          <a:p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indeksnog</a:t>
            </a:r>
            <a:r>
              <a:rPr lang="en-US" dirty="0" smtClean="0"/>
              <a:t> </a:t>
            </a:r>
            <a:r>
              <a:rPr lang="en-US" dirty="0" err="1" smtClean="0"/>
              <a:t>skeniranja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05" y="1698170"/>
            <a:ext cx="7138338" cy="4282905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Postoje sledeći tipovi indeksnog skeniranja:</a:t>
            </a:r>
          </a:p>
          <a:p>
            <a:pPr lvl="1"/>
            <a:r>
              <a:rPr lang="sr-Latn-RS" sz="2400" dirty="0" smtClean="0"/>
              <a:t>Potpuno indeksno skeniranje</a:t>
            </a:r>
          </a:p>
          <a:p>
            <a:pPr lvl="1"/>
            <a:r>
              <a:rPr lang="sr-Latn-RS" sz="2400" dirty="0" smtClean="0"/>
              <a:t>Brzo potpuno indeksno skeniranje</a:t>
            </a:r>
          </a:p>
          <a:p>
            <a:pPr lvl="1"/>
            <a:r>
              <a:rPr lang="sr-Latn-RS" sz="2400" dirty="0" smtClean="0"/>
              <a:t>Skeniranje opsega indeksa</a:t>
            </a:r>
          </a:p>
          <a:p>
            <a:pPr lvl="1"/>
            <a:r>
              <a:rPr lang="sr-Latn-RS" sz="2400" dirty="0" smtClean="0"/>
              <a:t>Jedinstveno indeksno skeniranje</a:t>
            </a:r>
          </a:p>
          <a:p>
            <a:pPr lvl="1"/>
            <a:r>
              <a:rPr lang="sr-Latn-RS" sz="2400" dirty="0" smtClean="0"/>
              <a:t>Preskočno indeksno skeniranja</a:t>
            </a:r>
            <a:endParaRPr lang="en-US" sz="2400" dirty="0"/>
          </a:p>
        </p:txBody>
      </p:sp>
      <p:pic>
        <p:nvPicPr>
          <p:cNvPr id="2050" name="Picture 2" descr="Optimizer Access 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1" y="2238258"/>
            <a:ext cx="5470073" cy="40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179" y="311211"/>
            <a:ext cx="7884966" cy="918499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Tipovi indeksa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179" y="1229710"/>
            <a:ext cx="10058400" cy="2166812"/>
          </a:xfrm>
        </p:spPr>
        <p:txBody>
          <a:bodyPr/>
          <a:lstStyle/>
          <a:p>
            <a:r>
              <a:rPr lang="sr-Latn-RS" dirty="0" smtClean="0"/>
              <a:t>Kod Oracle baze podataka B-tree indeksi predstavljaju standardni tip indeksa. </a:t>
            </a:r>
            <a:endParaRPr lang="sr-Latn-RS" dirty="0"/>
          </a:p>
          <a:p>
            <a:r>
              <a:rPr lang="sr-Latn-RS" dirty="0" smtClean="0"/>
              <a:t>Koriste se za visoko selektivne indekse (jedan red odgovara svakom unosu indeksa) i indekse primarnog ključa.</a:t>
            </a:r>
          </a:p>
          <a:p>
            <a:r>
              <a:rPr lang="sr-Latn-RS" dirty="0" smtClean="0"/>
              <a:t>B-tree indeksi imaju podtipove prikazane u tabeli.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98693"/>
              </p:ext>
            </p:extLst>
          </p:nvPr>
        </p:nvGraphicFramePr>
        <p:xfrm>
          <a:off x="1173096" y="3065930"/>
          <a:ext cx="9000566" cy="355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283">
                  <a:extLst>
                    <a:ext uri="{9D8B030D-6E8A-4147-A177-3AD203B41FA5}">
                      <a16:colId xmlns:a16="http://schemas.microsoft.com/office/drawing/2014/main" val="3346487975"/>
                    </a:ext>
                  </a:extLst>
                </a:gridCol>
                <a:gridCol w="4500283">
                  <a:extLst>
                    <a:ext uri="{9D8B030D-6E8A-4147-A177-3AD203B41FA5}">
                      <a16:colId xmlns:a16="http://schemas.microsoft.com/office/drawing/2014/main" val="1175271363"/>
                    </a:ext>
                  </a:extLst>
                </a:gridCol>
              </a:tblGrid>
              <a:tr h="541468">
                <a:tc>
                  <a:txBody>
                    <a:bodyPr/>
                    <a:lstStyle/>
                    <a:p>
                      <a:r>
                        <a:rPr lang="sr-Latn-RS" dirty="0" smtClean="0"/>
                        <a:t>B-tree podtip indeksa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92184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Indeksno-</a:t>
                      </a:r>
                      <a:r>
                        <a:rPr lang="sr-Latn-RS" baseline="0" dirty="0" smtClean="0"/>
                        <a:t>organizovane tabele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Razlikuju se u odnosu na tabele</a:t>
                      </a:r>
                      <a:r>
                        <a:rPr lang="sr-Latn-RS" baseline="0" dirty="0" smtClean="0"/>
                        <a:t> koje su organizovane kao heap jer su podaci sami po sebi indeksi.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79387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sr-Latn-RS" dirty="0" smtClean="0"/>
                        <a:t>Obrnuti indeksi</a:t>
                      </a:r>
                      <a:r>
                        <a:rPr lang="sr-Latn-RS" baseline="0" dirty="0" smtClean="0"/>
                        <a:t> ključeva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Bajtovi</a:t>
                      </a:r>
                      <a:r>
                        <a:rPr lang="sr-Latn-RS" baseline="0" dirty="0" smtClean="0"/>
                        <a:t> indeksnog ključa su u okrenutom redosledu.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24224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sr-Latn-RS" dirty="0" smtClean="0"/>
                        <a:t>Opadajući indeksi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Ova vrsta</a:t>
                      </a:r>
                      <a:r>
                        <a:rPr lang="sr-Latn-RS" baseline="0" dirty="0" smtClean="0"/>
                        <a:t> indeksa čuva podatke o određenoj koloni ili kolonama u opadajućem redosledu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41016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sr-Latn-RS" dirty="0" smtClean="0"/>
                        <a:t>B-tree klaster</a:t>
                      </a:r>
                      <a:r>
                        <a:rPr lang="sr-Latn-RS" baseline="0" dirty="0" smtClean="0"/>
                        <a:t> indeksi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Organizacija podataka u klasteru.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479" y="220863"/>
            <a:ext cx="6227767" cy="1168322"/>
          </a:xfrm>
        </p:spPr>
        <p:txBody>
          <a:bodyPr/>
          <a:lstStyle/>
          <a:p>
            <a:r>
              <a:rPr lang="sr-Latn-RS" dirty="0"/>
              <a:t>Tipovi indeksa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41" y="1389185"/>
            <a:ext cx="10764598" cy="1131746"/>
          </a:xfrm>
        </p:spPr>
        <p:txBody>
          <a:bodyPr/>
          <a:lstStyle/>
          <a:p>
            <a:r>
              <a:rPr lang="sr-Latn-RS" dirty="0" smtClean="0"/>
              <a:t>Pored B-tree indeksa, Oracle nudi sledeće tipove indeksa prikazane u tabeli.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38002"/>
              </p:ext>
            </p:extLst>
          </p:nvPr>
        </p:nvGraphicFramePr>
        <p:xfrm>
          <a:off x="1037489" y="2233246"/>
          <a:ext cx="9777048" cy="36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8524">
                  <a:extLst>
                    <a:ext uri="{9D8B030D-6E8A-4147-A177-3AD203B41FA5}">
                      <a16:colId xmlns:a16="http://schemas.microsoft.com/office/drawing/2014/main" val="3324006584"/>
                    </a:ext>
                  </a:extLst>
                </a:gridCol>
                <a:gridCol w="4888524">
                  <a:extLst>
                    <a:ext uri="{9D8B030D-6E8A-4147-A177-3AD203B41FA5}">
                      <a16:colId xmlns:a16="http://schemas.microsoft.com/office/drawing/2014/main" val="420424969"/>
                    </a:ext>
                  </a:extLst>
                </a:gridCol>
              </a:tblGrid>
              <a:tr h="778355">
                <a:tc>
                  <a:txBody>
                    <a:bodyPr/>
                    <a:lstStyle/>
                    <a:p>
                      <a:r>
                        <a:rPr lang="sr-Latn-RS" dirty="0" smtClean="0"/>
                        <a:t>Tipovi indeksa ukoliko se ne koriste indekse tipa</a:t>
                      </a:r>
                      <a:r>
                        <a:rPr lang="sr-Latn-RS" baseline="0" dirty="0" smtClean="0"/>
                        <a:t> B-tree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27291"/>
                  </a:ext>
                </a:extLst>
              </a:tr>
              <a:tr h="965405">
                <a:tc>
                  <a:txBody>
                    <a:bodyPr/>
                    <a:lstStyle/>
                    <a:p>
                      <a:r>
                        <a:rPr lang="sr-Latn-RS" dirty="0" smtClean="0"/>
                        <a:t>Bitmap i Bitmap join indeksi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Kod</a:t>
                      </a:r>
                      <a:r>
                        <a:rPr lang="en-US" dirty="0" smtClean="0"/>
                        <a:t> bitmap </a:t>
                      </a:r>
                      <a:r>
                        <a:rPr lang="en-US" dirty="0" err="1" smtClean="0"/>
                        <a:t>indeksa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unos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indeksa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koristi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bitmapu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usmeravanje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vi</a:t>
                      </a:r>
                      <a:r>
                        <a:rPr lang="sr-Latn-RS" dirty="0" smtClean="0"/>
                        <a:t>š</a:t>
                      </a:r>
                      <a:r>
                        <a:rPr lang="en-US" dirty="0" smtClean="0"/>
                        <a:t>e </a:t>
                      </a:r>
                      <a:r>
                        <a:rPr lang="en-US" dirty="0" err="1" smtClean="0"/>
                        <a:t>redova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843646"/>
                  </a:ext>
                </a:extLst>
              </a:tr>
              <a:tr h="965405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Indeksi zasnovani na funkcijama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Ovaj tip indeksa uključuje kolone koje ili transformiše funkcija ili su uključene u izraz.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7788"/>
                  </a:ext>
                </a:extLst>
              </a:tr>
              <a:tr h="684665"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Indeksi domena aplikacija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Korisnik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kreira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ovu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vrstu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indeksa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podatke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domenu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specifičnom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aplikaciju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2" y="238447"/>
            <a:ext cx="8601691" cy="1238661"/>
          </a:xfrm>
        </p:spPr>
        <p:txBody>
          <a:bodyPr/>
          <a:lstStyle/>
          <a:p>
            <a:r>
              <a:rPr lang="sr-Latn-RS" dirty="0" smtClean="0"/>
              <a:t>B-tree indeksi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32" y="1477108"/>
            <a:ext cx="6034337" cy="4976446"/>
          </a:xfrm>
        </p:spPr>
        <p:txBody>
          <a:bodyPr/>
          <a:lstStyle/>
          <a:p>
            <a:r>
              <a:rPr lang="sr-Latn-RS" dirty="0" smtClean="0"/>
              <a:t>Naziv B-tree indeksa potiče od načina skladištenja vrednosti indeksa.</a:t>
            </a:r>
          </a:p>
          <a:p>
            <a:r>
              <a:rPr lang="sr-Latn-RS" dirty="0" smtClean="0"/>
              <a:t>Ovaj tip indeksa poseduje dve vrste blokova:</a:t>
            </a:r>
          </a:p>
          <a:p>
            <a:pPr lvl="1"/>
            <a:r>
              <a:rPr lang="sr-Latn-RS" dirty="0" smtClean="0"/>
              <a:t>Branch blokove – blok za pretragu</a:t>
            </a:r>
          </a:p>
          <a:p>
            <a:pPr lvl="1"/>
            <a:r>
              <a:rPr lang="sr-Latn-RS" dirty="0" smtClean="0"/>
              <a:t>Leaf blokove – blok koji se koristi za čuvanje ključnih vrednosti</a:t>
            </a:r>
          </a:p>
          <a:p>
            <a:r>
              <a:rPr lang="sr-Latn-RS" dirty="0" smtClean="0"/>
              <a:t>Pogodni su za indeksiranja kolone sa velikim brojem različitih vrednosti. 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77708" y="1477108"/>
            <a:ext cx="5451230" cy="44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1402</Words>
  <Application>Microsoft Office PowerPoint</Application>
  <PresentationFormat>Widescreen</PresentationFormat>
  <Paragraphs>177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Wingdings</vt:lpstr>
      <vt:lpstr>Wood Type</vt:lpstr>
      <vt:lpstr>Sistemi za upravljanje bazama podataka  Tema: Indeksna struktura i organizacija indeksa kod ORACLE baze podataka</vt:lpstr>
      <vt:lpstr>Sadržaj</vt:lpstr>
      <vt:lpstr>Šema baze podataka</vt:lpstr>
      <vt:lpstr>Indeksi kod Oracle baze podataka</vt:lpstr>
      <vt:lpstr>Metodi pristupa tabeli</vt:lpstr>
      <vt:lpstr>Tipovi indeksnog skeniranja</vt:lpstr>
      <vt:lpstr>Tipovi indeksa</vt:lpstr>
      <vt:lpstr>Tipovi indeksa</vt:lpstr>
      <vt:lpstr>B-tree indeksi</vt:lpstr>
      <vt:lpstr>BITMAP indeksi</vt:lpstr>
      <vt:lpstr>B-tree vs bitmap indeksi</vt:lpstr>
      <vt:lpstr>Primeri B-tree i Bitmap indeksa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INDeksi zasnovani na funkcijama</vt:lpstr>
      <vt:lpstr>PowerPoint Presentation</vt:lpstr>
      <vt:lpstr>PowerPoint Presentation</vt:lpstr>
      <vt:lpstr>Prednosti I mane indeksa</vt:lpstr>
      <vt:lpstr>Preporuke prilikom kreiranja indeksa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Djordjevic</dc:creator>
  <cp:lastModifiedBy>Marko Djordjevic</cp:lastModifiedBy>
  <cp:revision>96</cp:revision>
  <dcterms:created xsi:type="dcterms:W3CDTF">2021-02-25T13:58:24Z</dcterms:created>
  <dcterms:modified xsi:type="dcterms:W3CDTF">2021-04-20T20:20:56Z</dcterms:modified>
</cp:coreProperties>
</file>