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68970" autoAdjust="0"/>
  </p:normalViewPr>
  <p:slideViewPr>
    <p:cSldViewPr snapToGrid="0">
      <p:cViewPr varScale="1">
        <p:scale>
          <a:sx n="59" d="100"/>
          <a:sy n="59" d="100"/>
        </p:scale>
        <p:origin x="72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D956-73CC-4669-93E6-36763916F6D4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9A4C-6647-4CEE-9D0A-38A906C0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2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27-Jun-21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z="4000" dirty="0" smtClean="0"/>
              <a:t>Sistemi za upravljanje bazama podataka</a:t>
            </a:r>
            <a:br>
              <a:rPr lang="sr-Latn-RS" sz="4000" dirty="0" smtClean="0"/>
            </a:b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2800" dirty="0" smtClean="0"/>
              <a:t>Tema</a:t>
            </a:r>
            <a:r>
              <a:rPr lang="sr-Latn-RS" sz="2800" dirty="0"/>
              <a:t>: Cloud baze podataka Google Cloud Firestore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609" y="5250180"/>
            <a:ext cx="5077609" cy="438822"/>
          </a:xfrm>
        </p:spPr>
        <p:txBody>
          <a:bodyPr/>
          <a:lstStyle/>
          <a:p>
            <a:r>
              <a:rPr lang="sr-Latn-RS" dirty="0" smtClean="0"/>
              <a:t>Doc. Dr. Aleksandar Stanimirović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21564" y="5250180"/>
            <a:ext cx="4381052" cy="502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Marko Đorđević br. Ind. 1168</a:t>
            </a:r>
          </a:p>
        </p:txBody>
      </p:sp>
    </p:spTree>
    <p:extLst>
      <p:ext uri="{BB962C8B-B14F-4D97-AF65-F5344CB8AC3E}">
        <p14:creationId xmlns:p14="http://schemas.microsoft.com/office/powerpoint/2010/main" val="979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07046"/>
            <a:ext cx="10058400" cy="1033925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Primer jednog složenog upita</a:t>
            </a:r>
            <a:endParaRPr lang="en-US" sz="44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3573" y="1940378"/>
            <a:ext cx="5705475" cy="31378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doc_ref = db.collection('userData')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doc_ref_twitter = db.collection('Twitter')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query= doc_ref.where('lista_drustvenih_mreza.twitter','==','marko')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doc in query.stream():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pom = doc.to_dict()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query = doc_ref_twitter.where('username','==',pom.get('lista_drustvenih_mreza').get('twitter'))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 rez in query.stream():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print(rez.id," : data: ",rez.to_dict())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94727" y="1940378"/>
            <a:ext cx="5157788" cy="31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376" y="239703"/>
            <a:ext cx="9380438" cy="1050254"/>
          </a:xfrm>
        </p:spPr>
        <p:txBody>
          <a:bodyPr>
            <a:noAutofit/>
          </a:bodyPr>
          <a:lstStyle/>
          <a:p>
            <a:r>
              <a:rPr lang="en-US" sz="2800" dirty="0" err="1"/>
              <a:t>Osluškivanje</a:t>
            </a:r>
            <a:r>
              <a:rPr lang="en-US" sz="2800" dirty="0"/>
              <a:t> </a:t>
            </a:r>
            <a:r>
              <a:rPr lang="en-US" sz="2800" dirty="0" err="1"/>
              <a:t>promene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dokumentima</a:t>
            </a:r>
            <a:r>
              <a:rPr lang="en-US" sz="2800" dirty="0"/>
              <a:t> </a:t>
            </a:r>
            <a:r>
              <a:rPr lang="en-US" sz="2800" dirty="0" err="1"/>
              <a:t>kod</a:t>
            </a:r>
            <a:r>
              <a:rPr lang="en-US" sz="2800" dirty="0"/>
              <a:t> Google Cloud </a:t>
            </a:r>
            <a:r>
              <a:rPr lang="en-US" sz="2800" dirty="0" err="1"/>
              <a:t>Firestore</a:t>
            </a:r>
            <a:r>
              <a:rPr lang="en-US" sz="2800" dirty="0"/>
              <a:t> </a:t>
            </a:r>
            <a:r>
              <a:rPr lang="en-US" sz="2800" dirty="0" err="1"/>
              <a:t>baze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endParaRPr lang="en-US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7024" y="1605506"/>
            <a:ext cx="4260533" cy="13067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db.collection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("Twitter").doc("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onSnapshot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((doc) =&gt; 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console.log("Current data: ",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doc.data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84472" y="2139256"/>
            <a:ext cx="5012871" cy="2231708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5381" y="3393622"/>
            <a:ext cx="4587105" cy="27295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db.collection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("Twitter").where("status", "==", "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onSnapshot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querySnapshot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=&gt; 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tweets = [];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querySnapshot.forEach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((doc) =&gt; 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tweets.push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doc.data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().tweets);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console.log("Current  tweets : ",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tweets.join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(", "));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042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06" y="11430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Offline režim rada Cloud Firestore baze podataka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34" y="1723644"/>
            <a:ext cx="4971723" cy="4018135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da </a:t>
            </a:r>
            <a:r>
              <a:rPr lang="en-US" dirty="0" err="1"/>
              <a:t>čitaju</a:t>
            </a:r>
            <a:r>
              <a:rPr lang="en-US" dirty="0"/>
              <a:t>, </a:t>
            </a:r>
            <a:r>
              <a:rPr lang="en-US" dirty="0" err="1"/>
              <a:t>upisuju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menjaju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iako</a:t>
            </a:r>
            <a:r>
              <a:rPr lang="en-US" dirty="0"/>
              <a:t> </a:t>
            </a:r>
            <a:r>
              <a:rPr lang="en-US" dirty="0" err="1"/>
              <a:t>njihov</a:t>
            </a:r>
            <a:r>
              <a:rPr lang="en-US" dirty="0"/>
              <a:t> </a:t>
            </a:r>
            <a:r>
              <a:rPr lang="en-US" dirty="0" err="1"/>
              <a:t>uređaj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mreži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/>
              <a:t>Inicijalno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Offline </a:t>
            </a:r>
            <a:r>
              <a:rPr lang="en-US" dirty="0" err="1"/>
              <a:t>režim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je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uključena</a:t>
            </a:r>
            <a:r>
              <a:rPr lang="en-US" dirty="0"/>
              <a:t> </a:t>
            </a:r>
            <a:r>
              <a:rPr lang="en-US" dirty="0" err="1"/>
              <a:t>opcija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web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inicijalizaciju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keša</a:t>
            </a:r>
            <a:r>
              <a:rPr lang="en-US" dirty="0"/>
              <a:t> je </a:t>
            </a:r>
            <a:r>
              <a:rPr lang="en-US" dirty="0" err="1"/>
              <a:t>postavljena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40 MB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periodično</a:t>
            </a:r>
            <a:r>
              <a:rPr lang="en-US" dirty="0"/>
              <a:t> se </a:t>
            </a:r>
            <a:r>
              <a:rPr lang="en-US" dirty="0" err="1"/>
              <a:t>brišu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korišćeni</a:t>
            </a:r>
            <a:r>
              <a:rPr lang="en-US" dirty="0"/>
              <a:t> </a:t>
            </a:r>
            <a:r>
              <a:rPr lang="en-US" dirty="0" err="1"/>
              <a:t>dokumenti</a:t>
            </a:r>
            <a:r>
              <a:rPr lang="en-US" dirty="0"/>
              <a:t>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64728" y="1703233"/>
            <a:ext cx="4410075" cy="9837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firebase.firestore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().settings({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cacheSizeBytes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firebase.firestore.CACHE_SIZE_UNLIMITED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97045" y="3255372"/>
            <a:ext cx="4420961" cy="2263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firebase.firestore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enablePersistence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().then(function(){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alert("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Uspeli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.catch(function(err){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err.code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=='unimplemented'){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err.code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err.code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'failed-precondition'){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err.code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397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2773" y="173446"/>
            <a:ext cx="5106670" cy="64161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saveButton.addEventListener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click",function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db.collection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("Twitter").doc(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userNameInput.value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).get().then((doc)=&gt;{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doc.exists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db.collection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("Twitter").doc(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userNameInput.value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).update({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"tweets":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firebase.firestore.FieldValue.arrayUnion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"date": new Date().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"tweet":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tweet.value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.then(()=&gt;{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console.log("Document successfully updated!");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 =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doc.metadata.fromCache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 "local cache" : "server";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console.log("Data came from " + source);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else 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db.collection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("Twitter").doc(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userNameInput.value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).set({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"name":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nameInput.value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"tweets":[{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"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date":new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Date().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"tweet":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tweet.value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}],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"username":"@"+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userNameInput.value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}).then(()=&gt;{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console.log("Document successfully created");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 =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doc.metadata.fromCache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 "local cache" : "server";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console.log("Data write on " + source);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}).catch((error)=&gt;{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console.log("Error ",error);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57116" y="1089841"/>
            <a:ext cx="5731510" cy="5308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57116" y="2701100"/>
            <a:ext cx="5731510" cy="29610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45274" y="262804"/>
            <a:ext cx="3355194" cy="496025"/>
          </a:xfrm>
        </p:spPr>
        <p:txBody>
          <a:bodyPr/>
          <a:lstStyle/>
          <a:p>
            <a:pPr algn="ctr"/>
            <a:r>
              <a:rPr lang="sr-Latn-RS" dirty="0" smtClean="0"/>
              <a:t>Online režim rada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45274" y="2005329"/>
            <a:ext cx="3355194" cy="49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 smtClean="0"/>
              <a:t>Offline režim 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4389"/>
            <a:ext cx="10058400" cy="854311"/>
          </a:xfrm>
        </p:spPr>
        <p:txBody>
          <a:bodyPr>
            <a:normAutofit/>
          </a:bodyPr>
          <a:lstStyle/>
          <a:p>
            <a:r>
              <a:rPr lang="sr-Latn-RS" sz="4000" dirty="0" smtClean="0"/>
              <a:t>Google Cloud Firestore lokacije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91" y="1255992"/>
            <a:ext cx="5673852" cy="5144807"/>
          </a:xfrm>
        </p:spPr>
        <p:txBody>
          <a:bodyPr/>
          <a:lstStyle/>
          <a:p>
            <a:r>
              <a:rPr lang="sr-Latn-RS" dirty="0" smtClean="0"/>
              <a:t>Latencija u velikoj meri zavisi od lokacije baze podataka, odnosno da li je ista kod korisnika ili je na primer na cloud-u</a:t>
            </a:r>
          </a:p>
          <a:p>
            <a:r>
              <a:rPr lang="sr-Latn-RS" dirty="0" smtClean="0"/>
              <a:t>Zahtevi korisnika su da ona bude ista kao kada se radi sa lokalnom bazom podataka</a:t>
            </a:r>
          </a:p>
          <a:p>
            <a:r>
              <a:rPr lang="sr-Latn-RS" dirty="0" smtClean="0"/>
              <a:t>Dostupnost podataka u bazi, u velikoj meri zavisi od mrežne konekcije, performani same baze podataka ali i zavisi od lokacije na kojoj je baza podataka smeštena. </a:t>
            </a:r>
          </a:p>
          <a:p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/>
              <a:t>u Cloud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skladištiti</a:t>
            </a:r>
            <a:r>
              <a:rPr lang="en-US" dirty="0"/>
              <a:t> u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regiona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lokacijama</a:t>
            </a:r>
            <a:r>
              <a:rPr lang="en-US" dirty="0"/>
              <a:t> u </a:t>
            </a:r>
            <a:r>
              <a:rPr lang="en-US" dirty="0" err="1" smtClean="0"/>
              <a:t>regionu</a:t>
            </a:r>
            <a:r>
              <a:rPr lang="sr-Latn-R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384" y="2446563"/>
            <a:ext cx="4514468" cy="23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64" y="896764"/>
            <a:ext cx="4498196" cy="5455049"/>
          </a:xfrm>
        </p:spPr>
        <p:txBody>
          <a:bodyPr/>
          <a:lstStyle/>
          <a:p>
            <a:r>
              <a:rPr lang="sr-Latn-RS" dirty="0"/>
              <a:t>Treba imati na umu da aplikacija koja koristi Cloud Firestore bazu podataka i skladišti podatke u više regiona će smatrati u smislu da već postoji App Engine sa lokacijom ili u </a:t>
            </a:r>
            <a:r>
              <a:rPr lang="sr-Latn-RS" i="1" dirty="0"/>
              <a:t>us-central</a:t>
            </a:r>
            <a:r>
              <a:rPr lang="sr-Latn-RS" dirty="0"/>
              <a:t> ili </a:t>
            </a:r>
            <a:r>
              <a:rPr lang="sr-Latn-RS" i="1" dirty="0" smtClean="0"/>
              <a:t>europe-west.</a:t>
            </a:r>
          </a:p>
          <a:p>
            <a:r>
              <a:rPr lang="en-US" dirty="0"/>
              <a:t>U </a:t>
            </a:r>
            <a:r>
              <a:rPr lang="en-US" dirty="0" err="1"/>
              <a:t>Evropi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4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lokacije</a:t>
            </a:r>
            <a:r>
              <a:rPr lang="en-US" dirty="0"/>
              <a:t> u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čuvaju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su</a:t>
            </a:r>
            <a:r>
              <a:rPr lang="en-US" dirty="0"/>
              <a:t> europe-west2(London), europe-west3(Frankfurt), europe-central12(</a:t>
            </a:r>
            <a:r>
              <a:rPr lang="en-US" dirty="0" err="1"/>
              <a:t>Warsawa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europe-west6(Zurich).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8471"/>
              </p:ext>
            </p:extLst>
          </p:nvPr>
        </p:nvGraphicFramePr>
        <p:xfrm>
          <a:off x="5726792" y="2470211"/>
          <a:ext cx="5937250" cy="1524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83833171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240268144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087236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Naziv lokacije vise regiona(eng. Multi-Region)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Opis lokacije vise regiona(eng. Multi-Region)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Sastavni regioni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8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Eur3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Evropa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Europe-west1, europe-west4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34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Nam5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United States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Us-central1,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Us-central2(Oklahoma-private GCP region)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983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0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879" y="190717"/>
            <a:ext cx="6294338" cy="740011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Cena korišćenja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91" y="930728"/>
            <a:ext cx="6653566" cy="5747657"/>
          </a:xfrm>
        </p:spPr>
        <p:txBody>
          <a:bodyPr/>
          <a:lstStyle/>
          <a:p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većina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naplaćuje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utrošen</a:t>
            </a:r>
            <a:r>
              <a:rPr lang="en-US" dirty="0"/>
              <a:t> </a:t>
            </a:r>
            <a:r>
              <a:rPr lang="en-US" dirty="0" err="1"/>
              <a:t>prostor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zauzima</a:t>
            </a:r>
            <a:r>
              <a:rPr lang="en-US" dirty="0"/>
              <a:t>, u </a:t>
            </a:r>
            <a:r>
              <a:rPr lang="en-US" dirty="0" err="1"/>
              <a:t>cenu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uračunava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izvršenih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, </a:t>
            </a:r>
            <a:r>
              <a:rPr lang="en-US" dirty="0" err="1"/>
              <a:t>upisa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brisanja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količinu</a:t>
            </a:r>
            <a:r>
              <a:rPr lang="en-US" dirty="0"/>
              <a:t> </a:t>
            </a:r>
            <a:r>
              <a:rPr lang="en-US" dirty="0" err="1"/>
              <a:t>iskorišćenog</a:t>
            </a:r>
            <a:r>
              <a:rPr lang="en-US" dirty="0"/>
              <a:t> bandwidth-a. </a:t>
            </a:r>
            <a:endParaRPr lang="sr-Latn-RS" dirty="0" smtClean="0"/>
          </a:p>
          <a:p>
            <a:r>
              <a:rPr lang="sr-Latn-RS" dirty="0"/>
              <a:t>Google nudi free plan koji za svaki projekat nudi 1 GB prostora za podatke, 50000 čitanja, 20000 upisa, 20000 brisanja po danu, kao i 10 GB </a:t>
            </a:r>
            <a:r>
              <a:rPr lang="sr-Latn-RS" dirty="0" smtClean="0"/>
              <a:t>bandwidth-a.</a:t>
            </a:r>
          </a:p>
          <a:p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od </a:t>
            </a:r>
            <a:r>
              <a:rPr lang="en-US" dirty="0" err="1"/>
              <a:t>regiona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server </a:t>
            </a:r>
            <a:r>
              <a:rPr lang="en-US" dirty="0" err="1"/>
              <a:t>nalaz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konkretan</a:t>
            </a:r>
            <a:r>
              <a:rPr lang="en-US" dirty="0"/>
              <a:t> grad </a:t>
            </a:r>
            <a:r>
              <a:rPr lang="en-US" dirty="0" err="1"/>
              <a:t>ili</a:t>
            </a:r>
            <a:r>
              <a:rPr lang="en-US" dirty="0"/>
              <a:t> multi region.</a:t>
            </a:r>
          </a:p>
          <a:p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konkretnog</a:t>
            </a:r>
            <a:r>
              <a:rPr lang="en-US" dirty="0"/>
              <a:t> </a:t>
            </a:r>
            <a:r>
              <a:rPr lang="en-US" dirty="0" err="1"/>
              <a:t>regiona</a:t>
            </a:r>
            <a:r>
              <a:rPr lang="en-US" dirty="0"/>
              <a:t>: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kašnjenje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korsinike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tog </a:t>
            </a:r>
            <a:r>
              <a:rPr lang="en-US" dirty="0" err="1"/>
              <a:t>regiona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veće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korisnike</a:t>
            </a:r>
            <a:r>
              <a:rPr lang="en-US" dirty="0"/>
              <a:t>. </a:t>
            </a:r>
          </a:p>
          <a:p>
            <a:r>
              <a:rPr lang="en-US" dirty="0" err="1"/>
              <a:t>Izbor</a:t>
            </a:r>
            <a:r>
              <a:rPr lang="en-US" dirty="0"/>
              <a:t> multi </a:t>
            </a:r>
            <a:r>
              <a:rPr lang="en-US" dirty="0" err="1"/>
              <a:t>regiona</a:t>
            </a:r>
            <a:r>
              <a:rPr lang="en-US" dirty="0"/>
              <a:t>: </a:t>
            </a:r>
            <a:r>
              <a:rPr lang="en-US" dirty="0" err="1"/>
              <a:t>jednako</a:t>
            </a:r>
            <a:r>
              <a:rPr lang="en-US" dirty="0"/>
              <a:t> </a:t>
            </a:r>
            <a:r>
              <a:rPr lang="en-US" dirty="0" err="1"/>
              <a:t>kašnjenje</a:t>
            </a:r>
            <a:r>
              <a:rPr lang="en-US" dirty="0"/>
              <a:t> </a:t>
            </a:r>
            <a:r>
              <a:rPr lang="en-US" dirty="0" err="1"/>
              <a:t>svima</a:t>
            </a:r>
            <a:r>
              <a:rPr lang="en-US" dirty="0"/>
              <a:t>. </a:t>
            </a:r>
            <a:r>
              <a:rPr lang="en-US" dirty="0" err="1"/>
              <a:t>Veća</a:t>
            </a:r>
            <a:r>
              <a:rPr lang="en-US" dirty="0"/>
              <a:t> </a:t>
            </a:r>
            <a:r>
              <a:rPr lang="en-US" dirty="0" err="1"/>
              <a:t>dostupnost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0"/>
          <a:stretch/>
        </p:blipFill>
        <p:spPr>
          <a:xfrm>
            <a:off x="7646171" y="1534885"/>
            <a:ext cx="4018915" cy="17990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6690"/>
          <a:stretch/>
        </p:blipFill>
        <p:spPr>
          <a:xfrm>
            <a:off x="7646171" y="3967843"/>
            <a:ext cx="4124325" cy="1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584" y="2644508"/>
            <a:ext cx="6915995" cy="1609344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Sadržaj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40" y="1688171"/>
            <a:ext cx="6204367" cy="4263742"/>
          </a:xfrm>
        </p:spPr>
        <p:txBody>
          <a:bodyPr>
            <a:normAutofit lnSpcReduction="10000"/>
          </a:bodyPr>
          <a:lstStyle/>
          <a:p>
            <a:r>
              <a:rPr lang="sr-Latn-RS" sz="2800" dirty="0"/>
              <a:t>Cloud baze podataka</a:t>
            </a:r>
          </a:p>
          <a:p>
            <a:r>
              <a:rPr lang="en-US" sz="2800" dirty="0"/>
              <a:t>Google cloud </a:t>
            </a:r>
            <a:r>
              <a:rPr lang="en-US" sz="2800" dirty="0" err="1" smtClean="0"/>
              <a:t>Firestore</a:t>
            </a:r>
            <a:endParaRPr lang="sr-Latn-RS" sz="2800" dirty="0" smtClean="0"/>
          </a:p>
          <a:p>
            <a:r>
              <a:rPr lang="pl-PL" sz="2800" dirty="0"/>
              <a:t>Modeli podataka kod Google Cloud Firestore baze </a:t>
            </a:r>
            <a:r>
              <a:rPr lang="pl-PL" sz="2800" dirty="0" smtClean="0"/>
              <a:t>podataka</a:t>
            </a:r>
          </a:p>
          <a:p>
            <a:r>
              <a:rPr lang="pl-PL" sz="2800" dirty="0" smtClean="0"/>
              <a:t>Pretraživanje Firestore baze podataka</a:t>
            </a:r>
          </a:p>
          <a:p>
            <a:r>
              <a:rPr lang="pl-PL" sz="2800" dirty="0"/>
              <a:t>Offline režim rada </a:t>
            </a:r>
            <a:endParaRPr lang="pl-PL" sz="2800" dirty="0" smtClean="0"/>
          </a:p>
          <a:p>
            <a:r>
              <a:rPr lang="en-US" sz="2800" dirty="0"/>
              <a:t>Google Cloud </a:t>
            </a:r>
            <a:r>
              <a:rPr lang="en-US" sz="2800" dirty="0" err="1"/>
              <a:t>Firestore</a:t>
            </a:r>
            <a:r>
              <a:rPr lang="en-US" sz="2800" dirty="0"/>
              <a:t> </a:t>
            </a:r>
            <a:r>
              <a:rPr lang="en-US" sz="2800" dirty="0" err="1" smtClean="0"/>
              <a:t>lokacije</a:t>
            </a:r>
            <a:endParaRPr lang="sr-Latn-RS" sz="2800" dirty="0" smtClean="0"/>
          </a:p>
          <a:p>
            <a:r>
              <a:rPr lang="sr-Latn-RS" sz="2800" dirty="0" smtClean="0"/>
              <a:t>Cena korišćenja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802" y="2385746"/>
            <a:ext cx="5068772" cy="2474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2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8" y="201999"/>
            <a:ext cx="10002705" cy="1078161"/>
          </a:xfrm>
        </p:spPr>
        <p:txBody>
          <a:bodyPr/>
          <a:lstStyle/>
          <a:p>
            <a:r>
              <a:rPr lang="en-US" dirty="0" smtClean="0"/>
              <a:t>Cloud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06" y="1589392"/>
            <a:ext cx="5684837" cy="4974694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nekoj</a:t>
            </a:r>
            <a:r>
              <a:rPr lang="en-US" dirty="0"/>
              <a:t> od cloud </a:t>
            </a:r>
            <a:r>
              <a:rPr lang="en-US" dirty="0" err="1"/>
              <a:t>platformi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čiji</a:t>
            </a:r>
            <a:r>
              <a:rPr lang="en-US" dirty="0"/>
              <a:t> je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obezbeđen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.</a:t>
            </a:r>
          </a:p>
          <a:p>
            <a:r>
              <a:rPr lang="pl-PL" dirty="0"/>
              <a:t>Implementacija i lokacija baze transparentna za korisnika. </a:t>
            </a:r>
          </a:p>
          <a:p>
            <a:r>
              <a:rPr lang="sr-Latn-RS" dirty="0" smtClean="0"/>
              <a:t>Prednosti cloud baza podataka: visoka skalabilnost, automatski backup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772"/>
          <a:stretch/>
        </p:blipFill>
        <p:spPr>
          <a:xfrm>
            <a:off x="9217478" y="365770"/>
            <a:ext cx="2705100" cy="2447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36" y="3427086"/>
            <a:ext cx="4197992" cy="2238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7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91" y="272361"/>
            <a:ext cx="9837638" cy="1050254"/>
          </a:xfrm>
        </p:spPr>
        <p:txBody>
          <a:bodyPr/>
          <a:lstStyle/>
          <a:p>
            <a:r>
              <a:rPr lang="sr-Latn-RS" dirty="0" smtClean="0"/>
              <a:t>Google cloud Firestore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87" y="1631551"/>
            <a:ext cx="5200323" cy="4459006"/>
          </a:xfrm>
        </p:spPr>
        <p:txBody>
          <a:bodyPr/>
          <a:lstStyle/>
          <a:p>
            <a:r>
              <a:rPr lang="en-US" dirty="0"/>
              <a:t>Google Cloud </a:t>
            </a:r>
            <a:r>
              <a:rPr lang="en-US" dirty="0" err="1"/>
              <a:t>Firestore</a:t>
            </a:r>
            <a:r>
              <a:rPr lang="en-US" dirty="0"/>
              <a:t> je </a:t>
            </a:r>
            <a:r>
              <a:rPr lang="en-US" dirty="0" err="1"/>
              <a:t>fleksibilna</a:t>
            </a:r>
            <a:r>
              <a:rPr lang="en-US" dirty="0"/>
              <a:t>, </a:t>
            </a:r>
            <a:r>
              <a:rPr lang="en-US" dirty="0" err="1"/>
              <a:t>skalabilna</a:t>
            </a:r>
            <a:r>
              <a:rPr lang="en-US" dirty="0"/>
              <a:t> NoSQL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kreirana</a:t>
            </a:r>
            <a:r>
              <a:rPr lang="en-US" dirty="0"/>
              <a:t> </a:t>
            </a:r>
            <a:r>
              <a:rPr lang="en-US" dirty="0" smtClean="0"/>
              <a:t>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Googla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Preteča Real Time Database</a:t>
            </a:r>
          </a:p>
          <a:p>
            <a:r>
              <a:rPr lang="sr-Latn-RS" dirty="0" smtClean="0"/>
              <a:t>Omogućava da podaci budu sinhronizovani između svih klijentskih aplikacija preko realtime listeners-a, offline podrška za mobilne i web aplikacije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85" y="1975105"/>
            <a:ext cx="5388428" cy="2694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9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90" y="158060"/>
            <a:ext cx="10662557" cy="1197211"/>
          </a:xfrm>
        </p:spPr>
        <p:txBody>
          <a:bodyPr>
            <a:noAutofit/>
          </a:bodyPr>
          <a:lstStyle/>
          <a:p>
            <a:r>
              <a:rPr lang="pl-PL" sz="4000" dirty="0"/>
              <a:t>Modeli podataka kod Google Cloud Firestore baze podataka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90" y="1680536"/>
            <a:ext cx="4596167" cy="4834564"/>
          </a:xfrm>
        </p:spPr>
        <p:txBody>
          <a:bodyPr/>
          <a:lstStyle/>
          <a:p>
            <a:r>
              <a:rPr lang="en-US" dirty="0"/>
              <a:t>Document-oriented NoSQL </a:t>
            </a:r>
            <a:r>
              <a:rPr lang="en-US" dirty="0" err="1" smtClean="0"/>
              <a:t>baza</a:t>
            </a:r>
            <a:endParaRPr lang="sr-Latn-RS" dirty="0" smtClean="0"/>
          </a:p>
          <a:p>
            <a:r>
              <a:rPr lang="en-US" dirty="0" err="1"/>
              <a:t>Firesote</a:t>
            </a:r>
            <a:r>
              <a:rPr lang="en-US" dirty="0"/>
              <a:t> je </a:t>
            </a:r>
            <a:r>
              <a:rPr lang="en-US" dirty="0" err="1"/>
              <a:t>optimizovan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čuvanje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kolekcija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r>
              <a:rPr lang="en-US" dirty="0" err="1"/>
              <a:t>Dokumenti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podkolekcije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ugnježdene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, a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sadržati</a:t>
            </a:r>
            <a:r>
              <a:rPr lang="en-US" dirty="0"/>
              <a:t> </a:t>
            </a:r>
            <a:r>
              <a:rPr lang="en-US" dirty="0" err="1"/>
              <a:t>primitivna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nizova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složene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/>
              <a:t>Sami </a:t>
            </a:r>
            <a:r>
              <a:rPr lang="en-US" dirty="0" err="1"/>
              <a:t>dokumenti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stvati</a:t>
            </a:r>
            <a:r>
              <a:rPr lang="en-US" dirty="0"/>
              <a:t> JSON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posmatrati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67" y="1879826"/>
            <a:ext cx="6025732" cy="39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48621"/>
              </p:ext>
            </p:extLst>
          </p:nvPr>
        </p:nvGraphicFramePr>
        <p:xfrm>
          <a:off x="408214" y="335733"/>
          <a:ext cx="5453743" cy="6053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931">
                  <a:extLst>
                    <a:ext uri="{9D8B030D-6E8A-4147-A177-3AD203B41FA5}">
                      <a16:colId xmlns:a16="http://schemas.microsoft.com/office/drawing/2014/main" val="266758159"/>
                    </a:ext>
                  </a:extLst>
                </a:gridCol>
                <a:gridCol w="2068703">
                  <a:extLst>
                    <a:ext uri="{9D8B030D-6E8A-4147-A177-3AD203B41FA5}">
                      <a16:colId xmlns:a16="http://schemas.microsoft.com/office/drawing/2014/main" val="2416863742"/>
                    </a:ext>
                  </a:extLst>
                </a:gridCol>
                <a:gridCol w="1918109">
                  <a:extLst>
                    <a:ext uri="{9D8B030D-6E8A-4147-A177-3AD203B41FA5}">
                      <a16:colId xmlns:a16="http://schemas.microsoft.com/office/drawing/2014/main" val="2332566763"/>
                    </a:ext>
                  </a:extLst>
                </a:gridCol>
              </a:tblGrid>
              <a:tr h="190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Tip podatka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Način sortiranja zapamćenih podataka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Informacije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1297724083"/>
                  </a:ext>
                </a:extLst>
              </a:tr>
              <a:tr h="13747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Array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Prema vrednostima elemenata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*Nije dozvoljeno pamćenje drugih nizova unutar nizova.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*Unutar niza, elementi zadržavaju navedeni položaj nakon dodele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*Upoređivanje niza se vrši tako što se prvo poredi prvi element niza, ukoliko su jednaki poredi se sledeći element i tako redom.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3670987711"/>
                  </a:ext>
                </a:extLst>
              </a:tr>
              <a:tr h="91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Boolean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False&lt;true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2498593034"/>
                  </a:ext>
                </a:extLst>
              </a:tr>
              <a:tr h="486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Bytes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Na osnovu redosleda bajtova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*Pamćenje do 1Mib podataka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*Upiti uzimaju u obzir samo prvih 1500 bajtova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1873725884"/>
                  </a:ext>
                </a:extLst>
              </a:tr>
              <a:tr h="3878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Date and time	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Hronološki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*Pamti informacije o vremenu sa preciznošću do mikrosekunde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1919156320"/>
                  </a:ext>
                </a:extLst>
              </a:tr>
              <a:tr h="1904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Floating-point number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Numerički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*Pamćenje 64b reči sa dvostrukom tačnošću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3263076549"/>
                  </a:ext>
                </a:extLst>
              </a:tr>
              <a:tr h="6838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Geographical point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Prema geografskoj širini, pa zatim po dužini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*Trenutno se ne preporučuje korišćenje ovog tipa podatka zbog ograničenja upita i bolje je pamtiti kao numeričke vrednosti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4115781125"/>
                  </a:ext>
                </a:extLst>
              </a:tr>
              <a:tr h="91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Integer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Numerički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*64b označen broj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1200018548"/>
                  </a:ext>
                </a:extLst>
              </a:tr>
              <a:tr h="15720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Map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Na osnovu ključeva, pa zatim na osnovu vrednosti 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*Predstavlja objekat ugrađen u dokument.Prilikom indeksiranja u upitima je moguće navesti samo imena potpolja u upitu.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*Ukoliko, prilikom poređenja, objekata ukoliko su identični objekti ali im je broj polja različita kao mera sortiranja biće parametar broj podpolja unutar objekata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2161311148"/>
                  </a:ext>
                </a:extLst>
              </a:tr>
              <a:tr h="91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Null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Ne sortira elemente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1040077937"/>
                  </a:ext>
                </a:extLst>
              </a:tr>
              <a:tr h="289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Reference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Sortira se prema kolekciji i po dokument id-u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66772139"/>
                  </a:ext>
                </a:extLst>
              </a:tr>
              <a:tr h="5852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500">
                          <a:effectLst/>
                        </a:rPr>
                        <a:t>Text string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>
                          <a:effectLst/>
                        </a:rPr>
                        <a:t>UTF-8 encoded uređen na osnovu bajtova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 dirty="0">
                          <a:effectLst/>
                        </a:rPr>
                        <a:t>*Pamćenje do 1Mib podataka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600" dirty="0">
                          <a:effectLst/>
                        </a:rPr>
                        <a:t>*Upiti uzimaju u obzir samo prvih 1500 bajtova UTF-8 reprezentacije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48" marR="31548" marT="0" marB="0"/>
                </a:tc>
                <a:extLst>
                  <a:ext uri="{0D108BD9-81ED-4DB2-BD59-A6C34878D82A}">
                    <a16:rowId xmlns:a16="http://schemas.microsoft.com/office/drawing/2014/main" val="7312153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3" y="1153482"/>
            <a:ext cx="5760677" cy="44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393" y="174390"/>
            <a:ext cx="9821309" cy="60938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dirty="0" smtClean="0"/>
              <a:t>Načini struktuiranja podataka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92" y="1060051"/>
            <a:ext cx="3355194" cy="719763"/>
          </a:xfrm>
        </p:spPr>
        <p:txBody>
          <a:bodyPr/>
          <a:lstStyle/>
          <a:p>
            <a:pPr algn="ctr"/>
            <a:r>
              <a:rPr lang="sr-Latn-RS" dirty="0" smtClean="0"/>
              <a:t>Pamćenje podataka u okviru dokumenta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481" r="17315"/>
          <a:stretch/>
        </p:blipFill>
        <p:spPr>
          <a:xfrm>
            <a:off x="237092" y="1779814"/>
            <a:ext cx="3763408" cy="45393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0" y="1042415"/>
            <a:ext cx="3891643" cy="73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Pamcenje podataka u okviru više kolekcija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07939" y="1009759"/>
            <a:ext cx="3632303" cy="71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Pamcenje podataka u potkolekcijama u dokumentima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97" y="2038457"/>
            <a:ext cx="2857500" cy="392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594" y="1779814"/>
            <a:ext cx="3171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43" y="141732"/>
            <a:ext cx="10858500" cy="1278854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Pretraživanje Cloud Firestore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843" y="1827493"/>
            <a:ext cx="4882243" cy="2238321"/>
          </a:xfrm>
        </p:spPr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upiti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ekspresni</a:t>
            </a:r>
            <a:r>
              <a:rPr lang="en-US" dirty="0"/>
              <a:t>, </a:t>
            </a:r>
            <a:r>
              <a:rPr lang="en-US" dirty="0" err="1"/>
              <a:t>efikasni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fleksibilni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U</a:t>
            </a:r>
            <a:r>
              <a:rPr lang="it-IT" dirty="0" smtClean="0"/>
              <a:t> aplikacij</a:t>
            </a:r>
            <a:r>
              <a:rPr lang="sr-Latn-RS" dirty="0"/>
              <a:t>i</a:t>
            </a:r>
            <a:r>
              <a:rPr lang="it-IT" dirty="0" smtClean="0"/>
              <a:t> </a:t>
            </a:r>
            <a:r>
              <a:rPr lang="it-IT" dirty="0"/>
              <a:t>se mogu dodati realtime </a:t>
            </a:r>
            <a:r>
              <a:rPr lang="it-IT" dirty="0" smtClean="0"/>
              <a:t>listeners</a:t>
            </a:r>
            <a:r>
              <a:rPr lang="sr-Latn-RS" dirty="0" smtClean="0"/>
              <a:t> koji nakon svake promene nad dokumentom obaveštavaju korisnike sistema. 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8843" y="4652335"/>
            <a:ext cx="5680982" cy="138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docs =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db.collection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userData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').where('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lista_drustvenih_mreza.twitter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','==','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').stream()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doc in docs: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print(doc.id," : ",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doc.to_dict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7500" y="1736879"/>
            <a:ext cx="4882243" cy="4459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5100" y="1551214"/>
            <a:ext cx="4882243" cy="448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21929" y="1593896"/>
            <a:ext cx="4980214" cy="492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 err="1"/>
              <a:t>Firestore</a:t>
            </a:r>
            <a:r>
              <a:rPr lang="en-US" sz="1400" dirty="0"/>
              <a:t> </a:t>
            </a:r>
            <a:r>
              <a:rPr lang="en-US" sz="1400" dirty="0" err="1"/>
              <a:t>podržava</a:t>
            </a:r>
            <a:r>
              <a:rPr lang="en-US" sz="1400" dirty="0"/>
              <a:t> </a:t>
            </a:r>
            <a:r>
              <a:rPr lang="en-US" sz="1400" dirty="0" err="1"/>
              <a:t>sledeće</a:t>
            </a:r>
            <a:r>
              <a:rPr lang="en-US" sz="1400" dirty="0"/>
              <a:t> </a:t>
            </a:r>
            <a:r>
              <a:rPr lang="en-US" sz="1400" dirty="0" err="1"/>
              <a:t>operatore</a:t>
            </a:r>
            <a:r>
              <a:rPr lang="en-US" sz="1400" dirty="0"/>
              <a:t> </a:t>
            </a:r>
            <a:r>
              <a:rPr lang="en-US" sz="1400" dirty="0" err="1"/>
              <a:t>poredjenja</a:t>
            </a:r>
            <a:r>
              <a:rPr lang="en-US" sz="1400" dirty="0"/>
              <a:t>: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sr-Latn-RS" sz="1400" dirty="0"/>
              <a:t>	</a:t>
            </a:r>
            <a:r>
              <a:rPr lang="en-US" sz="1400" dirty="0"/>
              <a:t>1</a:t>
            </a:r>
            <a:r>
              <a:rPr lang="en-US" sz="1400" dirty="0"/>
              <a:t>. </a:t>
            </a:r>
            <a:r>
              <a:rPr lang="en-US" sz="1400" dirty="0"/>
              <a:t>&lt; operator </a:t>
            </a:r>
            <a:r>
              <a:rPr lang="en-US" sz="1400" dirty="0" err="1" smtClean="0"/>
              <a:t>manje</a:t>
            </a:r>
            <a:r>
              <a:rPr lang="en-US" sz="1400" dirty="0" smtClean="0"/>
              <a:t>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pl-PL" sz="1400" dirty="0"/>
              <a:t>	2</a:t>
            </a:r>
            <a:r>
              <a:rPr lang="pl-PL" sz="1400" dirty="0"/>
              <a:t>. &lt;= operator manje ili jednako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sr-Latn-RS" sz="1400" dirty="0"/>
              <a:t>	</a:t>
            </a:r>
            <a:r>
              <a:rPr lang="en-US" sz="1400" dirty="0"/>
              <a:t>3</a:t>
            </a:r>
            <a:r>
              <a:rPr lang="en-US" sz="1400" dirty="0"/>
              <a:t>. == operator </a:t>
            </a:r>
            <a:r>
              <a:rPr lang="en-US" sz="1400" dirty="0" err="1"/>
              <a:t>jednakosti</a:t>
            </a:r>
            <a:r>
              <a:rPr lang="en-US" sz="1400" dirty="0"/>
              <a:t>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sr-Latn-RS" sz="1400" dirty="0"/>
              <a:t>	</a:t>
            </a:r>
            <a:r>
              <a:rPr lang="en-US" sz="1400" dirty="0"/>
              <a:t>4</a:t>
            </a:r>
            <a:r>
              <a:rPr lang="en-US" sz="1400" dirty="0"/>
              <a:t>. &gt; operator </a:t>
            </a:r>
            <a:r>
              <a:rPr lang="en-US" sz="1400" dirty="0" err="1"/>
              <a:t>veće</a:t>
            </a:r>
            <a:r>
              <a:rPr lang="en-US" sz="1400" dirty="0"/>
              <a:t>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pl-PL" sz="1400" dirty="0"/>
              <a:t>	5</a:t>
            </a:r>
            <a:r>
              <a:rPr lang="pl-PL" sz="1400" dirty="0"/>
              <a:t>. &gt;= operator veće ili jednako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sr-Latn-RS" sz="1400" dirty="0"/>
              <a:t>	</a:t>
            </a:r>
            <a:r>
              <a:rPr lang="en-US" sz="1400" dirty="0"/>
              <a:t>6</a:t>
            </a:r>
            <a:r>
              <a:rPr lang="en-US" sz="1400" dirty="0"/>
              <a:t>. != operator </a:t>
            </a:r>
            <a:r>
              <a:rPr lang="en-US" sz="1400" dirty="0" err="1"/>
              <a:t>nije</a:t>
            </a:r>
            <a:r>
              <a:rPr lang="en-US" sz="1400" dirty="0"/>
              <a:t> </a:t>
            </a:r>
            <a:r>
              <a:rPr lang="en-US" sz="1400" dirty="0" err="1"/>
              <a:t>jednako</a:t>
            </a:r>
            <a:r>
              <a:rPr lang="en-US" sz="1400" dirty="0"/>
              <a:t>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sr-Latn-RS" sz="1400" dirty="0"/>
              <a:t>	</a:t>
            </a:r>
            <a:r>
              <a:rPr lang="it-IT" sz="1400" dirty="0"/>
              <a:t>7</a:t>
            </a:r>
            <a:r>
              <a:rPr lang="it-IT" sz="1400" dirty="0"/>
              <a:t>. array-contains – da li array polje sadrži element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sr-Latn-RS" sz="1400" dirty="0"/>
              <a:t>	</a:t>
            </a:r>
            <a:r>
              <a:rPr lang="en-US" sz="1400" dirty="0"/>
              <a:t>8</a:t>
            </a:r>
            <a:r>
              <a:rPr lang="en-US" sz="1400" dirty="0"/>
              <a:t>. array-contains-any – da li </a:t>
            </a: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polje</a:t>
            </a:r>
            <a:r>
              <a:rPr lang="en-US" sz="1400" dirty="0"/>
              <a:t> </a:t>
            </a:r>
            <a:r>
              <a:rPr lang="en-US" sz="1400" dirty="0" err="1"/>
              <a:t>sadrži</a:t>
            </a:r>
            <a:r>
              <a:rPr lang="en-US" sz="1400" dirty="0"/>
              <a:t> element s tom </a:t>
            </a:r>
            <a:r>
              <a:rPr lang="en-US" sz="1400" dirty="0" err="1"/>
              <a:t>razlikom</a:t>
            </a:r>
            <a:r>
              <a:rPr lang="en-US" sz="1400" dirty="0"/>
              <a:t> </a:t>
            </a:r>
            <a:r>
              <a:rPr lang="en-US" sz="1400" dirty="0" err="1"/>
              <a:t>što</a:t>
            </a:r>
            <a:r>
              <a:rPr lang="en-US" sz="1400" dirty="0"/>
              <a:t> se </a:t>
            </a:r>
            <a:r>
              <a:rPr lang="en-US" sz="1400" dirty="0" err="1"/>
              <a:t>ponasa</a:t>
            </a:r>
            <a:r>
              <a:rPr lang="en-US" sz="1400" dirty="0"/>
              <a:t> </a:t>
            </a:r>
            <a:r>
              <a:rPr lang="en-US" sz="1400" dirty="0" err="1"/>
              <a:t>kao</a:t>
            </a:r>
            <a:r>
              <a:rPr lang="en-US" sz="1400" dirty="0"/>
              <a:t> operator OR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ukoliko</a:t>
            </a:r>
            <a:r>
              <a:rPr lang="en-US" sz="1400" dirty="0"/>
              <a:t> </a:t>
            </a:r>
            <a:r>
              <a:rPr lang="en-US" sz="1400" dirty="0" err="1"/>
              <a:t>navedenu</a:t>
            </a:r>
            <a:r>
              <a:rPr lang="en-US" sz="1400" dirty="0"/>
              <a:t> </a:t>
            </a:r>
            <a:r>
              <a:rPr lang="en-US" sz="1400" dirty="0" err="1"/>
              <a:t>vrednost</a:t>
            </a:r>
            <a:r>
              <a:rPr lang="en-US" sz="1400" dirty="0"/>
              <a:t> </a:t>
            </a:r>
            <a:r>
              <a:rPr lang="en-US" sz="1400" dirty="0" err="1"/>
              <a:t>prilikom</a:t>
            </a:r>
            <a:r>
              <a:rPr lang="en-US" sz="1400" dirty="0"/>
              <a:t> </a:t>
            </a:r>
            <a:r>
              <a:rPr lang="en-US" sz="1400" dirty="0" err="1"/>
              <a:t>pretrage</a:t>
            </a:r>
            <a:r>
              <a:rPr lang="en-US" sz="1400" dirty="0"/>
              <a:t> </a:t>
            </a:r>
            <a:r>
              <a:rPr lang="en-US" sz="1400" dirty="0" err="1"/>
              <a:t>definišemo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3 </a:t>
            </a:r>
            <a:r>
              <a:rPr lang="en-US" sz="1400" dirty="0" err="1"/>
              <a:t>elementa</a:t>
            </a:r>
            <a:r>
              <a:rPr lang="en-US" sz="1400" dirty="0"/>
              <a:t> </a:t>
            </a:r>
            <a:r>
              <a:rPr lang="en-US" sz="1400" dirty="0" err="1"/>
              <a:t>niza</a:t>
            </a:r>
            <a:r>
              <a:rPr lang="en-US" sz="1400" dirty="0"/>
              <a:t>, </a:t>
            </a:r>
            <a:r>
              <a:rPr lang="en-US" sz="1400" dirty="0" err="1"/>
              <a:t>vratiće</a:t>
            </a:r>
            <a:r>
              <a:rPr lang="en-US" sz="1400" dirty="0"/>
              <a:t> </a:t>
            </a:r>
            <a:r>
              <a:rPr lang="en-US" sz="1400" dirty="0" err="1"/>
              <a:t>dokumente</a:t>
            </a:r>
            <a:r>
              <a:rPr lang="en-US" sz="1400" dirty="0"/>
              <a:t> </a:t>
            </a:r>
            <a:r>
              <a:rPr lang="en-US" sz="1400" dirty="0" err="1"/>
              <a:t>ako</a:t>
            </a:r>
            <a:r>
              <a:rPr lang="en-US" sz="1400" dirty="0"/>
              <a:t> se </a:t>
            </a:r>
            <a:r>
              <a:rPr lang="en-US" sz="1400" dirty="0" err="1"/>
              <a:t>barem</a:t>
            </a:r>
            <a:r>
              <a:rPr lang="en-US" sz="1400" dirty="0"/>
              <a:t> </a:t>
            </a:r>
            <a:r>
              <a:rPr lang="en-US" sz="1400" dirty="0" err="1"/>
              <a:t>jedno</a:t>
            </a:r>
            <a:r>
              <a:rPr lang="en-US" sz="1400" dirty="0"/>
              <a:t> </a:t>
            </a:r>
            <a:r>
              <a:rPr lang="en-US" sz="1400" dirty="0" err="1"/>
              <a:t>polje</a:t>
            </a:r>
            <a:r>
              <a:rPr lang="en-US" sz="1400" dirty="0"/>
              <a:t> od </a:t>
            </a:r>
            <a:r>
              <a:rPr lang="en-US" sz="1400" dirty="0" err="1"/>
              <a:t>zadatog</a:t>
            </a:r>
            <a:r>
              <a:rPr lang="en-US" sz="1400" dirty="0"/>
              <a:t> </a:t>
            </a:r>
            <a:r>
              <a:rPr lang="en-US" sz="1400" dirty="0" err="1"/>
              <a:t>niza</a:t>
            </a:r>
            <a:r>
              <a:rPr lang="en-US" sz="1400" dirty="0"/>
              <a:t> </a:t>
            </a:r>
            <a:r>
              <a:rPr lang="en-US" sz="1400" dirty="0" err="1"/>
              <a:t>nalazi</a:t>
            </a:r>
            <a:r>
              <a:rPr lang="en-US" sz="1400" dirty="0"/>
              <a:t> u </a:t>
            </a:r>
            <a:r>
              <a:rPr lang="en-US" sz="1400" dirty="0" err="1"/>
              <a:t>dokumentu</a:t>
            </a:r>
            <a:r>
              <a:rPr lang="en-US" sz="1400" dirty="0"/>
              <a:t>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sr-Latn-RS" sz="1400" dirty="0"/>
              <a:t>	</a:t>
            </a:r>
            <a:r>
              <a:rPr lang="en-US" sz="1400" dirty="0"/>
              <a:t>9</a:t>
            </a:r>
            <a:r>
              <a:rPr lang="en-US" sz="1400" dirty="0"/>
              <a:t>. in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sr-Latn-RS" sz="1400" dirty="0"/>
              <a:t>	</a:t>
            </a:r>
            <a:r>
              <a:rPr lang="en-US" sz="1400" dirty="0"/>
              <a:t>10</a:t>
            </a:r>
            <a:r>
              <a:rPr lang="en-US" sz="1400" dirty="0"/>
              <a:t>. not-in </a:t>
            </a:r>
          </a:p>
        </p:txBody>
      </p:sp>
    </p:spTree>
    <p:extLst>
      <p:ext uri="{BB962C8B-B14F-4D97-AF65-F5344CB8AC3E}">
        <p14:creationId xmlns:p14="http://schemas.microsoft.com/office/powerpoint/2010/main" val="31106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787420" y="245019"/>
            <a:ext cx="6717847" cy="1677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doc_ref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db.collection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userData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doc_ref.order_by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name',direction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firestore.Query.DESCENDING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).limit(1)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doc 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query.get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print(doc.id," : ",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doc.to_dict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787421" y="2435541"/>
            <a:ext cx="6717847" cy="1639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doc_ref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db.collection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userData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=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doc_ref.where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lista_drustvenih_mreza.twitter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','==','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order_by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('name')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doc 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query.get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print(doc.id," : ",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doc.to_dict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3" y="5179014"/>
            <a:ext cx="7905841" cy="503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1" y="4588056"/>
            <a:ext cx="2629187" cy="16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6064</TotalTime>
  <Words>1213</Words>
  <Application>Microsoft Office PowerPoint</Application>
  <PresentationFormat>Widescreen</PresentationFormat>
  <Paragraphs>199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Sistemi za upravljanje bazama podataka  Tema: Cloud baze podataka Google Cloud Firestore</vt:lpstr>
      <vt:lpstr>Sadržaj</vt:lpstr>
      <vt:lpstr>Cloud baze podataka</vt:lpstr>
      <vt:lpstr>Google cloud Firestore</vt:lpstr>
      <vt:lpstr>Modeli podataka kod Google Cloud Firestore baze podataka</vt:lpstr>
      <vt:lpstr>PowerPoint Presentation</vt:lpstr>
      <vt:lpstr>Načini struktuiranja podataka</vt:lpstr>
      <vt:lpstr>Pretraživanje Cloud Firestore baze podataka</vt:lpstr>
      <vt:lpstr>PowerPoint Presentation</vt:lpstr>
      <vt:lpstr>Primer jednog složenog upita</vt:lpstr>
      <vt:lpstr>Osluškivanje promene na dokumentima kod Google Cloud Firestore baze podataka</vt:lpstr>
      <vt:lpstr>Offline režim rada Cloud Firestore baze podataka</vt:lpstr>
      <vt:lpstr>PowerPoint Presentation</vt:lpstr>
      <vt:lpstr>Google Cloud Firestore lokacije</vt:lpstr>
      <vt:lpstr>PowerPoint Presentation</vt:lpstr>
      <vt:lpstr>Cena korišćenja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Djordjevic</dc:creator>
  <cp:lastModifiedBy>Marko Djordjevic</cp:lastModifiedBy>
  <cp:revision>138</cp:revision>
  <dcterms:created xsi:type="dcterms:W3CDTF">2021-02-25T13:58:24Z</dcterms:created>
  <dcterms:modified xsi:type="dcterms:W3CDTF">2021-06-27T14:32:40Z</dcterms:modified>
</cp:coreProperties>
</file>