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77" r:id="rId4"/>
    <p:sldId id="275" r:id="rId5"/>
    <p:sldId id="276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68970" autoAdjust="0"/>
  </p:normalViewPr>
  <p:slideViewPr>
    <p:cSldViewPr snapToGrid="0">
      <p:cViewPr varScale="1">
        <p:scale>
          <a:sx n="58" d="100"/>
          <a:sy n="58" d="100"/>
        </p:scale>
        <p:origin x="72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D956-73CC-4669-93E6-36763916F6D4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9A4C-6647-4CEE-9D0A-38A906C0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Autorizacija</a:t>
            </a:r>
            <a:r>
              <a:rPr lang="en-US" dirty="0" smtClean="0"/>
              <a:t> </a:t>
            </a:r>
            <a:r>
              <a:rPr lang="en-US" dirty="0" err="1" smtClean="0"/>
              <a:t>dozvoljava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određenim</a:t>
            </a:r>
            <a:r>
              <a:rPr lang="en-US" dirty="0" smtClean="0"/>
              <a:t> </a:t>
            </a:r>
            <a:r>
              <a:rPr lang="en-US" dirty="0" err="1" smtClean="0"/>
              <a:t>korisnicima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, </a:t>
            </a:r>
            <a:r>
              <a:rPr lang="en-US" dirty="0" err="1" smtClean="0"/>
              <a:t>obradu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izmenu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 </a:t>
            </a:r>
            <a:r>
              <a:rPr lang="en-US" dirty="0" err="1" smtClean="0"/>
              <a:t>Takođe</a:t>
            </a:r>
            <a:r>
              <a:rPr lang="en-US" dirty="0" smtClean="0"/>
              <a:t> </a:t>
            </a:r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ograničenja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radnje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24-May-21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4000" dirty="0" smtClean="0"/>
              <a:t>Sistemi za upravljanje bazama podataka</a:t>
            </a:r>
            <a:br>
              <a:rPr lang="sr-Latn-RS" sz="4000" dirty="0" smtClean="0"/>
            </a:b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2800" dirty="0" smtClean="0"/>
              <a:t>Tema: </a:t>
            </a:r>
            <a:r>
              <a:rPr lang="en-US" sz="2800" dirty="0" err="1" smtClean="0"/>
              <a:t>Sigurnost</a:t>
            </a:r>
            <a:r>
              <a:rPr lang="en-US" sz="2800" dirty="0" smtClean="0"/>
              <a:t> Oracle </a:t>
            </a:r>
            <a:r>
              <a:rPr lang="en-US" sz="2800" dirty="0" err="1" smtClean="0"/>
              <a:t>baze</a:t>
            </a:r>
            <a:r>
              <a:rPr lang="en-US" sz="2800" dirty="0" smtClean="0"/>
              <a:t> </a:t>
            </a:r>
            <a:r>
              <a:rPr lang="en-US" sz="2800" dirty="0" err="1" smtClean="0"/>
              <a:t>podataka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609" y="5250180"/>
            <a:ext cx="5077609" cy="438822"/>
          </a:xfrm>
        </p:spPr>
        <p:txBody>
          <a:bodyPr/>
          <a:lstStyle/>
          <a:p>
            <a:r>
              <a:rPr lang="sr-Latn-RS" dirty="0" smtClean="0"/>
              <a:t>Doc. Dr. Aleksandar Stanimirović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21564" y="5250180"/>
            <a:ext cx="4381052" cy="50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Marko Đorđević br. Ind. 1168</a:t>
            </a:r>
          </a:p>
        </p:txBody>
      </p:sp>
    </p:spTree>
    <p:extLst>
      <p:ext uri="{BB962C8B-B14F-4D97-AF65-F5344CB8AC3E}">
        <p14:creationId xmlns:p14="http://schemas.microsoft.com/office/powerpoint/2010/main" val="979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98" y="266259"/>
            <a:ext cx="11238806" cy="1078161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Autentifikacija kod Oracle baze podataka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210" y="1344420"/>
            <a:ext cx="6278453" cy="1968937"/>
          </a:xfrm>
        </p:spPr>
        <p:txBody>
          <a:bodyPr>
            <a:noAutofit/>
          </a:bodyPr>
          <a:lstStyle/>
          <a:p>
            <a:r>
              <a:rPr lang="sr-Latn-RS" sz="1600" dirty="0" smtClean="0"/>
              <a:t>Metode autentifikacije:</a:t>
            </a:r>
          </a:p>
          <a:p>
            <a:pPr lvl="1"/>
            <a:r>
              <a:rPr lang="sr-Latn-RS" sz="1400" dirty="0" smtClean="0"/>
              <a:t>Autentifikacija korisnika od strane operativnog sistema</a:t>
            </a:r>
          </a:p>
          <a:p>
            <a:pPr lvl="1"/>
            <a:r>
              <a:rPr lang="sr-Latn-RS" sz="1400" dirty="0" smtClean="0"/>
              <a:t>Autentifikacija korisnika koristeći autentičnost putem mreže</a:t>
            </a:r>
          </a:p>
          <a:p>
            <a:pPr lvl="1"/>
            <a:r>
              <a:rPr lang="sr-Latn-RS" sz="1400" dirty="0" smtClean="0"/>
              <a:t>Autentifikacija korisnika putem Oracle baze podataka</a:t>
            </a:r>
          </a:p>
          <a:p>
            <a:pPr lvl="1"/>
            <a:r>
              <a:rPr lang="sr-Latn-RS" sz="1400" dirty="0" smtClean="0"/>
              <a:t>Više nivooska autentifikacija i autorizacija</a:t>
            </a:r>
          </a:p>
          <a:p>
            <a:pPr lvl="1"/>
            <a:r>
              <a:rPr lang="sr-Latn-RS" sz="1400" dirty="0" smtClean="0"/>
              <a:t>SSL autentifikacija</a:t>
            </a:r>
          </a:p>
          <a:p>
            <a:pPr lvl="1"/>
            <a:r>
              <a:rPr lang="sr-Latn-RS" sz="1400" dirty="0" smtClean="0"/>
              <a:t>Autentifikacija administratora baze podataka </a:t>
            </a:r>
            <a:endParaRPr lang="en-US" sz="1400" dirty="0"/>
          </a:p>
        </p:txBody>
      </p:sp>
      <p:pic>
        <p:nvPicPr>
          <p:cNvPr id="4" name="Picture 109" descr="Inter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25288" y="3685483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Fire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38138" y="4188721"/>
            <a:ext cx="330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9"/>
          <p:cNvSpPr>
            <a:spLocks noChangeArrowheads="1"/>
          </p:cNvSpPr>
          <p:nvPr/>
        </p:nvSpPr>
        <p:spPr bwMode="gray">
          <a:xfrm>
            <a:off x="5111376" y="3950596"/>
            <a:ext cx="1609725" cy="2343150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274320" anchor="ctr"/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108" descr="Database_old_and_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216151" y="4418908"/>
            <a:ext cx="5159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8" descr="Database_old_and_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82926" y="4418908"/>
            <a:ext cx="5159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8" descr="Database_old_and_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97126" y="4214121"/>
            <a:ext cx="1009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0"/>
          <p:cNvSpPr txBox="1">
            <a:spLocks noChangeArrowheads="1"/>
          </p:cNvSpPr>
          <p:nvPr/>
        </p:nvSpPr>
        <p:spPr bwMode="gray">
          <a:xfrm>
            <a:off x="3381001" y="5573021"/>
            <a:ext cx="1184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Application</a:t>
            </a:r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gray">
          <a:xfrm>
            <a:off x="5390776" y="5542858"/>
            <a:ext cx="1052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Database</a:t>
            </a:r>
          </a:p>
        </p:txBody>
      </p:sp>
      <p:sp>
        <p:nvSpPr>
          <p:cNvPr id="12" name="TextBox 44"/>
          <p:cNvSpPr txBox="1">
            <a:spLocks noChangeArrowheads="1"/>
          </p:cNvSpPr>
          <p:nvPr/>
        </p:nvSpPr>
        <p:spPr bwMode="gray">
          <a:xfrm>
            <a:off x="8162551" y="5573021"/>
            <a:ext cx="1495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Administrators</a:t>
            </a: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gray">
          <a:xfrm>
            <a:off x="5616201" y="6150871"/>
            <a:ext cx="571500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anchor="ctr"/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41"/>
          <p:cNvSpPr txBox="1">
            <a:spLocks noChangeArrowheads="1"/>
          </p:cNvSpPr>
          <p:nvPr/>
        </p:nvSpPr>
        <p:spPr bwMode="gray">
          <a:xfrm>
            <a:off x="1858588" y="5480946"/>
            <a:ext cx="14954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Application Users</a:t>
            </a:r>
          </a:p>
        </p:txBody>
      </p: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3592138" y="4322071"/>
            <a:ext cx="704850" cy="828675"/>
            <a:chOff x="3476625" y="3346642"/>
            <a:chExt cx="876300" cy="1029643"/>
          </a:xfrm>
        </p:grpSpPr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3649664" y="3346642"/>
              <a:ext cx="703261" cy="881652"/>
              <a:chOff x="3659189" y="3409950"/>
              <a:chExt cx="804717" cy="1008844"/>
            </a:xfrm>
          </p:grpSpPr>
          <p:pic>
            <p:nvPicPr>
              <p:cNvPr id="21" name="Picture 25" descr="NewServe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659189" y="3409950"/>
                <a:ext cx="423717" cy="780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NewServe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849689" y="3524250"/>
                <a:ext cx="423717" cy="780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5" descr="NewServe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40189" y="3638550"/>
                <a:ext cx="423717" cy="780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39" descr="GrayApplic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76625" y="3717505"/>
              <a:ext cx="276225" cy="39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9" descr="GrayApplic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657600" y="3841330"/>
              <a:ext cx="276225" cy="39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9" descr="GrayApplic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848100" y="3984205"/>
              <a:ext cx="276225" cy="39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 flipH="1">
            <a:off x="8335588" y="4371283"/>
            <a:ext cx="981075" cy="995363"/>
            <a:chOff x="7591425" y="3449638"/>
            <a:chExt cx="1562100" cy="1498600"/>
          </a:xfrm>
        </p:grpSpPr>
        <p:pic>
          <p:nvPicPr>
            <p:cNvPr id="25" name="Picture 26" descr="Administrati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591425" y="3449638"/>
              <a:ext cx="628650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6" descr="Administrati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058150" y="3735388"/>
              <a:ext cx="628650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6" descr="Administrati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524875" y="4030663"/>
              <a:ext cx="628650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108" descr="thr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89438" y="4330008"/>
            <a:ext cx="336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2280863" y="4917383"/>
            <a:ext cx="673100" cy="546100"/>
            <a:chOff x="495300" y="1904999"/>
            <a:chExt cx="774049" cy="628651"/>
          </a:xfrm>
        </p:grpSpPr>
        <p:pic>
          <p:nvPicPr>
            <p:cNvPr id="30" name="Picture 36" descr="EndUser.png"/>
            <p:cNvPicPr>
              <a:picLocks noChangeAspect="1"/>
            </p:cNvPicPr>
            <p:nvPr/>
          </p:nvPicPr>
          <p:blipFill>
            <a:blip r:embed="rId9">
              <a:lum bright="30000" contras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71551" y="1904999"/>
              <a:ext cx="297798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6" descr="EndUser.png"/>
            <p:cNvPicPr>
              <a:picLocks noChangeAspect="1"/>
            </p:cNvPicPr>
            <p:nvPr/>
          </p:nvPicPr>
          <p:blipFill>
            <a:blip r:embed="rId9">
              <a:lum bright="30000" contras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71526" y="1981199"/>
              <a:ext cx="297798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6" descr="EndUser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95300" y="1976438"/>
              <a:ext cx="405143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67"/>
          <p:cNvGrpSpPr>
            <a:grpSpLocks/>
          </p:cNvGrpSpPr>
          <p:nvPr/>
        </p:nvGrpSpPr>
        <p:grpSpPr bwMode="auto">
          <a:xfrm>
            <a:off x="2385638" y="3723583"/>
            <a:ext cx="539750" cy="438150"/>
            <a:chOff x="495300" y="1904999"/>
            <a:chExt cx="774049" cy="628651"/>
          </a:xfrm>
        </p:grpSpPr>
        <p:pic>
          <p:nvPicPr>
            <p:cNvPr id="34" name="Picture 36" descr="EndUser.png"/>
            <p:cNvPicPr>
              <a:picLocks noChangeAspect="1"/>
            </p:cNvPicPr>
            <p:nvPr/>
          </p:nvPicPr>
          <p:blipFill>
            <a:blip r:embed="rId11">
              <a:lum bright="30000" contras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71551" y="1904999"/>
              <a:ext cx="297798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6" descr="EndUser.png"/>
            <p:cNvPicPr>
              <a:picLocks noChangeAspect="1"/>
            </p:cNvPicPr>
            <p:nvPr/>
          </p:nvPicPr>
          <p:blipFill>
            <a:blip r:embed="rId11">
              <a:lum bright="30000" contras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71526" y="1981199"/>
              <a:ext cx="297798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6" descr="EndUser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95300" y="1976438"/>
              <a:ext cx="405143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Line 30"/>
          <p:cNvSpPr>
            <a:spLocks noChangeShapeType="1"/>
          </p:cNvSpPr>
          <p:nvPr/>
        </p:nvSpPr>
        <p:spPr bwMode="gray">
          <a:xfrm>
            <a:off x="4392238" y="4707833"/>
            <a:ext cx="65722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8" name="Straight Connector 67"/>
          <p:cNvCxnSpPr>
            <a:cxnSpLocks noChangeShapeType="1"/>
          </p:cNvCxnSpPr>
          <p:nvPr/>
        </p:nvCxnSpPr>
        <p:spPr bwMode="gray">
          <a:xfrm>
            <a:off x="2915863" y="4066483"/>
            <a:ext cx="371475" cy="23812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75"/>
          <p:cNvCxnSpPr>
            <a:cxnSpLocks noChangeShapeType="1"/>
          </p:cNvCxnSpPr>
          <p:nvPr/>
        </p:nvCxnSpPr>
        <p:spPr bwMode="gray">
          <a:xfrm flipV="1">
            <a:off x="3039688" y="4933258"/>
            <a:ext cx="504825" cy="3048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" name="Picture 82" descr="thr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93663" y="3787083"/>
            <a:ext cx="336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4" descr="thr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88888" y="4691958"/>
            <a:ext cx="336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Line 31"/>
          <p:cNvSpPr>
            <a:spLocks noChangeShapeType="1"/>
          </p:cNvSpPr>
          <p:nvPr/>
        </p:nvSpPr>
        <p:spPr bwMode="gray">
          <a:xfrm>
            <a:off x="6827463" y="4707833"/>
            <a:ext cx="15367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6" name="Picture 57" descr="thr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65213" y="4129983"/>
            <a:ext cx="336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1"/>
          <p:cNvSpPr txBox="1">
            <a:spLocks noChangeArrowheads="1"/>
          </p:cNvSpPr>
          <p:nvPr/>
        </p:nvSpPr>
        <p:spPr bwMode="gray">
          <a:xfrm>
            <a:off x="1680788" y="4149033"/>
            <a:ext cx="1495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Web Users</a:t>
            </a:r>
          </a:p>
        </p:txBody>
      </p:sp>
    </p:spTree>
    <p:extLst>
      <p:ext uri="{BB962C8B-B14F-4D97-AF65-F5344CB8AC3E}">
        <p14:creationId xmlns:p14="http://schemas.microsoft.com/office/powerpoint/2010/main" val="146918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89" y="268501"/>
            <a:ext cx="10656917" cy="928532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Autentifikacija administratora baze podataka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59" y="1822150"/>
            <a:ext cx="4732436" cy="3946883"/>
          </a:xfrm>
        </p:spPr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Oracle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administratora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ostvariti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jake</a:t>
            </a:r>
            <a:r>
              <a:rPr lang="en-US" dirty="0"/>
              <a:t> </a:t>
            </a:r>
            <a:r>
              <a:rPr lang="en-US" dirty="0" err="1"/>
              <a:t>potvrde</a:t>
            </a:r>
            <a:r>
              <a:rPr lang="en-US" dirty="0"/>
              <a:t> </a:t>
            </a:r>
            <a:r>
              <a:rPr lang="en-US" dirty="0" err="1"/>
              <a:t>identiteta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operativnog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95" y="2243050"/>
            <a:ext cx="5800811" cy="2993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18" y="4547061"/>
            <a:ext cx="4127782" cy="8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01505"/>
            <a:ext cx="11338560" cy="104491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Autentifikacija korisnika baze podataka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82" y="1446415"/>
            <a:ext cx="6095723" cy="4379145"/>
          </a:xfrm>
        </p:spPr>
        <p:txBody>
          <a:bodyPr/>
          <a:lstStyle/>
          <a:p>
            <a:r>
              <a:rPr lang="en-US" dirty="0" err="1"/>
              <a:t>Autentifikacija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same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obavljanje</a:t>
            </a:r>
            <a:r>
              <a:rPr lang="en-US" dirty="0"/>
              <a:t> same </a:t>
            </a:r>
            <a:r>
              <a:rPr lang="en-US" dirty="0" err="1"/>
              <a:t>autentifikacije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/>
              <a:t>Da bi </a:t>
            </a:r>
            <a:r>
              <a:rPr lang="en-US" dirty="0" err="1"/>
              <a:t>konfigurisali</a:t>
            </a:r>
            <a:r>
              <a:rPr lang="en-US" dirty="0"/>
              <a:t> Oracle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ovakav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autentifikacije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, </a:t>
            </a:r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nalog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pridružiti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lozinku</a:t>
            </a:r>
            <a:r>
              <a:rPr lang="en-US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2487" y="1446414"/>
            <a:ext cx="4870982" cy="437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autentifikaciju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Korisnički nalozi i sva autentifikacija kontroliše se iz baze podataka</a:t>
            </a:r>
          </a:p>
          <a:p>
            <a:pPr lvl="1"/>
            <a:r>
              <a:rPr lang="sr-Latn-RS" dirty="0" smtClean="0"/>
              <a:t>Oracle baza podataka pruža snažne funkcije upravljanja lozinkom za poboljšanje sigurnosti prilikom upotrebe autentifikacije baze podataka</a:t>
            </a:r>
          </a:p>
          <a:p>
            <a:pPr lvl="1"/>
            <a:r>
              <a:rPr lang="sr-Latn-RS" dirty="0" smtClean="0"/>
              <a:t>Jednostavnije je administrirati kada postoje male korisničke zajednice</a:t>
            </a:r>
            <a:endParaRPr lang="en-US" dirty="0"/>
          </a:p>
        </p:txBody>
      </p:sp>
      <p:pic>
        <p:nvPicPr>
          <p:cNvPr id="5122" name="Picture 2" descr="ASP.NET MVC 5 Identity: Authentication and Author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29" y="4003872"/>
            <a:ext cx="4261205" cy="2396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5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80" y="235250"/>
            <a:ext cx="11321935" cy="86203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Autentifikacija</a:t>
            </a:r>
            <a:r>
              <a:rPr lang="en-US" sz="3200" dirty="0" smtClean="0"/>
              <a:t> </a:t>
            </a:r>
            <a:r>
              <a:rPr lang="en-US" sz="3200" dirty="0" err="1" smtClean="0"/>
              <a:t>korisnika</a:t>
            </a:r>
            <a:r>
              <a:rPr lang="en-US" sz="3200" dirty="0" smtClean="0"/>
              <a:t> </a:t>
            </a:r>
            <a:r>
              <a:rPr lang="en-US" sz="3200" dirty="0" err="1" smtClean="0"/>
              <a:t>kori</a:t>
            </a:r>
            <a:r>
              <a:rPr lang="sr-Latn-RS" sz="3200" dirty="0" smtClean="0"/>
              <a:t>šćenjem lozinke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80" y="1606018"/>
            <a:ext cx="5380828" cy="4894535"/>
          </a:xfrm>
        </p:spPr>
        <p:txBody>
          <a:bodyPr/>
          <a:lstStyle/>
          <a:p>
            <a:r>
              <a:rPr lang="en-US" dirty="0" err="1"/>
              <a:t>Lozinke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oblika</a:t>
            </a:r>
            <a:r>
              <a:rPr lang="en-US" dirty="0"/>
              <a:t> </a:t>
            </a:r>
            <a:r>
              <a:rPr lang="en-US" dirty="0" err="1"/>
              <a:t>autentifikacije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/>
              <a:t>Sigurnosni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zavise</a:t>
            </a:r>
            <a:r>
              <a:rPr lang="en-US" dirty="0"/>
              <a:t> od </a:t>
            </a:r>
            <a:r>
              <a:rPr lang="en-US" dirty="0" err="1"/>
              <a:t>lozinki</a:t>
            </a:r>
            <a:r>
              <a:rPr lang="en-US" dirty="0"/>
              <a:t> </a:t>
            </a:r>
            <a:r>
              <a:rPr lang="en-US" dirty="0" err="1"/>
              <a:t>zahtevaju</a:t>
            </a:r>
            <a:r>
              <a:rPr lang="en-US" dirty="0"/>
              <a:t> da </a:t>
            </a:r>
            <a:r>
              <a:rPr lang="en-US" dirty="0" err="1"/>
              <a:t>lozinke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u </a:t>
            </a:r>
            <a:r>
              <a:rPr lang="en-US" dirty="0" err="1"/>
              <a:t>tajnosti</a:t>
            </a:r>
            <a:r>
              <a:rPr lang="en-US" dirty="0"/>
              <a:t>. Ali, </a:t>
            </a:r>
            <a:r>
              <a:rPr lang="en-US" dirty="0" err="1"/>
              <a:t>lozinke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podložne</a:t>
            </a:r>
            <a:r>
              <a:rPr lang="en-US" dirty="0"/>
              <a:t> </a:t>
            </a:r>
            <a:r>
              <a:rPr lang="en-US" dirty="0" err="1"/>
              <a:t>krađi</a:t>
            </a:r>
            <a:r>
              <a:rPr lang="en-US" dirty="0"/>
              <a:t>, </a:t>
            </a:r>
            <a:r>
              <a:rPr lang="en-US" dirty="0" err="1"/>
              <a:t>falsifikovanju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zloupotrebi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sr-Latn-RS" dirty="0"/>
              <a:t>Z</a:t>
            </a:r>
            <a:r>
              <a:rPr lang="en-US" dirty="0" err="1" smtClean="0"/>
              <a:t>aštite</a:t>
            </a:r>
            <a:r>
              <a:rPr lang="en-US" dirty="0" smtClean="0"/>
              <a:t> </a:t>
            </a:r>
            <a:r>
              <a:rPr lang="en-US" dirty="0" err="1"/>
              <a:t>lozinkom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: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 smtClean="0"/>
              <a:t>Šifrovanje</a:t>
            </a:r>
            <a:r>
              <a:rPr lang="en-US" dirty="0" smtClean="0"/>
              <a:t> </a:t>
            </a:r>
            <a:r>
              <a:rPr lang="en-US" dirty="0" err="1"/>
              <a:t>lozinke</a:t>
            </a:r>
            <a:r>
              <a:rPr lang="en-US" dirty="0"/>
              <a:t>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Provera </a:t>
            </a:r>
            <a:r>
              <a:rPr lang="en-US" dirty="0" err="1"/>
              <a:t>složenosti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Sprečavanje</a:t>
            </a:r>
            <a:r>
              <a:rPr lang="en-US" dirty="0"/>
              <a:t> </a:t>
            </a:r>
            <a:r>
              <a:rPr lang="en-US" dirty="0" err="1"/>
              <a:t>uspešnog</a:t>
            </a:r>
            <a:r>
              <a:rPr lang="en-US" dirty="0"/>
              <a:t> </a:t>
            </a:r>
            <a:r>
              <a:rPr lang="en-US" dirty="0" err="1"/>
              <a:t>dešifrovanja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Osetljivost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mala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Heširanje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12C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411" y="2205816"/>
            <a:ext cx="4737593" cy="31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521" y="351628"/>
            <a:ext cx="9055054" cy="1028284"/>
          </a:xfrm>
        </p:spPr>
        <p:txBody>
          <a:bodyPr/>
          <a:lstStyle/>
          <a:p>
            <a:r>
              <a:rPr lang="sr-Latn-RS" dirty="0" smtClean="0"/>
              <a:t>Životni ciklus lozinke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08" y="1729104"/>
            <a:ext cx="9002268" cy="45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0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86" y="168748"/>
            <a:ext cx="10922923" cy="1609344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Provera složenosti lozinke</a:t>
            </a:r>
            <a:endParaRPr lang="en-US" sz="4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85567" y="1661714"/>
            <a:ext cx="4586491" cy="452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7" y="3107747"/>
            <a:ext cx="5995476" cy="6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57" y="301752"/>
            <a:ext cx="11424181" cy="1011659"/>
          </a:xfrm>
        </p:spPr>
        <p:txBody>
          <a:bodyPr>
            <a:noAutofit/>
          </a:bodyPr>
          <a:lstStyle/>
          <a:p>
            <a:r>
              <a:rPr lang="sr-Latn-RS" sz="3200" dirty="0" smtClean="0"/>
              <a:t>Konfiguracija privilegija i autorizacija uloga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57" y="1313411"/>
            <a:ext cx="6811865" cy="5286894"/>
          </a:xfrm>
        </p:spPr>
        <p:txBody>
          <a:bodyPr>
            <a:normAutofit/>
          </a:bodyPr>
          <a:lstStyle/>
          <a:p>
            <a:r>
              <a:rPr lang="sr-Latn-RS" dirty="0" smtClean="0"/>
              <a:t>Privilegije se mogu svrstati u optšte kategorije:</a:t>
            </a:r>
          </a:p>
          <a:p>
            <a:pPr lvl="1"/>
            <a:r>
              <a:rPr lang="sr-Latn-RS" dirty="0" smtClean="0"/>
              <a:t>Administrativne privilegije</a:t>
            </a:r>
          </a:p>
          <a:p>
            <a:pPr lvl="1"/>
            <a:r>
              <a:rPr lang="sr-Latn-RS" dirty="0" smtClean="0"/>
              <a:t>Sistemske privilegije</a:t>
            </a:r>
          </a:p>
          <a:p>
            <a:pPr lvl="1"/>
            <a:r>
              <a:rPr lang="sr-Latn-RS" dirty="0" smtClean="0"/>
              <a:t>Uloge</a:t>
            </a:r>
          </a:p>
          <a:p>
            <a:pPr lvl="1"/>
            <a:r>
              <a:rPr lang="sr-Latn-RS" dirty="0" smtClean="0"/>
              <a:t>Privilegije objekata</a:t>
            </a:r>
          </a:p>
          <a:p>
            <a:pPr lvl="1"/>
            <a:r>
              <a:rPr lang="sr-Latn-RS" dirty="0" smtClean="0"/>
              <a:t>Privilegija tabela</a:t>
            </a:r>
          </a:p>
          <a:p>
            <a:pPr lvl="1"/>
            <a:r>
              <a:rPr lang="sr-Latn-RS" dirty="0" smtClean="0"/>
              <a:t>Privilegija pogleda</a:t>
            </a:r>
          </a:p>
          <a:p>
            <a:pPr lvl="1"/>
            <a:r>
              <a:rPr lang="sr-Latn-RS" dirty="0" smtClean="0"/>
              <a:t>Privilegija procedura</a:t>
            </a:r>
          </a:p>
          <a:p>
            <a:pPr lvl="1"/>
            <a:r>
              <a:rPr lang="sr-Latn-RS" dirty="0" smtClean="0"/>
              <a:t>Privilegija tipova</a:t>
            </a:r>
          </a:p>
          <a:p>
            <a:r>
              <a:rPr lang="sr-Latn-RS" dirty="0" smtClean="0"/>
              <a:t>Privilegije korisnicima možemo zadati na dva načina:</a:t>
            </a:r>
          </a:p>
          <a:p>
            <a:pPr lvl="1"/>
            <a:r>
              <a:rPr lang="sr-Latn-RS" dirty="0" smtClean="0"/>
              <a:t>Korisnicima možemo eksplicitno dodeliti privilegiju</a:t>
            </a:r>
          </a:p>
          <a:p>
            <a:pPr lvl="1"/>
            <a:r>
              <a:rPr lang="sr-Latn-RS" dirty="0" smtClean="0"/>
              <a:t>Možemo dodeliti privilegiju ulozi, a zatim dodeliti ulogu jednom ili više korisnicima.</a:t>
            </a:r>
          </a:p>
        </p:txBody>
      </p:sp>
      <p:pic>
        <p:nvPicPr>
          <p:cNvPr id="8194" name="Picture 2" descr="Oracle E-Business Suite System Administrator's Guide -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987" y="2052925"/>
            <a:ext cx="4039985" cy="2954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4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943" y="268501"/>
            <a:ext cx="10202210" cy="911906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Kreiranje profila korisnika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943" y="1439764"/>
            <a:ext cx="10318588" cy="1486316"/>
          </a:xfrm>
        </p:spPr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pružili</a:t>
            </a:r>
            <a:r>
              <a:rPr lang="en-US" dirty="0"/>
              <a:t> </a:t>
            </a:r>
            <a:r>
              <a:rPr lang="en-US" dirty="0" err="1"/>
              <a:t>bolju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Oracle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nudi</a:t>
            </a:r>
            <a:r>
              <a:rPr lang="en-US" dirty="0"/>
              <a:t> profile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opciju</a:t>
            </a:r>
            <a:r>
              <a:rPr lang="en-US" dirty="0"/>
              <a:t> </a:t>
            </a:r>
            <a:r>
              <a:rPr lang="en-US" dirty="0" err="1"/>
              <a:t>kojom</a:t>
            </a:r>
            <a:r>
              <a:rPr lang="en-US" dirty="0"/>
              <a:t> se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err="1"/>
              <a:t>ograničavaju</a:t>
            </a:r>
            <a:r>
              <a:rPr lang="en-US" dirty="0"/>
              <a:t> </a:t>
            </a:r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resursu</a:t>
            </a:r>
            <a:r>
              <a:rPr lang="en-US" dirty="0"/>
              <a:t> (</a:t>
            </a:r>
            <a:r>
              <a:rPr lang="en-US" dirty="0" err="1"/>
              <a:t>autorizicaija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time se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 od </a:t>
            </a:r>
            <a:r>
              <a:rPr lang="en-US" dirty="0" err="1"/>
              <a:t>neželjenih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53" y="3517945"/>
            <a:ext cx="7367349" cy="16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9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69" y="1137809"/>
            <a:ext cx="5380064" cy="4631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50" y="1137809"/>
            <a:ext cx="4926106" cy="41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68712" cy="1227790"/>
          </a:xfrm>
        </p:spPr>
        <p:txBody>
          <a:bodyPr/>
          <a:lstStyle/>
          <a:p>
            <a:r>
              <a:rPr lang="sr-Latn-RS" dirty="0" smtClean="0"/>
              <a:t>Primer kreiranja profila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8" y="2044931"/>
            <a:ext cx="4775130" cy="402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04" y="3064885"/>
            <a:ext cx="6284921" cy="10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Sadržaj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0" y="1688171"/>
            <a:ext cx="7482346" cy="3718995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Konfiguracioni propusti baze podataka</a:t>
            </a:r>
            <a:endParaRPr lang="sr-Latn-RS" sz="2800" dirty="0" smtClean="0"/>
          </a:p>
          <a:p>
            <a:r>
              <a:rPr lang="sr-Latn-RS" sz="2800" dirty="0" smtClean="0"/>
              <a:t>Bezbednost Oracle baze podataka</a:t>
            </a:r>
            <a:endParaRPr lang="sr-Latn-RS" sz="2800" dirty="0" smtClean="0"/>
          </a:p>
          <a:p>
            <a:r>
              <a:rPr lang="sr-Latn-RS" sz="2800" dirty="0" smtClean="0"/>
              <a:t>Konfigurisanje bezbednosti</a:t>
            </a:r>
            <a:endParaRPr lang="sr-Latn-RS" sz="2800" dirty="0" smtClean="0"/>
          </a:p>
          <a:p>
            <a:r>
              <a:rPr lang="sr-Latn-RS" sz="2800" dirty="0" smtClean="0"/>
              <a:t>Bezbednost korisnika</a:t>
            </a:r>
            <a:endParaRPr lang="sr-Latn-RS" sz="2800" dirty="0" smtClean="0"/>
          </a:p>
          <a:p>
            <a:r>
              <a:rPr lang="sr-Latn-RS" sz="2800" dirty="0" smtClean="0"/>
              <a:t>Autentifikacija</a:t>
            </a:r>
            <a:endParaRPr lang="sr-Latn-RS" sz="2800" dirty="0" smtClean="0"/>
          </a:p>
          <a:p>
            <a:r>
              <a:rPr lang="sr-Latn-RS" sz="2800" dirty="0" smtClean="0"/>
              <a:t>Autorizacija</a:t>
            </a:r>
            <a:endParaRPr lang="sr-Latn-R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86" y="1898034"/>
            <a:ext cx="3921008" cy="301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015" y="285127"/>
            <a:ext cx="9454065" cy="1078161"/>
          </a:xfrm>
        </p:spPr>
        <p:txBody>
          <a:bodyPr/>
          <a:lstStyle/>
          <a:p>
            <a:r>
              <a:rPr lang="sr-Latn-RS" dirty="0" smtClean="0"/>
              <a:t>Privilegije korisnicima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7" y="1855399"/>
            <a:ext cx="6860494" cy="4661779"/>
          </a:xfrm>
        </p:spPr>
        <p:txBody>
          <a:bodyPr/>
          <a:lstStyle/>
          <a:p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dodeliti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privilegija</a:t>
            </a:r>
            <a:r>
              <a:rPr lang="en-US" dirty="0"/>
              <a:t>: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pl-PL" dirty="0"/>
              <a:t>Brisanje podataka iz određene tabele </a:t>
            </a:r>
            <a:endParaRPr lang="pl-PL" dirty="0" smtClean="0"/>
          </a:p>
          <a:p>
            <a:pPr marL="617220" lvl="1" indent="-342900">
              <a:buFont typeface="+mj-lt"/>
              <a:buAutoNum type="arabicPeriod"/>
            </a:pPr>
            <a:r>
              <a:rPr lang="pl-PL" dirty="0"/>
              <a:t>Upis podataka u određenu tabelu </a:t>
            </a:r>
            <a:endParaRPr lang="pl-PL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stranog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imenovanu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podskup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pl-PL" dirty="0"/>
              <a:t>Prikazivanje podataka iz tabele, prikaza ili podskupa kolona u tabeli </a:t>
            </a:r>
            <a:endParaRPr lang="pl-PL" dirty="0" smtClean="0"/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Kreiranje trigera na određenu tabelu </a:t>
            </a:r>
            <a:endParaRPr lang="sr-Latn-RS" dirty="0" smtClean="0"/>
          </a:p>
          <a:p>
            <a:pPr marL="617220" lvl="1" indent="-342900">
              <a:buFont typeface="+mj-lt"/>
              <a:buAutoNum type="arabicPeriod"/>
            </a:pPr>
            <a:r>
              <a:rPr lang="pl-PL" dirty="0"/>
              <a:t>Ažuriranje podataka u tabeli ili podskupu kolona u tabeli </a:t>
            </a:r>
            <a:endParaRPr lang="pl-PL" dirty="0" smtClean="0"/>
          </a:p>
          <a:p>
            <a:pPr marL="617220" lvl="1" indent="-342900">
              <a:buFont typeface="+mj-lt"/>
              <a:buAutoNum type="arabicPeriod"/>
            </a:pPr>
            <a:r>
              <a:rPr lang="pl-PL" dirty="0"/>
              <a:t>Pokretanje određene funkcije ili procedure </a:t>
            </a:r>
            <a:endParaRPr lang="pl-PL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generatora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en-US" dirty="0"/>
              <a:t> tip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656" y="2608377"/>
            <a:ext cx="4039296" cy="15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17" y="1587645"/>
            <a:ext cx="9801486" cy="1089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1" y="3899403"/>
            <a:ext cx="5908128" cy="1229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94975" y="3504895"/>
            <a:ext cx="4676341" cy="2018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205" y="292640"/>
            <a:ext cx="11305309" cy="1078161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dodeljivanja privilegije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9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39" y="285127"/>
            <a:ext cx="7242879" cy="1044910"/>
          </a:xfrm>
        </p:spPr>
        <p:txBody>
          <a:bodyPr/>
          <a:lstStyle/>
          <a:p>
            <a:r>
              <a:rPr lang="sr-Latn-RS" dirty="0" smtClean="0"/>
              <a:t>Kreiranja uloga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339" y="1755647"/>
            <a:ext cx="5713337" cy="4478897"/>
          </a:xfrm>
        </p:spPr>
        <p:txBody>
          <a:bodyPr/>
          <a:lstStyle/>
          <a:p>
            <a:r>
              <a:rPr lang="en-US" dirty="0" err="1"/>
              <a:t>Uloge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dodeliti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ulogama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Uloge</a:t>
            </a:r>
            <a:r>
              <a:rPr lang="en-US" dirty="0" smtClean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administriranje</a:t>
            </a:r>
            <a:r>
              <a:rPr lang="en-US" dirty="0"/>
              <a:t> </a:t>
            </a:r>
            <a:r>
              <a:rPr lang="en-US" dirty="0" err="1"/>
              <a:t>privilegija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Kao </a:t>
            </a:r>
            <a:r>
              <a:rPr lang="en-US" dirty="0"/>
              <a:t>dobra </a:t>
            </a:r>
            <a:r>
              <a:rPr lang="en-US" dirty="0" err="1"/>
              <a:t>praksa</a:t>
            </a:r>
            <a:r>
              <a:rPr lang="en-US" dirty="0"/>
              <a:t> </a:t>
            </a:r>
            <a:r>
              <a:rPr lang="en-US" dirty="0" err="1"/>
              <a:t>pokazalo</a:t>
            </a:r>
            <a:r>
              <a:rPr lang="en-US" dirty="0"/>
              <a:t> se da je </a:t>
            </a:r>
            <a:r>
              <a:rPr lang="en-US" dirty="0" err="1"/>
              <a:t>bezbednije</a:t>
            </a:r>
            <a:r>
              <a:rPr lang="en-US" dirty="0"/>
              <a:t> </a:t>
            </a:r>
            <a:r>
              <a:rPr lang="en-US" dirty="0" err="1"/>
              <a:t>dodeliti</a:t>
            </a:r>
            <a:r>
              <a:rPr lang="en-US" dirty="0"/>
              <a:t> </a:t>
            </a:r>
            <a:r>
              <a:rPr lang="en-US" dirty="0" err="1"/>
              <a:t>privilegije</a:t>
            </a:r>
            <a:r>
              <a:rPr lang="en-US" dirty="0"/>
              <a:t> </a:t>
            </a:r>
            <a:r>
              <a:rPr lang="en-US" dirty="0" err="1"/>
              <a:t>ulogama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dodeliti</a:t>
            </a:r>
            <a:r>
              <a:rPr lang="en-US" dirty="0"/>
              <a:t> </a:t>
            </a:r>
            <a:r>
              <a:rPr lang="en-US" dirty="0" err="1"/>
              <a:t>ulogu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7795" y="1755647"/>
            <a:ext cx="5220393" cy="3564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58" y="5606242"/>
            <a:ext cx="4553912" cy="8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4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921" y="1612795"/>
            <a:ext cx="5137265" cy="33533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8886" y="1507224"/>
            <a:ext cx="5220393" cy="35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0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181323" cy="878655"/>
          </a:xfrm>
        </p:spPr>
        <p:txBody>
          <a:bodyPr/>
          <a:lstStyle/>
          <a:p>
            <a:r>
              <a:rPr lang="sr-Latn-RS" dirty="0" smtClean="0"/>
              <a:t>Preporuke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93" y="1606019"/>
            <a:ext cx="10058400" cy="4050792"/>
          </a:xfrm>
        </p:spPr>
        <p:txBody>
          <a:bodyPr/>
          <a:lstStyle/>
          <a:p>
            <a:r>
              <a:rPr lang="sr-Latn-RS" dirty="0" smtClean="0"/>
              <a:t>Definisati najmanje dva profila lozinke jedan za korisnike i jedan za srednje nivoe i administratore</a:t>
            </a:r>
          </a:p>
          <a:p>
            <a:r>
              <a:rPr lang="sr-Latn-RS" dirty="0" smtClean="0"/>
              <a:t>Prilagoditi postake lozinke svojim bezbednosnim potrebama</a:t>
            </a:r>
          </a:p>
          <a:p>
            <a:r>
              <a:rPr lang="sr-Latn-RS" dirty="0" smtClean="0"/>
              <a:t>Smanjiti pristup bazi podataka sa drugih mreža, svesti ih na minimumum</a:t>
            </a:r>
          </a:p>
          <a:p>
            <a:r>
              <a:rPr lang="sr-Latn-RS" dirty="0" smtClean="0"/>
              <a:t>Prilikom autentifikacije promena lozinke je potrebno uraditi nakon nekoliko pristupa bazi.</a:t>
            </a:r>
          </a:p>
          <a:p>
            <a:endParaRPr lang="en-US" dirty="0"/>
          </a:p>
        </p:txBody>
      </p:sp>
      <p:pic>
        <p:nvPicPr>
          <p:cNvPr id="7172" name="Picture 4" descr="12 recommendations to address the information dystopia | Media Managers Cl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94" y="3631414"/>
            <a:ext cx="3610217" cy="2407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584" y="2644508"/>
            <a:ext cx="6915995" cy="1609344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44" y="244790"/>
            <a:ext cx="11139054" cy="1119315"/>
          </a:xfrm>
        </p:spPr>
        <p:txBody>
          <a:bodyPr>
            <a:noAutofit/>
          </a:bodyPr>
          <a:lstStyle/>
          <a:p>
            <a:r>
              <a:rPr lang="sr-Latn-RS" sz="3600" dirty="0" smtClean="0"/>
              <a:t>Konfiguracioni propusti baze podataka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38" y="1905276"/>
            <a:ext cx="5769033" cy="30823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2400" dirty="0" smtClean="0"/>
              <a:t>Slaba zaštita korisničkih naloga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 smtClean="0"/>
              <a:t>Neprikladna podela odgovornosti 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 smtClean="0"/>
              <a:t>Neprikladne metode nadzora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 smtClean="0"/>
              <a:t>Neiskorišćene mogućnosti zaštite baze podataka </a:t>
            </a:r>
            <a:endParaRPr lang="en-US" sz="2400" dirty="0"/>
          </a:p>
        </p:txBody>
      </p:sp>
      <p:pic>
        <p:nvPicPr>
          <p:cNvPr id="3074" name="Picture 2" descr="Built-in Data Management Security from eXtremeDB - McObject L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14" y="1609344"/>
            <a:ext cx="485775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0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52" y="280898"/>
            <a:ext cx="11357548" cy="790452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Bezbednost</a:t>
            </a:r>
            <a:r>
              <a:rPr lang="en-US" sz="4400" dirty="0" smtClean="0"/>
              <a:t> Oracle </a:t>
            </a:r>
            <a:r>
              <a:rPr lang="en-US" sz="4400" dirty="0" err="1" smtClean="0"/>
              <a:t>baze</a:t>
            </a:r>
            <a:r>
              <a:rPr lang="en-US" sz="4400" dirty="0" smtClean="0"/>
              <a:t> </a:t>
            </a:r>
            <a:r>
              <a:rPr lang="en-US" sz="4400" dirty="0" err="1" smtClean="0"/>
              <a:t>podataka</a:t>
            </a:r>
            <a:endParaRPr lang="en-US" sz="44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836925" y="1398131"/>
            <a:ext cx="4152900" cy="4470400"/>
            <a:chOff x="1472" y="771"/>
            <a:chExt cx="2632" cy="2850"/>
          </a:xfrm>
          <a:solidFill>
            <a:srgbClr val="FF0000"/>
          </a:solidFill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472" y="2975"/>
              <a:ext cx="2631" cy="646"/>
            </a:xfrm>
            <a:prstGeom prst="ellipse">
              <a:avLst/>
            </a:prstGeom>
            <a:grpFill/>
            <a:ln w="19050" algn="ctr">
              <a:noFill/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472" y="1100"/>
              <a:ext cx="2632" cy="2205"/>
            </a:xfrm>
            <a:prstGeom prst="rect">
              <a:avLst/>
            </a:prstGeom>
            <a:grp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472" y="771"/>
              <a:ext cx="2631" cy="646"/>
            </a:xfrm>
            <a:prstGeom prst="ellipse">
              <a:avLst/>
            </a:prstGeom>
            <a:grpFill/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90223" y="1724902"/>
            <a:ext cx="3651250" cy="3933825"/>
            <a:chOff x="1667" y="1016"/>
            <a:chExt cx="2228" cy="240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667" y="2869"/>
              <a:ext cx="2228" cy="547"/>
            </a:xfrm>
            <a:prstGeom prst="ellipse">
              <a:avLst/>
            </a:prstGeom>
            <a:solidFill>
              <a:srgbClr val="4D4D4D"/>
            </a:solidFill>
            <a:ln w="19050" algn="ctr">
              <a:noFill/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67" y="1281"/>
              <a:ext cx="2228" cy="1862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rgbClr val="4D4D4D">
                    <a:gamma/>
                    <a:shade val="79216"/>
                    <a:invGamma/>
                  </a:srgbClr>
                </a:gs>
                <a:gs pos="100000">
                  <a:srgbClr val="4D4D4D"/>
                </a:gs>
              </a:gsLst>
              <a:lin ang="5400000" scaled="1"/>
            </a:gradFill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67" y="1016"/>
              <a:ext cx="2228" cy="547"/>
            </a:xfrm>
            <a:prstGeom prst="ellipse">
              <a:avLst/>
            </a:prstGeom>
            <a:gradFill rotWithShape="1">
              <a:gsLst>
                <a:gs pos="0">
                  <a:srgbClr val="4D4D4D">
                    <a:gamma/>
                    <a:tint val="57255"/>
                    <a:invGamma/>
                  </a:srgbClr>
                </a:gs>
                <a:gs pos="100000">
                  <a:srgbClr val="4D4D4D"/>
                </a:gs>
              </a:gsLst>
              <a:lin ang="5400000" scaled="1"/>
            </a:gradFill>
            <a:ln w="19050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14073" y="2090027"/>
            <a:ext cx="2984500" cy="3235325"/>
            <a:chOff x="1854" y="1227"/>
            <a:chExt cx="1843" cy="1998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54" y="2773"/>
              <a:ext cx="1843" cy="45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54" y="1461"/>
              <a:ext cx="1840" cy="1543"/>
            </a:xfrm>
            <a:prstGeom prst="rect">
              <a:avLst/>
            </a:prstGeom>
            <a:gradFill rotWithShape="1">
              <a:gsLst>
                <a:gs pos="0">
                  <a:srgbClr val="E0E0E0"/>
                </a:gs>
                <a:gs pos="50000">
                  <a:srgbClr val="B1B1B1"/>
                </a:gs>
                <a:gs pos="100000">
                  <a:srgbClr val="E0E0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854" y="1227"/>
              <a:ext cx="1843" cy="452"/>
            </a:xfrm>
            <a:prstGeom prst="ellipse">
              <a:avLst/>
            </a:prstGeom>
            <a:gradFill rotWithShape="1">
              <a:gsLst>
                <a:gs pos="0">
                  <a:srgbClr val="F5F5F5"/>
                </a:gs>
                <a:gs pos="100000">
                  <a:srgbClr val="E0E0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720461" y="2442452"/>
            <a:ext cx="2368550" cy="2560638"/>
            <a:chOff x="2028" y="1429"/>
            <a:chExt cx="1492" cy="161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028" y="2676"/>
              <a:ext cx="1491" cy="366"/>
            </a:xfrm>
            <a:prstGeom prst="ellipse">
              <a:avLst/>
            </a:prstGeom>
            <a:solidFill>
              <a:srgbClr val="537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028" y="1613"/>
              <a:ext cx="1492" cy="1250"/>
            </a:xfrm>
            <a:prstGeom prst="rect">
              <a:avLst/>
            </a:prstGeom>
            <a:gradFill rotWithShape="1">
              <a:gsLst>
                <a:gs pos="0">
                  <a:srgbClr val="53708D"/>
                </a:gs>
                <a:gs pos="50000">
                  <a:srgbClr val="476079"/>
                </a:gs>
                <a:gs pos="100000">
                  <a:srgbClr val="53708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028" y="1429"/>
              <a:ext cx="1491" cy="366"/>
            </a:xfrm>
            <a:prstGeom prst="ellipse">
              <a:avLst/>
            </a:prstGeom>
            <a:gradFill rotWithShape="1">
              <a:gsLst>
                <a:gs pos="0">
                  <a:srgbClr val="9DADBE"/>
                </a:gs>
                <a:gs pos="100000">
                  <a:srgbClr val="53708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V="1">
            <a:off x="1761736" y="4298240"/>
            <a:ext cx="2308225" cy="469900"/>
          </a:xfrm>
          <a:prstGeom prst="ellipse">
            <a:avLst/>
          </a:prstGeom>
          <a:gradFill rotWithShape="1">
            <a:gsLst>
              <a:gs pos="0">
                <a:srgbClr val="374B5E"/>
              </a:gs>
              <a:gs pos="100000">
                <a:srgbClr val="53708D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25" name="Picture 24" descr="Database_old_and_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11" y="2890127"/>
            <a:ext cx="15430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7656223" y="2540978"/>
            <a:ext cx="3646357" cy="529011"/>
          </a:xfrm>
          <a:prstGeom prst="rect">
            <a:avLst/>
          </a:prstGeom>
          <a:gradFill flip="none" rotWithShape="1">
            <a:gsLst>
              <a:gs pos="30000">
                <a:srgbClr val="53708D">
                  <a:alpha val="80000"/>
                </a:srgbClr>
              </a:gs>
              <a:gs pos="50000">
                <a:srgbClr val="476079"/>
              </a:gs>
              <a:gs pos="100000">
                <a:srgbClr val="53708D"/>
              </a:gs>
            </a:gsLst>
            <a:lin ang="2700000" scaled="1"/>
            <a:tileRect/>
          </a:gra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200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902975" y="2652078"/>
            <a:ext cx="3301584" cy="339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</a:rPr>
              <a:t>Šifrovanje i maskiranje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7656224" y="3057769"/>
            <a:ext cx="3646357" cy="4692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200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791427" y="3053995"/>
            <a:ext cx="3375948" cy="41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dirty="0" smtClean="0">
                <a:solidFill>
                  <a:schemeClr val="bg1"/>
                </a:solidFill>
              </a:rPr>
              <a:t>Kontrola pristupa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656224" y="3491466"/>
            <a:ext cx="3646357" cy="487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 sz="1200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135321" y="3557637"/>
            <a:ext cx="3069238" cy="41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</a:rPr>
              <a:t>Revizija i praćenje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656224" y="3973286"/>
            <a:ext cx="3646357" cy="42583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926633" y="3988258"/>
            <a:ext cx="3375948" cy="51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</a:rPr>
              <a:t>Nadgledanje i blokiranje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19740"/>
            <a:ext cx="10972800" cy="804522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Konfigurisanje bezbednosti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61" y="1173427"/>
            <a:ext cx="6942395" cy="5238763"/>
          </a:xfrm>
        </p:spPr>
        <p:txBody>
          <a:bodyPr>
            <a:normAutofit/>
          </a:bodyPr>
          <a:lstStyle/>
          <a:p>
            <a:r>
              <a:rPr lang="sr-Latn-RS" dirty="0" smtClean="0"/>
              <a:t>Nivo korisničkih naloga</a:t>
            </a:r>
          </a:p>
          <a:p>
            <a:r>
              <a:rPr lang="sr-Latn-RS" dirty="0" smtClean="0"/>
              <a:t>Metode autentifikacije</a:t>
            </a:r>
          </a:p>
          <a:p>
            <a:r>
              <a:rPr lang="sr-Latn-RS" dirty="0" smtClean="0"/>
              <a:t>Nivo privilegije i uloge</a:t>
            </a:r>
          </a:p>
          <a:p>
            <a:r>
              <a:rPr lang="sr-Latn-RS" dirty="0" smtClean="0"/>
              <a:t>Sigurnost aplikacije</a:t>
            </a:r>
          </a:p>
          <a:p>
            <a:r>
              <a:rPr lang="sr-Latn-RS" dirty="0" smtClean="0"/>
              <a:t>Informacija o korisničkoj sesiji pomoću konteksa aplikacije</a:t>
            </a:r>
          </a:p>
          <a:p>
            <a:r>
              <a:rPr lang="sr-Latn-RS" dirty="0" smtClean="0"/>
              <a:t>Pristup bazi podataka na nivou reda ili kolona pomoću virtuelne baze podataka</a:t>
            </a:r>
          </a:p>
          <a:p>
            <a:r>
              <a:rPr lang="sr-Latn-RS" dirty="0" smtClean="0"/>
              <a:t>Klasifikacija i zaštita u različitim kategorijama</a:t>
            </a:r>
          </a:p>
          <a:p>
            <a:r>
              <a:rPr lang="sr-Latn-RS" dirty="0" smtClean="0"/>
              <a:t>Mrežno šifrovanje podataka</a:t>
            </a:r>
          </a:p>
          <a:p>
            <a:r>
              <a:rPr lang="sr-Latn-RS" dirty="0" smtClean="0"/>
              <a:t>Konfiguracija tanke JDBC mreže klijenata</a:t>
            </a:r>
          </a:p>
          <a:p>
            <a:r>
              <a:rPr lang="sr-Latn-RS" dirty="0" smtClean="0"/>
              <a:t>Konfiguracija snažne autentifikacije</a:t>
            </a:r>
          </a:p>
          <a:p>
            <a:r>
              <a:rPr lang="sr-Latn-RS" dirty="0" smtClean="0"/>
              <a:t>Revizija aktivnosti baze podataka</a:t>
            </a:r>
          </a:p>
        </p:txBody>
      </p:sp>
      <p:pic>
        <p:nvPicPr>
          <p:cNvPr id="1030" name="Picture 6" descr="What Is Database Security: Standards, Threats, Prote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8"/>
          <a:stretch/>
        </p:blipFill>
        <p:spPr bwMode="auto">
          <a:xfrm>
            <a:off x="7517654" y="2297690"/>
            <a:ext cx="3917892" cy="299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412" y="285127"/>
            <a:ext cx="10218836" cy="961783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Autentifikacija i autorizacija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73" y="1748998"/>
            <a:ext cx="5275257" cy="2174609"/>
          </a:xfrm>
        </p:spPr>
        <p:txBody>
          <a:bodyPr/>
          <a:lstStyle/>
          <a:p>
            <a:r>
              <a:rPr lang="sr-Latn-RS" dirty="0" smtClean="0"/>
              <a:t>Autentifikacija je proces identifikacije i verifikacije identiteta.</a:t>
            </a:r>
          </a:p>
          <a:p>
            <a:r>
              <a:rPr lang="sr-Latn-RS" dirty="0" smtClean="0"/>
              <a:t>Ovo je prvi korak u sprovođenju sigurnosne politike.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4669" y="1755648"/>
            <a:ext cx="5275257" cy="216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Autorizacija je proces kojim se utvrđuje nivo privilegija korisnika, tj. da li određeni korisnik ima potrebne privilegije tokom izvođenje operacija nad podacima u bazi podataka. </a:t>
            </a:r>
            <a:endParaRPr lang="en-US" dirty="0"/>
          </a:p>
        </p:txBody>
      </p:sp>
      <p:pic>
        <p:nvPicPr>
          <p:cNvPr id="4100" name="Picture 4" descr="Security Authentication vs. Authorization | A Quick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70" y="3285431"/>
            <a:ext cx="5945967" cy="2621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3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284" y="451381"/>
            <a:ext cx="8057527" cy="845404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Bezbednost korisnika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55" y="1838774"/>
            <a:ext cx="6511359" cy="4362519"/>
          </a:xfrm>
        </p:spPr>
        <p:txBody>
          <a:bodyPr/>
          <a:lstStyle/>
          <a:p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naloge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osigurati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jakih</a:t>
            </a:r>
            <a:r>
              <a:rPr lang="en-US" dirty="0"/>
              <a:t> </a:t>
            </a:r>
            <a:r>
              <a:rPr lang="en-US" dirty="0" err="1"/>
              <a:t>lozinki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određivanjem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ograničenja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korisnike</a:t>
            </a:r>
            <a:r>
              <a:rPr lang="sr-Latn-RS" dirty="0" smtClean="0"/>
              <a:t>.</a:t>
            </a:r>
          </a:p>
          <a:p>
            <a:r>
              <a:rPr lang="en-US" dirty="0"/>
              <a:t>Oracle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definisanih</a:t>
            </a:r>
            <a:r>
              <a:rPr lang="en-US" dirty="0"/>
              <a:t> </a:t>
            </a:r>
            <a:r>
              <a:rPr lang="en-US" dirty="0" err="1"/>
              <a:t>administrativnih</a:t>
            </a:r>
            <a:r>
              <a:rPr lang="en-US" dirty="0"/>
              <a:t>, </a:t>
            </a:r>
            <a:r>
              <a:rPr lang="en-US" dirty="0" err="1"/>
              <a:t>neadministrativnih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jednostavnih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korisničkih</a:t>
            </a:r>
            <a:r>
              <a:rPr lang="en-US" dirty="0"/>
              <a:t> </a:t>
            </a:r>
            <a:r>
              <a:rPr lang="en-US" dirty="0" err="1"/>
              <a:t>naloga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/>
              <a:t>Status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naloga</a:t>
            </a:r>
            <a:r>
              <a:rPr lang="en-US" dirty="0"/>
              <a:t> u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 se u </a:t>
            </a:r>
            <a:r>
              <a:rPr lang="en-US" dirty="0" err="1"/>
              <a:t>posebnoj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i="1" dirty="0"/>
              <a:t>DBA_USERS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05" y="1838774"/>
            <a:ext cx="3761596" cy="36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61" y="152123"/>
            <a:ext cx="10956174" cy="1636776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Kreiranje korisničkih naloga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19" y="1788899"/>
            <a:ext cx="6096149" cy="4462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68" y="2920710"/>
            <a:ext cx="4737593" cy="31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222" y="285128"/>
            <a:ext cx="10185585" cy="995033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Izmena i Brisanje korisničkog naloga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45" y="1645088"/>
            <a:ext cx="5511115" cy="492485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34" y="3523441"/>
            <a:ext cx="4642773" cy="9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1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</TotalTime>
  <Words>745</Words>
  <Application>Microsoft Office PowerPoint</Application>
  <PresentationFormat>Widescreen</PresentationFormat>
  <Paragraphs>118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Wingdings</vt:lpstr>
      <vt:lpstr>Wood Type</vt:lpstr>
      <vt:lpstr>Sistemi za upravljanje bazama podataka  Tema: Sigurnost Oracle baze podataka</vt:lpstr>
      <vt:lpstr>Sadržaj</vt:lpstr>
      <vt:lpstr>Konfiguracioni propusti baze podataka </vt:lpstr>
      <vt:lpstr>Bezbednost Oracle baze podataka</vt:lpstr>
      <vt:lpstr>Konfigurisanje bezbednosti</vt:lpstr>
      <vt:lpstr>Autentifikacija i autorizacija</vt:lpstr>
      <vt:lpstr>Bezbednost korisnika </vt:lpstr>
      <vt:lpstr>Kreiranje korisničkih naloga</vt:lpstr>
      <vt:lpstr>Izmena i Brisanje korisničkog naloga</vt:lpstr>
      <vt:lpstr>Autentifikacija kod Oracle baze podataka</vt:lpstr>
      <vt:lpstr>Autentifikacija administratora baze podataka</vt:lpstr>
      <vt:lpstr>Autentifikacija korisnika baze podataka</vt:lpstr>
      <vt:lpstr>Autentifikacija korisnika korišćenjem lozinke</vt:lpstr>
      <vt:lpstr>Životni ciklus lozinke</vt:lpstr>
      <vt:lpstr>Provera složenosti lozinke</vt:lpstr>
      <vt:lpstr>Konfiguracija privilegija i autorizacija uloga</vt:lpstr>
      <vt:lpstr>Kreiranje profila korisnika</vt:lpstr>
      <vt:lpstr>PowerPoint Presentation</vt:lpstr>
      <vt:lpstr>Primer kreiranja profila</vt:lpstr>
      <vt:lpstr>Privilegije korisnicima</vt:lpstr>
      <vt:lpstr>Primer dodeljivanja privilegije</vt:lpstr>
      <vt:lpstr>Kreiranja uloga</vt:lpstr>
      <vt:lpstr>PowerPoint Presentation</vt:lpstr>
      <vt:lpstr>Preporuke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Djordjevic</dc:creator>
  <cp:lastModifiedBy>Marko Djordjevic</cp:lastModifiedBy>
  <cp:revision>121</cp:revision>
  <dcterms:created xsi:type="dcterms:W3CDTF">2021-02-25T13:58:24Z</dcterms:created>
  <dcterms:modified xsi:type="dcterms:W3CDTF">2021-05-25T18:56:54Z</dcterms:modified>
</cp:coreProperties>
</file>