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8" r:id="rId4"/>
    <p:sldId id="259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92"/>
        <p:guide pos="41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3378835" y="133604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562475" y="123253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4069080" y="330518"/>
            <a:ext cx="727075" cy="514985"/>
            <a:chOff x="10155" y="438"/>
            <a:chExt cx="1145" cy="81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951"/>
              <a:ext cx="675" cy="298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>
            <a:stCxn id="11" idx="2"/>
            <a:endCxn id="4" idx="1"/>
          </p:cNvCxnSpPr>
          <p:nvPr/>
        </p:nvCxnSpPr>
        <p:spPr>
          <a:xfrm>
            <a:off x="4582795" y="845820"/>
            <a:ext cx="455930" cy="38671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33340" y="800100"/>
            <a:ext cx="627380" cy="43243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2"/>
          </p:cNvCxnSpPr>
          <p:nvPr/>
        </p:nvCxnSpPr>
        <p:spPr>
          <a:xfrm>
            <a:off x="4175125" y="1442720"/>
            <a:ext cx="4826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779770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BarOOB</a:t>
            </a:r>
            <a:r>
              <a:rPr lang="en-US" sz="700"/>
              <a:t>?</a:t>
            </a:r>
            <a:endParaRPr lang="en-US" sz="700"/>
          </a:p>
        </p:txBody>
      </p:sp>
      <p:cxnSp>
        <p:nvCxnSpPr>
          <p:cNvPr id="21" name="Straight Arrow Connector 20"/>
          <p:cNvCxnSpPr>
            <a:stCxn id="4" idx="5"/>
            <a:endCxn id="20" idx="1"/>
          </p:cNvCxnSpPr>
          <p:nvPr/>
        </p:nvCxnSpPr>
        <p:spPr>
          <a:xfrm flipV="1">
            <a:off x="5419090" y="1436370"/>
            <a:ext cx="360680" cy="635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7077075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</a:t>
            </a:r>
            <a:endParaRPr lang="en-US" sz="600"/>
          </a:p>
          <a:p>
            <a:pPr algn="ctr"/>
            <a:r>
              <a:rPr lang="en-US" sz="600"/>
              <a:t>Changed?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6518275" y="1436370"/>
            <a:ext cx="5588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6870" y="13474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33" name="Elbow Connector 32"/>
          <p:cNvCxnSpPr>
            <a:stCxn id="22" idx="3"/>
            <a:endCxn id="34" idx="1"/>
          </p:cNvCxnSpPr>
          <p:nvPr/>
        </p:nvCxnSpPr>
        <p:spPr>
          <a:xfrm flipV="1">
            <a:off x="7815580" y="662305"/>
            <a:ext cx="984250" cy="774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8799830" y="268605"/>
            <a:ext cx="1177925" cy="630555"/>
            <a:chOff x="13651" y="855"/>
            <a:chExt cx="1855" cy="993"/>
          </a:xfrm>
        </p:grpSpPr>
        <p:sp>
          <p:nvSpPr>
            <p:cNvPr id="27" name="Rectangles 26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651" y="110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3651" y="136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resistance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3651" y="16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799830" y="1043305"/>
            <a:ext cx="1177925" cy="630555"/>
            <a:chOff x="13390" y="2057"/>
            <a:chExt cx="1855" cy="993"/>
          </a:xfrm>
        </p:grpSpPr>
        <p:sp>
          <p:nvSpPr>
            <p:cNvPr id="39" name="Rectangles 38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3390" y="257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support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3390" y="282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cxnSp>
        <p:nvCxnSpPr>
          <p:cNvPr id="45" name="Elbow Connector 44"/>
          <p:cNvCxnSpPr>
            <a:stCxn id="28" idx="3"/>
            <a:endCxn id="47" idx="2"/>
          </p:cNvCxnSpPr>
          <p:nvPr/>
        </p:nvCxnSpPr>
        <p:spPr>
          <a:xfrm>
            <a:off x="9977755" y="497205"/>
            <a:ext cx="424815" cy="471170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  <a:endCxn id="47" idx="2"/>
          </p:cNvCxnSpPr>
          <p:nvPr/>
        </p:nvCxnSpPr>
        <p:spPr>
          <a:xfrm flipV="1">
            <a:off x="9977755" y="968375"/>
            <a:ext cx="424815" cy="474345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402570" y="80899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sp>
        <p:nvSpPr>
          <p:cNvPr id="48" name="Flowchart: Decision 47"/>
          <p:cNvSpPr/>
          <p:nvPr/>
        </p:nvSpPr>
        <p:spPr>
          <a:xfrm>
            <a:off x="5779770" y="216662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Direction?</a:t>
            </a:r>
            <a:endParaRPr lang="en-US" sz="600"/>
          </a:p>
        </p:txBody>
      </p:sp>
      <p:cxnSp>
        <p:nvCxnSpPr>
          <p:cNvPr id="49" name="Straight Arrow Connector 48"/>
          <p:cNvCxnSpPr>
            <a:stCxn id="20" idx="2"/>
            <a:endCxn id="48" idx="0"/>
          </p:cNvCxnSpPr>
          <p:nvPr/>
        </p:nvCxnSpPr>
        <p:spPr>
          <a:xfrm>
            <a:off x="6149340" y="1707515"/>
            <a:ext cx="0" cy="45910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062980" y="1817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51" name="Oval 50"/>
          <p:cNvSpPr/>
          <p:nvPr/>
        </p:nvSpPr>
        <p:spPr>
          <a:xfrm>
            <a:off x="5322570" y="174625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623560" y="1905635"/>
            <a:ext cx="439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142730" y="2013585"/>
            <a:ext cx="1177925" cy="631190"/>
            <a:chOff x="6155" y="6602"/>
            <a:chExt cx="1855" cy="994"/>
          </a:xfrm>
        </p:grpSpPr>
        <p:sp>
          <p:nvSpPr>
            <p:cNvPr id="58" name="Rectangles 57"/>
            <p:cNvSpPr/>
            <p:nvPr/>
          </p:nvSpPr>
          <p:spPr>
            <a:xfrm>
              <a:off x="6155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6155" y="68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high</a:t>
              </a:r>
              <a:endParaRPr lang="en-US" sz="8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155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155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863330" y="5070158"/>
            <a:ext cx="1177925" cy="471170"/>
            <a:chOff x="12923" y="6160"/>
            <a:chExt cx="1855" cy="742"/>
          </a:xfrm>
        </p:grpSpPr>
        <p:sp>
          <p:nvSpPr>
            <p:cNvPr id="64" name="Rectangles 63"/>
            <p:cNvSpPr/>
            <p:nvPr/>
          </p:nvSpPr>
          <p:spPr>
            <a:xfrm>
              <a:off x="12923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923" y="641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</a:t>
              </a:r>
              <a:r>
                <a:rPr lang="en-US" sz="800">
                  <a:sym typeface="+mn-ea"/>
                </a:rPr>
                <a:t>low </a:t>
              </a:r>
              <a:endParaRPr lang="en-US" sz="80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923" y="667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sp>
        <p:nvSpPr>
          <p:cNvPr id="70" name="Flowchart: Terminator 69"/>
          <p:cNvSpPr/>
          <p:nvPr/>
        </p:nvSpPr>
        <p:spPr>
          <a:xfrm>
            <a:off x="8112125" y="57912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3583940" y="2162216"/>
            <a:ext cx="837565" cy="5510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low &lt;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77" name="Straight Arrow Connector 76"/>
          <p:cNvCxnSpPr>
            <a:stCxn id="48" idx="1"/>
            <a:endCxn id="75" idx="3"/>
          </p:cNvCxnSpPr>
          <p:nvPr/>
        </p:nvCxnSpPr>
        <p:spPr>
          <a:xfrm flipH="1" flipV="1">
            <a:off x="4421505" y="2437765"/>
            <a:ext cx="13582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5067300" y="23628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7719060" y="2148211"/>
            <a:ext cx="837565" cy="55116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high &gt;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84" name="Straight Arrow Connector 83"/>
          <p:cNvCxnSpPr>
            <a:stCxn id="83" idx="3"/>
            <a:endCxn id="60" idx="1"/>
          </p:cNvCxnSpPr>
          <p:nvPr/>
        </p:nvCxnSpPr>
        <p:spPr>
          <a:xfrm flipV="1">
            <a:off x="8556625" y="2408555"/>
            <a:ext cx="5861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2744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99" name="Group 98"/>
          <p:cNvGrpSpPr/>
          <p:nvPr/>
        </p:nvGrpSpPr>
        <p:grpSpPr>
          <a:xfrm>
            <a:off x="626110" y="2044065"/>
            <a:ext cx="1177925" cy="631190"/>
            <a:chOff x="1542" y="6602"/>
            <a:chExt cx="1855" cy="994"/>
          </a:xfrm>
        </p:grpSpPr>
        <p:sp>
          <p:nvSpPr>
            <p:cNvPr id="90" name="Rectangles 89"/>
            <p:cNvSpPr/>
            <p:nvPr/>
          </p:nvSpPr>
          <p:spPr>
            <a:xfrm>
              <a:off x="1542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low</a:t>
              </a:r>
              <a:endParaRPr lang="en-US" sz="8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cxnSp>
        <p:nvCxnSpPr>
          <p:cNvPr id="94" name="Straight Arrow Connector 93"/>
          <p:cNvCxnSpPr>
            <a:stCxn id="75" idx="1"/>
            <a:endCxn id="92" idx="3"/>
          </p:cNvCxnSpPr>
          <p:nvPr/>
        </p:nvCxnSpPr>
        <p:spPr>
          <a:xfrm flipH="1">
            <a:off x="1804035" y="2437765"/>
            <a:ext cx="17799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622550" y="2325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98" name="Elbow Connector 97"/>
          <p:cNvCxnSpPr>
            <a:stCxn id="22" idx="2"/>
            <a:endCxn id="50" idx="6"/>
          </p:cNvCxnSpPr>
          <p:nvPr/>
        </p:nvCxnSpPr>
        <p:spPr>
          <a:xfrm rot="5400000">
            <a:off x="6737985" y="1196975"/>
            <a:ext cx="198755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  <a:endCxn id="181" idx="0"/>
          </p:cNvCxnSpPr>
          <p:nvPr/>
        </p:nvCxnSpPr>
        <p:spPr>
          <a:xfrm flipH="1">
            <a:off x="8136890" y="2699385"/>
            <a:ext cx="127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1" idx="2"/>
            <a:endCxn id="185" idx="0"/>
          </p:cNvCxnSpPr>
          <p:nvPr/>
        </p:nvCxnSpPr>
        <p:spPr>
          <a:xfrm>
            <a:off x="9462770" y="3602355"/>
            <a:ext cx="5715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37450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16" name="Flowchart: Decision 115"/>
          <p:cNvSpPr/>
          <p:nvPr/>
        </p:nvSpPr>
        <p:spPr>
          <a:xfrm>
            <a:off x="10464165" y="3059421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cxnSp>
        <p:nvCxnSpPr>
          <p:cNvPr id="117" name="Straight Arrow Connector 116"/>
          <p:cNvCxnSpPr>
            <a:stCxn id="171" idx="3"/>
            <a:endCxn id="116" idx="1"/>
          </p:cNvCxnSpPr>
          <p:nvPr/>
        </p:nvCxnSpPr>
        <p:spPr>
          <a:xfrm>
            <a:off x="9881235" y="3326765"/>
            <a:ext cx="58293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086340" y="32626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25" name="Group 124"/>
          <p:cNvGrpSpPr/>
          <p:nvPr/>
        </p:nvGrpSpPr>
        <p:grpSpPr>
          <a:xfrm>
            <a:off x="10286365" y="5151755"/>
            <a:ext cx="1177925" cy="307975"/>
            <a:chOff x="11956" y="8292"/>
            <a:chExt cx="1855" cy="485"/>
          </a:xfrm>
        </p:grpSpPr>
        <p:sp>
          <p:nvSpPr>
            <p:cNvPr id="120" name="Rectangles 119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1956" y="8548"/>
              <a:ext cx="1855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 recovery = high</a:t>
              </a:r>
              <a:endParaRPr lang="en-US" sz="800"/>
            </a:p>
          </p:txBody>
        </p:sp>
      </p:grpSp>
      <p:cxnSp>
        <p:nvCxnSpPr>
          <p:cNvPr id="123" name="Straight Arrow Connector 122"/>
          <p:cNvCxnSpPr>
            <a:stCxn id="116" idx="2"/>
            <a:endCxn id="186" idx="0"/>
          </p:cNvCxnSpPr>
          <p:nvPr/>
        </p:nvCxnSpPr>
        <p:spPr>
          <a:xfrm>
            <a:off x="10883265" y="3608070"/>
            <a:ext cx="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079627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26" name="Group 125"/>
          <p:cNvGrpSpPr/>
          <p:nvPr/>
        </p:nvGrpSpPr>
        <p:grpSpPr>
          <a:xfrm>
            <a:off x="6181725" y="5071745"/>
            <a:ext cx="1177925" cy="307975"/>
            <a:chOff x="11956" y="8292"/>
            <a:chExt cx="1855" cy="742"/>
          </a:xfrm>
        </p:grpSpPr>
        <p:sp>
          <p:nvSpPr>
            <p:cNvPr id="127" name="Rectangles 126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cxnSp>
        <p:nvCxnSpPr>
          <p:cNvPr id="135" name="Straight Arrow Connector 134"/>
          <p:cNvCxnSpPr>
            <a:stCxn id="172" idx="1"/>
            <a:endCxn id="140" idx="3"/>
          </p:cNvCxnSpPr>
          <p:nvPr/>
        </p:nvCxnSpPr>
        <p:spPr>
          <a:xfrm flipH="1" flipV="1">
            <a:off x="1637665" y="3318193"/>
            <a:ext cx="6483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72" idx="2"/>
            <a:endCxn id="257" idx="0"/>
          </p:cNvCxnSpPr>
          <p:nvPr/>
        </p:nvCxnSpPr>
        <p:spPr>
          <a:xfrm>
            <a:off x="2705100" y="3596005"/>
            <a:ext cx="0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225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40" name="Flowchart: Decision 139"/>
          <p:cNvSpPr/>
          <p:nvPr/>
        </p:nvSpPr>
        <p:spPr>
          <a:xfrm>
            <a:off x="800100" y="3046453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grpSp>
        <p:nvGrpSpPr>
          <p:cNvPr id="143" name="Group 142"/>
          <p:cNvGrpSpPr/>
          <p:nvPr/>
        </p:nvGrpSpPr>
        <p:grpSpPr>
          <a:xfrm>
            <a:off x="629920" y="5134293"/>
            <a:ext cx="1177925" cy="342900"/>
            <a:chOff x="11956" y="8292"/>
            <a:chExt cx="1855" cy="540"/>
          </a:xfrm>
        </p:grpSpPr>
        <p:sp>
          <p:nvSpPr>
            <p:cNvPr id="144" name="Rectangles 143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1956" y="8548"/>
              <a:ext cx="1855" cy="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low</a:t>
              </a:r>
              <a:endParaRPr lang="en-US" sz="800"/>
            </a:p>
          </p:txBody>
        </p:sp>
      </p:grpSp>
      <p:cxnSp>
        <p:nvCxnSpPr>
          <p:cNvPr id="146" name="Straight Arrow Connector 145"/>
          <p:cNvCxnSpPr>
            <a:stCxn id="140" idx="2"/>
          </p:cNvCxnSpPr>
          <p:nvPr/>
        </p:nvCxnSpPr>
        <p:spPr>
          <a:xfrm flipH="1">
            <a:off x="1213485" y="3597910"/>
            <a:ext cx="57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1366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51" name="Elbow Connector 150"/>
          <p:cNvCxnSpPr>
            <a:stCxn id="140" idx="1"/>
            <a:endCxn id="152" idx="0"/>
          </p:cNvCxnSpPr>
          <p:nvPr/>
        </p:nvCxnSpPr>
        <p:spPr>
          <a:xfrm rot="10800000" flipV="1">
            <a:off x="655955" y="3322320"/>
            <a:ext cx="144145" cy="3473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573405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3" name="Oval 152"/>
          <p:cNvSpPr/>
          <p:nvPr/>
        </p:nvSpPr>
        <p:spPr>
          <a:xfrm>
            <a:off x="1910715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60" name="Elbow Connector 159"/>
          <p:cNvCxnSpPr>
            <a:stCxn id="145" idx="2"/>
            <a:endCxn id="157" idx="1"/>
          </p:cNvCxnSpPr>
          <p:nvPr/>
        </p:nvCxnSpPr>
        <p:spPr>
          <a:xfrm rot="5400000" flipV="1">
            <a:off x="2924175" y="3771900"/>
            <a:ext cx="770255" cy="4180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38" idx="2"/>
            <a:endCxn id="157" idx="1"/>
          </p:cNvCxnSpPr>
          <p:nvPr/>
        </p:nvCxnSpPr>
        <p:spPr>
          <a:xfrm rot="5400000" flipV="1">
            <a:off x="4367530" y="5215890"/>
            <a:ext cx="666750" cy="1396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399405" y="5855335"/>
            <a:ext cx="1518285" cy="784860"/>
            <a:chOff x="8152" y="7911"/>
            <a:chExt cx="2391" cy="1236"/>
          </a:xfrm>
        </p:grpSpPr>
        <p:sp>
          <p:nvSpPr>
            <p:cNvPr id="155" name="Rectangles 154"/>
            <p:cNvSpPr/>
            <p:nvPr/>
          </p:nvSpPr>
          <p:spPr>
            <a:xfrm>
              <a:off x="8152" y="7911"/>
              <a:ext cx="2391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</a:t>
              </a:r>
              <a:endParaRPr lang="en-US" sz="80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8152" y="8159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 = bar</a:t>
              </a:r>
              <a:endParaRPr lang="en-US" sz="80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8152" y="8416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support = iLow</a:t>
              </a:r>
              <a:endParaRPr lang="en-US" sz="80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8152" y="8664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resistance = iHigh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8152" y="8921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range = iHigh - iLow</a:t>
              </a:r>
              <a:endParaRPr lang="en-US" sz="800"/>
            </a:p>
          </p:txBody>
        </p:sp>
      </p:grpSp>
      <p:cxnSp>
        <p:nvCxnSpPr>
          <p:cNvPr id="165" name="Elbow Connector 164"/>
          <p:cNvCxnSpPr>
            <a:stCxn id="184" idx="2"/>
            <a:endCxn id="157" idx="3"/>
          </p:cNvCxnSpPr>
          <p:nvPr/>
        </p:nvCxnSpPr>
        <p:spPr>
          <a:xfrm rot="5400000">
            <a:off x="7193280" y="5304155"/>
            <a:ext cx="66802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>
            <a:off x="8445500" y="3816985"/>
            <a:ext cx="902335" cy="3957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275" idx="4"/>
            <a:endCxn id="157" idx="3"/>
          </p:cNvCxnSpPr>
          <p:nvPr/>
        </p:nvCxnSpPr>
        <p:spPr>
          <a:xfrm rot="5400000">
            <a:off x="8267700" y="2571115"/>
            <a:ext cx="2326640" cy="5026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7533640" y="64084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cxnSp>
        <p:nvCxnSpPr>
          <p:cNvPr id="170" name="Straight Arrow Connector 169"/>
          <p:cNvCxnSpPr>
            <a:stCxn id="163" idx="3"/>
            <a:endCxn id="169" idx="1"/>
          </p:cNvCxnSpPr>
          <p:nvPr/>
        </p:nvCxnSpPr>
        <p:spPr>
          <a:xfrm flipV="1">
            <a:off x="6917690" y="6567805"/>
            <a:ext cx="615950" cy="63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/>
          <p:cNvSpPr/>
          <p:nvPr/>
        </p:nvSpPr>
        <p:spPr>
          <a:xfrm>
            <a:off x="9043670" y="3051217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sp>
        <p:nvSpPr>
          <p:cNvPr id="172" name="Flowchart: Decision 171"/>
          <p:cNvSpPr/>
          <p:nvPr/>
        </p:nvSpPr>
        <p:spPr>
          <a:xfrm>
            <a:off x="2286000" y="3047673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grpSp>
        <p:nvGrpSpPr>
          <p:cNvPr id="178" name="Group 177"/>
          <p:cNvGrpSpPr/>
          <p:nvPr/>
        </p:nvGrpSpPr>
        <p:grpSpPr>
          <a:xfrm>
            <a:off x="2115820" y="5062855"/>
            <a:ext cx="1177925" cy="485775"/>
            <a:chOff x="4144" y="6160"/>
            <a:chExt cx="1855" cy="765"/>
          </a:xfrm>
        </p:grpSpPr>
        <p:sp>
          <p:nvSpPr>
            <p:cNvPr id="174" name="Rectangles 173"/>
            <p:cNvSpPr/>
            <p:nvPr/>
          </p:nvSpPr>
          <p:spPr>
            <a:xfrm>
              <a:off x="4144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4144" y="6407"/>
              <a:ext cx="1855" cy="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high</a:t>
              </a:r>
              <a:endParaRPr lang="en-US" sz="800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4144" y="66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39395"/>
            <a:ext cx="1426845" cy="1666875"/>
          </a:xfrm>
          <a:prstGeom prst="rect">
            <a:avLst/>
          </a:prstGeom>
        </p:spPr>
      </p:pic>
      <p:sp>
        <p:nvSpPr>
          <p:cNvPr id="181" name="Flowchart: Decision 180"/>
          <p:cNvSpPr/>
          <p:nvPr/>
        </p:nvSpPr>
        <p:spPr>
          <a:xfrm>
            <a:off x="7717790" y="3062608"/>
            <a:ext cx="837565" cy="55117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sp>
        <p:nvSpPr>
          <p:cNvPr id="182" name="Oval 181"/>
          <p:cNvSpPr/>
          <p:nvPr/>
        </p:nvSpPr>
        <p:spPr>
          <a:xfrm>
            <a:off x="8055610" y="27495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181" idx="3"/>
            <a:endCxn id="171" idx="1"/>
          </p:cNvCxnSpPr>
          <p:nvPr/>
        </p:nvCxnSpPr>
        <p:spPr>
          <a:xfrm flipV="1">
            <a:off x="8555355" y="3326765"/>
            <a:ext cx="48831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754110" y="32664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84" name="Flowchart: Decision 183"/>
          <p:cNvSpPr/>
          <p:nvPr/>
        </p:nvSpPr>
        <p:spPr>
          <a:xfrm>
            <a:off x="7717790" y="5031414"/>
            <a:ext cx="837565" cy="54865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close?</a:t>
            </a:r>
            <a:endParaRPr lang="en-US" sz="600"/>
          </a:p>
        </p:txBody>
      </p:sp>
      <p:sp>
        <p:nvSpPr>
          <p:cNvPr id="185" name="Flowchart: Decision 184"/>
          <p:cNvSpPr/>
          <p:nvPr/>
        </p:nvSpPr>
        <p:spPr>
          <a:xfrm>
            <a:off x="9049385" y="4064358"/>
            <a:ext cx="837565" cy="55102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low?</a:t>
            </a:r>
            <a:endParaRPr lang="en-US" sz="600"/>
          </a:p>
        </p:txBody>
      </p:sp>
      <p:sp>
        <p:nvSpPr>
          <p:cNvPr id="186" name="Flowchart: Decision 185"/>
          <p:cNvSpPr/>
          <p:nvPr/>
        </p:nvSpPr>
        <p:spPr>
          <a:xfrm>
            <a:off x="10464165" y="4046980"/>
            <a:ext cx="837565" cy="58577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>
                <a:sym typeface="+mn-ea"/>
              </a:rPr>
              <a:t>recovery &lt; high?</a:t>
            </a:r>
            <a:endParaRPr lang="en-US" sz="60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8136890" y="3613785"/>
            <a:ext cx="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05434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89" name="Oval 188"/>
          <p:cNvSpPr/>
          <p:nvPr/>
        </p:nvSpPr>
        <p:spPr>
          <a:xfrm>
            <a:off x="8055610" y="56375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3" name="Straight Arrow Connector 192"/>
          <p:cNvCxnSpPr>
            <a:stCxn id="22" idx="3"/>
            <a:endCxn id="41" idx="1"/>
          </p:cNvCxnSpPr>
          <p:nvPr/>
        </p:nvCxnSpPr>
        <p:spPr>
          <a:xfrm>
            <a:off x="7815580" y="1436370"/>
            <a:ext cx="984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8112125" y="13608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84" idx="1"/>
            <a:endCxn id="128" idx="3"/>
          </p:cNvCxnSpPr>
          <p:nvPr/>
        </p:nvCxnSpPr>
        <p:spPr>
          <a:xfrm flipH="1">
            <a:off x="7359650" y="5305425"/>
            <a:ext cx="3581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50824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04" name="Straight Arrow Connector 203"/>
          <p:cNvCxnSpPr>
            <a:stCxn id="48" idx="3"/>
            <a:endCxn id="83" idx="1"/>
          </p:cNvCxnSpPr>
          <p:nvPr/>
        </p:nvCxnSpPr>
        <p:spPr>
          <a:xfrm flipV="1">
            <a:off x="6518275" y="2423795"/>
            <a:ext cx="12007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7025640" y="23666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lowchart: Decision 206"/>
          <p:cNvSpPr/>
          <p:nvPr/>
        </p:nvSpPr>
        <p:spPr>
          <a:xfrm>
            <a:off x="7717790" y="4064821"/>
            <a:ext cx="837565" cy="5500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&lt; close?</a:t>
            </a:r>
            <a:endParaRPr lang="en-US" sz="600"/>
          </a:p>
        </p:txBody>
      </p:sp>
      <p:grpSp>
        <p:nvGrpSpPr>
          <p:cNvPr id="210" name="Group 209"/>
          <p:cNvGrpSpPr/>
          <p:nvPr/>
        </p:nvGrpSpPr>
        <p:grpSpPr>
          <a:xfrm>
            <a:off x="6193155" y="4105871"/>
            <a:ext cx="1177925" cy="307975"/>
            <a:chOff x="11956" y="8292"/>
            <a:chExt cx="1855" cy="742"/>
          </a:xfrm>
        </p:grpSpPr>
        <p:sp>
          <p:nvSpPr>
            <p:cNvPr id="211" name="Rectangles 210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13" name="Elbow Connector 212"/>
          <p:cNvCxnSpPr>
            <a:stCxn id="212" idx="2"/>
            <a:endCxn id="209" idx="2"/>
          </p:cNvCxnSpPr>
          <p:nvPr/>
        </p:nvCxnSpPr>
        <p:spPr>
          <a:xfrm rot="5400000" flipV="1">
            <a:off x="7218045" y="3978275"/>
            <a:ext cx="401955" cy="127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7" idx="1"/>
            <a:endCxn id="212" idx="3"/>
          </p:cNvCxnSpPr>
          <p:nvPr/>
        </p:nvCxnSpPr>
        <p:spPr>
          <a:xfrm flipH="1">
            <a:off x="7371080" y="4339590"/>
            <a:ext cx="34671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519670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16" name="Straight Arrow Connector 215"/>
          <p:cNvCxnSpPr>
            <a:stCxn id="207" idx="2"/>
            <a:endCxn id="184" idx="0"/>
          </p:cNvCxnSpPr>
          <p:nvPr/>
        </p:nvCxnSpPr>
        <p:spPr>
          <a:xfrm>
            <a:off x="8136890" y="461454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805561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17" name="Elbow Connector 216"/>
          <p:cNvCxnSpPr>
            <a:stCxn id="185" idx="3"/>
            <a:endCxn id="118" idx="4"/>
          </p:cNvCxnSpPr>
          <p:nvPr/>
        </p:nvCxnSpPr>
        <p:spPr>
          <a:xfrm flipV="1">
            <a:off x="9886950" y="3439795"/>
            <a:ext cx="281940" cy="900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5" idx="2"/>
            <a:endCxn id="64" idx="0"/>
          </p:cNvCxnSpPr>
          <p:nvPr/>
        </p:nvCxnSpPr>
        <p:spPr>
          <a:xfrm flipH="1">
            <a:off x="9452610" y="4615815"/>
            <a:ext cx="1587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93833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0" name="Elbow Connector 219"/>
          <p:cNvCxnSpPr>
            <a:stCxn id="65" idx="3"/>
            <a:endCxn id="118" idx="4"/>
          </p:cNvCxnSpPr>
          <p:nvPr/>
        </p:nvCxnSpPr>
        <p:spPr>
          <a:xfrm flipV="1">
            <a:off x="10041255" y="3439795"/>
            <a:ext cx="127635" cy="186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6" idx="2"/>
            <a:endCxn id="120" idx="0"/>
          </p:cNvCxnSpPr>
          <p:nvPr/>
        </p:nvCxnSpPr>
        <p:spPr>
          <a:xfrm flipH="1">
            <a:off x="10875645" y="4632325"/>
            <a:ext cx="7620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07930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3" name="Elbow Connector 222"/>
          <p:cNvCxnSpPr>
            <a:stCxn id="116" idx="3"/>
            <a:endCxn id="225" idx="0"/>
          </p:cNvCxnSpPr>
          <p:nvPr/>
        </p:nvCxnSpPr>
        <p:spPr>
          <a:xfrm>
            <a:off x="11301730" y="3333750"/>
            <a:ext cx="258445" cy="33782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86" idx="3"/>
            <a:endCxn id="225" idx="4"/>
          </p:cNvCxnSpPr>
          <p:nvPr/>
        </p:nvCxnSpPr>
        <p:spPr>
          <a:xfrm flipV="1">
            <a:off x="11301730" y="3848735"/>
            <a:ext cx="258445" cy="49085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1147762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1" name="Flowchart: Decision 230"/>
          <p:cNvSpPr/>
          <p:nvPr/>
        </p:nvSpPr>
        <p:spPr>
          <a:xfrm>
            <a:off x="3583940" y="304673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cxnSp>
        <p:nvCxnSpPr>
          <p:cNvPr id="232" name="Straight Arrow Connector 231"/>
          <p:cNvCxnSpPr>
            <a:stCxn id="231" idx="1"/>
            <a:endCxn id="172" idx="3"/>
          </p:cNvCxnSpPr>
          <p:nvPr/>
        </p:nvCxnSpPr>
        <p:spPr>
          <a:xfrm flipH="1" flipV="1">
            <a:off x="3123565" y="3308033"/>
            <a:ext cx="4603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3288030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34" name="Straight Arrow Connector 233"/>
          <p:cNvCxnSpPr>
            <a:stCxn id="231" idx="2"/>
            <a:endCxn id="242" idx="0"/>
          </p:cNvCxnSpPr>
          <p:nvPr/>
        </p:nvCxnSpPr>
        <p:spPr>
          <a:xfrm>
            <a:off x="4003040" y="3597275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392049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36" name="Straight Arrow Connector 235"/>
          <p:cNvCxnSpPr>
            <a:stCxn id="75" idx="2"/>
            <a:endCxn id="231" idx="0"/>
          </p:cNvCxnSpPr>
          <p:nvPr/>
        </p:nvCxnSpPr>
        <p:spPr>
          <a:xfrm>
            <a:off x="4003040" y="271335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3920490" y="2767924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8" name="Flowchart: Decision 237"/>
          <p:cNvSpPr/>
          <p:nvPr/>
        </p:nvSpPr>
        <p:spPr>
          <a:xfrm>
            <a:off x="3583940" y="503047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close?</a:t>
            </a:r>
            <a:endParaRPr lang="en-US" sz="600"/>
          </a:p>
        </p:txBody>
      </p:sp>
      <p:sp>
        <p:nvSpPr>
          <p:cNvPr id="239" name="Oval 238"/>
          <p:cNvSpPr/>
          <p:nvPr/>
        </p:nvSpPr>
        <p:spPr>
          <a:xfrm>
            <a:off x="3920490" y="5627329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40" name="Straight Arrow Connector 239"/>
          <p:cNvCxnSpPr>
            <a:stCxn id="248" idx="2"/>
          </p:cNvCxnSpPr>
          <p:nvPr/>
        </p:nvCxnSpPr>
        <p:spPr>
          <a:xfrm flipH="1">
            <a:off x="1211580" y="4615180"/>
            <a:ext cx="762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1366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42" name="Flowchart: Decision 241"/>
          <p:cNvSpPr/>
          <p:nvPr/>
        </p:nvSpPr>
        <p:spPr>
          <a:xfrm>
            <a:off x="358394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close?</a:t>
            </a:r>
            <a:endParaRPr lang="en-US" sz="600"/>
          </a:p>
        </p:txBody>
      </p:sp>
      <p:cxnSp>
        <p:nvCxnSpPr>
          <p:cNvPr id="243" name="Elbow Connector 242"/>
          <p:cNvCxnSpPr>
            <a:stCxn id="254" idx="2"/>
            <a:endCxn id="247" idx="6"/>
          </p:cNvCxnSpPr>
          <p:nvPr/>
        </p:nvCxnSpPr>
        <p:spPr>
          <a:xfrm rot="5400000">
            <a:off x="4547553" y="3951288"/>
            <a:ext cx="401955" cy="1327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3"/>
            <a:endCxn id="254" idx="1"/>
          </p:cNvCxnSpPr>
          <p:nvPr/>
        </p:nvCxnSpPr>
        <p:spPr>
          <a:xfrm>
            <a:off x="4421505" y="4340225"/>
            <a:ext cx="4013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4516755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46" name="Straight Arrow Connector 245"/>
          <p:cNvCxnSpPr>
            <a:stCxn id="242" idx="2"/>
            <a:endCxn id="238" idx="0"/>
          </p:cNvCxnSpPr>
          <p:nvPr/>
        </p:nvCxnSpPr>
        <p:spPr>
          <a:xfrm>
            <a:off x="4003040" y="4615180"/>
            <a:ext cx="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392049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48" name="Flowchart: Decision 247"/>
          <p:cNvSpPr/>
          <p:nvPr/>
        </p:nvSpPr>
        <p:spPr>
          <a:xfrm>
            <a:off x="800100" y="4064437"/>
            <a:ext cx="837565" cy="5508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low?</a:t>
            </a:r>
            <a:endParaRPr lang="en-US" sz="600"/>
          </a:p>
        </p:txBody>
      </p:sp>
      <p:grpSp>
        <p:nvGrpSpPr>
          <p:cNvPr id="249" name="Group 248"/>
          <p:cNvGrpSpPr/>
          <p:nvPr/>
        </p:nvGrpSpPr>
        <p:grpSpPr>
          <a:xfrm>
            <a:off x="4811395" y="5071745"/>
            <a:ext cx="1177925" cy="307975"/>
            <a:chOff x="11956" y="8292"/>
            <a:chExt cx="1855" cy="742"/>
          </a:xfrm>
        </p:grpSpPr>
        <p:sp>
          <p:nvSpPr>
            <p:cNvPr id="250" name="Rectangles 249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51" name="Rectangles 250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822825" y="4105871"/>
            <a:ext cx="1177925" cy="307975"/>
            <a:chOff x="11956" y="8292"/>
            <a:chExt cx="1855" cy="742"/>
          </a:xfrm>
        </p:grpSpPr>
        <p:sp>
          <p:nvSpPr>
            <p:cNvPr id="253" name="Rectangles 252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254" name="Rectangles 253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55" name="Straight Arrow Connector 254"/>
          <p:cNvCxnSpPr>
            <a:stCxn id="238" idx="3"/>
            <a:endCxn id="251" idx="1"/>
          </p:cNvCxnSpPr>
          <p:nvPr/>
        </p:nvCxnSpPr>
        <p:spPr>
          <a:xfrm>
            <a:off x="4421505" y="5306060"/>
            <a:ext cx="38989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50088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57" name="Flowchart: Decision 256"/>
          <p:cNvSpPr/>
          <p:nvPr/>
        </p:nvSpPr>
        <p:spPr>
          <a:xfrm>
            <a:off x="228600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high?</a:t>
            </a:r>
            <a:endParaRPr lang="en-US" sz="600"/>
          </a:p>
        </p:txBody>
      </p:sp>
      <p:cxnSp>
        <p:nvCxnSpPr>
          <p:cNvPr id="258" name="Straight Arrow Connector 257"/>
          <p:cNvCxnSpPr>
            <a:stCxn id="257" idx="2"/>
            <a:endCxn id="174" idx="0"/>
          </p:cNvCxnSpPr>
          <p:nvPr/>
        </p:nvCxnSpPr>
        <p:spPr>
          <a:xfrm>
            <a:off x="2705100" y="461518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26225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60" name="Elbow Connector 259"/>
          <p:cNvCxnSpPr>
            <a:stCxn id="175" idx="1"/>
            <a:endCxn id="153" idx="4"/>
          </p:cNvCxnSpPr>
          <p:nvPr/>
        </p:nvCxnSpPr>
        <p:spPr>
          <a:xfrm rot="10800000">
            <a:off x="1993265" y="3410585"/>
            <a:ext cx="122555" cy="1891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76" idx="4"/>
            <a:endCxn id="157" idx="1"/>
          </p:cNvCxnSpPr>
          <p:nvPr/>
        </p:nvCxnSpPr>
        <p:spPr>
          <a:xfrm rot="5400000" flipV="1">
            <a:off x="1648460" y="2496820"/>
            <a:ext cx="2332990" cy="516890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7" idx="1"/>
            <a:endCxn id="153" idx="4"/>
          </p:cNvCxnSpPr>
          <p:nvPr/>
        </p:nvCxnSpPr>
        <p:spPr>
          <a:xfrm rot="10800000">
            <a:off x="1993265" y="3410585"/>
            <a:ext cx="292735" cy="929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10800000" flipV="1">
            <a:off x="230505" y="2440940"/>
            <a:ext cx="399415" cy="1155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60" idx="3"/>
            <a:endCxn id="275" idx="0"/>
          </p:cNvCxnSpPr>
          <p:nvPr/>
        </p:nvCxnSpPr>
        <p:spPr>
          <a:xfrm>
            <a:off x="10320655" y="2408555"/>
            <a:ext cx="1623695" cy="1193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52" idx="4"/>
            <a:endCxn id="248" idx="1"/>
          </p:cNvCxnSpPr>
          <p:nvPr/>
        </p:nvCxnSpPr>
        <p:spPr>
          <a:xfrm rot="5400000" flipV="1">
            <a:off x="481330" y="4021455"/>
            <a:ext cx="493395" cy="1441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52" idx="2"/>
            <a:endCxn id="276" idx="6"/>
          </p:cNvCxnSpPr>
          <p:nvPr/>
        </p:nvCxnSpPr>
        <p:spPr>
          <a:xfrm flipH="1" flipV="1">
            <a:off x="381000" y="3755390"/>
            <a:ext cx="1924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25" idx="6"/>
            <a:endCxn id="265" idx="1"/>
          </p:cNvCxnSpPr>
          <p:nvPr/>
        </p:nvCxnSpPr>
        <p:spPr>
          <a:xfrm flipV="1">
            <a:off x="11642090" y="3757295"/>
            <a:ext cx="1517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Terminator 271"/>
          <p:cNvSpPr/>
          <p:nvPr/>
        </p:nvSpPr>
        <p:spPr>
          <a:xfrm>
            <a:off x="4502150" y="95504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candles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5229225" y="939165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bars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793855" y="360235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</a:t>
            </a:r>
            <a:endParaRPr lang="en-US" sz="1200"/>
          </a:p>
        </p:txBody>
      </p:sp>
      <p:sp>
        <p:nvSpPr>
          <p:cNvPr id="276" name="Oval 275"/>
          <p:cNvSpPr/>
          <p:nvPr/>
        </p:nvSpPr>
        <p:spPr>
          <a:xfrm>
            <a:off x="80010" y="359600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grpSp>
        <p:nvGrpSpPr>
          <p:cNvPr id="278" name="Group 277"/>
          <p:cNvGrpSpPr/>
          <p:nvPr/>
        </p:nvGrpSpPr>
        <p:grpSpPr>
          <a:xfrm>
            <a:off x="5616575" y="225425"/>
            <a:ext cx="761365" cy="631825"/>
            <a:chOff x="9034" y="292"/>
            <a:chExt cx="1199" cy="995"/>
          </a:xfrm>
        </p:grpSpPr>
        <p:grpSp>
          <p:nvGrpSpPr>
            <p:cNvPr id="14" name="Group 13"/>
            <p:cNvGrpSpPr/>
            <p:nvPr/>
          </p:nvGrpSpPr>
          <p:grpSpPr>
            <a:xfrm>
              <a:off x="9034" y="637"/>
              <a:ext cx="1035" cy="650"/>
              <a:chOff x="1464" y="2193"/>
              <a:chExt cx="1035" cy="65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2193"/>
                <a:ext cx="454" cy="56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" y="2597"/>
                <a:ext cx="765" cy="246"/>
              </a:xfrm>
              <a:prstGeom prst="rect">
                <a:avLst/>
              </a:prstGeom>
            </p:spPr>
          </p:pic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3" y="292"/>
              <a:ext cx="851" cy="851"/>
            </a:xfrm>
            <a:prstGeom prst="rect">
              <a:avLst/>
            </a:prstGeom>
          </p:spPr>
        </p:pic>
      </p:grpSp>
      <p:sp>
        <p:nvSpPr>
          <p:cNvPr id="279" name="Text Box 278"/>
          <p:cNvSpPr txBox="1"/>
          <p:nvPr/>
        </p:nvSpPr>
        <p:spPr>
          <a:xfrm>
            <a:off x="10875645" y="191770"/>
            <a:ext cx="103822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Fractal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sp>
        <p:nvSpPr>
          <p:cNvPr id="280" name="Text Box 279"/>
          <p:cNvSpPr txBox="1"/>
          <p:nvPr/>
        </p:nvSpPr>
        <p:spPr>
          <a:xfrm>
            <a:off x="8068945" y="6395085"/>
            <a:ext cx="1972310" cy="24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Connects to Fibonacci Flow</a:t>
            </a:r>
            <a:endParaRPr lang="en-US" sz="1000"/>
          </a:p>
        </p:txBody>
      </p:sp>
      <p:cxnSp>
        <p:nvCxnSpPr>
          <p:cNvPr id="281" name="Elbow Connector 280"/>
          <p:cNvCxnSpPr>
            <a:stCxn id="251" idx="2"/>
            <a:endCxn id="128" idx="2"/>
          </p:cNvCxnSpPr>
          <p:nvPr/>
        </p:nvCxnSpPr>
        <p:spPr>
          <a:xfrm rot="5400000" flipV="1">
            <a:off x="6085840" y="4694555"/>
            <a:ext cx="3175" cy="1370330"/>
          </a:xfrm>
          <a:prstGeom prst="bentConnector3">
            <a:avLst>
              <a:gd name="adj1" fmla="val 75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55" idx="0"/>
          </p:cNvCxnSpPr>
          <p:nvPr/>
        </p:nvCxnSpPr>
        <p:spPr>
          <a:xfrm flipH="1">
            <a:off x="6158865" y="5608320"/>
            <a:ext cx="4445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0" name="Straight Arrow Connector 49"/>
          <p:cNvCxnSpPr>
            <a:stCxn id="9" idx="2"/>
            <a:endCxn id="96" idx="0"/>
          </p:cNvCxnSpPr>
          <p:nvPr/>
        </p:nvCxnSpPr>
        <p:spPr>
          <a:xfrm flipH="1">
            <a:off x="1701800" y="1244600"/>
            <a:ext cx="10160" cy="130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470535" y="29083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sp>
        <p:nvSpPr>
          <p:cNvPr id="6" name="Flowchart: Data 5"/>
          <p:cNvSpPr/>
          <p:nvPr/>
        </p:nvSpPr>
        <p:spPr>
          <a:xfrm>
            <a:off x="145415" y="85534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292860" y="87757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10" name="Straight Arrow Connector 9"/>
          <p:cNvCxnSpPr>
            <a:stCxn id="79" idx="1"/>
            <a:endCxn id="11" idx="6"/>
          </p:cNvCxnSpPr>
          <p:nvPr/>
        </p:nvCxnSpPr>
        <p:spPr>
          <a:xfrm flipH="1">
            <a:off x="1790065" y="3483610"/>
            <a:ext cx="14490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5600" y="33959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9" idx="3"/>
            <a:endCxn id="84" idx="1"/>
          </p:cNvCxnSpPr>
          <p:nvPr/>
        </p:nvCxnSpPr>
        <p:spPr>
          <a:xfrm>
            <a:off x="2130425" y="1061085"/>
            <a:ext cx="203200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186430" y="9759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2" name="Flowchart: Decision 11"/>
          <p:cNvSpPr/>
          <p:nvPr/>
        </p:nvSpPr>
        <p:spPr>
          <a:xfrm>
            <a:off x="1289685" y="3818931"/>
            <a:ext cx="837565" cy="53966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max?</a:t>
            </a:r>
            <a:endParaRPr lang="en-US" sz="600"/>
          </a:p>
        </p:txBody>
      </p:sp>
      <p:sp>
        <p:nvSpPr>
          <p:cNvPr id="13" name="Flowchart: Decision 12"/>
          <p:cNvSpPr/>
          <p:nvPr/>
        </p:nvSpPr>
        <p:spPr>
          <a:xfrm>
            <a:off x="7357745" y="1241514"/>
            <a:ext cx="837565" cy="54973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Extension&lt; max?</a:t>
            </a:r>
            <a:endParaRPr lang="en-US" sz="600"/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8195310" y="1511935"/>
            <a:ext cx="53721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80095" y="14300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8" name="Elbow Connector 17"/>
          <p:cNvCxnSpPr>
            <a:stCxn id="91" idx="3"/>
            <a:endCxn id="13" idx="1"/>
          </p:cNvCxnSpPr>
          <p:nvPr/>
        </p:nvCxnSpPr>
        <p:spPr>
          <a:xfrm>
            <a:off x="6738620" y="1065530"/>
            <a:ext cx="619125" cy="450850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560695" y="829310"/>
            <a:ext cx="1177925" cy="525780"/>
            <a:chOff x="1542" y="6592"/>
            <a:chExt cx="1855" cy="828"/>
          </a:xfrm>
        </p:grpSpPr>
        <p:sp>
          <p:nvSpPr>
            <p:cNvPr id="90" name="Rectangles 8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123"/>
              <a:ext cx="1855" cy="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38" name="Straight Arrow Connector 37"/>
          <p:cNvCxnSpPr>
            <a:stCxn id="12" idx="3"/>
            <a:endCxn id="42" idx="1"/>
          </p:cNvCxnSpPr>
          <p:nvPr/>
        </p:nvCxnSpPr>
        <p:spPr>
          <a:xfrm>
            <a:off x="2127250" y="4088765"/>
            <a:ext cx="7588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47595" y="40005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40" name="Group 39"/>
          <p:cNvGrpSpPr/>
          <p:nvPr/>
        </p:nvGrpSpPr>
        <p:grpSpPr>
          <a:xfrm>
            <a:off x="2886075" y="3856990"/>
            <a:ext cx="1177925" cy="472440"/>
            <a:chOff x="1542" y="6592"/>
            <a:chExt cx="1855" cy="744"/>
          </a:xfrm>
        </p:grpSpPr>
        <p:sp>
          <p:nvSpPr>
            <p:cNvPr id="41" name="Rectangles 4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542" y="71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sp>
        <p:nvSpPr>
          <p:cNvPr id="46" name="Flowchart: Terminator 45"/>
          <p:cNvSpPr/>
          <p:nvPr/>
        </p:nvSpPr>
        <p:spPr>
          <a:xfrm>
            <a:off x="9081770" y="82423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Flowchart: Decision 55"/>
          <p:cNvSpPr/>
          <p:nvPr/>
        </p:nvSpPr>
        <p:spPr>
          <a:xfrm>
            <a:off x="4170045" y="1752304"/>
            <a:ext cx="837565" cy="54542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f23.6%</a:t>
            </a:r>
            <a:endParaRPr lang="en-US" sz="600"/>
          </a:p>
        </p:txBody>
      </p:sp>
      <p:cxnSp>
        <p:nvCxnSpPr>
          <p:cNvPr id="57" name="Straight Arrow Connector 56"/>
          <p:cNvCxnSpPr>
            <a:stCxn id="56" idx="3"/>
            <a:endCxn id="62" idx="1"/>
          </p:cNvCxnSpPr>
          <p:nvPr/>
        </p:nvCxnSpPr>
        <p:spPr>
          <a:xfrm flipV="1">
            <a:off x="5007610" y="2007235"/>
            <a:ext cx="55308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197475" y="19234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59" name="Straight Arrow Connector 58"/>
          <p:cNvCxnSpPr>
            <a:stCxn id="41" idx="0"/>
            <a:endCxn id="79" idx="2"/>
          </p:cNvCxnSpPr>
          <p:nvPr/>
        </p:nvCxnSpPr>
        <p:spPr>
          <a:xfrm flipV="1">
            <a:off x="3475355" y="3558540"/>
            <a:ext cx="3810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60695" y="1771015"/>
            <a:ext cx="1177925" cy="521970"/>
            <a:chOff x="1542" y="6592"/>
            <a:chExt cx="1855" cy="822"/>
          </a:xfrm>
        </p:grpSpPr>
        <p:sp>
          <p:nvSpPr>
            <p:cNvPr id="61" name="Rectangles 6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Breakout</a:t>
              </a:r>
              <a:endParaRPr lang="en-US" sz="8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1542" y="7121"/>
              <a:ext cx="1855" cy="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69" name="Straight Arrow Connector 68"/>
          <p:cNvCxnSpPr>
            <a:stCxn id="12" idx="2"/>
            <a:endCxn id="70" idx="0"/>
          </p:cNvCxnSpPr>
          <p:nvPr/>
        </p:nvCxnSpPr>
        <p:spPr>
          <a:xfrm flipH="1">
            <a:off x="1703705" y="4358640"/>
            <a:ext cx="5080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21155" y="46285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71" name="Group 70"/>
          <p:cNvGrpSpPr/>
          <p:nvPr/>
        </p:nvGrpSpPr>
        <p:grpSpPr>
          <a:xfrm>
            <a:off x="8732520" y="1259205"/>
            <a:ext cx="1177925" cy="546735"/>
            <a:chOff x="1542" y="6592"/>
            <a:chExt cx="1855" cy="861"/>
          </a:xfrm>
        </p:grpSpPr>
        <p:sp>
          <p:nvSpPr>
            <p:cNvPr id="73" name="Rectangles 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Extension</a:t>
              </a:r>
              <a:endParaRPr lang="en-US" sz="8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1542" y="7120"/>
              <a:ext cx="1855" cy="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78" name="Elbow Connector 77"/>
          <p:cNvCxnSpPr>
            <a:stCxn id="62" idx="3"/>
            <a:endCxn id="13" idx="1"/>
          </p:cNvCxnSpPr>
          <p:nvPr/>
        </p:nvCxnSpPr>
        <p:spPr>
          <a:xfrm flipV="1">
            <a:off x="6738620" y="1516380"/>
            <a:ext cx="619125" cy="490855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239135" y="340868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6" idx="5"/>
            <a:endCxn id="9" idx="1"/>
          </p:cNvCxnSpPr>
          <p:nvPr/>
        </p:nvCxnSpPr>
        <p:spPr>
          <a:xfrm flipV="1">
            <a:off x="1002030" y="1061085"/>
            <a:ext cx="2908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9" idx="2"/>
            <a:endCxn id="6" idx="1"/>
          </p:cNvCxnSpPr>
          <p:nvPr/>
        </p:nvCxnSpPr>
        <p:spPr>
          <a:xfrm>
            <a:off x="621030" y="609600"/>
            <a:ext cx="635" cy="24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4"/>
            <a:endCxn id="83" idx="0"/>
          </p:cNvCxnSpPr>
          <p:nvPr/>
        </p:nvCxnSpPr>
        <p:spPr>
          <a:xfrm flipH="1">
            <a:off x="1701800" y="4805680"/>
            <a:ext cx="1905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1303655" y="507555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4162425" y="886457"/>
            <a:ext cx="837565" cy="36703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Rreversal?</a:t>
            </a:r>
            <a:endParaRPr lang="en-US" sz="600"/>
          </a:p>
        </p:txBody>
      </p:sp>
      <p:cxnSp>
        <p:nvCxnSpPr>
          <p:cNvPr id="85" name="Straight Arrow Connector 84"/>
          <p:cNvCxnSpPr>
            <a:stCxn id="84" idx="2"/>
            <a:endCxn id="56" idx="0"/>
          </p:cNvCxnSpPr>
          <p:nvPr/>
        </p:nvCxnSpPr>
        <p:spPr>
          <a:xfrm>
            <a:off x="4581525" y="1253490"/>
            <a:ext cx="762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3"/>
            <a:endCxn id="91" idx="1"/>
          </p:cNvCxnSpPr>
          <p:nvPr/>
        </p:nvCxnSpPr>
        <p:spPr>
          <a:xfrm flipV="1">
            <a:off x="4999990" y="1065530"/>
            <a:ext cx="5607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78425" y="98171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88" name="Oval 87"/>
          <p:cNvSpPr/>
          <p:nvPr/>
        </p:nvSpPr>
        <p:spPr>
          <a:xfrm>
            <a:off x="4498975" y="13563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89" name="Straight Arrow Connector 88"/>
          <p:cNvCxnSpPr>
            <a:stCxn id="73" idx="0"/>
            <a:endCxn id="46" idx="2"/>
          </p:cNvCxnSpPr>
          <p:nvPr/>
        </p:nvCxnSpPr>
        <p:spPr>
          <a:xfrm flipV="1">
            <a:off x="9321800" y="974090"/>
            <a:ext cx="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6" idx="1"/>
            <a:endCxn id="13" idx="0"/>
          </p:cNvCxnSpPr>
          <p:nvPr/>
        </p:nvCxnSpPr>
        <p:spPr>
          <a:xfrm rot="10800000" flipV="1">
            <a:off x="7776210" y="898525"/>
            <a:ext cx="1304925" cy="34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6" idx="2"/>
            <a:endCxn id="102" idx="3"/>
          </p:cNvCxnSpPr>
          <p:nvPr/>
        </p:nvCxnSpPr>
        <p:spPr>
          <a:xfrm rot="5400000">
            <a:off x="4121150" y="2240915"/>
            <a:ext cx="410845" cy="525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551305" y="254508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97" name="Elbow Connector 96"/>
          <p:cNvCxnSpPr>
            <a:stCxn id="13" idx="2"/>
            <a:endCxn id="66" idx="6"/>
          </p:cNvCxnSpPr>
          <p:nvPr/>
        </p:nvCxnSpPr>
        <p:spPr>
          <a:xfrm rot="5400000">
            <a:off x="5767070" y="694690"/>
            <a:ext cx="913765" cy="310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06595" y="26162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Fibonacci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grpSp>
        <p:nvGrpSpPr>
          <p:cNvPr id="100" name="Group 99"/>
          <p:cNvGrpSpPr/>
          <p:nvPr/>
        </p:nvGrpSpPr>
        <p:grpSpPr>
          <a:xfrm>
            <a:off x="2886075" y="2472690"/>
            <a:ext cx="1177925" cy="307975"/>
            <a:chOff x="1542" y="6592"/>
            <a:chExt cx="1855" cy="485"/>
          </a:xfrm>
        </p:grpSpPr>
        <p:sp>
          <p:nvSpPr>
            <p:cNvPr id="101" name="Rectangles 10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Initialize Retrace</a:t>
              </a:r>
              <a:endParaRPr lang="en-US" sz="800"/>
            </a:p>
          </p:txBody>
        </p:sp>
      </p:grpSp>
      <p:cxnSp>
        <p:nvCxnSpPr>
          <p:cNvPr id="105" name="Straight Arrow Connector 104"/>
          <p:cNvCxnSpPr>
            <a:stCxn id="102" idx="1"/>
            <a:endCxn id="96" idx="6"/>
          </p:cNvCxnSpPr>
          <p:nvPr/>
        </p:nvCxnSpPr>
        <p:spPr>
          <a:xfrm flipH="1" flipV="1">
            <a:off x="1852295" y="2704465"/>
            <a:ext cx="103378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6" idx="4"/>
            <a:endCxn id="12" idx="0"/>
          </p:cNvCxnSpPr>
          <p:nvPr/>
        </p:nvCxnSpPr>
        <p:spPr>
          <a:xfrm>
            <a:off x="1701800" y="2863850"/>
            <a:ext cx="6985" cy="95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3860" y="2292985"/>
            <a:ext cx="3855085" cy="4241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4" name="Elbow Connector 93"/>
          <p:cNvCxnSpPr>
            <a:stCxn id="7" idx="1"/>
            <a:endCxn id="9" idx="0"/>
          </p:cNvCxnSpPr>
          <p:nvPr/>
        </p:nvCxnSpPr>
        <p:spPr>
          <a:xfrm rot="10800000" flipV="1">
            <a:off x="4586605" y="1131570"/>
            <a:ext cx="1555115" cy="4870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870325" y="1802765"/>
            <a:ext cx="210185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83" idx="0"/>
          </p:cNvCxnSpPr>
          <p:nvPr/>
        </p:nvCxnSpPr>
        <p:spPr>
          <a:xfrm flipH="1">
            <a:off x="4577080" y="1986280"/>
            <a:ext cx="10160" cy="93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4168140" y="161925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Exists?</a:t>
            </a:r>
            <a:endParaRPr lang="en-US" sz="600"/>
          </a:p>
        </p:txBody>
      </p:sp>
      <p:sp>
        <p:nvSpPr>
          <p:cNvPr id="11" name="Oval 10"/>
          <p:cNvSpPr/>
          <p:nvPr/>
        </p:nvSpPr>
        <p:spPr>
          <a:xfrm>
            <a:off x="5257165" y="17176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7" name="Oval 106"/>
          <p:cNvSpPr/>
          <p:nvPr/>
        </p:nvSpPr>
        <p:spPr>
          <a:xfrm>
            <a:off x="449707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46" name="Flowchart: Terminator 45"/>
          <p:cNvSpPr/>
          <p:nvPr/>
        </p:nvSpPr>
        <p:spPr>
          <a:xfrm>
            <a:off x="4818380" y="10585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90" idx="0"/>
            <a:endCxn id="7" idx="2"/>
          </p:cNvCxnSpPr>
          <p:nvPr/>
        </p:nvCxnSpPr>
        <p:spPr>
          <a:xfrm flipH="1" flipV="1">
            <a:off x="6561455" y="1315720"/>
            <a:ext cx="635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605145" y="104330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78" name="Elbow Connector 77"/>
          <p:cNvCxnSpPr>
            <a:stCxn id="15" idx="2"/>
            <a:endCxn id="83" idx="3"/>
          </p:cNvCxnSpPr>
          <p:nvPr/>
        </p:nvCxnSpPr>
        <p:spPr>
          <a:xfrm rot="5400000">
            <a:off x="5644198" y="536893"/>
            <a:ext cx="1822450" cy="3160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3"/>
            <a:endCxn id="9" idx="1"/>
          </p:cNvCxnSpPr>
          <p:nvPr/>
        </p:nvCxnSpPr>
        <p:spPr>
          <a:xfrm>
            <a:off x="3682365" y="1802765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" idx="2"/>
            <a:endCxn id="4" idx="0"/>
          </p:cNvCxnSpPr>
          <p:nvPr/>
        </p:nvCxnSpPr>
        <p:spPr>
          <a:xfrm>
            <a:off x="3093085" y="1301750"/>
            <a:ext cx="635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178935" y="292163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9" name="Straight Arrow Connector 88"/>
          <p:cNvCxnSpPr>
            <a:stCxn id="7" idx="3"/>
            <a:endCxn id="15" idx="1"/>
          </p:cNvCxnSpPr>
          <p:nvPr/>
        </p:nvCxnSpPr>
        <p:spPr>
          <a:xfrm>
            <a:off x="6979920" y="1132205"/>
            <a:ext cx="5664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Account Flow</a:t>
            </a:r>
            <a:endParaRPr lang="en-US" sz="1000"/>
          </a:p>
          <a:p>
            <a:r>
              <a:rPr lang="en-US" sz="1000"/>
              <a:t>05/08/2025</a:t>
            </a:r>
            <a:endParaRPr lang="en-US" sz="1000"/>
          </a:p>
        </p:txBody>
      </p:sp>
      <p:sp>
        <p:nvSpPr>
          <p:cNvPr id="2" name="Flowchart: Terminator 1"/>
          <p:cNvSpPr/>
          <p:nvPr/>
        </p:nvSpPr>
        <p:spPr>
          <a:xfrm>
            <a:off x="2694940" y="108839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04440" y="1566545"/>
            <a:ext cx="1177925" cy="307975"/>
            <a:chOff x="1542" y="6592"/>
            <a:chExt cx="1855" cy="485"/>
          </a:xfrm>
        </p:grpSpPr>
        <p:sp>
          <p:nvSpPr>
            <p:cNvPr id="4" name="Rectangles 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env.Accounts</a:t>
              </a:r>
              <a:endParaRPr lang="en-US" sz="800"/>
            </a:p>
          </p:txBody>
        </p:sp>
      </p:grpSp>
      <p:sp>
        <p:nvSpPr>
          <p:cNvPr id="7" name="Flowchart: Decision 6"/>
          <p:cNvSpPr/>
          <p:nvPr/>
        </p:nvSpPr>
        <p:spPr>
          <a:xfrm>
            <a:off x="6142355" y="948649"/>
            <a:ext cx="837565" cy="36711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success?</a:t>
            </a:r>
            <a:endParaRPr lang="en-US" sz="600"/>
          </a:p>
        </p:txBody>
      </p:sp>
      <p:grpSp>
        <p:nvGrpSpPr>
          <p:cNvPr id="8" name="Group 7"/>
          <p:cNvGrpSpPr/>
          <p:nvPr/>
        </p:nvGrpSpPr>
        <p:grpSpPr>
          <a:xfrm>
            <a:off x="7546340" y="897890"/>
            <a:ext cx="1177925" cy="307975"/>
            <a:chOff x="1542" y="6592"/>
            <a:chExt cx="1855" cy="485"/>
          </a:xfrm>
        </p:grpSpPr>
        <p:sp>
          <p:nvSpPr>
            <p:cNvPr id="14" name="Rectangles 1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Handle Crash</a:t>
              </a:r>
              <a:endParaRPr lang="en-US" sz="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72810" y="1570990"/>
            <a:ext cx="1177290" cy="994410"/>
            <a:chOff x="9406" y="2474"/>
            <a:chExt cx="1854" cy="1566"/>
          </a:xfrm>
        </p:grpSpPr>
        <p:sp>
          <p:nvSpPr>
            <p:cNvPr id="90" name="Rectangles 89"/>
            <p:cNvSpPr/>
            <p:nvPr/>
          </p:nvSpPr>
          <p:spPr>
            <a:xfrm>
              <a:off x="9406" y="2474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Import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9406" y="2738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setOwner()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406" y="300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setBroker()</a:t>
              </a:r>
              <a:endParaRPr lang="en-US" sz="800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9406" y="327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setPosition()</a:t>
              </a:r>
              <a:endParaRPr lang="en-US" sz="800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9406" y="3542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setDescription()</a:t>
              </a:r>
              <a:endParaRPr lang="en-US" sz="800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9406" y="381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WPS Presentation</Application>
  <PresentationFormat>宽屏</PresentationFormat>
  <Paragraphs>326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15</cp:revision>
  <dcterms:created xsi:type="dcterms:W3CDTF">2025-05-08T21:19:30Z</dcterms:created>
  <dcterms:modified xsi:type="dcterms:W3CDTF">2025-05-08T21:19:30Z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