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257" r:id="rId3"/>
    <p:sldId id="258" r:id="rId5"/>
    <p:sldId id="256" r:id="rId6"/>
    <p:sldId id="259" r:id="rId7"/>
    <p:sldId id="277" r:id="rId8"/>
    <p:sldId id="265" r:id="rId9"/>
    <p:sldId id="270" r:id="rId10"/>
    <p:sldId id="272" r:id="rId11"/>
    <p:sldId id="274" r:id="rId12"/>
    <p:sldId id="261" r:id="rId13"/>
    <p:sldId id="275" r:id="rId14"/>
  </p:sldIdLst>
  <p:sldSz cx="14630400" cy="10972800"/>
  <p:notesSz cx="10234295" cy="710374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BE97"/>
    <a:srgbClr val="F0B500"/>
    <a:srgbClr val="E7971C"/>
    <a:srgbClr val="89BF61"/>
    <a:srgbClr val="FEF8F5"/>
    <a:srgbClr val="8CC166"/>
    <a:srgbClr val="00D0DD"/>
    <a:srgbClr val="B2B2B2"/>
    <a:srgbClr val="202020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3121"/>
        <p:guide pos="482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66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7066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66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66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7066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66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679" cy="3559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788" y="0"/>
            <a:ext cx="4434677" cy="3559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520027" y="888133"/>
            <a:ext cx="3196986" cy="239774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4619" y="3419204"/>
            <a:ext cx="8187802" cy="279662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8051"/>
            <a:ext cx="4434679" cy="3559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788" y="6748051"/>
            <a:ext cx="4434677" cy="3559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" y="-5080"/>
            <a:ext cx="14645977" cy="109780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76558" y="1800882"/>
            <a:ext cx="11054334" cy="1732300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76558" y="3761784"/>
            <a:ext cx="11061954" cy="2804192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31537" y="9992475"/>
            <a:ext cx="3413838" cy="76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98835" y="9992475"/>
            <a:ext cx="4633067" cy="76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85361" y="9992475"/>
            <a:ext cx="3413838" cy="76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284" y="304804"/>
            <a:ext cx="3291916" cy="94997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37" y="304804"/>
            <a:ext cx="9631901" cy="94997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44" y="2735612"/>
            <a:ext cx="12619010" cy="4564432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44" y="7343225"/>
            <a:ext cx="12619010" cy="2400327"/>
          </a:xfrm>
        </p:spPr>
        <p:txBody>
          <a:bodyPr/>
          <a:lstStyle>
            <a:lvl1pPr marL="0" indent="0">
              <a:buNone/>
              <a:defRPr sz="3840"/>
            </a:lvl1pPr>
            <a:lvl2pPr marL="731520" indent="0">
              <a:buNone/>
              <a:defRPr sz="3200"/>
            </a:lvl2pPr>
            <a:lvl3pPr marL="1463040" indent="0">
              <a:buNone/>
              <a:defRPr sz="2880"/>
            </a:lvl3pPr>
            <a:lvl4pPr marL="2194560" indent="0">
              <a:buNone/>
              <a:defRPr sz="2565"/>
            </a:lvl4pPr>
            <a:lvl5pPr marL="2926080" indent="0">
              <a:buNone/>
              <a:defRPr sz="2565"/>
            </a:lvl5pPr>
            <a:lvl6pPr marL="3657600" indent="0">
              <a:buNone/>
              <a:defRPr sz="2565"/>
            </a:lvl6pPr>
            <a:lvl7pPr marL="4389120" indent="0">
              <a:buNone/>
              <a:defRPr sz="2565"/>
            </a:lvl7pPr>
            <a:lvl8pPr marL="5120640" indent="0">
              <a:buNone/>
              <a:defRPr sz="2565"/>
            </a:lvl8pPr>
            <a:lvl9pPr marL="5852160" indent="0">
              <a:buNone/>
              <a:defRPr sz="256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37" y="1879622"/>
            <a:ext cx="6461909" cy="79248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7291" y="1879622"/>
            <a:ext cx="6461909" cy="79248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404" y="584207"/>
            <a:ext cx="12619010" cy="2120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8404" y="2689892"/>
            <a:ext cx="6190122" cy="1318274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5" b="1"/>
            </a:lvl4pPr>
            <a:lvl5pPr marL="2926080" indent="0">
              <a:buNone/>
              <a:defRPr sz="2565" b="1"/>
            </a:lvl5pPr>
            <a:lvl6pPr marL="3657600" indent="0">
              <a:buNone/>
              <a:defRPr sz="2565" b="1"/>
            </a:lvl6pPr>
            <a:lvl7pPr marL="4389120" indent="0">
              <a:buNone/>
              <a:defRPr sz="2565" b="1"/>
            </a:lvl7pPr>
            <a:lvl8pPr marL="5120640" indent="0">
              <a:buNone/>
              <a:defRPr sz="2565" b="1"/>
            </a:lvl8pPr>
            <a:lvl9pPr marL="5852160" indent="0">
              <a:buNone/>
              <a:defRPr sz="256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8404" y="4008166"/>
            <a:ext cx="6190122" cy="58954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810" y="2689892"/>
            <a:ext cx="6220603" cy="1318274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5" b="1"/>
            </a:lvl4pPr>
            <a:lvl5pPr marL="2926080" indent="0">
              <a:buNone/>
              <a:defRPr sz="2565" b="1"/>
            </a:lvl5pPr>
            <a:lvl6pPr marL="3657600" indent="0">
              <a:buNone/>
              <a:defRPr sz="2565" b="1"/>
            </a:lvl6pPr>
            <a:lvl7pPr marL="4389120" indent="0">
              <a:buNone/>
              <a:defRPr sz="2565" b="1"/>
            </a:lvl7pPr>
            <a:lvl8pPr marL="5120640" indent="0">
              <a:buNone/>
              <a:defRPr sz="2565" b="1"/>
            </a:lvl8pPr>
            <a:lvl9pPr marL="5852160" indent="0">
              <a:buNone/>
              <a:defRPr sz="256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810" y="4008166"/>
            <a:ext cx="6220603" cy="58954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404" y="731528"/>
            <a:ext cx="4719429" cy="2560349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0603" y="1579898"/>
            <a:ext cx="7406810" cy="7797890"/>
          </a:xfrm>
        </p:spPr>
        <p:txBody>
          <a:bodyPr/>
          <a:lstStyle>
            <a:lvl1pPr>
              <a:defRPr sz="5120"/>
            </a:lvl1pPr>
            <a:lvl2pPr>
              <a:defRPr sz="4485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8404" y="3291878"/>
            <a:ext cx="4719429" cy="6098611"/>
          </a:xfrm>
        </p:spPr>
        <p:txBody>
          <a:bodyPr/>
          <a:lstStyle>
            <a:lvl1pPr marL="0" indent="0">
              <a:buNone/>
              <a:defRPr sz="2565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404" y="731528"/>
            <a:ext cx="4719429" cy="2560349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20603" y="1579898"/>
            <a:ext cx="7406810" cy="779789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5120"/>
            </a:lvl1pPr>
            <a:lvl2pPr marL="731520" indent="0">
              <a:buNone/>
              <a:defRPr sz="4485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8404" y="3291878"/>
            <a:ext cx="4719429" cy="6098611"/>
          </a:xfrm>
        </p:spPr>
        <p:txBody>
          <a:bodyPr/>
          <a:lstStyle>
            <a:lvl1pPr marL="0" indent="0">
              <a:buNone/>
              <a:defRPr sz="2565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891561" y="694952"/>
            <a:ext cx="0" cy="2226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4638358" cy="109780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731537" y="304804"/>
            <a:ext cx="13167663" cy="93219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731537" y="1879622"/>
            <a:ext cx="13167663" cy="7924891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31537" y="9992475"/>
            <a:ext cx="3413838" cy="762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224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98835" y="9992475"/>
            <a:ext cx="4633067" cy="762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2240"/>
            </a:lvl1pPr>
          </a:lstStyle>
          <a:p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85361" y="9992475"/>
            <a:ext cx="3413838" cy="762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224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576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548640" indent="-548640" algn="l" rtl="0" fontAlgn="base">
        <a:spcBef>
          <a:spcPct val="32000"/>
        </a:spcBef>
        <a:spcAft>
          <a:spcPct val="0"/>
        </a:spcAft>
        <a:buChar char="•"/>
        <a:defRPr sz="5120" kern="1200">
          <a:solidFill>
            <a:schemeClr val="tx1"/>
          </a:solidFill>
          <a:latin typeface="+mn-lt"/>
          <a:ea typeface="+mn-ea"/>
          <a:cs typeface="+mn-cs"/>
        </a:defRPr>
      </a:lvl1pPr>
      <a:lvl2pPr marL="1188720" indent="-457200" algn="l" rtl="0" fontAlgn="base">
        <a:spcBef>
          <a:spcPct val="32000"/>
        </a:spcBef>
        <a:spcAft>
          <a:spcPct val="0"/>
        </a:spcAft>
        <a:buChar char="–"/>
        <a:defRPr sz="4485" kern="1200">
          <a:solidFill>
            <a:schemeClr val="tx1"/>
          </a:solidFill>
          <a:latin typeface="+mn-lt"/>
          <a:ea typeface="+mn-ea"/>
          <a:cs typeface="+mn-cs"/>
        </a:defRPr>
      </a:lvl2pPr>
      <a:lvl3pPr marL="1829435" indent="-365760" algn="l" rtl="0" fontAlgn="base">
        <a:spcBef>
          <a:spcPct val="32000"/>
        </a:spcBef>
        <a:spcAft>
          <a:spcPct val="0"/>
        </a:spcAft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rtl="0" fontAlgn="base">
        <a:spcBef>
          <a:spcPct val="32000"/>
        </a:spcBef>
        <a:spcAft>
          <a:spcPct val="0"/>
        </a:spcAft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rtl="0" fontAlgn="base">
        <a:spcBef>
          <a:spcPct val="32000"/>
        </a:spcBef>
        <a:spcAft>
          <a:spcPct val="0"/>
        </a:spcAft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8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8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7035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8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8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3" Type="http://schemas.openxmlformats.org/officeDocument/2006/relationships/notesSlide" Target="../notesSlides/notesSlide2.x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7.png"/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20.png"/><Relationship Id="rId11" Type="http://schemas.openxmlformats.org/officeDocument/2006/relationships/image" Target="../media/image19.png"/><Relationship Id="rId10" Type="http://schemas.openxmlformats.org/officeDocument/2006/relationships/image" Target="../media/image18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6.png"/><Relationship Id="rId3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png"/><Relationship Id="rId8" Type="http://schemas.openxmlformats.org/officeDocument/2006/relationships/image" Target="../media/image25.png"/><Relationship Id="rId7" Type="http://schemas.openxmlformats.org/officeDocument/2006/relationships/image" Target="../media/image4.png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12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.png"/><Relationship Id="rId8" Type="http://schemas.openxmlformats.org/officeDocument/2006/relationships/image" Target="../media/image29.png"/><Relationship Id="rId7" Type="http://schemas.openxmlformats.org/officeDocument/2006/relationships/image" Target="../media/image12.png"/><Relationship Id="rId6" Type="http://schemas.openxmlformats.org/officeDocument/2006/relationships/image" Target="../media/image4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32.png"/><Relationship Id="rId10" Type="http://schemas.openxmlformats.org/officeDocument/2006/relationships/image" Target="../media/image31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5.png"/><Relationship Id="rId7" Type="http://schemas.openxmlformats.org/officeDocument/2006/relationships/image" Target="../media/image28.png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12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4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5.png"/><Relationship Id="rId7" Type="http://schemas.openxmlformats.org/officeDocument/2006/relationships/image" Target="../media/image28.png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12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4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1310" y="3478166"/>
            <a:ext cx="3222191" cy="389200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2765" y="3310890"/>
            <a:ext cx="10203815" cy="5273040"/>
          </a:xfrm>
          <a:prstGeom prst="rect">
            <a:avLst/>
          </a:prstGeom>
        </p:spPr>
      </p:pic>
      <p:sp>
        <p:nvSpPr>
          <p:cNvPr id="10" name="Rectangles 9"/>
          <p:cNvSpPr/>
          <p:nvPr/>
        </p:nvSpPr>
        <p:spPr>
          <a:xfrm>
            <a:off x="7685405" y="7718425"/>
            <a:ext cx="692150" cy="290830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11" name="Rectangles 10"/>
          <p:cNvSpPr/>
          <p:nvPr/>
        </p:nvSpPr>
        <p:spPr>
          <a:xfrm>
            <a:off x="8552180" y="7766050"/>
            <a:ext cx="486410" cy="242570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cxnSp>
        <p:nvCxnSpPr>
          <p:cNvPr id="12" name="Elbow Connector 11"/>
          <p:cNvCxnSpPr>
            <a:stCxn id="10" idx="2"/>
            <a:endCxn id="11" idx="2"/>
          </p:cNvCxnSpPr>
          <p:nvPr/>
        </p:nvCxnSpPr>
        <p:spPr>
          <a:xfrm rot="5400000" flipH="1" flipV="1">
            <a:off x="8413115" y="7626985"/>
            <a:ext cx="635" cy="763905"/>
          </a:xfrm>
          <a:prstGeom prst="bentConnector3">
            <a:avLst>
              <a:gd name="adj1" fmla="val -3750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1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98728" y="7523336"/>
            <a:ext cx="1045298" cy="5680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09829" y="3970239"/>
            <a:ext cx="1045298" cy="568084"/>
          </a:xfrm>
          <a:prstGeom prst="rect">
            <a:avLst/>
          </a:prstGeom>
        </p:spPr>
      </p:pic>
      <p:sp>
        <p:nvSpPr>
          <p:cNvPr id="26" name="Rectangles 25"/>
          <p:cNvSpPr/>
          <p:nvPr/>
        </p:nvSpPr>
        <p:spPr>
          <a:xfrm>
            <a:off x="3307304" y="3493025"/>
            <a:ext cx="7150201" cy="3943441"/>
          </a:xfrm>
          <a:prstGeom prst="rect">
            <a:avLst/>
          </a:prstGeom>
          <a:solidFill>
            <a:schemeClr val="accent5">
              <a:alpha val="16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/>
          </a:p>
        </p:txBody>
      </p:sp>
      <p:sp>
        <p:nvSpPr>
          <p:cNvPr id="80" name="Rectangles 79"/>
          <p:cNvSpPr/>
          <p:nvPr/>
        </p:nvSpPr>
        <p:spPr>
          <a:xfrm>
            <a:off x="6835255" y="4209131"/>
            <a:ext cx="1625383" cy="26020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620"/>
          </a:p>
        </p:txBody>
      </p:sp>
      <p:sp>
        <p:nvSpPr>
          <p:cNvPr id="3" name="Rectangles 2"/>
          <p:cNvSpPr/>
          <p:nvPr/>
        </p:nvSpPr>
        <p:spPr>
          <a:xfrm>
            <a:off x="3502477" y="5090404"/>
            <a:ext cx="1187033" cy="748682"/>
          </a:xfrm>
          <a:prstGeom prst="rect">
            <a:avLst/>
          </a:prstGeom>
          <a:solidFill>
            <a:srgbClr val="97BE97"/>
          </a:solidFill>
          <a:ln w="12700"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620"/>
              <a:t>App</a:t>
            </a:r>
            <a:endParaRPr lang="en-US" sz="1620"/>
          </a:p>
        </p:txBody>
      </p:sp>
      <p:sp>
        <p:nvSpPr>
          <p:cNvPr id="59" name="Rectangles 58"/>
          <p:cNvSpPr/>
          <p:nvPr/>
        </p:nvSpPr>
        <p:spPr>
          <a:xfrm>
            <a:off x="7082149" y="5657346"/>
            <a:ext cx="1187033" cy="3137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60">
                <a:sym typeface="+mn-ea"/>
              </a:rPr>
              <a:t>CProcess</a:t>
            </a:r>
            <a:endParaRPr lang="en-US" sz="1260"/>
          </a:p>
        </p:txBody>
      </p:sp>
      <p:sp>
        <p:nvSpPr>
          <p:cNvPr id="60" name="Rectangles 59"/>
          <p:cNvSpPr/>
          <p:nvPr/>
        </p:nvSpPr>
        <p:spPr>
          <a:xfrm>
            <a:off x="7082149" y="5048112"/>
            <a:ext cx="1187033" cy="3137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60">
                <a:sym typeface="+mn-ea"/>
              </a:rPr>
              <a:t>CProcess</a:t>
            </a:r>
            <a:endParaRPr lang="en-US" sz="1260"/>
          </a:p>
        </p:txBody>
      </p:sp>
      <p:sp>
        <p:nvSpPr>
          <p:cNvPr id="61" name="Rectangles 60"/>
          <p:cNvSpPr/>
          <p:nvPr/>
        </p:nvSpPr>
        <p:spPr>
          <a:xfrm>
            <a:off x="7082149" y="4438879"/>
            <a:ext cx="1187033" cy="3137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60"/>
              <a:t>CProcess</a:t>
            </a:r>
            <a:endParaRPr lang="en-US" sz="1260"/>
          </a:p>
        </p:txBody>
      </p:sp>
      <p:sp>
        <p:nvSpPr>
          <p:cNvPr id="62" name="Rectangles 61"/>
          <p:cNvSpPr/>
          <p:nvPr/>
        </p:nvSpPr>
        <p:spPr>
          <a:xfrm>
            <a:off x="7082149" y="6266579"/>
            <a:ext cx="1187033" cy="3137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60">
                <a:sym typeface="+mn-ea"/>
              </a:rPr>
              <a:t>CProcess</a:t>
            </a:r>
            <a:endParaRPr lang="en-US" sz="1260"/>
          </a:p>
        </p:txBody>
      </p:sp>
      <p:cxnSp>
        <p:nvCxnSpPr>
          <p:cNvPr id="63" name="Straight Connector 62"/>
          <p:cNvCxnSpPr>
            <a:stCxn id="9" idx="1"/>
            <a:endCxn id="61" idx="1"/>
          </p:cNvCxnSpPr>
          <p:nvPr/>
        </p:nvCxnSpPr>
        <p:spPr>
          <a:xfrm flipV="1">
            <a:off x="5057278" y="4596046"/>
            <a:ext cx="2024871" cy="86870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9" idx="1"/>
            <a:endCxn id="60" idx="1"/>
          </p:cNvCxnSpPr>
          <p:nvPr/>
        </p:nvCxnSpPr>
        <p:spPr>
          <a:xfrm flipV="1">
            <a:off x="5057278" y="5205279"/>
            <a:ext cx="2024871" cy="259467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9" idx="1"/>
            <a:endCxn id="59" idx="1"/>
          </p:cNvCxnSpPr>
          <p:nvPr/>
        </p:nvCxnSpPr>
        <p:spPr>
          <a:xfrm>
            <a:off x="5057278" y="5464746"/>
            <a:ext cx="2024871" cy="349766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9" idx="1"/>
            <a:endCxn id="62" idx="1"/>
          </p:cNvCxnSpPr>
          <p:nvPr/>
        </p:nvCxnSpPr>
        <p:spPr>
          <a:xfrm>
            <a:off x="5057278" y="5464746"/>
            <a:ext cx="2024871" cy="958999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" idx="3"/>
            <a:endCxn id="18" idx="1"/>
          </p:cNvCxnSpPr>
          <p:nvPr/>
        </p:nvCxnSpPr>
        <p:spPr>
          <a:xfrm>
            <a:off x="10251189" y="4068539"/>
            <a:ext cx="368626" cy="4001"/>
          </a:xfrm>
          <a:prstGeom prst="line">
            <a:avLst/>
          </a:prstGeom>
          <a:ln w="12700"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s 8"/>
          <p:cNvSpPr/>
          <p:nvPr/>
        </p:nvSpPr>
        <p:spPr>
          <a:xfrm>
            <a:off x="5057278" y="5090404"/>
            <a:ext cx="1187033" cy="748682"/>
          </a:xfrm>
          <a:prstGeom prst="rect">
            <a:avLst/>
          </a:prstGeom>
          <a:solidFill>
            <a:srgbClr val="97BE97"/>
          </a:solidFill>
          <a:ln w="12700"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620"/>
              <a:t>CMain</a:t>
            </a:r>
            <a:endParaRPr lang="en-US" sz="1620"/>
          </a:p>
        </p:txBody>
      </p:sp>
      <p:sp>
        <p:nvSpPr>
          <p:cNvPr id="23" name="Down Arrow 22"/>
          <p:cNvSpPr/>
          <p:nvPr/>
        </p:nvSpPr>
        <p:spPr>
          <a:xfrm rot="16200000">
            <a:off x="4796668" y="5256715"/>
            <a:ext cx="153166" cy="480643"/>
          </a:xfrm>
          <a:prstGeom prst="downArrow">
            <a:avLst>
              <a:gd name="adj1" fmla="val 50000"/>
              <a:gd name="adj2" fmla="val 8578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 b="1"/>
          </a:p>
        </p:txBody>
      </p:sp>
      <p:cxnSp>
        <p:nvCxnSpPr>
          <p:cNvPr id="7" name="Straight Connector 6"/>
          <p:cNvCxnSpPr>
            <a:endCxn id="6" idx="0"/>
          </p:cNvCxnSpPr>
          <p:nvPr/>
        </p:nvCxnSpPr>
        <p:spPr>
          <a:xfrm flipV="1">
            <a:off x="8258323" y="3813644"/>
            <a:ext cx="1399636" cy="1009864"/>
          </a:xfrm>
          <a:prstGeom prst="line">
            <a:avLst/>
          </a:prstGeom>
          <a:ln w="12700">
            <a:solidFill>
              <a:srgbClr val="FF8D4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6" idx="0"/>
          </p:cNvCxnSpPr>
          <p:nvPr/>
        </p:nvCxnSpPr>
        <p:spPr>
          <a:xfrm flipV="1">
            <a:off x="8253179" y="3813644"/>
            <a:ext cx="1404779" cy="1568804"/>
          </a:xfrm>
          <a:prstGeom prst="line">
            <a:avLst/>
          </a:prstGeom>
          <a:ln w="12700">
            <a:solidFill>
              <a:srgbClr val="FF8D4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0"/>
          </p:cNvCxnSpPr>
          <p:nvPr/>
        </p:nvCxnSpPr>
        <p:spPr>
          <a:xfrm flipV="1">
            <a:off x="8236034" y="3813644"/>
            <a:ext cx="1421925" cy="2383781"/>
          </a:xfrm>
          <a:prstGeom prst="line">
            <a:avLst/>
          </a:prstGeom>
          <a:ln w="12700">
            <a:solidFill>
              <a:srgbClr val="FF8D4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6" idx="0"/>
          </p:cNvCxnSpPr>
          <p:nvPr/>
        </p:nvCxnSpPr>
        <p:spPr>
          <a:xfrm flipV="1">
            <a:off x="8252608" y="3813644"/>
            <a:ext cx="1405351" cy="2957581"/>
          </a:xfrm>
          <a:prstGeom prst="line">
            <a:avLst/>
          </a:prstGeom>
          <a:ln w="12700">
            <a:solidFill>
              <a:srgbClr val="FF8D4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s 5"/>
          <p:cNvSpPr/>
          <p:nvPr/>
        </p:nvSpPr>
        <p:spPr>
          <a:xfrm>
            <a:off x="9064156" y="3813644"/>
            <a:ext cx="1187033" cy="509218"/>
          </a:xfrm>
          <a:prstGeom prst="rect">
            <a:avLst/>
          </a:prstGeom>
          <a:solidFill>
            <a:srgbClr val="97BE97"/>
          </a:solidFill>
          <a:ln w="12700"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60"/>
              <a:t>API/WSS</a:t>
            </a:r>
            <a:endParaRPr lang="en-US" sz="1260"/>
          </a:p>
        </p:txBody>
      </p:sp>
      <p:cxnSp>
        <p:nvCxnSpPr>
          <p:cNvPr id="15" name="Elbow Connector 14"/>
          <p:cNvCxnSpPr>
            <a:stCxn id="6" idx="1"/>
            <a:endCxn id="9" idx="0"/>
          </p:cNvCxnSpPr>
          <p:nvPr/>
        </p:nvCxnSpPr>
        <p:spPr>
          <a:xfrm rot="10800000" flipV="1">
            <a:off x="5651080" y="4068539"/>
            <a:ext cx="3413076" cy="1021865"/>
          </a:xfrm>
          <a:prstGeom prst="bentConnector2">
            <a:avLst/>
          </a:prstGeom>
          <a:ln>
            <a:solidFill>
              <a:schemeClr val="accent5">
                <a:lumMod val="50000"/>
              </a:schemeClr>
            </a:solidFill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2"/>
            <a:endCxn id="14" idx="0"/>
          </p:cNvCxnSpPr>
          <p:nvPr/>
        </p:nvCxnSpPr>
        <p:spPr>
          <a:xfrm>
            <a:off x="9657959" y="4322862"/>
            <a:ext cx="5144" cy="392058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endCxn id="88" idx="1"/>
          </p:cNvCxnSpPr>
          <p:nvPr/>
        </p:nvCxnSpPr>
        <p:spPr>
          <a:xfrm>
            <a:off x="8246893" y="4835510"/>
            <a:ext cx="1099591" cy="1344770"/>
          </a:xfrm>
          <a:prstGeom prst="line">
            <a:avLst/>
          </a:prstGeom>
          <a:ln w="12700">
            <a:solidFill>
              <a:srgbClr val="00B05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88" idx="1"/>
          </p:cNvCxnSpPr>
          <p:nvPr/>
        </p:nvCxnSpPr>
        <p:spPr>
          <a:xfrm>
            <a:off x="8242892" y="5382448"/>
            <a:ext cx="1103592" cy="797832"/>
          </a:xfrm>
          <a:prstGeom prst="line">
            <a:avLst/>
          </a:prstGeom>
          <a:ln w="12700">
            <a:solidFill>
              <a:srgbClr val="00B05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endCxn id="88" idx="1"/>
          </p:cNvCxnSpPr>
          <p:nvPr/>
        </p:nvCxnSpPr>
        <p:spPr>
          <a:xfrm>
            <a:off x="8246893" y="5961962"/>
            <a:ext cx="1099591" cy="218318"/>
          </a:xfrm>
          <a:prstGeom prst="line">
            <a:avLst/>
          </a:prstGeom>
          <a:ln w="12700">
            <a:solidFill>
              <a:srgbClr val="00B05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endCxn id="88" idx="1"/>
          </p:cNvCxnSpPr>
          <p:nvPr/>
        </p:nvCxnSpPr>
        <p:spPr>
          <a:xfrm flipV="1">
            <a:off x="8246893" y="6180280"/>
            <a:ext cx="1099591" cy="422348"/>
          </a:xfrm>
          <a:prstGeom prst="line">
            <a:avLst/>
          </a:prstGeom>
          <a:ln w="12700">
            <a:solidFill>
              <a:srgbClr val="00B05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s 92"/>
          <p:cNvSpPr/>
          <p:nvPr/>
        </p:nvSpPr>
        <p:spPr>
          <a:xfrm>
            <a:off x="9063013" y="6811802"/>
            <a:ext cx="1187033" cy="449781"/>
          </a:xfrm>
          <a:prstGeom prst="rect">
            <a:avLst/>
          </a:prstGeom>
          <a:solidFill>
            <a:srgbClr val="97BE97"/>
          </a:solidFill>
          <a:ln w="12700"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60"/>
              <a:t>Update</a:t>
            </a:r>
            <a:endParaRPr lang="en-US" sz="1260"/>
          </a:p>
        </p:txBody>
      </p:sp>
      <p:sp>
        <p:nvSpPr>
          <p:cNvPr id="88" name="Diamond 87"/>
          <p:cNvSpPr/>
          <p:nvPr/>
        </p:nvSpPr>
        <p:spPr>
          <a:xfrm>
            <a:off x="9346484" y="5892809"/>
            <a:ext cx="637809" cy="574371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20" b="1"/>
              <a:t>?</a:t>
            </a:r>
            <a:endParaRPr lang="en-US" sz="1620" b="1"/>
          </a:p>
        </p:txBody>
      </p:sp>
      <p:cxnSp>
        <p:nvCxnSpPr>
          <p:cNvPr id="98" name="Straight Connector 97"/>
          <p:cNvCxnSpPr>
            <a:stCxn id="14" idx="2"/>
            <a:endCxn id="88" idx="0"/>
          </p:cNvCxnSpPr>
          <p:nvPr/>
        </p:nvCxnSpPr>
        <p:spPr>
          <a:xfrm>
            <a:off x="9663102" y="5613911"/>
            <a:ext cx="2286" cy="278898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10276907" y="4194843"/>
            <a:ext cx="433207" cy="4001"/>
          </a:xfrm>
          <a:prstGeom prst="line">
            <a:avLst/>
          </a:prstGeom>
          <a:ln w="12700"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88" idx="2"/>
            <a:endCxn id="93" idx="0"/>
          </p:cNvCxnSpPr>
          <p:nvPr/>
        </p:nvCxnSpPr>
        <p:spPr>
          <a:xfrm flipH="1">
            <a:off x="9656815" y="6467180"/>
            <a:ext cx="8573" cy="344622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13144" y="4623478"/>
            <a:ext cx="338907" cy="310332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13144" y="5215566"/>
            <a:ext cx="338907" cy="310332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13144" y="5814512"/>
            <a:ext cx="338907" cy="310332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13144" y="6431174"/>
            <a:ext cx="338907" cy="310332"/>
          </a:xfrm>
          <a:prstGeom prst="rect">
            <a:avLst/>
          </a:prstGeom>
        </p:spPr>
      </p:pic>
      <p:sp>
        <p:nvSpPr>
          <p:cNvPr id="103" name="Rectangles 102"/>
          <p:cNvSpPr/>
          <p:nvPr/>
        </p:nvSpPr>
        <p:spPr>
          <a:xfrm>
            <a:off x="5061850" y="6811802"/>
            <a:ext cx="1187033" cy="469784"/>
          </a:xfrm>
          <a:prstGeom prst="rect">
            <a:avLst/>
          </a:prstGeom>
          <a:solidFill>
            <a:srgbClr val="97BE97"/>
          </a:solidFill>
          <a:ln w="12700"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60"/>
              <a:t>Order API</a:t>
            </a:r>
            <a:endParaRPr lang="en-US" sz="1260"/>
          </a:p>
        </p:txBody>
      </p:sp>
      <p:cxnSp>
        <p:nvCxnSpPr>
          <p:cNvPr id="106" name="Straight Connector 105"/>
          <p:cNvCxnSpPr/>
          <p:nvPr/>
        </p:nvCxnSpPr>
        <p:spPr>
          <a:xfrm flipH="1">
            <a:off x="5811104" y="7254153"/>
            <a:ext cx="1143" cy="321762"/>
          </a:xfrm>
          <a:prstGeom prst="line">
            <a:avLst/>
          </a:prstGeom>
          <a:ln w="12700"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 Box 278"/>
          <p:cNvSpPr txBox="1"/>
          <p:nvPr/>
        </p:nvSpPr>
        <p:spPr>
          <a:xfrm>
            <a:off x="12088587" y="2953630"/>
            <a:ext cx="1241898" cy="368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900"/>
              <a:t>App Thread Flow</a:t>
            </a:r>
            <a:endParaRPr lang="en-US" sz="900"/>
          </a:p>
          <a:p>
            <a:r>
              <a:rPr lang="en-US" sz="900"/>
              <a:t>06/05/2025</a:t>
            </a:r>
            <a:endParaRPr lang="en-US" sz="900"/>
          </a:p>
        </p:txBody>
      </p:sp>
      <p:grpSp>
        <p:nvGrpSpPr>
          <p:cNvPr id="4" name="Group 3"/>
          <p:cNvGrpSpPr/>
          <p:nvPr/>
        </p:nvGrpSpPr>
        <p:grpSpPr>
          <a:xfrm>
            <a:off x="5170437" y="7509048"/>
            <a:ext cx="363482" cy="286900"/>
            <a:chOff x="12459" y="1283"/>
            <a:chExt cx="636" cy="50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59" y="1283"/>
              <a:ext cx="475" cy="351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570" y="1402"/>
              <a:ext cx="252" cy="318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721" y="1635"/>
              <a:ext cx="375" cy="150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10619815" y="3971953"/>
            <a:ext cx="363482" cy="286900"/>
            <a:chOff x="12459" y="1283"/>
            <a:chExt cx="636" cy="502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59" y="1283"/>
              <a:ext cx="475" cy="351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570" y="1402"/>
              <a:ext cx="252" cy="318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721" y="1635"/>
              <a:ext cx="375" cy="150"/>
            </a:xfrm>
            <a:prstGeom prst="rect">
              <a:avLst/>
            </a:prstGeom>
          </p:spPr>
        </p:pic>
      </p:grpSp>
      <p:cxnSp>
        <p:nvCxnSpPr>
          <p:cNvPr id="28" name="Straight Connector 27"/>
          <p:cNvCxnSpPr>
            <a:stCxn id="93" idx="1"/>
            <a:endCxn id="103" idx="3"/>
          </p:cNvCxnSpPr>
          <p:nvPr/>
        </p:nvCxnSpPr>
        <p:spPr>
          <a:xfrm flipH="1">
            <a:off x="6248883" y="7036978"/>
            <a:ext cx="2814131" cy="9716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03" idx="0"/>
          </p:cNvCxnSpPr>
          <p:nvPr/>
        </p:nvCxnSpPr>
        <p:spPr>
          <a:xfrm flipH="1" flipV="1">
            <a:off x="5648794" y="5828799"/>
            <a:ext cx="6858" cy="983003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3561" y="4322862"/>
            <a:ext cx="252609" cy="24460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3561" y="4917236"/>
            <a:ext cx="248608" cy="24060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73561" y="5491035"/>
            <a:ext cx="256038" cy="24860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73561" y="6092839"/>
            <a:ext cx="275469" cy="250894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9222466" y="4684630"/>
            <a:ext cx="427492" cy="333764"/>
            <a:chOff x="16290" y="4518"/>
            <a:chExt cx="748" cy="584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290" y="4760"/>
              <a:ext cx="301" cy="342"/>
            </a:xfrm>
            <a:prstGeom prst="rect">
              <a:avLst/>
            </a:prstGeom>
          </p:spPr>
        </p:pic>
        <p:sp>
          <p:nvSpPr>
            <p:cNvPr id="38" name="Oval 37"/>
            <p:cNvSpPr/>
            <p:nvPr/>
          </p:nvSpPr>
          <p:spPr>
            <a:xfrm>
              <a:off x="16568" y="4588"/>
              <a:ext cx="389" cy="38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797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6474" y="4518"/>
              <a:ext cx="565" cy="519"/>
            </a:xfrm>
            <a:prstGeom prst="rect">
              <a:avLst/>
            </a:prstGeom>
          </p:spPr>
        </p:pic>
      </p:grpSp>
      <p:cxnSp>
        <p:nvCxnSpPr>
          <p:cNvPr id="105" name="Straight Connector 104"/>
          <p:cNvCxnSpPr/>
          <p:nvPr/>
        </p:nvCxnSpPr>
        <p:spPr>
          <a:xfrm flipH="1" flipV="1">
            <a:off x="5549351" y="7273013"/>
            <a:ext cx="5144" cy="317761"/>
          </a:xfrm>
          <a:prstGeom prst="line">
            <a:avLst/>
          </a:prstGeom>
          <a:ln w="12700"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69044" y="4714920"/>
            <a:ext cx="786974" cy="8989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s 36"/>
          <p:cNvSpPr/>
          <p:nvPr/>
        </p:nvSpPr>
        <p:spPr>
          <a:xfrm>
            <a:off x="5204157" y="4058823"/>
            <a:ext cx="882988" cy="385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80"/>
              <a:t>App</a:t>
            </a:r>
            <a:endParaRPr lang="en-US" sz="1080"/>
          </a:p>
        </p:txBody>
      </p:sp>
      <p:sp>
        <p:nvSpPr>
          <p:cNvPr id="44" name="Flowchart: Terminator 43"/>
          <p:cNvSpPr/>
          <p:nvPr/>
        </p:nvSpPr>
        <p:spPr>
          <a:xfrm>
            <a:off x="5290455" y="3541604"/>
            <a:ext cx="716677" cy="192028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810">
                <a:solidFill>
                  <a:schemeClr val="tx1">
                    <a:lumMod val="75000"/>
                    <a:lumOff val="25000"/>
                  </a:schemeClr>
                </a:solidFill>
              </a:rPr>
              <a:t>Start</a:t>
            </a:r>
            <a:endParaRPr lang="en-US" sz="81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3" name="Straight Arrow Connector 52"/>
          <p:cNvCxnSpPr>
            <a:stCxn id="44" idx="2"/>
            <a:endCxn id="37" idx="0"/>
          </p:cNvCxnSpPr>
          <p:nvPr/>
        </p:nvCxnSpPr>
        <p:spPr>
          <a:xfrm flipH="1">
            <a:off x="5645936" y="3733632"/>
            <a:ext cx="2858" cy="325191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Rectangles 53"/>
          <p:cNvSpPr/>
          <p:nvPr/>
        </p:nvSpPr>
        <p:spPr>
          <a:xfrm>
            <a:off x="5207586" y="4592045"/>
            <a:ext cx="882988" cy="3291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80"/>
              <a:t>CMain</a:t>
            </a:r>
            <a:endParaRPr lang="en-US" sz="1080"/>
          </a:p>
        </p:txBody>
      </p:sp>
      <p:sp>
        <p:nvSpPr>
          <p:cNvPr id="55" name="Rectangles 54"/>
          <p:cNvSpPr/>
          <p:nvPr/>
        </p:nvSpPr>
        <p:spPr>
          <a:xfrm>
            <a:off x="6863259" y="4592045"/>
            <a:ext cx="822979" cy="3291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80"/>
              <a:t>CProcess</a:t>
            </a:r>
            <a:endParaRPr lang="en-US" sz="1080"/>
          </a:p>
        </p:txBody>
      </p:sp>
      <p:cxnSp>
        <p:nvCxnSpPr>
          <p:cNvPr id="56" name="Straight Arrow Connector 55"/>
          <p:cNvCxnSpPr>
            <a:stCxn id="54" idx="3"/>
            <a:endCxn id="55" idx="1"/>
          </p:cNvCxnSpPr>
          <p:nvPr/>
        </p:nvCxnSpPr>
        <p:spPr>
          <a:xfrm>
            <a:off x="6090573" y="4756641"/>
            <a:ext cx="772686" cy="0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3" name="Rectangles 62"/>
          <p:cNvSpPr/>
          <p:nvPr/>
        </p:nvSpPr>
        <p:spPr>
          <a:xfrm>
            <a:off x="5207586" y="4934381"/>
            <a:ext cx="882988" cy="3291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init</a:t>
            </a:r>
            <a:endParaRPr lang="en-US" sz="540"/>
          </a:p>
        </p:txBody>
      </p:sp>
      <p:sp>
        <p:nvSpPr>
          <p:cNvPr id="64" name="Rectangles 63"/>
          <p:cNvSpPr/>
          <p:nvPr/>
        </p:nvSpPr>
        <p:spPr>
          <a:xfrm>
            <a:off x="5647651" y="5277861"/>
            <a:ext cx="438351" cy="3291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init</a:t>
            </a:r>
            <a:endParaRPr lang="en-US" sz="540"/>
          </a:p>
        </p:txBody>
      </p:sp>
      <p:sp>
        <p:nvSpPr>
          <p:cNvPr id="65" name="Rectangles 64"/>
          <p:cNvSpPr/>
          <p:nvPr/>
        </p:nvSpPr>
        <p:spPr>
          <a:xfrm>
            <a:off x="5201299" y="5623055"/>
            <a:ext cx="882988" cy="3291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init</a:t>
            </a:r>
            <a:endParaRPr lang="en-US" sz="540"/>
          </a:p>
        </p:txBody>
      </p:sp>
      <p:sp>
        <p:nvSpPr>
          <p:cNvPr id="67" name="Rectangles 66"/>
          <p:cNvSpPr/>
          <p:nvPr/>
        </p:nvSpPr>
        <p:spPr>
          <a:xfrm>
            <a:off x="6866117" y="4938382"/>
            <a:ext cx="822979" cy="3286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540">
                <a:solidFill>
                  <a:schemeClr val="tx1"/>
                </a:solidFill>
              </a:rPr>
              <a:t>init</a:t>
            </a:r>
            <a:endParaRPr lang="en-US" sz="540">
              <a:solidFill>
                <a:schemeClr val="tx1"/>
              </a:solidFill>
            </a:endParaRPr>
          </a:p>
        </p:txBody>
      </p:sp>
      <p:sp>
        <p:nvSpPr>
          <p:cNvPr id="68" name="Rectangles 67"/>
          <p:cNvSpPr/>
          <p:nvPr/>
        </p:nvSpPr>
        <p:spPr>
          <a:xfrm>
            <a:off x="6868403" y="5284147"/>
            <a:ext cx="822979" cy="3286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init</a:t>
            </a:r>
            <a:endParaRPr lang="en-US" sz="540"/>
          </a:p>
        </p:txBody>
      </p:sp>
      <p:sp>
        <p:nvSpPr>
          <p:cNvPr id="69" name="Rectangles 68"/>
          <p:cNvSpPr/>
          <p:nvPr/>
        </p:nvSpPr>
        <p:spPr>
          <a:xfrm>
            <a:off x="6868403" y="5629913"/>
            <a:ext cx="822979" cy="3286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540">
                <a:solidFill>
                  <a:schemeClr val="tx1"/>
                </a:solidFill>
              </a:rPr>
              <a:t>init</a:t>
            </a:r>
            <a:endParaRPr lang="en-US" sz="540">
              <a:solidFill>
                <a:schemeClr val="tx1"/>
              </a:solidFill>
            </a:endParaRPr>
          </a:p>
        </p:txBody>
      </p:sp>
      <p:sp>
        <p:nvSpPr>
          <p:cNvPr id="74" name="Rectangles 73"/>
          <p:cNvSpPr/>
          <p:nvPr/>
        </p:nvSpPr>
        <p:spPr>
          <a:xfrm>
            <a:off x="6868403" y="5975678"/>
            <a:ext cx="822979" cy="3286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api</a:t>
            </a:r>
            <a:endParaRPr lang="en-US" sz="540"/>
          </a:p>
        </p:txBody>
      </p:sp>
      <p:cxnSp>
        <p:nvCxnSpPr>
          <p:cNvPr id="76" name="Straight Arrow Connector 75"/>
          <p:cNvCxnSpPr>
            <a:stCxn id="67" idx="1"/>
            <a:endCxn id="63" idx="3"/>
          </p:cNvCxnSpPr>
          <p:nvPr/>
        </p:nvCxnSpPr>
        <p:spPr>
          <a:xfrm flipH="1" flipV="1">
            <a:off x="6090573" y="5098977"/>
            <a:ext cx="775543" cy="4001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4" idx="3"/>
            <a:endCxn id="68" idx="1"/>
          </p:cNvCxnSpPr>
          <p:nvPr/>
        </p:nvCxnSpPr>
        <p:spPr>
          <a:xfrm>
            <a:off x="6086001" y="5442457"/>
            <a:ext cx="782401" cy="6287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Rectangles 80"/>
          <p:cNvSpPr/>
          <p:nvPr/>
        </p:nvSpPr>
        <p:spPr>
          <a:xfrm>
            <a:off x="5192726" y="6323730"/>
            <a:ext cx="882988" cy="3291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api</a:t>
            </a:r>
            <a:endParaRPr lang="en-US" sz="540"/>
          </a:p>
        </p:txBody>
      </p:sp>
      <p:sp>
        <p:nvSpPr>
          <p:cNvPr id="86" name="Rectangles 85"/>
          <p:cNvSpPr/>
          <p:nvPr/>
        </p:nvSpPr>
        <p:spPr>
          <a:xfrm>
            <a:off x="5196155" y="7016404"/>
            <a:ext cx="882988" cy="3291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update</a:t>
            </a:r>
            <a:endParaRPr lang="en-US" sz="540"/>
          </a:p>
        </p:txBody>
      </p:sp>
      <p:sp>
        <p:nvSpPr>
          <p:cNvPr id="87" name="Rectangles 86"/>
          <p:cNvSpPr/>
          <p:nvPr/>
        </p:nvSpPr>
        <p:spPr>
          <a:xfrm>
            <a:off x="6863259" y="6321444"/>
            <a:ext cx="822979" cy="3286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540">
                <a:solidFill>
                  <a:schemeClr val="tx1"/>
                </a:solidFill>
              </a:rPr>
              <a:t>api</a:t>
            </a:r>
            <a:endParaRPr lang="en-US" sz="540">
              <a:solidFill>
                <a:schemeClr val="tx1"/>
              </a:solidFill>
            </a:endParaRPr>
          </a:p>
        </p:txBody>
      </p:sp>
      <p:sp>
        <p:nvSpPr>
          <p:cNvPr id="89" name="Rectangles 88"/>
          <p:cNvSpPr/>
          <p:nvPr/>
        </p:nvSpPr>
        <p:spPr>
          <a:xfrm>
            <a:off x="6868403" y="7018690"/>
            <a:ext cx="822979" cy="3286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540">
                <a:solidFill>
                  <a:schemeClr val="tx1"/>
                </a:solidFill>
              </a:rPr>
              <a:t>update</a:t>
            </a:r>
            <a:endParaRPr lang="en-US" sz="540">
              <a:solidFill>
                <a:schemeClr val="tx1"/>
              </a:solidFill>
            </a:endParaRPr>
          </a:p>
        </p:txBody>
      </p:sp>
      <p:cxnSp>
        <p:nvCxnSpPr>
          <p:cNvPr id="90" name="Straight Arrow Connector 89"/>
          <p:cNvCxnSpPr>
            <a:stCxn id="87" idx="1"/>
            <a:endCxn id="81" idx="3"/>
          </p:cNvCxnSpPr>
          <p:nvPr/>
        </p:nvCxnSpPr>
        <p:spPr>
          <a:xfrm flipH="1">
            <a:off x="6075714" y="6486040"/>
            <a:ext cx="787545" cy="2286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2" name="Rectangles 101"/>
          <p:cNvSpPr/>
          <p:nvPr/>
        </p:nvSpPr>
        <p:spPr>
          <a:xfrm>
            <a:off x="5197870" y="5277861"/>
            <a:ext cx="438351" cy="3291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api</a:t>
            </a:r>
            <a:endParaRPr lang="en-US" sz="540"/>
          </a:p>
        </p:txBody>
      </p:sp>
      <p:cxnSp>
        <p:nvCxnSpPr>
          <p:cNvPr id="103" name="Straight Arrow Connector 102"/>
          <p:cNvCxnSpPr>
            <a:stCxn id="69" idx="1"/>
            <a:endCxn id="65" idx="3"/>
          </p:cNvCxnSpPr>
          <p:nvPr/>
        </p:nvCxnSpPr>
        <p:spPr>
          <a:xfrm flipH="1" flipV="1">
            <a:off x="6084287" y="5787651"/>
            <a:ext cx="784116" cy="6858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Rectangles 104"/>
          <p:cNvSpPr/>
          <p:nvPr/>
        </p:nvSpPr>
        <p:spPr>
          <a:xfrm>
            <a:off x="5193298" y="5971106"/>
            <a:ext cx="438351" cy="3291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update</a:t>
            </a:r>
            <a:endParaRPr lang="en-US" sz="540"/>
          </a:p>
        </p:txBody>
      </p:sp>
      <p:sp>
        <p:nvSpPr>
          <p:cNvPr id="107" name="Rectangles 106"/>
          <p:cNvSpPr/>
          <p:nvPr/>
        </p:nvSpPr>
        <p:spPr>
          <a:xfrm>
            <a:off x="5645365" y="5971106"/>
            <a:ext cx="430921" cy="3291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api</a:t>
            </a:r>
            <a:endParaRPr lang="en-US" sz="540"/>
          </a:p>
        </p:txBody>
      </p:sp>
      <p:cxnSp>
        <p:nvCxnSpPr>
          <p:cNvPr id="110" name="Straight Arrow Connector 109"/>
          <p:cNvCxnSpPr>
            <a:stCxn id="107" idx="3"/>
            <a:endCxn id="74" idx="1"/>
          </p:cNvCxnSpPr>
          <p:nvPr/>
        </p:nvCxnSpPr>
        <p:spPr>
          <a:xfrm>
            <a:off x="6076286" y="6135702"/>
            <a:ext cx="792117" cy="4572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2" name="Rectangles 111"/>
          <p:cNvSpPr/>
          <p:nvPr/>
        </p:nvSpPr>
        <p:spPr>
          <a:xfrm>
            <a:off x="5187011" y="7361026"/>
            <a:ext cx="882988" cy="3291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540"/>
              <a:t>Ready</a:t>
            </a:r>
            <a:endParaRPr lang="en-US" sz="540"/>
          </a:p>
        </p:txBody>
      </p:sp>
      <p:sp>
        <p:nvSpPr>
          <p:cNvPr id="113" name="Rectangles 112"/>
          <p:cNvSpPr/>
          <p:nvPr/>
        </p:nvSpPr>
        <p:spPr>
          <a:xfrm>
            <a:off x="6866117" y="6667209"/>
            <a:ext cx="822979" cy="3286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update</a:t>
            </a:r>
            <a:endParaRPr lang="en-US" sz="540"/>
          </a:p>
        </p:txBody>
      </p:sp>
      <p:sp>
        <p:nvSpPr>
          <p:cNvPr id="114" name="Rectangles 113"/>
          <p:cNvSpPr/>
          <p:nvPr/>
        </p:nvSpPr>
        <p:spPr>
          <a:xfrm>
            <a:off x="5187011" y="6668352"/>
            <a:ext cx="438351" cy="3291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wait</a:t>
            </a:r>
            <a:endParaRPr lang="en-US" sz="540"/>
          </a:p>
        </p:txBody>
      </p:sp>
      <p:sp>
        <p:nvSpPr>
          <p:cNvPr id="115" name="Rectangles 114"/>
          <p:cNvSpPr/>
          <p:nvPr/>
        </p:nvSpPr>
        <p:spPr>
          <a:xfrm>
            <a:off x="5634506" y="6668352"/>
            <a:ext cx="438351" cy="3291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update</a:t>
            </a:r>
            <a:endParaRPr lang="en-US" sz="540"/>
          </a:p>
        </p:txBody>
      </p:sp>
      <p:cxnSp>
        <p:nvCxnSpPr>
          <p:cNvPr id="116" name="Straight Arrow Connector 115"/>
          <p:cNvCxnSpPr>
            <a:stCxn id="115" idx="3"/>
            <a:endCxn id="113" idx="1"/>
          </p:cNvCxnSpPr>
          <p:nvPr/>
        </p:nvCxnSpPr>
        <p:spPr>
          <a:xfrm flipV="1">
            <a:off x="6072857" y="6831805"/>
            <a:ext cx="793260" cy="1143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89" idx="1"/>
            <a:endCxn id="86" idx="3"/>
          </p:cNvCxnSpPr>
          <p:nvPr/>
        </p:nvCxnSpPr>
        <p:spPr>
          <a:xfrm flipH="1" flipV="1">
            <a:off x="6079143" y="7181000"/>
            <a:ext cx="789260" cy="2286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3614779" y="4880088"/>
            <a:ext cx="1060157" cy="279470"/>
            <a:chOff x="13651" y="855"/>
            <a:chExt cx="1855" cy="489"/>
          </a:xfrm>
        </p:grpSpPr>
        <p:sp>
          <p:nvSpPr>
            <p:cNvPr id="122" name="Rectangles 121"/>
            <p:cNvSpPr/>
            <p:nvPr/>
          </p:nvSpPr>
          <p:spPr>
            <a:xfrm>
              <a:off x="13651" y="855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Initialize</a:t>
              </a:r>
              <a:endParaRPr lang="en-US" sz="720"/>
            </a:p>
          </p:txBody>
        </p:sp>
        <p:sp>
          <p:nvSpPr>
            <p:cNvPr id="125" name="Rectangles 124"/>
            <p:cNvSpPr/>
            <p:nvPr/>
          </p:nvSpPr>
          <p:spPr>
            <a:xfrm>
              <a:off x="13651" y="1118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WebSocket</a:t>
              </a:r>
              <a:endParaRPr lang="en-US" sz="720"/>
            </a:p>
          </p:txBody>
        </p:sp>
      </p:grpSp>
      <p:cxnSp>
        <p:nvCxnSpPr>
          <p:cNvPr id="137" name="Elbow Connector 136"/>
          <p:cNvCxnSpPr>
            <a:endCxn id="89" idx="3"/>
          </p:cNvCxnSpPr>
          <p:nvPr/>
        </p:nvCxnSpPr>
        <p:spPr>
          <a:xfrm rot="5400000">
            <a:off x="7981997" y="6614345"/>
            <a:ext cx="278327" cy="8595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63" idx="1"/>
            <a:endCxn id="125" idx="3"/>
          </p:cNvCxnSpPr>
          <p:nvPr/>
        </p:nvCxnSpPr>
        <p:spPr>
          <a:xfrm flipH="1" flipV="1">
            <a:off x="4674935" y="5094977"/>
            <a:ext cx="532650" cy="4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/>
          <p:cNvCxnSpPr>
            <a:stCxn id="125" idx="2"/>
            <a:endCxn id="102" idx="1"/>
          </p:cNvCxnSpPr>
          <p:nvPr/>
        </p:nvCxnSpPr>
        <p:spPr>
          <a:xfrm rot="5400000" flipV="1">
            <a:off x="4530057" y="4774644"/>
            <a:ext cx="282899" cy="105272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74" idx="3"/>
          </p:cNvCxnSpPr>
          <p:nvPr/>
        </p:nvCxnSpPr>
        <p:spPr>
          <a:xfrm>
            <a:off x="7691382" y="6140274"/>
            <a:ext cx="374341" cy="45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8065723" y="5929957"/>
            <a:ext cx="1060157" cy="279470"/>
            <a:chOff x="13651" y="855"/>
            <a:chExt cx="1855" cy="489"/>
          </a:xfrm>
        </p:grpSpPr>
        <p:sp>
          <p:nvSpPr>
            <p:cNvPr id="158" name="Rectangles 157"/>
            <p:cNvSpPr/>
            <p:nvPr/>
          </p:nvSpPr>
          <p:spPr>
            <a:xfrm>
              <a:off x="13651" y="855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API</a:t>
              </a:r>
              <a:endParaRPr lang="en-US" sz="720"/>
            </a:p>
          </p:txBody>
        </p:sp>
        <p:sp>
          <p:nvSpPr>
            <p:cNvPr id="159" name="Rectangles 158"/>
            <p:cNvSpPr/>
            <p:nvPr/>
          </p:nvSpPr>
          <p:spPr>
            <a:xfrm>
              <a:off x="13651" y="1118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Load Candles</a:t>
              </a:r>
              <a:endParaRPr lang="en-US" sz="720"/>
            </a:p>
          </p:txBody>
        </p:sp>
      </p:grpSp>
      <p:sp>
        <p:nvSpPr>
          <p:cNvPr id="57" name="Flowchart: Terminator 56"/>
          <p:cNvSpPr/>
          <p:nvPr/>
        </p:nvSpPr>
        <p:spPr>
          <a:xfrm>
            <a:off x="6242596" y="4718921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Flowchart: Terminator 77"/>
          <p:cNvSpPr/>
          <p:nvPr/>
        </p:nvSpPr>
        <p:spPr>
          <a:xfrm>
            <a:off x="6260884" y="5018394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Flowchart: Terminator 79"/>
          <p:cNvSpPr/>
          <p:nvPr/>
        </p:nvSpPr>
        <p:spPr>
          <a:xfrm>
            <a:off x="6271172" y="5707639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Flowchart: Terminator 90"/>
          <p:cNvSpPr/>
          <p:nvPr/>
        </p:nvSpPr>
        <p:spPr>
          <a:xfrm>
            <a:off x="6271172" y="6416886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" name="Flowchart: Terminator 103"/>
          <p:cNvSpPr/>
          <p:nvPr/>
        </p:nvSpPr>
        <p:spPr>
          <a:xfrm>
            <a:off x="6266600" y="5396736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Flowchart: Terminator 110"/>
          <p:cNvSpPr/>
          <p:nvPr/>
        </p:nvSpPr>
        <p:spPr>
          <a:xfrm>
            <a:off x="6271172" y="6072264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7" name="Flowchart: Terminator 116"/>
          <p:cNvSpPr/>
          <p:nvPr/>
        </p:nvSpPr>
        <p:spPr>
          <a:xfrm>
            <a:off x="6254598" y="6764366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9" name="Flowchart: Terminator 118"/>
          <p:cNvSpPr/>
          <p:nvPr/>
        </p:nvSpPr>
        <p:spPr>
          <a:xfrm>
            <a:off x="6271172" y="7113561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0" name="Group 159"/>
          <p:cNvGrpSpPr/>
          <p:nvPr/>
        </p:nvGrpSpPr>
        <p:grpSpPr>
          <a:xfrm>
            <a:off x="8020573" y="6619774"/>
            <a:ext cx="1060157" cy="279470"/>
            <a:chOff x="13651" y="855"/>
            <a:chExt cx="1855" cy="489"/>
          </a:xfrm>
        </p:grpSpPr>
        <p:sp>
          <p:nvSpPr>
            <p:cNvPr id="161" name="Rectangles 160"/>
            <p:cNvSpPr/>
            <p:nvPr/>
          </p:nvSpPr>
          <p:spPr>
            <a:xfrm>
              <a:off x="13651" y="855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Update</a:t>
              </a:r>
              <a:endParaRPr lang="en-US" sz="720"/>
            </a:p>
          </p:txBody>
        </p:sp>
        <p:sp>
          <p:nvSpPr>
            <p:cNvPr id="162" name="Rectangles 161"/>
            <p:cNvSpPr/>
            <p:nvPr/>
          </p:nvSpPr>
          <p:spPr>
            <a:xfrm>
              <a:off x="13651" y="1118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Fractal</a:t>
              </a:r>
              <a:endParaRPr lang="en-US" sz="720"/>
            </a:p>
          </p:txBody>
        </p:sp>
      </p:grpSp>
      <p:cxnSp>
        <p:nvCxnSpPr>
          <p:cNvPr id="163" name="Elbow Connector 162"/>
          <p:cNvCxnSpPr>
            <a:endCxn id="87" idx="3"/>
          </p:cNvCxnSpPr>
          <p:nvPr/>
        </p:nvCxnSpPr>
        <p:spPr>
          <a:xfrm rot="5400000">
            <a:off x="8002856" y="5892809"/>
            <a:ext cx="276612" cy="90984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13" idx="3"/>
          </p:cNvCxnSpPr>
          <p:nvPr/>
        </p:nvCxnSpPr>
        <p:spPr>
          <a:xfrm>
            <a:off x="7689096" y="6831805"/>
            <a:ext cx="325762" cy="28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Group 164"/>
          <p:cNvGrpSpPr/>
          <p:nvPr/>
        </p:nvGrpSpPr>
        <p:grpSpPr>
          <a:xfrm>
            <a:off x="3614779" y="6968397"/>
            <a:ext cx="1060157" cy="279470"/>
            <a:chOff x="13651" y="855"/>
            <a:chExt cx="1855" cy="489"/>
          </a:xfrm>
        </p:grpSpPr>
        <p:sp>
          <p:nvSpPr>
            <p:cNvPr id="166" name="Rectangles 165"/>
            <p:cNvSpPr/>
            <p:nvPr/>
          </p:nvSpPr>
          <p:spPr>
            <a:xfrm>
              <a:off x="13651" y="855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Update</a:t>
              </a:r>
              <a:endParaRPr lang="en-US" sz="720"/>
            </a:p>
          </p:txBody>
        </p:sp>
        <p:sp>
          <p:nvSpPr>
            <p:cNvPr id="167" name="Rectangles 166"/>
            <p:cNvSpPr/>
            <p:nvPr/>
          </p:nvSpPr>
          <p:spPr>
            <a:xfrm>
              <a:off x="13651" y="1118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Orders</a:t>
              </a:r>
              <a:endParaRPr lang="en-US" sz="720"/>
            </a:p>
          </p:txBody>
        </p:sp>
      </p:grpSp>
      <p:cxnSp>
        <p:nvCxnSpPr>
          <p:cNvPr id="168" name="Straight Arrow Connector 167"/>
          <p:cNvCxnSpPr>
            <a:stCxn id="86" idx="1"/>
            <a:endCxn id="167" idx="3"/>
          </p:cNvCxnSpPr>
          <p:nvPr/>
        </p:nvCxnSpPr>
        <p:spPr>
          <a:xfrm flipH="1">
            <a:off x="4674935" y="7181000"/>
            <a:ext cx="521220" cy="22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/>
          <p:cNvCxnSpPr>
            <a:stCxn id="167" idx="2"/>
            <a:endCxn id="112" idx="1"/>
          </p:cNvCxnSpPr>
          <p:nvPr/>
        </p:nvCxnSpPr>
        <p:spPr>
          <a:xfrm rot="5400000" flipV="1">
            <a:off x="4527200" y="6865810"/>
            <a:ext cx="277755" cy="104186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 Box 278"/>
          <p:cNvSpPr txBox="1"/>
          <p:nvPr/>
        </p:nvSpPr>
        <p:spPr>
          <a:xfrm>
            <a:off x="10935677" y="3089394"/>
            <a:ext cx="1241898" cy="368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900"/>
              <a:t>Internal IPC Flow 06/05/2025</a:t>
            </a:r>
            <a:endParaRPr lang="en-US"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15" name="Group 114"/>
          <p:cNvGrpSpPr/>
          <p:nvPr/>
        </p:nvGrpSpPr>
        <p:grpSpPr>
          <a:xfrm>
            <a:off x="4374515" y="8258810"/>
            <a:ext cx="1097280" cy="1023366"/>
            <a:chOff x="6889" y="13222"/>
            <a:chExt cx="1728" cy="161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83" name="Rectangles 182"/>
            <p:cNvSpPr/>
            <p:nvPr/>
          </p:nvSpPr>
          <p:spPr>
            <a:xfrm>
              <a:off x="6889" y="13222"/>
              <a:ext cx="1728" cy="20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Process</a:t>
              </a:r>
              <a:endParaRPr lang="en-US" sz="720"/>
            </a:p>
          </p:txBody>
        </p:sp>
        <p:sp>
          <p:nvSpPr>
            <p:cNvPr id="184" name="Rectangles 183"/>
            <p:cNvSpPr/>
            <p:nvPr/>
          </p:nvSpPr>
          <p:spPr>
            <a:xfrm>
              <a:off x="6889" y="14632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Pending</a:t>
              </a:r>
              <a:endParaRPr lang="en-US" sz="720"/>
            </a:p>
          </p:txBody>
        </p:sp>
        <p:sp>
          <p:nvSpPr>
            <p:cNvPr id="213" name="Rectangles 212"/>
            <p:cNvSpPr/>
            <p:nvPr/>
          </p:nvSpPr>
          <p:spPr>
            <a:xfrm>
              <a:off x="6889" y="13461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  <p:sp>
          <p:nvSpPr>
            <p:cNvPr id="294" name="Rectangles 293"/>
            <p:cNvSpPr/>
            <p:nvPr/>
          </p:nvSpPr>
          <p:spPr>
            <a:xfrm>
              <a:off x="6889" y="13699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  <p:sp>
          <p:nvSpPr>
            <p:cNvPr id="60" name="Rectangles 59"/>
            <p:cNvSpPr/>
            <p:nvPr/>
          </p:nvSpPr>
          <p:spPr>
            <a:xfrm>
              <a:off x="6889" y="14399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Canceled</a:t>
              </a:r>
              <a:endParaRPr lang="en-US" sz="720"/>
            </a:p>
          </p:txBody>
        </p:sp>
        <p:sp>
          <p:nvSpPr>
            <p:cNvPr id="61" name="Rectangles 60"/>
            <p:cNvSpPr/>
            <p:nvPr/>
          </p:nvSpPr>
          <p:spPr>
            <a:xfrm>
              <a:off x="6889" y="13930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Queued</a:t>
              </a:r>
              <a:endParaRPr lang="en-US" sz="720"/>
            </a:p>
          </p:txBody>
        </p:sp>
        <p:sp>
          <p:nvSpPr>
            <p:cNvPr id="62" name="Rectangles 61"/>
            <p:cNvSpPr/>
            <p:nvPr/>
          </p:nvSpPr>
          <p:spPr>
            <a:xfrm>
              <a:off x="6889" y="14163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Rejected</a:t>
              </a:r>
              <a:endParaRPr lang="en-US" sz="720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7752715" y="5627370"/>
            <a:ext cx="1100455" cy="569341"/>
            <a:chOff x="12209" y="9078"/>
            <a:chExt cx="1733" cy="897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2" name="Rectangles 51"/>
            <p:cNvSpPr/>
            <p:nvPr/>
          </p:nvSpPr>
          <p:spPr>
            <a:xfrm>
              <a:off x="12209" y="9078"/>
              <a:ext cx="1728" cy="20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</a:t>
              </a:r>
              <a:endParaRPr lang="en-US" sz="720"/>
            </a:p>
          </p:txBody>
        </p:sp>
        <p:sp>
          <p:nvSpPr>
            <p:cNvPr id="54" name="Rectangles 53"/>
            <p:cNvSpPr/>
            <p:nvPr/>
          </p:nvSpPr>
          <p:spPr>
            <a:xfrm>
              <a:off x="12209" y="9310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Format Order</a:t>
              </a:r>
              <a:endParaRPr lang="en-US" sz="720"/>
            </a:p>
          </p:txBody>
        </p:sp>
        <p:sp>
          <p:nvSpPr>
            <p:cNvPr id="55" name="Rectangles 54"/>
            <p:cNvSpPr/>
            <p:nvPr/>
          </p:nvSpPr>
          <p:spPr>
            <a:xfrm>
              <a:off x="12209" y="9536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 Request</a:t>
              </a:r>
              <a:endParaRPr lang="en-US" sz="720"/>
            </a:p>
          </p:txBody>
        </p:sp>
        <p:cxnSp>
          <p:nvCxnSpPr>
            <p:cNvPr id="288" name="Elbow Connector 287"/>
            <p:cNvCxnSpPr>
              <a:stCxn id="54" idx="3"/>
              <a:endCxn id="55" idx="3"/>
            </p:cNvCxnSpPr>
            <p:nvPr/>
          </p:nvCxnSpPr>
          <p:spPr>
            <a:xfrm>
              <a:off x="13937" y="9411"/>
              <a:ext cx="5" cy="226"/>
            </a:xfrm>
            <a:prstGeom prst="bentConnector3">
              <a:avLst>
                <a:gd name="adj1" fmla="val 75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s 77"/>
            <p:cNvSpPr/>
            <p:nvPr/>
          </p:nvSpPr>
          <p:spPr>
            <a:xfrm>
              <a:off x="12210" y="9773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 Instrument</a:t>
              </a:r>
              <a:endParaRPr lang="en-US" sz="720"/>
            </a:p>
          </p:txBody>
        </p:sp>
      </p:grpSp>
      <p:sp>
        <p:nvSpPr>
          <p:cNvPr id="12" name="Isosceles Triangle 11"/>
          <p:cNvSpPr/>
          <p:nvPr/>
        </p:nvSpPr>
        <p:spPr>
          <a:xfrm rot="10800000">
            <a:off x="1191895" y="3166110"/>
            <a:ext cx="4137660" cy="2861310"/>
          </a:xfrm>
          <a:prstGeom prst="triangle">
            <a:avLst>
              <a:gd name="adj" fmla="val 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305886" y="3916777"/>
            <a:ext cx="631522" cy="457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507990" y="4051300"/>
            <a:ext cx="605155" cy="317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Elbow Connector 288"/>
          <p:cNvCxnSpPr>
            <a:stCxn id="296" idx="2"/>
            <a:endCxn id="103" idx="0"/>
          </p:cNvCxnSpPr>
          <p:nvPr/>
        </p:nvCxnSpPr>
        <p:spPr>
          <a:xfrm rot="10800000" flipV="1">
            <a:off x="5667375" y="5274310"/>
            <a:ext cx="588645" cy="3140075"/>
          </a:xfrm>
          <a:prstGeom prst="bentConnector2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Elbow Connector 310"/>
          <p:cNvCxnSpPr>
            <a:stCxn id="296" idx="6"/>
            <a:endCxn id="312" idx="0"/>
          </p:cNvCxnSpPr>
          <p:nvPr/>
        </p:nvCxnSpPr>
        <p:spPr>
          <a:xfrm>
            <a:off x="6323965" y="5274310"/>
            <a:ext cx="1242695" cy="641350"/>
          </a:xfrm>
          <a:prstGeom prst="bentConnector2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Oval 317"/>
          <p:cNvSpPr/>
          <p:nvPr/>
        </p:nvSpPr>
        <p:spPr>
          <a:xfrm>
            <a:off x="5937250" y="4022725"/>
            <a:ext cx="67945" cy="67945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/>
          </a:p>
        </p:txBody>
      </p:sp>
      <p:sp>
        <p:nvSpPr>
          <p:cNvPr id="296" name="Oval 295"/>
          <p:cNvSpPr/>
          <p:nvPr/>
        </p:nvSpPr>
        <p:spPr>
          <a:xfrm>
            <a:off x="6256020" y="5240020"/>
            <a:ext cx="67945" cy="67945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/>
          </a:p>
        </p:txBody>
      </p:sp>
      <p:grpSp>
        <p:nvGrpSpPr>
          <p:cNvPr id="320" name="Group 319"/>
          <p:cNvGrpSpPr/>
          <p:nvPr/>
        </p:nvGrpSpPr>
        <p:grpSpPr>
          <a:xfrm rot="0">
            <a:off x="5844540" y="3136900"/>
            <a:ext cx="427355" cy="334010"/>
            <a:chOff x="16290" y="4518"/>
            <a:chExt cx="748" cy="584"/>
          </a:xfrm>
        </p:grpSpPr>
        <p:pic>
          <p:nvPicPr>
            <p:cNvPr id="321" name="Picture 32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290" y="4760"/>
              <a:ext cx="301" cy="342"/>
            </a:xfrm>
            <a:prstGeom prst="rect">
              <a:avLst/>
            </a:prstGeom>
          </p:spPr>
        </p:pic>
        <p:sp>
          <p:nvSpPr>
            <p:cNvPr id="322" name="Oval 321"/>
            <p:cNvSpPr/>
            <p:nvPr/>
          </p:nvSpPr>
          <p:spPr>
            <a:xfrm>
              <a:off x="16568" y="4588"/>
              <a:ext cx="389" cy="38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797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pic>
          <p:nvPicPr>
            <p:cNvPr id="323" name="Picture 3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4" y="4518"/>
              <a:ext cx="565" cy="519"/>
            </a:xfrm>
            <a:prstGeom prst="rect">
              <a:avLst/>
            </a:prstGeom>
          </p:spPr>
        </p:pic>
      </p:grpSp>
      <p:sp>
        <p:nvSpPr>
          <p:cNvPr id="22" name="Flowchart: Decision 21"/>
          <p:cNvSpPr/>
          <p:nvPr/>
        </p:nvSpPr>
        <p:spPr>
          <a:xfrm>
            <a:off x="7965506" y="6383804"/>
            <a:ext cx="664670" cy="488644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symbol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match?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3" name="Straight Arrow Connector 22"/>
          <p:cNvCxnSpPr>
            <a:stCxn id="78" idx="2"/>
            <a:endCxn id="22" idx="0"/>
          </p:cNvCxnSpPr>
          <p:nvPr/>
        </p:nvCxnSpPr>
        <p:spPr>
          <a:xfrm flipH="1">
            <a:off x="8298180" y="6196965"/>
            <a:ext cx="3810" cy="186690"/>
          </a:xfrm>
          <a:prstGeom prst="straightConnector1">
            <a:avLst/>
          </a:prstGeom>
          <a:ln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3907347" y="2407175"/>
            <a:ext cx="270897" cy="26061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93" name="Straight Arrow Connector 192"/>
          <p:cNvCxnSpPr>
            <a:endCxn id="297" idx="3"/>
          </p:cNvCxnSpPr>
          <p:nvPr/>
        </p:nvCxnSpPr>
        <p:spPr>
          <a:xfrm flipH="1">
            <a:off x="5885180" y="8632190"/>
            <a:ext cx="558800" cy="381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10086975" y="6243320"/>
            <a:ext cx="1097915" cy="430911"/>
            <a:chOff x="15885" y="10048"/>
            <a:chExt cx="1729" cy="67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12" name="Rectangles 111"/>
            <p:cNvSpPr/>
            <p:nvPr/>
          </p:nvSpPr>
          <p:spPr>
            <a:xfrm>
              <a:off x="15885" y="10048"/>
              <a:ext cx="1728" cy="20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REST API</a:t>
              </a:r>
              <a:endParaRPr lang="en-US" sz="720"/>
            </a:p>
          </p:txBody>
        </p:sp>
        <p:sp>
          <p:nvSpPr>
            <p:cNvPr id="32" name="Rectangles 31"/>
            <p:cNvSpPr/>
            <p:nvPr/>
          </p:nvSpPr>
          <p:spPr>
            <a:xfrm>
              <a:off x="15886" y="10287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>
                  <a:sym typeface="+mn-ea"/>
                </a:rPr>
                <a:t>Import</a:t>
              </a:r>
              <a:endParaRPr lang="en-US" sz="720"/>
            </a:p>
          </p:txBody>
        </p:sp>
        <p:sp>
          <p:nvSpPr>
            <p:cNvPr id="34" name="Rectangles 33"/>
            <p:cNvSpPr/>
            <p:nvPr/>
          </p:nvSpPr>
          <p:spPr>
            <a:xfrm>
              <a:off x="15886" y="10525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>
                  <a:sym typeface="+mn-ea"/>
                </a:rPr>
                <a:t>Fetch Active</a:t>
              </a:r>
              <a:endParaRPr lang="en-US" sz="720"/>
            </a:p>
          </p:txBody>
        </p:sp>
      </p:grpSp>
      <p:grpSp>
        <p:nvGrpSpPr>
          <p:cNvPr id="138" name="Group 137"/>
          <p:cNvGrpSpPr/>
          <p:nvPr/>
        </p:nvGrpSpPr>
        <p:grpSpPr>
          <a:xfrm rot="0">
            <a:off x="9937115" y="6042025"/>
            <a:ext cx="363855" cy="287020"/>
            <a:chOff x="10155" y="414"/>
            <a:chExt cx="1146" cy="883"/>
          </a:xfrm>
        </p:grpSpPr>
        <p:grpSp>
          <p:nvGrpSpPr>
            <p:cNvPr id="139" name="Group 138"/>
            <p:cNvGrpSpPr/>
            <p:nvPr/>
          </p:nvGrpSpPr>
          <p:grpSpPr>
            <a:xfrm>
              <a:off x="10155" y="414"/>
              <a:ext cx="854" cy="770"/>
              <a:chOff x="1264" y="991"/>
              <a:chExt cx="854" cy="770"/>
            </a:xfrm>
          </p:grpSpPr>
          <p:pic>
            <p:nvPicPr>
              <p:cNvPr id="140" name="Picture 13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4" y="991"/>
                <a:ext cx="854" cy="618"/>
              </a:xfrm>
              <a:prstGeom prst="rect">
                <a:avLst/>
              </a:prstGeom>
            </p:spPr>
          </p:pic>
          <p:pic>
            <p:nvPicPr>
              <p:cNvPr id="141" name="Picture 140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464" y="1201"/>
                <a:ext cx="454" cy="560"/>
              </a:xfrm>
              <a:prstGeom prst="rect">
                <a:avLst/>
              </a:prstGeom>
            </p:spPr>
          </p:pic>
        </p:grpSp>
        <p:pic>
          <p:nvPicPr>
            <p:cNvPr id="142" name="Picture 14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26" y="1033"/>
              <a:ext cx="675" cy="264"/>
            </a:xfrm>
            <a:prstGeom prst="rect">
              <a:avLst/>
            </a:prstGeom>
          </p:spPr>
        </p:pic>
      </p:grpSp>
      <p:cxnSp>
        <p:nvCxnSpPr>
          <p:cNvPr id="36" name="Straight Arrow Connector 35"/>
          <p:cNvCxnSpPr>
            <a:stCxn id="47" idx="4"/>
            <a:endCxn id="340" idx="0"/>
          </p:cNvCxnSpPr>
          <p:nvPr/>
        </p:nvCxnSpPr>
        <p:spPr>
          <a:xfrm>
            <a:off x="4043045" y="2667635"/>
            <a:ext cx="2540" cy="20256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10635615" y="5431155"/>
            <a:ext cx="1270" cy="81216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1064875" y="6471920"/>
            <a:ext cx="529590" cy="635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34" idx="1"/>
            <a:endCxn id="82" idx="3"/>
          </p:cNvCxnSpPr>
          <p:nvPr/>
        </p:nvCxnSpPr>
        <p:spPr>
          <a:xfrm rot="10800000">
            <a:off x="9448800" y="5687695"/>
            <a:ext cx="638810" cy="922655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11185525" y="5065395"/>
            <a:ext cx="588010" cy="635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11184890" y="6606540"/>
            <a:ext cx="656590" cy="381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10088245" y="5001260"/>
            <a:ext cx="1097280" cy="429641"/>
            <a:chOff x="15887" y="8092"/>
            <a:chExt cx="1728" cy="677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48" name="Rectangles 147"/>
            <p:cNvSpPr/>
            <p:nvPr/>
          </p:nvSpPr>
          <p:spPr>
            <a:xfrm>
              <a:off x="15887" y="8567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Timer</a:t>
              </a:r>
              <a:endParaRPr lang="en-US" sz="720"/>
            </a:p>
          </p:txBody>
        </p:sp>
        <p:sp>
          <p:nvSpPr>
            <p:cNvPr id="8" name="Rectangles 7"/>
            <p:cNvSpPr/>
            <p:nvPr/>
          </p:nvSpPr>
          <p:spPr>
            <a:xfrm>
              <a:off x="15887" y="8092"/>
              <a:ext cx="1728" cy="20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Websocket</a:t>
              </a:r>
              <a:endParaRPr lang="en-US" sz="720"/>
            </a:p>
          </p:txBody>
        </p:sp>
        <p:sp>
          <p:nvSpPr>
            <p:cNvPr id="9" name="Rectangles 8"/>
            <p:cNvSpPr/>
            <p:nvPr/>
          </p:nvSpPr>
          <p:spPr>
            <a:xfrm>
              <a:off x="15887" y="8327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Message</a:t>
              </a:r>
              <a:endParaRPr lang="en-US" sz="72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9944287" y="4803381"/>
            <a:ext cx="363482" cy="286900"/>
            <a:chOff x="12459" y="1283"/>
            <a:chExt cx="636" cy="502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59" y="1283"/>
              <a:ext cx="475" cy="351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570" y="1402"/>
              <a:ext cx="252" cy="318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721" y="1635"/>
              <a:ext cx="375" cy="150"/>
            </a:xfrm>
            <a:prstGeom prst="rect">
              <a:avLst/>
            </a:prstGeom>
          </p:spPr>
        </p:pic>
      </p:grpSp>
      <p:grpSp>
        <p:nvGrpSpPr>
          <p:cNvPr id="102" name="Group 101"/>
          <p:cNvGrpSpPr/>
          <p:nvPr/>
        </p:nvGrpSpPr>
        <p:grpSpPr>
          <a:xfrm>
            <a:off x="11018731" y="5314380"/>
            <a:ext cx="203459" cy="216032"/>
            <a:chOff x="8092" y="1237"/>
            <a:chExt cx="482" cy="524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01" name="Oval 100"/>
            <p:cNvSpPr/>
            <p:nvPr/>
          </p:nvSpPr>
          <p:spPr>
            <a:xfrm>
              <a:off x="8092" y="1237"/>
              <a:ext cx="482" cy="524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30" y="1345"/>
              <a:ext cx="444" cy="408"/>
            </a:xfrm>
            <a:prstGeom prst="rect">
              <a:avLst/>
            </a:prstGeom>
          </p:spPr>
        </p:pic>
      </p:grpSp>
      <p:cxnSp>
        <p:nvCxnSpPr>
          <p:cNvPr id="105" name="Elbow Connector 104"/>
          <p:cNvCxnSpPr>
            <a:stCxn id="9" idx="1"/>
            <a:endCxn id="82" idx="3"/>
          </p:cNvCxnSpPr>
          <p:nvPr/>
        </p:nvCxnSpPr>
        <p:spPr>
          <a:xfrm rot="10800000" flipV="1">
            <a:off x="9448800" y="5214620"/>
            <a:ext cx="639445" cy="473075"/>
          </a:xfrm>
          <a:prstGeom prst="bentConnector3">
            <a:avLst>
              <a:gd name="adj1" fmla="val 49950"/>
            </a:avLst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Flowchart: Decision 119"/>
          <p:cNvSpPr/>
          <p:nvPr/>
        </p:nvSpPr>
        <p:spPr>
          <a:xfrm>
            <a:off x="7965506" y="8183924"/>
            <a:ext cx="664670" cy="488644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modified?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37" name="Straight Arrow Connector 136"/>
          <p:cNvCxnSpPr>
            <a:stCxn id="76" idx="4"/>
            <a:endCxn id="285" idx="0"/>
          </p:cNvCxnSpPr>
          <p:nvPr/>
        </p:nvCxnSpPr>
        <p:spPr>
          <a:xfrm>
            <a:off x="7021195" y="8025765"/>
            <a:ext cx="3810" cy="1204595"/>
          </a:xfrm>
          <a:prstGeom prst="straightConnector1">
            <a:avLst/>
          </a:prstGeom>
          <a:ln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Elbow Connector 191"/>
          <p:cNvCxnSpPr>
            <a:stCxn id="184" idx="1"/>
            <a:endCxn id="46" idx="2"/>
          </p:cNvCxnSpPr>
          <p:nvPr/>
        </p:nvCxnSpPr>
        <p:spPr>
          <a:xfrm rot="10800000">
            <a:off x="2499360" y="5715635"/>
            <a:ext cx="1875155" cy="3502660"/>
          </a:xfrm>
          <a:prstGeom prst="bentConnector2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Flowchart: Decision 184"/>
          <p:cNvSpPr/>
          <p:nvPr/>
        </p:nvSpPr>
        <p:spPr>
          <a:xfrm>
            <a:off x="2171071" y="7001278"/>
            <a:ext cx="664670" cy="488644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live?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1" name="Flowchart: Decision 190"/>
          <p:cNvSpPr/>
          <p:nvPr/>
        </p:nvSpPr>
        <p:spPr>
          <a:xfrm>
            <a:off x="2171071" y="6087562"/>
            <a:ext cx="664670" cy="488644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partial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fill?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4410075" y="3841750"/>
            <a:ext cx="1097915" cy="1015111"/>
            <a:chOff x="6945" y="6266"/>
            <a:chExt cx="1729" cy="159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1" name="Rectangles 20"/>
            <p:cNvSpPr/>
            <p:nvPr/>
          </p:nvSpPr>
          <p:spPr>
            <a:xfrm>
              <a:off x="6945" y="6393"/>
              <a:ext cx="1447" cy="13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720"/>
            </a:p>
          </p:txBody>
        </p:sp>
        <p:sp>
          <p:nvSpPr>
            <p:cNvPr id="150" name="Rectangles 149"/>
            <p:cNvSpPr/>
            <p:nvPr/>
          </p:nvSpPr>
          <p:spPr>
            <a:xfrm>
              <a:off x="6946" y="6266"/>
              <a:ext cx="1728" cy="20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Submit</a:t>
              </a:r>
              <a:endParaRPr lang="en-US" sz="720"/>
            </a:p>
          </p:txBody>
        </p:sp>
        <p:sp>
          <p:nvSpPr>
            <p:cNvPr id="19" name="Rectangles 18"/>
            <p:cNvSpPr/>
            <p:nvPr/>
          </p:nvSpPr>
          <p:spPr>
            <a:xfrm>
              <a:off x="6946" y="6495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Queued</a:t>
              </a:r>
              <a:endParaRPr lang="en-US" sz="720"/>
            </a:p>
          </p:txBody>
        </p:sp>
        <p:sp>
          <p:nvSpPr>
            <p:cNvPr id="186" name="Rectangles 185"/>
            <p:cNvSpPr/>
            <p:nvPr/>
          </p:nvSpPr>
          <p:spPr>
            <a:xfrm>
              <a:off x="6946" y="6731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Pending</a:t>
              </a:r>
              <a:endParaRPr lang="en-US" sz="720"/>
            </a:p>
          </p:txBody>
        </p:sp>
        <p:sp>
          <p:nvSpPr>
            <p:cNvPr id="187" name="Rectangles 186"/>
            <p:cNvSpPr/>
            <p:nvPr/>
          </p:nvSpPr>
          <p:spPr>
            <a:xfrm>
              <a:off x="6946" y="6967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Canceled</a:t>
              </a:r>
              <a:endParaRPr lang="en-US" sz="720"/>
            </a:p>
          </p:txBody>
        </p:sp>
        <p:sp>
          <p:nvSpPr>
            <p:cNvPr id="188" name="Rectangles 187"/>
            <p:cNvSpPr/>
            <p:nvPr/>
          </p:nvSpPr>
          <p:spPr>
            <a:xfrm>
              <a:off x="6946" y="7202"/>
              <a:ext cx="1728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Rejected</a:t>
              </a:r>
              <a:endParaRPr lang="en-US" sz="720"/>
            </a:p>
          </p:txBody>
        </p:sp>
        <p:sp>
          <p:nvSpPr>
            <p:cNvPr id="189" name="Rectangles 188"/>
            <p:cNvSpPr/>
            <p:nvPr/>
          </p:nvSpPr>
          <p:spPr>
            <a:xfrm>
              <a:off x="6946" y="7663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Closed</a:t>
              </a:r>
              <a:endParaRPr lang="en-US" sz="720"/>
            </a:p>
          </p:txBody>
        </p:sp>
        <p:sp>
          <p:nvSpPr>
            <p:cNvPr id="195" name="Rectangles 194"/>
            <p:cNvSpPr/>
            <p:nvPr/>
          </p:nvSpPr>
          <p:spPr>
            <a:xfrm>
              <a:off x="6945" y="7433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Fulfilled</a:t>
              </a:r>
              <a:endParaRPr lang="en-US" sz="720"/>
            </a:p>
          </p:txBody>
        </p:sp>
      </p:grpSp>
      <p:cxnSp>
        <p:nvCxnSpPr>
          <p:cNvPr id="196" name="Elbow Connector 195"/>
          <p:cNvCxnSpPr>
            <a:stCxn id="60" idx="1"/>
            <a:endCxn id="7" idx="4"/>
          </p:cNvCxnSpPr>
          <p:nvPr/>
        </p:nvCxnSpPr>
        <p:spPr>
          <a:xfrm rot="10800000">
            <a:off x="3069590" y="5106035"/>
            <a:ext cx="1304925" cy="3964305"/>
          </a:xfrm>
          <a:prstGeom prst="bentConnector2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Flowchart: Decision 196"/>
          <p:cNvSpPr/>
          <p:nvPr/>
        </p:nvSpPr>
        <p:spPr>
          <a:xfrm>
            <a:off x="2736869" y="6567444"/>
            <a:ext cx="664670" cy="488644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canceled?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8" name="Flowchart: Decision 197"/>
          <p:cNvSpPr/>
          <p:nvPr/>
        </p:nvSpPr>
        <p:spPr>
          <a:xfrm>
            <a:off x="2736869" y="5631750"/>
            <a:ext cx="664670" cy="488644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partial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cancel?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99" name="Elbow Connector 198"/>
          <p:cNvCxnSpPr>
            <a:stCxn id="62" idx="1"/>
            <a:endCxn id="201" idx="2"/>
          </p:cNvCxnSpPr>
          <p:nvPr/>
        </p:nvCxnSpPr>
        <p:spPr>
          <a:xfrm rot="10800000">
            <a:off x="3634740" y="6576695"/>
            <a:ext cx="739775" cy="2343785"/>
          </a:xfrm>
          <a:prstGeom prst="bentConnector2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Flowchart: Decision 199"/>
          <p:cNvSpPr/>
          <p:nvPr/>
        </p:nvSpPr>
        <p:spPr>
          <a:xfrm>
            <a:off x="3302667" y="7017788"/>
            <a:ext cx="664670" cy="488644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failed?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201" name="Flowchart: Decision 200"/>
          <p:cNvSpPr/>
          <p:nvPr/>
        </p:nvSpPr>
        <p:spPr>
          <a:xfrm>
            <a:off x="3302095" y="6087562"/>
            <a:ext cx="664670" cy="488644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2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sz="540" b="1">
                <a:solidFill>
                  <a:schemeClr val="tx1"/>
                </a:solidFill>
                <a:sym typeface="+mn-ea"/>
              </a:rPr>
              <a:t>Expiry?</a:t>
            </a:r>
            <a:endParaRPr lang="en-US" sz="540" b="1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203" name="Elbow Connector 202"/>
          <p:cNvCxnSpPr>
            <a:stCxn id="201" idx="3"/>
            <a:endCxn id="189" idx="1"/>
          </p:cNvCxnSpPr>
          <p:nvPr/>
        </p:nvCxnSpPr>
        <p:spPr>
          <a:xfrm flipV="1">
            <a:off x="3966845" y="4792980"/>
            <a:ext cx="443865" cy="1539240"/>
          </a:xfrm>
          <a:prstGeom prst="bentConnector3">
            <a:avLst>
              <a:gd name="adj1" fmla="val 50072"/>
            </a:avLst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206" idx="1"/>
            <a:endCxn id="53" idx="6"/>
          </p:cNvCxnSpPr>
          <p:nvPr/>
        </p:nvCxnSpPr>
        <p:spPr>
          <a:xfrm flipH="1" flipV="1">
            <a:off x="1820545" y="8113395"/>
            <a:ext cx="350520" cy="698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Flowchart: Decision 205"/>
          <p:cNvSpPr/>
          <p:nvPr/>
        </p:nvSpPr>
        <p:spPr>
          <a:xfrm>
            <a:off x="2171186" y="7875673"/>
            <a:ext cx="664670" cy="488644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filled?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208" name="Oval 207"/>
          <p:cNvSpPr/>
          <p:nvPr/>
        </p:nvSpPr>
        <p:spPr>
          <a:xfrm>
            <a:off x="2995129" y="5303128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10" name="Oval 209"/>
          <p:cNvSpPr/>
          <p:nvPr/>
        </p:nvSpPr>
        <p:spPr>
          <a:xfrm>
            <a:off x="1972310" y="8034668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11" name="Oval 210"/>
          <p:cNvSpPr/>
          <p:nvPr/>
        </p:nvSpPr>
        <p:spPr>
          <a:xfrm>
            <a:off x="4114977" y="5868166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31" name="Oval 230"/>
          <p:cNvSpPr/>
          <p:nvPr/>
        </p:nvSpPr>
        <p:spPr>
          <a:xfrm>
            <a:off x="8920960" y="3925664"/>
            <a:ext cx="270897" cy="2634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32" name="Straight Arrow Connector 231"/>
          <p:cNvCxnSpPr>
            <a:stCxn id="231" idx="4"/>
            <a:endCxn id="223" idx="0"/>
          </p:cNvCxnSpPr>
          <p:nvPr/>
        </p:nvCxnSpPr>
        <p:spPr>
          <a:xfrm>
            <a:off x="9057044" y="4189131"/>
            <a:ext cx="6350" cy="19812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Flowchart: Decision 232"/>
          <p:cNvSpPr/>
          <p:nvPr/>
        </p:nvSpPr>
        <p:spPr>
          <a:xfrm>
            <a:off x="7557648" y="4501178"/>
            <a:ext cx="664670" cy="488644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success?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cxnSp>
        <p:nvCxnSpPr>
          <p:cNvPr id="235" name="Straight Arrow Connector 234"/>
          <p:cNvCxnSpPr>
            <a:stCxn id="234" idx="1"/>
            <a:endCxn id="233" idx="3"/>
          </p:cNvCxnSpPr>
          <p:nvPr/>
        </p:nvCxnSpPr>
        <p:spPr>
          <a:xfrm flipH="1" flipV="1">
            <a:off x="8222833" y="4745214"/>
            <a:ext cx="292100" cy="444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>
            <a:stCxn id="233" idx="1"/>
            <a:endCxn id="241" idx="3"/>
          </p:cNvCxnSpPr>
          <p:nvPr/>
        </p:nvCxnSpPr>
        <p:spPr>
          <a:xfrm flipH="1">
            <a:off x="7158160" y="4745785"/>
            <a:ext cx="399488" cy="6858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/>
          <p:cNvCxnSpPr>
            <a:stCxn id="233" idx="2"/>
            <a:endCxn id="243" idx="3"/>
          </p:cNvCxnSpPr>
          <p:nvPr/>
        </p:nvCxnSpPr>
        <p:spPr>
          <a:xfrm rot="5400000">
            <a:off x="7481065" y="4673775"/>
            <a:ext cx="93157" cy="725250"/>
          </a:xfrm>
          <a:prstGeom prst="bentConnector2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/>
          <p:cNvSpPr/>
          <p:nvPr/>
        </p:nvSpPr>
        <p:spPr>
          <a:xfrm>
            <a:off x="7281035" y="4665773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42" name="Oval 241"/>
          <p:cNvSpPr/>
          <p:nvPr/>
        </p:nvSpPr>
        <p:spPr>
          <a:xfrm>
            <a:off x="7281035" y="4996679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cxnSp>
        <p:nvCxnSpPr>
          <p:cNvPr id="244" name="Elbow Connector 243"/>
          <p:cNvCxnSpPr>
            <a:stCxn id="61" idx="1"/>
            <a:endCxn id="215" idx="2"/>
          </p:cNvCxnSpPr>
          <p:nvPr/>
        </p:nvCxnSpPr>
        <p:spPr>
          <a:xfrm rot="10800000">
            <a:off x="4241165" y="7055485"/>
            <a:ext cx="132715" cy="1716405"/>
          </a:xfrm>
          <a:prstGeom prst="bentConnector2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Oval 255"/>
          <p:cNvSpPr/>
          <p:nvPr/>
        </p:nvSpPr>
        <p:spPr>
          <a:xfrm>
            <a:off x="8926358" y="2845504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57" name="Straight Arrow Connector 256"/>
          <p:cNvCxnSpPr>
            <a:stCxn id="256" idx="4"/>
          </p:cNvCxnSpPr>
          <p:nvPr/>
        </p:nvCxnSpPr>
        <p:spPr>
          <a:xfrm>
            <a:off x="9061806" y="3112401"/>
            <a:ext cx="1270" cy="20193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Flowchart: Decision 257"/>
          <p:cNvSpPr/>
          <p:nvPr/>
        </p:nvSpPr>
        <p:spPr>
          <a:xfrm>
            <a:off x="7557648" y="3433591"/>
            <a:ext cx="664670" cy="488644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success?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cxnSp>
        <p:nvCxnSpPr>
          <p:cNvPr id="260" name="Straight Arrow Connector 259"/>
          <p:cNvCxnSpPr>
            <a:stCxn id="259" idx="1"/>
            <a:endCxn id="258" idx="3"/>
          </p:cNvCxnSpPr>
          <p:nvPr/>
        </p:nvCxnSpPr>
        <p:spPr>
          <a:xfrm flipH="1">
            <a:off x="8222833" y="3672928"/>
            <a:ext cx="292100" cy="508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stCxn id="258" idx="1"/>
            <a:endCxn id="264" idx="3"/>
          </p:cNvCxnSpPr>
          <p:nvPr/>
        </p:nvCxnSpPr>
        <p:spPr>
          <a:xfrm flipH="1">
            <a:off x="7118154" y="3678199"/>
            <a:ext cx="439494" cy="171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Elbow Connector 261"/>
          <p:cNvCxnSpPr>
            <a:stCxn id="258" idx="2"/>
            <a:endCxn id="266" idx="3"/>
          </p:cNvCxnSpPr>
          <p:nvPr/>
        </p:nvCxnSpPr>
        <p:spPr>
          <a:xfrm rot="5400000">
            <a:off x="7456805" y="3590290"/>
            <a:ext cx="101600" cy="765810"/>
          </a:xfrm>
          <a:prstGeom prst="bentConnector2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Oval 262"/>
          <p:cNvSpPr/>
          <p:nvPr/>
        </p:nvSpPr>
        <p:spPr>
          <a:xfrm>
            <a:off x="7281035" y="3607331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65" name="Oval 264"/>
          <p:cNvSpPr/>
          <p:nvPr/>
        </p:nvSpPr>
        <p:spPr>
          <a:xfrm>
            <a:off x="7281035" y="3944650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grpSp>
        <p:nvGrpSpPr>
          <p:cNvPr id="116" name="Group 115"/>
          <p:cNvGrpSpPr/>
          <p:nvPr/>
        </p:nvGrpSpPr>
        <p:grpSpPr>
          <a:xfrm>
            <a:off x="8514715" y="3314065"/>
            <a:ext cx="1100455" cy="422656"/>
            <a:chOff x="13409" y="5435"/>
            <a:chExt cx="1733" cy="666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49" name="Rectangles 248"/>
            <p:cNvSpPr/>
            <p:nvPr/>
          </p:nvSpPr>
          <p:spPr>
            <a:xfrm>
              <a:off x="13409" y="5435"/>
              <a:ext cx="1728" cy="20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REST API</a:t>
              </a:r>
              <a:endParaRPr lang="en-US" sz="720"/>
            </a:p>
          </p:txBody>
        </p:sp>
        <p:sp>
          <p:nvSpPr>
            <p:cNvPr id="250" name="Rectangles 249"/>
            <p:cNvSpPr/>
            <p:nvPr/>
          </p:nvSpPr>
          <p:spPr>
            <a:xfrm>
              <a:off x="13409" y="5666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Place Order</a:t>
              </a:r>
              <a:endParaRPr lang="en-US" sz="720"/>
            </a:p>
          </p:txBody>
        </p:sp>
        <p:sp>
          <p:nvSpPr>
            <p:cNvPr id="259" name="Rectangles 258"/>
            <p:cNvSpPr/>
            <p:nvPr/>
          </p:nvSpPr>
          <p:spPr>
            <a:xfrm>
              <a:off x="13409" y="5899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Set State</a:t>
              </a:r>
              <a:endParaRPr lang="en-US" sz="720"/>
            </a:p>
          </p:txBody>
        </p:sp>
        <p:cxnSp>
          <p:nvCxnSpPr>
            <p:cNvPr id="292" name="Elbow Connector 291"/>
            <p:cNvCxnSpPr>
              <a:stCxn id="250" idx="3"/>
              <a:endCxn id="259" idx="3"/>
            </p:cNvCxnSpPr>
            <p:nvPr/>
          </p:nvCxnSpPr>
          <p:spPr>
            <a:xfrm>
              <a:off x="15137" y="5767"/>
              <a:ext cx="5" cy="233"/>
            </a:xfrm>
            <a:prstGeom prst="bentConnector3">
              <a:avLst>
                <a:gd name="adj1" fmla="val 75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>
            <a:off x="8514715" y="4387215"/>
            <a:ext cx="1100455" cy="426466"/>
            <a:chOff x="13409" y="7125"/>
            <a:chExt cx="1733" cy="67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23" name="Rectangles 222"/>
            <p:cNvSpPr/>
            <p:nvPr/>
          </p:nvSpPr>
          <p:spPr>
            <a:xfrm>
              <a:off x="13409" y="7125"/>
              <a:ext cx="1728" cy="20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REST API</a:t>
              </a:r>
              <a:endParaRPr lang="en-US" sz="720"/>
            </a:p>
          </p:txBody>
        </p:sp>
        <p:sp>
          <p:nvSpPr>
            <p:cNvPr id="224" name="Rectangles 223"/>
            <p:cNvSpPr/>
            <p:nvPr/>
          </p:nvSpPr>
          <p:spPr>
            <a:xfrm>
              <a:off x="13409" y="7360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Cancel Order</a:t>
              </a:r>
              <a:endParaRPr lang="en-US" sz="720"/>
            </a:p>
          </p:txBody>
        </p:sp>
        <p:sp>
          <p:nvSpPr>
            <p:cNvPr id="234" name="Rectangles 233"/>
            <p:cNvSpPr/>
            <p:nvPr/>
          </p:nvSpPr>
          <p:spPr>
            <a:xfrm>
              <a:off x="13409" y="7595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Set State</a:t>
              </a:r>
              <a:endParaRPr lang="en-US" sz="720"/>
            </a:p>
          </p:txBody>
        </p:sp>
        <p:cxnSp>
          <p:nvCxnSpPr>
            <p:cNvPr id="293" name="Elbow Connector 292"/>
            <p:cNvCxnSpPr>
              <a:stCxn id="224" idx="3"/>
              <a:endCxn id="234" idx="3"/>
            </p:cNvCxnSpPr>
            <p:nvPr/>
          </p:nvCxnSpPr>
          <p:spPr>
            <a:xfrm>
              <a:off x="15137" y="7461"/>
              <a:ext cx="5" cy="235"/>
            </a:xfrm>
            <a:prstGeom prst="bentConnector3">
              <a:avLst>
                <a:gd name="adj1" fmla="val 75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5" name="Flowchart: Decision 214"/>
          <p:cNvSpPr/>
          <p:nvPr/>
        </p:nvSpPr>
        <p:spPr>
          <a:xfrm>
            <a:off x="3909168" y="6567444"/>
            <a:ext cx="664670" cy="488644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2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sz="540" b="1">
                <a:solidFill>
                  <a:schemeClr val="tx1"/>
                </a:solidFill>
                <a:sym typeface="+mn-ea"/>
              </a:rPr>
              <a:t>Queued?</a:t>
            </a:r>
            <a:endParaRPr lang="en-US" sz="54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314" name="Oval 313"/>
          <p:cNvSpPr/>
          <p:nvPr/>
        </p:nvSpPr>
        <p:spPr>
          <a:xfrm>
            <a:off x="3559416" y="6733553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cxnSp>
        <p:nvCxnSpPr>
          <p:cNvPr id="330" name="Straight Arrow Connector 329"/>
          <p:cNvCxnSpPr>
            <a:stCxn id="340" idx="2"/>
            <a:endCxn id="335" idx="0"/>
          </p:cNvCxnSpPr>
          <p:nvPr/>
        </p:nvCxnSpPr>
        <p:spPr>
          <a:xfrm>
            <a:off x="4045585" y="3227705"/>
            <a:ext cx="4445" cy="615315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/>
          <p:cNvGrpSpPr/>
          <p:nvPr/>
        </p:nvGrpSpPr>
        <p:grpSpPr>
          <a:xfrm>
            <a:off x="3517900" y="3321685"/>
            <a:ext cx="1099185" cy="276860"/>
            <a:chOff x="5540" y="5447"/>
            <a:chExt cx="1731" cy="436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8" name="Rectangles 17"/>
            <p:cNvSpPr/>
            <p:nvPr/>
          </p:nvSpPr>
          <p:spPr>
            <a:xfrm>
              <a:off x="5543" y="5567"/>
              <a:ext cx="1728" cy="2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720"/>
            </a:p>
          </p:txBody>
        </p:sp>
        <p:sp>
          <p:nvSpPr>
            <p:cNvPr id="332" name="Rectangles 331"/>
            <p:cNvSpPr/>
            <p:nvPr/>
          </p:nvSpPr>
          <p:spPr>
            <a:xfrm>
              <a:off x="5540" y="5447"/>
              <a:ext cx="1728" cy="20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Interface</a:t>
              </a:r>
              <a:endParaRPr lang="en-US" sz="720"/>
            </a:p>
          </p:txBody>
        </p:sp>
        <p:sp>
          <p:nvSpPr>
            <p:cNvPr id="334" name="Rectangles 333"/>
            <p:cNvSpPr/>
            <p:nvPr/>
          </p:nvSpPr>
          <p:spPr>
            <a:xfrm>
              <a:off x="5540" y="5681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Submit</a:t>
              </a:r>
              <a:endParaRPr lang="en-US" sz="720"/>
            </a:p>
          </p:txBody>
        </p:sp>
      </p:grpSp>
      <p:sp>
        <p:nvSpPr>
          <p:cNvPr id="335" name="Flowchart: Terminator 334"/>
          <p:cNvSpPr/>
          <p:nvPr/>
        </p:nvSpPr>
        <p:spPr>
          <a:xfrm>
            <a:off x="3626271" y="3843112"/>
            <a:ext cx="846411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app request array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6" name="Straight Arrow Connector 335"/>
          <p:cNvCxnSpPr/>
          <p:nvPr/>
        </p:nvCxnSpPr>
        <p:spPr>
          <a:xfrm>
            <a:off x="2968625" y="3382010"/>
            <a:ext cx="549275" cy="3810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Text Box 336"/>
          <p:cNvSpPr txBox="1"/>
          <p:nvPr/>
        </p:nvSpPr>
        <p:spPr>
          <a:xfrm>
            <a:off x="11150600" y="2743835"/>
            <a:ext cx="1543050" cy="368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900"/>
              <a:t>API/WSS Request Flow</a:t>
            </a:r>
            <a:endParaRPr lang="en-US" sz="900"/>
          </a:p>
          <a:p>
            <a:r>
              <a:rPr lang="en-US" sz="900"/>
              <a:t>06/05/2025</a:t>
            </a:r>
            <a:endParaRPr lang="en-US" sz="900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85225" y="3507317"/>
            <a:ext cx="1108735" cy="185970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70937" y="5493580"/>
            <a:ext cx="1122452" cy="191685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7" name="Oval 6"/>
          <p:cNvSpPr/>
          <p:nvPr/>
        </p:nvSpPr>
        <p:spPr>
          <a:xfrm>
            <a:off x="2933503" y="4859263"/>
            <a:ext cx="270897" cy="24689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Oval 13"/>
          <p:cNvSpPr/>
          <p:nvPr/>
        </p:nvSpPr>
        <p:spPr>
          <a:xfrm>
            <a:off x="3499013" y="5193099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11189970" y="7766685"/>
            <a:ext cx="370205" cy="698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01" idx="0"/>
            <a:endCxn id="14" idx="4"/>
          </p:cNvCxnSpPr>
          <p:nvPr/>
        </p:nvCxnSpPr>
        <p:spPr>
          <a:xfrm flipV="1">
            <a:off x="3634740" y="5459730"/>
            <a:ext cx="0" cy="62801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Oval 208"/>
          <p:cNvSpPr/>
          <p:nvPr/>
        </p:nvSpPr>
        <p:spPr>
          <a:xfrm>
            <a:off x="3558832" y="5657974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46" name="Flowchart: Decision 45"/>
          <p:cNvSpPr/>
          <p:nvPr/>
        </p:nvSpPr>
        <p:spPr>
          <a:xfrm>
            <a:off x="2166715" y="5226502"/>
            <a:ext cx="664670" cy="488644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2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sz="540" b="1">
                <a:solidFill>
                  <a:schemeClr val="tx1"/>
                </a:solidFill>
                <a:sym typeface="+mn-ea"/>
              </a:rPr>
              <a:t>Expiry?</a:t>
            </a:r>
            <a:endParaRPr lang="en-US" sz="54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2367718" y="4548748"/>
            <a:ext cx="270897" cy="24689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9" name="Straight Arrow Connector 48"/>
          <p:cNvCxnSpPr>
            <a:stCxn id="46" idx="0"/>
            <a:endCxn id="48" idx="4"/>
          </p:cNvCxnSpPr>
          <p:nvPr/>
        </p:nvCxnSpPr>
        <p:spPr>
          <a:xfrm flipV="1">
            <a:off x="2499360" y="4795520"/>
            <a:ext cx="4445" cy="43116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Oval 206"/>
          <p:cNvSpPr/>
          <p:nvPr/>
        </p:nvSpPr>
        <p:spPr>
          <a:xfrm>
            <a:off x="2424823" y="4950187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50" name="Flowchart: Decision 49"/>
          <p:cNvSpPr/>
          <p:nvPr/>
        </p:nvSpPr>
        <p:spPr>
          <a:xfrm>
            <a:off x="3275330" y="7832090"/>
            <a:ext cx="706120" cy="499110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2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sz="540" b="1">
                <a:solidFill>
                  <a:schemeClr val="tx1"/>
                </a:solidFill>
                <a:sym typeface="+mn-ea"/>
              </a:rPr>
              <a:t>Rejected?</a:t>
            </a:r>
            <a:endParaRPr lang="en-US" sz="54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49592" y="7983110"/>
            <a:ext cx="270897" cy="26061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7" name="Straight Arrow Connector 56"/>
          <p:cNvCxnSpPr>
            <a:stCxn id="58" idx="6"/>
            <a:endCxn id="195" idx="1"/>
          </p:cNvCxnSpPr>
          <p:nvPr/>
        </p:nvCxnSpPr>
        <p:spPr>
          <a:xfrm>
            <a:off x="4170045" y="4645660"/>
            <a:ext cx="240030" cy="1270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899092" y="4515375"/>
            <a:ext cx="270897" cy="26061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9" name="Oval 58"/>
          <p:cNvSpPr/>
          <p:nvPr/>
        </p:nvSpPr>
        <p:spPr>
          <a:xfrm>
            <a:off x="2425065" y="7576833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3" name="Oval 2"/>
          <p:cNvSpPr/>
          <p:nvPr/>
        </p:nvSpPr>
        <p:spPr>
          <a:xfrm>
            <a:off x="5313045" y="8108315"/>
            <a:ext cx="203200" cy="215900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29555" y="8147050"/>
            <a:ext cx="193675" cy="173990"/>
          </a:xfrm>
          <a:prstGeom prst="rect">
            <a:avLst/>
          </a:prstGeom>
        </p:spPr>
      </p:pic>
      <p:sp>
        <p:nvSpPr>
          <p:cNvPr id="297" name="Flowchart: Terminator 296"/>
          <p:cNvSpPr/>
          <p:nvPr/>
        </p:nvSpPr>
        <p:spPr>
          <a:xfrm>
            <a:off x="5436235" y="8571230"/>
            <a:ext cx="448945" cy="12890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orders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" name="Flowchart: Terminator 102"/>
          <p:cNvSpPr/>
          <p:nvPr/>
        </p:nvSpPr>
        <p:spPr>
          <a:xfrm>
            <a:off x="5400675" y="8414385"/>
            <a:ext cx="532765" cy="12890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requests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Flowchart: Decision 66"/>
          <p:cNvSpPr/>
          <p:nvPr/>
        </p:nvSpPr>
        <p:spPr>
          <a:xfrm>
            <a:off x="2145665" y="8599170"/>
            <a:ext cx="706120" cy="499110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2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sz="540" b="1">
                <a:solidFill>
                  <a:schemeClr val="tx1"/>
                </a:solidFill>
                <a:sym typeface="+mn-ea"/>
              </a:rPr>
              <a:t>Pending?</a:t>
            </a:r>
            <a:endParaRPr lang="en-US" sz="540" b="1">
              <a:solidFill>
                <a:schemeClr val="tx1"/>
              </a:solidFill>
              <a:sym typeface="+mn-ea"/>
            </a:endParaRPr>
          </a:p>
        </p:txBody>
      </p:sp>
      <p:grpSp>
        <p:nvGrpSpPr>
          <p:cNvPr id="124" name="Group 123"/>
          <p:cNvGrpSpPr/>
          <p:nvPr/>
        </p:nvGrpSpPr>
        <p:grpSpPr>
          <a:xfrm>
            <a:off x="10092690" y="7555865"/>
            <a:ext cx="1097280" cy="426466"/>
            <a:chOff x="15894" y="12115"/>
            <a:chExt cx="1728" cy="67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5" name="Rectangles 24"/>
            <p:cNvSpPr/>
            <p:nvPr/>
          </p:nvSpPr>
          <p:spPr>
            <a:xfrm>
              <a:off x="15894" y="12115"/>
              <a:ext cx="1728" cy="20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REST API</a:t>
              </a:r>
              <a:endParaRPr lang="en-US" sz="720"/>
            </a:p>
          </p:txBody>
        </p:sp>
        <p:sp>
          <p:nvSpPr>
            <p:cNvPr id="26" name="Rectangles 25"/>
            <p:cNvSpPr/>
            <p:nvPr/>
          </p:nvSpPr>
          <p:spPr>
            <a:xfrm>
              <a:off x="15894" y="12346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 History</a:t>
              </a:r>
              <a:endParaRPr lang="en-US" sz="720"/>
            </a:p>
          </p:txBody>
        </p:sp>
        <p:sp>
          <p:nvSpPr>
            <p:cNvPr id="72" name="Rectangles 71"/>
            <p:cNvSpPr/>
            <p:nvPr/>
          </p:nvSpPr>
          <p:spPr>
            <a:xfrm>
              <a:off x="15894" y="12585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</a:t>
              </a:r>
              <a:endParaRPr lang="en-US" sz="720"/>
            </a:p>
          </p:txBody>
        </p:sp>
      </p:grpSp>
      <p:sp>
        <p:nvSpPr>
          <p:cNvPr id="74" name="Flowchart: Decision 73"/>
          <p:cNvSpPr/>
          <p:nvPr/>
        </p:nvSpPr>
        <p:spPr>
          <a:xfrm>
            <a:off x="2716530" y="7441565"/>
            <a:ext cx="706120" cy="499110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2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sz="540" b="1">
                <a:solidFill>
                  <a:schemeClr val="tx1"/>
                </a:solidFill>
                <a:sym typeface="+mn-ea"/>
              </a:rPr>
              <a:t>Canceled?</a:t>
            </a:r>
            <a:endParaRPr lang="en-US" sz="54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6885299" y="7784245"/>
            <a:ext cx="270897" cy="2411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2" name="Flowchart: Terminator 81"/>
          <p:cNvSpPr/>
          <p:nvPr/>
        </p:nvSpPr>
        <p:spPr>
          <a:xfrm>
            <a:off x="8768080" y="5622925"/>
            <a:ext cx="680720" cy="12890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order array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2" name="Flowchart: Terminator 311"/>
          <p:cNvSpPr/>
          <p:nvPr/>
        </p:nvSpPr>
        <p:spPr>
          <a:xfrm>
            <a:off x="7289800" y="5915660"/>
            <a:ext cx="553720" cy="12890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request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Flowchart: Off-page Connector 16"/>
          <p:cNvSpPr/>
          <p:nvPr/>
        </p:nvSpPr>
        <p:spPr>
          <a:xfrm>
            <a:off x="10415270" y="4500880"/>
            <a:ext cx="438912" cy="219456"/>
          </a:xfrm>
          <a:prstGeom prst="flowChartOffpageConnector">
            <a:avLst/>
          </a:prstGeom>
          <a:solidFill>
            <a:schemeClr val="accent5">
              <a:lumMod val="75000"/>
            </a:schemeClr>
          </a:solidFill>
          <a:ln w="952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800" b="1" i="0" u="none" strike="noStrike" cap="none" normalizeH="0" baseline="-2500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80604020202020204" pitchFamily="34" charset="0"/>
                <a:ea typeface="SimSun" pitchFamily="2" charset="-122"/>
                <a:sym typeface="+mn-ea"/>
              </a:rPr>
              <a:t>stops</a:t>
            </a:r>
            <a:endParaRPr kumimoji="0" lang="en-US" altLang="en-US" sz="800" b="1" i="0" u="none" strike="noStrike" cap="none" normalizeH="0" baseline="-25000" smtClean="0">
              <a:ln>
                <a:noFill/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cxnSp>
        <p:nvCxnSpPr>
          <p:cNvPr id="2" name="Straight Arrow Connector 1"/>
          <p:cNvCxnSpPr>
            <a:stCxn id="17" idx="2"/>
            <a:endCxn id="8" idx="0"/>
          </p:cNvCxnSpPr>
          <p:nvPr/>
        </p:nvCxnSpPr>
        <p:spPr>
          <a:xfrm>
            <a:off x="10634980" y="4720590"/>
            <a:ext cx="1905" cy="28067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Off-page Connector 12"/>
          <p:cNvSpPr/>
          <p:nvPr/>
        </p:nvSpPr>
        <p:spPr>
          <a:xfrm>
            <a:off x="1289050" y="3306445"/>
            <a:ext cx="438912" cy="219456"/>
          </a:xfrm>
          <a:prstGeom prst="flowChartOffpageConnector">
            <a:avLst/>
          </a:prstGeom>
          <a:ln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800" b="1" i="0" u="none" strike="noStrike" cap="none" normalizeH="0" baseline="-2500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80604020202020204" pitchFamily="34" charset="0"/>
                <a:ea typeface="SimSun" pitchFamily="2" charset="-122"/>
                <a:sym typeface="+mn-ea"/>
              </a:rPr>
              <a:t>app</a:t>
            </a:r>
            <a:endParaRPr kumimoji="0" lang="en-US" altLang="en-US" sz="800" b="1" i="0" u="none" strike="noStrike" cap="none" normalizeH="0" baseline="-25000" smtClean="0">
              <a:ln>
                <a:noFill/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cxnSp>
        <p:nvCxnSpPr>
          <p:cNvPr id="15" name="Straight Arrow Connector 14"/>
          <p:cNvCxnSpPr>
            <a:stCxn id="13" idx="3"/>
          </p:cNvCxnSpPr>
          <p:nvPr/>
        </p:nvCxnSpPr>
        <p:spPr>
          <a:xfrm flipV="1">
            <a:off x="1727835" y="3415030"/>
            <a:ext cx="367030" cy="1270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Flowchart: Off-page Connector 339"/>
          <p:cNvSpPr/>
          <p:nvPr/>
        </p:nvSpPr>
        <p:spPr>
          <a:xfrm>
            <a:off x="3746500" y="2870200"/>
            <a:ext cx="597535" cy="357505"/>
          </a:xfrm>
          <a:prstGeom prst="flowChartOffpageConnector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1" i="0" u="none" strike="noStrike" cap="none" normalizeH="0" baseline="-2500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80604020202020204" pitchFamily="34" charset="0"/>
                <a:ea typeface="SimSun" pitchFamily="2" charset="-122"/>
                <a:sym typeface="+mn-ea"/>
              </a:rPr>
              <a:t>Submit</a:t>
            </a:r>
            <a:endParaRPr kumimoji="0" lang="en-US" altLang="en-US" sz="1200" b="1" i="0" u="none" strike="noStrike" cap="none" normalizeH="0" baseline="-2500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80260" y="2667635"/>
            <a:ext cx="1123950" cy="161925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7" name="Flowchart: Decision 26"/>
          <p:cNvSpPr/>
          <p:nvPr/>
        </p:nvSpPr>
        <p:spPr>
          <a:xfrm>
            <a:off x="7968046" y="7295559"/>
            <a:ext cx="664670" cy="488644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request exists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325" name="Group 324"/>
          <p:cNvGrpSpPr/>
          <p:nvPr/>
        </p:nvGrpSpPr>
        <p:grpSpPr>
          <a:xfrm rot="0">
            <a:off x="6000750" y="7110095"/>
            <a:ext cx="427355" cy="334010"/>
            <a:chOff x="16290" y="4518"/>
            <a:chExt cx="748" cy="584"/>
          </a:xfrm>
        </p:grpSpPr>
        <p:pic>
          <p:nvPicPr>
            <p:cNvPr id="326" name="Picture 32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290" y="4760"/>
              <a:ext cx="301" cy="342"/>
            </a:xfrm>
            <a:prstGeom prst="rect">
              <a:avLst/>
            </a:prstGeom>
          </p:spPr>
        </p:pic>
        <p:sp>
          <p:nvSpPr>
            <p:cNvPr id="327" name="Oval 326"/>
            <p:cNvSpPr/>
            <p:nvPr/>
          </p:nvSpPr>
          <p:spPr>
            <a:xfrm>
              <a:off x="16568" y="4588"/>
              <a:ext cx="389" cy="38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797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pic>
          <p:nvPicPr>
            <p:cNvPr id="328" name="Picture 3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4" y="4518"/>
              <a:ext cx="565" cy="519"/>
            </a:xfrm>
            <a:prstGeom prst="rect">
              <a:avLst/>
            </a:prstGeom>
          </p:spPr>
        </p:pic>
      </p:grpSp>
      <p:cxnSp>
        <p:nvCxnSpPr>
          <p:cNvPr id="41" name="Straight Arrow Connector 40"/>
          <p:cNvCxnSpPr>
            <a:stCxn id="22" idx="2"/>
            <a:endCxn id="27" idx="0"/>
          </p:cNvCxnSpPr>
          <p:nvPr/>
        </p:nvCxnSpPr>
        <p:spPr>
          <a:xfrm>
            <a:off x="8298180" y="6872605"/>
            <a:ext cx="2540" cy="422910"/>
          </a:xfrm>
          <a:prstGeom prst="straightConnector1">
            <a:avLst/>
          </a:prstGeom>
          <a:ln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8223830" y="6968398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68" name="Flowchart: Terminator 67"/>
          <p:cNvSpPr/>
          <p:nvPr/>
        </p:nvSpPr>
        <p:spPr>
          <a:xfrm>
            <a:off x="7281545" y="6071235"/>
            <a:ext cx="553720" cy="12890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symbol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9" name="Straight Arrow Connector 68"/>
          <p:cNvCxnSpPr>
            <a:endCxn id="68" idx="1"/>
          </p:cNvCxnSpPr>
          <p:nvPr/>
        </p:nvCxnSpPr>
        <p:spPr>
          <a:xfrm flipV="1">
            <a:off x="6708775" y="6136005"/>
            <a:ext cx="572770" cy="3175"/>
          </a:xfrm>
          <a:prstGeom prst="straightConnector1">
            <a:avLst/>
          </a:prstGeom>
          <a:ln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27" idx="1"/>
            <a:endCxn id="76" idx="6"/>
          </p:cNvCxnSpPr>
          <p:nvPr/>
        </p:nvCxnSpPr>
        <p:spPr>
          <a:xfrm rot="10800000" flipV="1">
            <a:off x="7156450" y="7539990"/>
            <a:ext cx="811530" cy="365125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/>
          <p:cNvSpPr/>
          <p:nvPr/>
        </p:nvSpPr>
        <p:spPr>
          <a:xfrm>
            <a:off x="7719715" y="7448661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cxnSp>
        <p:nvCxnSpPr>
          <p:cNvPr id="83" name="Elbow Connector 82"/>
          <p:cNvCxnSpPr>
            <a:stCxn id="120" idx="1"/>
            <a:endCxn id="76" idx="6"/>
          </p:cNvCxnSpPr>
          <p:nvPr/>
        </p:nvCxnSpPr>
        <p:spPr>
          <a:xfrm rot="10800000">
            <a:off x="7156450" y="7905115"/>
            <a:ext cx="808990" cy="523240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/>
          <p:cNvSpPr/>
          <p:nvPr/>
        </p:nvSpPr>
        <p:spPr>
          <a:xfrm>
            <a:off x="7718994" y="8344963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cxnSp>
        <p:nvCxnSpPr>
          <p:cNvPr id="85" name="Elbow Connector 84"/>
          <p:cNvCxnSpPr>
            <a:stCxn id="26" idx="1"/>
            <a:endCxn id="82" idx="3"/>
          </p:cNvCxnSpPr>
          <p:nvPr/>
        </p:nvCxnSpPr>
        <p:spPr>
          <a:xfrm rot="10800000">
            <a:off x="9448800" y="5687695"/>
            <a:ext cx="643890" cy="2078990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95710" y="7521575"/>
            <a:ext cx="1387475" cy="200977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cxnSp>
        <p:nvCxnSpPr>
          <p:cNvPr id="88" name="Straight Arrow Connector 87"/>
          <p:cNvCxnSpPr>
            <a:stCxn id="27" idx="2"/>
            <a:endCxn id="120" idx="0"/>
          </p:cNvCxnSpPr>
          <p:nvPr/>
        </p:nvCxnSpPr>
        <p:spPr>
          <a:xfrm flipH="1">
            <a:off x="8298180" y="7784465"/>
            <a:ext cx="2540" cy="399415"/>
          </a:xfrm>
          <a:prstGeom prst="straightConnector1">
            <a:avLst/>
          </a:prstGeom>
          <a:ln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8223830" y="7875178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90" name="Flowchart: Decision 89"/>
          <p:cNvSpPr/>
          <p:nvPr/>
        </p:nvSpPr>
        <p:spPr>
          <a:xfrm>
            <a:off x="7965506" y="9051334"/>
            <a:ext cx="664670" cy="488644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missing?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92" name="Straight Arrow Connector 91"/>
          <p:cNvCxnSpPr>
            <a:stCxn id="120" idx="2"/>
            <a:endCxn id="90" idx="0"/>
          </p:cNvCxnSpPr>
          <p:nvPr/>
        </p:nvCxnSpPr>
        <p:spPr>
          <a:xfrm>
            <a:off x="8298180" y="8672830"/>
            <a:ext cx="0" cy="378460"/>
          </a:xfrm>
          <a:prstGeom prst="straightConnector1">
            <a:avLst/>
          </a:prstGeom>
          <a:ln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8226370" y="8762908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cxnSp>
        <p:nvCxnSpPr>
          <p:cNvPr id="98" name="Straight Arrow Connector 97"/>
          <p:cNvCxnSpPr>
            <a:stCxn id="90" idx="1"/>
            <a:endCxn id="285" idx="3"/>
          </p:cNvCxnSpPr>
          <p:nvPr/>
        </p:nvCxnSpPr>
        <p:spPr>
          <a:xfrm flipH="1" flipV="1">
            <a:off x="7249160" y="9295130"/>
            <a:ext cx="716280" cy="635"/>
          </a:xfrm>
          <a:prstGeom prst="straightConnector1">
            <a:avLst/>
          </a:prstGeom>
          <a:ln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7666289" y="9215548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grpSp>
        <p:nvGrpSpPr>
          <p:cNvPr id="100" name="Group 99"/>
          <p:cNvGrpSpPr/>
          <p:nvPr/>
        </p:nvGrpSpPr>
        <p:grpSpPr>
          <a:xfrm rot="0">
            <a:off x="5881370" y="5476875"/>
            <a:ext cx="427355" cy="334010"/>
            <a:chOff x="16290" y="4518"/>
            <a:chExt cx="748" cy="584"/>
          </a:xfrm>
        </p:grpSpPr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290" y="4760"/>
              <a:ext cx="301" cy="342"/>
            </a:xfrm>
            <a:prstGeom prst="rect">
              <a:avLst/>
            </a:prstGeom>
          </p:spPr>
        </p:pic>
        <p:sp>
          <p:nvSpPr>
            <p:cNvPr id="106" name="Oval 105"/>
            <p:cNvSpPr/>
            <p:nvPr/>
          </p:nvSpPr>
          <p:spPr>
            <a:xfrm>
              <a:off x="16568" y="4588"/>
              <a:ext cx="389" cy="38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797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4" y="4518"/>
              <a:ext cx="565" cy="519"/>
            </a:xfrm>
            <a:prstGeom prst="rect">
              <a:avLst/>
            </a:prstGeom>
          </p:spPr>
        </p:pic>
      </p:grpSp>
      <p:grpSp>
        <p:nvGrpSpPr>
          <p:cNvPr id="226" name="Group 225"/>
          <p:cNvGrpSpPr/>
          <p:nvPr/>
        </p:nvGrpSpPr>
        <p:grpSpPr>
          <a:xfrm rot="0">
            <a:off x="8362315" y="4184650"/>
            <a:ext cx="363855" cy="287020"/>
            <a:chOff x="10155" y="438"/>
            <a:chExt cx="1146" cy="883"/>
          </a:xfrm>
        </p:grpSpPr>
        <p:grpSp>
          <p:nvGrpSpPr>
            <p:cNvPr id="227" name="Group 226"/>
            <p:cNvGrpSpPr/>
            <p:nvPr/>
          </p:nvGrpSpPr>
          <p:grpSpPr>
            <a:xfrm>
              <a:off x="10155" y="438"/>
              <a:ext cx="854" cy="770"/>
              <a:chOff x="1264" y="1015"/>
              <a:chExt cx="854" cy="770"/>
            </a:xfrm>
          </p:grpSpPr>
          <p:pic>
            <p:nvPicPr>
              <p:cNvPr id="228" name="Picture 22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4" y="1015"/>
                <a:ext cx="854" cy="618"/>
              </a:xfrm>
              <a:prstGeom prst="rect">
                <a:avLst/>
              </a:prstGeom>
            </p:spPr>
          </p:pic>
          <p:pic>
            <p:nvPicPr>
              <p:cNvPr id="229" name="Picture 228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464" y="1225"/>
                <a:ext cx="454" cy="560"/>
              </a:xfrm>
              <a:prstGeom prst="rect">
                <a:avLst/>
              </a:prstGeom>
            </p:spPr>
          </p:pic>
        </p:grpSp>
        <p:pic>
          <p:nvPicPr>
            <p:cNvPr id="230" name="Picture 22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26" y="1057"/>
              <a:ext cx="675" cy="264"/>
            </a:xfrm>
            <a:prstGeom prst="rect">
              <a:avLst/>
            </a:prstGeom>
          </p:spPr>
        </p:pic>
      </p:grpSp>
      <p:grpSp>
        <p:nvGrpSpPr>
          <p:cNvPr id="251" name="Group 250"/>
          <p:cNvGrpSpPr/>
          <p:nvPr/>
        </p:nvGrpSpPr>
        <p:grpSpPr>
          <a:xfrm rot="0">
            <a:off x="8362315" y="3111500"/>
            <a:ext cx="363855" cy="287020"/>
            <a:chOff x="10155" y="438"/>
            <a:chExt cx="1146" cy="883"/>
          </a:xfrm>
        </p:grpSpPr>
        <p:grpSp>
          <p:nvGrpSpPr>
            <p:cNvPr id="252" name="Group 251"/>
            <p:cNvGrpSpPr/>
            <p:nvPr/>
          </p:nvGrpSpPr>
          <p:grpSpPr>
            <a:xfrm>
              <a:off x="10155" y="438"/>
              <a:ext cx="854" cy="770"/>
              <a:chOff x="1264" y="1015"/>
              <a:chExt cx="854" cy="770"/>
            </a:xfrm>
          </p:grpSpPr>
          <p:pic>
            <p:nvPicPr>
              <p:cNvPr id="253" name="Picture 25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4" y="1015"/>
                <a:ext cx="854" cy="618"/>
              </a:xfrm>
              <a:prstGeom prst="rect">
                <a:avLst/>
              </a:prstGeom>
            </p:spPr>
          </p:pic>
          <p:pic>
            <p:nvPicPr>
              <p:cNvPr id="254" name="Picture 253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464" y="1225"/>
                <a:ext cx="454" cy="560"/>
              </a:xfrm>
              <a:prstGeom prst="rect">
                <a:avLst/>
              </a:prstGeom>
            </p:spPr>
          </p:pic>
        </p:grpSp>
        <p:pic>
          <p:nvPicPr>
            <p:cNvPr id="255" name="Picture 25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26" y="1057"/>
              <a:ext cx="675" cy="264"/>
            </a:xfrm>
            <a:prstGeom prst="rect">
              <a:avLst/>
            </a:prstGeom>
          </p:spPr>
        </p:pic>
      </p:grpSp>
      <p:grpSp>
        <p:nvGrpSpPr>
          <p:cNvPr id="28" name="Group 27"/>
          <p:cNvGrpSpPr/>
          <p:nvPr/>
        </p:nvGrpSpPr>
        <p:grpSpPr>
          <a:xfrm rot="0">
            <a:off x="9950450" y="7350125"/>
            <a:ext cx="363855" cy="287020"/>
            <a:chOff x="10155" y="414"/>
            <a:chExt cx="1146" cy="883"/>
          </a:xfrm>
        </p:grpSpPr>
        <p:grpSp>
          <p:nvGrpSpPr>
            <p:cNvPr id="29" name="Group 28"/>
            <p:cNvGrpSpPr/>
            <p:nvPr/>
          </p:nvGrpSpPr>
          <p:grpSpPr>
            <a:xfrm>
              <a:off x="10155" y="414"/>
              <a:ext cx="854" cy="770"/>
              <a:chOff x="1264" y="991"/>
              <a:chExt cx="854" cy="770"/>
            </a:xfrm>
          </p:grpSpPr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4" y="991"/>
                <a:ext cx="854" cy="618"/>
              </a:xfrm>
              <a:prstGeom prst="rect">
                <a:avLst/>
              </a:prstGeom>
            </p:spPr>
          </p:pic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464" y="1201"/>
                <a:ext cx="454" cy="560"/>
              </a:xfrm>
              <a:prstGeom prst="rect">
                <a:avLst/>
              </a:prstGeom>
            </p:spPr>
          </p:pic>
        </p:grp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26" y="1033"/>
              <a:ext cx="675" cy="264"/>
            </a:xfrm>
            <a:prstGeom prst="rect">
              <a:avLst/>
            </a:prstGeom>
          </p:spPr>
        </p:pic>
      </p:grpSp>
      <p:cxnSp>
        <p:nvCxnSpPr>
          <p:cNvPr id="286" name="Straight Arrow Connector 285"/>
          <p:cNvCxnSpPr>
            <a:stCxn id="215" idx="1"/>
            <a:endCxn id="314" idx="6"/>
          </p:cNvCxnSpPr>
          <p:nvPr/>
        </p:nvCxnSpPr>
        <p:spPr>
          <a:xfrm flipH="1">
            <a:off x="3707130" y="6811645"/>
            <a:ext cx="201930" cy="190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7" name="Picture 28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25820" y="3398520"/>
            <a:ext cx="827405" cy="203327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41" name="Flowchart: Terminator 240"/>
          <p:cNvSpPr/>
          <p:nvPr/>
        </p:nvSpPr>
        <p:spPr>
          <a:xfrm>
            <a:off x="6639226" y="4688062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closed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3" name="Flowchart: Terminator 242"/>
          <p:cNvSpPr/>
          <p:nvPr/>
        </p:nvSpPr>
        <p:spPr>
          <a:xfrm>
            <a:off x="6646084" y="5018397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canceled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4" name="Flowchart: Terminator 263"/>
          <p:cNvSpPr/>
          <p:nvPr/>
        </p:nvSpPr>
        <p:spPr>
          <a:xfrm>
            <a:off x="6599220" y="3615332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pending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6" name="Flowchart: Terminator 265"/>
          <p:cNvSpPr/>
          <p:nvPr/>
        </p:nvSpPr>
        <p:spPr>
          <a:xfrm>
            <a:off x="6606078" y="3958938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rejected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90" name="Picture 28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79795" y="5742940"/>
            <a:ext cx="905510" cy="11557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95" name="Picture 29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53455" y="7369175"/>
            <a:ext cx="773430" cy="217106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85" name="Flowchart: Terminator 284"/>
          <p:cNvSpPr/>
          <p:nvPr/>
        </p:nvSpPr>
        <p:spPr>
          <a:xfrm>
            <a:off x="6800136" y="9230662"/>
            <a:ext cx="449209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orders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65" name="Group 164"/>
          <p:cNvGrpSpPr/>
          <p:nvPr/>
        </p:nvGrpSpPr>
        <p:grpSpPr>
          <a:xfrm>
            <a:off x="6873875" y="6372225"/>
            <a:ext cx="778510" cy="1923415"/>
            <a:chOff x="8333" y="8022"/>
            <a:chExt cx="1226" cy="3029"/>
          </a:xfrm>
        </p:grpSpPr>
        <p:grpSp>
          <p:nvGrpSpPr>
            <p:cNvPr id="160" name="Group 159"/>
            <p:cNvGrpSpPr/>
            <p:nvPr/>
          </p:nvGrpSpPr>
          <p:grpSpPr>
            <a:xfrm rot="0">
              <a:off x="8333" y="8022"/>
              <a:ext cx="673" cy="526"/>
              <a:chOff x="16290" y="4518"/>
              <a:chExt cx="748" cy="584"/>
            </a:xfrm>
          </p:grpSpPr>
          <p:pic>
            <p:nvPicPr>
              <p:cNvPr id="161" name="Picture 160"/>
              <p:cNvPicPr>
                <a:picLocks noChangeAspect="1"/>
              </p:cNvPicPr>
              <p:nvPr/>
            </p:nvPicPr>
            <p:blipFill>
              <a:blip r:embed="rId1">
                <a:clrChange>
                  <a:clrFrom>
                    <a:srgbClr val="FFFFFF">
                      <a:alpha val="100000"/>
                    </a:srgbClr>
                  </a:clrFrom>
                  <a:clrTo>
                    <a:srgbClr val="FFFFFF">
                      <a:alpha val="100000"/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6290" y="4760"/>
                <a:ext cx="301" cy="342"/>
              </a:xfrm>
              <a:prstGeom prst="rect">
                <a:avLst/>
              </a:prstGeom>
            </p:spPr>
          </p:pic>
          <p:sp>
            <p:nvSpPr>
              <p:cNvPr id="162" name="Oval 161"/>
              <p:cNvSpPr/>
              <p:nvPr/>
            </p:nvSpPr>
            <p:spPr>
              <a:xfrm>
                <a:off x="16568" y="4588"/>
                <a:ext cx="389" cy="3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79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163" name="Picture 16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74" y="4518"/>
                <a:ext cx="565" cy="519"/>
              </a:xfrm>
              <a:prstGeom prst="rect">
                <a:avLst/>
              </a:prstGeom>
            </p:spPr>
          </p:pic>
        </p:grpSp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99" y="8445"/>
              <a:ext cx="1060" cy="2606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37" name="Text Box 336"/>
          <p:cNvSpPr txBox="1"/>
          <p:nvPr/>
        </p:nvSpPr>
        <p:spPr>
          <a:xfrm>
            <a:off x="9187180" y="3910330"/>
            <a:ext cx="2003425" cy="368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900"/>
              <a:t>App Request Submit Flow</a:t>
            </a:r>
            <a:endParaRPr lang="en-US" sz="900"/>
          </a:p>
          <a:p>
            <a:r>
              <a:rPr lang="en-US" sz="900"/>
              <a:t>08/13/2025</a:t>
            </a:r>
            <a:endParaRPr lang="en-US" sz="900"/>
          </a:p>
        </p:txBody>
      </p:sp>
      <p:cxnSp>
        <p:nvCxnSpPr>
          <p:cNvPr id="4" name="Straight Arrow Connector 3"/>
          <p:cNvCxnSpPr>
            <a:stCxn id="201" idx="2"/>
            <a:endCxn id="29" idx="0"/>
          </p:cNvCxnSpPr>
          <p:nvPr/>
        </p:nvCxnSpPr>
        <p:spPr>
          <a:xfrm>
            <a:off x="5775325" y="4937125"/>
            <a:ext cx="635" cy="37401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Arrow Connector 335"/>
          <p:cNvCxnSpPr>
            <a:endCxn id="5" idx="1"/>
          </p:cNvCxnSpPr>
          <p:nvPr/>
        </p:nvCxnSpPr>
        <p:spPr>
          <a:xfrm flipV="1">
            <a:off x="4610100" y="4719320"/>
            <a:ext cx="635000" cy="63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Off-page Connector 16"/>
          <p:cNvSpPr/>
          <p:nvPr/>
        </p:nvSpPr>
        <p:spPr>
          <a:xfrm>
            <a:off x="5556113" y="4206240"/>
            <a:ext cx="438912" cy="219456"/>
          </a:xfrm>
          <a:prstGeom prst="flowChartOffpageConnector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800" b="1" i="0" u="none" strike="noStrike" cap="none" normalizeH="0" baseline="-2500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80604020202020204" pitchFamily="34" charset="0"/>
                <a:ea typeface="SimSun" pitchFamily="2" charset="-122"/>
                <a:sym typeface="+mn-ea"/>
              </a:rPr>
              <a:t>submit</a:t>
            </a:r>
            <a:endParaRPr kumimoji="0" lang="en-US" altLang="en-US" sz="800" b="1" i="0" u="none" strike="noStrike" cap="none" normalizeH="0" baseline="-25000" smtClean="0">
              <a:ln>
                <a:noFill/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cxnSp>
        <p:nvCxnSpPr>
          <p:cNvPr id="20" name="Straight Arrow Connector 19"/>
          <p:cNvCxnSpPr>
            <a:stCxn id="17" idx="2"/>
            <a:endCxn id="5" idx="0"/>
          </p:cNvCxnSpPr>
          <p:nvPr/>
        </p:nvCxnSpPr>
        <p:spPr>
          <a:xfrm flipH="1">
            <a:off x="5775325" y="4425950"/>
            <a:ext cx="635" cy="22860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0945" y="4095750"/>
            <a:ext cx="1123950" cy="161925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9" name="Flowchart: Decision 28"/>
          <p:cNvSpPr/>
          <p:nvPr/>
        </p:nvSpPr>
        <p:spPr>
          <a:xfrm>
            <a:off x="5443147" y="5311140"/>
            <a:ext cx="664845" cy="485140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request id?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Flowchart: Decision 29"/>
          <p:cNvSpPr/>
          <p:nvPr/>
        </p:nvSpPr>
        <p:spPr>
          <a:xfrm>
            <a:off x="7512685" y="5309235"/>
            <a:ext cx="664845" cy="485140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auto?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1" name="Straight Arrow Connector 30"/>
          <p:cNvCxnSpPr>
            <a:stCxn id="29" idx="2"/>
            <a:endCxn id="63" idx="0"/>
          </p:cNvCxnSpPr>
          <p:nvPr/>
        </p:nvCxnSpPr>
        <p:spPr>
          <a:xfrm flipH="1">
            <a:off x="5775325" y="5796280"/>
            <a:ext cx="635" cy="48006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701558" y="5935345"/>
            <a:ext cx="148022" cy="159385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34" name="Flowchart: Decision 33"/>
          <p:cNvSpPr/>
          <p:nvPr/>
        </p:nvSpPr>
        <p:spPr>
          <a:xfrm>
            <a:off x="5443147" y="6737350"/>
            <a:ext cx="664845" cy="485140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exists?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5" name="Straight Arrow Connector 54"/>
          <p:cNvCxnSpPr>
            <a:stCxn id="30" idx="3"/>
            <a:endCxn id="148" idx="1"/>
          </p:cNvCxnSpPr>
          <p:nvPr/>
        </p:nvCxnSpPr>
        <p:spPr>
          <a:xfrm flipV="1">
            <a:off x="8177530" y="5531485"/>
            <a:ext cx="471805" cy="2032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8287385" y="5471795"/>
            <a:ext cx="147955" cy="159385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grpSp>
        <p:nvGrpSpPr>
          <p:cNvPr id="197" name="Group 196"/>
          <p:cNvGrpSpPr/>
          <p:nvPr/>
        </p:nvGrpSpPr>
        <p:grpSpPr>
          <a:xfrm>
            <a:off x="5245344" y="6276340"/>
            <a:ext cx="1060450" cy="285750"/>
            <a:chOff x="8264" y="9884"/>
            <a:chExt cx="1670" cy="45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63" name="Rectangles 62"/>
            <p:cNvSpPr/>
            <p:nvPr/>
          </p:nvSpPr>
          <p:spPr>
            <a:xfrm>
              <a:off x="8264" y="9884"/>
              <a:ext cx="1670" cy="2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Update</a:t>
              </a:r>
              <a:endParaRPr lang="en-US" sz="720"/>
            </a:p>
          </p:txBody>
        </p:sp>
        <p:sp>
          <p:nvSpPr>
            <p:cNvPr id="64" name="Rectangles 63"/>
            <p:cNvSpPr/>
            <p:nvPr/>
          </p:nvSpPr>
          <p:spPr>
            <a:xfrm>
              <a:off x="8264" y="10131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</p:grpSp>
      <p:sp>
        <p:nvSpPr>
          <p:cNvPr id="65" name="Flowchart: Terminator 64"/>
          <p:cNvSpPr/>
          <p:nvPr/>
        </p:nvSpPr>
        <p:spPr>
          <a:xfrm>
            <a:off x="4818380" y="6421120"/>
            <a:ext cx="500380" cy="14414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request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4331335" y="6496685"/>
            <a:ext cx="487045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29" idx="3"/>
            <a:endCxn id="30" idx="1"/>
          </p:cNvCxnSpPr>
          <p:nvPr/>
        </p:nvCxnSpPr>
        <p:spPr>
          <a:xfrm flipV="1">
            <a:off x="6108065" y="5551805"/>
            <a:ext cx="1404620" cy="190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472555" y="5473700"/>
            <a:ext cx="147955" cy="159385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cxnSp>
        <p:nvCxnSpPr>
          <p:cNvPr id="78" name="Straight Arrow Connector 77"/>
          <p:cNvCxnSpPr>
            <a:stCxn id="64" idx="2"/>
            <a:endCxn id="34" idx="0"/>
          </p:cNvCxnSpPr>
          <p:nvPr/>
        </p:nvCxnSpPr>
        <p:spPr>
          <a:xfrm>
            <a:off x="5775325" y="6562090"/>
            <a:ext cx="635" cy="17526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Group 170"/>
          <p:cNvGrpSpPr/>
          <p:nvPr/>
        </p:nvGrpSpPr>
        <p:grpSpPr>
          <a:xfrm>
            <a:off x="3743960" y="5728970"/>
            <a:ext cx="781050" cy="2398395"/>
            <a:chOff x="3393" y="7555"/>
            <a:chExt cx="1230" cy="3777"/>
          </a:xfrm>
        </p:grpSpPr>
        <p:grpSp>
          <p:nvGrpSpPr>
            <p:cNvPr id="79" name="Group 78"/>
            <p:cNvGrpSpPr/>
            <p:nvPr/>
          </p:nvGrpSpPr>
          <p:grpSpPr>
            <a:xfrm rot="0">
              <a:off x="3393" y="7555"/>
              <a:ext cx="673" cy="526"/>
              <a:chOff x="16290" y="4518"/>
              <a:chExt cx="748" cy="584"/>
            </a:xfrm>
          </p:grpSpPr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1">
                <a:clrChange>
                  <a:clrFrom>
                    <a:srgbClr val="FFFFFF">
                      <a:alpha val="100000"/>
                    </a:srgbClr>
                  </a:clrFrom>
                  <a:clrTo>
                    <a:srgbClr val="FFFFFF">
                      <a:alpha val="100000"/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6290" y="4760"/>
                <a:ext cx="301" cy="342"/>
              </a:xfrm>
              <a:prstGeom prst="rect">
                <a:avLst/>
              </a:prstGeom>
            </p:spPr>
          </p:pic>
          <p:sp>
            <p:nvSpPr>
              <p:cNvPr id="81" name="Oval 80"/>
              <p:cNvSpPr/>
              <p:nvPr/>
            </p:nvSpPr>
            <p:spPr>
              <a:xfrm>
                <a:off x="16568" y="4588"/>
                <a:ext cx="389" cy="3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79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82" name="Picture 8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74" y="4518"/>
                <a:ext cx="565" cy="519"/>
              </a:xfrm>
              <a:prstGeom prst="rect">
                <a:avLst/>
              </a:prstGeom>
            </p:spPr>
          </p:pic>
        </p:grpSp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59" y="7976"/>
              <a:ext cx="1065" cy="3357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84" name="Straight Arrow Connector 83"/>
          <p:cNvCxnSpPr>
            <a:stCxn id="30" idx="2"/>
            <a:endCxn id="94" idx="0"/>
          </p:cNvCxnSpPr>
          <p:nvPr/>
        </p:nvCxnSpPr>
        <p:spPr>
          <a:xfrm>
            <a:off x="7845425" y="5794375"/>
            <a:ext cx="3810" cy="133413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7768483" y="6160135"/>
            <a:ext cx="148022" cy="159385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88" name="Flowchart: Decision 87"/>
          <p:cNvSpPr/>
          <p:nvPr/>
        </p:nvSpPr>
        <p:spPr>
          <a:xfrm>
            <a:off x="8843010" y="5996305"/>
            <a:ext cx="664845" cy="485140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pending?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89" name="Straight Arrow Connector 88"/>
          <p:cNvCxnSpPr>
            <a:stCxn id="34" idx="3"/>
            <a:endCxn id="93" idx="1"/>
          </p:cNvCxnSpPr>
          <p:nvPr/>
        </p:nvCxnSpPr>
        <p:spPr>
          <a:xfrm flipV="1">
            <a:off x="6108065" y="6972300"/>
            <a:ext cx="418465" cy="762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6224163" y="6899910"/>
            <a:ext cx="148022" cy="159385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93" name="Flowchart: Terminator 92"/>
          <p:cNvSpPr/>
          <p:nvPr/>
        </p:nvSpPr>
        <p:spPr>
          <a:xfrm>
            <a:off x="6526530" y="6899910"/>
            <a:ext cx="500380" cy="14414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insert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" name="Flowchart: Terminator 93"/>
          <p:cNvSpPr/>
          <p:nvPr/>
        </p:nvSpPr>
        <p:spPr>
          <a:xfrm>
            <a:off x="7609840" y="7128510"/>
            <a:ext cx="478790" cy="14414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queued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" name="Flowchart: Terminator 97"/>
          <p:cNvSpPr/>
          <p:nvPr/>
        </p:nvSpPr>
        <p:spPr>
          <a:xfrm>
            <a:off x="6548120" y="7843520"/>
            <a:ext cx="478790" cy="14414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update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98" name="Group 197"/>
          <p:cNvGrpSpPr/>
          <p:nvPr/>
        </p:nvGrpSpPr>
        <p:grpSpPr>
          <a:xfrm>
            <a:off x="8649335" y="5466715"/>
            <a:ext cx="1060450" cy="288925"/>
            <a:chOff x="13621" y="8609"/>
            <a:chExt cx="1670" cy="455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48" name="Rectangles 147"/>
            <p:cNvSpPr/>
            <p:nvPr/>
          </p:nvSpPr>
          <p:spPr>
            <a:xfrm>
              <a:off x="13621" y="8609"/>
              <a:ext cx="1670" cy="2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Insert</a:t>
              </a:r>
              <a:endParaRPr lang="en-US" sz="720"/>
            </a:p>
          </p:txBody>
        </p:sp>
        <p:sp>
          <p:nvSpPr>
            <p:cNvPr id="149" name="Rectangles 148"/>
            <p:cNvSpPr/>
            <p:nvPr/>
          </p:nvSpPr>
          <p:spPr>
            <a:xfrm>
              <a:off x="13621" y="8861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</p:grpSp>
      <p:sp>
        <p:nvSpPr>
          <p:cNvPr id="151" name="Flowchart: Terminator 150"/>
          <p:cNvSpPr/>
          <p:nvPr/>
        </p:nvSpPr>
        <p:spPr>
          <a:xfrm>
            <a:off x="9681210" y="5624195"/>
            <a:ext cx="500380" cy="14414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pending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2" name="Straight Arrow Connector 151"/>
          <p:cNvCxnSpPr>
            <a:stCxn id="149" idx="2"/>
            <a:endCxn id="88" idx="0"/>
          </p:cNvCxnSpPr>
          <p:nvPr/>
        </p:nvCxnSpPr>
        <p:spPr>
          <a:xfrm flipH="1">
            <a:off x="9175750" y="5755640"/>
            <a:ext cx="3810" cy="24066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88" idx="1"/>
            <a:endCxn id="85" idx="6"/>
          </p:cNvCxnSpPr>
          <p:nvPr/>
        </p:nvCxnSpPr>
        <p:spPr>
          <a:xfrm flipH="1">
            <a:off x="7916545" y="6238875"/>
            <a:ext cx="926465" cy="127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endCxn id="151" idx="3"/>
          </p:cNvCxnSpPr>
          <p:nvPr/>
        </p:nvCxnSpPr>
        <p:spPr>
          <a:xfrm flipH="1">
            <a:off x="10181590" y="5692140"/>
            <a:ext cx="332740" cy="444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88" idx="2"/>
          </p:cNvCxnSpPr>
          <p:nvPr/>
        </p:nvCxnSpPr>
        <p:spPr>
          <a:xfrm flipH="1">
            <a:off x="9171305" y="6481445"/>
            <a:ext cx="4445" cy="46863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/>
          <p:cNvSpPr/>
          <p:nvPr/>
        </p:nvSpPr>
        <p:spPr>
          <a:xfrm>
            <a:off x="9101348" y="6609080"/>
            <a:ext cx="148022" cy="159385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169" name="Flowchart: Decision 168"/>
          <p:cNvSpPr/>
          <p:nvPr/>
        </p:nvSpPr>
        <p:spPr>
          <a:xfrm>
            <a:off x="8845550" y="6950075"/>
            <a:ext cx="664845" cy="485140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2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request</a:t>
            </a:r>
            <a:endParaRPr lang="en-US" sz="52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52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 max</a:t>
            </a:r>
            <a:endParaRPr lang="en-US" sz="52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52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create</a:t>
            </a:r>
            <a:r>
              <a:rPr lang="en-US" sz="52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  <a:endParaRPr lang="en-US" sz="52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72" name="Group 171"/>
          <p:cNvGrpSpPr/>
          <p:nvPr/>
        </p:nvGrpSpPr>
        <p:grpSpPr>
          <a:xfrm>
            <a:off x="10408920" y="4363085"/>
            <a:ext cx="781050" cy="2398395"/>
            <a:chOff x="3393" y="7555"/>
            <a:chExt cx="1230" cy="3777"/>
          </a:xfrm>
        </p:grpSpPr>
        <p:grpSp>
          <p:nvGrpSpPr>
            <p:cNvPr id="173" name="Group 172"/>
            <p:cNvGrpSpPr/>
            <p:nvPr/>
          </p:nvGrpSpPr>
          <p:grpSpPr>
            <a:xfrm rot="0">
              <a:off x="3393" y="7555"/>
              <a:ext cx="673" cy="526"/>
              <a:chOff x="16290" y="4518"/>
              <a:chExt cx="748" cy="584"/>
            </a:xfrm>
          </p:grpSpPr>
          <p:pic>
            <p:nvPicPr>
              <p:cNvPr id="174" name="Picture 173"/>
              <p:cNvPicPr>
                <a:picLocks noChangeAspect="1"/>
              </p:cNvPicPr>
              <p:nvPr/>
            </p:nvPicPr>
            <p:blipFill>
              <a:blip r:embed="rId1">
                <a:clrChange>
                  <a:clrFrom>
                    <a:srgbClr val="FFFFFF">
                      <a:alpha val="100000"/>
                    </a:srgbClr>
                  </a:clrFrom>
                  <a:clrTo>
                    <a:srgbClr val="FFFFFF">
                      <a:alpha val="100000"/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6290" y="4760"/>
                <a:ext cx="301" cy="342"/>
              </a:xfrm>
              <a:prstGeom prst="rect">
                <a:avLst/>
              </a:prstGeom>
            </p:spPr>
          </p:pic>
          <p:sp>
            <p:nvSpPr>
              <p:cNvPr id="175" name="Oval 174"/>
              <p:cNvSpPr/>
              <p:nvPr/>
            </p:nvSpPr>
            <p:spPr>
              <a:xfrm>
                <a:off x="16568" y="4588"/>
                <a:ext cx="389" cy="3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79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176" name="Picture 17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74" y="4518"/>
                <a:ext cx="565" cy="519"/>
              </a:xfrm>
              <a:prstGeom prst="rect">
                <a:avLst/>
              </a:prstGeom>
            </p:spPr>
          </p:pic>
        </p:grpSp>
        <p:pic>
          <p:nvPicPr>
            <p:cNvPr id="177" name="Picture 17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59" y="7976"/>
              <a:ext cx="1065" cy="3357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181" name="Straight Arrow Connector 180"/>
          <p:cNvCxnSpPr>
            <a:stCxn id="169" idx="2"/>
            <a:endCxn id="184" idx="0"/>
          </p:cNvCxnSpPr>
          <p:nvPr/>
        </p:nvCxnSpPr>
        <p:spPr>
          <a:xfrm flipH="1">
            <a:off x="9173210" y="7435215"/>
            <a:ext cx="5080" cy="42989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Oval 181"/>
          <p:cNvSpPr/>
          <p:nvPr/>
        </p:nvSpPr>
        <p:spPr>
          <a:xfrm>
            <a:off x="9103253" y="7544435"/>
            <a:ext cx="148022" cy="159385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grpSp>
        <p:nvGrpSpPr>
          <p:cNvPr id="199" name="Group 198"/>
          <p:cNvGrpSpPr/>
          <p:nvPr/>
        </p:nvGrpSpPr>
        <p:grpSpPr>
          <a:xfrm>
            <a:off x="8642985" y="7865110"/>
            <a:ext cx="1060450" cy="282575"/>
            <a:chOff x="13611" y="12386"/>
            <a:chExt cx="1670" cy="445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84" name="Rectangles 183"/>
            <p:cNvSpPr/>
            <p:nvPr/>
          </p:nvSpPr>
          <p:spPr>
            <a:xfrm>
              <a:off x="13611" y="12386"/>
              <a:ext cx="1670" cy="2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Cancel</a:t>
              </a:r>
              <a:endParaRPr lang="en-US" sz="720"/>
            </a:p>
          </p:txBody>
        </p:sp>
        <p:sp>
          <p:nvSpPr>
            <p:cNvPr id="185" name="Rectangles 184"/>
            <p:cNvSpPr/>
            <p:nvPr/>
          </p:nvSpPr>
          <p:spPr>
            <a:xfrm>
              <a:off x="13611" y="12628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Cancels</a:t>
              </a:r>
              <a:endParaRPr lang="en-US" sz="720"/>
            </a:p>
          </p:txBody>
        </p:sp>
      </p:grpSp>
      <p:sp>
        <p:nvSpPr>
          <p:cNvPr id="190" name="Flowchart: Terminator 189"/>
          <p:cNvSpPr/>
          <p:nvPr/>
        </p:nvSpPr>
        <p:spPr>
          <a:xfrm>
            <a:off x="7609840" y="7982585"/>
            <a:ext cx="478790" cy="18542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cancel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array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2" name="Straight Arrow Connector 191"/>
          <p:cNvCxnSpPr>
            <a:stCxn id="185" idx="1"/>
            <a:endCxn id="190" idx="3"/>
          </p:cNvCxnSpPr>
          <p:nvPr/>
        </p:nvCxnSpPr>
        <p:spPr>
          <a:xfrm flipH="1" flipV="1">
            <a:off x="8088630" y="8075295"/>
            <a:ext cx="554355" cy="825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190" idx="0"/>
            <a:endCxn id="94" idx="2"/>
          </p:cNvCxnSpPr>
          <p:nvPr/>
        </p:nvCxnSpPr>
        <p:spPr>
          <a:xfrm flipV="1">
            <a:off x="7849235" y="7272655"/>
            <a:ext cx="0" cy="70993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Flowchart: Terminator 193"/>
          <p:cNvSpPr/>
          <p:nvPr/>
        </p:nvSpPr>
        <p:spPr>
          <a:xfrm>
            <a:off x="9681210" y="8006080"/>
            <a:ext cx="500380" cy="14414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pending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6" name="Straight Arrow Connector 195"/>
          <p:cNvCxnSpPr>
            <a:stCxn id="151" idx="2"/>
            <a:endCxn id="194" idx="0"/>
          </p:cNvCxnSpPr>
          <p:nvPr/>
        </p:nvCxnSpPr>
        <p:spPr>
          <a:xfrm>
            <a:off x="9931400" y="5768340"/>
            <a:ext cx="0" cy="223774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3" name="Group 202"/>
          <p:cNvGrpSpPr/>
          <p:nvPr/>
        </p:nvGrpSpPr>
        <p:grpSpPr>
          <a:xfrm>
            <a:off x="5245344" y="4654550"/>
            <a:ext cx="1060450" cy="281940"/>
            <a:chOff x="8271" y="7330"/>
            <a:chExt cx="1670" cy="444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" name="Rectangles 4"/>
            <p:cNvSpPr/>
            <p:nvPr/>
          </p:nvSpPr>
          <p:spPr>
            <a:xfrm>
              <a:off x="8271" y="7330"/>
              <a:ext cx="1670" cy="2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Submit</a:t>
              </a:r>
              <a:endParaRPr lang="en-US" sz="720"/>
            </a:p>
          </p:txBody>
        </p:sp>
        <p:sp>
          <p:nvSpPr>
            <p:cNvPr id="201" name="Rectangles 200"/>
            <p:cNvSpPr/>
            <p:nvPr/>
          </p:nvSpPr>
          <p:spPr>
            <a:xfrm>
              <a:off x="8271" y="7572"/>
              <a:ext cx="1670" cy="203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Format Request</a:t>
              </a:r>
              <a:endParaRPr lang="en-US" sz="720"/>
            </a:p>
          </p:txBody>
        </p:sp>
      </p:grpSp>
      <p:cxnSp>
        <p:nvCxnSpPr>
          <p:cNvPr id="204" name="Straight Arrow Connector 203"/>
          <p:cNvCxnSpPr/>
          <p:nvPr/>
        </p:nvCxnSpPr>
        <p:spPr>
          <a:xfrm flipH="1">
            <a:off x="5771515" y="7207885"/>
            <a:ext cx="4445" cy="46863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Oval 204"/>
          <p:cNvSpPr/>
          <p:nvPr/>
        </p:nvSpPr>
        <p:spPr>
          <a:xfrm>
            <a:off x="5701558" y="7335520"/>
            <a:ext cx="148022" cy="159385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06" name="Flowchart: Decision 205"/>
          <p:cNvSpPr/>
          <p:nvPr/>
        </p:nvSpPr>
        <p:spPr>
          <a:xfrm>
            <a:off x="5443147" y="7676515"/>
            <a:ext cx="664845" cy="485140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2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request</a:t>
            </a:r>
            <a:endParaRPr lang="en-US" sz="52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52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 max</a:t>
            </a:r>
            <a:endParaRPr lang="en-US" sz="52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52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create</a:t>
            </a:r>
            <a:r>
              <a:rPr lang="en-US" sz="52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  <a:endParaRPr lang="en-US" sz="52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07" name="Straight Arrow Connector 206"/>
          <p:cNvCxnSpPr>
            <a:stCxn id="206" idx="3"/>
            <a:endCxn id="98" idx="1"/>
          </p:cNvCxnSpPr>
          <p:nvPr/>
        </p:nvCxnSpPr>
        <p:spPr>
          <a:xfrm flipV="1">
            <a:off x="6108065" y="7915910"/>
            <a:ext cx="440055" cy="317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6224163" y="7833360"/>
            <a:ext cx="148022" cy="159385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307" name="Straight Arrow Connector 306"/>
          <p:cNvCxnSpPr>
            <a:endCxn id="308" idx="3"/>
          </p:cNvCxnSpPr>
          <p:nvPr/>
        </p:nvCxnSpPr>
        <p:spPr>
          <a:xfrm flipH="1">
            <a:off x="5184775" y="7621270"/>
            <a:ext cx="660400" cy="762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endCxn id="277" idx="3"/>
          </p:cNvCxnSpPr>
          <p:nvPr/>
        </p:nvCxnSpPr>
        <p:spPr>
          <a:xfrm flipH="1">
            <a:off x="5179695" y="7458710"/>
            <a:ext cx="660400" cy="762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8" name="Group 267"/>
          <p:cNvGrpSpPr/>
          <p:nvPr/>
        </p:nvGrpSpPr>
        <p:grpSpPr>
          <a:xfrm rot="0">
            <a:off x="5405120" y="4138930"/>
            <a:ext cx="427355" cy="334010"/>
            <a:chOff x="16290" y="4518"/>
            <a:chExt cx="748" cy="584"/>
          </a:xfrm>
        </p:grpSpPr>
        <p:pic>
          <p:nvPicPr>
            <p:cNvPr id="269" name="Picture 26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290" y="4760"/>
              <a:ext cx="301" cy="342"/>
            </a:xfrm>
            <a:prstGeom prst="rect">
              <a:avLst/>
            </a:prstGeom>
          </p:spPr>
        </p:pic>
        <p:sp>
          <p:nvSpPr>
            <p:cNvPr id="270" name="Oval 269"/>
            <p:cNvSpPr/>
            <p:nvPr/>
          </p:nvSpPr>
          <p:spPr>
            <a:xfrm>
              <a:off x="16568" y="4588"/>
              <a:ext cx="389" cy="38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797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pic>
          <p:nvPicPr>
            <p:cNvPr id="271" name="Picture 27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4" y="4518"/>
              <a:ext cx="565" cy="519"/>
            </a:xfrm>
            <a:prstGeom prst="rect">
              <a:avLst/>
            </a:prstGeom>
          </p:spPr>
        </p:pic>
      </p:grpSp>
      <p:grpSp>
        <p:nvGrpSpPr>
          <p:cNvPr id="272" name="Group 271"/>
          <p:cNvGrpSpPr/>
          <p:nvPr/>
        </p:nvGrpSpPr>
        <p:grpSpPr>
          <a:xfrm rot="0">
            <a:off x="5408295" y="6641465"/>
            <a:ext cx="427355" cy="334010"/>
            <a:chOff x="16290" y="4518"/>
            <a:chExt cx="748" cy="584"/>
          </a:xfrm>
        </p:grpSpPr>
        <p:pic>
          <p:nvPicPr>
            <p:cNvPr id="273" name="Picture 27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290" y="4760"/>
              <a:ext cx="301" cy="342"/>
            </a:xfrm>
            <a:prstGeom prst="rect">
              <a:avLst/>
            </a:prstGeom>
          </p:spPr>
        </p:pic>
        <p:sp>
          <p:nvSpPr>
            <p:cNvPr id="274" name="Oval 273"/>
            <p:cNvSpPr/>
            <p:nvPr/>
          </p:nvSpPr>
          <p:spPr>
            <a:xfrm>
              <a:off x="16568" y="4588"/>
              <a:ext cx="389" cy="38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797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pic>
          <p:nvPicPr>
            <p:cNvPr id="275" name="Picture 27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4" y="4518"/>
              <a:ext cx="565" cy="519"/>
            </a:xfrm>
            <a:prstGeom prst="rect">
              <a:avLst/>
            </a:prstGeom>
          </p:spPr>
        </p:pic>
      </p:grpSp>
      <p:pic>
        <p:nvPicPr>
          <p:cNvPr id="237" name="Picture 2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530" y="6917055"/>
            <a:ext cx="967105" cy="864235"/>
          </a:xfrm>
          <a:prstGeom prst="rect">
            <a:avLst/>
          </a:prstGeom>
        </p:spPr>
      </p:pic>
      <p:pic>
        <p:nvPicPr>
          <p:cNvPr id="245" name="Picture 2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0530" y="4407535"/>
            <a:ext cx="951865" cy="2018665"/>
          </a:xfrm>
          <a:prstGeom prst="rect">
            <a:avLst/>
          </a:prstGeom>
        </p:spPr>
      </p:pic>
      <p:sp>
        <p:nvSpPr>
          <p:cNvPr id="22" name="Flowchart: Decision 21"/>
          <p:cNvSpPr/>
          <p:nvPr/>
        </p:nvSpPr>
        <p:spPr>
          <a:xfrm>
            <a:off x="7506401" y="6909584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active?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837170" y="6563360"/>
            <a:ext cx="1905" cy="32575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3" name="Group 302"/>
          <p:cNvGrpSpPr/>
          <p:nvPr/>
        </p:nvGrpSpPr>
        <p:grpSpPr>
          <a:xfrm>
            <a:off x="9576435" y="5320030"/>
            <a:ext cx="1210945" cy="631126"/>
            <a:chOff x="16442" y="7775"/>
            <a:chExt cx="1907" cy="994"/>
          </a:xfrm>
        </p:grpSpPr>
        <p:grpSp>
          <p:nvGrpSpPr>
            <p:cNvPr id="30" name="Group 29"/>
            <p:cNvGrpSpPr/>
            <p:nvPr/>
          </p:nvGrpSpPr>
          <p:grpSpPr>
            <a:xfrm rot="0">
              <a:off x="16679" y="8099"/>
              <a:ext cx="1670" cy="670"/>
              <a:chOff x="13390" y="2057"/>
              <a:chExt cx="1855" cy="745"/>
            </a:xfrm>
          </p:grpSpPr>
          <p:sp>
            <p:nvSpPr>
              <p:cNvPr id="31" name="Rectangles 30"/>
              <p:cNvSpPr/>
              <p:nvPr/>
            </p:nvSpPr>
            <p:spPr>
              <a:xfrm>
                <a:off x="13390" y="2057"/>
                <a:ext cx="1855" cy="22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720"/>
                  <a:t>REST API</a:t>
                </a:r>
                <a:endParaRPr lang="en-US" sz="720"/>
              </a:p>
            </p:txBody>
          </p:sp>
          <p:sp>
            <p:nvSpPr>
              <p:cNvPr id="32" name="Rectangles 31"/>
              <p:cNvSpPr/>
              <p:nvPr/>
            </p:nvSpPr>
            <p:spPr>
              <a:xfrm>
                <a:off x="13390" y="2314"/>
                <a:ext cx="1855" cy="2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720">
                    <a:sym typeface="+mn-ea"/>
                  </a:rPr>
                  <a:t>Import</a:t>
                </a:r>
                <a:endParaRPr lang="en-US" sz="720"/>
              </a:p>
            </p:txBody>
          </p:sp>
          <p:sp>
            <p:nvSpPr>
              <p:cNvPr id="34" name="Rectangles 33"/>
              <p:cNvSpPr/>
              <p:nvPr/>
            </p:nvSpPr>
            <p:spPr>
              <a:xfrm>
                <a:off x="13390" y="2576"/>
                <a:ext cx="1855" cy="2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720">
                    <a:sym typeface="+mn-ea"/>
                  </a:rPr>
                  <a:t>Fetch Active</a:t>
                </a:r>
                <a:endParaRPr lang="en-US" sz="720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 rot="0">
              <a:off x="16442" y="7775"/>
              <a:ext cx="573" cy="452"/>
              <a:chOff x="10155" y="414"/>
              <a:chExt cx="1146" cy="883"/>
            </a:xfrm>
          </p:grpSpPr>
          <p:grpSp>
            <p:nvGrpSpPr>
              <p:cNvPr id="139" name="Group 138"/>
              <p:cNvGrpSpPr/>
              <p:nvPr/>
            </p:nvGrpSpPr>
            <p:grpSpPr>
              <a:xfrm>
                <a:off x="10155" y="414"/>
                <a:ext cx="854" cy="770"/>
                <a:chOff x="1264" y="991"/>
                <a:chExt cx="854" cy="770"/>
              </a:xfrm>
            </p:grpSpPr>
            <p:pic>
              <p:nvPicPr>
                <p:cNvPr id="140" name="Picture 139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64" y="991"/>
                  <a:ext cx="854" cy="618"/>
                </a:xfrm>
                <a:prstGeom prst="rect">
                  <a:avLst/>
                </a:prstGeom>
              </p:spPr>
            </p:pic>
            <p:pic>
              <p:nvPicPr>
                <p:cNvPr id="141" name="Picture 140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464" y="1201"/>
                  <a:ext cx="454" cy="560"/>
                </a:xfrm>
                <a:prstGeom prst="rect">
                  <a:avLst/>
                </a:prstGeom>
              </p:spPr>
            </p:pic>
          </p:grpSp>
          <p:pic>
            <p:nvPicPr>
              <p:cNvPr id="142" name="Picture 14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626" y="1033"/>
                <a:ext cx="675" cy="264"/>
              </a:xfrm>
              <a:prstGeom prst="rect">
                <a:avLst/>
              </a:prstGeom>
            </p:spPr>
          </p:pic>
        </p:grpSp>
      </p:grpSp>
      <p:cxnSp>
        <p:nvCxnSpPr>
          <p:cNvPr id="37" name="Straight Arrow Connector 36"/>
          <p:cNvCxnSpPr/>
          <p:nvPr/>
        </p:nvCxnSpPr>
        <p:spPr>
          <a:xfrm flipH="1">
            <a:off x="10257155" y="4874895"/>
            <a:ext cx="1270" cy="650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0787594" y="5743783"/>
            <a:ext cx="299473" cy="3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10788015" y="4518025"/>
            <a:ext cx="353060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10788015" y="5884545"/>
            <a:ext cx="339725" cy="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9728009" y="4451786"/>
            <a:ext cx="1060157" cy="428635"/>
            <a:chOff x="12732" y="1607"/>
            <a:chExt cx="1855" cy="750"/>
          </a:xfrm>
        </p:grpSpPr>
        <p:sp>
          <p:nvSpPr>
            <p:cNvPr id="148" name="Rectangles 147"/>
            <p:cNvSpPr/>
            <p:nvPr/>
          </p:nvSpPr>
          <p:spPr>
            <a:xfrm>
              <a:off x="12732" y="213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Timer</a:t>
              </a:r>
              <a:endParaRPr lang="en-US" sz="720"/>
            </a:p>
          </p:txBody>
        </p:sp>
        <p:sp>
          <p:nvSpPr>
            <p:cNvPr id="8" name="Rectangles 7"/>
            <p:cNvSpPr/>
            <p:nvPr/>
          </p:nvSpPr>
          <p:spPr>
            <a:xfrm>
              <a:off x="12732" y="1607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Websocket</a:t>
              </a:r>
              <a:endParaRPr lang="en-US" sz="720"/>
            </a:p>
          </p:txBody>
        </p:sp>
        <p:sp>
          <p:nvSpPr>
            <p:cNvPr id="9" name="Rectangles 8"/>
            <p:cNvSpPr/>
            <p:nvPr/>
          </p:nvSpPr>
          <p:spPr>
            <a:xfrm>
              <a:off x="12732" y="1867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Message</a:t>
              </a:r>
              <a:endParaRPr lang="en-US" sz="72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9575987" y="4244581"/>
            <a:ext cx="363482" cy="286900"/>
            <a:chOff x="12459" y="1283"/>
            <a:chExt cx="636" cy="502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459" y="1283"/>
              <a:ext cx="475" cy="351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570" y="1402"/>
              <a:ext cx="252" cy="318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721" y="1635"/>
              <a:ext cx="375" cy="150"/>
            </a:xfrm>
            <a:prstGeom prst="rect">
              <a:avLst/>
            </a:prstGeom>
          </p:spPr>
        </p:pic>
      </p:grpSp>
      <p:grpSp>
        <p:nvGrpSpPr>
          <p:cNvPr id="102" name="Group 101"/>
          <p:cNvGrpSpPr/>
          <p:nvPr/>
        </p:nvGrpSpPr>
        <p:grpSpPr>
          <a:xfrm>
            <a:off x="10650431" y="4760025"/>
            <a:ext cx="203459" cy="216032"/>
            <a:chOff x="8092" y="1237"/>
            <a:chExt cx="482" cy="524"/>
          </a:xfrm>
        </p:grpSpPr>
        <p:sp>
          <p:nvSpPr>
            <p:cNvPr id="101" name="Oval 100"/>
            <p:cNvSpPr/>
            <p:nvPr/>
          </p:nvSpPr>
          <p:spPr>
            <a:xfrm>
              <a:off x="8092" y="1237"/>
              <a:ext cx="482" cy="524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30" y="1345"/>
              <a:ext cx="444" cy="408"/>
            </a:xfrm>
            <a:prstGeom prst="rect">
              <a:avLst/>
            </a:prstGeom>
          </p:spPr>
        </p:pic>
      </p:grpSp>
      <p:cxnSp>
        <p:nvCxnSpPr>
          <p:cNvPr id="175" name="Straight Arrow Connector 174"/>
          <p:cNvCxnSpPr>
            <a:stCxn id="22" idx="1"/>
            <a:endCxn id="25" idx="3"/>
          </p:cNvCxnSpPr>
          <p:nvPr/>
        </p:nvCxnSpPr>
        <p:spPr>
          <a:xfrm flipH="1">
            <a:off x="6845935" y="7153910"/>
            <a:ext cx="660400" cy="762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132"/>
          <p:cNvSpPr/>
          <p:nvPr/>
        </p:nvSpPr>
        <p:spPr>
          <a:xfrm>
            <a:off x="7118243" y="7068655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337" name="Text Box 336"/>
          <p:cNvSpPr txBox="1"/>
          <p:nvPr/>
        </p:nvSpPr>
        <p:spPr>
          <a:xfrm>
            <a:off x="10556240" y="2962910"/>
            <a:ext cx="2003425" cy="368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900"/>
              <a:t>API/WSS Positions Flow</a:t>
            </a:r>
            <a:endParaRPr lang="en-US" sz="900"/>
          </a:p>
          <a:p>
            <a:r>
              <a:rPr lang="en-US" sz="900"/>
              <a:t>06/05/2025</a:t>
            </a:r>
            <a:endParaRPr lang="en-US" sz="9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87100" y="5279390"/>
            <a:ext cx="1473200" cy="15005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87100" y="3693795"/>
            <a:ext cx="1472565" cy="1543685"/>
          </a:xfrm>
          <a:prstGeom prst="rect">
            <a:avLst/>
          </a:prstGeom>
        </p:spPr>
      </p:pic>
      <p:sp>
        <p:nvSpPr>
          <p:cNvPr id="25" name="Flowchart: Terminator 24"/>
          <p:cNvSpPr/>
          <p:nvPr/>
        </p:nvSpPr>
        <p:spPr>
          <a:xfrm>
            <a:off x="6360795" y="7094220"/>
            <a:ext cx="485140" cy="13398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open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2" name="Flowchart: Terminator 311"/>
          <p:cNvSpPr/>
          <p:nvPr/>
        </p:nvSpPr>
        <p:spPr>
          <a:xfrm>
            <a:off x="6360160" y="5995670"/>
            <a:ext cx="501015" cy="12890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update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6861175" y="5777865"/>
            <a:ext cx="2101850" cy="785060"/>
            <a:chOff x="11390" y="8692"/>
            <a:chExt cx="3310" cy="1236"/>
          </a:xfrm>
        </p:grpSpPr>
        <p:sp>
          <p:nvSpPr>
            <p:cNvPr id="52" name="Rectangles 51"/>
            <p:cNvSpPr/>
            <p:nvPr/>
          </p:nvSpPr>
          <p:spPr>
            <a:xfrm>
              <a:off x="12092" y="8805"/>
              <a:ext cx="1670" cy="2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</a:t>
              </a:r>
              <a:endParaRPr lang="en-US" sz="720"/>
            </a:p>
          </p:txBody>
        </p:sp>
        <p:sp>
          <p:nvSpPr>
            <p:cNvPr id="54" name="Rectangles 53"/>
            <p:cNvSpPr/>
            <p:nvPr/>
          </p:nvSpPr>
          <p:spPr>
            <a:xfrm>
              <a:off x="12092" y="9033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</a:t>
              </a:r>
              <a:endParaRPr lang="en-US" sz="720"/>
            </a:p>
          </p:txBody>
        </p:sp>
        <p:sp>
          <p:nvSpPr>
            <p:cNvPr id="55" name="Rectangles 54"/>
            <p:cNvSpPr/>
            <p:nvPr/>
          </p:nvSpPr>
          <p:spPr>
            <a:xfrm>
              <a:off x="12092" y="9492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  <p:sp>
          <p:nvSpPr>
            <p:cNvPr id="5" name="Rectangles 4"/>
            <p:cNvSpPr/>
            <p:nvPr/>
          </p:nvSpPr>
          <p:spPr>
            <a:xfrm>
              <a:off x="12092" y="9262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Published</a:t>
              </a:r>
              <a:endParaRPr lang="en-US" sz="720"/>
            </a:p>
          </p:txBody>
        </p:sp>
        <p:sp>
          <p:nvSpPr>
            <p:cNvPr id="82" name="Flowchart: Terminator 81"/>
            <p:cNvSpPr/>
            <p:nvPr/>
          </p:nvSpPr>
          <p:spPr>
            <a:xfrm>
              <a:off x="13630" y="8692"/>
              <a:ext cx="1070" cy="330"/>
            </a:xfrm>
            <a:prstGeom prst="flowChartTerminator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45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api positions array</a:t>
              </a:r>
              <a:endParaRPr lang="en-US" sz="45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Flowchart: Terminator 17"/>
            <p:cNvSpPr/>
            <p:nvPr/>
          </p:nvSpPr>
          <p:spPr>
            <a:xfrm>
              <a:off x="11390" y="9505"/>
              <a:ext cx="872" cy="203"/>
            </a:xfrm>
            <a:prstGeom prst="flowChartTerminator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45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open</a:t>
              </a:r>
              <a:endParaRPr lang="en-US" sz="45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7" name="Elbow Connector 26"/>
            <p:cNvCxnSpPr>
              <a:stCxn id="54" idx="3"/>
              <a:endCxn id="33" idx="3"/>
            </p:cNvCxnSpPr>
            <p:nvPr/>
          </p:nvCxnSpPr>
          <p:spPr>
            <a:xfrm>
              <a:off x="13762" y="9135"/>
              <a:ext cx="741" cy="243"/>
            </a:xfrm>
            <a:prstGeom prst="bentConnector3">
              <a:avLst>
                <a:gd name="adj1" fmla="val 15060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s 27"/>
            <p:cNvSpPr/>
            <p:nvPr/>
          </p:nvSpPr>
          <p:spPr>
            <a:xfrm>
              <a:off x="12092" y="9725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Compare</a:t>
              </a:r>
              <a:endParaRPr lang="en-US" sz="720"/>
            </a:p>
          </p:txBody>
        </p:sp>
      </p:grpSp>
      <p:sp>
        <p:nvSpPr>
          <p:cNvPr id="33" name="Flowchart: Terminator 32"/>
          <p:cNvSpPr/>
          <p:nvPr/>
        </p:nvSpPr>
        <p:spPr>
          <a:xfrm>
            <a:off x="8284210" y="6148705"/>
            <a:ext cx="553720" cy="12890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active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9" name="Straight Arrow Connector 38"/>
          <p:cNvCxnSpPr>
            <a:endCxn id="312" idx="3"/>
          </p:cNvCxnSpPr>
          <p:nvPr/>
        </p:nvCxnSpPr>
        <p:spPr>
          <a:xfrm flipH="1">
            <a:off x="6861175" y="6059170"/>
            <a:ext cx="502285" cy="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Group 203"/>
          <p:cNvGrpSpPr/>
          <p:nvPr/>
        </p:nvGrpSpPr>
        <p:grpSpPr>
          <a:xfrm>
            <a:off x="3729164" y="7251501"/>
            <a:ext cx="1060157" cy="428064"/>
            <a:chOff x="12732" y="1607"/>
            <a:chExt cx="1855" cy="749"/>
          </a:xfrm>
        </p:grpSpPr>
        <p:sp>
          <p:nvSpPr>
            <p:cNvPr id="212" name="Rectangles 211"/>
            <p:cNvSpPr/>
            <p:nvPr/>
          </p:nvSpPr>
          <p:spPr>
            <a:xfrm>
              <a:off x="12732" y="2130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Reconcile</a:t>
              </a:r>
              <a:endParaRPr lang="en-US" sz="720"/>
            </a:p>
          </p:txBody>
        </p:sp>
        <p:sp>
          <p:nvSpPr>
            <p:cNvPr id="214" name="Rectangles 213"/>
            <p:cNvSpPr/>
            <p:nvPr/>
          </p:nvSpPr>
          <p:spPr>
            <a:xfrm>
              <a:off x="12732" y="1607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Process</a:t>
              </a:r>
              <a:endParaRPr lang="en-US" sz="720"/>
            </a:p>
          </p:txBody>
        </p:sp>
        <p:sp>
          <p:nvSpPr>
            <p:cNvPr id="216" name="Rectangles 215"/>
            <p:cNvSpPr/>
            <p:nvPr/>
          </p:nvSpPr>
          <p:spPr>
            <a:xfrm>
              <a:off x="12732" y="1867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Reconcile</a:t>
              </a:r>
              <a:endParaRPr lang="en-US" sz="720"/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4649046" y="7126670"/>
            <a:ext cx="203459" cy="216032"/>
            <a:chOff x="8092" y="1237"/>
            <a:chExt cx="482" cy="524"/>
          </a:xfrm>
        </p:grpSpPr>
        <p:sp>
          <p:nvSpPr>
            <p:cNvPr id="225" name="Oval 224"/>
            <p:cNvSpPr/>
            <p:nvPr/>
          </p:nvSpPr>
          <p:spPr>
            <a:xfrm>
              <a:off x="8092" y="1237"/>
              <a:ext cx="482" cy="524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pic>
          <p:nvPicPr>
            <p:cNvPr id="236" name="Picture 235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30" y="1345"/>
              <a:ext cx="444" cy="408"/>
            </a:xfrm>
            <a:prstGeom prst="rect">
              <a:avLst/>
            </a:prstGeom>
          </p:spPr>
        </p:pic>
      </p:grpSp>
      <p:cxnSp>
        <p:nvCxnSpPr>
          <p:cNvPr id="246" name="Elbow Connector 245"/>
          <p:cNvCxnSpPr>
            <a:stCxn id="22" idx="2"/>
            <a:endCxn id="247" idx="3"/>
          </p:cNvCxnSpPr>
          <p:nvPr/>
        </p:nvCxnSpPr>
        <p:spPr>
          <a:xfrm rot="5400000">
            <a:off x="7221855" y="6991985"/>
            <a:ext cx="210820" cy="1023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Flowchart: Terminator 246"/>
          <p:cNvSpPr/>
          <p:nvPr/>
        </p:nvSpPr>
        <p:spPr>
          <a:xfrm>
            <a:off x="6370955" y="7544435"/>
            <a:ext cx="444500" cy="12890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closed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8" name="Oval 247"/>
          <p:cNvSpPr/>
          <p:nvPr/>
        </p:nvSpPr>
        <p:spPr>
          <a:xfrm>
            <a:off x="7158883" y="7529030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cxnSp>
        <p:nvCxnSpPr>
          <p:cNvPr id="267" name="Elbow Connector 266"/>
          <p:cNvCxnSpPr>
            <a:stCxn id="237" idx="0"/>
          </p:cNvCxnSpPr>
          <p:nvPr/>
        </p:nvCxnSpPr>
        <p:spPr>
          <a:xfrm rot="16200000">
            <a:off x="6318885" y="6098540"/>
            <a:ext cx="494030" cy="1143635"/>
          </a:xfrm>
          <a:prstGeom prst="bentConnector3">
            <a:avLst>
              <a:gd name="adj1" fmla="val 500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Flowchart: Terminator 276"/>
          <p:cNvSpPr/>
          <p:nvPr/>
        </p:nvSpPr>
        <p:spPr>
          <a:xfrm>
            <a:off x="4694555" y="7399020"/>
            <a:ext cx="485140" cy="13398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open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84" name="Elbow Connector 283"/>
          <p:cNvCxnSpPr>
            <a:endCxn id="338" idx="2"/>
          </p:cNvCxnSpPr>
          <p:nvPr/>
        </p:nvCxnSpPr>
        <p:spPr>
          <a:xfrm rot="10800000">
            <a:off x="3359150" y="7239635"/>
            <a:ext cx="370205" cy="2254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Elbow Connector 304"/>
          <p:cNvCxnSpPr>
            <a:endCxn id="340" idx="0"/>
          </p:cNvCxnSpPr>
          <p:nvPr/>
        </p:nvCxnSpPr>
        <p:spPr>
          <a:xfrm rot="10800000" flipV="1">
            <a:off x="3367405" y="7614920"/>
            <a:ext cx="361950" cy="2184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Flowchart: Terminator 307"/>
          <p:cNvSpPr/>
          <p:nvPr/>
        </p:nvSpPr>
        <p:spPr>
          <a:xfrm>
            <a:off x="4699635" y="7561580"/>
            <a:ext cx="485140" cy="13398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closed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09" name="Group 308"/>
          <p:cNvGrpSpPr/>
          <p:nvPr/>
        </p:nvGrpSpPr>
        <p:grpSpPr>
          <a:xfrm>
            <a:off x="7266114" y="4611171"/>
            <a:ext cx="1060157" cy="277756"/>
            <a:chOff x="12732" y="1607"/>
            <a:chExt cx="1855" cy="486"/>
          </a:xfrm>
        </p:grpSpPr>
        <p:sp>
          <p:nvSpPr>
            <p:cNvPr id="313" name="Rectangles 312"/>
            <p:cNvSpPr/>
            <p:nvPr/>
          </p:nvSpPr>
          <p:spPr>
            <a:xfrm>
              <a:off x="12732" y="1607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</a:t>
              </a:r>
              <a:endParaRPr lang="en-US" sz="720"/>
            </a:p>
          </p:txBody>
        </p:sp>
        <p:sp>
          <p:nvSpPr>
            <p:cNvPr id="315" name="Rectangles 314"/>
            <p:cNvSpPr/>
            <p:nvPr/>
          </p:nvSpPr>
          <p:spPr>
            <a:xfrm>
              <a:off x="12732" y="1867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</a:t>
              </a:r>
              <a:endParaRPr lang="en-US" sz="720"/>
            </a:p>
          </p:txBody>
        </p:sp>
      </p:grpSp>
      <p:cxnSp>
        <p:nvCxnSpPr>
          <p:cNvPr id="316" name="Straight Arrow Connector 315"/>
          <p:cNvCxnSpPr>
            <a:endCxn id="329" idx="3"/>
          </p:cNvCxnSpPr>
          <p:nvPr/>
        </p:nvCxnSpPr>
        <p:spPr>
          <a:xfrm flipH="1" flipV="1">
            <a:off x="8923020" y="4662805"/>
            <a:ext cx="805180" cy="2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Flowchart: Terminator 318"/>
          <p:cNvSpPr/>
          <p:nvPr/>
        </p:nvSpPr>
        <p:spPr>
          <a:xfrm>
            <a:off x="6339840" y="4754880"/>
            <a:ext cx="501015" cy="12890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update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24" name="Straight Arrow Connector 323"/>
          <p:cNvCxnSpPr>
            <a:endCxn id="319" idx="3"/>
          </p:cNvCxnSpPr>
          <p:nvPr/>
        </p:nvCxnSpPr>
        <p:spPr>
          <a:xfrm flipH="1" flipV="1">
            <a:off x="6840855" y="4819650"/>
            <a:ext cx="425450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Flowchart: Terminator 328"/>
          <p:cNvSpPr/>
          <p:nvPr/>
        </p:nvSpPr>
        <p:spPr>
          <a:xfrm>
            <a:off x="8206740" y="4551045"/>
            <a:ext cx="716280" cy="22352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wss message array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3" name="Straight Arrow Connector 332"/>
          <p:cNvCxnSpPr/>
          <p:nvPr/>
        </p:nvCxnSpPr>
        <p:spPr>
          <a:xfrm flipH="1" flipV="1">
            <a:off x="8963025" y="5882640"/>
            <a:ext cx="763905" cy="3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Flowchart: Off-page Connector 337"/>
          <p:cNvSpPr/>
          <p:nvPr/>
        </p:nvSpPr>
        <p:spPr>
          <a:xfrm>
            <a:off x="3187065" y="6911340"/>
            <a:ext cx="344170" cy="328295"/>
          </a:xfrm>
          <a:prstGeom prst="flowChartOffpageConnector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20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</a:t>
            </a:r>
            <a:r>
              <a:rPr lang="en-US" sz="1200" baseline="-2500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o</a:t>
            </a:r>
            <a:endParaRPr kumimoji="0" lang="en-US" altLang="en-US" sz="1200" b="0" i="0" u="none" strike="noStrike" cap="none" normalizeH="0" baseline="-2500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sp>
        <p:nvSpPr>
          <p:cNvPr id="340" name="Flowchart: Off-page Connector 339"/>
          <p:cNvSpPr/>
          <p:nvPr/>
        </p:nvSpPr>
        <p:spPr>
          <a:xfrm>
            <a:off x="3195320" y="7833360"/>
            <a:ext cx="344170" cy="328295"/>
          </a:xfrm>
          <a:prstGeom prst="flowChartOffpageConnector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20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</a:t>
            </a:r>
            <a:r>
              <a:rPr lang="en-US" sz="1200" baseline="-2500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</a:t>
            </a:r>
            <a:endParaRPr kumimoji="0" lang="en-US" altLang="en-US" sz="1200" b="0" i="0" u="none" strike="noStrike" cap="none" normalizeH="0" baseline="-2500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sp>
        <p:nvSpPr>
          <p:cNvPr id="17" name="Flowchart: Off-page Connector 16"/>
          <p:cNvSpPr/>
          <p:nvPr/>
        </p:nvSpPr>
        <p:spPr>
          <a:xfrm>
            <a:off x="10038715" y="3950970"/>
            <a:ext cx="438912" cy="219456"/>
          </a:xfrm>
          <a:prstGeom prst="flowChartOffpageConnector">
            <a:avLst/>
          </a:prstGeom>
          <a:solidFill>
            <a:schemeClr val="accent5">
              <a:lumMod val="75000"/>
            </a:schemeClr>
          </a:solidFill>
          <a:ln w="952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800" b="1" i="0" u="none" strike="noStrike" cap="none" normalizeH="0" baseline="-2500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80604020202020204" pitchFamily="34" charset="0"/>
                <a:ea typeface="SimSun" pitchFamily="2" charset="-122"/>
                <a:sym typeface="+mn-ea"/>
              </a:rPr>
              <a:t>positions</a:t>
            </a:r>
            <a:endParaRPr kumimoji="0" lang="en-US" altLang="en-US" sz="800" b="1" i="0" u="none" strike="noStrike" cap="none" normalizeH="0" baseline="-25000" smtClean="0">
              <a:ln>
                <a:noFill/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cxnSp>
        <p:nvCxnSpPr>
          <p:cNvPr id="4" name="Straight Arrow Connector 3"/>
          <p:cNvCxnSpPr>
            <a:stCxn id="17" idx="2"/>
            <a:endCxn id="8" idx="0"/>
          </p:cNvCxnSpPr>
          <p:nvPr/>
        </p:nvCxnSpPr>
        <p:spPr>
          <a:xfrm>
            <a:off x="10258425" y="4170680"/>
            <a:ext cx="0" cy="281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283" name="Straight Arrow Connector 282"/>
          <p:cNvCxnSpPr>
            <a:stCxn id="280" idx="2"/>
            <a:endCxn id="279" idx="0"/>
          </p:cNvCxnSpPr>
          <p:nvPr/>
        </p:nvCxnSpPr>
        <p:spPr>
          <a:xfrm flipH="1">
            <a:off x="10183495" y="7358380"/>
            <a:ext cx="635" cy="401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stCxn id="89" idx="2"/>
            <a:endCxn id="295" idx="3"/>
          </p:cNvCxnSpPr>
          <p:nvPr/>
        </p:nvCxnSpPr>
        <p:spPr>
          <a:xfrm flipH="1">
            <a:off x="7828280" y="8011160"/>
            <a:ext cx="218440" cy="127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67" idx="2"/>
            <a:endCxn id="221" idx="0"/>
          </p:cNvCxnSpPr>
          <p:nvPr/>
        </p:nvCxnSpPr>
        <p:spPr>
          <a:xfrm flipH="1">
            <a:off x="3300095" y="7874000"/>
            <a:ext cx="10160" cy="44894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30" idx="1"/>
            <a:endCxn id="89" idx="6"/>
          </p:cNvCxnSpPr>
          <p:nvPr/>
        </p:nvCxnSpPr>
        <p:spPr>
          <a:xfrm flipH="1">
            <a:off x="8317865" y="8007350"/>
            <a:ext cx="447675" cy="3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4" idx="1"/>
            <a:endCxn id="84" idx="3"/>
          </p:cNvCxnSpPr>
          <p:nvPr/>
        </p:nvCxnSpPr>
        <p:spPr>
          <a:xfrm flipH="1">
            <a:off x="4296410" y="4625975"/>
            <a:ext cx="134810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9655175" y="6134735"/>
            <a:ext cx="1060450" cy="575310"/>
            <a:chOff x="11050" y="8044"/>
            <a:chExt cx="1670" cy="906"/>
          </a:xfrm>
        </p:grpSpPr>
        <p:sp>
          <p:nvSpPr>
            <p:cNvPr id="169" name="Rectangles 168"/>
            <p:cNvSpPr/>
            <p:nvPr/>
          </p:nvSpPr>
          <p:spPr>
            <a:xfrm>
              <a:off x="11050" y="8044"/>
              <a:ext cx="1670" cy="2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</a:t>
              </a:r>
              <a:endParaRPr lang="en-US" sz="720"/>
            </a:p>
          </p:txBody>
        </p:sp>
        <p:sp>
          <p:nvSpPr>
            <p:cNvPr id="171" name="Rectangles 170"/>
            <p:cNvSpPr/>
            <p:nvPr/>
          </p:nvSpPr>
          <p:spPr>
            <a:xfrm>
              <a:off x="11050" y="8274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  <p:sp>
          <p:nvSpPr>
            <p:cNvPr id="177" name="Rectangles 176"/>
            <p:cNvSpPr/>
            <p:nvPr/>
          </p:nvSpPr>
          <p:spPr>
            <a:xfrm>
              <a:off x="11050" y="8747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Compare</a:t>
              </a:r>
              <a:endParaRPr lang="en-US" sz="720"/>
            </a:p>
          </p:txBody>
        </p:sp>
        <p:sp>
          <p:nvSpPr>
            <p:cNvPr id="2" name="Rectangles 1"/>
            <p:cNvSpPr/>
            <p:nvPr/>
          </p:nvSpPr>
          <p:spPr>
            <a:xfrm>
              <a:off x="11050" y="8510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</p:grpSp>
      <p:cxnSp>
        <p:nvCxnSpPr>
          <p:cNvPr id="98" name="Straight Arrow Connector 97"/>
          <p:cNvCxnSpPr>
            <a:endCxn id="3" idx="1"/>
          </p:cNvCxnSpPr>
          <p:nvPr/>
        </p:nvCxnSpPr>
        <p:spPr>
          <a:xfrm>
            <a:off x="8281670" y="6508115"/>
            <a:ext cx="885190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>
            <a:off x="11465560" y="5031105"/>
            <a:ext cx="337820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Oval 230"/>
          <p:cNvSpPr/>
          <p:nvPr/>
        </p:nvSpPr>
        <p:spPr>
          <a:xfrm>
            <a:off x="8856825" y="4209509"/>
            <a:ext cx="270897" cy="2634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32" name="Straight Arrow Connector 231"/>
          <p:cNvCxnSpPr>
            <a:stCxn id="231" idx="4"/>
          </p:cNvCxnSpPr>
          <p:nvPr/>
        </p:nvCxnSpPr>
        <p:spPr>
          <a:xfrm>
            <a:off x="8992909" y="4472976"/>
            <a:ext cx="1270" cy="19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Flowchart: Decision 232"/>
          <p:cNvSpPr/>
          <p:nvPr/>
        </p:nvSpPr>
        <p:spPr>
          <a:xfrm>
            <a:off x="7483284" y="4785023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success?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grpSp>
        <p:nvGrpSpPr>
          <p:cNvPr id="282" name="Group 281"/>
          <p:cNvGrpSpPr/>
          <p:nvPr/>
        </p:nvGrpSpPr>
        <p:grpSpPr>
          <a:xfrm>
            <a:off x="8306458" y="4458244"/>
            <a:ext cx="1222467" cy="631751"/>
            <a:chOff x="10983" y="2922"/>
            <a:chExt cx="2139" cy="1105"/>
          </a:xfrm>
        </p:grpSpPr>
        <p:sp>
          <p:nvSpPr>
            <p:cNvPr id="223" name="Rectangles 222"/>
            <p:cNvSpPr/>
            <p:nvPr/>
          </p:nvSpPr>
          <p:spPr>
            <a:xfrm>
              <a:off x="11250" y="3275"/>
              <a:ext cx="1872" cy="23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REST API</a:t>
              </a:r>
              <a:endParaRPr lang="en-US" sz="720"/>
            </a:p>
          </p:txBody>
        </p:sp>
        <p:sp>
          <p:nvSpPr>
            <p:cNvPr id="224" name="Rectangles 223"/>
            <p:cNvSpPr/>
            <p:nvPr/>
          </p:nvSpPr>
          <p:spPr>
            <a:xfrm>
              <a:off x="11250" y="3540"/>
              <a:ext cx="1872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Cancel Order</a:t>
              </a:r>
              <a:endParaRPr lang="en-US" sz="720"/>
            </a:p>
          </p:txBody>
        </p:sp>
        <p:grpSp>
          <p:nvGrpSpPr>
            <p:cNvPr id="226" name="Group 225"/>
            <p:cNvGrpSpPr/>
            <p:nvPr/>
          </p:nvGrpSpPr>
          <p:grpSpPr>
            <a:xfrm rot="0">
              <a:off x="10983" y="2922"/>
              <a:ext cx="637" cy="502"/>
              <a:chOff x="10155" y="438"/>
              <a:chExt cx="1146" cy="883"/>
            </a:xfrm>
          </p:grpSpPr>
          <p:grpSp>
            <p:nvGrpSpPr>
              <p:cNvPr id="227" name="Group 226"/>
              <p:cNvGrpSpPr/>
              <p:nvPr/>
            </p:nvGrpSpPr>
            <p:grpSpPr>
              <a:xfrm>
                <a:off x="10155" y="438"/>
                <a:ext cx="854" cy="770"/>
                <a:chOff x="1264" y="1015"/>
                <a:chExt cx="854" cy="770"/>
              </a:xfrm>
            </p:grpSpPr>
            <p:pic>
              <p:nvPicPr>
                <p:cNvPr id="228" name="Picture 227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264" y="1015"/>
                  <a:ext cx="854" cy="618"/>
                </a:xfrm>
                <a:prstGeom prst="rect">
                  <a:avLst/>
                </a:prstGeom>
              </p:spPr>
            </p:pic>
            <p:pic>
              <p:nvPicPr>
                <p:cNvPr id="229" name="Picture 22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464" y="1225"/>
                  <a:ext cx="454" cy="560"/>
                </a:xfrm>
                <a:prstGeom prst="rect">
                  <a:avLst/>
                </a:prstGeom>
              </p:spPr>
            </p:pic>
          </p:grpSp>
          <p:pic>
            <p:nvPicPr>
              <p:cNvPr id="230" name="Picture 22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26" y="1057"/>
                <a:ext cx="675" cy="264"/>
              </a:xfrm>
              <a:prstGeom prst="rect">
                <a:avLst/>
              </a:prstGeom>
            </p:spPr>
          </p:pic>
        </p:grpSp>
        <p:sp>
          <p:nvSpPr>
            <p:cNvPr id="234" name="Rectangles 233"/>
            <p:cNvSpPr/>
            <p:nvPr/>
          </p:nvSpPr>
          <p:spPr>
            <a:xfrm>
              <a:off x="11250" y="3797"/>
              <a:ext cx="1872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Set State</a:t>
              </a:r>
              <a:endParaRPr lang="en-US" sz="720"/>
            </a:p>
          </p:txBody>
        </p:sp>
      </p:grpSp>
      <p:cxnSp>
        <p:nvCxnSpPr>
          <p:cNvPr id="235" name="Straight Arrow Connector 234"/>
          <p:cNvCxnSpPr>
            <a:endCxn id="233" idx="3"/>
          </p:cNvCxnSpPr>
          <p:nvPr/>
        </p:nvCxnSpPr>
        <p:spPr>
          <a:xfrm flipH="1">
            <a:off x="8148320" y="5024755"/>
            <a:ext cx="376555" cy="4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>
            <a:stCxn id="233" idx="1"/>
            <a:endCxn id="241" idx="3"/>
          </p:cNvCxnSpPr>
          <p:nvPr/>
        </p:nvCxnSpPr>
        <p:spPr>
          <a:xfrm flipH="1">
            <a:off x="7043933" y="5028995"/>
            <a:ext cx="439420" cy="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/>
          <p:cNvSpPr/>
          <p:nvPr/>
        </p:nvSpPr>
        <p:spPr>
          <a:xfrm>
            <a:off x="7207778" y="4949618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56" name="Oval 255"/>
          <p:cNvSpPr/>
          <p:nvPr/>
        </p:nvSpPr>
        <p:spPr>
          <a:xfrm>
            <a:off x="8853968" y="3205549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57" name="Straight Arrow Connector 256"/>
          <p:cNvCxnSpPr>
            <a:stCxn id="256" idx="4"/>
          </p:cNvCxnSpPr>
          <p:nvPr/>
        </p:nvCxnSpPr>
        <p:spPr>
          <a:xfrm>
            <a:off x="8989416" y="3472446"/>
            <a:ext cx="4445" cy="195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Flowchart: Decision 257"/>
          <p:cNvSpPr/>
          <p:nvPr/>
        </p:nvSpPr>
        <p:spPr>
          <a:xfrm>
            <a:off x="7483284" y="3793636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success?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grpSp>
        <p:nvGrpSpPr>
          <p:cNvPr id="281" name="Group 280"/>
          <p:cNvGrpSpPr/>
          <p:nvPr/>
        </p:nvGrpSpPr>
        <p:grpSpPr>
          <a:xfrm>
            <a:off x="8306458" y="3475990"/>
            <a:ext cx="1222467" cy="630951"/>
            <a:chOff x="10983" y="956"/>
            <a:chExt cx="2139" cy="1104"/>
          </a:xfrm>
        </p:grpSpPr>
        <p:sp>
          <p:nvSpPr>
            <p:cNvPr id="249" name="Rectangles 248"/>
            <p:cNvSpPr/>
            <p:nvPr/>
          </p:nvSpPr>
          <p:spPr>
            <a:xfrm>
              <a:off x="11250" y="1309"/>
              <a:ext cx="1872" cy="23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REST API</a:t>
              </a:r>
              <a:endParaRPr lang="en-US" sz="720"/>
            </a:p>
          </p:txBody>
        </p:sp>
        <p:sp>
          <p:nvSpPr>
            <p:cNvPr id="250" name="Rectangles 249"/>
            <p:cNvSpPr/>
            <p:nvPr/>
          </p:nvSpPr>
          <p:spPr>
            <a:xfrm>
              <a:off x="11250" y="1567"/>
              <a:ext cx="1872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Place Order</a:t>
              </a:r>
              <a:endParaRPr lang="en-US" sz="720"/>
            </a:p>
          </p:txBody>
        </p:sp>
        <p:grpSp>
          <p:nvGrpSpPr>
            <p:cNvPr id="251" name="Group 250"/>
            <p:cNvGrpSpPr/>
            <p:nvPr/>
          </p:nvGrpSpPr>
          <p:grpSpPr>
            <a:xfrm rot="0">
              <a:off x="10983" y="956"/>
              <a:ext cx="637" cy="502"/>
              <a:chOff x="10155" y="438"/>
              <a:chExt cx="1146" cy="883"/>
            </a:xfrm>
          </p:grpSpPr>
          <p:grpSp>
            <p:nvGrpSpPr>
              <p:cNvPr id="252" name="Group 251"/>
              <p:cNvGrpSpPr/>
              <p:nvPr/>
            </p:nvGrpSpPr>
            <p:grpSpPr>
              <a:xfrm>
                <a:off x="10155" y="438"/>
                <a:ext cx="854" cy="770"/>
                <a:chOff x="1264" y="1015"/>
                <a:chExt cx="854" cy="770"/>
              </a:xfrm>
            </p:grpSpPr>
            <p:pic>
              <p:nvPicPr>
                <p:cNvPr id="253" name="Picture 252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264" y="1015"/>
                  <a:ext cx="854" cy="618"/>
                </a:xfrm>
                <a:prstGeom prst="rect">
                  <a:avLst/>
                </a:prstGeom>
              </p:spPr>
            </p:pic>
            <p:pic>
              <p:nvPicPr>
                <p:cNvPr id="254" name="Picture 25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464" y="1225"/>
                  <a:ext cx="454" cy="560"/>
                </a:xfrm>
                <a:prstGeom prst="rect">
                  <a:avLst/>
                </a:prstGeom>
              </p:spPr>
            </p:pic>
          </p:grpSp>
          <p:pic>
            <p:nvPicPr>
              <p:cNvPr id="255" name="Picture 25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26" y="1057"/>
                <a:ext cx="675" cy="264"/>
              </a:xfrm>
              <a:prstGeom prst="rect">
                <a:avLst/>
              </a:prstGeom>
            </p:spPr>
          </p:pic>
        </p:grpSp>
        <p:sp>
          <p:nvSpPr>
            <p:cNvPr id="259" name="Rectangles 258"/>
            <p:cNvSpPr/>
            <p:nvPr/>
          </p:nvSpPr>
          <p:spPr>
            <a:xfrm>
              <a:off x="11250" y="1830"/>
              <a:ext cx="1872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Set State</a:t>
              </a:r>
              <a:endParaRPr lang="en-US" sz="720"/>
            </a:p>
          </p:txBody>
        </p:sp>
      </p:grpSp>
      <p:cxnSp>
        <p:nvCxnSpPr>
          <p:cNvPr id="260" name="Straight Arrow Connector 259"/>
          <p:cNvCxnSpPr>
            <a:stCxn id="259" idx="1"/>
            <a:endCxn id="258" idx="3"/>
          </p:cNvCxnSpPr>
          <p:nvPr/>
        </p:nvCxnSpPr>
        <p:spPr>
          <a:xfrm flipH="1" flipV="1">
            <a:off x="8148320" y="4037965"/>
            <a:ext cx="310515" cy="3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stCxn id="258" idx="1"/>
            <a:endCxn id="264" idx="3"/>
          </p:cNvCxnSpPr>
          <p:nvPr/>
        </p:nvCxnSpPr>
        <p:spPr>
          <a:xfrm flipH="1">
            <a:off x="7043933" y="4038244"/>
            <a:ext cx="439420" cy="1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Oval 262"/>
          <p:cNvSpPr/>
          <p:nvPr/>
        </p:nvSpPr>
        <p:spPr>
          <a:xfrm>
            <a:off x="7207778" y="3967376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cxnSp>
        <p:nvCxnSpPr>
          <p:cNvPr id="292" name="Elbow Connector 291"/>
          <p:cNvCxnSpPr>
            <a:stCxn id="250" idx="3"/>
            <a:endCxn id="259" idx="3"/>
          </p:cNvCxnSpPr>
          <p:nvPr/>
        </p:nvCxnSpPr>
        <p:spPr>
          <a:xfrm>
            <a:off x="9528810" y="3891280"/>
            <a:ext cx="3175" cy="150495"/>
          </a:xfrm>
          <a:prstGeom prst="bentConnector3">
            <a:avLst>
              <a:gd name="adj1" fmla="val 75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Elbow Connector 292"/>
          <p:cNvCxnSpPr/>
          <p:nvPr/>
        </p:nvCxnSpPr>
        <p:spPr>
          <a:xfrm>
            <a:off x="9528925" y="4886180"/>
            <a:ext cx="2858" cy="145164"/>
          </a:xfrm>
          <a:prstGeom prst="bentConnector3">
            <a:avLst>
              <a:gd name="adj1" fmla="val 75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/>
          <p:cNvCxnSpPr>
            <a:stCxn id="334" idx="3"/>
            <a:endCxn id="335" idx="1"/>
          </p:cNvCxnSpPr>
          <p:nvPr/>
        </p:nvCxnSpPr>
        <p:spPr>
          <a:xfrm>
            <a:off x="4895215" y="4047490"/>
            <a:ext cx="310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1" name="Group 330"/>
          <p:cNvGrpSpPr/>
          <p:nvPr/>
        </p:nvGrpSpPr>
        <p:grpSpPr>
          <a:xfrm rot="0">
            <a:off x="3834549" y="3830527"/>
            <a:ext cx="1060157" cy="281185"/>
            <a:chOff x="13390" y="2057"/>
            <a:chExt cx="1855" cy="492"/>
          </a:xfrm>
        </p:grpSpPr>
        <p:sp>
          <p:nvSpPr>
            <p:cNvPr id="332" name="Rectangles 331"/>
            <p:cNvSpPr/>
            <p:nvPr/>
          </p:nvSpPr>
          <p:spPr>
            <a:xfrm>
              <a:off x="13390" y="2057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Application</a:t>
              </a:r>
              <a:endParaRPr lang="en-US" sz="720"/>
            </a:p>
          </p:txBody>
        </p:sp>
        <p:sp>
          <p:nvSpPr>
            <p:cNvPr id="334" name="Rectangles 333"/>
            <p:cNvSpPr/>
            <p:nvPr/>
          </p:nvSpPr>
          <p:spPr>
            <a:xfrm>
              <a:off x="13390" y="2323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Submit</a:t>
              </a:r>
              <a:endParaRPr lang="en-US" sz="720"/>
            </a:p>
          </p:txBody>
        </p:sp>
      </p:grpSp>
      <p:sp>
        <p:nvSpPr>
          <p:cNvPr id="337" name="Text Box 336"/>
          <p:cNvSpPr txBox="1"/>
          <p:nvPr/>
        </p:nvSpPr>
        <p:spPr>
          <a:xfrm>
            <a:off x="11298555" y="2966720"/>
            <a:ext cx="2003425" cy="368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900"/>
              <a:t>API/WSS Stops Flow</a:t>
            </a:r>
            <a:endParaRPr lang="en-US" sz="900"/>
          </a:p>
          <a:p>
            <a:r>
              <a:rPr lang="en-US" sz="900"/>
              <a:t>06/05/2025</a:t>
            </a:r>
            <a:endParaRPr lang="en-US" sz="90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4960" y="8073390"/>
            <a:ext cx="1329055" cy="1443355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53850" y="4262755"/>
            <a:ext cx="1320165" cy="1299845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10254615" y="4463415"/>
            <a:ext cx="1210945" cy="631825"/>
            <a:chOff x="13904" y="7220"/>
            <a:chExt cx="1907" cy="995"/>
          </a:xfrm>
        </p:grpSpPr>
        <p:sp>
          <p:nvSpPr>
            <p:cNvPr id="120" name="Rectangles 119"/>
            <p:cNvSpPr/>
            <p:nvPr/>
          </p:nvSpPr>
          <p:spPr>
            <a:xfrm>
              <a:off x="14141" y="7544"/>
              <a:ext cx="1670" cy="2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REST API</a:t>
              </a:r>
              <a:endParaRPr lang="en-US" sz="720"/>
            </a:p>
          </p:txBody>
        </p:sp>
        <p:sp>
          <p:nvSpPr>
            <p:cNvPr id="122" name="Rectangles 121"/>
            <p:cNvSpPr/>
            <p:nvPr/>
          </p:nvSpPr>
          <p:spPr>
            <a:xfrm>
              <a:off x="14141" y="7780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>
                  <a:sym typeface="+mn-ea"/>
                </a:rPr>
                <a:t>Import</a:t>
              </a:r>
              <a:endParaRPr lang="en-US" sz="720"/>
            </a:p>
          </p:txBody>
        </p:sp>
        <p:sp>
          <p:nvSpPr>
            <p:cNvPr id="123" name="Rectangles 122"/>
            <p:cNvSpPr/>
            <p:nvPr/>
          </p:nvSpPr>
          <p:spPr>
            <a:xfrm>
              <a:off x="14141" y="8013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>
                  <a:sym typeface="+mn-ea"/>
                </a:rPr>
                <a:t>Fetch Active</a:t>
              </a:r>
              <a:endParaRPr lang="en-US" sz="720"/>
            </a:p>
          </p:txBody>
        </p:sp>
        <p:grpSp>
          <p:nvGrpSpPr>
            <p:cNvPr id="124" name="Group 123"/>
            <p:cNvGrpSpPr/>
            <p:nvPr/>
          </p:nvGrpSpPr>
          <p:grpSpPr>
            <a:xfrm rot="0">
              <a:off x="13904" y="7220"/>
              <a:ext cx="573" cy="452"/>
              <a:chOff x="10155" y="414"/>
              <a:chExt cx="1146" cy="883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10155" y="414"/>
                <a:ext cx="854" cy="770"/>
                <a:chOff x="1264" y="991"/>
                <a:chExt cx="854" cy="770"/>
              </a:xfrm>
            </p:grpSpPr>
            <p:pic>
              <p:nvPicPr>
                <p:cNvPr id="126" name="Picture 125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264" y="991"/>
                  <a:ext cx="854" cy="618"/>
                </a:xfrm>
                <a:prstGeom prst="rect">
                  <a:avLst/>
                </a:prstGeom>
              </p:spPr>
            </p:pic>
            <p:pic>
              <p:nvPicPr>
                <p:cNvPr id="129" name="Picture 12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464" y="1201"/>
                  <a:ext cx="454" cy="560"/>
                </a:xfrm>
                <a:prstGeom prst="rect">
                  <a:avLst/>
                </a:prstGeom>
              </p:spPr>
            </p:pic>
          </p:grpSp>
          <p:pic>
            <p:nvPicPr>
              <p:cNvPr id="131" name="Picture 13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26" y="1033"/>
                <a:ext cx="675" cy="264"/>
              </a:xfrm>
              <a:prstGeom prst="rect">
                <a:avLst/>
              </a:prstGeom>
            </p:spPr>
          </p:pic>
        </p:grpSp>
      </p:grpSp>
      <p:cxnSp>
        <p:nvCxnSpPr>
          <p:cNvPr id="132" name="Straight Arrow Connector 131"/>
          <p:cNvCxnSpPr/>
          <p:nvPr/>
        </p:nvCxnSpPr>
        <p:spPr>
          <a:xfrm flipH="1">
            <a:off x="10935335" y="4189730"/>
            <a:ext cx="2540" cy="479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11465560" y="4883785"/>
            <a:ext cx="299085" cy="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0255250" y="3709670"/>
            <a:ext cx="1264285" cy="614680"/>
            <a:chOff x="13905" y="5801"/>
            <a:chExt cx="1991" cy="968"/>
          </a:xfrm>
        </p:grpSpPr>
        <p:grpSp>
          <p:nvGrpSpPr>
            <p:cNvPr id="143" name="Group 142"/>
            <p:cNvGrpSpPr/>
            <p:nvPr/>
          </p:nvGrpSpPr>
          <p:grpSpPr>
            <a:xfrm rot="0">
              <a:off x="14145" y="6121"/>
              <a:ext cx="1670" cy="436"/>
              <a:chOff x="12732" y="1607"/>
              <a:chExt cx="1855" cy="484"/>
            </a:xfrm>
          </p:grpSpPr>
          <p:sp>
            <p:nvSpPr>
              <p:cNvPr id="144" name="Rectangles 143"/>
              <p:cNvSpPr/>
              <p:nvPr/>
            </p:nvSpPr>
            <p:spPr>
              <a:xfrm>
                <a:off x="12732" y="1865"/>
                <a:ext cx="1855" cy="2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720"/>
                  <a:t>Timer</a:t>
                </a:r>
                <a:endParaRPr lang="en-US" sz="720"/>
              </a:p>
            </p:txBody>
          </p:sp>
          <p:sp>
            <p:nvSpPr>
              <p:cNvPr id="145" name="Rectangles 144"/>
              <p:cNvSpPr/>
              <p:nvPr/>
            </p:nvSpPr>
            <p:spPr>
              <a:xfrm>
                <a:off x="12732" y="1607"/>
                <a:ext cx="1855" cy="22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720"/>
                  <a:t>Websocket</a:t>
                </a:r>
                <a:endParaRPr lang="en-US" sz="720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 rot="0">
              <a:off x="13905" y="5801"/>
              <a:ext cx="572" cy="452"/>
              <a:chOff x="12459" y="1283"/>
              <a:chExt cx="636" cy="502"/>
            </a:xfrm>
          </p:grpSpPr>
          <p:pic>
            <p:nvPicPr>
              <p:cNvPr id="149" name="Picture 148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2459" y="1283"/>
                <a:ext cx="475" cy="351"/>
              </a:xfrm>
              <a:prstGeom prst="rect">
                <a:avLst/>
              </a:prstGeom>
            </p:spPr>
          </p:pic>
          <p:pic>
            <p:nvPicPr>
              <p:cNvPr id="152" name="Picture 15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570" y="1402"/>
                <a:ext cx="252" cy="318"/>
              </a:xfrm>
              <a:prstGeom prst="rect">
                <a:avLst/>
              </a:prstGeom>
            </p:spPr>
          </p:pic>
          <p:pic>
            <p:nvPicPr>
              <p:cNvPr id="153" name="Picture 15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21" y="1635"/>
                <a:ext cx="375" cy="150"/>
              </a:xfrm>
              <a:prstGeom prst="rect">
                <a:avLst/>
              </a:prstGeom>
            </p:spPr>
          </p:pic>
        </p:grpSp>
        <p:grpSp>
          <p:nvGrpSpPr>
            <p:cNvPr id="154" name="Group 153"/>
            <p:cNvGrpSpPr/>
            <p:nvPr/>
          </p:nvGrpSpPr>
          <p:grpSpPr>
            <a:xfrm rot="0">
              <a:off x="15576" y="6429"/>
              <a:ext cx="320" cy="340"/>
              <a:chOff x="8092" y="1237"/>
              <a:chExt cx="482" cy="524"/>
            </a:xfrm>
          </p:grpSpPr>
          <p:sp>
            <p:nvSpPr>
              <p:cNvPr id="155" name="Oval 154"/>
              <p:cNvSpPr/>
              <p:nvPr/>
            </p:nvSpPr>
            <p:spPr>
              <a:xfrm>
                <a:off x="8092" y="1237"/>
                <a:ext cx="482" cy="524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156" name="Picture 155"/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FFFFFF">
                      <a:alpha val="100000"/>
                    </a:srgbClr>
                  </a:clrFrom>
                  <a:clrTo>
                    <a:srgbClr val="FFFFFF">
                      <a:alpha val="100000"/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8130" y="1345"/>
                <a:ext cx="444" cy="408"/>
              </a:xfrm>
              <a:prstGeom prst="rect">
                <a:avLst/>
              </a:prstGeom>
            </p:spPr>
          </p:pic>
        </p:grpSp>
      </p:grpSp>
      <p:sp>
        <p:nvSpPr>
          <p:cNvPr id="173" name="Flowchart: Terminator 172"/>
          <p:cNvSpPr/>
          <p:nvPr/>
        </p:nvSpPr>
        <p:spPr>
          <a:xfrm>
            <a:off x="10554970" y="6139815"/>
            <a:ext cx="756285" cy="12573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api/wss stops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3" name="Straight Arrow Connector 52"/>
          <p:cNvCxnSpPr>
            <a:stCxn id="20" idx="3"/>
            <a:endCxn id="29" idx="2"/>
          </p:cNvCxnSpPr>
          <p:nvPr/>
        </p:nvCxnSpPr>
        <p:spPr>
          <a:xfrm>
            <a:off x="10526395" y="8895080"/>
            <a:ext cx="411480" cy="190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8541913" y="7922095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68" name="Oval 67"/>
          <p:cNvSpPr/>
          <p:nvPr/>
        </p:nvSpPr>
        <p:spPr>
          <a:xfrm>
            <a:off x="6649248" y="3476059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69" name="Straight Arrow Connector 68"/>
          <p:cNvCxnSpPr>
            <a:stCxn id="68" idx="4"/>
            <a:endCxn id="264" idx="0"/>
          </p:cNvCxnSpPr>
          <p:nvPr/>
        </p:nvCxnSpPr>
        <p:spPr>
          <a:xfrm>
            <a:off x="6784975" y="3742690"/>
            <a:ext cx="0" cy="232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10618363" y="8811730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166" name="Flowchart: Terminator 165"/>
          <p:cNvSpPr/>
          <p:nvPr/>
        </p:nvSpPr>
        <p:spPr>
          <a:xfrm>
            <a:off x="10585450" y="6296025"/>
            <a:ext cx="694690" cy="11684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stop orders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Flowchart: Terminator 2"/>
          <p:cNvSpPr/>
          <p:nvPr/>
        </p:nvSpPr>
        <p:spPr>
          <a:xfrm>
            <a:off x="9166860" y="6459220"/>
            <a:ext cx="518795" cy="10731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position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Oval 88"/>
          <p:cNvSpPr/>
          <p:nvPr/>
        </p:nvSpPr>
        <p:spPr>
          <a:xfrm>
            <a:off x="8046883" y="7878029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Flowchart: Decision 19"/>
          <p:cNvSpPr/>
          <p:nvPr/>
        </p:nvSpPr>
        <p:spPr>
          <a:xfrm>
            <a:off x="9861564" y="8650605"/>
            <a:ext cx="664670" cy="488315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system generated?</a:t>
            </a:r>
            <a:endParaRPr lang="en-US" sz="5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Oval 28"/>
          <p:cNvSpPr/>
          <p:nvPr/>
        </p:nvSpPr>
        <p:spPr>
          <a:xfrm>
            <a:off x="10938038" y="8764934"/>
            <a:ext cx="270897" cy="2634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Flowchart: Decision 29"/>
          <p:cNvSpPr/>
          <p:nvPr/>
        </p:nvSpPr>
        <p:spPr>
          <a:xfrm>
            <a:off x="8765554" y="7763024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request missing?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93" name="Elbow Connector 92"/>
          <p:cNvCxnSpPr/>
          <p:nvPr/>
        </p:nvCxnSpPr>
        <p:spPr>
          <a:xfrm rot="10800000">
            <a:off x="4296410" y="4775835"/>
            <a:ext cx="3512185" cy="1741805"/>
          </a:xfrm>
          <a:prstGeom prst="bentConnector3">
            <a:avLst>
              <a:gd name="adj1" fmla="val 662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0" name="Group 289"/>
          <p:cNvGrpSpPr/>
          <p:nvPr/>
        </p:nvGrpSpPr>
        <p:grpSpPr>
          <a:xfrm>
            <a:off x="5562600" y="3688715"/>
            <a:ext cx="1050925" cy="1601470"/>
            <a:chOff x="8760" y="5809"/>
            <a:chExt cx="1655" cy="2522"/>
          </a:xfrm>
        </p:grpSpPr>
        <p:grpSp>
          <p:nvGrpSpPr>
            <p:cNvPr id="12" name="Group 11"/>
            <p:cNvGrpSpPr/>
            <p:nvPr/>
          </p:nvGrpSpPr>
          <p:grpSpPr>
            <a:xfrm rot="0">
              <a:off x="8760" y="5809"/>
              <a:ext cx="673" cy="526"/>
              <a:chOff x="16290" y="4518"/>
              <a:chExt cx="748" cy="584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290" y="4760"/>
                <a:ext cx="301" cy="342"/>
              </a:xfrm>
              <a:prstGeom prst="rect">
                <a:avLst/>
              </a:prstGeom>
            </p:spPr>
          </p:pic>
          <p:sp>
            <p:nvSpPr>
              <p:cNvPr id="14" name="Oval 13"/>
              <p:cNvSpPr/>
              <p:nvPr/>
            </p:nvSpPr>
            <p:spPr>
              <a:xfrm>
                <a:off x="16568" y="4588"/>
                <a:ext cx="389" cy="3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79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474" y="4518"/>
                <a:ext cx="565" cy="519"/>
              </a:xfrm>
              <a:prstGeom prst="rect">
                <a:avLst/>
              </a:prstGeom>
            </p:spPr>
          </p:pic>
        </p:grp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889" y="6239"/>
              <a:ext cx="1527" cy="2092"/>
            </a:xfrm>
            <a:prstGeom prst="rect">
              <a:avLst/>
            </a:prstGeom>
          </p:spPr>
        </p:pic>
      </p:grpSp>
      <p:sp>
        <p:nvSpPr>
          <p:cNvPr id="335" name="Flowchart: Terminator 334"/>
          <p:cNvSpPr/>
          <p:nvPr/>
        </p:nvSpPr>
        <p:spPr>
          <a:xfrm>
            <a:off x="5205730" y="3975100"/>
            <a:ext cx="500380" cy="14414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queued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1" name="Flowchart: Terminator 240"/>
          <p:cNvSpPr/>
          <p:nvPr/>
        </p:nvSpPr>
        <p:spPr>
          <a:xfrm>
            <a:off x="6525230" y="4971907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closed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4" name="Flowchart: Terminator 263"/>
          <p:cNvSpPr/>
          <p:nvPr/>
        </p:nvSpPr>
        <p:spPr>
          <a:xfrm>
            <a:off x="6525230" y="3975377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pending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9" name="Flowchart: Decision 158"/>
          <p:cNvSpPr/>
          <p:nvPr/>
        </p:nvSpPr>
        <p:spPr>
          <a:xfrm>
            <a:off x="2977581" y="5546239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auto?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60" name="Straight Arrow Connector 159"/>
          <p:cNvCxnSpPr>
            <a:stCxn id="151" idx="2"/>
            <a:endCxn id="159" idx="0"/>
          </p:cNvCxnSpPr>
          <p:nvPr/>
        </p:nvCxnSpPr>
        <p:spPr>
          <a:xfrm>
            <a:off x="3306445" y="5275580"/>
            <a:ext cx="3810" cy="27051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59" idx="2"/>
            <a:endCxn id="163" idx="0"/>
          </p:cNvCxnSpPr>
          <p:nvPr/>
        </p:nvCxnSpPr>
        <p:spPr>
          <a:xfrm>
            <a:off x="3310255" y="6035040"/>
            <a:ext cx="1905" cy="44386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Oval 161"/>
          <p:cNvSpPr/>
          <p:nvPr/>
        </p:nvSpPr>
        <p:spPr>
          <a:xfrm>
            <a:off x="3235853" y="6156605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163" name="Flowchart: Decision 162"/>
          <p:cNvSpPr/>
          <p:nvPr/>
        </p:nvSpPr>
        <p:spPr>
          <a:xfrm>
            <a:off x="2979486" y="6479054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open &gt; 1?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64" name="Straight Arrow Connector 163"/>
          <p:cNvCxnSpPr>
            <a:stCxn id="163" idx="2"/>
            <a:endCxn id="167" idx="0"/>
          </p:cNvCxnSpPr>
          <p:nvPr/>
        </p:nvCxnSpPr>
        <p:spPr>
          <a:xfrm flipH="1">
            <a:off x="3310255" y="6967855"/>
            <a:ext cx="1905" cy="41719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Oval 164"/>
          <p:cNvSpPr/>
          <p:nvPr/>
        </p:nvSpPr>
        <p:spPr>
          <a:xfrm>
            <a:off x="3233948" y="7062750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167" name="Flowchart: Decision 166"/>
          <p:cNvSpPr/>
          <p:nvPr/>
        </p:nvSpPr>
        <p:spPr>
          <a:xfrm>
            <a:off x="2977581" y="7385199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create time &lt; latest?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0" name="Oval 169"/>
          <p:cNvSpPr/>
          <p:nvPr/>
        </p:nvSpPr>
        <p:spPr>
          <a:xfrm>
            <a:off x="3234180" y="8000896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172" name="Oval 171"/>
          <p:cNvSpPr/>
          <p:nvPr/>
        </p:nvSpPr>
        <p:spPr>
          <a:xfrm>
            <a:off x="3166273" y="9248844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75" name="Elbow Connector 174"/>
          <p:cNvCxnSpPr>
            <a:stCxn id="172" idx="2"/>
            <a:endCxn id="163" idx="1"/>
          </p:cNvCxnSpPr>
          <p:nvPr/>
        </p:nvCxnSpPr>
        <p:spPr>
          <a:xfrm rot="10800000">
            <a:off x="2979420" y="6723380"/>
            <a:ext cx="186690" cy="2658745"/>
          </a:xfrm>
          <a:prstGeom prst="bentConnector3">
            <a:avLst>
              <a:gd name="adj1" fmla="val 2275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/>
          <p:cNvSpPr/>
          <p:nvPr/>
        </p:nvSpPr>
        <p:spPr>
          <a:xfrm>
            <a:off x="7293661" y="4453324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79" name="Straight Arrow Connector 178"/>
          <p:cNvCxnSpPr>
            <a:stCxn id="176" idx="2"/>
            <a:endCxn id="181" idx="3"/>
          </p:cNvCxnSpPr>
          <p:nvPr/>
        </p:nvCxnSpPr>
        <p:spPr>
          <a:xfrm flipH="1" flipV="1">
            <a:off x="7044055" y="4581525"/>
            <a:ext cx="249555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Flowchart: Terminator 180"/>
          <p:cNvSpPr/>
          <p:nvPr/>
        </p:nvSpPr>
        <p:spPr>
          <a:xfrm>
            <a:off x="6525230" y="4516612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closed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4" name="Flowchart: Decision 183"/>
          <p:cNvSpPr/>
          <p:nvPr/>
        </p:nvSpPr>
        <p:spPr>
          <a:xfrm>
            <a:off x="3768156" y="6077099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auto?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85" name="Straight Arrow Connector 184"/>
          <p:cNvCxnSpPr>
            <a:stCxn id="184" idx="2"/>
            <a:endCxn id="200" idx="0"/>
          </p:cNvCxnSpPr>
          <p:nvPr/>
        </p:nvCxnSpPr>
        <p:spPr>
          <a:xfrm>
            <a:off x="4100830" y="6565900"/>
            <a:ext cx="635" cy="45783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Oval 185"/>
          <p:cNvSpPr/>
          <p:nvPr/>
        </p:nvSpPr>
        <p:spPr>
          <a:xfrm>
            <a:off x="4027063" y="6667780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cxnSp>
        <p:nvCxnSpPr>
          <p:cNvPr id="187" name="Straight Arrow Connector 186"/>
          <p:cNvCxnSpPr>
            <a:stCxn id="200" idx="2"/>
            <a:endCxn id="199" idx="0"/>
          </p:cNvCxnSpPr>
          <p:nvPr/>
        </p:nvCxnSpPr>
        <p:spPr>
          <a:xfrm flipH="1">
            <a:off x="4100830" y="7512685"/>
            <a:ext cx="635" cy="44005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/>
          <p:cNvSpPr/>
          <p:nvPr/>
        </p:nvSpPr>
        <p:spPr>
          <a:xfrm>
            <a:off x="4026428" y="7596340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cxnSp>
        <p:nvCxnSpPr>
          <p:cNvPr id="189" name="Straight Arrow Connector 188"/>
          <p:cNvCxnSpPr>
            <a:stCxn id="200" idx="1"/>
            <a:endCxn id="191" idx="2"/>
          </p:cNvCxnSpPr>
          <p:nvPr/>
        </p:nvCxnSpPr>
        <p:spPr>
          <a:xfrm>
            <a:off x="3768725" y="7268210"/>
            <a:ext cx="1074420" cy="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Oval 189"/>
          <p:cNvSpPr/>
          <p:nvPr/>
        </p:nvSpPr>
        <p:spPr>
          <a:xfrm>
            <a:off x="4552440" y="7174761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191" name="Oval 190"/>
          <p:cNvSpPr/>
          <p:nvPr/>
        </p:nvSpPr>
        <p:spPr>
          <a:xfrm>
            <a:off x="4843308" y="7142549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92" name="Straight Arrow Connector 191"/>
          <p:cNvCxnSpPr>
            <a:stCxn id="199" idx="3"/>
            <a:endCxn id="198" idx="2"/>
          </p:cNvCxnSpPr>
          <p:nvPr/>
        </p:nvCxnSpPr>
        <p:spPr>
          <a:xfrm flipV="1">
            <a:off x="4432935" y="8189595"/>
            <a:ext cx="410210" cy="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Oval 194"/>
          <p:cNvSpPr/>
          <p:nvPr/>
        </p:nvSpPr>
        <p:spPr>
          <a:xfrm>
            <a:off x="4552440" y="8091066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198" name="Oval 197"/>
          <p:cNvSpPr/>
          <p:nvPr/>
        </p:nvSpPr>
        <p:spPr>
          <a:xfrm>
            <a:off x="4843308" y="8056314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9" name="Flowchart: Decision 198"/>
          <p:cNvSpPr/>
          <p:nvPr/>
        </p:nvSpPr>
        <p:spPr>
          <a:xfrm>
            <a:off x="3768104" y="7952889"/>
            <a:ext cx="664670" cy="488644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 b="1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Queued?</a:t>
            </a:r>
            <a:endParaRPr lang="en-US" sz="540" b="1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0" name="Flowchart: Decision 199"/>
          <p:cNvSpPr/>
          <p:nvPr/>
        </p:nvSpPr>
        <p:spPr>
          <a:xfrm>
            <a:off x="3768739" y="7023884"/>
            <a:ext cx="664670" cy="488644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10" b="1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Canceled?</a:t>
            </a:r>
            <a:endParaRPr lang="en-US" sz="510" b="1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01" name="Elbow Connector 200"/>
          <p:cNvCxnSpPr>
            <a:stCxn id="83" idx="3"/>
            <a:endCxn id="184" idx="0"/>
          </p:cNvCxnSpPr>
          <p:nvPr/>
        </p:nvCxnSpPr>
        <p:spPr>
          <a:xfrm>
            <a:off x="3841115" y="5066665"/>
            <a:ext cx="259715" cy="10102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/>
          <p:cNvCxnSpPr>
            <a:stCxn id="277" idx="1"/>
            <a:endCxn id="204" idx="3"/>
          </p:cNvCxnSpPr>
          <p:nvPr/>
        </p:nvCxnSpPr>
        <p:spPr>
          <a:xfrm rot="10800000">
            <a:off x="4301490" y="4923155"/>
            <a:ext cx="1358900" cy="3054985"/>
          </a:xfrm>
          <a:prstGeom prst="bentConnector3">
            <a:avLst>
              <a:gd name="adj1" fmla="val 265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" name="Group 209"/>
          <p:cNvGrpSpPr/>
          <p:nvPr/>
        </p:nvGrpSpPr>
        <p:grpSpPr>
          <a:xfrm>
            <a:off x="2643505" y="4066540"/>
            <a:ext cx="1657985" cy="1209040"/>
            <a:chOff x="3163" y="6404"/>
            <a:chExt cx="2611" cy="1904"/>
          </a:xfrm>
        </p:grpSpPr>
        <p:sp>
          <p:nvSpPr>
            <p:cNvPr id="54" name="Rectangles 53"/>
            <p:cNvSpPr/>
            <p:nvPr/>
          </p:nvSpPr>
          <p:spPr>
            <a:xfrm>
              <a:off x="3379" y="6956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Timer</a:t>
              </a:r>
              <a:endParaRPr lang="en-US" sz="720"/>
            </a:p>
          </p:txBody>
        </p:sp>
        <p:sp>
          <p:nvSpPr>
            <p:cNvPr id="55" name="Rectangles 54"/>
            <p:cNvSpPr/>
            <p:nvPr/>
          </p:nvSpPr>
          <p:spPr>
            <a:xfrm>
              <a:off x="3379" y="6724"/>
              <a:ext cx="1670" cy="20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Websocket</a:t>
              </a:r>
              <a:endParaRPr lang="en-US" sz="720"/>
            </a:p>
          </p:txBody>
        </p:sp>
        <p:grpSp>
          <p:nvGrpSpPr>
            <p:cNvPr id="56" name="Group 55"/>
            <p:cNvGrpSpPr/>
            <p:nvPr/>
          </p:nvGrpSpPr>
          <p:grpSpPr>
            <a:xfrm rot="0">
              <a:off x="3163" y="6404"/>
              <a:ext cx="572" cy="452"/>
              <a:chOff x="12459" y="1283"/>
              <a:chExt cx="636" cy="502"/>
            </a:xfrm>
          </p:grpSpPr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2459" y="1283"/>
                <a:ext cx="475" cy="351"/>
              </a:xfrm>
              <a:prstGeom prst="rect">
                <a:avLst/>
              </a:prstGeom>
            </p:spPr>
          </p:pic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570" y="1402"/>
                <a:ext cx="252" cy="318"/>
              </a:xfrm>
              <a:prstGeom prst="rect">
                <a:avLst/>
              </a:prstGeom>
            </p:spPr>
          </p:pic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21" y="1635"/>
                <a:ext cx="375" cy="150"/>
              </a:xfrm>
              <a:prstGeom prst="rect">
                <a:avLst/>
              </a:prstGeom>
            </p:spPr>
          </p:pic>
        </p:grpSp>
        <p:sp>
          <p:nvSpPr>
            <p:cNvPr id="80" name="Rectangles 79"/>
            <p:cNvSpPr/>
            <p:nvPr/>
          </p:nvSpPr>
          <p:spPr>
            <a:xfrm>
              <a:off x="3379" y="7190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  <p:sp>
          <p:nvSpPr>
            <p:cNvPr id="82" name="Rectangles 81"/>
            <p:cNvSpPr/>
            <p:nvPr/>
          </p:nvSpPr>
          <p:spPr>
            <a:xfrm>
              <a:off x="3379" y="7419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  <p:sp>
          <p:nvSpPr>
            <p:cNvPr id="83" name="Rectangles 82"/>
            <p:cNvSpPr/>
            <p:nvPr/>
          </p:nvSpPr>
          <p:spPr>
            <a:xfrm>
              <a:off x="3379" y="7877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Process</a:t>
              </a:r>
              <a:endParaRPr lang="en-US" sz="720"/>
            </a:p>
          </p:txBody>
        </p:sp>
        <p:sp>
          <p:nvSpPr>
            <p:cNvPr id="84" name="Flowchart: Terminator 83"/>
            <p:cNvSpPr/>
            <p:nvPr/>
          </p:nvSpPr>
          <p:spPr>
            <a:xfrm>
              <a:off x="4909" y="7192"/>
              <a:ext cx="857" cy="203"/>
            </a:xfrm>
            <a:prstGeom prst="flowChartTermina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450" b="1">
                  <a:solidFill>
                    <a:schemeClr val="accent1">
                      <a:lumMod val="75000"/>
                    </a:schemeClr>
                  </a:solidFill>
                </a:rPr>
                <a:t>Import</a:t>
              </a:r>
              <a:endParaRPr lang="en-US" sz="45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5" name="Flowchart: Terminator 84"/>
            <p:cNvSpPr/>
            <p:nvPr/>
          </p:nvSpPr>
          <p:spPr>
            <a:xfrm>
              <a:off x="4895" y="7419"/>
              <a:ext cx="871" cy="203"/>
            </a:xfrm>
            <a:prstGeom prst="flowChartTerminator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45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position</a:t>
              </a:r>
              <a:endParaRPr lang="en-US" sz="45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63" name="Group 62"/>
            <p:cNvGrpSpPr/>
            <p:nvPr/>
          </p:nvGrpSpPr>
          <p:grpSpPr>
            <a:xfrm rot="0">
              <a:off x="4909" y="6876"/>
              <a:ext cx="320" cy="340"/>
              <a:chOff x="8092" y="1237"/>
              <a:chExt cx="482" cy="524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8092" y="1237"/>
                <a:ext cx="482" cy="524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65" name="Picture 64"/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FFFFFF">
                      <a:alpha val="100000"/>
                    </a:srgbClr>
                  </a:clrFrom>
                  <a:clrTo>
                    <a:srgbClr val="FFFFFF">
                      <a:alpha val="100000"/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8130" y="1345"/>
                <a:ext cx="444" cy="408"/>
              </a:xfrm>
              <a:prstGeom prst="rect">
                <a:avLst/>
              </a:prstGeom>
            </p:spPr>
          </p:pic>
        </p:grpSp>
        <p:sp>
          <p:nvSpPr>
            <p:cNvPr id="151" name="Rectangles 150"/>
            <p:cNvSpPr/>
            <p:nvPr/>
          </p:nvSpPr>
          <p:spPr>
            <a:xfrm>
              <a:off x="3372" y="8104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Reconcile</a:t>
              </a:r>
              <a:endParaRPr lang="en-US" sz="720"/>
            </a:p>
          </p:txBody>
        </p:sp>
        <p:sp>
          <p:nvSpPr>
            <p:cNvPr id="202" name="Rectangles 201"/>
            <p:cNvSpPr/>
            <p:nvPr/>
          </p:nvSpPr>
          <p:spPr>
            <a:xfrm>
              <a:off x="3374" y="7648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  <p:sp>
          <p:nvSpPr>
            <p:cNvPr id="204" name="Flowchart: Terminator 203"/>
            <p:cNvSpPr/>
            <p:nvPr/>
          </p:nvSpPr>
          <p:spPr>
            <a:xfrm>
              <a:off x="4903" y="7651"/>
              <a:ext cx="871" cy="203"/>
            </a:xfrm>
            <a:prstGeom prst="flowChartTerminator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45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live</a:t>
              </a:r>
              <a:endParaRPr lang="en-US" sz="45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aphicFrame>
        <p:nvGraphicFramePr>
          <p:cNvPr id="211" name="Table 210"/>
          <p:cNvGraphicFramePr/>
          <p:nvPr/>
        </p:nvGraphicFramePr>
        <p:xfrm>
          <a:off x="2707005" y="3243580"/>
          <a:ext cx="942975" cy="731520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942975"/>
              </a:tblGrid>
              <a:tr h="1828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6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Import Legend</a:t>
                      </a:r>
                      <a:endParaRPr lang="en-US" sz="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600"/>
                        <a:t>Queued</a:t>
                      </a:r>
                      <a:endParaRPr lang="en-US" sz="600"/>
                    </a:p>
                  </a:txBody>
                  <a:tcPr/>
                </a:tc>
              </a:tr>
              <a:tr h="1828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600"/>
                        <a:t>Pending</a:t>
                      </a:r>
                      <a:endParaRPr lang="en-US" sz="600"/>
                    </a:p>
                  </a:txBody>
                  <a:tcPr/>
                </a:tc>
              </a:tr>
              <a:tr h="1828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600"/>
                        <a:t>Canceled</a:t>
                      </a:r>
                      <a:endParaRPr lang="en-US" sz="6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2" name="Straight Arrow Connector 211"/>
          <p:cNvCxnSpPr>
            <a:stCxn id="218" idx="3"/>
            <a:endCxn id="214" idx="2"/>
          </p:cNvCxnSpPr>
          <p:nvPr/>
        </p:nvCxnSpPr>
        <p:spPr>
          <a:xfrm flipV="1">
            <a:off x="4433570" y="9078595"/>
            <a:ext cx="410210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Oval 212"/>
          <p:cNvSpPr/>
          <p:nvPr/>
        </p:nvSpPr>
        <p:spPr>
          <a:xfrm>
            <a:off x="4553075" y="8980066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214" name="Oval 213"/>
          <p:cNvSpPr/>
          <p:nvPr/>
        </p:nvSpPr>
        <p:spPr>
          <a:xfrm>
            <a:off x="4843943" y="8945314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16" name="Straight Arrow Connector 215"/>
          <p:cNvCxnSpPr>
            <a:stCxn id="199" idx="2"/>
            <a:endCxn id="218" idx="0"/>
          </p:cNvCxnSpPr>
          <p:nvPr/>
        </p:nvCxnSpPr>
        <p:spPr>
          <a:xfrm>
            <a:off x="4100830" y="8441690"/>
            <a:ext cx="635" cy="39878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Oval 216"/>
          <p:cNvSpPr/>
          <p:nvPr/>
        </p:nvSpPr>
        <p:spPr>
          <a:xfrm>
            <a:off x="4027063" y="8515185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218" name="Flowchart: Decision 217"/>
          <p:cNvSpPr/>
          <p:nvPr/>
        </p:nvSpPr>
        <p:spPr>
          <a:xfrm>
            <a:off x="3768791" y="8840619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live?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19" name="Straight Arrow Connector 218"/>
          <p:cNvCxnSpPr>
            <a:stCxn id="221" idx="2"/>
            <a:endCxn id="172" idx="0"/>
          </p:cNvCxnSpPr>
          <p:nvPr/>
        </p:nvCxnSpPr>
        <p:spPr>
          <a:xfrm>
            <a:off x="3300095" y="8811895"/>
            <a:ext cx="1905" cy="43688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Oval 219"/>
          <p:cNvSpPr/>
          <p:nvPr/>
        </p:nvSpPr>
        <p:spPr>
          <a:xfrm>
            <a:off x="3225693" y="8913775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21" name="Flowchart: Decision 220"/>
          <p:cNvSpPr/>
          <p:nvPr/>
        </p:nvSpPr>
        <p:spPr>
          <a:xfrm>
            <a:off x="2967421" y="8323094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create time &lt; latest?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44" name="Straight Arrow Connector 243"/>
          <p:cNvCxnSpPr>
            <a:endCxn id="166" idx="3"/>
          </p:cNvCxnSpPr>
          <p:nvPr/>
        </p:nvCxnSpPr>
        <p:spPr>
          <a:xfrm flipH="1">
            <a:off x="11280140" y="6347460"/>
            <a:ext cx="848995" cy="698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6" name="Group 245"/>
          <p:cNvGrpSpPr/>
          <p:nvPr/>
        </p:nvGrpSpPr>
        <p:grpSpPr>
          <a:xfrm>
            <a:off x="7285355" y="5346065"/>
            <a:ext cx="1068070" cy="1800860"/>
            <a:chOff x="6777" y="7323"/>
            <a:chExt cx="1682" cy="2836"/>
          </a:xfrm>
        </p:grpSpPr>
        <p:grpSp>
          <p:nvGrpSpPr>
            <p:cNvPr id="320" name="Group 319"/>
            <p:cNvGrpSpPr/>
            <p:nvPr/>
          </p:nvGrpSpPr>
          <p:grpSpPr>
            <a:xfrm rot="0">
              <a:off x="6777" y="7323"/>
              <a:ext cx="673" cy="526"/>
              <a:chOff x="16290" y="4518"/>
              <a:chExt cx="748" cy="584"/>
            </a:xfrm>
          </p:grpSpPr>
          <p:pic>
            <p:nvPicPr>
              <p:cNvPr id="321" name="Picture 32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290" y="4760"/>
                <a:ext cx="301" cy="342"/>
              </a:xfrm>
              <a:prstGeom prst="rect">
                <a:avLst/>
              </a:prstGeom>
            </p:spPr>
          </p:pic>
          <p:sp>
            <p:nvSpPr>
              <p:cNvPr id="322" name="Oval 321"/>
              <p:cNvSpPr/>
              <p:nvPr/>
            </p:nvSpPr>
            <p:spPr>
              <a:xfrm>
                <a:off x="16568" y="4588"/>
                <a:ext cx="389" cy="3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79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323" name="Picture 322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474" y="4518"/>
                <a:ext cx="565" cy="519"/>
              </a:xfrm>
              <a:prstGeom prst="rect">
                <a:avLst/>
              </a:prstGeom>
            </p:spPr>
          </p:pic>
        </p:grpSp>
        <p:pic>
          <p:nvPicPr>
            <p:cNvPr id="245" name="Picture 24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905" y="7743"/>
              <a:ext cx="1555" cy="2417"/>
            </a:xfrm>
            <a:prstGeom prst="rect">
              <a:avLst/>
            </a:prstGeom>
          </p:spPr>
        </p:pic>
      </p:grpSp>
      <p:grpSp>
        <p:nvGrpSpPr>
          <p:cNvPr id="276" name="Group 275"/>
          <p:cNvGrpSpPr/>
          <p:nvPr/>
        </p:nvGrpSpPr>
        <p:grpSpPr>
          <a:xfrm>
            <a:off x="11906885" y="5570855"/>
            <a:ext cx="923925" cy="2406650"/>
            <a:chOff x="18453" y="9050"/>
            <a:chExt cx="1455" cy="3790"/>
          </a:xfrm>
        </p:grpSpPr>
        <p:grpSp>
          <p:nvGrpSpPr>
            <p:cNvPr id="225" name="Group 224"/>
            <p:cNvGrpSpPr/>
            <p:nvPr/>
          </p:nvGrpSpPr>
          <p:grpSpPr>
            <a:xfrm rot="0">
              <a:off x="18453" y="9050"/>
              <a:ext cx="673" cy="526"/>
              <a:chOff x="16290" y="4518"/>
              <a:chExt cx="748" cy="584"/>
            </a:xfrm>
          </p:grpSpPr>
          <p:pic>
            <p:nvPicPr>
              <p:cNvPr id="236" name="Picture 23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290" y="4760"/>
                <a:ext cx="301" cy="342"/>
              </a:xfrm>
              <a:prstGeom prst="rect">
                <a:avLst/>
              </a:prstGeom>
            </p:spPr>
          </p:pic>
          <p:sp>
            <p:nvSpPr>
              <p:cNvPr id="237" name="Oval 236"/>
              <p:cNvSpPr/>
              <p:nvPr/>
            </p:nvSpPr>
            <p:spPr>
              <a:xfrm>
                <a:off x="16568" y="4588"/>
                <a:ext cx="389" cy="3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79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239" name="Picture 238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474" y="4518"/>
                <a:ext cx="565" cy="519"/>
              </a:xfrm>
              <a:prstGeom prst="rect">
                <a:avLst/>
              </a:prstGeom>
            </p:spPr>
          </p:pic>
        </p:grpSp>
        <p:pic>
          <p:nvPicPr>
            <p:cNvPr id="262" name="Picture 26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8594" y="9472"/>
              <a:ext cx="1315" cy="3369"/>
            </a:xfrm>
            <a:prstGeom prst="rect">
              <a:avLst/>
            </a:prstGeom>
          </p:spPr>
        </p:pic>
      </p:grpSp>
      <p:sp>
        <p:nvSpPr>
          <p:cNvPr id="267" name="Oval 266"/>
          <p:cNvSpPr/>
          <p:nvPr/>
        </p:nvSpPr>
        <p:spPr>
          <a:xfrm>
            <a:off x="10106553" y="7451090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cxnSp>
        <p:nvCxnSpPr>
          <p:cNvPr id="274" name="Straight Arrow Connector 273"/>
          <p:cNvCxnSpPr>
            <a:stCxn id="123" idx="2"/>
            <a:endCxn id="173" idx="0"/>
          </p:cNvCxnSpPr>
          <p:nvPr/>
        </p:nvCxnSpPr>
        <p:spPr>
          <a:xfrm flipH="1">
            <a:off x="10933430" y="5095875"/>
            <a:ext cx="1905" cy="1043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>
            <a:stCxn id="177" idx="2"/>
            <a:endCxn id="280" idx="0"/>
          </p:cNvCxnSpPr>
          <p:nvPr/>
        </p:nvCxnSpPr>
        <p:spPr>
          <a:xfrm flipH="1">
            <a:off x="10184130" y="6710045"/>
            <a:ext cx="1270" cy="163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Flowchart: Decision 278"/>
          <p:cNvSpPr/>
          <p:nvPr/>
        </p:nvSpPr>
        <p:spPr>
          <a:xfrm>
            <a:off x="9850769" y="7760335"/>
            <a:ext cx="664670" cy="488315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auto?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0" name="Flowchart: Decision 279"/>
          <p:cNvSpPr/>
          <p:nvPr/>
        </p:nvSpPr>
        <p:spPr>
          <a:xfrm>
            <a:off x="9851390" y="6873240"/>
            <a:ext cx="664845" cy="485140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tpsl id?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84" name="Straight Arrow Connector 283"/>
          <p:cNvCxnSpPr>
            <a:stCxn id="279" idx="2"/>
            <a:endCxn id="20" idx="0"/>
          </p:cNvCxnSpPr>
          <p:nvPr/>
        </p:nvCxnSpPr>
        <p:spPr>
          <a:xfrm>
            <a:off x="10183495" y="8248650"/>
            <a:ext cx="10795" cy="401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Oval 284"/>
          <p:cNvSpPr/>
          <p:nvPr/>
        </p:nvSpPr>
        <p:spPr>
          <a:xfrm>
            <a:off x="10119888" y="8360410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cxnSp>
        <p:nvCxnSpPr>
          <p:cNvPr id="287" name="Elbow Connector 286"/>
          <p:cNvCxnSpPr>
            <a:stCxn id="20" idx="1"/>
            <a:endCxn id="30" idx="2"/>
          </p:cNvCxnSpPr>
          <p:nvPr/>
        </p:nvCxnSpPr>
        <p:spPr>
          <a:xfrm rot="10800000">
            <a:off x="9098280" y="8251825"/>
            <a:ext cx="763270" cy="6432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/>
          <p:cNvCxnSpPr>
            <a:stCxn id="279" idx="1"/>
            <a:endCxn id="30" idx="3"/>
          </p:cNvCxnSpPr>
          <p:nvPr/>
        </p:nvCxnSpPr>
        <p:spPr>
          <a:xfrm flipH="1">
            <a:off x="9430385" y="8004810"/>
            <a:ext cx="420370" cy="2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Oval 288"/>
          <p:cNvSpPr/>
          <p:nvPr/>
        </p:nvSpPr>
        <p:spPr>
          <a:xfrm>
            <a:off x="9622683" y="7924635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23" name="Oval 22"/>
          <p:cNvSpPr/>
          <p:nvPr/>
        </p:nvSpPr>
        <p:spPr>
          <a:xfrm>
            <a:off x="9606173" y="8811738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cxnSp>
        <p:nvCxnSpPr>
          <p:cNvPr id="294" name="Elbow Connector 293"/>
          <p:cNvCxnSpPr>
            <a:stCxn id="30" idx="0"/>
            <a:endCxn id="295" idx="0"/>
          </p:cNvCxnSpPr>
          <p:nvPr/>
        </p:nvCxnSpPr>
        <p:spPr>
          <a:xfrm rot="16200000" flipH="1" flipV="1">
            <a:off x="8294688" y="6964363"/>
            <a:ext cx="5080" cy="1602105"/>
          </a:xfrm>
          <a:prstGeom prst="bentConnector3">
            <a:avLst>
              <a:gd name="adj1" fmla="val -46937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Flowchart: Decision 294"/>
          <p:cNvSpPr/>
          <p:nvPr/>
        </p:nvSpPr>
        <p:spPr>
          <a:xfrm>
            <a:off x="7163449" y="7768104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order missing?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96" name="Straight Arrow Connector 295"/>
          <p:cNvCxnSpPr>
            <a:stCxn id="295" idx="1"/>
            <a:endCxn id="270" idx="3"/>
          </p:cNvCxnSpPr>
          <p:nvPr/>
        </p:nvCxnSpPr>
        <p:spPr>
          <a:xfrm flipH="1">
            <a:off x="6753225" y="8012430"/>
            <a:ext cx="4102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Oval 296"/>
          <p:cNvSpPr/>
          <p:nvPr/>
        </p:nvSpPr>
        <p:spPr>
          <a:xfrm>
            <a:off x="6895993" y="7932890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74" name="Oval 73"/>
          <p:cNvSpPr/>
          <p:nvPr/>
        </p:nvSpPr>
        <p:spPr>
          <a:xfrm>
            <a:off x="8541913" y="7436963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grpSp>
        <p:nvGrpSpPr>
          <p:cNvPr id="299" name="Group 298"/>
          <p:cNvGrpSpPr/>
          <p:nvPr/>
        </p:nvGrpSpPr>
        <p:grpSpPr>
          <a:xfrm>
            <a:off x="5554980" y="7240270"/>
            <a:ext cx="767080" cy="1289050"/>
            <a:chOff x="8748" y="11402"/>
            <a:chExt cx="1208" cy="2030"/>
          </a:xfrm>
        </p:grpSpPr>
        <p:grpSp>
          <p:nvGrpSpPr>
            <p:cNvPr id="41" name="Group 40"/>
            <p:cNvGrpSpPr/>
            <p:nvPr/>
          </p:nvGrpSpPr>
          <p:grpSpPr>
            <a:xfrm rot="0">
              <a:off x="8748" y="11402"/>
              <a:ext cx="673" cy="526"/>
              <a:chOff x="16290" y="4518"/>
              <a:chExt cx="748" cy="584"/>
            </a:xfrm>
          </p:grpSpPr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290" y="4760"/>
                <a:ext cx="301" cy="342"/>
              </a:xfrm>
              <a:prstGeom prst="rect">
                <a:avLst/>
              </a:prstGeom>
            </p:spPr>
          </p:pic>
          <p:sp>
            <p:nvSpPr>
              <p:cNvPr id="45" name="Oval 44"/>
              <p:cNvSpPr/>
              <p:nvPr/>
            </p:nvSpPr>
            <p:spPr>
              <a:xfrm>
                <a:off x="16568" y="4588"/>
                <a:ext cx="389" cy="3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79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474" y="4518"/>
                <a:ext cx="565" cy="519"/>
              </a:xfrm>
              <a:prstGeom prst="rect">
                <a:avLst/>
              </a:prstGeom>
            </p:spPr>
          </p:pic>
        </p:grpSp>
        <p:pic>
          <p:nvPicPr>
            <p:cNvPr id="298" name="Picture 29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826" y="11824"/>
              <a:ext cx="1131" cy="1609"/>
            </a:xfrm>
            <a:prstGeom prst="rect">
              <a:avLst/>
            </a:prstGeom>
          </p:spPr>
        </p:pic>
      </p:grpSp>
      <p:sp>
        <p:nvSpPr>
          <p:cNvPr id="270" name="Flowchart: Terminator 269"/>
          <p:cNvSpPr/>
          <p:nvPr/>
        </p:nvSpPr>
        <p:spPr>
          <a:xfrm>
            <a:off x="6234400" y="7948152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publish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Flowchart: Off-page Connector 16"/>
          <p:cNvSpPr/>
          <p:nvPr/>
        </p:nvSpPr>
        <p:spPr>
          <a:xfrm>
            <a:off x="10713085" y="3415030"/>
            <a:ext cx="438912" cy="219456"/>
          </a:xfrm>
          <a:prstGeom prst="flowChartOffpageConnector">
            <a:avLst/>
          </a:prstGeom>
          <a:solidFill>
            <a:schemeClr val="accent5">
              <a:lumMod val="75000"/>
            </a:schemeClr>
          </a:solidFill>
          <a:ln w="952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800" b="1" i="0" u="none" strike="noStrike" cap="none" normalizeH="0" baseline="-2500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80604020202020204" pitchFamily="34" charset="0"/>
                <a:ea typeface="SimSun" pitchFamily="2" charset="-122"/>
                <a:sym typeface="+mn-ea"/>
              </a:rPr>
              <a:t>stops</a:t>
            </a:r>
            <a:endParaRPr kumimoji="0" lang="en-US" altLang="en-US" sz="800" b="1" i="0" u="none" strike="noStrike" cap="none" normalizeH="0" baseline="-25000" smtClean="0">
              <a:ln>
                <a:noFill/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cxnSp>
        <p:nvCxnSpPr>
          <p:cNvPr id="4" name="Straight Arrow Connector 3"/>
          <p:cNvCxnSpPr>
            <a:stCxn id="17" idx="2"/>
            <a:endCxn id="145" idx="0"/>
          </p:cNvCxnSpPr>
          <p:nvPr/>
        </p:nvCxnSpPr>
        <p:spPr>
          <a:xfrm>
            <a:off x="10932795" y="3634740"/>
            <a:ext cx="5080" cy="278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ine Callout 1 (Border and Accent Bar) 5"/>
          <p:cNvSpPr/>
          <p:nvPr/>
        </p:nvSpPr>
        <p:spPr>
          <a:xfrm>
            <a:off x="4268470" y="4167505"/>
            <a:ext cx="250825" cy="280670"/>
          </a:xfrm>
          <a:prstGeom prst="accentBorderCallout1">
            <a:avLst>
              <a:gd name="adj1" fmla="val 53779"/>
              <a:gd name="adj2" fmla="val -12332"/>
              <a:gd name="adj3" fmla="val 107558"/>
              <a:gd name="adj4" fmla="val -116493"/>
            </a:avLst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SimSun" pitchFamily="2" charset="-122"/>
              </a:rPr>
              <a:t>2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7" name="Line Callout 1 (Border and Accent Bar) 6"/>
          <p:cNvSpPr/>
          <p:nvPr/>
        </p:nvSpPr>
        <p:spPr>
          <a:xfrm>
            <a:off x="11828145" y="3872230"/>
            <a:ext cx="250825" cy="280670"/>
          </a:xfrm>
          <a:prstGeom prst="accentBorderCallout1">
            <a:avLst>
              <a:gd name="adj1" fmla="val 53779"/>
              <a:gd name="adj2" fmla="val -12332"/>
              <a:gd name="adj3" fmla="val 107558"/>
              <a:gd name="adj4" fmla="val -116493"/>
            </a:avLst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SimSun" pitchFamily="2" charset="-122"/>
              </a:rPr>
              <a:t>1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5" name="Oval 134"/>
          <p:cNvSpPr/>
          <p:nvPr/>
        </p:nvSpPr>
        <p:spPr>
          <a:xfrm>
            <a:off x="9508653" y="6692969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27" name="Straight Arrow Connector 126"/>
          <p:cNvCxnSpPr>
            <a:stCxn id="135" idx="4"/>
            <a:endCxn id="121" idx="0"/>
          </p:cNvCxnSpPr>
          <p:nvPr/>
        </p:nvCxnSpPr>
        <p:spPr>
          <a:xfrm>
            <a:off x="9644380" y="6959600"/>
            <a:ext cx="0" cy="480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7" idx="3"/>
            <a:endCxn id="52" idx="1"/>
          </p:cNvCxnSpPr>
          <p:nvPr/>
        </p:nvCxnSpPr>
        <p:spPr>
          <a:xfrm>
            <a:off x="6191250" y="7773670"/>
            <a:ext cx="405130" cy="1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/>
          <p:cNvCxnSpPr>
            <a:stCxn id="49" idx="3"/>
            <a:endCxn id="7" idx="1"/>
          </p:cNvCxnSpPr>
          <p:nvPr/>
        </p:nvCxnSpPr>
        <p:spPr>
          <a:xfrm flipV="1">
            <a:off x="5110480" y="7773670"/>
            <a:ext cx="415925" cy="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334" idx="3"/>
          </p:cNvCxnSpPr>
          <p:nvPr/>
        </p:nvCxnSpPr>
        <p:spPr>
          <a:xfrm flipH="1">
            <a:off x="6545580" y="5133340"/>
            <a:ext cx="521335" cy="3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/>
          <p:cNvCxnSpPr>
            <a:stCxn id="44" idx="1"/>
          </p:cNvCxnSpPr>
          <p:nvPr/>
        </p:nvCxnSpPr>
        <p:spPr>
          <a:xfrm flipH="1">
            <a:off x="3761105" y="6898640"/>
            <a:ext cx="683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Rectangles 331"/>
          <p:cNvSpPr/>
          <p:nvPr/>
        </p:nvSpPr>
        <p:spPr>
          <a:xfrm>
            <a:off x="5485130" y="4926330"/>
            <a:ext cx="1060450" cy="1289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20"/>
              <a:t>Submit</a:t>
            </a:r>
            <a:endParaRPr lang="en-US" sz="720"/>
          </a:p>
        </p:txBody>
      </p:sp>
      <p:sp>
        <p:nvSpPr>
          <p:cNvPr id="334" name="Rectangles 333"/>
          <p:cNvSpPr/>
          <p:nvPr/>
        </p:nvSpPr>
        <p:spPr>
          <a:xfrm>
            <a:off x="5485130" y="5072380"/>
            <a:ext cx="1060450" cy="128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20"/>
              <a:t>Fetch</a:t>
            </a:r>
            <a:endParaRPr lang="en-US" sz="720"/>
          </a:p>
        </p:txBody>
      </p:sp>
      <p:sp>
        <p:nvSpPr>
          <p:cNvPr id="337" name="Text Box 336"/>
          <p:cNvSpPr txBox="1"/>
          <p:nvPr/>
        </p:nvSpPr>
        <p:spPr>
          <a:xfrm>
            <a:off x="10432415" y="3312160"/>
            <a:ext cx="2003425" cy="368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900"/>
              <a:t>API/WSS Stops Submit Flow</a:t>
            </a:r>
            <a:endParaRPr lang="en-US" sz="900"/>
          </a:p>
          <a:p>
            <a:r>
              <a:rPr lang="en-US" sz="900"/>
              <a:t>08/02/2025</a:t>
            </a:r>
            <a:endParaRPr lang="en-US" sz="900"/>
          </a:p>
        </p:txBody>
      </p:sp>
      <p:grpSp>
        <p:nvGrpSpPr>
          <p:cNvPr id="290" name="Group 289"/>
          <p:cNvGrpSpPr/>
          <p:nvPr/>
        </p:nvGrpSpPr>
        <p:grpSpPr>
          <a:xfrm>
            <a:off x="6975475" y="6682105"/>
            <a:ext cx="1050925" cy="1601470"/>
            <a:chOff x="8760" y="5809"/>
            <a:chExt cx="1655" cy="2522"/>
          </a:xfrm>
        </p:grpSpPr>
        <p:grpSp>
          <p:nvGrpSpPr>
            <p:cNvPr id="12" name="Group 11"/>
            <p:cNvGrpSpPr/>
            <p:nvPr/>
          </p:nvGrpSpPr>
          <p:grpSpPr>
            <a:xfrm rot="0">
              <a:off x="8760" y="5809"/>
              <a:ext cx="673" cy="526"/>
              <a:chOff x="16290" y="4518"/>
              <a:chExt cx="748" cy="584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6290" y="4760"/>
                <a:ext cx="301" cy="342"/>
              </a:xfrm>
              <a:prstGeom prst="rect">
                <a:avLst/>
              </a:prstGeom>
            </p:spPr>
          </p:pic>
          <p:sp>
            <p:nvSpPr>
              <p:cNvPr id="14" name="Oval 13"/>
              <p:cNvSpPr/>
              <p:nvPr/>
            </p:nvSpPr>
            <p:spPr>
              <a:xfrm>
                <a:off x="16568" y="4588"/>
                <a:ext cx="389" cy="3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79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74" y="4518"/>
                <a:ext cx="565" cy="519"/>
              </a:xfrm>
              <a:prstGeom prst="rect">
                <a:avLst/>
              </a:prstGeom>
            </p:spPr>
          </p:pic>
        </p:grp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89" y="6239"/>
              <a:ext cx="1527" cy="2092"/>
            </a:xfrm>
            <a:prstGeom prst="rect">
              <a:avLst/>
            </a:prstGeom>
          </p:spPr>
        </p:pic>
      </p:grpSp>
      <p:sp>
        <p:nvSpPr>
          <p:cNvPr id="335" name="Flowchart: Terminator 334"/>
          <p:cNvSpPr/>
          <p:nvPr/>
        </p:nvSpPr>
        <p:spPr>
          <a:xfrm>
            <a:off x="5227320" y="4827270"/>
            <a:ext cx="500380" cy="14414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app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44" name="Straight Arrow Connector 243"/>
          <p:cNvCxnSpPr>
            <a:endCxn id="340" idx="0"/>
          </p:cNvCxnSpPr>
          <p:nvPr/>
        </p:nvCxnSpPr>
        <p:spPr>
          <a:xfrm>
            <a:off x="3230880" y="6962775"/>
            <a:ext cx="0" cy="28765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6" name="Group 245"/>
          <p:cNvGrpSpPr/>
          <p:nvPr/>
        </p:nvGrpSpPr>
        <p:grpSpPr>
          <a:xfrm>
            <a:off x="6930390" y="4646295"/>
            <a:ext cx="1068070" cy="1800860"/>
            <a:chOff x="6777" y="7323"/>
            <a:chExt cx="1682" cy="2836"/>
          </a:xfrm>
        </p:grpSpPr>
        <p:grpSp>
          <p:nvGrpSpPr>
            <p:cNvPr id="320" name="Group 319"/>
            <p:cNvGrpSpPr/>
            <p:nvPr/>
          </p:nvGrpSpPr>
          <p:grpSpPr>
            <a:xfrm rot="0">
              <a:off x="6777" y="7323"/>
              <a:ext cx="673" cy="526"/>
              <a:chOff x="16290" y="4518"/>
              <a:chExt cx="748" cy="584"/>
            </a:xfrm>
          </p:grpSpPr>
          <p:pic>
            <p:nvPicPr>
              <p:cNvPr id="321" name="Picture 320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6290" y="4760"/>
                <a:ext cx="301" cy="342"/>
              </a:xfrm>
              <a:prstGeom prst="rect">
                <a:avLst/>
              </a:prstGeom>
            </p:spPr>
          </p:pic>
          <p:sp>
            <p:nvSpPr>
              <p:cNvPr id="322" name="Oval 321"/>
              <p:cNvSpPr/>
              <p:nvPr/>
            </p:nvSpPr>
            <p:spPr>
              <a:xfrm>
                <a:off x="16568" y="4588"/>
                <a:ext cx="389" cy="3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79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323" name="Picture 32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74" y="4518"/>
                <a:ext cx="565" cy="519"/>
              </a:xfrm>
              <a:prstGeom prst="rect">
                <a:avLst/>
              </a:prstGeom>
            </p:spPr>
          </p:pic>
        </p:grpSp>
        <p:pic>
          <p:nvPicPr>
            <p:cNvPr id="245" name="Picture 24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05" y="7743"/>
              <a:ext cx="1555" cy="2417"/>
            </a:xfrm>
            <a:prstGeom prst="rect">
              <a:avLst/>
            </a:prstGeom>
          </p:spPr>
        </p:pic>
      </p:grpSp>
      <p:sp>
        <p:nvSpPr>
          <p:cNvPr id="267" name="Oval 266"/>
          <p:cNvSpPr/>
          <p:nvPr/>
        </p:nvSpPr>
        <p:spPr>
          <a:xfrm>
            <a:off x="5223403" y="7691755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cxnSp>
        <p:nvCxnSpPr>
          <p:cNvPr id="6" name="Elbow Connector 5"/>
          <p:cNvCxnSpPr>
            <a:stCxn id="39" idx="3"/>
            <a:endCxn id="267" idx="0"/>
          </p:cNvCxnSpPr>
          <p:nvPr/>
        </p:nvCxnSpPr>
        <p:spPr>
          <a:xfrm>
            <a:off x="5109845" y="6032500"/>
            <a:ext cx="187325" cy="16592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Decision 6"/>
          <p:cNvSpPr/>
          <p:nvPr/>
        </p:nvSpPr>
        <p:spPr>
          <a:xfrm>
            <a:off x="5526419" y="7529195"/>
            <a:ext cx="664670" cy="488315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tpsl exists?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8" name="Elbow Connector 7"/>
          <p:cNvCxnSpPr>
            <a:stCxn id="37" idx="1"/>
          </p:cNvCxnSpPr>
          <p:nvPr/>
        </p:nvCxnSpPr>
        <p:spPr>
          <a:xfrm rot="10800000" flipV="1">
            <a:off x="3761105" y="5137150"/>
            <a:ext cx="683895" cy="1761490"/>
          </a:xfrm>
          <a:prstGeom prst="bentConnector3">
            <a:avLst>
              <a:gd name="adj1" fmla="val 499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0745" y="3252470"/>
            <a:ext cx="1573530" cy="918210"/>
          </a:xfrm>
          <a:prstGeom prst="rect">
            <a:avLst/>
          </a:prstGeom>
        </p:spPr>
      </p:pic>
      <p:cxnSp>
        <p:nvCxnSpPr>
          <p:cNvPr id="28" name="Straight Arrow Connector 27"/>
          <p:cNvCxnSpPr>
            <a:stCxn id="27" idx="2"/>
            <a:endCxn id="335" idx="0"/>
          </p:cNvCxnSpPr>
          <p:nvPr/>
        </p:nvCxnSpPr>
        <p:spPr>
          <a:xfrm>
            <a:off x="5477510" y="4170680"/>
            <a:ext cx="0" cy="65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Flowchart: Off-page Connector 339"/>
          <p:cNvSpPr/>
          <p:nvPr/>
        </p:nvSpPr>
        <p:spPr>
          <a:xfrm>
            <a:off x="3058795" y="7250430"/>
            <a:ext cx="344170" cy="328295"/>
          </a:xfrm>
          <a:prstGeom prst="flowChartOffpageConnector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0" i="0" u="none" strike="noStrike" cap="none" normalizeH="0" baseline="-2500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80604020202020204" pitchFamily="34" charset="0"/>
                <a:ea typeface="SimSun" pitchFamily="2" charset="-122"/>
                <a:sym typeface="+mn-ea"/>
              </a:rPr>
              <a:t>RTS</a:t>
            </a:r>
            <a:endParaRPr kumimoji="0" lang="en-US" altLang="en-US" sz="1200" b="0" i="0" u="none" strike="noStrike" cap="none" normalizeH="0" baseline="-2500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sp>
        <p:nvSpPr>
          <p:cNvPr id="37" name="Flowchart: Decision 36"/>
          <p:cNvSpPr/>
          <p:nvPr/>
        </p:nvSpPr>
        <p:spPr>
          <a:xfrm>
            <a:off x="4445014" y="4892824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valid position?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8" name="Straight Arrow Connector 37"/>
          <p:cNvCxnSpPr>
            <a:stCxn id="334" idx="1"/>
            <a:endCxn id="37" idx="3"/>
          </p:cNvCxnSpPr>
          <p:nvPr/>
        </p:nvCxnSpPr>
        <p:spPr>
          <a:xfrm flipH="1">
            <a:off x="5109845" y="5137150"/>
            <a:ext cx="375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Decision 38"/>
          <p:cNvSpPr/>
          <p:nvPr/>
        </p:nvSpPr>
        <p:spPr>
          <a:xfrm>
            <a:off x="4445000" y="5789930"/>
            <a:ext cx="664845" cy="485140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auto?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0" name="Straight Arrow Connector 39"/>
          <p:cNvCxnSpPr>
            <a:stCxn id="37" idx="2"/>
            <a:endCxn id="39" idx="0"/>
          </p:cNvCxnSpPr>
          <p:nvPr/>
        </p:nvCxnSpPr>
        <p:spPr>
          <a:xfrm>
            <a:off x="4777740" y="5381625"/>
            <a:ext cx="0" cy="408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700798" y="5481955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44" name="Flowchart: Decision 43"/>
          <p:cNvSpPr/>
          <p:nvPr/>
        </p:nvSpPr>
        <p:spPr>
          <a:xfrm>
            <a:off x="4445000" y="6656070"/>
            <a:ext cx="664845" cy="485140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position open?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7" name="Straight Arrow Connector 46"/>
          <p:cNvCxnSpPr>
            <a:stCxn id="39" idx="2"/>
            <a:endCxn id="44" idx="0"/>
          </p:cNvCxnSpPr>
          <p:nvPr/>
        </p:nvCxnSpPr>
        <p:spPr>
          <a:xfrm>
            <a:off x="4777740" y="627507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700798" y="6348095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49" name="Flowchart: Decision 48"/>
          <p:cNvSpPr/>
          <p:nvPr/>
        </p:nvSpPr>
        <p:spPr>
          <a:xfrm>
            <a:off x="4445635" y="7532370"/>
            <a:ext cx="664845" cy="485140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tpsl open?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0" name="Straight Arrow Connector 49"/>
          <p:cNvCxnSpPr>
            <a:stCxn id="44" idx="2"/>
            <a:endCxn id="49" idx="0"/>
          </p:cNvCxnSpPr>
          <p:nvPr/>
        </p:nvCxnSpPr>
        <p:spPr>
          <a:xfrm>
            <a:off x="4777740" y="7141210"/>
            <a:ext cx="635" cy="391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4701433" y="7224395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52" name="Flowchart: Terminator 51"/>
          <p:cNvSpPr/>
          <p:nvPr/>
        </p:nvSpPr>
        <p:spPr>
          <a:xfrm>
            <a:off x="6596350" y="7711082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publish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9" name="Elbow Connector 58"/>
          <p:cNvCxnSpPr>
            <a:stCxn id="49" idx="1"/>
          </p:cNvCxnSpPr>
          <p:nvPr/>
        </p:nvCxnSpPr>
        <p:spPr>
          <a:xfrm rot="10800000">
            <a:off x="3761105" y="6898640"/>
            <a:ext cx="684530" cy="8763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2700655" y="6687820"/>
            <a:ext cx="1060450" cy="274320"/>
            <a:chOff x="1539" y="9703"/>
            <a:chExt cx="1670" cy="432"/>
          </a:xfrm>
        </p:grpSpPr>
        <p:sp>
          <p:nvSpPr>
            <p:cNvPr id="60" name="Rectangles 59"/>
            <p:cNvSpPr/>
            <p:nvPr/>
          </p:nvSpPr>
          <p:spPr>
            <a:xfrm>
              <a:off x="1539" y="9703"/>
              <a:ext cx="1670" cy="2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Error</a:t>
              </a:r>
              <a:endParaRPr lang="en-US" sz="720"/>
            </a:p>
          </p:txBody>
        </p:sp>
        <p:sp>
          <p:nvSpPr>
            <p:cNvPr id="66" name="Rectangles 65"/>
            <p:cNvSpPr/>
            <p:nvPr/>
          </p:nvSpPr>
          <p:spPr>
            <a:xfrm>
              <a:off x="1539" y="9933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Log</a:t>
              </a:r>
              <a:endParaRPr lang="en-US" sz="720"/>
            </a:p>
          </p:txBody>
        </p:sp>
      </p:grpSp>
      <p:sp>
        <p:nvSpPr>
          <p:cNvPr id="71" name="Oval 70"/>
          <p:cNvSpPr/>
          <p:nvPr/>
        </p:nvSpPr>
        <p:spPr>
          <a:xfrm>
            <a:off x="4195973" y="7693660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72" name="Oval 71"/>
          <p:cNvSpPr/>
          <p:nvPr/>
        </p:nvSpPr>
        <p:spPr>
          <a:xfrm>
            <a:off x="6264168" y="7680325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76" name="Oval 75"/>
          <p:cNvSpPr/>
          <p:nvPr/>
        </p:nvSpPr>
        <p:spPr>
          <a:xfrm>
            <a:off x="4157873" y="6821170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86" name="Oval 85"/>
          <p:cNvSpPr/>
          <p:nvPr/>
        </p:nvSpPr>
        <p:spPr>
          <a:xfrm>
            <a:off x="4009918" y="6188710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4905" y="5993130"/>
            <a:ext cx="3670935" cy="1097280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83595" y="4808220"/>
            <a:ext cx="1566545" cy="1542415"/>
          </a:xfrm>
          <a:prstGeom prst="rect">
            <a:avLst/>
          </a:prstGeom>
        </p:spPr>
      </p:pic>
      <p:cxnSp>
        <p:nvCxnSpPr>
          <p:cNvPr id="95" name="Straight Arrow Connector 94"/>
          <p:cNvCxnSpPr/>
          <p:nvPr/>
        </p:nvCxnSpPr>
        <p:spPr>
          <a:xfrm flipH="1">
            <a:off x="10164445" y="5361940"/>
            <a:ext cx="835025" cy="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8953500" y="4794885"/>
            <a:ext cx="1210945" cy="631825"/>
            <a:chOff x="13904" y="7220"/>
            <a:chExt cx="1907" cy="995"/>
          </a:xfrm>
        </p:grpSpPr>
        <p:sp>
          <p:nvSpPr>
            <p:cNvPr id="97" name="Rectangles 96"/>
            <p:cNvSpPr/>
            <p:nvPr/>
          </p:nvSpPr>
          <p:spPr>
            <a:xfrm>
              <a:off x="14141" y="7544"/>
              <a:ext cx="1670" cy="2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REST API</a:t>
              </a:r>
              <a:endParaRPr lang="en-US" sz="720"/>
            </a:p>
          </p:txBody>
        </p:sp>
        <p:sp>
          <p:nvSpPr>
            <p:cNvPr id="99" name="Rectangles 98"/>
            <p:cNvSpPr/>
            <p:nvPr/>
          </p:nvSpPr>
          <p:spPr>
            <a:xfrm>
              <a:off x="14141" y="7780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>
                  <a:sym typeface="+mn-ea"/>
                </a:rPr>
                <a:t>Import</a:t>
              </a:r>
              <a:endParaRPr lang="en-US" sz="720"/>
            </a:p>
          </p:txBody>
        </p:sp>
        <p:sp>
          <p:nvSpPr>
            <p:cNvPr id="100" name="Rectangles 99"/>
            <p:cNvSpPr/>
            <p:nvPr/>
          </p:nvSpPr>
          <p:spPr>
            <a:xfrm>
              <a:off x="14141" y="8013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>
                  <a:sym typeface="+mn-ea"/>
                </a:rPr>
                <a:t>Fetch Active</a:t>
              </a:r>
              <a:endParaRPr lang="en-US" sz="720"/>
            </a:p>
          </p:txBody>
        </p:sp>
        <p:grpSp>
          <p:nvGrpSpPr>
            <p:cNvPr id="101" name="Group 100"/>
            <p:cNvGrpSpPr/>
            <p:nvPr/>
          </p:nvGrpSpPr>
          <p:grpSpPr>
            <a:xfrm rot="0">
              <a:off x="13904" y="7220"/>
              <a:ext cx="573" cy="452"/>
              <a:chOff x="10155" y="414"/>
              <a:chExt cx="1146" cy="883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10155" y="414"/>
                <a:ext cx="854" cy="770"/>
                <a:chOff x="1264" y="991"/>
                <a:chExt cx="854" cy="770"/>
              </a:xfrm>
            </p:grpSpPr>
            <p:pic>
              <p:nvPicPr>
                <p:cNvPr id="103" name="Picture 102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264" y="991"/>
                  <a:ext cx="854" cy="618"/>
                </a:xfrm>
                <a:prstGeom prst="rect">
                  <a:avLst/>
                </a:prstGeom>
              </p:spPr>
            </p:pic>
            <p:pic>
              <p:nvPicPr>
                <p:cNvPr id="104" name="Picture 103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464" y="1201"/>
                  <a:ext cx="454" cy="560"/>
                </a:xfrm>
                <a:prstGeom prst="rect">
                  <a:avLst/>
                </a:prstGeom>
              </p:spPr>
            </p:pic>
          </p:grpSp>
          <p:pic>
            <p:nvPicPr>
              <p:cNvPr id="105" name="Picture 104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626" y="1033"/>
                <a:ext cx="675" cy="264"/>
              </a:xfrm>
              <a:prstGeom prst="rect">
                <a:avLst/>
              </a:prstGeom>
            </p:spPr>
          </p:pic>
        </p:grpSp>
      </p:grpSp>
      <p:cxnSp>
        <p:nvCxnSpPr>
          <p:cNvPr id="106" name="Straight Arrow Connector 105"/>
          <p:cNvCxnSpPr/>
          <p:nvPr/>
        </p:nvCxnSpPr>
        <p:spPr>
          <a:xfrm flipH="1">
            <a:off x="9634220" y="4704080"/>
            <a:ext cx="2540" cy="296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10164445" y="5215255"/>
            <a:ext cx="807085" cy="4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>
            <a:off x="8954135" y="4224020"/>
            <a:ext cx="1264285" cy="614680"/>
            <a:chOff x="13905" y="5801"/>
            <a:chExt cx="1991" cy="968"/>
          </a:xfrm>
        </p:grpSpPr>
        <p:grpSp>
          <p:nvGrpSpPr>
            <p:cNvPr id="109" name="Group 108"/>
            <p:cNvGrpSpPr/>
            <p:nvPr/>
          </p:nvGrpSpPr>
          <p:grpSpPr>
            <a:xfrm rot="0">
              <a:off x="14145" y="6121"/>
              <a:ext cx="1670" cy="436"/>
              <a:chOff x="12732" y="1607"/>
              <a:chExt cx="1855" cy="484"/>
            </a:xfrm>
          </p:grpSpPr>
          <p:sp>
            <p:nvSpPr>
              <p:cNvPr id="110" name="Rectangles 109"/>
              <p:cNvSpPr/>
              <p:nvPr/>
            </p:nvSpPr>
            <p:spPr>
              <a:xfrm>
                <a:off x="12732" y="1865"/>
                <a:ext cx="1855" cy="2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720"/>
                  <a:t>Timer</a:t>
                </a:r>
                <a:endParaRPr lang="en-US" sz="720"/>
              </a:p>
            </p:txBody>
          </p:sp>
          <p:sp>
            <p:nvSpPr>
              <p:cNvPr id="111" name="Rectangles 110"/>
              <p:cNvSpPr/>
              <p:nvPr/>
            </p:nvSpPr>
            <p:spPr>
              <a:xfrm>
                <a:off x="12732" y="1607"/>
                <a:ext cx="1855" cy="22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720"/>
                  <a:t>Websocket</a:t>
                </a:r>
                <a:endParaRPr lang="en-US" sz="720"/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 rot="0">
              <a:off x="13905" y="5801"/>
              <a:ext cx="572" cy="452"/>
              <a:chOff x="12459" y="1283"/>
              <a:chExt cx="636" cy="502"/>
            </a:xfrm>
          </p:grpSpPr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459" y="1283"/>
                <a:ext cx="475" cy="351"/>
              </a:xfrm>
              <a:prstGeom prst="rect">
                <a:avLst/>
              </a:prstGeom>
            </p:spPr>
          </p:pic>
          <p:pic>
            <p:nvPicPr>
              <p:cNvPr id="114" name="Picture 113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2570" y="1402"/>
                <a:ext cx="252" cy="318"/>
              </a:xfrm>
              <a:prstGeom prst="rect">
                <a:avLst/>
              </a:prstGeom>
            </p:spPr>
          </p:pic>
          <p:pic>
            <p:nvPicPr>
              <p:cNvPr id="116" name="Picture 115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721" y="1635"/>
                <a:ext cx="375" cy="150"/>
              </a:xfrm>
              <a:prstGeom prst="rect">
                <a:avLst/>
              </a:prstGeom>
            </p:spPr>
          </p:pic>
        </p:grpSp>
        <p:grpSp>
          <p:nvGrpSpPr>
            <p:cNvPr id="117" name="Group 116"/>
            <p:cNvGrpSpPr/>
            <p:nvPr/>
          </p:nvGrpSpPr>
          <p:grpSpPr>
            <a:xfrm rot="0">
              <a:off x="15576" y="6429"/>
              <a:ext cx="320" cy="340"/>
              <a:chOff x="8092" y="1237"/>
              <a:chExt cx="482" cy="524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8092" y="1237"/>
                <a:ext cx="482" cy="524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119" name="Picture 118"/>
              <p:cNvPicPr>
                <a:picLocks noChangeAspect="1"/>
              </p:cNvPicPr>
              <p:nvPr/>
            </p:nvPicPr>
            <p:blipFill>
              <a:blip r:embed="rId10">
                <a:clrChange>
                  <a:clrFrom>
                    <a:srgbClr val="FFFFFF">
                      <a:alpha val="100000"/>
                    </a:srgbClr>
                  </a:clrFrom>
                  <a:clrTo>
                    <a:srgbClr val="FFFFFF">
                      <a:alpha val="100000"/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8130" y="1345"/>
                <a:ext cx="444" cy="408"/>
              </a:xfrm>
              <a:prstGeom prst="rect">
                <a:avLst/>
              </a:prstGeom>
            </p:spPr>
          </p:pic>
        </p:grpSp>
      </p:grpSp>
      <p:sp>
        <p:nvSpPr>
          <p:cNvPr id="121" name="Oval 120"/>
          <p:cNvSpPr/>
          <p:nvPr/>
        </p:nvSpPr>
        <p:spPr>
          <a:xfrm>
            <a:off x="9508653" y="7440364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0" name="Rectangles 129"/>
          <p:cNvSpPr/>
          <p:nvPr/>
        </p:nvSpPr>
        <p:spPr>
          <a:xfrm>
            <a:off x="9109075" y="5445125"/>
            <a:ext cx="1060450" cy="128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20">
                <a:sym typeface="+mn-ea"/>
              </a:rPr>
              <a:t>Format</a:t>
            </a:r>
            <a:endParaRPr lang="en-US" sz="720"/>
          </a:p>
        </p:txBody>
      </p:sp>
      <p:cxnSp>
        <p:nvCxnSpPr>
          <p:cNvPr id="133" name="Straight Arrow Connector 132"/>
          <p:cNvCxnSpPr>
            <a:stCxn id="130" idx="2"/>
          </p:cNvCxnSpPr>
          <p:nvPr/>
        </p:nvCxnSpPr>
        <p:spPr>
          <a:xfrm>
            <a:off x="9639300" y="5574030"/>
            <a:ext cx="4445" cy="397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/>
          <p:cNvSpPr/>
          <p:nvPr/>
        </p:nvSpPr>
        <p:spPr>
          <a:xfrm>
            <a:off x="4642648" y="4415859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40" name="Straight Arrow Connector 139"/>
          <p:cNvCxnSpPr>
            <a:stCxn id="7" idx="2"/>
            <a:endCxn id="141" idx="0"/>
          </p:cNvCxnSpPr>
          <p:nvPr/>
        </p:nvCxnSpPr>
        <p:spPr>
          <a:xfrm flipH="1">
            <a:off x="5858510" y="8017510"/>
            <a:ext cx="635" cy="43878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Flowchart: Off-page Connector 140"/>
          <p:cNvSpPr/>
          <p:nvPr/>
        </p:nvSpPr>
        <p:spPr>
          <a:xfrm>
            <a:off x="5686425" y="8456295"/>
            <a:ext cx="344170" cy="328295"/>
          </a:xfrm>
          <a:prstGeom prst="flowChartOffpageConnector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0" i="0" u="none" strike="noStrike" cap="none" normalizeH="0" baseline="-2500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80604020202020204" pitchFamily="34" charset="0"/>
                <a:ea typeface="SimSun" pitchFamily="2" charset="-122"/>
                <a:sym typeface="+mn-ea"/>
              </a:rPr>
              <a:t>RTS</a:t>
            </a:r>
            <a:endParaRPr kumimoji="0" lang="en-US" altLang="en-US" sz="1200" b="0" i="0" u="none" strike="noStrike" cap="none" normalizeH="0" baseline="-2500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5784108" y="8114030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cxnSp>
        <p:nvCxnSpPr>
          <p:cNvPr id="2" name="Elbow Connector 1"/>
          <p:cNvCxnSpPr>
            <a:stCxn id="138" idx="6"/>
            <a:endCxn id="335" idx="0"/>
          </p:cNvCxnSpPr>
          <p:nvPr/>
        </p:nvCxnSpPr>
        <p:spPr>
          <a:xfrm>
            <a:off x="4913630" y="4549140"/>
            <a:ext cx="563880" cy="2781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5" name="Oval 134"/>
          <p:cNvSpPr/>
          <p:nvPr/>
        </p:nvSpPr>
        <p:spPr>
          <a:xfrm>
            <a:off x="9508653" y="6692969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27" name="Straight Arrow Connector 126"/>
          <p:cNvCxnSpPr>
            <a:stCxn id="135" idx="4"/>
            <a:endCxn id="121" idx="0"/>
          </p:cNvCxnSpPr>
          <p:nvPr/>
        </p:nvCxnSpPr>
        <p:spPr>
          <a:xfrm>
            <a:off x="9644380" y="6959600"/>
            <a:ext cx="0" cy="480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7" idx="3"/>
            <a:endCxn id="52" idx="1"/>
          </p:cNvCxnSpPr>
          <p:nvPr/>
        </p:nvCxnSpPr>
        <p:spPr>
          <a:xfrm>
            <a:off x="6191250" y="7773670"/>
            <a:ext cx="405130" cy="1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/>
          <p:cNvCxnSpPr>
            <a:stCxn id="49" idx="3"/>
            <a:endCxn id="7" idx="1"/>
          </p:cNvCxnSpPr>
          <p:nvPr/>
        </p:nvCxnSpPr>
        <p:spPr>
          <a:xfrm flipV="1">
            <a:off x="5110480" y="7773670"/>
            <a:ext cx="415925" cy="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334" idx="3"/>
          </p:cNvCxnSpPr>
          <p:nvPr/>
        </p:nvCxnSpPr>
        <p:spPr>
          <a:xfrm flipH="1">
            <a:off x="6545580" y="5133340"/>
            <a:ext cx="521335" cy="3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/>
          <p:cNvCxnSpPr>
            <a:stCxn id="44" idx="1"/>
          </p:cNvCxnSpPr>
          <p:nvPr/>
        </p:nvCxnSpPr>
        <p:spPr>
          <a:xfrm flipH="1">
            <a:off x="3761105" y="6898640"/>
            <a:ext cx="683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Rectangles 331"/>
          <p:cNvSpPr/>
          <p:nvPr/>
        </p:nvSpPr>
        <p:spPr>
          <a:xfrm>
            <a:off x="5485130" y="4926330"/>
            <a:ext cx="1060450" cy="1289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20"/>
              <a:t>Submit</a:t>
            </a:r>
            <a:endParaRPr lang="en-US" sz="720"/>
          </a:p>
        </p:txBody>
      </p:sp>
      <p:sp>
        <p:nvSpPr>
          <p:cNvPr id="334" name="Rectangles 333"/>
          <p:cNvSpPr/>
          <p:nvPr/>
        </p:nvSpPr>
        <p:spPr>
          <a:xfrm>
            <a:off x="5485130" y="5072380"/>
            <a:ext cx="1060450" cy="128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20"/>
              <a:t>Fetch</a:t>
            </a:r>
            <a:endParaRPr lang="en-US" sz="720"/>
          </a:p>
        </p:txBody>
      </p:sp>
      <p:sp>
        <p:nvSpPr>
          <p:cNvPr id="337" name="Text Box 336"/>
          <p:cNvSpPr txBox="1"/>
          <p:nvPr/>
        </p:nvSpPr>
        <p:spPr>
          <a:xfrm>
            <a:off x="10093325" y="3261360"/>
            <a:ext cx="2003425" cy="368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900"/>
              <a:t>Trades Flow</a:t>
            </a:r>
            <a:endParaRPr lang="en-US" sz="900"/>
          </a:p>
          <a:p>
            <a:r>
              <a:rPr lang="en-US" sz="900"/>
              <a:t>08/03/2025</a:t>
            </a:r>
            <a:endParaRPr lang="en-US" sz="900"/>
          </a:p>
        </p:txBody>
      </p:sp>
      <p:grpSp>
        <p:nvGrpSpPr>
          <p:cNvPr id="290" name="Group 289"/>
          <p:cNvGrpSpPr/>
          <p:nvPr/>
        </p:nvGrpSpPr>
        <p:grpSpPr>
          <a:xfrm>
            <a:off x="6975475" y="6682105"/>
            <a:ext cx="1050925" cy="1601470"/>
            <a:chOff x="8760" y="5809"/>
            <a:chExt cx="1655" cy="2522"/>
          </a:xfrm>
        </p:grpSpPr>
        <p:grpSp>
          <p:nvGrpSpPr>
            <p:cNvPr id="12" name="Group 11"/>
            <p:cNvGrpSpPr/>
            <p:nvPr/>
          </p:nvGrpSpPr>
          <p:grpSpPr>
            <a:xfrm rot="0">
              <a:off x="8760" y="5809"/>
              <a:ext cx="673" cy="526"/>
              <a:chOff x="16290" y="4518"/>
              <a:chExt cx="748" cy="584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6290" y="4760"/>
                <a:ext cx="301" cy="342"/>
              </a:xfrm>
              <a:prstGeom prst="rect">
                <a:avLst/>
              </a:prstGeom>
            </p:spPr>
          </p:pic>
          <p:sp>
            <p:nvSpPr>
              <p:cNvPr id="14" name="Oval 13"/>
              <p:cNvSpPr/>
              <p:nvPr/>
            </p:nvSpPr>
            <p:spPr>
              <a:xfrm>
                <a:off x="16568" y="4588"/>
                <a:ext cx="389" cy="3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79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74" y="4518"/>
                <a:ext cx="565" cy="519"/>
              </a:xfrm>
              <a:prstGeom prst="rect">
                <a:avLst/>
              </a:prstGeom>
            </p:spPr>
          </p:pic>
        </p:grp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89" y="6239"/>
              <a:ext cx="1527" cy="2092"/>
            </a:xfrm>
            <a:prstGeom prst="rect">
              <a:avLst/>
            </a:prstGeom>
          </p:spPr>
        </p:pic>
      </p:grpSp>
      <p:sp>
        <p:nvSpPr>
          <p:cNvPr id="335" name="Flowchart: Terminator 334"/>
          <p:cNvSpPr/>
          <p:nvPr/>
        </p:nvSpPr>
        <p:spPr>
          <a:xfrm>
            <a:off x="5227320" y="4827270"/>
            <a:ext cx="500380" cy="14414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app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44" name="Straight Arrow Connector 243"/>
          <p:cNvCxnSpPr>
            <a:endCxn id="340" idx="0"/>
          </p:cNvCxnSpPr>
          <p:nvPr/>
        </p:nvCxnSpPr>
        <p:spPr>
          <a:xfrm>
            <a:off x="3230880" y="6962775"/>
            <a:ext cx="0" cy="28765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6" name="Group 245"/>
          <p:cNvGrpSpPr/>
          <p:nvPr/>
        </p:nvGrpSpPr>
        <p:grpSpPr>
          <a:xfrm>
            <a:off x="6930390" y="4646295"/>
            <a:ext cx="1068070" cy="1800860"/>
            <a:chOff x="6777" y="7323"/>
            <a:chExt cx="1682" cy="2836"/>
          </a:xfrm>
        </p:grpSpPr>
        <p:grpSp>
          <p:nvGrpSpPr>
            <p:cNvPr id="320" name="Group 319"/>
            <p:cNvGrpSpPr/>
            <p:nvPr/>
          </p:nvGrpSpPr>
          <p:grpSpPr>
            <a:xfrm rot="0">
              <a:off x="6777" y="7323"/>
              <a:ext cx="673" cy="526"/>
              <a:chOff x="16290" y="4518"/>
              <a:chExt cx="748" cy="584"/>
            </a:xfrm>
          </p:grpSpPr>
          <p:pic>
            <p:nvPicPr>
              <p:cNvPr id="321" name="Picture 320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6290" y="4760"/>
                <a:ext cx="301" cy="342"/>
              </a:xfrm>
              <a:prstGeom prst="rect">
                <a:avLst/>
              </a:prstGeom>
            </p:spPr>
          </p:pic>
          <p:sp>
            <p:nvSpPr>
              <p:cNvPr id="322" name="Oval 321"/>
              <p:cNvSpPr/>
              <p:nvPr/>
            </p:nvSpPr>
            <p:spPr>
              <a:xfrm>
                <a:off x="16568" y="4588"/>
                <a:ext cx="389" cy="3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79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323" name="Picture 32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74" y="4518"/>
                <a:ext cx="565" cy="519"/>
              </a:xfrm>
              <a:prstGeom prst="rect">
                <a:avLst/>
              </a:prstGeom>
            </p:spPr>
          </p:pic>
        </p:grpSp>
        <p:pic>
          <p:nvPicPr>
            <p:cNvPr id="245" name="Picture 24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05" y="7743"/>
              <a:ext cx="1555" cy="2417"/>
            </a:xfrm>
            <a:prstGeom prst="rect">
              <a:avLst/>
            </a:prstGeom>
          </p:spPr>
        </p:pic>
      </p:grpSp>
      <p:sp>
        <p:nvSpPr>
          <p:cNvPr id="267" name="Oval 266"/>
          <p:cNvSpPr/>
          <p:nvPr/>
        </p:nvSpPr>
        <p:spPr>
          <a:xfrm>
            <a:off x="5223403" y="7691755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cxnSp>
        <p:nvCxnSpPr>
          <p:cNvPr id="6" name="Elbow Connector 5"/>
          <p:cNvCxnSpPr>
            <a:stCxn id="39" idx="3"/>
            <a:endCxn id="267" idx="0"/>
          </p:cNvCxnSpPr>
          <p:nvPr/>
        </p:nvCxnSpPr>
        <p:spPr>
          <a:xfrm>
            <a:off x="5109845" y="6032500"/>
            <a:ext cx="187325" cy="16592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Decision 6"/>
          <p:cNvSpPr/>
          <p:nvPr/>
        </p:nvSpPr>
        <p:spPr>
          <a:xfrm>
            <a:off x="5526419" y="7529195"/>
            <a:ext cx="664670" cy="488315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tpsl exists?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8" name="Elbow Connector 7"/>
          <p:cNvCxnSpPr>
            <a:stCxn id="37" idx="1"/>
          </p:cNvCxnSpPr>
          <p:nvPr/>
        </p:nvCxnSpPr>
        <p:spPr>
          <a:xfrm rot="10800000" flipV="1">
            <a:off x="3761105" y="5137150"/>
            <a:ext cx="683895" cy="1761490"/>
          </a:xfrm>
          <a:prstGeom prst="bentConnector3">
            <a:avLst>
              <a:gd name="adj1" fmla="val 499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0745" y="3252470"/>
            <a:ext cx="1573530" cy="918210"/>
          </a:xfrm>
          <a:prstGeom prst="rect">
            <a:avLst/>
          </a:prstGeom>
        </p:spPr>
      </p:pic>
      <p:cxnSp>
        <p:nvCxnSpPr>
          <p:cNvPr id="28" name="Straight Arrow Connector 27"/>
          <p:cNvCxnSpPr>
            <a:stCxn id="27" idx="2"/>
            <a:endCxn id="335" idx="0"/>
          </p:cNvCxnSpPr>
          <p:nvPr/>
        </p:nvCxnSpPr>
        <p:spPr>
          <a:xfrm>
            <a:off x="5477510" y="4170680"/>
            <a:ext cx="0" cy="65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Flowchart: Off-page Connector 339"/>
          <p:cNvSpPr/>
          <p:nvPr/>
        </p:nvSpPr>
        <p:spPr>
          <a:xfrm>
            <a:off x="3058795" y="7250430"/>
            <a:ext cx="344170" cy="328295"/>
          </a:xfrm>
          <a:prstGeom prst="flowChartOffpageConnector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0" i="0" u="none" strike="noStrike" cap="none" normalizeH="0" baseline="-2500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80604020202020204" pitchFamily="34" charset="0"/>
                <a:ea typeface="SimSun" pitchFamily="2" charset="-122"/>
                <a:sym typeface="+mn-ea"/>
              </a:rPr>
              <a:t>RTS</a:t>
            </a:r>
            <a:endParaRPr kumimoji="0" lang="en-US" altLang="en-US" sz="1200" b="0" i="0" u="none" strike="noStrike" cap="none" normalizeH="0" baseline="-2500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sp>
        <p:nvSpPr>
          <p:cNvPr id="37" name="Flowchart: Decision 36"/>
          <p:cNvSpPr/>
          <p:nvPr/>
        </p:nvSpPr>
        <p:spPr>
          <a:xfrm>
            <a:off x="4445014" y="4892824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valid position?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8" name="Straight Arrow Connector 37"/>
          <p:cNvCxnSpPr>
            <a:stCxn id="334" idx="1"/>
            <a:endCxn id="37" idx="3"/>
          </p:cNvCxnSpPr>
          <p:nvPr/>
        </p:nvCxnSpPr>
        <p:spPr>
          <a:xfrm flipH="1">
            <a:off x="5109845" y="5137150"/>
            <a:ext cx="375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Decision 38"/>
          <p:cNvSpPr/>
          <p:nvPr/>
        </p:nvSpPr>
        <p:spPr>
          <a:xfrm>
            <a:off x="4445000" y="5789930"/>
            <a:ext cx="664845" cy="485140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auto?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0" name="Straight Arrow Connector 39"/>
          <p:cNvCxnSpPr>
            <a:stCxn id="37" idx="2"/>
            <a:endCxn id="39" idx="0"/>
          </p:cNvCxnSpPr>
          <p:nvPr/>
        </p:nvCxnSpPr>
        <p:spPr>
          <a:xfrm>
            <a:off x="4777740" y="5381625"/>
            <a:ext cx="0" cy="408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700798" y="5481955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44" name="Flowchart: Decision 43"/>
          <p:cNvSpPr/>
          <p:nvPr/>
        </p:nvSpPr>
        <p:spPr>
          <a:xfrm>
            <a:off x="4445000" y="6656070"/>
            <a:ext cx="664845" cy="485140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position open?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7" name="Straight Arrow Connector 46"/>
          <p:cNvCxnSpPr>
            <a:stCxn id="39" idx="2"/>
            <a:endCxn id="44" idx="0"/>
          </p:cNvCxnSpPr>
          <p:nvPr/>
        </p:nvCxnSpPr>
        <p:spPr>
          <a:xfrm>
            <a:off x="4777740" y="627507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700798" y="6348095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49" name="Flowchart: Decision 48"/>
          <p:cNvSpPr/>
          <p:nvPr/>
        </p:nvSpPr>
        <p:spPr>
          <a:xfrm>
            <a:off x="4445635" y="7532370"/>
            <a:ext cx="664845" cy="485140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tpsl open?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0" name="Straight Arrow Connector 49"/>
          <p:cNvCxnSpPr>
            <a:stCxn id="44" idx="2"/>
            <a:endCxn id="49" idx="0"/>
          </p:cNvCxnSpPr>
          <p:nvPr/>
        </p:nvCxnSpPr>
        <p:spPr>
          <a:xfrm>
            <a:off x="4777740" y="7141210"/>
            <a:ext cx="635" cy="391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4701433" y="7224395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52" name="Flowchart: Terminator 51"/>
          <p:cNvSpPr/>
          <p:nvPr/>
        </p:nvSpPr>
        <p:spPr>
          <a:xfrm>
            <a:off x="6596350" y="7711082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publish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9" name="Elbow Connector 58"/>
          <p:cNvCxnSpPr>
            <a:stCxn id="49" idx="1"/>
          </p:cNvCxnSpPr>
          <p:nvPr/>
        </p:nvCxnSpPr>
        <p:spPr>
          <a:xfrm rot="10800000">
            <a:off x="3761105" y="6898640"/>
            <a:ext cx="684530" cy="8763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2700655" y="6687820"/>
            <a:ext cx="1060450" cy="274320"/>
            <a:chOff x="1539" y="9703"/>
            <a:chExt cx="1670" cy="432"/>
          </a:xfrm>
        </p:grpSpPr>
        <p:sp>
          <p:nvSpPr>
            <p:cNvPr id="60" name="Rectangles 59"/>
            <p:cNvSpPr/>
            <p:nvPr/>
          </p:nvSpPr>
          <p:spPr>
            <a:xfrm>
              <a:off x="1539" y="9703"/>
              <a:ext cx="1670" cy="2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Error</a:t>
              </a:r>
              <a:endParaRPr lang="en-US" sz="720"/>
            </a:p>
          </p:txBody>
        </p:sp>
        <p:sp>
          <p:nvSpPr>
            <p:cNvPr id="66" name="Rectangles 65"/>
            <p:cNvSpPr/>
            <p:nvPr/>
          </p:nvSpPr>
          <p:spPr>
            <a:xfrm>
              <a:off x="1539" y="9933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Log</a:t>
              </a:r>
              <a:endParaRPr lang="en-US" sz="720"/>
            </a:p>
          </p:txBody>
        </p:sp>
      </p:grpSp>
      <p:sp>
        <p:nvSpPr>
          <p:cNvPr id="71" name="Oval 70"/>
          <p:cNvSpPr/>
          <p:nvPr/>
        </p:nvSpPr>
        <p:spPr>
          <a:xfrm>
            <a:off x="4195973" y="7693660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72" name="Oval 71"/>
          <p:cNvSpPr/>
          <p:nvPr/>
        </p:nvSpPr>
        <p:spPr>
          <a:xfrm>
            <a:off x="6264168" y="7680325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76" name="Oval 75"/>
          <p:cNvSpPr/>
          <p:nvPr/>
        </p:nvSpPr>
        <p:spPr>
          <a:xfrm>
            <a:off x="4157873" y="6821170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86" name="Oval 85"/>
          <p:cNvSpPr/>
          <p:nvPr/>
        </p:nvSpPr>
        <p:spPr>
          <a:xfrm>
            <a:off x="4009918" y="6188710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4905" y="5993130"/>
            <a:ext cx="3670935" cy="1097280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83595" y="4808220"/>
            <a:ext cx="1566545" cy="1542415"/>
          </a:xfrm>
          <a:prstGeom prst="rect">
            <a:avLst/>
          </a:prstGeom>
        </p:spPr>
      </p:pic>
      <p:cxnSp>
        <p:nvCxnSpPr>
          <p:cNvPr id="95" name="Straight Arrow Connector 94"/>
          <p:cNvCxnSpPr/>
          <p:nvPr/>
        </p:nvCxnSpPr>
        <p:spPr>
          <a:xfrm flipH="1">
            <a:off x="10164445" y="5361940"/>
            <a:ext cx="835025" cy="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8953500" y="4794885"/>
            <a:ext cx="1210945" cy="631825"/>
            <a:chOff x="13904" y="7220"/>
            <a:chExt cx="1907" cy="995"/>
          </a:xfrm>
        </p:grpSpPr>
        <p:sp>
          <p:nvSpPr>
            <p:cNvPr id="97" name="Rectangles 96"/>
            <p:cNvSpPr/>
            <p:nvPr/>
          </p:nvSpPr>
          <p:spPr>
            <a:xfrm>
              <a:off x="14141" y="7544"/>
              <a:ext cx="1670" cy="2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REST API</a:t>
              </a:r>
              <a:endParaRPr lang="en-US" sz="720"/>
            </a:p>
          </p:txBody>
        </p:sp>
        <p:sp>
          <p:nvSpPr>
            <p:cNvPr id="99" name="Rectangles 98"/>
            <p:cNvSpPr/>
            <p:nvPr/>
          </p:nvSpPr>
          <p:spPr>
            <a:xfrm>
              <a:off x="14141" y="7780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>
                  <a:sym typeface="+mn-ea"/>
                </a:rPr>
                <a:t>Import</a:t>
              </a:r>
              <a:endParaRPr lang="en-US" sz="720"/>
            </a:p>
          </p:txBody>
        </p:sp>
        <p:sp>
          <p:nvSpPr>
            <p:cNvPr id="100" name="Rectangles 99"/>
            <p:cNvSpPr/>
            <p:nvPr/>
          </p:nvSpPr>
          <p:spPr>
            <a:xfrm>
              <a:off x="14141" y="8013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>
                  <a:sym typeface="+mn-ea"/>
                </a:rPr>
                <a:t>Fetch Active</a:t>
              </a:r>
              <a:endParaRPr lang="en-US" sz="720"/>
            </a:p>
          </p:txBody>
        </p:sp>
        <p:grpSp>
          <p:nvGrpSpPr>
            <p:cNvPr id="101" name="Group 100"/>
            <p:cNvGrpSpPr/>
            <p:nvPr/>
          </p:nvGrpSpPr>
          <p:grpSpPr>
            <a:xfrm rot="0">
              <a:off x="13904" y="7220"/>
              <a:ext cx="573" cy="452"/>
              <a:chOff x="10155" y="414"/>
              <a:chExt cx="1146" cy="883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10155" y="414"/>
                <a:ext cx="854" cy="770"/>
                <a:chOff x="1264" y="991"/>
                <a:chExt cx="854" cy="770"/>
              </a:xfrm>
            </p:grpSpPr>
            <p:pic>
              <p:nvPicPr>
                <p:cNvPr id="103" name="Picture 102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264" y="991"/>
                  <a:ext cx="854" cy="618"/>
                </a:xfrm>
                <a:prstGeom prst="rect">
                  <a:avLst/>
                </a:prstGeom>
              </p:spPr>
            </p:pic>
            <p:pic>
              <p:nvPicPr>
                <p:cNvPr id="104" name="Picture 103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464" y="1201"/>
                  <a:ext cx="454" cy="560"/>
                </a:xfrm>
                <a:prstGeom prst="rect">
                  <a:avLst/>
                </a:prstGeom>
              </p:spPr>
            </p:pic>
          </p:grpSp>
          <p:pic>
            <p:nvPicPr>
              <p:cNvPr id="105" name="Picture 104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626" y="1033"/>
                <a:ext cx="675" cy="264"/>
              </a:xfrm>
              <a:prstGeom prst="rect">
                <a:avLst/>
              </a:prstGeom>
            </p:spPr>
          </p:pic>
        </p:grpSp>
      </p:grpSp>
      <p:cxnSp>
        <p:nvCxnSpPr>
          <p:cNvPr id="106" name="Straight Arrow Connector 105"/>
          <p:cNvCxnSpPr>
            <a:stCxn id="30" idx="2"/>
          </p:cNvCxnSpPr>
          <p:nvPr/>
        </p:nvCxnSpPr>
        <p:spPr>
          <a:xfrm>
            <a:off x="2633345" y="4640580"/>
            <a:ext cx="6350" cy="289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10164445" y="5215255"/>
            <a:ext cx="807085" cy="4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9508653" y="7440364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0" name="Rectangles 129"/>
          <p:cNvSpPr/>
          <p:nvPr/>
        </p:nvSpPr>
        <p:spPr>
          <a:xfrm>
            <a:off x="9109075" y="5445125"/>
            <a:ext cx="1060450" cy="128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20">
                <a:sym typeface="+mn-ea"/>
              </a:rPr>
              <a:t>Format</a:t>
            </a:r>
            <a:endParaRPr lang="en-US" sz="720"/>
          </a:p>
        </p:txBody>
      </p:sp>
      <p:cxnSp>
        <p:nvCxnSpPr>
          <p:cNvPr id="133" name="Straight Arrow Connector 132"/>
          <p:cNvCxnSpPr>
            <a:stCxn id="130" idx="2"/>
          </p:cNvCxnSpPr>
          <p:nvPr/>
        </p:nvCxnSpPr>
        <p:spPr>
          <a:xfrm>
            <a:off x="9639300" y="5574030"/>
            <a:ext cx="4445" cy="397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/>
          <p:cNvSpPr/>
          <p:nvPr/>
        </p:nvSpPr>
        <p:spPr>
          <a:xfrm>
            <a:off x="4642648" y="4415859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40" name="Straight Arrow Connector 139"/>
          <p:cNvCxnSpPr>
            <a:stCxn id="7" idx="2"/>
            <a:endCxn id="141" idx="0"/>
          </p:cNvCxnSpPr>
          <p:nvPr/>
        </p:nvCxnSpPr>
        <p:spPr>
          <a:xfrm flipH="1">
            <a:off x="5858510" y="8017510"/>
            <a:ext cx="635" cy="43878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Flowchart: Off-page Connector 140"/>
          <p:cNvSpPr/>
          <p:nvPr/>
        </p:nvSpPr>
        <p:spPr>
          <a:xfrm>
            <a:off x="5686425" y="8456295"/>
            <a:ext cx="344170" cy="328295"/>
          </a:xfrm>
          <a:prstGeom prst="flowChartOffpageConnector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0" i="0" u="none" strike="noStrike" cap="none" normalizeH="0" baseline="-2500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80604020202020204" pitchFamily="34" charset="0"/>
                <a:ea typeface="SimSun" pitchFamily="2" charset="-122"/>
                <a:sym typeface="+mn-ea"/>
              </a:rPr>
              <a:t>RTS</a:t>
            </a:r>
            <a:endParaRPr kumimoji="0" lang="en-US" altLang="en-US" sz="1200" b="0" i="0" u="none" strike="noStrike" cap="none" normalizeH="0" baseline="-2500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5784108" y="8114030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cxnSp>
        <p:nvCxnSpPr>
          <p:cNvPr id="2" name="Elbow Connector 1"/>
          <p:cNvCxnSpPr>
            <a:stCxn id="138" idx="6"/>
            <a:endCxn id="335" idx="0"/>
          </p:cNvCxnSpPr>
          <p:nvPr/>
        </p:nvCxnSpPr>
        <p:spPr>
          <a:xfrm>
            <a:off x="4913630" y="4549140"/>
            <a:ext cx="563880" cy="2781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Off-page Connector 16"/>
          <p:cNvSpPr/>
          <p:nvPr/>
        </p:nvSpPr>
        <p:spPr>
          <a:xfrm>
            <a:off x="3392170" y="3535045"/>
            <a:ext cx="438912" cy="219456"/>
          </a:xfrm>
          <a:prstGeom prst="flowChartOffpageConnector">
            <a:avLst/>
          </a:prstGeom>
          <a:solidFill>
            <a:schemeClr val="accent5">
              <a:lumMod val="75000"/>
            </a:schemeClr>
          </a:solidFill>
          <a:ln w="952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800" b="1" i="0" u="none" strike="noStrike" cap="none" normalizeH="0" baseline="-2500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80604020202020204" pitchFamily="34" charset="0"/>
                <a:ea typeface="SimSun" pitchFamily="2" charset="-122"/>
                <a:sym typeface="+mn-ea"/>
              </a:rPr>
              <a:t>positions</a:t>
            </a:r>
            <a:endParaRPr kumimoji="0" lang="en-US" altLang="en-US" sz="800" b="1" i="0" u="none" strike="noStrike" cap="none" normalizeH="0" baseline="-25000" smtClean="0">
              <a:ln>
                <a:noFill/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sp>
        <p:nvSpPr>
          <p:cNvPr id="20" name="Flowchart: Off-page Connector 19"/>
          <p:cNvSpPr/>
          <p:nvPr/>
        </p:nvSpPr>
        <p:spPr>
          <a:xfrm>
            <a:off x="1422400" y="3688080"/>
            <a:ext cx="438912" cy="219456"/>
          </a:xfrm>
          <a:prstGeom prst="flowChartOffpageConnector">
            <a:avLst/>
          </a:prstGeom>
          <a:solidFill>
            <a:schemeClr val="accent5">
              <a:lumMod val="75000"/>
            </a:schemeClr>
          </a:solidFill>
          <a:ln w="952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800" b="1" i="0" u="none" strike="noStrike" cap="none" normalizeH="0" baseline="-2500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80604020202020204" pitchFamily="34" charset="0"/>
                <a:ea typeface="SimSun" pitchFamily="2" charset="-122"/>
                <a:sym typeface="+mn-ea"/>
              </a:rPr>
              <a:t>orders</a:t>
            </a:r>
            <a:endParaRPr kumimoji="0" lang="en-US" altLang="en-US" sz="800" b="1" i="0" u="none" strike="noStrike" cap="none" normalizeH="0" baseline="-25000" smtClean="0">
              <a:ln>
                <a:noFill/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sp>
        <p:nvSpPr>
          <p:cNvPr id="22" name="Flowchart: Off-page Connector 21"/>
          <p:cNvSpPr/>
          <p:nvPr/>
        </p:nvSpPr>
        <p:spPr>
          <a:xfrm>
            <a:off x="3394710" y="3831590"/>
            <a:ext cx="438912" cy="219456"/>
          </a:xfrm>
          <a:prstGeom prst="flowChartOffpageConnector">
            <a:avLst/>
          </a:prstGeom>
          <a:solidFill>
            <a:schemeClr val="accent5">
              <a:lumMod val="75000"/>
            </a:schemeClr>
          </a:solidFill>
          <a:ln w="952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800" b="1" i="0" u="none" strike="noStrike" cap="none" normalizeH="0" baseline="-2500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80604020202020204" pitchFamily="34" charset="0"/>
                <a:ea typeface="SimSun" pitchFamily="2" charset="-122"/>
                <a:sym typeface="+mn-ea"/>
              </a:rPr>
              <a:t>stops</a:t>
            </a:r>
            <a:endParaRPr kumimoji="0" lang="en-US" altLang="en-US" sz="800" b="1" i="0" u="none" strike="noStrike" cap="none" normalizeH="0" baseline="-25000" smtClean="0">
              <a:ln>
                <a:noFill/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966595" y="3138170"/>
            <a:ext cx="1264285" cy="1502410"/>
            <a:chOff x="3097" y="4942"/>
            <a:chExt cx="1991" cy="2366"/>
          </a:xfrm>
        </p:grpSpPr>
        <p:sp>
          <p:nvSpPr>
            <p:cNvPr id="110" name="Rectangles 109"/>
            <p:cNvSpPr/>
            <p:nvPr/>
          </p:nvSpPr>
          <p:spPr>
            <a:xfrm>
              <a:off x="3305" y="5494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Positions [api]</a:t>
              </a:r>
              <a:endParaRPr lang="en-US" sz="720"/>
            </a:p>
          </p:txBody>
        </p:sp>
        <p:sp>
          <p:nvSpPr>
            <p:cNvPr id="111" name="Rectangles 110"/>
            <p:cNvSpPr/>
            <p:nvPr/>
          </p:nvSpPr>
          <p:spPr>
            <a:xfrm>
              <a:off x="3305" y="5262"/>
              <a:ext cx="1670" cy="20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Websocket</a:t>
              </a:r>
              <a:endParaRPr lang="en-US" sz="720"/>
            </a:p>
          </p:txBody>
        </p:sp>
        <p:grpSp>
          <p:nvGrpSpPr>
            <p:cNvPr id="112" name="Group 111"/>
            <p:cNvGrpSpPr/>
            <p:nvPr/>
          </p:nvGrpSpPr>
          <p:grpSpPr>
            <a:xfrm rot="0">
              <a:off x="3097" y="4942"/>
              <a:ext cx="572" cy="452"/>
              <a:chOff x="12459" y="1283"/>
              <a:chExt cx="636" cy="502"/>
            </a:xfrm>
          </p:grpSpPr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459" y="1283"/>
                <a:ext cx="475" cy="351"/>
              </a:xfrm>
              <a:prstGeom prst="rect">
                <a:avLst/>
              </a:prstGeom>
            </p:spPr>
          </p:pic>
          <p:pic>
            <p:nvPicPr>
              <p:cNvPr id="114" name="Picture 113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2570" y="1402"/>
                <a:ext cx="252" cy="318"/>
              </a:xfrm>
              <a:prstGeom prst="rect">
                <a:avLst/>
              </a:prstGeom>
            </p:spPr>
          </p:pic>
          <p:pic>
            <p:nvPicPr>
              <p:cNvPr id="116" name="Picture 115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721" y="1635"/>
                <a:ext cx="375" cy="150"/>
              </a:xfrm>
              <a:prstGeom prst="rect">
                <a:avLst/>
              </a:prstGeom>
            </p:spPr>
          </p:pic>
        </p:grpSp>
        <p:grpSp>
          <p:nvGrpSpPr>
            <p:cNvPr id="3" name="Group 2"/>
            <p:cNvGrpSpPr/>
            <p:nvPr/>
          </p:nvGrpSpPr>
          <p:grpSpPr>
            <a:xfrm rot="0">
              <a:off x="4768" y="5024"/>
              <a:ext cx="320" cy="340"/>
              <a:chOff x="4768" y="5570"/>
              <a:chExt cx="320" cy="340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4768" y="5570"/>
                <a:ext cx="320" cy="3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119" name="Picture 118"/>
              <p:cNvPicPr>
                <a:picLocks noChangeAspect="1"/>
              </p:cNvPicPr>
              <p:nvPr/>
            </p:nvPicPr>
            <p:blipFill>
              <a:blip r:embed="rId10">
                <a:clrChange>
                  <a:clrFrom>
                    <a:srgbClr val="FFFFFF">
                      <a:alpha val="100000"/>
                    </a:srgbClr>
                  </a:clrFrom>
                  <a:clrTo>
                    <a:srgbClr val="FFFFFF">
                      <a:alpha val="100000"/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4793" y="5640"/>
                <a:ext cx="295" cy="265"/>
              </a:xfrm>
              <a:prstGeom prst="rect">
                <a:avLst/>
              </a:prstGeom>
            </p:spPr>
          </p:pic>
        </p:grpSp>
        <p:sp>
          <p:nvSpPr>
            <p:cNvPr id="4" name="Rectangles 3"/>
            <p:cNvSpPr/>
            <p:nvPr/>
          </p:nvSpPr>
          <p:spPr>
            <a:xfrm>
              <a:off x="3305" y="5726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Orders [api]</a:t>
              </a:r>
              <a:endParaRPr lang="en-US" sz="720"/>
            </a:p>
          </p:txBody>
        </p:sp>
        <p:sp>
          <p:nvSpPr>
            <p:cNvPr id="5" name="Rectangles 4"/>
            <p:cNvSpPr/>
            <p:nvPr/>
          </p:nvSpPr>
          <p:spPr>
            <a:xfrm>
              <a:off x="3305" y="5964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Stops [api]</a:t>
              </a:r>
              <a:endParaRPr lang="en-US" sz="720"/>
            </a:p>
          </p:txBody>
        </p:sp>
        <p:sp>
          <p:nvSpPr>
            <p:cNvPr id="9" name="Rectangles 8"/>
            <p:cNvSpPr/>
            <p:nvPr/>
          </p:nvSpPr>
          <p:spPr>
            <a:xfrm>
              <a:off x="3305" y="6192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Reconcile Queue</a:t>
              </a:r>
              <a:endParaRPr lang="en-US" sz="720"/>
            </a:p>
          </p:txBody>
        </p:sp>
        <p:sp>
          <p:nvSpPr>
            <p:cNvPr id="10" name="Rectangles 9"/>
            <p:cNvSpPr/>
            <p:nvPr/>
          </p:nvSpPr>
          <p:spPr>
            <a:xfrm>
              <a:off x="3305" y="6420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Projects Rejected</a:t>
              </a:r>
              <a:endParaRPr lang="en-US" sz="720"/>
            </a:p>
          </p:txBody>
        </p:sp>
        <p:cxnSp>
          <p:nvCxnSpPr>
            <p:cNvPr id="18" name="Elbow Connector 17"/>
            <p:cNvCxnSpPr>
              <a:stCxn id="110" idx="3"/>
              <a:endCxn id="4" idx="3"/>
            </p:cNvCxnSpPr>
            <p:nvPr/>
          </p:nvCxnSpPr>
          <p:spPr>
            <a:xfrm>
              <a:off x="4975" y="5596"/>
              <a:ext cx="5" cy="232"/>
            </a:xfrm>
            <a:prstGeom prst="bentConnector3">
              <a:avLst>
                <a:gd name="adj1" fmla="val 75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4" idx="1"/>
              <a:endCxn id="5" idx="1"/>
            </p:cNvCxnSpPr>
            <p:nvPr/>
          </p:nvCxnSpPr>
          <p:spPr>
            <a:xfrm rot="10800000" flipV="1">
              <a:off x="3305" y="5828"/>
              <a:ext cx="5" cy="238"/>
            </a:xfrm>
            <a:prstGeom prst="bentConnector3">
              <a:avLst>
                <a:gd name="adj1" fmla="val 76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5" idx="3"/>
              <a:endCxn id="9" idx="3"/>
            </p:cNvCxnSpPr>
            <p:nvPr/>
          </p:nvCxnSpPr>
          <p:spPr>
            <a:xfrm>
              <a:off x="4975" y="6066"/>
              <a:ext cx="5" cy="228"/>
            </a:xfrm>
            <a:prstGeom prst="bentConnector3">
              <a:avLst>
                <a:gd name="adj1" fmla="val 75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>
              <a:stCxn id="9" idx="1"/>
              <a:endCxn id="10" idx="1"/>
            </p:cNvCxnSpPr>
            <p:nvPr/>
          </p:nvCxnSpPr>
          <p:spPr>
            <a:xfrm rot="10800000" flipV="1">
              <a:off x="3305" y="6294"/>
              <a:ext cx="5" cy="228"/>
            </a:xfrm>
            <a:prstGeom prst="bentConnector3">
              <a:avLst>
                <a:gd name="adj1" fmla="val 76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s 25"/>
            <p:cNvSpPr/>
            <p:nvPr/>
          </p:nvSpPr>
          <p:spPr>
            <a:xfrm>
              <a:off x="3312" y="6648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Process Pending</a:t>
              </a:r>
              <a:endParaRPr lang="en-US" sz="720"/>
            </a:p>
          </p:txBody>
        </p:sp>
        <p:sp>
          <p:nvSpPr>
            <p:cNvPr id="29" name="Rectangles 28"/>
            <p:cNvSpPr/>
            <p:nvPr/>
          </p:nvSpPr>
          <p:spPr>
            <a:xfrm>
              <a:off x="3312" y="6876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Process Canceled</a:t>
              </a:r>
              <a:endParaRPr lang="en-US" sz="720"/>
            </a:p>
          </p:txBody>
        </p:sp>
        <p:sp>
          <p:nvSpPr>
            <p:cNvPr id="30" name="Rectangles 29"/>
            <p:cNvSpPr/>
            <p:nvPr/>
          </p:nvSpPr>
          <p:spPr>
            <a:xfrm>
              <a:off x="3312" y="7104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Process Queued</a:t>
              </a:r>
              <a:endParaRPr lang="en-US" sz="720"/>
            </a:p>
          </p:txBody>
        </p:sp>
      </p:grpSp>
      <p:cxnSp>
        <p:nvCxnSpPr>
          <p:cNvPr id="34" name="Elbow Connector 33"/>
          <p:cNvCxnSpPr>
            <a:stCxn id="10" idx="3"/>
            <a:endCxn id="26" idx="3"/>
          </p:cNvCxnSpPr>
          <p:nvPr/>
        </p:nvCxnSpPr>
        <p:spPr>
          <a:xfrm>
            <a:off x="3159125" y="4141470"/>
            <a:ext cx="4445" cy="144780"/>
          </a:xfrm>
          <a:prstGeom prst="bentConnector3">
            <a:avLst>
              <a:gd name="adj1" fmla="val 54571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6" idx="1"/>
            <a:endCxn id="29" idx="1"/>
          </p:cNvCxnSpPr>
          <p:nvPr/>
        </p:nvCxnSpPr>
        <p:spPr>
          <a:xfrm rot="10800000" flipV="1">
            <a:off x="2103120" y="4286250"/>
            <a:ext cx="3175" cy="144780"/>
          </a:xfrm>
          <a:prstGeom prst="bentConnector3">
            <a:avLst>
              <a:gd name="adj1" fmla="val 76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9" idx="3"/>
            <a:endCxn id="30" idx="3"/>
          </p:cNvCxnSpPr>
          <p:nvPr/>
        </p:nvCxnSpPr>
        <p:spPr>
          <a:xfrm>
            <a:off x="3163570" y="4431030"/>
            <a:ext cx="3175" cy="144780"/>
          </a:xfrm>
          <a:prstGeom prst="bentConnector3">
            <a:avLst>
              <a:gd name="adj1" fmla="val 75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Data Pie Charts">
  <a:themeElements>
    <a:clrScheme name="Data Pie Chart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Data Pie Chart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Data Pie Char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2391</Words>
  <Application>WPS Presentation</Application>
  <PresentationFormat>宽屏</PresentationFormat>
  <Paragraphs>758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SimSun</vt:lpstr>
      <vt:lpstr>Wingdings</vt:lpstr>
      <vt:lpstr>DejaVu Sans</vt:lpstr>
      <vt:lpstr>Droid Sans Fallback</vt:lpstr>
      <vt:lpstr>Microsoft YaHei</vt:lpstr>
      <vt:lpstr>Arial Unicode MS</vt:lpstr>
      <vt:lpstr>SimSun</vt:lpstr>
      <vt:lpstr>OpenSymbol</vt:lpstr>
      <vt:lpstr>Data Pie Charts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djorgenson</cp:lastModifiedBy>
  <cp:revision>82</cp:revision>
  <dcterms:created xsi:type="dcterms:W3CDTF">2025-08-18T20:05:28Z</dcterms:created>
  <dcterms:modified xsi:type="dcterms:W3CDTF">2025-08-18T20:05:28Z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1033-11.1.0.11723</vt:lpwstr>
  </property>
  <property fmtid="{D5CDD505-2E9C-101B-9397-08002B2CF9AE}" pid="3" name="ICV">
    <vt:lpwstr/>
  </property>
</Properties>
</file>