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59" r:id="rId5"/>
    <p:sldId id="260" r:id="rId6"/>
    <p:sldId id="261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25"/>
        <p:guide pos="4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>
          <a:xfrm>
            <a:off x="3378835" y="1336040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lowchart: Data 3"/>
          <p:cNvSpPr/>
          <p:nvPr/>
        </p:nvSpPr>
        <p:spPr>
          <a:xfrm>
            <a:off x="4562475" y="1232535"/>
            <a:ext cx="951865" cy="420370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Fractal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4069080" y="330518"/>
            <a:ext cx="727075" cy="514985"/>
            <a:chOff x="10155" y="438"/>
            <a:chExt cx="1145" cy="811"/>
          </a:xfrm>
        </p:grpSpPr>
        <p:grpSp>
          <p:nvGrpSpPr>
            <p:cNvPr id="10" name="Group 9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6" y="951"/>
              <a:ext cx="675" cy="298"/>
            </a:xfrm>
            <a:prstGeom prst="rect">
              <a:avLst/>
            </a:prstGeom>
          </p:spPr>
        </p:pic>
      </p:grpSp>
      <p:cxnSp>
        <p:nvCxnSpPr>
          <p:cNvPr id="15" name="Straight Arrow Connector 14"/>
          <p:cNvCxnSpPr>
            <a:stCxn id="11" idx="2"/>
            <a:endCxn id="4" idx="1"/>
          </p:cNvCxnSpPr>
          <p:nvPr/>
        </p:nvCxnSpPr>
        <p:spPr>
          <a:xfrm>
            <a:off x="4582795" y="845820"/>
            <a:ext cx="455930" cy="38671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4" idx="0"/>
          </p:cNvCxnSpPr>
          <p:nvPr/>
        </p:nvCxnSpPr>
        <p:spPr>
          <a:xfrm flipH="1">
            <a:off x="5133340" y="800100"/>
            <a:ext cx="627380" cy="43243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4" idx="2"/>
          </p:cNvCxnSpPr>
          <p:nvPr/>
        </p:nvCxnSpPr>
        <p:spPr>
          <a:xfrm>
            <a:off x="4175125" y="1442720"/>
            <a:ext cx="482600" cy="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5779770" y="116459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BarOOB</a:t>
            </a:r>
            <a:r>
              <a:rPr lang="en-US" sz="700"/>
              <a:t>?</a:t>
            </a:r>
            <a:endParaRPr lang="en-US" sz="700"/>
          </a:p>
        </p:txBody>
      </p:sp>
      <p:cxnSp>
        <p:nvCxnSpPr>
          <p:cNvPr id="21" name="Straight Arrow Connector 20"/>
          <p:cNvCxnSpPr>
            <a:stCxn id="4" idx="5"/>
            <a:endCxn id="20" idx="1"/>
          </p:cNvCxnSpPr>
          <p:nvPr/>
        </p:nvCxnSpPr>
        <p:spPr>
          <a:xfrm flipV="1">
            <a:off x="5419090" y="1436370"/>
            <a:ext cx="360680" cy="635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7077075" y="116459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Direction</a:t>
            </a:r>
            <a:endParaRPr lang="en-US" sz="600"/>
          </a:p>
          <a:p>
            <a:pPr algn="ctr"/>
            <a:r>
              <a:rPr lang="en-US" sz="600"/>
              <a:t>Changed?</a:t>
            </a:r>
            <a:endParaRPr lang="en-US" sz="600"/>
          </a:p>
        </p:txBody>
      </p:sp>
      <p:cxnSp>
        <p:nvCxnSpPr>
          <p:cNvPr id="23" name="Straight Arrow Connector 22"/>
          <p:cNvCxnSpPr>
            <a:stCxn id="20" idx="3"/>
            <a:endCxn id="22" idx="1"/>
          </p:cNvCxnSpPr>
          <p:nvPr/>
        </p:nvCxnSpPr>
        <p:spPr>
          <a:xfrm>
            <a:off x="6518275" y="1436370"/>
            <a:ext cx="558800" cy="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06870" y="13474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33" name="Elbow Connector 32"/>
          <p:cNvCxnSpPr>
            <a:stCxn id="22" idx="3"/>
            <a:endCxn id="34" idx="1"/>
          </p:cNvCxnSpPr>
          <p:nvPr/>
        </p:nvCxnSpPr>
        <p:spPr>
          <a:xfrm flipV="1">
            <a:off x="7815580" y="662305"/>
            <a:ext cx="984250" cy="7740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8799830" y="268605"/>
            <a:ext cx="1177925" cy="630555"/>
            <a:chOff x="13651" y="855"/>
            <a:chExt cx="1855" cy="993"/>
          </a:xfrm>
        </p:grpSpPr>
        <p:sp>
          <p:nvSpPr>
            <p:cNvPr id="27" name="Rectangles 26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13651" y="110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root = expansion</a:t>
              </a:r>
              <a:endParaRPr lang="en-US" sz="800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13651" y="136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base = resistance</a:t>
              </a:r>
              <a:endParaRPr lang="en-US" sz="800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13651" y="162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origin = root</a:t>
              </a:r>
              <a:endParaRPr lang="en-US" sz="800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8799830" y="1043305"/>
            <a:ext cx="1177925" cy="630555"/>
            <a:chOff x="13390" y="2057"/>
            <a:chExt cx="1855" cy="993"/>
          </a:xfrm>
        </p:grpSpPr>
        <p:sp>
          <p:nvSpPr>
            <p:cNvPr id="39" name="Rectangles 38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13390" y="231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root = expansion</a:t>
              </a:r>
              <a:endParaRPr lang="en-US" sz="800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13390" y="257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base = support</a:t>
              </a:r>
              <a:endParaRPr lang="en-US" sz="80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3390" y="282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origin = root</a:t>
              </a:r>
              <a:endParaRPr lang="en-US" sz="800"/>
            </a:p>
          </p:txBody>
        </p:sp>
      </p:grpSp>
      <p:cxnSp>
        <p:nvCxnSpPr>
          <p:cNvPr id="45" name="Elbow Connector 44"/>
          <p:cNvCxnSpPr>
            <a:stCxn id="28" idx="3"/>
            <a:endCxn id="47" idx="2"/>
          </p:cNvCxnSpPr>
          <p:nvPr/>
        </p:nvCxnSpPr>
        <p:spPr>
          <a:xfrm>
            <a:off x="9977755" y="497205"/>
            <a:ext cx="424815" cy="471170"/>
          </a:xfrm>
          <a:prstGeom prst="bentConnector3">
            <a:avLst>
              <a:gd name="adj1" fmla="val 50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  <a:endCxn id="47" idx="2"/>
          </p:cNvCxnSpPr>
          <p:nvPr/>
        </p:nvCxnSpPr>
        <p:spPr>
          <a:xfrm flipV="1">
            <a:off x="9977755" y="968375"/>
            <a:ext cx="424815" cy="474345"/>
          </a:xfrm>
          <a:prstGeom prst="bentConnector3">
            <a:avLst>
              <a:gd name="adj1" fmla="val 50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402570" y="80899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sp>
        <p:nvSpPr>
          <p:cNvPr id="48" name="Flowchart: Decision 47"/>
          <p:cNvSpPr/>
          <p:nvPr/>
        </p:nvSpPr>
        <p:spPr>
          <a:xfrm>
            <a:off x="5779770" y="216662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Direction?</a:t>
            </a:r>
            <a:endParaRPr lang="en-US" sz="600"/>
          </a:p>
        </p:txBody>
      </p:sp>
      <p:cxnSp>
        <p:nvCxnSpPr>
          <p:cNvPr id="49" name="Straight Arrow Connector 48"/>
          <p:cNvCxnSpPr>
            <a:stCxn id="20" idx="2"/>
            <a:endCxn id="48" idx="0"/>
          </p:cNvCxnSpPr>
          <p:nvPr/>
        </p:nvCxnSpPr>
        <p:spPr>
          <a:xfrm>
            <a:off x="6149340" y="1707515"/>
            <a:ext cx="0" cy="45910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062980" y="18173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51" name="Oval 50"/>
          <p:cNvSpPr/>
          <p:nvPr/>
        </p:nvSpPr>
        <p:spPr>
          <a:xfrm>
            <a:off x="5322570" y="174625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52" name="Straight Arrow Connector 51"/>
          <p:cNvCxnSpPr>
            <a:endCxn id="50" idx="2"/>
          </p:cNvCxnSpPr>
          <p:nvPr/>
        </p:nvCxnSpPr>
        <p:spPr>
          <a:xfrm>
            <a:off x="5623560" y="1905635"/>
            <a:ext cx="43942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9142730" y="2013585"/>
            <a:ext cx="1177925" cy="631190"/>
            <a:chOff x="6155" y="6602"/>
            <a:chExt cx="1855" cy="994"/>
          </a:xfrm>
        </p:grpSpPr>
        <p:sp>
          <p:nvSpPr>
            <p:cNvPr id="58" name="Rectangles 57"/>
            <p:cNvSpPr/>
            <p:nvPr/>
          </p:nvSpPr>
          <p:spPr>
            <a:xfrm>
              <a:off x="6155" y="660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</a:t>
              </a:r>
              <a:endParaRPr lang="en-US" sz="800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6155" y="685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 = high</a:t>
              </a:r>
              <a:endParaRPr lang="en-US" sz="800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6155" y="711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close</a:t>
              </a:r>
              <a:endParaRPr lang="en-US" sz="800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6155" y="7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863330" y="5070158"/>
            <a:ext cx="1177925" cy="471170"/>
            <a:chOff x="12923" y="6160"/>
            <a:chExt cx="1855" cy="742"/>
          </a:xfrm>
        </p:grpSpPr>
        <p:sp>
          <p:nvSpPr>
            <p:cNvPr id="64" name="Rectangles 63"/>
            <p:cNvSpPr/>
            <p:nvPr/>
          </p:nvSpPr>
          <p:spPr>
            <a:xfrm>
              <a:off x="12923" y="6160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12923" y="6416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</a:t>
              </a:r>
              <a:r>
                <a:rPr lang="en-US" sz="800">
                  <a:sym typeface="+mn-ea"/>
                </a:rPr>
                <a:t>low </a:t>
              </a:r>
              <a:endParaRPr lang="en-US" sz="80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2923" y="6676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sp>
        <p:nvSpPr>
          <p:cNvPr id="70" name="Flowchart: Terminator 69"/>
          <p:cNvSpPr/>
          <p:nvPr/>
        </p:nvSpPr>
        <p:spPr>
          <a:xfrm>
            <a:off x="8112125" y="57912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Flowchart: Decision 74"/>
          <p:cNvSpPr/>
          <p:nvPr/>
        </p:nvSpPr>
        <p:spPr>
          <a:xfrm>
            <a:off x="3583940" y="2162216"/>
            <a:ext cx="837565" cy="55109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low &lt;</a:t>
            </a:r>
            <a:endParaRPr lang="en-US" sz="600"/>
          </a:p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77" name="Straight Arrow Connector 76"/>
          <p:cNvCxnSpPr>
            <a:stCxn id="48" idx="1"/>
            <a:endCxn id="75" idx="3"/>
          </p:cNvCxnSpPr>
          <p:nvPr/>
        </p:nvCxnSpPr>
        <p:spPr>
          <a:xfrm flipH="1" flipV="1">
            <a:off x="4421505" y="2437765"/>
            <a:ext cx="135826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Terminator 72"/>
          <p:cNvSpPr/>
          <p:nvPr/>
        </p:nvSpPr>
        <p:spPr>
          <a:xfrm>
            <a:off x="5067300" y="236283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Flowchart: Decision 82"/>
          <p:cNvSpPr/>
          <p:nvPr/>
        </p:nvSpPr>
        <p:spPr>
          <a:xfrm>
            <a:off x="7719060" y="2148211"/>
            <a:ext cx="837565" cy="55116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high &gt;</a:t>
            </a:r>
            <a:endParaRPr lang="en-US" sz="600"/>
          </a:p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84" name="Straight Arrow Connector 83"/>
          <p:cNvCxnSpPr>
            <a:stCxn id="83" idx="3"/>
            <a:endCxn id="60" idx="1"/>
          </p:cNvCxnSpPr>
          <p:nvPr/>
        </p:nvCxnSpPr>
        <p:spPr>
          <a:xfrm flipV="1">
            <a:off x="8556625" y="2408555"/>
            <a:ext cx="58610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8727440" y="230695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99" name="Group 98"/>
          <p:cNvGrpSpPr/>
          <p:nvPr/>
        </p:nvGrpSpPr>
        <p:grpSpPr>
          <a:xfrm>
            <a:off x="626110" y="2044065"/>
            <a:ext cx="1177925" cy="631190"/>
            <a:chOff x="1542" y="6602"/>
            <a:chExt cx="1855" cy="994"/>
          </a:xfrm>
        </p:grpSpPr>
        <p:sp>
          <p:nvSpPr>
            <p:cNvPr id="90" name="Rectangles 89"/>
            <p:cNvSpPr/>
            <p:nvPr/>
          </p:nvSpPr>
          <p:spPr>
            <a:xfrm>
              <a:off x="1542" y="660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</a:t>
              </a:r>
              <a:endParaRPr lang="en-US" sz="8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1542" y="686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 = low</a:t>
              </a:r>
              <a:endParaRPr lang="en-US" sz="800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1542" y="711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close</a:t>
              </a:r>
              <a:endParaRPr lang="en-US" sz="8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1542" y="7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cxnSp>
        <p:nvCxnSpPr>
          <p:cNvPr id="94" name="Straight Arrow Connector 93"/>
          <p:cNvCxnSpPr>
            <a:stCxn id="75" idx="1"/>
            <a:endCxn id="92" idx="3"/>
          </p:cNvCxnSpPr>
          <p:nvPr/>
        </p:nvCxnSpPr>
        <p:spPr>
          <a:xfrm flipH="1">
            <a:off x="1804035" y="2437765"/>
            <a:ext cx="17799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622550" y="23253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98" name="Elbow Connector 97"/>
          <p:cNvCxnSpPr>
            <a:stCxn id="22" idx="2"/>
            <a:endCxn id="50" idx="6"/>
          </p:cNvCxnSpPr>
          <p:nvPr/>
        </p:nvCxnSpPr>
        <p:spPr>
          <a:xfrm rot="5400000">
            <a:off x="6737985" y="1196975"/>
            <a:ext cx="198755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3" idx="2"/>
            <a:endCxn id="181" idx="0"/>
          </p:cNvCxnSpPr>
          <p:nvPr/>
        </p:nvCxnSpPr>
        <p:spPr>
          <a:xfrm flipH="1">
            <a:off x="8136890" y="2699385"/>
            <a:ext cx="1270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71" idx="2"/>
            <a:endCxn id="185" idx="0"/>
          </p:cNvCxnSpPr>
          <p:nvPr/>
        </p:nvCxnSpPr>
        <p:spPr>
          <a:xfrm>
            <a:off x="9462770" y="3602355"/>
            <a:ext cx="5715" cy="46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9374505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16" name="Flowchart: Decision 115"/>
          <p:cNvSpPr/>
          <p:nvPr/>
        </p:nvSpPr>
        <p:spPr>
          <a:xfrm>
            <a:off x="10464165" y="3059421"/>
            <a:ext cx="837565" cy="54866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High?</a:t>
            </a:r>
            <a:endParaRPr lang="en-US" sz="600"/>
          </a:p>
        </p:txBody>
      </p:sp>
      <p:cxnSp>
        <p:nvCxnSpPr>
          <p:cNvPr id="117" name="Straight Arrow Connector 116"/>
          <p:cNvCxnSpPr>
            <a:stCxn id="171" idx="3"/>
            <a:endCxn id="116" idx="1"/>
          </p:cNvCxnSpPr>
          <p:nvPr/>
        </p:nvCxnSpPr>
        <p:spPr>
          <a:xfrm>
            <a:off x="9881235" y="3326765"/>
            <a:ext cx="58293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10086340" y="326263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grpSp>
        <p:nvGrpSpPr>
          <p:cNvPr id="125" name="Group 124"/>
          <p:cNvGrpSpPr/>
          <p:nvPr/>
        </p:nvGrpSpPr>
        <p:grpSpPr>
          <a:xfrm>
            <a:off x="10286365" y="5151755"/>
            <a:ext cx="1177925" cy="307975"/>
            <a:chOff x="11956" y="8292"/>
            <a:chExt cx="1855" cy="485"/>
          </a:xfrm>
        </p:grpSpPr>
        <p:sp>
          <p:nvSpPr>
            <p:cNvPr id="120" name="Rectangles 119"/>
            <p:cNvSpPr/>
            <p:nvPr/>
          </p:nvSpPr>
          <p:spPr>
            <a:xfrm>
              <a:off x="11956" y="82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121" name="Rectangles 120"/>
            <p:cNvSpPr/>
            <p:nvPr/>
          </p:nvSpPr>
          <p:spPr>
            <a:xfrm>
              <a:off x="11956" y="8548"/>
              <a:ext cx="1855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 recovery = high</a:t>
              </a:r>
              <a:endParaRPr lang="en-US" sz="800"/>
            </a:p>
          </p:txBody>
        </p:sp>
      </p:grpSp>
      <p:cxnSp>
        <p:nvCxnSpPr>
          <p:cNvPr id="123" name="Straight Arrow Connector 122"/>
          <p:cNvCxnSpPr>
            <a:stCxn id="116" idx="2"/>
            <a:endCxn id="186" idx="0"/>
          </p:cNvCxnSpPr>
          <p:nvPr/>
        </p:nvCxnSpPr>
        <p:spPr>
          <a:xfrm>
            <a:off x="10883265" y="3608070"/>
            <a:ext cx="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10796270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126" name="Group 125"/>
          <p:cNvGrpSpPr/>
          <p:nvPr/>
        </p:nvGrpSpPr>
        <p:grpSpPr>
          <a:xfrm>
            <a:off x="6181725" y="5071745"/>
            <a:ext cx="1177925" cy="307975"/>
            <a:chOff x="11956" y="8292"/>
            <a:chExt cx="1855" cy="742"/>
          </a:xfrm>
        </p:grpSpPr>
        <p:sp>
          <p:nvSpPr>
            <p:cNvPr id="127" name="Rectangles 126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128" name="Rectangles 127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retrrace = close</a:t>
              </a:r>
              <a:endParaRPr lang="en-US" sz="800"/>
            </a:p>
          </p:txBody>
        </p:sp>
      </p:grpSp>
      <p:cxnSp>
        <p:nvCxnSpPr>
          <p:cNvPr id="135" name="Straight Arrow Connector 134"/>
          <p:cNvCxnSpPr>
            <a:stCxn id="172" idx="1"/>
            <a:endCxn id="140" idx="3"/>
          </p:cNvCxnSpPr>
          <p:nvPr/>
        </p:nvCxnSpPr>
        <p:spPr>
          <a:xfrm flipH="1" flipV="1">
            <a:off x="1637665" y="3318193"/>
            <a:ext cx="64833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72" idx="2"/>
            <a:endCxn id="257" idx="0"/>
          </p:cNvCxnSpPr>
          <p:nvPr/>
        </p:nvCxnSpPr>
        <p:spPr>
          <a:xfrm>
            <a:off x="2705100" y="3596005"/>
            <a:ext cx="0" cy="46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62255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40" name="Flowchart: Decision 139"/>
          <p:cNvSpPr/>
          <p:nvPr/>
        </p:nvSpPr>
        <p:spPr>
          <a:xfrm>
            <a:off x="800100" y="3046453"/>
            <a:ext cx="837565" cy="55109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Low?</a:t>
            </a:r>
            <a:endParaRPr lang="en-US" sz="600"/>
          </a:p>
        </p:txBody>
      </p:sp>
      <p:grpSp>
        <p:nvGrpSpPr>
          <p:cNvPr id="143" name="Group 142"/>
          <p:cNvGrpSpPr/>
          <p:nvPr/>
        </p:nvGrpSpPr>
        <p:grpSpPr>
          <a:xfrm>
            <a:off x="629920" y="5134293"/>
            <a:ext cx="1177925" cy="342900"/>
            <a:chOff x="11956" y="8292"/>
            <a:chExt cx="1855" cy="540"/>
          </a:xfrm>
        </p:grpSpPr>
        <p:sp>
          <p:nvSpPr>
            <p:cNvPr id="144" name="Rectangles 143"/>
            <p:cNvSpPr/>
            <p:nvPr/>
          </p:nvSpPr>
          <p:spPr>
            <a:xfrm>
              <a:off x="11956" y="82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145" name="Rectangles 144"/>
            <p:cNvSpPr/>
            <p:nvPr/>
          </p:nvSpPr>
          <p:spPr>
            <a:xfrm>
              <a:off x="11956" y="8548"/>
              <a:ext cx="1855" cy="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low</a:t>
              </a:r>
              <a:endParaRPr lang="en-US" sz="800"/>
            </a:p>
          </p:txBody>
        </p:sp>
      </p:grpSp>
      <p:cxnSp>
        <p:nvCxnSpPr>
          <p:cNvPr id="146" name="Straight Arrow Connector 145"/>
          <p:cNvCxnSpPr>
            <a:stCxn id="140" idx="2"/>
          </p:cNvCxnSpPr>
          <p:nvPr/>
        </p:nvCxnSpPr>
        <p:spPr>
          <a:xfrm flipH="1">
            <a:off x="1213485" y="3597910"/>
            <a:ext cx="5715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113665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51" name="Elbow Connector 150"/>
          <p:cNvCxnSpPr>
            <a:stCxn id="140" idx="1"/>
            <a:endCxn id="152" idx="0"/>
          </p:cNvCxnSpPr>
          <p:nvPr/>
        </p:nvCxnSpPr>
        <p:spPr>
          <a:xfrm rot="10800000" flipV="1">
            <a:off x="655955" y="3322320"/>
            <a:ext cx="144145" cy="34734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573405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53" name="Oval 152"/>
          <p:cNvSpPr/>
          <p:nvPr/>
        </p:nvSpPr>
        <p:spPr>
          <a:xfrm>
            <a:off x="1910715" y="32334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60" name="Elbow Connector 159"/>
          <p:cNvCxnSpPr>
            <a:stCxn id="145" idx="2"/>
            <a:endCxn id="157" idx="1"/>
          </p:cNvCxnSpPr>
          <p:nvPr/>
        </p:nvCxnSpPr>
        <p:spPr>
          <a:xfrm rot="5400000" flipV="1">
            <a:off x="2924175" y="3771900"/>
            <a:ext cx="770255" cy="41802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238" idx="2"/>
            <a:endCxn id="157" idx="1"/>
          </p:cNvCxnSpPr>
          <p:nvPr/>
        </p:nvCxnSpPr>
        <p:spPr>
          <a:xfrm rot="5400000" flipV="1">
            <a:off x="4367530" y="5215890"/>
            <a:ext cx="666750" cy="13963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5399405" y="5855335"/>
            <a:ext cx="1518285" cy="784860"/>
            <a:chOff x="8152" y="7911"/>
            <a:chExt cx="2391" cy="1236"/>
          </a:xfrm>
        </p:grpSpPr>
        <p:sp>
          <p:nvSpPr>
            <p:cNvPr id="155" name="Rectangles 154"/>
            <p:cNvSpPr/>
            <p:nvPr/>
          </p:nvSpPr>
          <p:spPr>
            <a:xfrm>
              <a:off x="8152" y="7911"/>
              <a:ext cx="2391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Close</a:t>
              </a:r>
              <a:endParaRPr lang="en-US" sz="800"/>
            </a:p>
          </p:txBody>
        </p:sp>
        <p:sp>
          <p:nvSpPr>
            <p:cNvPr id="156" name="Rectangles 155"/>
            <p:cNvSpPr/>
            <p:nvPr/>
          </p:nvSpPr>
          <p:spPr>
            <a:xfrm>
              <a:off x="8152" y="8159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close = bar</a:t>
              </a:r>
              <a:endParaRPr lang="en-US" sz="800"/>
            </a:p>
          </p:txBody>
        </p:sp>
        <p:sp>
          <p:nvSpPr>
            <p:cNvPr id="157" name="Rectangles 156"/>
            <p:cNvSpPr/>
            <p:nvPr/>
          </p:nvSpPr>
          <p:spPr>
            <a:xfrm>
              <a:off x="8152" y="8416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support = iLow</a:t>
              </a:r>
              <a:endParaRPr lang="en-US" sz="800"/>
            </a:p>
          </p:txBody>
        </p:sp>
        <p:sp>
          <p:nvSpPr>
            <p:cNvPr id="158" name="Rectangles 157"/>
            <p:cNvSpPr/>
            <p:nvPr/>
          </p:nvSpPr>
          <p:spPr>
            <a:xfrm>
              <a:off x="8152" y="8664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resistance = iHigh</a:t>
              </a:r>
              <a:endParaRPr lang="en-US" sz="800"/>
            </a:p>
          </p:txBody>
        </p:sp>
        <p:sp>
          <p:nvSpPr>
            <p:cNvPr id="163" name="Rectangles 162"/>
            <p:cNvSpPr/>
            <p:nvPr/>
          </p:nvSpPr>
          <p:spPr>
            <a:xfrm>
              <a:off x="8152" y="8921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range = iHigh - iLow</a:t>
              </a:r>
              <a:endParaRPr lang="en-US" sz="800"/>
            </a:p>
          </p:txBody>
        </p:sp>
      </p:grpSp>
      <p:cxnSp>
        <p:nvCxnSpPr>
          <p:cNvPr id="165" name="Elbow Connector 164"/>
          <p:cNvCxnSpPr>
            <a:stCxn id="184" idx="2"/>
            <a:endCxn id="157" idx="3"/>
          </p:cNvCxnSpPr>
          <p:nvPr/>
        </p:nvCxnSpPr>
        <p:spPr>
          <a:xfrm rot="5400000">
            <a:off x="7193280" y="5304155"/>
            <a:ext cx="66802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/>
          <p:nvPr/>
        </p:nvCxnSpPr>
        <p:spPr>
          <a:xfrm rot="5400000">
            <a:off x="8445500" y="3816985"/>
            <a:ext cx="902335" cy="3957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275" idx="4"/>
            <a:endCxn id="157" idx="3"/>
          </p:cNvCxnSpPr>
          <p:nvPr/>
        </p:nvCxnSpPr>
        <p:spPr>
          <a:xfrm rot="5400000">
            <a:off x="8267700" y="2571115"/>
            <a:ext cx="2326640" cy="50266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Off-page Connector 168"/>
          <p:cNvSpPr/>
          <p:nvPr/>
        </p:nvSpPr>
        <p:spPr>
          <a:xfrm>
            <a:off x="7533640" y="6408420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2</a:t>
            </a:r>
            <a:endParaRPr lang="en-US" sz="1200"/>
          </a:p>
        </p:txBody>
      </p:sp>
      <p:cxnSp>
        <p:nvCxnSpPr>
          <p:cNvPr id="170" name="Straight Arrow Connector 169"/>
          <p:cNvCxnSpPr>
            <a:stCxn id="163" idx="3"/>
            <a:endCxn id="169" idx="1"/>
          </p:cNvCxnSpPr>
          <p:nvPr/>
        </p:nvCxnSpPr>
        <p:spPr>
          <a:xfrm flipV="1">
            <a:off x="6917690" y="6567805"/>
            <a:ext cx="615950" cy="635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Flowchart: Decision 170"/>
          <p:cNvSpPr/>
          <p:nvPr/>
        </p:nvSpPr>
        <p:spPr>
          <a:xfrm>
            <a:off x="9043670" y="3051217"/>
            <a:ext cx="837565" cy="55109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Low?</a:t>
            </a:r>
            <a:endParaRPr lang="en-US" sz="600"/>
          </a:p>
        </p:txBody>
      </p:sp>
      <p:sp>
        <p:nvSpPr>
          <p:cNvPr id="172" name="Flowchart: Decision 171"/>
          <p:cNvSpPr/>
          <p:nvPr/>
        </p:nvSpPr>
        <p:spPr>
          <a:xfrm>
            <a:off x="2286000" y="3047673"/>
            <a:ext cx="837565" cy="54866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High?</a:t>
            </a:r>
            <a:endParaRPr lang="en-US" sz="600"/>
          </a:p>
        </p:txBody>
      </p:sp>
      <p:grpSp>
        <p:nvGrpSpPr>
          <p:cNvPr id="178" name="Group 177"/>
          <p:cNvGrpSpPr/>
          <p:nvPr/>
        </p:nvGrpSpPr>
        <p:grpSpPr>
          <a:xfrm>
            <a:off x="2115820" y="5062855"/>
            <a:ext cx="1177925" cy="485775"/>
            <a:chOff x="4144" y="6160"/>
            <a:chExt cx="1855" cy="765"/>
          </a:xfrm>
        </p:grpSpPr>
        <p:sp>
          <p:nvSpPr>
            <p:cNvPr id="174" name="Rectangles 173"/>
            <p:cNvSpPr/>
            <p:nvPr/>
          </p:nvSpPr>
          <p:spPr>
            <a:xfrm>
              <a:off x="4144" y="6160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175" name="Rectangles 174"/>
            <p:cNvSpPr/>
            <p:nvPr/>
          </p:nvSpPr>
          <p:spPr>
            <a:xfrm>
              <a:off x="4144" y="6407"/>
              <a:ext cx="1855" cy="2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high</a:t>
              </a:r>
              <a:endParaRPr lang="en-US" sz="800"/>
            </a:p>
          </p:txBody>
        </p:sp>
        <p:sp>
          <p:nvSpPr>
            <p:cNvPr id="176" name="Rectangles 175"/>
            <p:cNvSpPr/>
            <p:nvPr/>
          </p:nvSpPr>
          <p:spPr>
            <a:xfrm>
              <a:off x="4144" y="669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pic>
        <p:nvPicPr>
          <p:cNvPr id="179" name="Picture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39395"/>
            <a:ext cx="1426845" cy="1666875"/>
          </a:xfrm>
          <a:prstGeom prst="rect">
            <a:avLst/>
          </a:prstGeom>
        </p:spPr>
      </p:pic>
      <p:sp>
        <p:nvSpPr>
          <p:cNvPr id="181" name="Flowchart: Decision 180"/>
          <p:cNvSpPr/>
          <p:nvPr/>
        </p:nvSpPr>
        <p:spPr>
          <a:xfrm>
            <a:off x="7717790" y="3062608"/>
            <a:ext cx="837565" cy="55117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Boundary?</a:t>
            </a:r>
            <a:endParaRPr lang="en-US" sz="600"/>
          </a:p>
        </p:txBody>
      </p:sp>
      <p:sp>
        <p:nvSpPr>
          <p:cNvPr id="182" name="Oval 181"/>
          <p:cNvSpPr/>
          <p:nvPr/>
        </p:nvSpPr>
        <p:spPr>
          <a:xfrm>
            <a:off x="8055610" y="274955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83" name="Straight Arrow Connector 182"/>
          <p:cNvCxnSpPr>
            <a:stCxn id="181" idx="3"/>
            <a:endCxn id="171" idx="1"/>
          </p:cNvCxnSpPr>
          <p:nvPr/>
        </p:nvCxnSpPr>
        <p:spPr>
          <a:xfrm flipV="1">
            <a:off x="8555355" y="3326765"/>
            <a:ext cx="48831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8754110" y="32664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84" name="Flowchart: Decision 183"/>
          <p:cNvSpPr/>
          <p:nvPr/>
        </p:nvSpPr>
        <p:spPr>
          <a:xfrm>
            <a:off x="7717790" y="5031414"/>
            <a:ext cx="837565" cy="54865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close?</a:t>
            </a:r>
            <a:endParaRPr lang="en-US" sz="600"/>
          </a:p>
        </p:txBody>
      </p:sp>
      <p:sp>
        <p:nvSpPr>
          <p:cNvPr id="185" name="Flowchart: Decision 184"/>
          <p:cNvSpPr/>
          <p:nvPr/>
        </p:nvSpPr>
        <p:spPr>
          <a:xfrm>
            <a:off x="9049385" y="4064358"/>
            <a:ext cx="837565" cy="55102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low?</a:t>
            </a:r>
            <a:endParaRPr lang="en-US" sz="600"/>
          </a:p>
        </p:txBody>
      </p:sp>
      <p:sp>
        <p:nvSpPr>
          <p:cNvPr id="186" name="Flowchart: Decision 185"/>
          <p:cNvSpPr/>
          <p:nvPr/>
        </p:nvSpPr>
        <p:spPr>
          <a:xfrm>
            <a:off x="10464165" y="4046980"/>
            <a:ext cx="837565" cy="58577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>
                <a:sym typeface="+mn-ea"/>
              </a:rPr>
              <a:t>recovery &lt; high?</a:t>
            </a:r>
            <a:endParaRPr lang="en-US" sz="600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8136890" y="3613785"/>
            <a:ext cx="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8054340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89" name="Oval 188"/>
          <p:cNvSpPr/>
          <p:nvPr/>
        </p:nvSpPr>
        <p:spPr>
          <a:xfrm>
            <a:off x="8055610" y="563753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93" name="Straight Arrow Connector 192"/>
          <p:cNvCxnSpPr>
            <a:stCxn id="22" idx="3"/>
            <a:endCxn id="41" idx="1"/>
          </p:cNvCxnSpPr>
          <p:nvPr/>
        </p:nvCxnSpPr>
        <p:spPr>
          <a:xfrm>
            <a:off x="7815580" y="1436370"/>
            <a:ext cx="9842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Terminator 70"/>
          <p:cNvSpPr/>
          <p:nvPr/>
        </p:nvSpPr>
        <p:spPr>
          <a:xfrm>
            <a:off x="8112125" y="136080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6" name="Straight Arrow Connector 195"/>
          <p:cNvCxnSpPr>
            <a:stCxn id="184" idx="1"/>
            <a:endCxn id="128" idx="3"/>
          </p:cNvCxnSpPr>
          <p:nvPr/>
        </p:nvCxnSpPr>
        <p:spPr>
          <a:xfrm flipH="1">
            <a:off x="7359650" y="5305425"/>
            <a:ext cx="35814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7508240" y="52171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04" name="Straight Arrow Connector 203"/>
          <p:cNvCxnSpPr>
            <a:stCxn id="48" idx="3"/>
            <a:endCxn id="83" idx="1"/>
          </p:cNvCxnSpPr>
          <p:nvPr/>
        </p:nvCxnSpPr>
        <p:spPr>
          <a:xfrm flipV="1">
            <a:off x="6518275" y="2423795"/>
            <a:ext cx="120078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7025640" y="236664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Flowchart: Decision 206"/>
          <p:cNvSpPr/>
          <p:nvPr/>
        </p:nvSpPr>
        <p:spPr>
          <a:xfrm>
            <a:off x="7717790" y="4064821"/>
            <a:ext cx="837565" cy="55009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&lt; close?</a:t>
            </a:r>
            <a:endParaRPr lang="en-US" sz="600"/>
          </a:p>
        </p:txBody>
      </p:sp>
      <p:grpSp>
        <p:nvGrpSpPr>
          <p:cNvPr id="210" name="Group 209"/>
          <p:cNvGrpSpPr/>
          <p:nvPr/>
        </p:nvGrpSpPr>
        <p:grpSpPr>
          <a:xfrm>
            <a:off x="6193155" y="4105871"/>
            <a:ext cx="1177925" cy="307975"/>
            <a:chOff x="11956" y="8292"/>
            <a:chExt cx="1855" cy="742"/>
          </a:xfrm>
        </p:grpSpPr>
        <p:sp>
          <p:nvSpPr>
            <p:cNvPr id="211" name="Rectangles 210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212" name="Rectangles 211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recovery= close</a:t>
              </a:r>
              <a:endParaRPr lang="en-US" sz="800"/>
            </a:p>
          </p:txBody>
        </p:sp>
      </p:grpSp>
      <p:cxnSp>
        <p:nvCxnSpPr>
          <p:cNvPr id="213" name="Elbow Connector 212"/>
          <p:cNvCxnSpPr>
            <a:stCxn id="212" idx="2"/>
            <a:endCxn id="209" idx="2"/>
          </p:cNvCxnSpPr>
          <p:nvPr/>
        </p:nvCxnSpPr>
        <p:spPr>
          <a:xfrm rot="5400000" flipV="1">
            <a:off x="7218045" y="3978275"/>
            <a:ext cx="401955" cy="127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07" idx="1"/>
            <a:endCxn id="212" idx="3"/>
          </p:cNvCxnSpPr>
          <p:nvPr/>
        </p:nvCxnSpPr>
        <p:spPr>
          <a:xfrm flipH="1">
            <a:off x="7371080" y="4339590"/>
            <a:ext cx="34671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7519670" y="4251286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16" name="Straight Arrow Connector 215"/>
          <p:cNvCxnSpPr>
            <a:stCxn id="207" idx="2"/>
            <a:endCxn id="184" idx="0"/>
          </p:cNvCxnSpPr>
          <p:nvPr/>
        </p:nvCxnSpPr>
        <p:spPr>
          <a:xfrm>
            <a:off x="8136890" y="4614545"/>
            <a:ext cx="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805561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17" name="Elbow Connector 216"/>
          <p:cNvCxnSpPr>
            <a:stCxn id="185" idx="3"/>
            <a:endCxn id="118" idx="4"/>
          </p:cNvCxnSpPr>
          <p:nvPr/>
        </p:nvCxnSpPr>
        <p:spPr>
          <a:xfrm flipV="1">
            <a:off x="9886950" y="3439795"/>
            <a:ext cx="281940" cy="9004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85" idx="2"/>
            <a:endCxn id="64" idx="0"/>
          </p:cNvCxnSpPr>
          <p:nvPr/>
        </p:nvCxnSpPr>
        <p:spPr>
          <a:xfrm flipH="1">
            <a:off x="9452610" y="4615815"/>
            <a:ext cx="15875" cy="45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9383395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20" name="Elbow Connector 219"/>
          <p:cNvCxnSpPr>
            <a:stCxn id="65" idx="3"/>
            <a:endCxn id="118" idx="4"/>
          </p:cNvCxnSpPr>
          <p:nvPr/>
        </p:nvCxnSpPr>
        <p:spPr>
          <a:xfrm flipV="1">
            <a:off x="10041255" y="3439795"/>
            <a:ext cx="127635" cy="1866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86" idx="2"/>
            <a:endCxn id="120" idx="0"/>
          </p:cNvCxnSpPr>
          <p:nvPr/>
        </p:nvCxnSpPr>
        <p:spPr>
          <a:xfrm flipH="1">
            <a:off x="10875645" y="4632325"/>
            <a:ext cx="7620" cy="51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0793095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23" name="Elbow Connector 222"/>
          <p:cNvCxnSpPr>
            <a:stCxn id="116" idx="3"/>
            <a:endCxn id="225" idx="0"/>
          </p:cNvCxnSpPr>
          <p:nvPr/>
        </p:nvCxnSpPr>
        <p:spPr>
          <a:xfrm>
            <a:off x="11301730" y="3333750"/>
            <a:ext cx="258445" cy="337820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186" idx="3"/>
            <a:endCxn id="225" idx="4"/>
          </p:cNvCxnSpPr>
          <p:nvPr/>
        </p:nvCxnSpPr>
        <p:spPr>
          <a:xfrm flipV="1">
            <a:off x="11301730" y="3848735"/>
            <a:ext cx="258445" cy="49085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11477625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31" name="Flowchart: Decision 230"/>
          <p:cNvSpPr/>
          <p:nvPr/>
        </p:nvSpPr>
        <p:spPr>
          <a:xfrm>
            <a:off x="3583940" y="3046730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Boundary?</a:t>
            </a:r>
            <a:endParaRPr lang="en-US" sz="600"/>
          </a:p>
        </p:txBody>
      </p:sp>
      <p:cxnSp>
        <p:nvCxnSpPr>
          <p:cNvPr id="232" name="Straight Arrow Connector 231"/>
          <p:cNvCxnSpPr>
            <a:stCxn id="231" idx="1"/>
            <a:endCxn id="172" idx="3"/>
          </p:cNvCxnSpPr>
          <p:nvPr/>
        </p:nvCxnSpPr>
        <p:spPr>
          <a:xfrm flipH="1" flipV="1">
            <a:off x="3123565" y="3308033"/>
            <a:ext cx="460375" cy="27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3288030" y="32334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34" name="Straight Arrow Connector 233"/>
          <p:cNvCxnSpPr>
            <a:stCxn id="231" idx="2"/>
            <a:endCxn id="242" idx="0"/>
          </p:cNvCxnSpPr>
          <p:nvPr/>
        </p:nvCxnSpPr>
        <p:spPr>
          <a:xfrm>
            <a:off x="4003040" y="3597275"/>
            <a:ext cx="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392049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36" name="Straight Arrow Connector 235"/>
          <p:cNvCxnSpPr>
            <a:stCxn id="75" idx="2"/>
            <a:endCxn id="231" idx="0"/>
          </p:cNvCxnSpPr>
          <p:nvPr/>
        </p:nvCxnSpPr>
        <p:spPr>
          <a:xfrm>
            <a:off x="4003040" y="2713355"/>
            <a:ext cx="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3920490" y="2767924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38" name="Flowchart: Decision 237"/>
          <p:cNvSpPr/>
          <p:nvPr/>
        </p:nvSpPr>
        <p:spPr>
          <a:xfrm>
            <a:off x="3583940" y="5030470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close?</a:t>
            </a:r>
            <a:endParaRPr lang="en-US" sz="600"/>
          </a:p>
        </p:txBody>
      </p:sp>
      <p:sp>
        <p:nvSpPr>
          <p:cNvPr id="239" name="Oval 238"/>
          <p:cNvSpPr/>
          <p:nvPr/>
        </p:nvSpPr>
        <p:spPr>
          <a:xfrm>
            <a:off x="3920490" y="5627329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40" name="Straight Arrow Connector 239"/>
          <p:cNvCxnSpPr>
            <a:stCxn id="248" idx="2"/>
          </p:cNvCxnSpPr>
          <p:nvPr/>
        </p:nvCxnSpPr>
        <p:spPr>
          <a:xfrm flipH="1">
            <a:off x="1211580" y="4615180"/>
            <a:ext cx="7620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113665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242" name="Flowchart: Decision 241"/>
          <p:cNvSpPr/>
          <p:nvPr/>
        </p:nvSpPr>
        <p:spPr>
          <a:xfrm>
            <a:off x="3583940" y="4064596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&gt; close?</a:t>
            </a:r>
            <a:endParaRPr lang="en-US" sz="600"/>
          </a:p>
        </p:txBody>
      </p:sp>
      <p:cxnSp>
        <p:nvCxnSpPr>
          <p:cNvPr id="243" name="Elbow Connector 242"/>
          <p:cNvCxnSpPr>
            <a:stCxn id="254" idx="2"/>
            <a:endCxn id="247" idx="6"/>
          </p:cNvCxnSpPr>
          <p:nvPr/>
        </p:nvCxnSpPr>
        <p:spPr>
          <a:xfrm rot="5400000">
            <a:off x="4547553" y="3951288"/>
            <a:ext cx="401955" cy="13271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42" idx="3"/>
            <a:endCxn id="254" idx="1"/>
          </p:cNvCxnSpPr>
          <p:nvPr/>
        </p:nvCxnSpPr>
        <p:spPr>
          <a:xfrm>
            <a:off x="4421505" y="4340225"/>
            <a:ext cx="40132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4516755" y="4251286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46" name="Straight Arrow Connector 245"/>
          <p:cNvCxnSpPr>
            <a:stCxn id="242" idx="2"/>
            <a:endCxn id="238" idx="0"/>
          </p:cNvCxnSpPr>
          <p:nvPr/>
        </p:nvCxnSpPr>
        <p:spPr>
          <a:xfrm>
            <a:off x="4003040" y="4615180"/>
            <a:ext cx="0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392049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48" name="Flowchart: Decision 247"/>
          <p:cNvSpPr/>
          <p:nvPr/>
        </p:nvSpPr>
        <p:spPr>
          <a:xfrm>
            <a:off x="800100" y="4064437"/>
            <a:ext cx="837565" cy="550862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&gt; low?</a:t>
            </a:r>
            <a:endParaRPr lang="en-US" sz="600"/>
          </a:p>
        </p:txBody>
      </p:sp>
      <p:grpSp>
        <p:nvGrpSpPr>
          <p:cNvPr id="249" name="Group 248"/>
          <p:cNvGrpSpPr/>
          <p:nvPr/>
        </p:nvGrpSpPr>
        <p:grpSpPr>
          <a:xfrm>
            <a:off x="4811395" y="5071745"/>
            <a:ext cx="1177925" cy="307975"/>
            <a:chOff x="11956" y="8292"/>
            <a:chExt cx="1855" cy="742"/>
          </a:xfrm>
        </p:grpSpPr>
        <p:sp>
          <p:nvSpPr>
            <p:cNvPr id="250" name="Rectangles 249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251" name="Rectangles 250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retrrace = close</a:t>
              </a:r>
              <a:endParaRPr lang="en-US" sz="800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4822825" y="4105871"/>
            <a:ext cx="1177925" cy="307975"/>
            <a:chOff x="11956" y="8292"/>
            <a:chExt cx="1855" cy="742"/>
          </a:xfrm>
        </p:grpSpPr>
        <p:sp>
          <p:nvSpPr>
            <p:cNvPr id="253" name="Rectangles 252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254" name="Rectangles 253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recovery= close</a:t>
              </a:r>
              <a:endParaRPr lang="en-US" sz="800"/>
            </a:p>
          </p:txBody>
        </p:sp>
      </p:grpSp>
      <p:cxnSp>
        <p:nvCxnSpPr>
          <p:cNvPr id="255" name="Straight Arrow Connector 254"/>
          <p:cNvCxnSpPr>
            <a:stCxn id="238" idx="3"/>
            <a:endCxn id="251" idx="1"/>
          </p:cNvCxnSpPr>
          <p:nvPr/>
        </p:nvCxnSpPr>
        <p:spPr>
          <a:xfrm>
            <a:off x="4421505" y="5306060"/>
            <a:ext cx="38989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4500880" y="52171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257" name="Flowchart: Decision 256"/>
          <p:cNvSpPr/>
          <p:nvPr/>
        </p:nvSpPr>
        <p:spPr>
          <a:xfrm>
            <a:off x="2286000" y="4064596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high?</a:t>
            </a:r>
            <a:endParaRPr lang="en-US" sz="600"/>
          </a:p>
        </p:txBody>
      </p:sp>
      <p:cxnSp>
        <p:nvCxnSpPr>
          <p:cNvPr id="258" name="Straight Arrow Connector 257"/>
          <p:cNvCxnSpPr>
            <a:stCxn id="257" idx="2"/>
            <a:endCxn id="174" idx="0"/>
          </p:cNvCxnSpPr>
          <p:nvPr/>
        </p:nvCxnSpPr>
        <p:spPr>
          <a:xfrm>
            <a:off x="2705100" y="4615180"/>
            <a:ext cx="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262255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60" name="Elbow Connector 259"/>
          <p:cNvCxnSpPr>
            <a:stCxn id="175" idx="1"/>
            <a:endCxn id="153" idx="4"/>
          </p:cNvCxnSpPr>
          <p:nvPr/>
        </p:nvCxnSpPr>
        <p:spPr>
          <a:xfrm rot="10800000">
            <a:off x="1993265" y="3410585"/>
            <a:ext cx="122555" cy="1891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76" idx="4"/>
            <a:endCxn id="157" idx="1"/>
          </p:cNvCxnSpPr>
          <p:nvPr/>
        </p:nvCxnSpPr>
        <p:spPr>
          <a:xfrm rot="5400000" flipV="1">
            <a:off x="1648460" y="2496820"/>
            <a:ext cx="2332990" cy="5168900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7" idx="1"/>
            <a:endCxn id="153" idx="4"/>
          </p:cNvCxnSpPr>
          <p:nvPr/>
        </p:nvCxnSpPr>
        <p:spPr>
          <a:xfrm rot="10800000">
            <a:off x="1993265" y="3410585"/>
            <a:ext cx="292735" cy="9296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/>
          <p:nvPr/>
        </p:nvCxnSpPr>
        <p:spPr>
          <a:xfrm rot="10800000" flipV="1">
            <a:off x="230505" y="2440940"/>
            <a:ext cx="399415" cy="1155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/>
          <p:cNvCxnSpPr>
            <a:stCxn id="60" idx="3"/>
            <a:endCxn id="275" idx="0"/>
          </p:cNvCxnSpPr>
          <p:nvPr/>
        </p:nvCxnSpPr>
        <p:spPr>
          <a:xfrm>
            <a:off x="10320655" y="2408555"/>
            <a:ext cx="1623695" cy="1193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52" idx="4"/>
            <a:endCxn id="248" idx="1"/>
          </p:cNvCxnSpPr>
          <p:nvPr/>
        </p:nvCxnSpPr>
        <p:spPr>
          <a:xfrm rot="5400000" flipV="1">
            <a:off x="481330" y="4021455"/>
            <a:ext cx="493395" cy="14414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52" idx="2"/>
            <a:endCxn id="276" idx="6"/>
          </p:cNvCxnSpPr>
          <p:nvPr/>
        </p:nvCxnSpPr>
        <p:spPr>
          <a:xfrm flipH="1" flipV="1">
            <a:off x="381000" y="3755390"/>
            <a:ext cx="19240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25" idx="6"/>
            <a:endCxn id="265" idx="1"/>
          </p:cNvCxnSpPr>
          <p:nvPr/>
        </p:nvCxnSpPr>
        <p:spPr>
          <a:xfrm flipV="1">
            <a:off x="11642090" y="3757295"/>
            <a:ext cx="15176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lowchart: Terminator 271"/>
          <p:cNvSpPr/>
          <p:nvPr/>
        </p:nvSpPr>
        <p:spPr>
          <a:xfrm>
            <a:off x="4502150" y="955040"/>
            <a:ext cx="5943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candles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4" name="Flowchart: Terminator 273"/>
          <p:cNvSpPr/>
          <p:nvPr/>
        </p:nvSpPr>
        <p:spPr>
          <a:xfrm>
            <a:off x="5229225" y="939165"/>
            <a:ext cx="5943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bars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11793855" y="360235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</a:t>
            </a:r>
            <a:endParaRPr lang="en-US" sz="1200"/>
          </a:p>
        </p:txBody>
      </p:sp>
      <p:sp>
        <p:nvSpPr>
          <p:cNvPr id="276" name="Oval 275"/>
          <p:cNvSpPr/>
          <p:nvPr/>
        </p:nvSpPr>
        <p:spPr>
          <a:xfrm>
            <a:off x="80010" y="359600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</a:t>
            </a:r>
            <a:endParaRPr lang="en-US" sz="1200"/>
          </a:p>
        </p:txBody>
      </p:sp>
      <p:grpSp>
        <p:nvGrpSpPr>
          <p:cNvPr id="278" name="Group 277"/>
          <p:cNvGrpSpPr/>
          <p:nvPr/>
        </p:nvGrpSpPr>
        <p:grpSpPr>
          <a:xfrm>
            <a:off x="5616575" y="225425"/>
            <a:ext cx="761365" cy="631825"/>
            <a:chOff x="9034" y="292"/>
            <a:chExt cx="1199" cy="995"/>
          </a:xfrm>
        </p:grpSpPr>
        <p:grpSp>
          <p:nvGrpSpPr>
            <p:cNvPr id="14" name="Group 13"/>
            <p:cNvGrpSpPr/>
            <p:nvPr/>
          </p:nvGrpSpPr>
          <p:grpSpPr>
            <a:xfrm>
              <a:off x="9034" y="637"/>
              <a:ext cx="1035" cy="650"/>
              <a:chOff x="1464" y="2193"/>
              <a:chExt cx="1035" cy="65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4" y="2193"/>
                <a:ext cx="454" cy="56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" y="2597"/>
                <a:ext cx="765" cy="246"/>
              </a:xfrm>
              <a:prstGeom prst="rect">
                <a:avLst/>
              </a:prstGeom>
            </p:spPr>
          </p:pic>
        </p:grpSp>
        <p:pic>
          <p:nvPicPr>
            <p:cNvPr id="277" name="Picture 27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3" y="292"/>
              <a:ext cx="851" cy="851"/>
            </a:xfrm>
            <a:prstGeom prst="rect">
              <a:avLst/>
            </a:prstGeom>
          </p:spPr>
        </p:pic>
      </p:grpSp>
      <p:sp>
        <p:nvSpPr>
          <p:cNvPr id="279" name="Text Box 278"/>
          <p:cNvSpPr txBox="1"/>
          <p:nvPr/>
        </p:nvSpPr>
        <p:spPr>
          <a:xfrm>
            <a:off x="10875645" y="191770"/>
            <a:ext cx="103822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Fractal Flow</a:t>
            </a:r>
            <a:endParaRPr lang="en-US" sz="1000"/>
          </a:p>
          <a:p>
            <a:r>
              <a:rPr lang="en-US" sz="1000"/>
              <a:t>04/15/2025</a:t>
            </a:r>
            <a:endParaRPr lang="en-US" sz="1000"/>
          </a:p>
        </p:txBody>
      </p:sp>
      <p:sp>
        <p:nvSpPr>
          <p:cNvPr id="280" name="Text Box 279"/>
          <p:cNvSpPr txBox="1"/>
          <p:nvPr/>
        </p:nvSpPr>
        <p:spPr>
          <a:xfrm>
            <a:off x="8068945" y="6395085"/>
            <a:ext cx="1972310" cy="245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Connects to Fibonacci Flow</a:t>
            </a:r>
            <a:endParaRPr lang="en-US" sz="1000"/>
          </a:p>
        </p:txBody>
      </p:sp>
      <p:cxnSp>
        <p:nvCxnSpPr>
          <p:cNvPr id="281" name="Elbow Connector 280"/>
          <p:cNvCxnSpPr>
            <a:stCxn id="251" idx="2"/>
            <a:endCxn id="128" idx="2"/>
          </p:cNvCxnSpPr>
          <p:nvPr/>
        </p:nvCxnSpPr>
        <p:spPr>
          <a:xfrm rot="5400000" flipV="1">
            <a:off x="6085840" y="4694555"/>
            <a:ext cx="3175" cy="1370330"/>
          </a:xfrm>
          <a:prstGeom prst="bentConnector3">
            <a:avLst>
              <a:gd name="adj1" fmla="val 75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endCxn id="155" idx="0"/>
          </p:cNvCxnSpPr>
          <p:nvPr/>
        </p:nvCxnSpPr>
        <p:spPr>
          <a:xfrm flipH="1">
            <a:off x="6158865" y="5608320"/>
            <a:ext cx="4445" cy="24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0" name="Straight Arrow Connector 49"/>
          <p:cNvCxnSpPr>
            <a:stCxn id="9" idx="2"/>
            <a:endCxn id="96" idx="0"/>
          </p:cNvCxnSpPr>
          <p:nvPr/>
        </p:nvCxnSpPr>
        <p:spPr>
          <a:xfrm flipH="1">
            <a:off x="1701800" y="1244600"/>
            <a:ext cx="10160" cy="130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Off-page Connector 168"/>
          <p:cNvSpPr/>
          <p:nvPr/>
        </p:nvSpPr>
        <p:spPr>
          <a:xfrm>
            <a:off x="470535" y="290830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2</a:t>
            </a:r>
            <a:endParaRPr lang="en-US" sz="1200"/>
          </a:p>
        </p:txBody>
      </p:sp>
      <p:sp>
        <p:nvSpPr>
          <p:cNvPr id="6" name="Flowchart: Data 5"/>
          <p:cNvSpPr/>
          <p:nvPr/>
        </p:nvSpPr>
        <p:spPr>
          <a:xfrm>
            <a:off x="145415" y="855345"/>
            <a:ext cx="951865" cy="420370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Fractal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1292860" y="87757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10" name="Straight Arrow Connector 9"/>
          <p:cNvCxnSpPr>
            <a:stCxn id="79" idx="1"/>
            <a:endCxn id="11" idx="6"/>
          </p:cNvCxnSpPr>
          <p:nvPr/>
        </p:nvCxnSpPr>
        <p:spPr>
          <a:xfrm flipH="1">
            <a:off x="1790065" y="3483610"/>
            <a:ext cx="144907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5600" y="339598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83" name="Straight Arrow Connector 182"/>
          <p:cNvCxnSpPr>
            <a:stCxn id="9" idx="3"/>
            <a:endCxn id="84" idx="1"/>
          </p:cNvCxnSpPr>
          <p:nvPr/>
        </p:nvCxnSpPr>
        <p:spPr>
          <a:xfrm>
            <a:off x="2130425" y="1061085"/>
            <a:ext cx="203200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3186430" y="97599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2" name="Flowchart: Decision 11"/>
          <p:cNvSpPr/>
          <p:nvPr/>
        </p:nvSpPr>
        <p:spPr>
          <a:xfrm>
            <a:off x="1289685" y="3818931"/>
            <a:ext cx="837565" cy="53966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max?</a:t>
            </a:r>
            <a:endParaRPr lang="en-US" sz="600"/>
          </a:p>
        </p:txBody>
      </p:sp>
      <p:sp>
        <p:nvSpPr>
          <p:cNvPr id="13" name="Flowchart: Decision 12"/>
          <p:cNvSpPr/>
          <p:nvPr/>
        </p:nvSpPr>
        <p:spPr>
          <a:xfrm>
            <a:off x="7357745" y="1241514"/>
            <a:ext cx="837565" cy="54973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Extension&lt; max?</a:t>
            </a:r>
            <a:endParaRPr lang="en-US" sz="600"/>
          </a:p>
        </p:txBody>
      </p:sp>
      <p:cxnSp>
        <p:nvCxnSpPr>
          <p:cNvPr id="16" name="Straight Arrow Connector 15"/>
          <p:cNvCxnSpPr>
            <a:stCxn id="13" idx="3"/>
          </p:cNvCxnSpPr>
          <p:nvPr/>
        </p:nvCxnSpPr>
        <p:spPr>
          <a:xfrm flipV="1">
            <a:off x="8195310" y="1511935"/>
            <a:ext cx="53721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380095" y="14300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8" name="Elbow Connector 17"/>
          <p:cNvCxnSpPr>
            <a:stCxn id="91" idx="3"/>
            <a:endCxn id="13" idx="1"/>
          </p:cNvCxnSpPr>
          <p:nvPr/>
        </p:nvCxnSpPr>
        <p:spPr>
          <a:xfrm>
            <a:off x="6738620" y="1065530"/>
            <a:ext cx="619125" cy="450850"/>
          </a:xfrm>
          <a:prstGeom prst="bentConnector3">
            <a:avLst>
              <a:gd name="adj1" fmla="val 500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560695" y="829310"/>
            <a:ext cx="1177925" cy="525780"/>
            <a:chOff x="1542" y="6592"/>
            <a:chExt cx="1855" cy="828"/>
          </a:xfrm>
        </p:grpSpPr>
        <p:sp>
          <p:nvSpPr>
            <p:cNvPr id="90" name="Rectangles 89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1542" y="7123"/>
              <a:ext cx="1855" cy="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cxnSp>
        <p:nvCxnSpPr>
          <p:cNvPr id="38" name="Straight Arrow Connector 37"/>
          <p:cNvCxnSpPr>
            <a:stCxn id="12" idx="3"/>
            <a:endCxn id="42" idx="1"/>
          </p:cNvCxnSpPr>
          <p:nvPr/>
        </p:nvCxnSpPr>
        <p:spPr>
          <a:xfrm>
            <a:off x="2127250" y="4088765"/>
            <a:ext cx="75882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347595" y="400050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40" name="Group 39"/>
          <p:cNvGrpSpPr/>
          <p:nvPr/>
        </p:nvGrpSpPr>
        <p:grpSpPr>
          <a:xfrm>
            <a:off x="2886075" y="3856990"/>
            <a:ext cx="1177925" cy="472440"/>
            <a:chOff x="1542" y="6592"/>
            <a:chExt cx="1855" cy="744"/>
          </a:xfrm>
        </p:grpSpPr>
        <p:sp>
          <p:nvSpPr>
            <p:cNvPr id="41" name="Rectangles 4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</a:t>
              </a:r>
              <a:endParaRPr lang="en-US" sz="80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1542" y="711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sp>
        <p:nvSpPr>
          <p:cNvPr id="46" name="Flowchart: Terminator 45"/>
          <p:cNvSpPr/>
          <p:nvPr/>
        </p:nvSpPr>
        <p:spPr>
          <a:xfrm>
            <a:off x="9081770" y="82423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Flowchart: Decision 55"/>
          <p:cNvSpPr/>
          <p:nvPr/>
        </p:nvSpPr>
        <p:spPr>
          <a:xfrm>
            <a:off x="4170045" y="1752304"/>
            <a:ext cx="837565" cy="54542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f23.6%</a:t>
            </a:r>
            <a:endParaRPr lang="en-US" sz="600"/>
          </a:p>
        </p:txBody>
      </p:sp>
      <p:cxnSp>
        <p:nvCxnSpPr>
          <p:cNvPr id="57" name="Straight Arrow Connector 56"/>
          <p:cNvCxnSpPr>
            <a:stCxn id="56" idx="3"/>
            <a:endCxn id="62" idx="1"/>
          </p:cNvCxnSpPr>
          <p:nvPr/>
        </p:nvCxnSpPr>
        <p:spPr>
          <a:xfrm flipV="1">
            <a:off x="5007610" y="2007235"/>
            <a:ext cx="553085" cy="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197475" y="192341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59" name="Straight Arrow Connector 58"/>
          <p:cNvCxnSpPr>
            <a:stCxn id="41" idx="0"/>
            <a:endCxn id="79" idx="2"/>
          </p:cNvCxnSpPr>
          <p:nvPr/>
        </p:nvCxnSpPr>
        <p:spPr>
          <a:xfrm flipV="1">
            <a:off x="3475355" y="3558540"/>
            <a:ext cx="3810" cy="298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560695" y="1771015"/>
            <a:ext cx="1177925" cy="521970"/>
            <a:chOff x="1542" y="6592"/>
            <a:chExt cx="1855" cy="822"/>
          </a:xfrm>
        </p:grpSpPr>
        <p:sp>
          <p:nvSpPr>
            <p:cNvPr id="61" name="Rectangles 6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Breakout</a:t>
              </a:r>
              <a:endParaRPr lang="en-US" sz="80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1542" y="7121"/>
              <a:ext cx="1855" cy="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cxnSp>
        <p:nvCxnSpPr>
          <p:cNvPr id="69" name="Straight Arrow Connector 68"/>
          <p:cNvCxnSpPr>
            <a:stCxn id="12" idx="2"/>
            <a:endCxn id="70" idx="0"/>
          </p:cNvCxnSpPr>
          <p:nvPr/>
        </p:nvCxnSpPr>
        <p:spPr>
          <a:xfrm flipH="1">
            <a:off x="1703705" y="4358640"/>
            <a:ext cx="5080" cy="26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621155" y="462851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grpSp>
        <p:nvGrpSpPr>
          <p:cNvPr id="71" name="Group 70"/>
          <p:cNvGrpSpPr/>
          <p:nvPr/>
        </p:nvGrpSpPr>
        <p:grpSpPr>
          <a:xfrm>
            <a:off x="8732520" y="1259205"/>
            <a:ext cx="1177925" cy="546735"/>
            <a:chOff x="1542" y="6592"/>
            <a:chExt cx="1855" cy="861"/>
          </a:xfrm>
        </p:grpSpPr>
        <p:sp>
          <p:nvSpPr>
            <p:cNvPr id="73" name="Rectangles 72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Extension</a:t>
              </a:r>
              <a:endParaRPr lang="en-US" sz="800"/>
            </a:p>
          </p:txBody>
        </p:sp>
        <p:sp>
          <p:nvSpPr>
            <p:cNvPr id="74" name="Rectangles 73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77" name="Rectangles 76"/>
            <p:cNvSpPr/>
            <p:nvPr/>
          </p:nvSpPr>
          <p:spPr>
            <a:xfrm>
              <a:off x="1542" y="7120"/>
              <a:ext cx="1855" cy="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cxnSp>
        <p:nvCxnSpPr>
          <p:cNvPr id="78" name="Elbow Connector 77"/>
          <p:cNvCxnSpPr>
            <a:stCxn id="62" idx="3"/>
            <a:endCxn id="13" idx="1"/>
          </p:cNvCxnSpPr>
          <p:nvPr/>
        </p:nvCxnSpPr>
        <p:spPr>
          <a:xfrm flipV="1">
            <a:off x="6738620" y="1516380"/>
            <a:ext cx="619125" cy="490855"/>
          </a:xfrm>
          <a:prstGeom prst="bentConnector3">
            <a:avLst>
              <a:gd name="adj1" fmla="val 500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Terminator 78"/>
          <p:cNvSpPr/>
          <p:nvPr/>
        </p:nvSpPr>
        <p:spPr>
          <a:xfrm>
            <a:off x="3239135" y="340868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Straight Arrow Connector 79"/>
          <p:cNvCxnSpPr>
            <a:stCxn id="6" idx="5"/>
            <a:endCxn id="9" idx="1"/>
          </p:cNvCxnSpPr>
          <p:nvPr/>
        </p:nvCxnSpPr>
        <p:spPr>
          <a:xfrm flipV="1">
            <a:off x="1002030" y="1061085"/>
            <a:ext cx="29083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69" idx="2"/>
            <a:endCxn id="6" idx="1"/>
          </p:cNvCxnSpPr>
          <p:nvPr/>
        </p:nvCxnSpPr>
        <p:spPr>
          <a:xfrm>
            <a:off x="621030" y="609600"/>
            <a:ext cx="635" cy="245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4"/>
            <a:endCxn id="83" idx="0"/>
          </p:cNvCxnSpPr>
          <p:nvPr/>
        </p:nvCxnSpPr>
        <p:spPr>
          <a:xfrm flipH="1">
            <a:off x="1701800" y="4805680"/>
            <a:ext cx="1905" cy="26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1303655" y="5075555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Flowchart: Decision 83"/>
          <p:cNvSpPr/>
          <p:nvPr/>
        </p:nvSpPr>
        <p:spPr>
          <a:xfrm>
            <a:off x="4162425" y="886457"/>
            <a:ext cx="837565" cy="36703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Rreversal?</a:t>
            </a:r>
            <a:endParaRPr lang="en-US" sz="600"/>
          </a:p>
        </p:txBody>
      </p:sp>
      <p:cxnSp>
        <p:nvCxnSpPr>
          <p:cNvPr id="85" name="Straight Arrow Connector 84"/>
          <p:cNvCxnSpPr>
            <a:stCxn id="84" idx="2"/>
            <a:endCxn id="56" idx="0"/>
          </p:cNvCxnSpPr>
          <p:nvPr/>
        </p:nvCxnSpPr>
        <p:spPr>
          <a:xfrm>
            <a:off x="4581525" y="1253490"/>
            <a:ext cx="7620" cy="49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4" idx="3"/>
            <a:endCxn id="91" idx="1"/>
          </p:cNvCxnSpPr>
          <p:nvPr/>
        </p:nvCxnSpPr>
        <p:spPr>
          <a:xfrm flipV="1">
            <a:off x="4999990" y="1065530"/>
            <a:ext cx="56070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178425" y="98171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88" name="Oval 87"/>
          <p:cNvSpPr/>
          <p:nvPr/>
        </p:nvSpPr>
        <p:spPr>
          <a:xfrm>
            <a:off x="4498975" y="13563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89" name="Straight Arrow Connector 88"/>
          <p:cNvCxnSpPr>
            <a:stCxn id="73" idx="0"/>
            <a:endCxn id="46" idx="2"/>
          </p:cNvCxnSpPr>
          <p:nvPr/>
        </p:nvCxnSpPr>
        <p:spPr>
          <a:xfrm flipV="1">
            <a:off x="9321800" y="974090"/>
            <a:ext cx="0" cy="285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6" idx="1"/>
            <a:endCxn id="13" idx="0"/>
          </p:cNvCxnSpPr>
          <p:nvPr/>
        </p:nvCxnSpPr>
        <p:spPr>
          <a:xfrm rot="10800000" flipV="1">
            <a:off x="7776210" y="898525"/>
            <a:ext cx="1304925" cy="342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56" idx="2"/>
            <a:endCxn id="102" idx="3"/>
          </p:cNvCxnSpPr>
          <p:nvPr/>
        </p:nvCxnSpPr>
        <p:spPr>
          <a:xfrm rot="5400000">
            <a:off x="4121150" y="2240915"/>
            <a:ext cx="410845" cy="5251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551305" y="254508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97" name="Elbow Connector 96"/>
          <p:cNvCxnSpPr>
            <a:stCxn id="13" idx="2"/>
            <a:endCxn id="66" idx="6"/>
          </p:cNvCxnSpPr>
          <p:nvPr/>
        </p:nvCxnSpPr>
        <p:spPr>
          <a:xfrm rot="5400000">
            <a:off x="5767070" y="694690"/>
            <a:ext cx="913765" cy="31057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06595" y="261620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79" name="Text Box 278"/>
          <p:cNvSpPr txBox="1"/>
          <p:nvPr/>
        </p:nvSpPr>
        <p:spPr>
          <a:xfrm>
            <a:off x="10534015" y="191770"/>
            <a:ext cx="137985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Fibonacci Flow</a:t>
            </a:r>
            <a:endParaRPr lang="en-US" sz="1000"/>
          </a:p>
          <a:p>
            <a:r>
              <a:rPr lang="en-US" sz="1000"/>
              <a:t>04/15/2025</a:t>
            </a:r>
            <a:endParaRPr lang="en-US" sz="1000"/>
          </a:p>
        </p:txBody>
      </p:sp>
      <p:grpSp>
        <p:nvGrpSpPr>
          <p:cNvPr id="100" name="Group 99"/>
          <p:cNvGrpSpPr/>
          <p:nvPr/>
        </p:nvGrpSpPr>
        <p:grpSpPr>
          <a:xfrm>
            <a:off x="2886075" y="2472690"/>
            <a:ext cx="1177925" cy="307975"/>
            <a:chOff x="1542" y="6592"/>
            <a:chExt cx="1855" cy="485"/>
          </a:xfrm>
        </p:grpSpPr>
        <p:sp>
          <p:nvSpPr>
            <p:cNvPr id="101" name="Rectangles 10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</a:t>
              </a:r>
              <a:endParaRPr lang="en-US" sz="800"/>
            </a:p>
          </p:txBody>
        </p:sp>
        <p:sp>
          <p:nvSpPr>
            <p:cNvPr id="102" name="Rectangles 10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Initialize Retrace</a:t>
              </a:r>
              <a:endParaRPr lang="en-US" sz="800"/>
            </a:p>
          </p:txBody>
        </p:sp>
      </p:grpSp>
      <p:cxnSp>
        <p:nvCxnSpPr>
          <p:cNvPr id="105" name="Straight Arrow Connector 104"/>
          <p:cNvCxnSpPr>
            <a:stCxn id="102" idx="1"/>
            <a:endCxn id="96" idx="6"/>
          </p:cNvCxnSpPr>
          <p:nvPr/>
        </p:nvCxnSpPr>
        <p:spPr>
          <a:xfrm flipH="1" flipV="1">
            <a:off x="1852295" y="2704465"/>
            <a:ext cx="103378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6" idx="4"/>
            <a:endCxn id="12" idx="0"/>
          </p:cNvCxnSpPr>
          <p:nvPr/>
        </p:nvCxnSpPr>
        <p:spPr>
          <a:xfrm>
            <a:off x="1701800" y="2863850"/>
            <a:ext cx="6985" cy="955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3860" y="2292985"/>
            <a:ext cx="3855085" cy="42411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94" name="Elbow Connector 93"/>
          <p:cNvCxnSpPr>
            <a:stCxn id="7" idx="1"/>
            <a:endCxn id="9" idx="0"/>
          </p:cNvCxnSpPr>
          <p:nvPr/>
        </p:nvCxnSpPr>
        <p:spPr>
          <a:xfrm rot="10800000" flipV="1">
            <a:off x="4586605" y="1131570"/>
            <a:ext cx="1555115" cy="4870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>
            <a:off x="3870325" y="1802765"/>
            <a:ext cx="210185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2"/>
            <a:endCxn id="83" idx="0"/>
          </p:cNvCxnSpPr>
          <p:nvPr/>
        </p:nvCxnSpPr>
        <p:spPr>
          <a:xfrm flipH="1">
            <a:off x="4577080" y="1986280"/>
            <a:ext cx="10160" cy="935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4168140" y="161925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Exists?</a:t>
            </a:r>
            <a:endParaRPr lang="en-US" sz="600"/>
          </a:p>
        </p:txBody>
      </p:sp>
      <p:sp>
        <p:nvSpPr>
          <p:cNvPr id="11" name="Oval 10"/>
          <p:cNvSpPr/>
          <p:nvPr/>
        </p:nvSpPr>
        <p:spPr>
          <a:xfrm>
            <a:off x="5257165" y="171767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07" name="Oval 106"/>
          <p:cNvSpPr/>
          <p:nvPr/>
        </p:nvSpPr>
        <p:spPr>
          <a:xfrm>
            <a:off x="4497070" y="230695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46" name="Flowchart: Terminator 45"/>
          <p:cNvSpPr/>
          <p:nvPr/>
        </p:nvSpPr>
        <p:spPr>
          <a:xfrm>
            <a:off x="4818380" y="105854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7" name="Straight Arrow Connector 56"/>
          <p:cNvCxnSpPr>
            <a:stCxn id="90" idx="0"/>
            <a:endCxn id="7" idx="2"/>
          </p:cNvCxnSpPr>
          <p:nvPr/>
        </p:nvCxnSpPr>
        <p:spPr>
          <a:xfrm flipH="1" flipV="1">
            <a:off x="6561455" y="1315720"/>
            <a:ext cx="635" cy="25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605145" y="104330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78" name="Elbow Connector 77"/>
          <p:cNvCxnSpPr>
            <a:stCxn id="15" idx="2"/>
            <a:endCxn id="83" idx="3"/>
          </p:cNvCxnSpPr>
          <p:nvPr/>
        </p:nvCxnSpPr>
        <p:spPr>
          <a:xfrm rot="5400000">
            <a:off x="5644198" y="536893"/>
            <a:ext cx="1822450" cy="31603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3"/>
            <a:endCxn id="9" idx="1"/>
          </p:cNvCxnSpPr>
          <p:nvPr/>
        </p:nvCxnSpPr>
        <p:spPr>
          <a:xfrm>
            <a:off x="3682365" y="1802765"/>
            <a:ext cx="485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" idx="2"/>
            <a:endCxn id="4" idx="0"/>
          </p:cNvCxnSpPr>
          <p:nvPr/>
        </p:nvCxnSpPr>
        <p:spPr>
          <a:xfrm>
            <a:off x="3093085" y="1301750"/>
            <a:ext cx="635" cy="264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4178935" y="2921635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9" name="Straight Arrow Connector 88"/>
          <p:cNvCxnSpPr>
            <a:stCxn id="7" idx="3"/>
            <a:endCxn id="15" idx="1"/>
          </p:cNvCxnSpPr>
          <p:nvPr/>
        </p:nvCxnSpPr>
        <p:spPr>
          <a:xfrm>
            <a:off x="6979920" y="1132205"/>
            <a:ext cx="56642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0534015" y="191770"/>
            <a:ext cx="137985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Account Flow</a:t>
            </a:r>
            <a:endParaRPr lang="en-US" sz="1000"/>
          </a:p>
          <a:p>
            <a:r>
              <a:rPr lang="en-US" sz="1000"/>
              <a:t>05/08/2025</a:t>
            </a:r>
            <a:endParaRPr lang="en-US" sz="1000"/>
          </a:p>
        </p:txBody>
      </p:sp>
      <p:sp>
        <p:nvSpPr>
          <p:cNvPr id="2" name="Flowchart: Terminator 1"/>
          <p:cNvSpPr/>
          <p:nvPr/>
        </p:nvSpPr>
        <p:spPr>
          <a:xfrm>
            <a:off x="2694940" y="1088390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04440" y="1566545"/>
            <a:ext cx="1177925" cy="307975"/>
            <a:chOff x="1542" y="6592"/>
            <a:chExt cx="1855" cy="485"/>
          </a:xfrm>
        </p:grpSpPr>
        <p:sp>
          <p:nvSpPr>
            <p:cNvPr id="4" name="Rectangles 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Retrieve</a:t>
              </a:r>
              <a:endParaRPr lang="en-US" sz="80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env.Accounts</a:t>
              </a:r>
              <a:endParaRPr lang="en-US" sz="800"/>
            </a:p>
          </p:txBody>
        </p:sp>
      </p:grpSp>
      <p:sp>
        <p:nvSpPr>
          <p:cNvPr id="7" name="Flowchart: Decision 6"/>
          <p:cNvSpPr/>
          <p:nvPr/>
        </p:nvSpPr>
        <p:spPr>
          <a:xfrm>
            <a:off x="6142355" y="948649"/>
            <a:ext cx="837565" cy="36711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success?</a:t>
            </a:r>
            <a:endParaRPr lang="en-US" sz="600"/>
          </a:p>
        </p:txBody>
      </p:sp>
      <p:grpSp>
        <p:nvGrpSpPr>
          <p:cNvPr id="8" name="Group 7"/>
          <p:cNvGrpSpPr/>
          <p:nvPr/>
        </p:nvGrpSpPr>
        <p:grpSpPr>
          <a:xfrm>
            <a:off x="7546340" y="897890"/>
            <a:ext cx="1177925" cy="307975"/>
            <a:chOff x="1542" y="6592"/>
            <a:chExt cx="1855" cy="485"/>
          </a:xfrm>
        </p:grpSpPr>
        <p:sp>
          <p:nvSpPr>
            <p:cNvPr id="14" name="Rectangles 1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Error</a:t>
              </a:r>
              <a:endParaRPr lang="en-US" sz="800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Handle Crash</a:t>
              </a:r>
              <a:endParaRPr lang="en-US" sz="8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72810" y="1570990"/>
            <a:ext cx="1177290" cy="994410"/>
            <a:chOff x="9406" y="2474"/>
            <a:chExt cx="1854" cy="1566"/>
          </a:xfrm>
        </p:grpSpPr>
        <p:sp>
          <p:nvSpPr>
            <p:cNvPr id="90" name="Rectangles 89"/>
            <p:cNvSpPr/>
            <p:nvPr/>
          </p:nvSpPr>
          <p:spPr>
            <a:xfrm>
              <a:off x="9406" y="2474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Import</a:t>
              </a:r>
              <a:endParaRPr lang="en-US" sz="8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9406" y="2738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setOwner()</a:t>
              </a:r>
              <a:endParaRPr lang="en-US" sz="8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9406" y="3006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setBroker()</a:t>
              </a:r>
              <a:endParaRPr lang="en-US" sz="800"/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9406" y="3274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setPosition()</a:t>
              </a:r>
              <a:endParaRPr lang="en-US" sz="800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9406" y="3542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setDescription()</a:t>
              </a:r>
              <a:endParaRPr lang="en-US" sz="800"/>
            </a:p>
          </p:txBody>
        </p:sp>
        <p:sp>
          <p:nvSpPr>
            <p:cNvPr id="22" name="Rectangles 21"/>
            <p:cNvSpPr/>
            <p:nvPr/>
          </p:nvSpPr>
          <p:spPr>
            <a:xfrm>
              <a:off x="9406" y="3810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setState()</a:t>
              </a:r>
              <a:endParaRPr lang="en-US" sz="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0" name="Group 159"/>
          <p:cNvGrpSpPr/>
          <p:nvPr/>
        </p:nvGrpSpPr>
        <p:grpSpPr>
          <a:xfrm>
            <a:off x="6844665" y="3024505"/>
            <a:ext cx="1179830" cy="471170"/>
            <a:chOff x="8565" y="4772"/>
            <a:chExt cx="1858" cy="742"/>
          </a:xfrm>
        </p:grpSpPr>
        <p:sp>
          <p:nvSpPr>
            <p:cNvPr id="18" name="Rectangles 17"/>
            <p:cNvSpPr/>
            <p:nvPr/>
          </p:nvSpPr>
          <p:spPr>
            <a:xfrm>
              <a:off x="8565" y="5284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setAdmin()</a:t>
              </a:r>
              <a:endParaRPr lang="en-US" sz="800"/>
            </a:p>
          </p:txBody>
        </p:sp>
        <p:sp>
          <p:nvSpPr>
            <p:cNvPr id="149" name="Rectangles 148"/>
            <p:cNvSpPr/>
            <p:nvPr/>
          </p:nvSpPr>
          <p:spPr>
            <a:xfrm>
              <a:off x="8568" y="477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Connect</a:t>
              </a:r>
              <a:endParaRPr lang="en-US" sz="800"/>
            </a:p>
          </p:txBody>
        </p:sp>
        <p:sp>
          <p:nvSpPr>
            <p:cNvPr id="150" name="Rectangles 149"/>
            <p:cNvSpPr/>
            <p:nvPr/>
          </p:nvSpPr>
          <p:spPr>
            <a:xfrm>
              <a:off x="8568" y="503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compareHash()</a:t>
              </a:r>
              <a:endParaRPr lang="en-US" sz="8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920105" y="4519295"/>
            <a:ext cx="1177925" cy="307975"/>
            <a:chOff x="1542" y="6592"/>
            <a:chExt cx="1855" cy="485"/>
          </a:xfrm>
        </p:grpSpPr>
        <p:sp>
          <p:nvSpPr>
            <p:cNvPr id="49" name="Rectangles 48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Retrieve</a:t>
              </a:r>
              <a:endParaRPr lang="en-US" sz="800"/>
            </a:p>
          </p:txBody>
        </p:sp>
        <p:sp>
          <p:nvSpPr>
            <p:cNvPr id="51" name="Rectangles 50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getSubjectAreas()</a:t>
              </a:r>
              <a:endParaRPr lang="en-US" sz="800"/>
            </a:p>
          </p:txBody>
        </p:sp>
      </p:grpSp>
      <p:cxnSp>
        <p:nvCxnSpPr>
          <p:cNvPr id="94" name="Elbow Connector 93"/>
          <p:cNvCxnSpPr>
            <a:stCxn id="15" idx="3"/>
            <a:endCxn id="83" idx="1"/>
          </p:cNvCxnSpPr>
          <p:nvPr/>
        </p:nvCxnSpPr>
        <p:spPr>
          <a:xfrm>
            <a:off x="9667240" y="3423285"/>
            <a:ext cx="367665" cy="258445"/>
          </a:xfrm>
          <a:prstGeom prst="bentConnector3">
            <a:avLst>
              <a:gd name="adj1" fmla="val 500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9" idx="3"/>
            <a:endCxn id="12" idx="1"/>
          </p:cNvCxnSpPr>
          <p:nvPr/>
        </p:nvCxnSpPr>
        <p:spPr>
          <a:xfrm flipV="1">
            <a:off x="3905250" y="1163955"/>
            <a:ext cx="2944495" cy="19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2"/>
            <a:endCxn id="31" idx="0"/>
          </p:cNvCxnSpPr>
          <p:nvPr/>
        </p:nvCxnSpPr>
        <p:spPr>
          <a:xfrm>
            <a:off x="3486785" y="1366520"/>
            <a:ext cx="5080" cy="1202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Decision 8"/>
          <p:cNvSpPr/>
          <p:nvPr/>
        </p:nvSpPr>
        <p:spPr>
          <a:xfrm>
            <a:off x="3067685" y="99949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Exists?</a:t>
            </a:r>
            <a:endParaRPr lang="en-US" sz="600"/>
          </a:p>
        </p:txBody>
      </p:sp>
      <p:sp>
        <p:nvSpPr>
          <p:cNvPr id="11" name="Oval 10"/>
          <p:cNvSpPr/>
          <p:nvPr/>
        </p:nvSpPr>
        <p:spPr>
          <a:xfrm>
            <a:off x="4171950" y="108267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07" name="Oval 106"/>
          <p:cNvSpPr/>
          <p:nvPr/>
        </p:nvSpPr>
        <p:spPr>
          <a:xfrm>
            <a:off x="3396615" y="211899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80" name="Straight Arrow Connector 79"/>
          <p:cNvCxnSpPr>
            <a:endCxn id="9" idx="0"/>
          </p:cNvCxnSpPr>
          <p:nvPr/>
        </p:nvCxnSpPr>
        <p:spPr>
          <a:xfrm flipH="1">
            <a:off x="3486785" y="535305"/>
            <a:ext cx="3810" cy="46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" idx="3"/>
          </p:cNvCxnSpPr>
          <p:nvPr/>
        </p:nvCxnSpPr>
        <p:spPr>
          <a:xfrm>
            <a:off x="2521585" y="563880"/>
            <a:ext cx="37973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10034905" y="3575050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9" name="Text Box 278"/>
          <p:cNvSpPr txBox="1"/>
          <p:nvPr/>
        </p:nvSpPr>
        <p:spPr>
          <a:xfrm>
            <a:off x="10534015" y="191770"/>
            <a:ext cx="137985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Logon Flow</a:t>
            </a:r>
            <a:endParaRPr lang="en-US" sz="1000"/>
          </a:p>
          <a:p>
            <a:r>
              <a:rPr lang="en-US" sz="1000"/>
              <a:t>05/15/2025</a:t>
            </a:r>
            <a:endParaRPr lang="en-US" sz="1000"/>
          </a:p>
        </p:txBody>
      </p:sp>
      <p:sp>
        <p:nvSpPr>
          <p:cNvPr id="2" name="Flowchart: Terminator 1"/>
          <p:cNvSpPr/>
          <p:nvPr/>
        </p:nvSpPr>
        <p:spPr>
          <a:xfrm>
            <a:off x="1725295" y="457200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Logon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901315" y="496570"/>
            <a:ext cx="1177925" cy="307975"/>
            <a:chOff x="1542" y="6592"/>
            <a:chExt cx="1855" cy="485"/>
          </a:xfrm>
        </p:grpSpPr>
        <p:sp>
          <p:nvSpPr>
            <p:cNvPr id="4" name="Rectangles 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Retrieve</a:t>
              </a:r>
              <a:endParaRPr lang="en-US" sz="80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enabledAdmin() #</a:t>
              </a:r>
              <a:endParaRPr lang="en-US" sz="8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489315" y="3187065"/>
            <a:ext cx="1177925" cy="307975"/>
            <a:chOff x="1542" y="6592"/>
            <a:chExt cx="1855" cy="485"/>
          </a:xfrm>
        </p:grpSpPr>
        <p:sp>
          <p:nvSpPr>
            <p:cNvPr id="14" name="Rectangles 1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Exit</a:t>
              </a:r>
              <a:endParaRPr lang="en-US" sz="800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setSuccess()</a:t>
              </a:r>
              <a:endParaRPr lang="en-US" sz="800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6849745" y="774065"/>
            <a:ext cx="1177290" cy="2043430"/>
            <a:chOff x="8573" y="1006"/>
            <a:chExt cx="1854" cy="3218"/>
          </a:xfrm>
        </p:grpSpPr>
        <p:sp>
          <p:nvSpPr>
            <p:cNvPr id="10" name="Rectangles 9"/>
            <p:cNvSpPr/>
            <p:nvPr/>
          </p:nvSpPr>
          <p:spPr>
            <a:xfrm>
              <a:off x="8573" y="1006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Create Admin</a:t>
              </a:r>
              <a:endParaRPr lang="en-US" sz="800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8573" y="1260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getUsername()</a:t>
              </a:r>
              <a:endParaRPr lang="en-US" sz="800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8573" y="2008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getEmail()</a:t>
              </a:r>
              <a:endParaRPr lang="en-US" sz="800"/>
            </a:p>
          </p:txBody>
        </p:sp>
        <p:sp>
          <p:nvSpPr>
            <p:cNvPr id="16" name="Rectangles 15"/>
            <p:cNvSpPr/>
            <p:nvPr/>
          </p:nvSpPr>
          <p:spPr>
            <a:xfrm>
              <a:off x="8573" y="2756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getPassword()</a:t>
              </a:r>
              <a:endParaRPr lang="en-US" sz="800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8573" y="3504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confirmPassword()</a:t>
              </a:r>
              <a:endParaRPr lang="en-US" sz="800"/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>
            <a:off x="8022590" y="3422650"/>
            <a:ext cx="46672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2902585" y="2569210"/>
            <a:ext cx="1183005" cy="1597660"/>
            <a:chOff x="9398" y="2474"/>
            <a:chExt cx="1863" cy="2516"/>
          </a:xfrm>
        </p:grpSpPr>
        <p:sp>
          <p:nvSpPr>
            <p:cNvPr id="31" name="Rectangles 30"/>
            <p:cNvSpPr/>
            <p:nvPr/>
          </p:nvSpPr>
          <p:spPr>
            <a:xfrm>
              <a:off x="9398" y="2474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Logon</a:t>
              </a:r>
              <a:endParaRPr lang="en-US" sz="800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9406" y="2738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getUsername()</a:t>
              </a:r>
              <a:endParaRPr lang="en-US" sz="800"/>
            </a:p>
          </p:txBody>
        </p:sp>
        <p:sp>
          <p:nvSpPr>
            <p:cNvPr id="33" name="Rectangles 32"/>
            <p:cNvSpPr/>
            <p:nvPr/>
          </p:nvSpPr>
          <p:spPr>
            <a:xfrm>
              <a:off x="9406" y="3502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getEmail(user)</a:t>
              </a:r>
              <a:endParaRPr lang="en-US" sz="800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9406" y="4270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getPassword()</a:t>
              </a:r>
              <a:endParaRPr lang="en-US" sz="800"/>
            </a:p>
          </p:txBody>
        </p:sp>
      </p:grpSp>
      <p:cxnSp>
        <p:nvCxnSpPr>
          <p:cNvPr id="37" name="Straight Arrow Connector 36"/>
          <p:cNvCxnSpPr>
            <a:stCxn id="39" idx="3"/>
            <a:endCxn id="45" idx="1"/>
          </p:cNvCxnSpPr>
          <p:nvPr/>
        </p:nvCxnSpPr>
        <p:spPr>
          <a:xfrm flipV="1">
            <a:off x="6927850" y="3933190"/>
            <a:ext cx="156146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2"/>
            <a:endCxn id="49" idx="0"/>
          </p:cNvCxnSpPr>
          <p:nvPr/>
        </p:nvCxnSpPr>
        <p:spPr>
          <a:xfrm>
            <a:off x="6509385" y="4117340"/>
            <a:ext cx="0" cy="40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6090285" y="375031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Success?</a:t>
            </a:r>
            <a:endParaRPr lang="en-US" sz="600"/>
          </a:p>
        </p:txBody>
      </p:sp>
      <p:sp>
        <p:nvSpPr>
          <p:cNvPr id="40" name="Oval 39"/>
          <p:cNvSpPr/>
          <p:nvPr/>
        </p:nvSpPr>
        <p:spPr>
          <a:xfrm>
            <a:off x="7504430" y="384873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41" name="Oval 40"/>
          <p:cNvSpPr/>
          <p:nvPr/>
        </p:nvSpPr>
        <p:spPr>
          <a:xfrm>
            <a:off x="6422390" y="4187190"/>
            <a:ext cx="164465" cy="1720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43" name="Group 42"/>
          <p:cNvGrpSpPr/>
          <p:nvPr/>
        </p:nvGrpSpPr>
        <p:grpSpPr>
          <a:xfrm>
            <a:off x="8489315" y="3696970"/>
            <a:ext cx="1177925" cy="307975"/>
            <a:chOff x="1542" y="6592"/>
            <a:chExt cx="1855" cy="485"/>
          </a:xfrm>
        </p:grpSpPr>
        <p:sp>
          <p:nvSpPr>
            <p:cNvPr id="44" name="Rectangles 4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Error</a:t>
              </a:r>
              <a:endParaRPr lang="en-US" sz="800"/>
            </a:p>
          </p:txBody>
        </p:sp>
        <p:sp>
          <p:nvSpPr>
            <p:cNvPr id="45" name="Rectangles 4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setInvalid()</a:t>
              </a:r>
              <a:endParaRPr lang="en-US" sz="800"/>
            </a:p>
          </p:txBody>
        </p:sp>
      </p:grpSp>
      <p:cxnSp>
        <p:nvCxnSpPr>
          <p:cNvPr id="47" name="Elbow Connector 46"/>
          <p:cNvCxnSpPr>
            <a:stCxn id="45" idx="3"/>
            <a:endCxn id="83" idx="1"/>
          </p:cNvCxnSpPr>
          <p:nvPr/>
        </p:nvCxnSpPr>
        <p:spPr>
          <a:xfrm flipV="1">
            <a:off x="9667240" y="3681730"/>
            <a:ext cx="367665" cy="251460"/>
          </a:xfrm>
          <a:prstGeom prst="bentConnector3">
            <a:avLst>
              <a:gd name="adj1" fmla="val 5008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039620" y="5306695"/>
            <a:ext cx="1177925" cy="307975"/>
            <a:chOff x="1542" y="6592"/>
            <a:chExt cx="1855" cy="485"/>
          </a:xfrm>
        </p:grpSpPr>
        <p:sp>
          <p:nvSpPr>
            <p:cNvPr id="53" name="Rectangles 52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User</a:t>
              </a:r>
              <a:endParaRPr lang="en-US" sz="80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runUser()</a:t>
              </a:r>
              <a:endParaRPr lang="en-US" sz="80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813925" y="5306695"/>
            <a:ext cx="1177925" cy="307975"/>
            <a:chOff x="1542" y="6592"/>
            <a:chExt cx="1855" cy="485"/>
          </a:xfrm>
        </p:grpSpPr>
        <p:sp>
          <p:nvSpPr>
            <p:cNvPr id="56" name="Rectangles 55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Role</a:t>
              </a:r>
              <a:endParaRPr lang="en-US" sz="800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runRole()</a:t>
              </a:r>
              <a:endParaRPr lang="en-US" sz="80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8500110" y="5306695"/>
            <a:ext cx="1177925" cy="307975"/>
            <a:chOff x="1542" y="6592"/>
            <a:chExt cx="1855" cy="485"/>
          </a:xfrm>
        </p:grpSpPr>
        <p:sp>
          <p:nvSpPr>
            <p:cNvPr id="61" name="Rectangles 6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Currency</a:t>
              </a:r>
              <a:endParaRPr lang="en-US" sz="80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runCurrency()</a:t>
              </a:r>
              <a:endParaRPr lang="en-US" sz="8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347720" y="5306695"/>
            <a:ext cx="1177925" cy="307975"/>
            <a:chOff x="1542" y="6592"/>
            <a:chExt cx="1855" cy="485"/>
          </a:xfrm>
        </p:grpSpPr>
        <p:sp>
          <p:nvSpPr>
            <p:cNvPr id="64" name="Rectangles 6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Account</a:t>
              </a:r>
              <a:endParaRPr lang="en-US" sz="800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runAccount()</a:t>
              </a:r>
              <a:endParaRPr lang="en-US" sz="8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21530" y="5306695"/>
            <a:ext cx="1177925" cy="307975"/>
            <a:chOff x="1542" y="6592"/>
            <a:chExt cx="1855" cy="485"/>
          </a:xfrm>
        </p:grpSpPr>
        <p:sp>
          <p:nvSpPr>
            <p:cNvPr id="67" name="Rectangles 66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Instrument</a:t>
              </a:r>
              <a:endParaRPr lang="en-US" sz="800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runInstrument()</a:t>
              </a:r>
              <a:endParaRPr lang="en-US" sz="8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923915" y="5306695"/>
            <a:ext cx="1177925" cy="307975"/>
            <a:chOff x="1542" y="6592"/>
            <a:chExt cx="1855" cy="485"/>
          </a:xfrm>
        </p:grpSpPr>
        <p:sp>
          <p:nvSpPr>
            <p:cNvPr id="70" name="Rectangles 69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Job</a:t>
              </a:r>
              <a:endParaRPr lang="en-US" sz="800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runJob()</a:t>
              </a:r>
              <a:endParaRPr lang="en-US" sz="80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197725" y="5306695"/>
            <a:ext cx="1177925" cy="307975"/>
            <a:chOff x="1542" y="6592"/>
            <a:chExt cx="1855" cy="485"/>
          </a:xfrm>
        </p:grpSpPr>
        <p:sp>
          <p:nvSpPr>
            <p:cNvPr id="73" name="Rectangles 72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Broker</a:t>
              </a:r>
              <a:endParaRPr lang="en-US" sz="800"/>
            </a:p>
          </p:txBody>
        </p:sp>
        <p:sp>
          <p:nvSpPr>
            <p:cNvPr id="74" name="Rectangles 73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runBroker()</a:t>
              </a:r>
              <a:endParaRPr lang="en-US" sz="800"/>
            </a:p>
          </p:txBody>
        </p:sp>
      </p:grpSp>
      <p:cxnSp>
        <p:nvCxnSpPr>
          <p:cNvPr id="75" name="Elbow Connector 74"/>
          <p:cNvCxnSpPr/>
          <p:nvPr/>
        </p:nvCxnSpPr>
        <p:spPr>
          <a:xfrm rot="5400000">
            <a:off x="4329430" y="3126740"/>
            <a:ext cx="479425" cy="3880485"/>
          </a:xfrm>
          <a:prstGeom prst="bent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rot="5400000">
            <a:off x="4983480" y="3780790"/>
            <a:ext cx="479425" cy="2572385"/>
          </a:xfrm>
          <a:prstGeom prst="bent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rot="5400000">
            <a:off x="5620385" y="4417695"/>
            <a:ext cx="479425" cy="1298575"/>
          </a:xfrm>
          <a:prstGeom prst="bent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/>
          <p:nvPr/>
        </p:nvCxnSpPr>
        <p:spPr>
          <a:xfrm rot="5400000" flipV="1">
            <a:off x="6271578" y="5065078"/>
            <a:ext cx="479425" cy="38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/>
          <p:nvPr/>
        </p:nvCxnSpPr>
        <p:spPr>
          <a:xfrm rot="5400000" flipV="1">
            <a:off x="6908483" y="4428173"/>
            <a:ext cx="479425" cy="12776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5400000" flipV="1">
            <a:off x="8216583" y="3120073"/>
            <a:ext cx="479425" cy="38938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5400000" flipV="1">
            <a:off x="7559675" y="3776980"/>
            <a:ext cx="479425" cy="2580005"/>
          </a:xfrm>
          <a:prstGeom prst="bentConnector3">
            <a:avLst>
              <a:gd name="adj1" fmla="val 500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Off-page Connector 168"/>
          <p:cNvSpPr/>
          <p:nvPr/>
        </p:nvSpPr>
        <p:spPr>
          <a:xfrm>
            <a:off x="3785235" y="5975985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6</a:t>
            </a:r>
            <a:endParaRPr lang="en-US" sz="1000" b="1"/>
          </a:p>
        </p:txBody>
      </p:sp>
      <p:sp>
        <p:nvSpPr>
          <p:cNvPr id="86" name="Flowchart: Off-page Connector 85"/>
          <p:cNvSpPr/>
          <p:nvPr/>
        </p:nvSpPr>
        <p:spPr>
          <a:xfrm>
            <a:off x="5059680" y="5975985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7</a:t>
            </a:r>
            <a:endParaRPr lang="en-US" sz="1000" b="1"/>
          </a:p>
        </p:txBody>
      </p:sp>
      <p:sp>
        <p:nvSpPr>
          <p:cNvPr id="87" name="Flowchart: Off-page Connector 86"/>
          <p:cNvSpPr/>
          <p:nvPr/>
        </p:nvSpPr>
        <p:spPr>
          <a:xfrm>
            <a:off x="6362700" y="5975985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8</a:t>
            </a:r>
            <a:endParaRPr lang="en-US" sz="1000" b="1"/>
          </a:p>
        </p:txBody>
      </p:sp>
      <p:sp>
        <p:nvSpPr>
          <p:cNvPr id="88" name="Flowchart: Off-page Connector 87"/>
          <p:cNvSpPr/>
          <p:nvPr/>
        </p:nvSpPr>
        <p:spPr>
          <a:xfrm>
            <a:off x="7637145" y="5975985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9</a:t>
            </a:r>
            <a:endParaRPr lang="en-US" sz="1000" b="1"/>
          </a:p>
        </p:txBody>
      </p:sp>
      <p:sp>
        <p:nvSpPr>
          <p:cNvPr id="92" name="Flowchart: Off-page Connector 91"/>
          <p:cNvSpPr/>
          <p:nvPr/>
        </p:nvSpPr>
        <p:spPr>
          <a:xfrm>
            <a:off x="8909685" y="5975985"/>
            <a:ext cx="375285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10</a:t>
            </a:r>
            <a:endParaRPr lang="en-US" sz="1000" b="1"/>
          </a:p>
        </p:txBody>
      </p:sp>
      <p:sp>
        <p:nvSpPr>
          <p:cNvPr id="95" name="Flowchart: Off-page Connector 94"/>
          <p:cNvSpPr/>
          <p:nvPr/>
        </p:nvSpPr>
        <p:spPr>
          <a:xfrm>
            <a:off x="10229215" y="5975985"/>
            <a:ext cx="36830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11</a:t>
            </a:r>
            <a:endParaRPr lang="en-US" sz="1000" b="1"/>
          </a:p>
        </p:txBody>
      </p:sp>
      <p:sp>
        <p:nvSpPr>
          <p:cNvPr id="96" name="Flowchart: Off-page Connector 95"/>
          <p:cNvSpPr/>
          <p:nvPr/>
        </p:nvSpPr>
        <p:spPr>
          <a:xfrm>
            <a:off x="2476500" y="5975985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5</a:t>
            </a:r>
            <a:endParaRPr lang="en-US" sz="1000" b="1"/>
          </a:p>
        </p:txBody>
      </p:sp>
      <p:cxnSp>
        <p:nvCxnSpPr>
          <p:cNvPr id="97" name="Straight Arrow Connector 96"/>
          <p:cNvCxnSpPr>
            <a:stCxn id="54" idx="2"/>
            <a:endCxn id="96" idx="0"/>
          </p:cNvCxnSpPr>
          <p:nvPr/>
        </p:nvCxnSpPr>
        <p:spPr>
          <a:xfrm flipH="1">
            <a:off x="2626995" y="5614670"/>
            <a:ext cx="1905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59" idx="2"/>
            <a:endCxn id="95" idx="0"/>
          </p:cNvCxnSpPr>
          <p:nvPr/>
        </p:nvCxnSpPr>
        <p:spPr>
          <a:xfrm>
            <a:off x="10403205" y="5614670"/>
            <a:ext cx="10160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68" idx="2"/>
            <a:endCxn id="86" idx="0"/>
          </p:cNvCxnSpPr>
          <p:nvPr/>
        </p:nvCxnSpPr>
        <p:spPr>
          <a:xfrm flipH="1">
            <a:off x="5210175" y="5614670"/>
            <a:ext cx="635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2" idx="2"/>
            <a:endCxn id="92" idx="0"/>
          </p:cNvCxnSpPr>
          <p:nvPr/>
        </p:nvCxnSpPr>
        <p:spPr>
          <a:xfrm>
            <a:off x="9089390" y="5614670"/>
            <a:ext cx="8255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74" idx="2"/>
            <a:endCxn id="88" idx="0"/>
          </p:cNvCxnSpPr>
          <p:nvPr/>
        </p:nvCxnSpPr>
        <p:spPr>
          <a:xfrm>
            <a:off x="7787005" y="5614670"/>
            <a:ext cx="635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1" idx="2"/>
            <a:endCxn id="87" idx="0"/>
          </p:cNvCxnSpPr>
          <p:nvPr/>
        </p:nvCxnSpPr>
        <p:spPr>
          <a:xfrm>
            <a:off x="6513195" y="5614670"/>
            <a:ext cx="0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5" idx="2"/>
            <a:endCxn id="169" idx="0"/>
          </p:cNvCxnSpPr>
          <p:nvPr/>
        </p:nvCxnSpPr>
        <p:spPr>
          <a:xfrm flipH="1">
            <a:off x="3935730" y="5614670"/>
            <a:ext cx="1270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6249670" y="4991100"/>
            <a:ext cx="52578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" name="Flowchart: Decision 120"/>
          <p:cNvSpPr/>
          <p:nvPr/>
        </p:nvSpPr>
        <p:spPr>
          <a:xfrm>
            <a:off x="1813560" y="326263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Valid?</a:t>
            </a:r>
            <a:endParaRPr lang="en-US" sz="600"/>
          </a:p>
        </p:txBody>
      </p:sp>
      <p:cxnSp>
        <p:nvCxnSpPr>
          <p:cNvPr id="128" name="Straight Arrow Connector 127"/>
          <p:cNvCxnSpPr>
            <a:stCxn id="121" idx="0"/>
            <a:endCxn id="180" idx="2"/>
          </p:cNvCxnSpPr>
          <p:nvPr/>
        </p:nvCxnSpPr>
        <p:spPr>
          <a:xfrm flipV="1">
            <a:off x="2232660" y="2279015"/>
            <a:ext cx="5080" cy="9836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/>
          <p:nvPr/>
        </p:nvCxnSpPr>
        <p:spPr>
          <a:xfrm>
            <a:off x="4085590" y="2965450"/>
            <a:ext cx="3175" cy="48514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33" idx="1"/>
            <a:endCxn id="121" idx="3"/>
          </p:cNvCxnSpPr>
          <p:nvPr/>
        </p:nvCxnSpPr>
        <p:spPr>
          <a:xfrm flipH="1" flipV="1">
            <a:off x="2651125" y="3446145"/>
            <a:ext cx="25654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1" idx="2"/>
            <a:endCxn id="35" idx="1"/>
          </p:cNvCxnSpPr>
          <p:nvPr/>
        </p:nvCxnSpPr>
        <p:spPr>
          <a:xfrm rot="5400000" flipV="1">
            <a:off x="2415858" y="3446463"/>
            <a:ext cx="308610" cy="6750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2150110" y="383603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140" name="Group 139"/>
          <p:cNvGrpSpPr/>
          <p:nvPr/>
        </p:nvGrpSpPr>
        <p:grpSpPr>
          <a:xfrm>
            <a:off x="4399280" y="3705225"/>
            <a:ext cx="1177925" cy="307975"/>
            <a:chOff x="1542" y="6592"/>
            <a:chExt cx="1855" cy="485"/>
          </a:xfrm>
        </p:grpSpPr>
        <p:sp>
          <p:nvSpPr>
            <p:cNvPr id="141" name="Rectangles 14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Connect</a:t>
              </a:r>
              <a:endParaRPr lang="en-US" sz="800"/>
            </a:p>
          </p:txBody>
        </p:sp>
        <p:sp>
          <p:nvSpPr>
            <p:cNvPr id="142" name="Rectangles 14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compareHash()</a:t>
              </a:r>
              <a:endParaRPr lang="en-US" sz="800"/>
            </a:p>
          </p:txBody>
        </p:sp>
      </p:grpSp>
      <p:cxnSp>
        <p:nvCxnSpPr>
          <p:cNvPr id="143" name="Straight Arrow Connector 142"/>
          <p:cNvCxnSpPr/>
          <p:nvPr/>
        </p:nvCxnSpPr>
        <p:spPr>
          <a:xfrm>
            <a:off x="4085590" y="3938270"/>
            <a:ext cx="31369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42" idx="3"/>
            <a:endCxn id="39" idx="1"/>
          </p:cNvCxnSpPr>
          <p:nvPr/>
        </p:nvCxnSpPr>
        <p:spPr>
          <a:xfrm flipV="1">
            <a:off x="5577205" y="3933825"/>
            <a:ext cx="51308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/>
          <p:nvPr/>
        </p:nvCxnSpPr>
        <p:spPr>
          <a:xfrm>
            <a:off x="8027670" y="1163955"/>
            <a:ext cx="3175" cy="47498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owchart: Decision 155"/>
          <p:cNvSpPr/>
          <p:nvPr/>
        </p:nvSpPr>
        <p:spPr>
          <a:xfrm>
            <a:off x="5698490" y="144780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Valid?</a:t>
            </a:r>
            <a:endParaRPr lang="en-US" sz="600"/>
          </a:p>
        </p:txBody>
      </p:sp>
      <p:cxnSp>
        <p:nvCxnSpPr>
          <p:cNvPr id="157" name="Straight Arrow Connector 156"/>
          <p:cNvCxnSpPr>
            <a:stCxn id="13" idx="1"/>
            <a:endCxn id="156" idx="3"/>
          </p:cNvCxnSpPr>
          <p:nvPr/>
        </p:nvCxnSpPr>
        <p:spPr>
          <a:xfrm flipH="1" flipV="1">
            <a:off x="6536055" y="1631315"/>
            <a:ext cx="31369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56" idx="2"/>
            <a:endCxn id="16" idx="1"/>
          </p:cNvCxnSpPr>
          <p:nvPr/>
        </p:nvCxnSpPr>
        <p:spPr>
          <a:xfrm rot="5400000" flipV="1">
            <a:off x="6334125" y="1597660"/>
            <a:ext cx="299085" cy="7321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6035040" y="200088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64" name="Elbow Connector 163"/>
          <p:cNvCxnSpPr/>
          <p:nvPr/>
        </p:nvCxnSpPr>
        <p:spPr>
          <a:xfrm>
            <a:off x="8027670" y="2113915"/>
            <a:ext cx="3175" cy="47498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7" idx="1"/>
            <a:endCxn id="168" idx="3"/>
          </p:cNvCxnSpPr>
          <p:nvPr/>
        </p:nvCxnSpPr>
        <p:spPr>
          <a:xfrm flipH="1" flipV="1">
            <a:off x="6558915" y="2583815"/>
            <a:ext cx="29083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Decision 167"/>
          <p:cNvSpPr/>
          <p:nvPr/>
        </p:nvSpPr>
        <p:spPr>
          <a:xfrm>
            <a:off x="5721350" y="240030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Valid?</a:t>
            </a:r>
            <a:endParaRPr lang="en-US" sz="600"/>
          </a:p>
        </p:txBody>
      </p:sp>
      <p:cxnSp>
        <p:nvCxnSpPr>
          <p:cNvPr id="170" name="Elbow Connector 169"/>
          <p:cNvCxnSpPr>
            <a:stCxn id="168" idx="2"/>
            <a:endCxn id="150" idx="1"/>
          </p:cNvCxnSpPr>
          <p:nvPr/>
        </p:nvCxnSpPr>
        <p:spPr>
          <a:xfrm rot="5400000" flipV="1">
            <a:off x="6246813" y="2660968"/>
            <a:ext cx="493395" cy="706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6052820" y="316230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172" name="Group 171"/>
          <p:cNvGrpSpPr/>
          <p:nvPr/>
        </p:nvGrpSpPr>
        <p:grpSpPr>
          <a:xfrm>
            <a:off x="4501515" y="1939925"/>
            <a:ext cx="1177925" cy="307975"/>
            <a:chOff x="1542" y="6592"/>
            <a:chExt cx="1855" cy="485"/>
          </a:xfrm>
        </p:grpSpPr>
        <p:sp>
          <p:nvSpPr>
            <p:cNvPr id="173" name="Rectangles 172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Error</a:t>
              </a:r>
              <a:endParaRPr lang="en-US" sz="800"/>
            </a:p>
          </p:txBody>
        </p:sp>
        <p:sp>
          <p:nvSpPr>
            <p:cNvPr id="174" name="Rectangles 173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setInvalid()</a:t>
              </a:r>
              <a:endParaRPr lang="en-US" sz="800"/>
            </a:p>
          </p:txBody>
        </p:sp>
      </p:grpSp>
      <p:cxnSp>
        <p:nvCxnSpPr>
          <p:cNvPr id="176" name="Elbow Connector 175"/>
          <p:cNvCxnSpPr>
            <a:stCxn id="156" idx="1"/>
            <a:endCxn id="173" idx="0"/>
          </p:cNvCxnSpPr>
          <p:nvPr/>
        </p:nvCxnSpPr>
        <p:spPr>
          <a:xfrm rot="10800000" flipV="1">
            <a:off x="5090795" y="1631315"/>
            <a:ext cx="607695" cy="3086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009515" y="15443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77" name="Elbow Connector 176"/>
          <p:cNvCxnSpPr>
            <a:stCxn id="168" idx="1"/>
            <a:endCxn id="174" idx="2"/>
          </p:cNvCxnSpPr>
          <p:nvPr/>
        </p:nvCxnSpPr>
        <p:spPr>
          <a:xfrm rot="10800000">
            <a:off x="5090795" y="2247900"/>
            <a:ext cx="630555" cy="3359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008880" y="249745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grpSp>
        <p:nvGrpSpPr>
          <p:cNvPr id="178" name="Group 177"/>
          <p:cNvGrpSpPr/>
          <p:nvPr/>
        </p:nvGrpSpPr>
        <p:grpSpPr>
          <a:xfrm>
            <a:off x="1648460" y="1971040"/>
            <a:ext cx="1177925" cy="307975"/>
            <a:chOff x="1542" y="6592"/>
            <a:chExt cx="1855" cy="485"/>
          </a:xfrm>
        </p:grpSpPr>
        <p:sp>
          <p:nvSpPr>
            <p:cNvPr id="179" name="Rectangles 178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Error</a:t>
              </a:r>
              <a:endParaRPr lang="en-US" sz="800"/>
            </a:p>
          </p:txBody>
        </p:sp>
        <p:sp>
          <p:nvSpPr>
            <p:cNvPr id="180" name="Rectangles 179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setInvalid()</a:t>
              </a:r>
              <a:endParaRPr lang="en-US" sz="800"/>
            </a:p>
          </p:txBody>
        </p:sp>
      </p:grpSp>
      <p:sp>
        <p:nvSpPr>
          <p:cNvPr id="181" name="Oval 180"/>
          <p:cNvSpPr/>
          <p:nvPr/>
        </p:nvSpPr>
        <p:spPr>
          <a:xfrm>
            <a:off x="2155190" y="25882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82" name="Straight Arrow Connector 181"/>
          <p:cNvCxnSpPr>
            <a:stCxn id="180" idx="3"/>
            <a:endCxn id="107" idx="2"/>
          </p:cNvCxnSpPr>
          <p:nvPr/>
        </p:nvCxnSpPr>
        <p:spPr>
          <a:xfrm>
            <a:off x="2826385" y="2207260"/>
            <a:ext cx="57023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Elbow Connector 183"/>
          <p:cNvCxnSpPr>
            <a:stCxn id="174" idx="1"/>
            <a:endCxn id="11" idx="4"/>
          </p:cNvCxnSpPr>
          <p:nvPr/>
        </p:nvCxnSpPr>
        <p:spPr>
          <a:xfrm rot="10800000">
            <a:off x="4254500" y="1259840"/>
            <a:ext cx="247015" cy="9163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94" name="Straight Arrow Connector 193"/>
          <p:cNvCxnSpPr>
            <a:stCxn id="184" idx="1"/>
            <a:endCxn id="108" idx="6"/>
          </p:cNvCxnSpPr>
          <p:nvPr/>
        </p:nvCxnSpPr>
        <p:spPr>
          <a:xfrm flipH="1">
            <a:off x="5663565" y="3482340"/>
            <a:ext cx="54610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6" idx="2"/>
            <a:endCxn id="105" idx="0"/>
          </p:cNvCxnSpPr>
          <p:nvPr/>
        </p:nvCxnSpPr>
        <p:spPr>
          <a:xfrm>
            <a:off x="7738745" y="1024890"/>
            <a:ext cx="6350" cy="403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0534015" y="191770"/>
            <a:ext cx="137985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User Flow</a:t>
            </a:r>
            <a:endParaRPr lang="en-US" sz="1000"/>
          </a:p>
          <a:p>
            <a:r>
              <a:rPr lang="en-US" sz="1000"/>
              <a:t>05/15/2025</a:t>
            </a:r>
            <a:endParaRPr lang="en-US" sz="1000"/>
          </a:p>
        </p:txBody>
      </p:sp>
      <p:sp>
        <p:nvSpPr>
          <p:cNvPr id="96" name="Flowchart: Off-page Connector 95"/>
          <p:cNvSpPr/>
          <p:nvPr/>
        </p:nvSpPr>
        <p:spPr>
          <a:xfrm>
            <a:off x="7588250" y="706120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000" b="1"/>
              <a:t>5</a:t>
            </a:r>
            <a:endParaRPr lang="en-US" sz="1000" b="1"/>
          </a:p>
        </p:txBody>
      </p:sp>
      <p:grpSp>
        <p:nvGrpSpPr>
          <p:cNvPr id="52" name="Group 51"/>
          <p:cNvGrpSpPr/>
          <p:nvPr/>
        </p:nvGrpSpPr>
        <p:grpSpPr>
          <a:xfrm>
            <a:off x="1520190" y="2038985"/>
            <a:ext cx="1177925" cy="307975"/>
            <a:chOff x="1542" y="6592"/>
            <a:chExt cx="1855" cy="485"/>
          </a:xfrm>
        </p:grpSpPr>
        <p:sp>
          <p:nvSpPr>
            <p:cNvPr id="53" name="Rectangles 52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User</a:t>
              </a:r>
              <a:endParaRPr lang="en-US" sz="80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create()</a:t>
              </a:r>
              <a:endParaRPr lang="en-US" sz="8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486650" y="1744345"/>
            <a:ext cx="1177925" cy="307975"/>
            <a:chOff x="1542" y="6592"/>
            <a:chExt cx="1855" cy="485"/>
          </a:xfrm>
        </p:grpSpPr>
        <p:sp>
          <p:nvSpPr>
            <p:cNvPr id="64" name="Rectangles 63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Edit</a:t>
              </a:r>
              <a:endParaRPr lang="en-US" sz="800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edit()</a:t>
              </a:r>
              <a:endParaRPr lang="en-US" sz="80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567670" y="1744345"/>
            <a:ext cx="1177925" cy="307975"/>
            <a:chOff x="1542" y="6592"/>
            <a:chExt cx="1855" cy="485"/>
          </a:xfrm>
        </p:grpSpPr>
        <p:sp>
          <p:nvSpPr>
            <p:cNvPr id="67" name="Rectangles 66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View</a:t>
              </a:r>
              <a:endParaRPr lang="en-US" sz="800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view()</a:t>
              </a:r>
              <a:endParaRPr lang="en-US" sz="80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9127490" y="1744345"/>
            <a:ext cx="1177925" cy="307975"/>
            <a:chOff x="1542" y="6592"/>
            <a:chExt cx="1855" cy="485"/>
          </a:xfrm>
        </p:grpSpPr>
        <p:sp>
          <p:nvSpPr>
            <p:cNvPr id="70" name="Rectangles 69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Drop</a:t>
              </a:r>
              <a:endParaRPr lang="en-US" sz="800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drop()</a:t>
              </a:r>
              <a:endParaRPr lang="en-US" sz="800"/>
            </a:p>
          </p:txBody>
        </p:sp>
      </p:grpSp>
      <p:cxnSp>
        <p:nvCxnSpPr>
          <p:cNvPr id="75" name="Elbow Connector 74"/>
          <p:cNvCxnSpPr>
            <a:stCxn id="105" idx="1"/>
            <a:endCxn id="53" idx="0"/>
          </p:cNvCxnSpPr>
          <p:nvPr/>
        </p:nvCxnSpPr>
        <p:spPr>
          <a:xfrm rot="10800000" flipV="1">
            <a:off x="2109470" y="1503680"/>
            <a:ext cx="5372735" cy="5353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>
            <a:off x="7489825" y="1503680"/>
            <a:ext cx="586105" cy="240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105" idx="3"/>
            <a:endCxn id="67" idx="0"/>
          </p:cNvCxnSpPr>
          <p:nvPr/>
        </p:nvCxnSpPr>
        <p:spPr>
          <a:xfrm>
            <a:off x="8007985" y="1503680"/>
            <a:ext cx="3148965" cy="240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5" idx="3"/>
            <a:endCxn id="70" idx="0"/>
          </p:cNvCxnSpPr>
          <p:nvPr/>
        </p:nvCxnSpPr>
        <p:spPr>
          <a:xfrm>
            <a:off x="8007985" y="1503680"/>
            <a:ext cx="1708785" cy="240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109470" y="2346960"/>
            <a:ext cx="1270" cy="212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11156950" y="2037080"/>
            <a:ext cx="0" cy="35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716770" y="1991360"/>
            <a:ext cx="0" cy="387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075930" y="2052320"/>
            <a:ext cx="0" cy="36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lowchart: Terminator 104"/>
          <p:cNvSpPr/>
          <p:nvPr/>
        </p:nvSpPr>
        <p:spPr>
          <a:xfrm>
            <a:off x="7482205" y="1428750"/>
            <a:ext cx="52578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3872865" y="5734050"/>
            <a:ext cx="1179830" cy="471170"/>
            <a:chOff x="8565" y="4772"/>
            <a:chExt cx="1858" cy="742"/>
          </a:xfrm>
        </p:grpSpPr>
        <p:sp>
          <p:nvSpPr>
            <p:cNvPr id="27" name="Rectangles 26"/>
            <p:cNvSpPr/>
            <p:nvPr/>
          </p:nvSpPr>
          <p:spPr>
            <a:xfrm>
              <a:off x="8565" y="5284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storeCredentials()</a:t>
              </a:r>
              <a:endParaRPr lang="en-US" sz="800"/>
            </a:p>
          </p:txBody>
        </p:sp>
        <p:sp>
          <p:nvSpPr>
            <p:cNvPr id="149" name="Rectangles 148"/>
            <p:cNvSpPr/>
            <p:nvPr/>
          </p:nvSpPr>
          <p:spPr>
            <a:xfrm>
              <a:off x="8568" y="477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Connect</a:t>
              </a:r>
              <a:endParaRPr lang="en-US" sz="800"/>
            </a:p>
          </p:txBody>
        </p:sp>
        <p:sp>
          <p:nvSpPr>
            <p:cNvPr id="150" name="Rectangles 149"/>
            <p:cNvSpPr/>
            <p:nvPr/>
          </p:nvSpPr>
          <p:spPr>
            <a:xfrm>
              <a:off x="8568" y="503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compareHash()</a:t>
              </a:r>
              <a:endParaRPr lang="en-US" sz="800"/>
            </a:p>
          </p:txBody>
        </p:sp>
      </p:grpSp>
      <p:cxnSp>
        <p:nvCxnSpPr>
          <p:cNvPr id="110" name="Straight Arrow Connector 109"/>
          <p:cNvCxnSpPr>
            <a:endCxn id="146" idx="1"/>
          </p:cNvCxnSpPr>
          <p:nvPr/>
        </p:nvCxnSpPr>
        <p:spPr>
          <a:xfrm>
            <a:off x="2602230" y="2948940"/>
            <a:ext cx="41846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lowchart: Decision 145"/>
          <p:cNvSpPr/>
          <p:nvPr/>
        </p:nvSpPr>
        <p:spPr>
          <a:xfrm>
            <a:off x="3020695" y="276606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Blank?</a:t>
            </a:r>
            <a:endParaRPr lang="en-US" sz="600"/>
          </a:p>
        </p:txBody>
      </p:sp>
      <p:cxnSp>
        <p:nvCxnSpPr>
          <p:cNvPr id="153" name="Elbow Connector 152"/>
          <p:cNvCxnSpPr>
            <a:stCxn id="146" idx="2"/>
            <a:endCxn id="39" idx="3"/>
          </p:cNvCxnSpPr>
          <p:nvPr/>
        </p:nvCxnSpPr>
        <p:spPr>
          <a:xfrm rot="5400000">
            <a:off x="2924175" y="2908300"/>
            <a:ext cx="290830" cy="7404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3357245" y="33350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56" name="Flowchart: Decision 155"/>
          <p:cNvSpPr/>
          <p:nvPr/>
        </p:nvSpPr>
        <p:spPr>
          <a:xfrm>
            <a:off x="370205" y="3232786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Valid?</a:t>
            </a:r>
            <a:endParaRPr lang="en-US" sz="600"/>
          </a:p>
        </p:txBody>
      </p:sp>
      <p:cxnSp>
        <p:nvCxnSpPr>
          <p:cNvPr id="157" name="Straight Arrow Connector 156"/>
          <p:cNvCxnSpPr>
            <a:endCxn id="156" idx="3"/>
          </p:cNvCxnSpPr>
          <p:nvPr/>
        </p:nvCxnSpPr>
        <p:spPr>
          <a:xfrm flipH="1" flipV="1">
            <a:off x="1207770" y="3416300"/>
            <a:ext cx="31369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156" idx="2"/>
            <a:endCxn id="74" idx="1"/>
          </p:cNvCxnSpPr>
          <p:nvPr/>
        </p:nvCxnSpPr>
        <p:spPr>
          <a:xfrm rot="5400000" flipV="1">
            <a:off x="1062990" y="3325495"/>
            <a:ext cx="184785" cy="7321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702945" y="369379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67" name="Straight Arrow Connector 166"/>
          <p:cNvCxnSpPr>
            <a:stCxn id="41" idx="3"/>
            <a:endCxn id="168" idx="1"/>
          </p:cNvCxnSpPr>
          <p:nvPr/>
        </p:nvCxnSpPr>
        <p:spPr>
          <a:xfrm flipV="1">
            <a:off x="2699385" y="4983480"/>
            <a:ext cx="135001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owchart: Decision 167"/>
          <p:cNvSpPr/>
          <p:nvPr/>
        </p:nvSpPr>
        <p:spPr>
          <a:xfrm>
            <a:off x="4049395" y="4799966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Valid?</a:t>
            </a:r>
            <a:endParaRPr lang="en-US" sz="600"/>
          </a:p>
        </p:txBody>
      </p:sp>
      <p:cxnSp>
        <p:nvCxnSpPr>
          <p:cNvPr id="170" name="Elbow Connector 169"/>
          <p:cNvCxnSpPr>
            <a:stCxn id="123" idx="2"/>
            <a:endCxn id="168" idx="3"/>
          </p:cNvCxnSpPr>
          <p:nvPr/>
        </p:nvCxnSpPr>
        <p:spPr>
          <a:xfrm rot="5400000">
            <a:off x="6266815" y="3174365"/>
            <a:ext cx="429260" cy="31889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/>
          <p:cNvGrpSpPr/>
          <p:nvPr/>
        </p:nvGrpSpPr>
        <p:grpSpPr>
          <a:xfrm>
            <a:off x="3876675" y="3251835"/>
            <a:ext cx="1177925" cy="307975"/>
            <a:chOff x="1542" y="6592"/>
            <a:chExt cx="1855" cy="485"/>
          </a:xfrm>
        </p:grpSpPr>
        <p:sp>
          <p:nvSpPr>
            <p:cNvPr id="173" name="Rectangles 172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Error</a:t>
              </a:r>
              <a:endParaRPr lang="en-US" sz="800"/>
            </a:p>
          </p:txBody>
        </p:sp>
        <p:sp>
          <p:nvSpPr>
            <p:cNvPr id="174" name="Rectangles 173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setInvalid()</a:t>
              </a:r>
              <a:endParaRPr lang="en-US" sz="800"/>
            </a:p>
          </p:txBody>
        </p:sp>
      </p:grpSp>
      <p:cxnSp>
        <p:nvCxnSpPr>
          <p:cNvPr id="177" name="Elbow Connector 176"/>
          <p:cNvCxnSpPr>
            <a:stCxn id="146" idx="3"/>
          </p:cNvCxnSpPr>
          <p:nvPr/>
        </p:nvCxnSpPr>
        <p:spPr>
          <a:xfrm>
            <a:off x="3858260" y="2949575"/>
            <a:ext cx="607695" cy="3022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370070" y="286385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116" name="Group 115"/>
          <p:cNvGrpSpPr/>
          <p:nvPr/>
        </p:nvGrpSpPr>
        <p:grpSpPr>
          <a:xfrm>
            <a:off x="1516380" y="2559050"/>
            <a:ext cx="1183005" cy="2658110"/>
            <a:chOff x="1444" y="2942"/>
            <a:chExt cx="1863" cy="4186"/>
          </a:xfrm>
        </p:grpSpPr>
        <p:cxnSp>
          <p:nvCxnSpPr>
            <p:cNvPr id="31" name="Elbow Connector 30"/>
            <p:cNvCxnSpPr>
              <a:stCxn id="74" idx="3"/>
              <a:endCxn id="82" idx="3"/>
            </p:cNvCxnSpPr>
            <p:nvPr/>
          </p:nvCxnSpPr>
          <p:spPr>
            <a:xfrm flipH="1">
              <a:off x="3299" y="4872"/>
              <a:ext cx="8" cy="261"/>
            </a:xfrm>
            <a:prstGeom prst="bentConnector3">
              <a:avLst>
                <a:gd name="adj1" fmla="val -46875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s 36"/>
            <p:cNvSpPr/>
            <p:nvPr/>
          </p:nvSpPr>
          <p:spPr>
            <a:xfrm>
              <a:off x="1452" y="294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Create User</a:t>
              </a:r>
              <a:endParaRPr lang="en-US" sz="800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1452" y="3196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getUsername()</a:t>
              </a:r>
              <a:endParaRPr lang="en-US" sz="800"/>
            </a:p>
          </p:txBody>
        </p:sp>
        <p:sp>
          <p:nvSpPr>
            <p:cNvPr id="39" name="Rectangles 38"/>
            <p:cNvSpPr/>
            <p:nvPr/>
          </p:nvSpPr>
          <p:spPr>
            <a:xfrm>
              <a:off x="1452" y="3944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getEmail()</a:t>
              </a:r>
              <a:endParaRPr lang="en-US" sz="800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1452" y="5660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getPassword()</a:t>
              </a:r>
              <a:endParaRPr lang="en-US" sz="800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1452" y="6408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confirmPassword()</a:t>
              </a:r>
              <a:endParaRPr lang="en-US" sz="800"/>
            </a:p>
          </p:txBody>
        </p:sp>
        <p:cxnSp>
          <p:nvCxnSpPr>
            <p:cNvPr id="164" name="Elbow Connector 163"/>
            <p:cNvCxnSpPr>
              <a:stCxn id="84" idx="3"/>
              <a:endCxn id="40" idx="3"/>
            </p:cNvCxnSpPr>
            <p:nvPr/>
          </p:nvCxnSpPr>
          <p:spPr>
            <a:xfrm>
              <a:off x="3299" y="5401"/>
              <a:ext cx="8" cy="619"/>
            </a:xfrm>
            <a:prstGeom prst="bentConnector3">
              <a:avLst>
                <a:gd name="adj1" fmla="val 47875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Elbow Connector 175"/>
            <p:cNvCxnSpPr>
              <a:stCxn id="40" idx="1"/>
              <a:endCxn id="41" idx="1"/>
            </p:cNvCxnSpPr>
            <p:nvPr/>
          </p:nvCxnSpPr>
          <p:spPr>
            <a:xfrm rot="10800000" flipV="1">
              <a:off x="1452" y="6020"/>
              <a:ext cx="5" cy="74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s 73"/>
            <p:cNvSpPr/>
            <p:nvPr/>
          </p:nvSpPr>
          <p:spPr>
            <a:xfrm>
              <a:off x="1452" y="4757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setRole()</a:t>
              </a:r>
              <a:endParaRPr lang="en-US" sz="800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1444" y="5018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setState()</a:t>
              </a:r>
              <a:endParaRPr lang="en-US" sz="800"/>
            </a:p>
          </p:txBody>
        </p:sp>
        <p:sp>
          <p:nvSpPr>
            <p:cNvPr id="84" name="Rectangles 83"/>
            <p:cNvSpPr/>
            <p:nvPr/>
          </p:nvSpPr>
          <p:spPr>
            <a:xfrm>
              <a:off x="1444" y="5286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setImage()</a:t>
              </a:r>
              <a:endParaRPr lang="en-US" sz="800"/>
            </a:p>
          </p:txBody>
        </p:sp>
        <p:cxnSp>
          <p:nvCxnSpPr>
            <p:cNvPr id="85" name="Elbow Connector 84"/>
            <p:cNvCxnSpPr>
              <a:stCxn id="82" idx="1"/>
              <a:endCxn id="84" idx="1"/>
            </p:cNvCxnSpPr>
            <p:nvPr/>
          </p:nvCxnSpPr>
          <p:spPr>
            <a:xfrm rot="10800000" flipV="1">
              <a:off x="1444" y="5133"/>
              <a:ext cx="5" cy="26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Arrow Connector 91"/>
          <p:cNvCxnSpPr>
            <a:stCxn id="168" idx="0"/>
          </p:cNvCxnSpPr>
          <p:nvPr/>
        </p:nvCxnSpPr>
        <p:spPr>
          <a:xfrm flipH="1" flipV="1">
            <a:off x="4465955" y="3559810"/>
            <a:ext cx="2540" cy="1240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372610" y="403161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01" name="Oval 100"/>
          <p:cNvSpPr/>
          <p:nvPr/>
        </p:nvSpPr>
        <p:spPr>
          <a:xfrm>
            <a:off x="6939915" y="106108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104" name="Straight Arrow Connector 103"/>
          <p:cNvCxnSpPr>
            <a:stCxn id="101" idx="6"/>
          </p:cNvCxnSpPr>
          <p:nvPr/>
        </p:nvCxnSpPr>
        <p:spPr>
          <a:xfrm flipV="1">
            <a:off x="7240905" y="1213485"/>
            <a:ext cx="48196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74" idx="3"/>
            <a:endCxn id="108" idx="2"/>
          </p:cNvCxnSpPr>
          <p:nvPr/>
        </p:nvCxnSpPr>
        <p:spPr>
          <a:xfrm>
            <a:off x="5054600" y="3488055"/>
            <a:ext cx="3079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362575" y="332867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132" name="Straight Arrow Connector 131"/>
          <p:cNvCxnSpPr>
            <a:stCxn id="168" idx="2"/>
          </p:cNvCxnSpPr>
          <p:nvPr/>
        </p:nvCxnSpPr>
        <p:spPr>
          <a:xfrm flipH="1">
            <a:off x="4464050" y="5166995"/>
            <a:ext cx="4445" cy="56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4387850" y="533908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145" name="Group 144"/>
          <p:cNvGrpSpPr/>
          <p:nvPr/>
        </p:nvGrpSpPr>
        <p:grpSpPr>
          <a:xfrm>
            <a:off x="9125585" y="2379345"/>
            <a:ext cx="1179830" cy="639445"/>
            <a:chOff x="12691" y="3123"/>
            <a:chExt cx="1858" cy="1007"/>
          </a:xfrm>
        </p:grpSpPr>
        <p:sp>
          <p:nvSpPr>
            <p:cNvPr id="140" name="Rectangles 139"/>
            <p:cNvSpPr/>
            <p:nvPr/>
          </p:nvSpPr>
          <p:spPr>
            <a:xfrm>
              <a:off x="12691" y="3635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selectUser()</a:t>
              </a:r>
              <a:endParaRPr lang="en-US" sz="800"/>
            </a:p>
          </p:txBody>
        </p:sp>
        <p:sp>
          <p:nvSpPr>
            <p:cNvPr id="141" name="Rectangles 140"/>
            <p:cNvSpPr/>
            <p:nvPr/>
          </p:nvSpPr>
          <p:spPr>
            <a:xfrm>
              <a:off x="12694" y="3123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Drop User</a:t>
              </a:r>
              <a:endParaRPr lang="en-US" sz="800"/>
            </a:p>
          </p:txBody>
        </p:sp>
        <p:sp>
          <p:nvSpPr>
            <p:cNvPr id="142" name="Rectangles 141"/>
            <p:cNvSpPr/>
            <p:nvPr/>
          </p:nvSpPr>
          <p:spPr>
            <a:xfrm>
              <a:off x="12694" y="338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getUsers()</a:t>
              </a:r>
              <a:endParaRPr lang="en-US" sz="800"/>
            </a:p>
          </p:txBody>
        </p:sp>
        <p:sp>
          <p:nvSpPr>
            <p:cNvPr id="144" name="Rectangles 143"/>
            <p:cNvSpPr/>
            <p:nvPr/>
          </p:nvSpPr>
          <p:spPr>
            <a:xfrm>
              <a:off x="12695" y="3900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setState(Disabled)</a:t>
              </a:r>
              <a:endParaRPr lang="en-US" sz="80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0565765" y="2392680"/>
            <a:ext cx="1179830" cy="471170"/>
            <a:chOff x="12691" y="3123"/>
            <a:chExt cx="1858" cy="742"/>
          </a:xfrm>
        </p:grpSpPr>
        <p:sp>
          <p:nvSpPr>
            <p:cNvPr id="148" name="Rectangles 147"/>
            <p:cNvSpPr/>
            <p:nvPr/>
          </p:nvSpPr>
          <p:spPr>
            <a:xfrm>
              <a:off x="12691" y="3635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selectUser()</a:t>
              </a:r>
              <a:endParaRPr lang="en-US" sz="800"/>
            </a:p>
          </p:txBody>
        </p:sp>
        <p:sp>
          <p:nvSpPr>
            <p:cNvPr id="151" name="Rectangles 150"/>
            <p:cNvSpPr/>
            <p:nvPr/>
          </p:nvSpPr>
          <p:spPr>
            <a:xfrm>
              <a:off x="12694" y="3123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View User</a:t>
              </a:r>
              <a:endParaRPr lang="en-US" sz="800"/>
            </a:p>
          </p:txBody>
        </p:sp>
        <p:sp>
          <p:nvSpPr>
            <p:cNvPr id="152" name="Rectangles 151"/>
            <p:cNvSpPr/>
            <p:nvPr/>
          </p:nvSpPr>
          <p:spPr>
            <a:xfrm>
              <a:off x="12694" y="338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getUsers()</a:t>
              </a:r>
              <a:endParaRPr lang="en-US" sz="800"/>
            </a:p>
          </p:txBody>
        </p:sp>
      </p:grpSp>
      <p:cxnSp>
        <p:nvCxnSpPr>
          <p:cNvPr id="118" name="Elbow Connector 117"/>
          <p:cNvCxnSpPr>
            <a:stCxn id="126" idx="3"/>
            <a:endCxn id="127" idx="3"/>
          </p:cNvCxnSpPr>
          <p:nvPr/>
        </p:nvCxnSpPr>
        <p:spPr>
          <a:xfrm>
            <a:off x="8664575" y="2984500"/>
            <a:ext cx="3175" cy="170815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22" idx="3"/>
            <a:endCxn id="123" idx="3"/>
          </p:cNvCxnSpPr>
          <p:nvPr/>
        </p:nvCxnSpPr>
        <p:spPr>
          <a:xfrm>
            <a:off x="8664575" y="3850640"/>
            <a:ext cx="3175" cy="474980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27" idx="1"/>
            <a:endCxn id="128" idx="1"/>
          </p:cNvCxnSpPr>
          <p:nvPr/>
        </p:nvCxnSpPr>
        <p:spPr>
          <a:xfrm rot="10800000" flipV="1">
            <a:off x="7486650" y="3155315"/>
            <a:ext cx="3175" cy="165100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7486650" y="2414270"/>
            <a:ext cx="1177290" cy="2139950"/>
            <a:chOff x="11790" y="3802"/>
            <a:chExt cx="1854" cy="3370"/>
          </a:xfrm>
        </p:grpSpPr>
        <p:sp>
          <p:nvSpPr>
            <p:cNvPr id="119" name="Rectangles 118"/>
            <p:cNvSpPr/>
            <p:nvPr/>
          </p:nvSpPr>
          <p:spPr>
            <a:xfrm>
              <a:off x="11790" y="380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Edit User</a:t>
              </a:r>
              <a:endParaRPr lang="en-US" sz="800"/>
            </a:p>
          </p:txBody>
        </p:sp>
        <p:sp>
          <p:nvSpPr>
            <p:cNvPr id="122" name="Rectangles 121"/>
            <p:cNvSpPr/>
            <p:nvPr/>
          </p:nvSpPr>
          <p:spPr>
            <a:xfrm>
              <a:off x="11790" y="5704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getPassword()</a:t>
              </a:r>
              <a:endParaRPr lang="en-US" sz="800"/>
            </a:p>
          </p:txBody>
        </p:sp>
        <p:sp>
          <p:nvSpPr>
            <p:cNvPr id="123" name="Rectangles 122"/>
            <p:cNvSpPr/>
            <p:nvPr/>
          </p:nvSpPr>
          <p:spPr>
            <a:xfrm>
              <a:off x="11790" y="6452"/>
              <a:ext cx="1855" cy="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confirmPassword()</a:t>
              </a:r>
              <a:endParaRPr lang="en-US" sz="800"/>
            </a:p>
          </p:txBody>
        </p:sp>
        <p:sp>
          <p:nvSpPr>
            <p:cNvPr id="126" name="Rectangles 125"/>
            <p:cNvSpPr/>
            <p:nvPr/>
          </p:nvSpPr>
          <p:spPr>
            <a:xfrm>
              <a:off x="11790" y="4585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setRole()</a:t>
              </a:r>
              <a:endParaRPr lang="en-US" sz="800"/>
            </a:p>
          </p:txBody>
        </p:sp>
        <p:sp>
          <p:nvSpPr>
            <p:cNvPr id="127" name="Rectangles 126"/>
            <p:cNvSpPr/>
            <p:nvPr/>
          </p:nvSpPr>
          <p:spPr>
            <a:xfrm>
              <a:off x="11790" y="4854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setState()</a:t>
              </a:r>
              <a:endParaRPr lang="en-US" sz="800"/>
            </a:p>
          </p:txBody>
        </p:sp>
        <p:sp>
          <p:nvSpPr>
            <p:cNvPr id="128" name="Rectangles 127"/>
            <p:cNvSpPr/>
            <p:nvPr/>
          </p:nvSpPr>
          <p:spPr>
            <a:xfrm>
              <a:off x="11790" y="5114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setImage()</a:t>
              </a:r>
              <a:endParaRPr lang="en-US" sz="800"/>
            </a:p>
          </p:txBody>
        </p:sp>
        <p:sp>
          <p:nvSpPr>
            <p:cNvPr id="130" name="Rectangles 129"/>
            <p:cNvSpPr/>
            <p:nvPr/>
          </p:nvSpPr>
          <p:spPr>
            <a:xfrm>
              <a:off x="11790" y="4059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getUsers()</a:t>
              </a:r>
              <a:endParaRPr lang="en-US" sz="800"/>
            </a:p>
          </p:txBody>
        </p:sp>
        <p:sp>
          <p:nvSpPr>
            <p:cNvPr id="131" name="Rectangles 130"/>
            <p:cNvSpPr/>
            <p:nvPr/>
          </p:nvSpPr>
          <p:spPr>
            <a:xfrm>
              <a:off x="11790" y="4320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selectUser()</a:t>
              </a:r>
              <a:endParaRPr lang="en-US" sz="800"/>
            </a:p>
          </p:txBody>
        </p:sp>
        <p:sp>
          <p:nvSpPr>
            <p:cNvPr id="163" name="Rectangles 162"/>
            <p:cNvSpPr/>
            <p:nvPr/>
          </p:nvSpPr>
          <p:spPr>
            <a:xfrm>
              <a:off x="11790" y="5372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storeCredentials()</a:t>
              </a:r>
              <a:endParaRPr lang="en-US" sz="800"/>
            </a:p>
          </p:txBody>
        </p:sp>
      </p:grpSp>
      <p:cxnSp>
        <p:nvCxnSpPr>
          <p:cNvPr id="182" name="Elbow Connector 181"/>
          <p:cNvCxnSpPr>
            <a:stCxn id="184" idx="2"/>
            <a:endCxn id="122" idx="1"/>
          </p:cNvCxnSpPr>
          <p:nvPr/>
        </p:nvCxnSpPr>
        <p:spPr>
          <a:xfrm rot="5400000" flipV="1">
            <a:off x="6965315" y="3329305"/>
            <a:ext cx="184785" cy="8578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lowchart: Decision 183"/>
          <p:cNvSpPr/>
          <p:nvPr/>
        </p:nvSpPr>
        <p:spPr>
          <a:xfrm>
            <a:off x="6209665" y="3298826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Admin?</a:t>
            </a:r>
            <a:endParaRPr lang="en-US" sz="600"/>
          </a:p>
        </p:txBody>
      </p:sp>
      <p:sp>
        <p:nvSpPr>
          <p:cNvPr id="186" name="Oval 185"/>
          <p:cNvSpPr/>
          <p:nvPr/>
        </p:nvSpPr>
        <p:spPr>
          <a:xfrm>
            <a:off x="6796405" y="376237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91" name="Elbow Connector 190"/>
          <p:cNvCxnSpPr/>
          <p:nvPr/>
        </p:nvCxnSpPr>
        <p:spPr>
          <a:xfrm flipH="1">
            <a:off x="8657590" y="3315335"/>
            <a:ext cx="1905" cy="158750"/>
          </a:xfrm>
          <a:prstGeom prst="bentConnector3">
            <a:avLst>
              <a:gd name="adj1" fmla="val -12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63" idx="1"/>
            <a:endCxn id="184" idx="3"/>
          </p:cNvCxnSpPr>
          <p:nvPr/>
        </p:nvCxnSpPr>
        <p:spPr>
          <a:xfrm flipH="1" flipV="1">
            <a:off x="7047230" y="3482340"/>
            <a:ext cx="439420" cy="1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5909310" y="339026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95" name="Elbow Connector 194"/>
          <p:cNvCxnSpPr>
            <a:stCxn id="156" idx="0"/>
            <a:endCxn id="101" idx="2"/>
          </p:cNvCxnSpPr>
          <p:nvPr/>
        </p:nvCxnSpPr>
        <p:spPr>
          <a:xfrm rot="16200000">
            <a:off x="2858135" y="-848995"/>
            <a:ext cx="2012315" cy="61506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>
            <a:off x="9556750" y="581088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197" name="Straight Arrow Connector 196"/>
          <p:cNvCxnSpPr>
            <a:stCxn id="150" idx="3"/>
            <a:endCxn id="196" idx="2"/>
          </p:cNvCxnSpPr>
          <p:nvPr/>
        </p:nvCxnSpPr>
        <p:spPr>
          <a:xfrm>
            <a:off x="5052695" y="5970270"/>
            <a:ext cx="45040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/>
          <p:cNvCxnSpPr>
            <a:stCxn id="148" idx="2"/>
            <a:endCxn id="196" idx="6"/>
          </p:cNvCxnSpPr>
          <p:nvPr/>
        </p:nvCxnSpPr>
        <p:spPr>
          <a:xfrm rot="5400000">
            <a:off x="8953183" y="3768408"/>
            <a:ext cx="3106420" cy="12973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44" idx="2"/>
            <a:endCxn id="196" idx="0"/>
          </p:cNvCxnSpPr>
          <p:nvPr/>
        </p:nvCxnSpPr>
        <p:spPr>
          <a:xfrm flipH="1">
            <a:off x="9707245" y="3018790"/>
            <a:ext cx="10160" cy="2792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09295" y="215138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02" name="Elbow Connector 201"/>
          <p:cNvCxnSpPr>
            <a:stCxn id="130" idx="3"/>
            <a:endCxn id="131" idx="3"/>
          </p:cNvCxnSpPr>
          <p:nvPr/>
        </p:nvCxnSpPr>
        <p:spPr>
          <a:xfrm>
            <a:off x="8664575" y="2650490"/>
            <a:ext cx="3175" cy="165735"/>
          </a:xfrm>
          <a:prstGeom prst="bentConnector3">
            <a:avLst>
              <a:gd name="adj1" fmla="val 7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131" idx="1"/>
            <a:endCxn id="126" idx="1"/>
          </p:cNvCxnSpPr>
          <p:nvPr/>
        </p:nvCxnSpPr>
        <p:spPr>
          <a:xfrm rot="10800000" flipV="1">
            <a:off x="7486650" y="2815590"/>
            <a:ext cx="3175" cy="168275"/>
          </a:xfrm>
          <a:prstGeom prst="bentConnector3">
            <a:avLst>
              <a:gd name="adj1" fmla="val 7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2191</Words>
  <Application>WPS Presentation</Application>
  <PresentationFormat>宽屏</PresentationFormat>
  <Paragraphs>570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DejaVu Sans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22</cp:revision>
  <dcterms:created xsi:type="dcterms:W3CDTF">2025-09-26T20:35:46Z</dcterms:created>
  <dcterms:modified xsi:type="dcterms:W3CDTF">2025-09-26T20:35:46Z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