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0"/>
  </p:notesMasterIdLst>
  <p:handoutMasterIdLst>
    <p:handoutMasterId r:id="rId21"/>
  </p:handoutMasterIdLst>
  <p:sldIdLst>
    <p:sldId id="257" r:id="rId5"/>
    <p:sldId id="269" r:id="rId6"/>
    <p:sldId id="270" r:id="rId7"/>
    <p:sldId id="271" r:id="rId8"/>
    <p:sldId id="272" r:id="rId9"/>
    <p:sldId id="273" r:id="rId10"/>
    <p:sldId id="274" r:id="rId11"/>
    <p:sldId id="275" r:id="rId12"/>
    <p:sldId id="276" r:id="rId13"/>
    <p:sldId id="277" r:id="rId14"/>
    <p:sldId id="278" r:id="rId15"/>
    <p:sldId id="279" r:id="rId16"/>
    <p:sldId id="280" r:id="rId17"/>
    <p:sldId id="281" r:id="rId18"/>
    <p:sldId id="282" r:id="rId19"/>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5"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94404"/>
    <a:srgbClr val="5F6F0F"/>
    <a:srgbClr val="718412"/>
    <a:srgbClr val="65741A"/>
    <a:srgbClr val="70811D"/>
    <a:srgbClr val="7B8D1F"/>
    <a:srgbClr val="839721"/>
    <a:srgbClr val="95AB25"/>
    <a:srgbClr val="BC5500"/>
    <a:srgbClr val="C45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p:cViewPr varScale="1">
        <p:scale>
          <a:sx n="56" d="100"/>
          <a:sy n="56" d="100"/>
        </p:scale>
        <p:origin x="730" y="38"/>
      </p:cViewPr>
      <p:guideLst>
        <p:guide orient="horz" pos="2160"/>
        <p:guide pos="3839"/>
      </p:guideLst>
    </p:cSldViewPr>
  </p:slideViewPr>
  <p:notesTextViewPr>
    <p:cViewPr>
      <p:scale>
        <a:sx n="1" d="1"/>
        <a:sy n="1" d="1"/>
      </p:scale>
      <p:origin x="0" y="0"/>
    </p:cViewPr>
  </p:notesTextViewPr>
  <p:notesViewPr>
    <p:cSldViewPr showGuides="1">
      <p:cViewPr varScale="1">
        <p:scale>
          <a:sx n="63" d="100"/>
          <a:sy n="63" d="100"/>
        </p:scale>
        <p:origin x="2838"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E5B4EDC-59C0-49C7-8ADA-5A781B329E02}" type="datetimeFigureOut">
              <a:rPr lang="en-US"/>
              <a:t>5/2/2018</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429053-DC2A-4342-ADD4-2FD729D91E2C}" type="slidenum">
              <a:rPr/>
              <a:t>‹#›</a:t>
            </a:fld>
            <a:endParaRPr/>
          </a:p>
        </p:txBody>
      </p:sp>
    </p:spTree>
    <p:extLst>
      <p:ext uri="{BB962C8B-B14F-4D97-AF65-F5344CB8AC3E}">
        <p14:creationId xmlns:p14="http://schemas.microsoft.com/office/powerpoint/2010/main" val="42320457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2D8D46A-B586-417D-BFBD-8C8FE0AAF762}" type="datetimeFigureOut">
              <a:rPr lang="en-US"/>
              <a:t>5/2/2018</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EBA5BD7-F043-4D1B-AA17-CD412FC534DE}" type="slidenum">
              <a:rPr/>
              <a:t>‹#›</a:t>
            </a:fld>
            <a:endParaRPr/>
          </a:p>
        </p:txBody>
      </p:sp>
    </p:spTree>
    <p:extLst>
      <p:ext uri="{BB962C8B-B14F-4D97-AF65-F5344CB8AC3E}">
        <p14:creationId xmlns:p14="http://schemas.microsoft.com/office/powerpoint/2010/main" val="27670578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21" name="diagonals"/>
          <p:cNvGrpSpPr/>
          <p:nvPr/>
        </p:nvGrpSpPr>
        <p:grpSpPr>
          <a:xfrm>
            <a:off x="7516443" y="4145281"/>
            <a:ext cx="4686117" cy="2731407"/>
            <a:chOff x="5638800" y="3108960"/>
            <a:chExt cx="3515503" cy="2048555"/>
          </a:xfrm>
        </p:grpSpPr>
        <p:cxnSp>
          <p:nvCxnSpPr>
            <p:cNvPr id="14" name="Straight Connector 13"/>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7" name="Straight Connector 16"/>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9" name="Straight Connector 18"/>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grpSp>
        <p:nvGrpSpPr>
          <p:cNvPr id="12" name="bottom lines"/>
          <p:cNvGrpSpPr/>
          <p:nvPr/>
        </p:nvGrpSpPr>
        <p:grpSpPr>
          <a:xfrm>
            <a:off x="-8916" y="6057149"/>
            <a:ext cx="5498726" cy="820207"/>
            <a:chOff x="-6689" y="4553748"/>
            <a:chExt cx="4125119" cy="615155"/>
          </a:xfrm>
        </p:grpSpPr>
        <p:sp>
          <p:nvSpPr>
            <p:cNvPr id="9" name="Freeform 8"/>
            <p:cNvSpPr/>
            <p:nvPr/>
          </p:nvSpPr>
          <p:spPr>
            <a:xfrm rot="16200000">
              <a:off x="1754302" y="2802395"/>
              <a:ext cx="612775" cy="411548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4115481 h 4115481"/>
                <a:gd name="connsiteX1" fmla="*/ 612775 w 612775"/>
                <a:gd name="connsiteY1" fmla="*/ 3180443 h 4115481"/>
                <a:gd name="connsiteX2" fmla="*/ 612775 w 612775"/>
                <a:gd name="connsiteY2" fmla="*/ 0 h 4115481"/>
              </a:gdLst>
              <a:ahLst/>
              <a:cxnLst>
                <a:cxn ang="0">
                  <a:pos x="connsiteX0" y="connsiteY0"/>
                </a:cxn>
                <a:cxn ang="0">
                  <a:pos x="connsiteX1" y="connsiteY1"/>
                </a:cxn>
                <a:cxn ang="0">
                  <a:pos x="connsiteX2" y="connsiteY2"/>
                </a:cxn>
              </a:cxnLst>
              <a:rect l="l" t="t" r="r" b="b"/>
              <a:pathLst>
                <a:path w="612775" h="4115481">
                  <a:moveTo>
                    <a:pt x="0" y="4115481"/>
                  </a:moveTo>
                  <a:lnTo>
                    <a:pt x="612775" y="3180443"/>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0" name="Freeform 9"/>
            <p:cNvSpPr/>
            <p:nvPr/>
          </p:nvSpPr>
          <p:spPr>
            <a:xfrm rot="16200000">
              <a:off x="1604659" y="3152814"/>
              <a:ext cx="410751" cy="3621427"/>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 name="connsiteX0" fmla="*/ 0 w 410751"/>
                <a:gd name="connsiteY0" fmla="*/ 3614170 h 3614170"/>
                <a:gd name="connsiteX1" fmla="*/ 410751 w 410751"/>
                <a:gd name="connsiteY1" fmla="*/ 2990994 h 3614170"/>
                <a:gd name="connsiteX2" fmla="*/ 405947 w 410751"/>
                <a:gd name="connsiteY2" fmla="*/ 0 h 3614170"/>
                <a:gd name="connsiteX0" fmla="*/ 0 w 410751"/>
                <a:gd name="connsiteY0" fmla="*/ 3621427 h 3621427"/>
                <a:gd name="connsiteX1" fmla="*/ 410751 w 410751"/>
                <a:gd name="connsiteY1" fmla="*/ 2998251 h 3621427"/>
                <a:gd name="connsiteX2" fmla="*/ 405947 w 410751"/>
                <a:gd name="connsiteY2" fmla="*/ 0 h 3621427"/>
              </a:gdLst>
              <a:ahLst/>
              <a:cxnLst>
                <a:cxn ang="0">
                  <a:pos x="connsiteX0" y="connsiteY0"/>
                </a:cxn>
                <a:cxn ang="0">
                  <a:pos x="connsiteX1" y="connsiteY1"/>
                </a:cxn>
                <a:cxn ang="0">
                  <a:pos x="connsiteX2" y="connsiteY2"/>
                </a:cxn>
              </a:cxnLst>
              <a:rect l="l" t="t" r="r" b="b"/>
              <a:pathLst>
                <a:path w="410751" h="3621427">
                  <a:moveTo>
                    <a:pt x="0" y="3621427"/>
                  </a:moveTo>
                  <a:lnTo>
                    <a:pt x="410751" y="2998251"/>
                  </a:lnTo>
                  <a:cubicBezTo>
                    <a:pt x="410359" y="2065358"/>
                    <a:pt x="406339" y="932893"/>
                    <a:pt x="405947" y="0"/>
                  </a:cubicBez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1" name="Freeform 10"/>
            <p:cNvSpPr/>
            <p:nvPr/>
          </p:nvSpPr>
          <p:spPr>
            <a:xfrm rot="16200000">
              <a:off x="1462308" y="3453376"/>
              <a:ext cx="241768" cy="31797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 name="connsiteX0" fmla="*/ 0 w 241768"/>
                <a:gd name="connsiteY0" fmla="*/ 3179761 h 3179761"/>
                <a:gd name="connsiteX1" fmla="*/ 238919 w 241768"/>
                <a:gd name="connsiteY1" fmla="*/ 2819370 h 3179761"/>
                <a:gd name="connsiteX2" fmla="*/ 241754 w 241768"/>
                <a:gd name="connsiteY2" fmla="*/ 0 h 3179761"/>
              </a:gdLst>
              <a:ahLst/>
              <a:cxnLst>
                <a:cxn ang="0">
                  <a:pos x="connsiteX0" y="connsiteY0"/>
                </a:cxn>
                <a:cxn ang="0">
                  <a:pos x="connsiteX1" y="connsiteY1"/>
                </a:cxn>
                <a:cxn ang="0">
                  <a:pos x="connsiteX2" y="connsiteY2"/>
                </a:cxn>
              </a:cxnLst>
              <a:rect l="l" t="t" r="r" b="b"/>
              <a:pathLst>
                <a:path w="241768" h="3179761">
                  <a:moveTo>
                    <a:pt x="0" y="3179761"/>
                  </a:moveTo>
                  <a:lnTo>
                    <a:pt x="238919" y="2819370"/>
                  </a:lnTo>
                  <a:cubicBezTo>
                    <a:pt x="238654" y="1947313"/>
                    <a:pt x="242019" y="872057"/>
                    <a:pt x="241754"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2" name="Title 1"/>
          <p:cNvSpPr>
            <a:spLocks noGrp="1"/>
          </p:cNvSpPr>
          <p:nvPr>
            <p:ph type="ctrTitle"/>
          </p:nvPr>
        </p:nvSpPr>
        <p:spPr>
          <a:xfrm>
            <a:off x="1625176" y="584200"/>
            <a:ext cx="8735325" cy="2000251"/>
          </a:xfrm>
        </p:spPr>
        <p:txBody>
          <a:bodyPr>
            <a:normAutofit/>
          </a:bodyPr>
          <a:lstStyle>
            <a:lvl1pPr>
              <a:defRPr sz="5400"/>
            </a:lvl1pPr>
          </a:lstStyle>
          <a:p>
            <a:r>
              <a:rPr lang="en-US"/>
              <a:t>Click to edit Master title style</a:t>
            </a:r>
            <a:endParaRPr/>
          </a:p>
        </p:txBody>
      </p:sp>
      <p:sp>
        <p:nvSpPr>
          <p:cNvPr id="3" name="Subtitle 2"/>
          <p:cNvSpPr>
            <a:spLocks noGrp="1"/>
          </p:cNvSpPr>
          <p:nvPr>
            <p:ph type="subTitle" idx="1"/>
          </p:nvPr>
        </p:nvSpPr>
        <p:spPr>
          <a:xfrm>
            <a:off x="1625176" y="2616200"/>
            <a:ext cx="8735325" cy="1752600"/>
          </a:xfrm>
        </p:spPr>
        <p:txBody>
          <a:bodyPr>
            <a:normAutofit/>
          </a:bodyPr>
          <a:lstStyle>
            <a:lvl1pPr marL="0" indent="0" algn="l">
              <a:spcBef>
                <a:spcPts val="0"/>
              </a:spcBef>
              <a:buNone/>
              <a:defRPr sz="2800" cap="all" spc="200" baseline="0">
                <a:solidFill>
                  <a:schemeClr val="accent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endParaRPr/>
          </a:p>
        </p:txBody>
      </p:sp>
      <p:sp>
        <p:nvSpPr>
          <p:cNvPr id="22" name="Date Placeholder 21"/>
          <p:cNvSpPr>
            <a:spLocks noGrp="1"/>
          </p:cNvSpPr>
          <p:nvPr>
            <p:ph type="dt" sz="half" idx="10"/>
          </p:nvPr>
        </p:nvSpPr>
        <p:spPr/>
        <p:txBody>
          <a:bodyPr/>
          <a:lstStyle/>
          <a:p>
            <a:fld id="{F0DFD029-FB74-4578-B929-F66AA97659CA}" type="datetimeFigureOut">
              <a:rPr lang="en-US"/>
              <a:t>5/2/2018</a:t>
            </a:fld>
            <a:endParaRPr/>
          </a:p>
        </p:txBody>
      </p:sp>
      <p:sp>
        <p:nvSpPr>
          <p:cNvPr id="23" name="Footer Placeholder 22"/>
          <p:cNvSpPr>
            <a:spLocks noGrp="1"/>
          </p:cNvSpPr>
          <p:nvPr>
            <p:ph type="ftr" sz="quarter" idx="11"/>
          </p:nvPr>
        </p:nvSpPr>
        <p:spPr/>
        <p:txBody>
          <a:bodyPr/>
          <a:lstStyle/>
          <a:p>
            <a:endParaRPr/>
          </a:p>
        </p:txBody>
      </p:sp>
      <p:sp>
        <p:nvSpPr>
          <p:cNvPr id="24" name="Slide Number Placeholder 23"/>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847488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baseline="0"/>
            </a:lvl8pPr>
            <a:lvl9pPr>
              <a:defRPr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5/2/2018</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996675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584200"/>
            <a:ext cx="2742486" cy="55880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8882" y="584200"/>
            <a:ext cx="7414869" cy="5588000"/>
          </a:xfrm>
        </p:spPr>
        <p:txBody>
          <a:bodyPr vert="eaVert"/>
          <a:lstStyle>
            <a:lvl5pPr>
              <a:defRPr/>
            </a:lvl5pPr>
            <a:lvl6pPr>
              <a:defRPr/>
            </a:lvl6pPr>
            <a:lvl7pPr>
              <a:defRPr/>
            </a:lvl7pPr>
            <a:lvl8pPr>
              <a:defRPr/>
            </a:lvl8pPr>
            <a:lvl9pPr>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5/2/2018</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595886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5/2/2018</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406769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1" name="diagonals"/>
          <p:cNvGrpSpPr/>
          <p:nvPr/>
        </p:nvGrpSpPr>
        <p:grpSpPr>
          <a:xfrm>
            <a:off x="7516443" y="4145281"/>
            <a:ext cx="4686117" cy="2731407"/>
            <a:chOff x="5638800" y="3108960"/>
            <a:chExt cx="3515503" cy="2048555"/>
          </a:xfrm>
        </p:grpSpPr>
        <p:cxnSp>
          <p:nvCxnSpPr>
            <p:cNvPr id="12" name="Straight Connector 11"/>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3" name="Straight Connector 12"/>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4" name="Straight Connector 13"/>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sp>
        <p:nvSpPr>
          <p:cNvPr id="2" name="Title 1"/>
          <p:cNvSpPr>
            <a:spLocks noGrp="1"/>
          </p:cNvSpPr>
          <p:nvPr>
            <p:ph type="title"/>
          </p:nvPr>
        </p:nvSpPr>
        <p:spPr>
          <a:xfrm>
            <a:off x="1625177" y="2209801"/>
            <a:ext cx="8938472" cy="2764335"/>
          </a:xfrm>
        </p:spPr>
        <p:txBody>
          <a:bodyPr anchor="b">
            <a:normAutofit/>
          </a:bodyPr>
          <a:lstStyle>
            <a:lvl1pPr algn="l">
              <a:defRPr sz="5400" b="0" cap="none" baseline="0"/>
            </a:lvl1pPr>
          </a:lstStyle>
          <a:p>
            <a:r>
              <a:rPr lang="en-US"/>
              <a:t>Click to edit Master title style</a:t>
            </a:r>
            <a:endParaRPr/>
          </a:p>
        </p:txBody>
      </p:sp>
      <p:sp>
        <p:nvSpPr>
          <p:cNvPr id="3" name="Text Placeholder 2"/>
          <p:cNvSpPr>
            <a:spLocks noGrp="1"/>
          </p:cNvSpPr>
          <p:nvPr>
            <p:ph type="body" idx="1"/>
          </p:nvPr>
        </p:nvSpPr>
        <p:spPr>
          <a:xfrm>
            <a:off x="1625176" y="4951266"/>
            <a:ext cx="7069519" cy="1220933"/>
          </a:xfrm>
        </p:spPr>
        <p:txBody>
          <a:bodyPr anchor="t">
            <a:normAutofit/>
          </a:bodyPr>
          <a:lstStyle>
            <a:lvl1pPr marL="0" indent="0">
              <a:spcBef>
                <a:spcPts val="0"/>
              </a:spcBef>
              <a:buNone/>
              <a:defRPr sz="2800" cap="all" spc="200" baseline="0">
                <a:solidFill>
                  <a:schemeClr val="accent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0DFD029-FB74-4578-B929-F66AA97659CA}" type="datetimeFigureOut">
              <a:rPr lang="en-US"/>
              <a:t>5/2/2018</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3616330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218883"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500707"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F0DFD029-FB74-4578-B929-F66AA97659CA}" type="datetimeFigureOut">
              <a:rPr lang="en-US"/>
              <a:t>5/2/2018</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3557647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18883"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Edit Master text styles</a:t>
            </a:r>
          </a:p>
        </p:txBody>
      </p:sp>
      <p:sp>
        <p:nvSpPr>
          <p:cNvPr id="4" name="Content Placeholder 3"/>
          <p:cNvSpPr>
            <a:spLocks noGrp="1"/>
          </p:cNvSpPr>
          <p:nvPr>
            <p:ph sz="half" idx="2"/>
          </p:nvPr>
        </p:nvSpPr>
        <p:spPr>
          <a:xfrm>
            <a:off x="1218883"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a:lvl6pPr>
            <a:lvl7pPr>
              <a:defRPr sz="2000" baseline="0"/>
            </a:lvl7pPr>
            <a:lvl8pPr>
              <a:defRPr sz="2000" baseline="0"/>
            </a:lvl8pPr>
            <a:lvl9pPr>
              <a:defRPr sz="20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496644"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Edit Master text styles</a:t>
            </a:r>
          </a:p>
        </p:txBody>
      </p:sp>
      <p:sp>
        <p:nvSpPr>
          <p:cNvPr id="6" name="Content Placeholder 5"/>
          <p:cNvSpPr>
            <a:spLocks noGrp="1"/>
          </p:cNvSpPr>
          <p:nvPr>
            <p:ph sz="quarter" idx="4"/>
          </p:nvPr>
        </p:nvSpPr>
        <p:spPr>
          <a:xfrm>
            <a:off x="6500707"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baseline="0"/>
            </a:lvl6pPr>
            <a:lvl7pPr>
              <a:defRPr sz="2000" baseline="0"/>
            </a:lvl7pPr>
            <a:lvl8pPr>
              <a:defRPr sz="2000" baseline="0"/>
            </a:lvl8pPr>
            <a:lvl9pPr>
              <a:defRPr sz="20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F0DFD029-FB74-4578-B929-F66AA97659CA}" type="datetimeFigureOut">
              <a:rPr lang="en-US"/>
              <a:t>5/2/2018</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595381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F0DFD029-FB74-4578-B929-F66AA97659CA}" type="datetimeFigureOut">
              <a:rPr lang="en-US"/>
              <a:t>5/2/2018</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515229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DFD029-FB74-4578-B929-F66AA97659CA}" type="datetimeFigureOut">
              <a:rPr lang="en-US"/>
              <a:t>5/2/2018</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2172478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Edit Master text styles</a:t>
            </a:r>
          </a:p>
        </p:txBody>
      </p:sp>
      <p:sp>
        <p:nvSpPr>
          <p:cNvPr id="3" name="Content Placeholder 2"/>
          <p:cNvSpPr>
            <a:spLocks noGrp="1"/>
          </p:cNvSpPr>
          <p:nvPr>
            <p:ph idx="1"/>
          </p:nvPr>
        </p:nvSpPr>
        <p:spPr>
          <a:xfrm>
            <a:off x="5484971" y="584200"/>
            <a:ext cx="6094413" cy="5588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F0DFD029-FB74-4578-B929-F66AA97659CA}" type="datetimeFigureOut">
              <a:rPr lang="en-US"/>
              <a:t>5/2/2018</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618139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5484971" y="584200"/>
            <a:ext cx="6094413" cy="5588000"/>
          </a:xfrm>
          <a:ln w="12700">
            <a:solidFill>
              <a:schemeClr val="bg1">
                <a:lumMod val="75000"/>
                <a:lumOff val="25000"/>
              </a:schemeClr>
            </a:solidFill>
            <a:miter lim="800000"/>
          </a:ln>
        </p:spPr>
        <p:txBody>
          <a:bodyPr>
            <a:normAutofit/>
          </a:bodyPr>
          <a:lstStyle>
            <a:lvl1pPr marL="0" indent="0">
              <a:buNone/>
              <a:defRPr sz="28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a:t>Click icon to add picture</a:t>
            </a:r>
            <a:endParaRPr/>
          </a:p>
        </p:txBody>
      </p:sp>
      <p:sp>
        <p:nvSpPr>
          <p:cNvPr id="5" name="Date Placeholder 4"/>
          <p:cNvSpPr>
            <a:spLocks noGrp="1"/>
          </p:cNvSpPr>
          <p:nvPr>
            <p:ph type="dt" sz="half" idx="10"/>
          </p:nvPr>
        </p:nvSpPr>
        <p:spPr/>
        <p:txBody>
          <a:bodyPr/>
          <a:lstStyle/>
          <a:p>
            <a:fld id="{F0DFD029-FB74-4578-B929-F66AA97659CA}" type="datetimeFigureOut">
              <a:rPr lang="en-US"/>
              <a:t>5/2/2018</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422343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2">
                <a:tint val="100000"/>
                <a:shade val="0"/>
                <a:satMod val="100000"/>
              </a:schemeClr>
            </a:gs>
            <a:gs pos="85000">
              <a:schemeClr val="bg2">
                <a:tint val="100000"/>
                <a:shade val="30000"/>
                <a:satMod val="100000"/>
              </a:schemeClr>
            </a:gs>
            <a:gs pos="100000">
              <a:schemeClr val="bg2">
                <a:shade val="60000"/>
                <a:satMod val="100000"/>
              </a:schemeClr>
            </a:gs>
          </a:gsLst>
          <a:lin ang="3600000" scaled="0"/>
          <a:tileRect/>
        </a:gradFill>
        <a:effectLst/>
      </p:bgPr>
    </p:bg>
    <p:spTree>
      <p:nvGrpSpPr>
        <p:cNvPr id="1" name=""/>
        <p:cNvGrpSpPr/>
        <p:nvPr/>
      </p:nvGrpSpPr>
      <p:grpSpPr>
        <a:xfrm>
          <a:off x="0" y="0"/>
          <a:ext cx="0" cy="0"/>
          <a:chOff x="0" y="0"/>
          <a:chExt cx="0" cy="0"/>
        </a:xfrm>
      </p:grpSpPr>
      <p:grpSp>
        <p:nvGrpSpPr>
          <p:cNvPr id="15" name="left lines"/>
          <p:cNvGrpSpPr/>
          <p:nvPr/>
        </p:nvGrpSpPr>
        <p:grpSpPr>
          <a:xfrm>
            <a:off x="-15870" y="-3174"/>
            <a:ext cx="819993" cy="5229225"/>
            <a:chOff x="-11906" y="-2381"/>
            <a:chExt cx="615155" cy="3921919"/>
          </a:xfrm>
        </p:grpSpPr>
        <p:sp>
          <p:nvSpPr>
            <p:cNvPr id="10" name="Freeform 9"/>
            <p:cNvSpPr/>
            <p:nvPr/>
          </p:nvSpPr>
          <p:spPr>
            <a:xfrm>
              <a:off x="-9526" y="0"/>
              <a:ext cx="612775" cy="3919538"/>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Lst>
              <a:ahLst/>
              <a:cxnLst>
                <a:cxn ang="0">
                  <a:pos x="connsiteX0" y="connsiteY0"/>
                </a:cxn>
                <a:cxn ang="0">
                  <a:pos x="connsiteX1" y="connsiteY1"/>
                </a:cxn>
                <a:cxn ang="0">
                  <a:pos x="connsiteX2" y="connsiteY2"/>
                </a:cxn>
              </a:cxnLst>
              <a:rect l="l" t="t" r="r" b="b"/>
              <a:pathLst>
                <a:path w="612775" h="3919538">
                  <a:moveTo>
                    <a:pt x="0" y="3919538"/>
                  </a:moveTo>
                  <a:lnTo>
                    <a:pt x="612775" y="2984500"/>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Freeform 10"/>
            <p:cNvSpPr/>
            <p:nvPr/>
          </p:nvSpPr>
          <p:spPr>
            <a:xfrm>
              <a:off x="-11906" y="0"/>
              <a:ext cx="410751" cy="3421856"/>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Lst>
              <a:ahLst/>
              <a:cxnLst>
                <a:cxn ang="0">
                  <a:pos x="connsiteX0" y="connsiteY0"/>
                </a:cxn>
                <a:cxn ang="0">
                  <a:pos x="connsiteX1" y="connsiteY1"/>
                </a:cxn>
                <a:cxn ang="0">
                  <a:pos x="connsiteX2" y="connsiteY2"/>
                </a:cxn>
              </a:cxnLst>
              <a:rect l="l" t="t" r="r" b="b"/>
              <a:pathLst>
                <a:path w="410751" h="3421856">
                  <a:moveTo>
                    <a:pt x="0" y="3421856"/>
                  </a:moveTo>
                  <a:lnTo>
                    <a:pt x="410751" y="2798680"/>
                  </a:lnTo>
                  <a:lnTo>
                    <a:pt x="409575" y="0"/>
                  </a:ln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Freeform 13"/>
            <p:cNvSpPr/>
            <p:nvPr/>
          </p:nvSpPr>
          <p:spPr>
            <a:xfrm>
              <a:off x="-7144" y="-2381"/>
              <a:ext cx="238919" cy="29765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Lst>
              <a:ahLst/>
              <a:cxnLst>
                <a:cxn ang="0">
                  <a:pos x="connsiteX0" y="connsiteY0"/>
                </a:cxn>
                <a:cxn ang="0">
                  <a:pos x="connsiteX1" y="connsiteY1"/>
                </a:cxn>
                <a:cxn ang="0">
                  <a:pos x="connsiteX2" y="connsiteY2"/>
                </a:cxn>
              </a:cxnLst>
              <a:rect l="l" t="t" r="r" b="b"/>
              <a:pathLst>
                <a:path w="238919" h="2976561">
                  <a:moveTo>
                    <a:pt x="0" y="2976561"/>
                  </a:moveTo>
                  <a:lnTo>
                    <a:pt x="238919" y="2616170"/>
                  </a:lnTo>
                  <a:cubicBezTo>
                    <a:pt x="238654" y="1744113"/>
                    <a:pt x="238390" y="872057"/>
                    <a:pt x="238125"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Placeholder 1"/>
          <p:cNvSpPr>
            <a:spLocks noGrp="1"/>
          </p:cNvSpPr>
          <p:nvPr>
            <p:ph type="title"/>
          </p:nvPr>
        </p:nvSpPr>
        <p:spPr>
          <a:xfrm>
            <a:off x="1218883" y="274637"/>
            <a:ext cx="10360501" cy="1223963"/>
          </a:xfrm>
          <a:prstGeom prst="rect">
            <a:avLst/>
          </a:prstGeom>
        </p:spPr>
        <p:txBody>
          <a:bodyPr vert="horz" lIns="121899" tIns="60949" rIns="121899" bIns="60949" rtlCol="0" anchor="b">
            <a:normAutofit/>
          </a:bodyPr>
          <a:lstStyle/>
          <a:p>
            <a:r>
              <a:rPr lang="en-US"/>
              <a:t>Click to edit Master title style</a:t>
            </a:r>
            <a:endParaRPr/>
          </a:p>
        </p:txBody>
      </p:sp>
      <p:sp>
        <p:nvSpPr>
          <p:cNvPr id="3" name="Text Placeholder 2"/>
          <p:cNvSpPr>
            <a:spLocks noGrp="1"/>
          </p:cNvSpPr>
          <p:nvPr>
            <p:ph type="body" idx="1"/>
          </p:nvPr>
        </p:nvSpPr>
        <p:spPr>
          <a:xfrm>
            <a:off x="1218883" y="1701797"/>
            <a:ext cx="10360501" cy="4462272"/>
          </a:xfrm>
          <a:prstGeom prst="rect">
            <a:avLst/>
          </a:prstGeom>
        </p:spPr>
        <p:txBody>
          <a:bodyPr vert="horz" lIns="121899" tIns="60949" rIns="121899" bIns="60949"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1218882" y="6356352"/>
            <a:ext cx="2234618" cy="365125"/>
          </a:xfrm>
          <a:prstGeom prst="rect">
            <a:avLst/>
          </a:prstGeom>
        </p:spPr>
        <p:txBody>
          <a:bodyPr vert="horz" lIns="121899" tIns="60949" rIns="121899" bIns="60949" rtlCol="0" anchor="ctr"/>
          <a:lstStyle>
            <a:lvl1pPr algn="l">
              <a:defRPr sz="1200">
                <a:solidFill>
                  <a:schemeClr val="tx1">
                    <a:tint val="75000"/>
                  </a:schemeClr>
                </a:solidFill>
              </a:defRPr>
            </a:lvl1pPr>
          </a:lstStyle>
          <a:p>
            <a:fld id="{F0DFD029-FB74-4578-B929-F66AA97659CA}" type="datetimeFigureOut">
              <a:rPr lang="en-US"/>
              <a:pPr/>
              <a:t>5/2/2018</a:t>
            </a:fld>
            <a:endParaRPr/>
          </a:p>
        </p:txBody>
      </p:sp>
      <p:sp>
        <p:nvSpPr>
          <p:cNvPr id="5" name="Footer Placeholder 4"/>
          <p:cNvSpPr>
            <a:spLocks noGrp="1"/>
          </p:cNvSpPr>
          <p:nvPr>
            <p:ph type="ftr" sz="quarter" idx="3"/>
          </p:nvPr>
        </p:nvSpPr>
        <p:spPr>
          <a:xfrm>
            <a:off x="3453501" y="6356352"/>
            <a:ext cx="5281824" cy="365125"/>
          </a:xfrm>
          <a:prstGeom prst="rect">
            <a:avLst/>
          </a:prstGeom>
        </p:spPr>
        <p:txBody>
          <a:bodyPr vert="horz" lIns="121899" tIns="60949" rIns="121899" bIns="60949" rtlCol="0" anchor="ctr"/>
          <a:lstStyle>
            <a:lvl1pPr algn="ctr">
              <a:defRPr sz="1200">
                <a:solidFill>
                  <a:schemeClr val="tx1">
                    <a:tint val="75000"/>
                  </a:schemeClr>
                </a:solidFill>
              </a:defRPr>
            </a:lvl1pPr>
          </a:lstStyle>
          <a:p>
            <a:endParaRPr/>
          </a:p>
        </p:txBody>
      </p:sp>
      <p:sp>
        <p:nvSpPr>
          <p:cNvPr id="6" name="Slide Number Placeholder 5"/>
          <p:cNvSpPr>
            <a:spLocks noGrp="1"/>
          </p:cNvSpPr>
          <p:nvPr>
            <p:ph type="sldNum" sz="quarter" idx="4"/>
          </p:nvPr>
        </p:nvSpPr>
        <p:spPr>
          <a:xfrm>
            <a:off x="10563649" y="6356352"/>
            <a:ext cx="1015735" cy="365125"/>
          </a:xfrm>
          <a:prstGeom prst="rect">
            <a:avLst/>
          </a:prstGeom>
        </p:spPr>
        <p:txBody>
          <a:bodyPr vert="horz" lIns="121899" tIns="60949" rIns="121899" bIns="60949" rtlCol="0" anchor="ctr"/>
          <a:lstStyle>
            <a:lvl1pPr algn="r">
              <a:defRPr sz="1200">
                <a:solidFill>
                  <a:schemeClr val="tx1">
                    <a:tint val="75000"/>
                  </a:schemeClr>
                </a:solidFill>
              </a:defRPr>
            </a:lvl1pPr>
          </a:lstStyle>
          <a:p>
            <a:fld id="{C014DD1E-5D91-48A3-AD6D-45FBA980D106}" type="slidenum">
              <a:rPr/>
              <a:pPr/>
              <a:t>‹#›</a:t>
            </a:fld>
            <a:endParaRPr/>
          </a:p>
        </p:txBody>
      </p:sp>
    </p:spTree>
    <p:extLst>
      <p:ext uri="{BB962C8B-B14F-4D97-AF65-F5344CB8AC3E}">
        <p14:creationId xmlns:p14="http://schemas.microsoft.com/office/powerpoint/2010/main" val="139527588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github.com/Microsoft/sql-server-samples/releases/tag/adventureworks"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2600" dirty="0"/>
              <a:t>INT 7213 Semester Project</a:t>
            </a:r>
            <a:br>
              <a:rPr lang="en-US" sz="2600" dirty="0"/>
            </a:br>
            <a:r>
              <a:rPr lang="en-US" sz="2600" dirty="0"/>
              <a:t>Data Warehouse design and ETL implementation</a:t>
            </a:r>
            <a:br>
              <a:rPr lang="en-US" sz="2600" dirty="0"/>
            </a:br>
            <a:br>
              <a:rPr lang="en-US" sz="2600" dirty="0"/>
            </a:br>
            <a:r>
              <a:rPr lang="en-US" sz="2600" dirty="0"/>
              <a:t>Business Analytics and Intelligence</a:t>
            </a:r>
          </a:p>
        </p:txBody>
      </p:sp>
      <p:sp>
        <p:nvSpPr>
          <p:cNvPr id="5" name="Subtitle 4"/>
          <p:cNvSpPr>
            <a:spLocks noGrp="1"/>
          </p:cNvSpPr>
          <p:nvPr>
            <p:ph type="subTitle" idx="1"/>
          </p:nvPr>
        </p:nvSpPr>
        <p:spPr>
          <a:xfrm>
            <a:off x="1625175" y="3200400"/>
            <a:ext cx="8735325" cy="1752600"/>
          </a:xfrm>
        </p:spPr>
        <p:txBody>
          <a:bodyPr/>
          <a:lstStyle/>
          <a:p>
            <a:r>
              <a:rPr lang="en-US" dirty="0"/>
              <a:t>By</a:t>
            </a:r>
          </a:p>
          <a:p>
            <a:r>
              <a:rPr lang="en-US" dirty="0"/>
              <a:t>Disha Joshi</a:t>
            </a:r>
          </a:p>
        </p:txBody>
      </p:sp>
    </p:spTree>
    <p:extLst>
      <p:ext uri="{BB962C8B-B14F-4D97-AF65-F5344CB8AC3E}">
        <p14:creationId xmlns:p14="http://schemas.microsoft.com/office/powerpoint/2010/main" val="1332291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501FAA-0753-4397-8C57-CCB37109CCEE}"/>
              </a:ext>
            </a:extLst>
          </p:cNvPr>
          <p:cNvSpPr>
            <a:spLocks noGrp="1"/>
          </p:cNvSpPr>
          <p:nvPr>
            <p:ph type="title"/>
          </p:nvPr>
        </p:nvSpPr>
        <p:spPr/>
        <p:txBody>
          <a:bodyPr/>
          <a:lstStyle/>
          <a:p>
            <a:r>
              <a:rPr lang="en-US" dirty="0"/>
              <a:t>ETL Plan</a:t>
            </a:r>
          </a:p>
        </p:txBody>
      </p:sp>
      <p:pic>
        <p:nvPicPr>
          <p:cNvPr id="4" name="Picture 3">
            <a:extLst>
              <a:ext uri="{FF2B5EF4-FFF2-40B4-BE49-F238E27FC236}">
                <a16:creationId xmlns:a16="http://schemas.microsoft.com/office/drawing/2014/main" id="{9AD26969-010B-490D-9077-3BC43A14B202}"/>
              </a:ext>
            </a:extLst>
          </p:cNvPr>
          <p:cNvPicPr/>
          <p:nvPr/>
        </p:nvPicPr>
        <p:blipFill>
          <a:blip r:embed="rId2"/>
          <a:stretch>
            <a:fillRect/>
          </a:stretch>
        </p:blipFill>
        <p:spPr>
          <a:xfrm>
            <a:off x="989012" y="1828799"/>
            <a:ext cx="10744200" cy="4754563"/>
          </a:xfrm>
          <a:prstGeom prst="rect">
            <a:avLst/>
          </a:prstGeom>
        </p:spPr>
      </p:pic>
    </p:spTree>
    <p:extLst>
      <p:ext uri="{BB962C8B-B14F-4D97-AF65-F5344CB8AC3E}">
        <p14:creationId xmlns:p14="http://schemas.microsoft.com/office/powerpoint/2010/main" val="18654193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F9359F-DCCF-463B-8E21-34DED7B572EF}"/>
              </a:ext>
            </a:extLst>
          </p:cNvPr>
          <p:cNvSpPr>
            <a:spLocks noGrp="1"/>
          </p:cNvSpPr>
          <p:nvPr>
            <p:ph type="title"/>
          </p:nvPr>
        </p:nvSpPr>
        <p:spPr/>
        <p:txBody>
          <a:bodyPr/>
          <a:lstStyle/>
          <a:p>
            <a:r>
              <a:rPr lang="en-US" dirty="0"/>
              <a:t>ETL Plan</a:t>
            </a:r>
          </a:p>
        </p:txBody>
      </p:sp>
      <p:sp>
        <p:nvSpPr>
          <p:cNvPr id="3" name="Content Placeholder 2">
            <a:extLst>
              <a:ext uri="{FF2B5EF4-FFF2-40B4-BE49-F238E27FC236}">
                <a16:creationId xmlns:a16="http://schemas.microsoft.com/office/drawing/2014/main" id="{F75932DB-35DF-4069-B044-1C14CE5B0964}"/>
              </a:ext>
            </a:extLst>
          </p:cNvPr>
          <p:cNvSpPr>
            <a:spLocks noGrp="1"/>
          </p:cNvSpPr>
          <p:nvPr>
            <p:ph idx="1"/>
          </p:nvPr>
        </p:nvSpPr>
        <p:spPr>
          <a:xfrm>
            <a:off x="1218883" y="1701797"/>
            <a:ext cx="10133329" cy="584203"/>
          </a:xfrm>
        </p:spPr>
        <p:txBody>
          <a:bodyPr/>
          <a:lstStyle/>
          <a:p>
            <a:r>
              <a:rPr lang="en-US" dirty="0"/>
              <a:t>Control flow tasks are created:</a:t>
            </a:r>
          </a:p>
          <a:p>
            <a:endParaRPr lang="en-US" dirty="0"/>
          </a:p>
        </p:txBody>
      </p:sp>
      <p:pic>
        <p:nvPicPr>
          <p:cNvPr id="4" name="Picture 3">
            <a:extLst>
              <a:ext uri="{FF2B5EF4-FFF2-40B4-BE49-F238E27FC236}">
                <a16:creationId xmlns:a16="http://schemas.microsoft.com/office/drawing/2014/main" id="{24B2BF06-6368-43A4-999D-D3D4FAE3392E}"/>
              </a:ext>
            </a:extLst>
          </p:cNvPr>
          <p:cNvPicPr/>
          <p:nvPr/>
        </p:nvPicPr>
        <p:blipFill>
          <a:blip r:embed="rId2"/>
          <a:stretch>
            <a:fillRect/>
          </a:stretch>
        </p:blipFill>
        <p:spPr>
          <a:xfrm>
            <a:off x="684212" y="2188402"/>
            <a:ext cx="6856729" cy="4368803"/>
          </a:xfrm>
          <a:prstGeom prst="rect">
            <a:avLst/>
          </a:prstGeom>
        </p:spPr>
      </p:pic>
      <p:pic>
        <p:nvPicPr>
          <p:cNvPr id="5" name="Picture 4">
            <a:extLst>
              <a:ext uri="{FF2B5EF4-FFF2-40B4-BE49-F238E27FC236}">
                <a16:creationId xmlns:a16="http://schemas.microsoft.com/office/drawing/2014/main" id="{6BA6AD8D-96AB-47EC-99BA-C4241F84C34E}"/>
              </a:ext>
            </a:extLst>
          </p:cNvPr>
          <p:cNvPicPr/>
          <p:nvPr/>
        </p:nvPicPr>
        <p:blipFill>
          <a:blip r:embed="rId3"/>
          <a:stretch>
            <a:fillRect/>
          </a:stretch>
        </p:blipFill>
        <p:spPr>
          <a:xfrm>
            <a:off x="5411573" y="2268940"/>
            <a:ext cx="6475310" cy="4368803"/>
          </a:xfrm>
          <a:prstGeom prst="rect">
            <a:avLst/>
          </a:prstGeom>
        </p:spPr>
      </p:pic>
    </p:spTree>
    <p:extLst>
      <p:ext uri="{BB962C8B-B14F-4D97-AF65-F5344CB8AC3E}">
        <p14:creationId xmlns:p14="http://schemas.microsoft.com/office/powerpoint/2010/main" val="29988593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2DE24-147B-46FC-8A9A-32BE0079F5E1}"/>
              </a:ext>
            </a:extLst>
          </p:cNvPr>
          <p:cNvSpPr>
            <a:spLocks noGrp="1"/>
          </p:cNvSpPr>
          <p:nvPr>
            <p:ph type="title"/>
          </p:nvPr>
        </p:nvSpPr>
        <p:spPr/>
        <p:txBody>
          <a:bodyPr/>
          <a:lstStyle/>
          <a:p>
            <a:r>
              <a:rPr lang="en-US" dirty="0"/>
              <a:t>ETL Plan</a:t>
            </a:r>
          </a:p>
        </p:txBody>
      </p:sp>
      <p:sp>
        <p:nvSpPr>
          <p:cNvPr id="3" name="Content Placeholder 2">
            <a:extLst>
              <a:ext uri="{FF2B5EF4-FFF2-40B4-BE49-F238E27FC236}">
                <a16:creationId xmlns:a16="http://schemas.microsoft.com/office/drawing/2014/main" id="{47F8FAED-8FF8-4B5A-9E09-7913FB4D0564}"/>
              </a:ext>
            </a:extLst>
          </p:cNvPr>
          <p:cNvSpPr>
            <a:spLocks noGrp="1"/>
          </p:cNvSpPr>
          <p:nvPr>
            <p:ph idx="1"/>
          </p:nvPr>
        </p:nvSpPr>
        <p:spPr>
          <a:xfrm>
            <a:off x="1218883" y="1701797"/>
            <a:ext cx="10360501" cy="889003"/>
          </a:xfrm>
        </p:spPr>
        <p:txBody>
          <a:bodyPr>
            <a:normAutofit lnSpcReduction="10000"/>
          </a:bodyPr>
          <a:lstStyle/>
          <a:p>
            <a:r>
              <a:rPr lang="en-US" dirty="0"/>
              <a:t>Destination table and the SQL query along with the table name updated for Internet Sales Data</a:t>
            </a:r>
          </a:p>
          <a:p>
            <a:endParaRPr lang="en-US" dirty="0"/>
          </a:p>
        </p:txBody>
      </p:sp>
      <p:pic>
        <p:nvPicPr>
          <p:cNvPr id="4" name="Picture 3">
            <a:extLst>
              <a:ext uri="{FF2B5EF4-FFF2-40B4-BE49-F238E27FC236}">
                <a16:creationId xmlns:a16="http://schemas.microsoft.com/office/drawing/2014/main" id="{6AB5AD26-511F-4762-AB41-6DC1F8198421}"/>
              </a:ext>
            </a:extLst>
          </p:cNvPr>
          <p:cNvPicPr/>
          <p:nvPr/>
        </p:nvPicPr>
        <p:blipFill>
          <a:blip r:embed="rId2"/>
          <a:stretch>
            <a:fillRect/>
          </a:stretch>
        </p:blipFill>
        <p:spPr>
          <a:xfrm>
            <a:off x="989012" y="2603310"/>
            <a:ext cx="9829800" cy="4254690"/>
          </a:xfrm>
          <a:prstGeom prst="rect">
            <a:avLst/>
          </a:prstGeom>
        </p:spPr>
      </p:pic>
    </p:spTree>
    <p:extLst>
      <p:ext uri="{BB962C8B-B14F-4D97-AF65-F5344CB8AC3E}">
        <p14:creationId xmlns:p14="http://schemas.microsoft.com/office/powerpoint/2010/main" val="22765353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0DBC07-CECE-4869-A624-68CA612BCFD3}"/>
              </a:ext>
            </a:extLst>
          </p:cNvPr>
          <p:cNvSpPr>
            <a:spLocks noGrp="1"/>
          </p:cNvSpPr>
          <p:nvPr>
            <p:ph type="title"/>
          </p:nvPr>
        </p:nvSpPr>
        <p:spPr/>
        <p:txBody>
          <a:bodyPr/>
          <a:lstStyle/>
          <a:p>
            <a:r>
              <a:rPr lang="en-US" dirty="0"/>
              <a:t>ETL Plan</a:t>
            </a:r>
          </a:p>
        </p:txBody>
      </p:sp>
      <p:pic>
        <p:nvPicPr>
          <p:cNvPr id="4" name="Picture 3">
            <a:extLst>
              <a:ext uri="{FF2B5EF4-FFF2-40B4-BE49-F238E27FC236}">
                <a16:creationId xmlns:a16="http://schemas.microsoft.com/office/drawing/2014/main" id="{4E2434D3-5F0A-4385-A629-D6CA35C61F87}"/>
              </a:ext>
            </a:extLst>
          </p:cNvPr>
          <p:cNvPicPr/>
          <p:nvPr/>
        </p:nvPicPr>
        <p:blipFill>
          <a:blip r:embed="rId2"/>
          <a:stretch>
            <a:fillRect/>
          </a:stretch>
        </p:blipFill>
        <p:spPr>
          <a:xfrm>
            <a:off x="1065212" y="2133600"/>
            <a:ext cx="10351853" cy="4572000"/>
          </a:xfrm>
          <a:prstGeom prst="rect">
            <a:avLst/>
          </a:prstGeom>
        </p:spPr>
      </p:pic>
    </p:spTree>
    <p:extLst>
      <p:ext uri="{BB962C8B-B14F-4D97-AF65-F5344CB8AC3E}">
        <p14:creationId xmlns:p14="http://schemas.microsoft.com/office/powerpoint/2010/main" val="38311685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2F057E-60AD-40B1-AE45-B206AD2581F3}"/>
              </a:ext>
            </a:extLst>
          </p:cNvPr>
          <p:cNvSpPr>
            <a:spLocks noGrp="1"/>
          </p:cNvSpPr>
          <p:nvPr>
            <p:ph type="title"/>
          </p:nvPr>
        </p:nvSpPr>
        <p:spPr/>
        <p:txBody>
          <a:bodyPr/>
          <a:lstStyle/>
          <a:p>
            <a:r>
              <a:rPr lang="en-US" dirty="0"/>
              <a:t>ETL Plan</a:t>
            </a:r>
          </a:p>
        </p:txBody>
      </p:sp>
      <p:sp>
        <p:nvSpPr>
          <p:cNvPr id="3" name="Content Placeholder 2">
            <a:extLst>
              <a:ext uri="{FF2B5EF4-FFF2-40B4-BE49-F238E27FC236}">
                <a16:creationId xmlns:a16="http://schemas.microsoft.com/office/drawing/2014/main" id="{7F2B943D-85CA-4D39-9394-F643C427C97B}"/>
              </a:ext>
            </a:extLst>
          </p:cNvPr>
          <p:cNvSpPr>
            <a:spLocks noGrp="1"/>
          </p:cNvSpPr>
          <p:nvPr>
            <p:ph idx="1"/>
          </p:nvPr>
        </p:nvSpPr>
        <p:spPr>
          <a:xfrm>
            <a:off x="1218883" y="1701797"/>
            <a:ext cx="10360501" cy="736603"/>
          </a:xfrm>
        </p:spPr>
        <p:txBody>
          <a:bodyPr/>
          <a:lstStyle/>
          <a:p>
            <a:r>
              <a:rPr lang="en-US" dirty="0"/>
              <a:t>Execute SQL queries added to control flow/</a:t>
            </a:r>
          </a:p>
          <a:p>
            <a:endParaRPr lang="en-US" dirty="0"/>
          </a:p>
        </p:txBody>
      </p:sp>
      <p:pic>
        <p:nvPicPr>
          <p:cNvPr id="4" name="Picture 3">
            <a:extLst>
              <a:ext uri="{FF2B5EF4-FFF2-40B4-BE49-F238E27FC236}">
                <a16:creationId xmlns:a16="http://schemas.microsoft.com/office/drawing/2014/main" id="{A6BA9DAC-4C0E-4AEA-ABF1-3A4BE7BB468B}"/>
              </a:ext>
            </a:extLst>
          </p:cNvPr>
          <p:cNvPicPr/>
          <p:nvPr/>
        </p:nvPicPr>
        <p:blipFill>
          <a:blip r:embed="rId2"/>
          <a:stretch>
            <a:fillRect/>
          </a:stretch>
        </p:blipFill>
        <p:spPr>
          <a:xfrm>
            <a:off x="836612" y="2209800"/>
            <a:ext cx="7162800" cy="4648200"/>
          </a:xfrm>
          <a:prstGeom prst="rect">
            <a:avLst/>
          </a:prstGeom>
        </p:spPr>
      </p:pic>
      <p:pic>
        <p:nvPicPr>
          <p:cNvPr id="5" name="Picture 4">
            <a:extLst>
              <a:ext uri="{FF2B5EF4-FFF2-40B4-BE49-F238E27FC236}">
                <a16:creationId xmlns:a16="http://schemas.microsoft.com/office/drawing/2014/main" id="{26E9ABD0-A2D4-495B-A9AB-999674902C0C}"/>
              </a:ext>
            </a:extLst>
          </p:cNvPr>
          <p:cNvPicPr/>
          <p:nvPr/>
        </p:nvPicPr>
        <p:blipFill>
          <a:blip r:embed="rId3"/>
          <a:stretch>
            <a:fillRect/>
          </a:stretch>
        </p:blipFill>
        <p:spPr>
          <a:xfrm>
            <a:off x="5256211" y="2181224"/>
            <a:ext cx="6705443" cy="4524375"/>
          </a:xfrm>
          <a:prstGeom prst="rect">
            <a:avLst/>
          </a:prstGeom>
        </p:spPr>
      </p:pic>
    </p:spTree>
    <p:extLst>
      <p:ext uri="{BB962C8B-B14F-4D97-AF65-F5344CB8AC3E}">
        <p14:creationId xmlns:p14="http://schemas.microsoft.com/office/powerpoint/2010/main" val="6180876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9F1A8-3757-4356-9C03-1A6D1CEB5D6F}"/>
              </a:ext>
            </a:extLst>
          </p:cNvPr>
          <p:cNvSpPr>
            <a:spLocks noGrp="1"/>
          </p:cNvSpPr>
          <p:nvPr>
            <p:ph type="title"/>
          </p:nvPr>
        </p:nvSpPr>
        <p:spPr/>
        <p:txBody>
          <a:bodyPr/>
          <a:lstStyle/>
          <a:p>
            <a:r>
              <a:rPr lang="en-US" dirty="0"/>
              <a:t>Conclusions</a:t>
            </a:r>
          </a:p>
        </p:txBody>
      </p:sp>
      <p:sp>
        <p:nvSpPr>
          <p:cNvPr id="3" name="Content Placeholder 2">
            <a:extLst>
              <a:ext uri="{FF2B5EF4-FFF2-40B4-BE49-F238E27FC236}">
                <a16:creationId xmlns:a16="http://schemas.microsoft.com/office/drawing/2014/main" id="{46A6D683-E139-4710-AC0A-61A97710C852}"/>
              </a:ext>
            </a:extLst>
          </p:cNvPr>
          <p:cNvSpPr>
            <a:spLocks noGrp="1"/>
          </p:cNvSpPr>
          <p:nvPr>
            <p:ph idx="1"/>
          </p:nvPr>
        </p:nvSpPr>
        <p:spPr/>
        <p:txBody>
          <a:bodyPr/>
          <a:lstStyle/>
          <a:p>
            <a:r>
              <a:rPr lang="en-US" dirty="0"/>
              <a:t>All the objectives of the data warehouse modelling project were met.</a:t>
            </a:r>
          </a:p>
          <a:p>
            <a:r>
              <a:rPr lang="en-US" dirty="0"/>
              <a:t>Successfully implemented ETL plan by extracting the required tables from the database and executing transform and loading steps to the new data warehouse</a:t>
            </a:r>
          </a:p>
          <a:p>
            <a:r>
              <a:rPr lang="en-US" dirty="0"/>
              <a:t>The hence transformed data can be easily visualized for further analytics in any database visualization tools or even Excel </a:t>
            </a:r>
            <a:r>
              <a:rPr lang="en-US"/>
              <a:t>integrated with SQL.</a:t>
            </a:r>
            <a:endParaRPr lang="en-US" dirty="0"/>
          </a:p>
        </p:txBody>
      </p:sp>
    </p:spTree>
    <p:extLst>
      <p:ext uri="{BB962C8B-B14F-4D97-AF65-F5344CB8AC3E}">
        <p14:creationId xmlns:p14="http://schemas.microsoft.com/office/powerpoint/2010/main" val="4249364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E0A55B-D446-46B3-8E4B-B0AF8A4BE4DD}"/>
              </a:ext>
            </a:extLst>
          </p:cNvPr>
          <p:cNvSpPr>
            <a:spLocks noGrp="1"/>
          </p:cNvSpPr>
          <p:nvPr>
            <p:ph type="title"/>
          </p:nvPr>
        </p:nvSpPr>
        <p:spPr/>
        <p:txBody>
          <a:bodyPr/>
          <a:lstStyle/>
          <a:p>
            <a:r>
              <a:rPr lang="en-US" dirty="0"/>
              <a:t>Project Objective and Proposal</a:t>
            </a:r>
          </a:p>
        </p:txBody>
      </p:sp>
      <p:sp>
        <p:nvSpPr>
          <p:cNvPr id="3" name="Content Placeholder 2">
            <a:extLst>
              <a:ext uri="{FF2B5EF4-FFF2-40B4-BE49-F238E27FC236}">
                <a16:creationId xmlns:a16="http://schemas.microsoft.com/office/drawing/2014/main" id="{98A9D91F-0388-4C08-91CC-DAA4AFC09974}"/>
              </a:ext>
            </a:extLst>
          </p:cNvPr>
          <p:cNvSpPr>
            <a:spLocks noGrp="1"/>
          </p:cNvSpPr>
          <p:nvPr>
            <p:ph idx="1"/>
          </p:nvPr>
        </p:nvSpPr>
        <p:spPr/>
        <p:txBody>
          <a:bodyPr/>
          <a:lstStyle/>
          <a:p>
            <a:r>
              <a:rPr lang="en-US" dirty="0"/>
              <a:t>The main focus of this project:</a:t>
            </a:r>
          </a:p>
          <a:p>
            <a:pPr lvl="0"/>
            <a:r>
              <a:rPr lang="en-US" dirty="0"/>
              <a:t>To design a data warehouse model for the business model described in this project.</a:t>
            </a:r>
          </a:p>
          <a:p>
            <a:pPr lvl="0"/>
            <a:r>
              <a:rPr lang="en-US" dirty="0"/>
              <a:t>Identify available open source database to use for the project.</a:t>
            </a:r>
          </a:p>
          <a:p>
            <a:pPr lvl="0"/>
            <a:r>
              <a:rPr lang="en-US" dirty="0"/>
              <a:t>Create a ETL plan to extract, load and transform this data from the database into data warehouse schema. </a:t>
            </a:r>
          </a:p>
          <a:p>
            <a:pPr lvl="0"/>
            <a:r>
              <a:rPr lang="en-US" dirty="0"/>
              <a:t>Finally load this sample data into the data warehouse schema and create some visualization dashboard to represent analytics.</a:t>
            </a:r>
          </a:p>
          <a:p>
            <a:endParaRPr lang="en-US" dirty="0"/>
          </a:p>
        </p:txBody>
      </p:sp>
    </p:spTree>
    <p:extLst>
      <p:ext uri="{BB962C8B-B14F-4D97-AF65-F5344CB8AC3E}">
        <p14:creationId xmlns:p14="http://schemas.microsoft.com/office/powerpoint/2010/main" val="24876439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BF90C-70A1-4547-9079-31160FF5FB77}"/>
              </a:ext>
            </a:extLst>
          </p:cNvPr>
          <p:cNvSpPr>
            <a:spLocks noGrp="1"/>
          </p:cNvSpPr>
          <p:nvPr>
            <p:ph type="title"/>
          </p:nvPr>
        </p:nvSpPr>
        <p:spPr/>
        <p:txBody>
          <a:bodyPr/>
          <a:lstStyle/>
          <a:p>
            <a:r>
              <a:rPr lang="en-US" dirty="0"/>
              <a:t>Business background</a:t>
            </a:r>
          </a:p>
        </p:txBody>
      </p:sp>
      <p:sp>
        <p:nvSpPr>
          <p:cNvPr id="3" name="Content Placeholder 2">
            <a:extLst>
              <a:ext uri="{FF2B5EF4-FFF2-40B4-BE49-F238E27FC236}">
                <a16:creationId xmlns:a16="http://schemas.microsoft.com/office/drawing/2014/main" id="{CBC27811-E356-4846-B282-B44706EAA0D4}"/>
              </a:ext>
            </a:extLst>
          </p:cNvPr>
          <p:cNvSpPr>
            <a:spLocks noGrp="1"/>
          </p:cNvSpPr>
          <p:nvPr>
            <p:ph idx="1"/>
          </p:nvPr>
        </p:nvSpPr>
        <p:spPr/>
        <p:txBody>
          <a:bodyPr>
            <a:normAutofit fontScale="92500"/>
          </a:bodyPr>
          <a:lstStyle/>
          <a:p>
            <a:r>
              <a:rPr lang="en-US" dirty="0"/>
              <a:t>The main business model I am targeting via this project is the manufacturing. Primarily in this manufacturing business the multiple entities of the business are tied in and interlinked i.e. starting from employee records to purchase orders and online transactions are very important for the success of the business.  </a:t>
            </a:r>
          </a:p>
          <a:p>
            <a:r>
              <a:rPr lang="en-US" dirty="0"/>
              <a:t> </a:t>
            </a:r>
          </a:p>
          <a:p>
            <a:r>
              <a:rPr lang="en-US" dirty="0"/>
              <a:t>Hence this project aims at designing a data warehouse model with the available database of all online transactions. Down the lane this will be used for various analytics activities to significantly improve any business related issues as well as understand market trend worldwide and how the business and transactions fluctuate as a function different entities. </a:t>
            </a:r>
          </a:p>
          <a:p>
            <a:endParaRPr lang="en-US" dirty="0"/>
          </a:p>
        </p:txBody>
      </p:sp>
    </p:spTree>
    <p:extLst>
      <p:ext uri="{BB962C8B-B14F-4D97-AF65-F5344CB8AC3E}">
        <p14:creationId xmlns:p14="http://schemas.microsoft.com/office/powerpoint/2010/main" val="36078452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4714D-0D5D-4CA0-93E6-45F0EB727264}"/>
              </a:ext>
            </a:extLst>
          </p:cNvPr>
          <p:cNvSpPr>
            <a:spLocks noGrp="1"/>
          </p:cNvSpPr>
          <p:nvPr>
            <p:ph type="title"/>
          </p:nvPr>
        </p:nvSpPr>
        <p:spPr/>
        <p:txBody>
          <a:bodyPr/>
          <a:lstStyle/>
          <a:p>
            <a:r>
              <a:rPr lang="en-US" dirty="0"/>
              <a:t>Database description</a:t>
            </a:r>
          </a:p>
        </p:txBody>
      </p:sp>
      <p:sp>
        <p:nvSpPr>
          <p:cNvPr id="3" name="Content Placeholder 2">
            <a:extLst>
              <a:ext uri="{FF2B5EF4-FFF2-40B4-BE49-F238E27FC236}">
                <a16:creationId xmlns:a16="http://schemas.microsoft.com/office/drawing/2014/main" id="{4B73FEFF-2324-4FD4-A9A9-D8C6869D7EFA}"/>
              </a:ext>
            </a:extLst>
          </p:cNvPr>
          <p:cNvSpPr>
            <a:spLocks noGrp="1"/>
          </p:cNvSpPr>
          <p:nvPr>
            <p:ph idx="1"/>
          </p:nvPr>
        </p:nvSpPr>
        <p:spPr/>
        <p:txBody>
          <a:bodyPr/>
          <a:lstStyle/>
          <a:p>
            <a:r>
              <a:rPr lang="en-US" dirty="0"/>
              <a:t>In this project I plan to use the online open source </a:t>
            </a:r>
            <a:r>
              <a:rPr lang="en-US" dirty="0" err="1"/>
              <a:t>AdventureWorks</a:t>
            </a:r>
            <a:r>
              <a:rPr lang="en-US" dirty="0"/>
              <a:t> Database available from Microsoft.</a:t>
            </a:r>
          </a:p>
          <a:p>
            <a:r>
              <a:rPr lang="en-US" dirty="0"/>
              <a:t> </a:t>
            </a:r>
          </a:p>
          <a:p>
            <a:r>
              <a:rPr lang="en-US" dirty="0"/>
              <a:t>Database: </a:t>
            </a:r>
            <a:r>
              <a:rPr lang="en-US" u="sng" dirty="0">
                <a:hlinkClick r:id="rId2"/>
              </a:rPr>
              <a:t>https://github.com/Microsoft/sql-server-samples/releases/tag/adventureworks</a:t>
            </a:r>
            <a:r>
              <a:rPr lang="en-US" dirty="0"/>
              <a:t> </a:t>
            </a:r>
          </a:p>
        </p:txBody>
      </p:sp>
    </p:spTree>
    <p:extLst>
      <p:ext uri="{BB962C8B-B14F-4D97-AF65-F5344CB8AC3E}">
        <p14:creationId xmlns:p14="http://schemas.microsoft.com/office/powerpoint/2010/main" val="14430088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5C6424-29BD-4EBE-A7F3-5777887B4712}"/>
              </a:ext>
            </a:extLst>
          </p:cNvPr>
          <p:cNvSpPr>
            <a:spLocks noGrp="1"/>
          </p:cNvSpPr>
          <p:nvPr>
            <p:ph type="title"/>
          </p:nvPr>
        </p:nvSpPr>
        <p:spPr/>
        <p:txBody>
          <a:bodyPr/>
          <a:lstStyle/>
          <a:p>
            <a:r>
              <a:rPr lang="en-US" dirty="0"/>
              <a:t>Analytical Theme</a:t>
            </a:r>
          </a:p>
        </p:txBody>
      </p:sp>
      <p:sp>
        <p:nvSpPr>
          <p:cNvPr id="3" name="Content Placeholder 2">
            <a:extLst>
              <a:ext uri="{FF2B5EF4-FFF2-40B4-BE49-F238E27FC236}">
                <a16:creationId xmlns:a16="http://schemas.microsoft.com/office/drawing/2014/main" id="{88B85BA2-6C71-4DA5-824A-CB3B59DC2198}"/>
              </a:ext>
            </a:extLst>
          </p:cNvPr>
          <p:cNvSpPr>
            <a:spLocks noGrp="1"/>
          </p:cNvSpPr>
          <p:nvPr>
            <p:ph idx="1"/>
          </p:nvPr>
        </p:nvSpPr>
        <p:spPr/>
        <p:txBody>
          <a:bodyPr>
            <a:normAutofit lnSpcReduction="10000"/>
          </a:bodyPr>
          <a:lstStyle/>
          <a:p>
            <a:pPr lvl="0"/>
            <a:r>
              <a:rPr lang="en-US" dirty="0"/>
              <a:t>For the defined business model and the specific problem I am addressing - I would like to define the specifics needed in terms of data from the available databases.</a:t>
            </a:r>
          </a:p>
          <a:p>
            <a:pPr lvl="0"/>
            <a:r>
              <a:rPr lang="en-US" dirty="0"/>
              <a:t>This specific information set will be used to design a data warehouse schema by defining dimensions and fact table.</a:t>
            </a:r>
          </a:p>
          <a:p>
            <a:pPr lvl="0"/>
            <a:r>
              <a:rPr lang="en-US" dirty="0"/>
              <a:t>Later in </a:t>
            </a:r>
            <a:r>
              <a:rPr lang="en-US" dirty="0" err="1"/>
              <a:t>Mysql</a:t>
            </a:r>
            <a:r>
              <a:rPr lang="en-US" dirty="0"/>
              <a:t> I would like to extract, load and transform the data from the online data sources and make a sample data warehouse schema.</a:t>
            </a:r>
          </a:p>
          <a:p>
            <a:pPr lvl="0"/>
            <a:r>
              <a:rPr lang="en-US" dirty="0"/>
              <a:t>This sample schema will be used to develop some visual analytics and hence will be presented in the final presentation and report.</a:t>
            </a:r>
          </a:p>
          <a:p>
            <a:endParaRPr lang="en-US" dirty="0"/>
          </a:p>
        </p:txBody>
      </p:sp>
    </p:spTree>
    <p:extLst>
      <p:ext uri="{BB962C8B-B14F-4D97-AF65-F5344CB8AC3E}">
        <p14:creationId xmlns:p14="http://schemas.microsoft.com/office/powerpoint/2010/main" val="10721413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965C3-841F-43A7-BC03-0A1B5950E557}"/>
              </a:ext>
            </a:extLst>
          </p:cNvPr>
          <p:cNvSpPr>
            <a:spLocks noGrp="1"/>
          </p:cNvSpPr>
          <p:nvPr>
            <p:ph type="title"/>
          </p:nvPr>
        </p:nvSpPr>
        <p:spPr/>
        <p:txBody>
          <a:bodyPr/>
          <a:lstStyle/>
          <a:p>
            <a:r>
              <a:rPr lang="en-US" dirty="0"/>
              <a:t>Requirements from the Database</a:t>
            </a:r>
          </a:p>
        </p:txBody>
      </p:sp>
      <p:sp>
        <p:nvSpPr>
          <p:cNvPr id="3" name="Content Placeholder 2">
            <a:extLst>
              <a:ext uri="{FF2B5EF4-FFF2-40B4-BE49-F238E27FC236}">
                <a16:creationId xmlns:a16="http://schemas.microsoft.com/office/drawing/2014/main" id="{A9822A53-395D-4267-9040-08BF4F611976}"/>
              </a:ext>
            </a:extLst>
          </p:cNvPr>
          <p:cNvSpPr>
            <a:spLocks noGrp="1"/>
          </p:cNvSpPr>
          <p:nvPr>
            <p:ph idx="1"/>
          </p:nvPr>
        </p:nvSpPr>
        <p:spPr/>
        <p:txBody>
          <a:bodyPr/>
          <a:lstStyle/>
          <a:p>
            <a:pPr lvl="0"/>
            <a:r>
              <a:rPr lang="en-US" dirty="0"/>
              <a:t>Needed data from the database would be of Customer related tables, Product tables, Sales Tables, Purchase, vendor, and store tables.</a:t>
            </a:r>
          </a:p>
          <a:p>
            <a:pPr lvl="0"/>
            <a:r>
              <a:rPr lang="en-US" dirty="0"/>
              <a:t>This information will be extracted, filtered and loaded into schema and used for visualization.</a:t>
            </a:r>
          </a:p>
          <a:p>
            <a:r>
              <a:rPr lang="en-US" dirty="0"/>
              <a:t>The research and analytics process down the lane can use the data to understand business trends and possibly correlate different factors contributing towards sales</a:t>
            </a:r>
          </a:p>
        </p:txBody>
      </p:sp>
    </p:spTree>
    <p:extLst>
      <p:ext uri="{BB962C8B-B14F-4D97-AF65-F5344CB8AC3E}">
        <p14:creationId xmlns:p14="http://schemas.microsoft.com/office/powerpoint/2010/main" val="24640186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12A8DA-3A50-45D7-9C11-891CCB13FE41}"/>
              </a:ext>
            </a:extLst>
          </p:cNvPr>
          <p:cNvSpPr>
            <a:spLocks noGrp="1"/>
          </p:cNvSpPr>
          <p:nvPr>
            <p:ph type="title"/>
          </p:nvPr>
        </p:nvSpPr>
        <p:spPr/>
        <p:txBody>
          <a:bodyPr/>
          <a:lstStyle/>
          <a:p>
            <a:r>
              <a:rPr lang="en-US" dirty="0"/>
              <a:t>Dimensional Modelling</a:t>
            </a:r>
          </a:p>
        </p:txBody>
      </p:sp>
      <p:sp>
        <p:nvSpPr>
          <p:cNvPr id="3" name="Content Placeholder 2">
            <a:extLst>
              <a:ext uri="{FF2B5EF4-FFF2-40B4-BE49-F238E27FC236}">
                <a16:creationId xmlns:a16="http://schemas.microsoft.com/office/drawing/2014/main" id="{EE3448DC-FC9B-4E1E-9EFD-3E44912CCB2C}"/>
              </a:ext>
            </a:extLst>
          </p:cNvPr>
          <p:cNvSpPr>
            <a:spLocks noGrp="1"/>
          </p:cNvSpPr>
          <p:nvPr>
            <p:ph idx="1"/>
          </p:nvPr>
        </p:nvSpPr>
        <p:spPr/>
        <p:txBody>
          <a:bodyPr>
            <a:normAutofit fontScale="55000" lnSpcReduction="20000"/>
          </a:bodyPr>
          <a:lstStyle/>
          <a:p>
            <a:r>
              <a:rPr lang="en-US" dirty="0"/>
              <a:t>Dimensions and Facts chosen from the </a:t>
            </a:r>
            <a:r>
              <a:rPr lang="en-US" dirty="0" err="1"/>
              <a:t>AdventureWorks</a:t>
            </a:r>
            <a:r>
              <a:rPr lang="en-US" dirty="0"/>
              <a:t> 2017 Database for our Data Warehousing Project proposal:</a:t>
            </a:r>
          </a:p>
          <a:p>
            <a:pPr lvl="0"/>
            <a:r>
              <a:rPr lang="en-US" dirty="0" err="1"/>
              <a:t>FactInternetSales</a:t>
            </a:r>
            <a:endParaRPr lang="en-US" dirty="0"/>
          </a:p>
          <a:p>
            <a:pPr lvl="0"/>
            <a:r>
              <a:rPr lang="en-US" dirty="0" err="1"/>
              <a:t>FactInternetSalesReason</a:t>
            </a:r>
            <a:endParaRPr lang="en-US" dirty="0"/>
          </a:p>
          <a:p>
            <a:pPr lvl="0"/>
            <a:r>
              <a:rPr lang="en-US" dirty="0" err="1"/>
              <a:t>DimCustomer</a:t>
            </a:r>
            <a:endParaRPr lang="en-US" dirty="0"/>
          </a:p>
          <a:p>
            <a:pPr lvl="0"/>
            <a:r>
              <a:rPr lang="en-US" dirty="0" err="1"/>
              <a:t>DimGeography</a:t>
            </a:r>
            <a:endParaRPr lang="en-US" dirty="0"/>
          </a:p>
          <a:p>
            <a:pPr lvl="0"/>
            <a:r>
              <a:rPr lang="en-US" dirty="0" err="1"/>
              <a:t>DimSalesTerritory</a:t>
            </a:r>
            <a:endParaRPr lang="en-US" dirty="0"/>
          </a:p>
          <a:p>
            <a:pPr lvl="0"/>
            <a:r>
              <a:rPr lang="en-US" dirty="0" err="1"/>
              <a:t>DimProductCategory</a:t>
            </a:r>
            <a:endParaRPr lang="en-US" dirty="0"/>
          </a:p>
          <a:p>
            <a:pPr lvl="0"/>
            <a:r>
              <a:rPr lang="en-US" dirty="0" err="1"/>
              <a:t>DimProductSubCategory</a:t>
            </a:r>
            <a:endParaRPr lang="en-US" dirty="0"/>
          </a:p>
          <a:p>
            <a:pPr lvl="0"/>
            <a:r>
              <a:rPr lang="en-US" dirty="0" err="1"/>
              <a:t>DimProduct</a:t>
            </a:r>
            <a:endParaRPr lang="en-US" dirty="0"/>
          </a:p>
          <a:p>
            <a:pPr lvl="0"/>
            <a:r>
              <a:rPr lang="en-US" dirty="0" err="1"/>
              <a:t>DimCurrency</a:t>
            </a:r>
            <a:endParaRPr lang="en-US" dirty="0"/>
          </a:p>
          <a:p>
            <a:pPr lvl="0"/>
            <a:r>
              <a:rPr lang="en-US" dirty="0" err="1"/>
              <a:t>DimDate</a:t>
            </a:r>
            <a:endParaRPr lang="en-US" dirty="0"/>
          </a:p>
          <a:p>
            <a:pPr lvl="0"/>
            <a:r>
              <a:rPr lang="en-US" dirty="0" err="1"/>
              <a:t>DimPromotion</a:t>
            </a:r>
            <a:endParaRPr lang="en-US" dirty="0"/>
          </a:p>
          <a:p>
            <a:endParaRPr lang="en-US" dirty="0"/>
          </a:p>
        </p:txBody>
      </p:sp>
    </p:spTree>
    <p:extLst>
      <p:ext uri="{BB962C8B-B14F-4D97-AF65-F5344CB8AC3E}">
        <p14:creationId xmlns:p14="http://schemas.microsoft.com/office/powerpoint/2010/main" val="24029942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AE0977-8F76-46FD-8E50-73154B3FE54D}"/>
              </a:ext>
            </a:extLst>
          </p:cNvPr>
          <p:cNvSpPr>
            <a:spLocks noGrp="1"/>
          </p:cNvSpPr>
          <p:nvPr>
            <p:ph type="title"/>
          </p:nvPr>
        </p:nvSpPr>
        <p:spPr/>
        <p:txBody>
          <a:bodyPr/>
          <a:lstStyle/>
          <a:p>
            <a:r>
              <a:rPr lang="en-US" dirty="0"/>
              <a:t>Dimensional Model</a:t>
            </a:r>
          </a:p>
        </p:txBody>
      </p:sp>
      <p:pic>
        <p:nvPicPr>
          <p:cNvPr id="5" name="Picture 4">
            <a:extLst>
              <a:ext uri="{FF2B5EF4-FFF2-40B4-BE49-F238E27FC236}">
                <a16:creationId xmlns:a16="http://schemas.microsoft.com/office/drawing/2014/main" id="{B8F7C31D-C528-46FB-A03D-E20CCD10E857}"/>
              </a:ext>
            </a:extLst>
          </p:cNvPr>
          <p:cNvPicPr/>
          <p:nvPr/>
        </p:nvPicPr>
        <p:blipFill>
          <a:blip r:embed="rId2"/>
          <a:stretch>
            <a:fillRect/>
          </a:stretch>
        </p:blipFill>
        <p:spPr>
          <a:xfrm>
            <a:off x="1218882" y="1498600"/>
            <a:ext cx="10438129" cy="5511800"/>
          </a:xfrm>
          <a:prstGeom prst="rect">
            <a:avLst/>
          </a:prstGeom>
        </p:spPr>
      </p:pic>
    </p:spTree>
    <p:extLst>
      <p:ext uri="{BB962C8B-B14F-4D97-AF65-F5344CB8AC3E}">
        <p14:creationId xmlns:p14="http://schemas.microsoft.com/office/powerpoint/2010/main" val="36128745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E8B5BC-9796-433F-8AF8-F4FE38EC1A60}"/>
              </a:ext>
            </a:extLst>
          </p:cNvPr>
          <p:cNvSpPr>
            <a:spLocks noGrp="1"/>
          </p:cNvSpPr>
          <p:nvPr>
            <p:ph type="title"/>
          </p:nvPr>
        </p:nvSpPr>
        <p:spPr/>
        <p:txBody>
          <a:bodyPr/>
          <a:lstStyle/>
          <a:p>
            <a:r>
              <a:rPr lang="en-US" dirty="0"/>
              <a:t>ETL Plan</a:t>
            </a:r>
          </a:p>
        </p:txBody>
      </p:sp>
      <p:sp>
        <p:nvSpPr>
          <p:cNvPr id="3" name="Content Placeholder 2">
            <a:extLst>
              <a:ext uri="{FF2B5EF4-FFF2-40B4-BE49-F238E27FC236}">
                <a16:creationId xmlns:a16="http://schemas.microsoft.com/office/drawing/2014/main" id="{885A5EFD-AD44-4238-A162-B66F62D77110}"/>
              </a:ext>
            </a:extLst>
          </p:cNvPr>
          <p:cNvSpPr>
            <a:spLocks noGrp="1"/>
          </p:cNvSpPr>
          <p:nvPr>
            <p:ph idx="1"/>
          </p:nvPr>
        </p:nvSpPr>
        <p:spPr/>
        <p:txBody>
          <a:bodyPr>
            <a:normAutofit/>
          </a:bodyPr>
          <a:lstStyle/>
          <a:p>
            <a:pPr lvl="0"/>
            <a:r>
              <a:rPr lang="en-US" dirty="0"/>
              <a:t>This part of the project is mainly about creating a ETL plan to extract and load data from the source database into the data warehouse</a:t>
            </a:r>
          </a:p>
          <a:p>
            <a:pPr lvl="0"/>
            <a:r>
              <a:rPr lang="en-US" dirty="0"/>
              <a:t>The data from the source is imported and final pushes are made to the data warehouse.</a:t>
            </a:r>
          </a:p>
          <a:p>
            <a:pPr lvl="0"/>
            <a:r>
              <a:rPr lang="en-US" dirty="0"/>
              <a:t>First an Integration Services Project is initiated.</a:t>
            </a:r>
          </a:p>
          <a:p>
            <a:pPr lvl="0"/>
            <a:r>
              <a:rPr lang="en-US" dirty="0"/>
              <a:t>The process was all executed using the SSIS tools with visual studio 2017.</a:t>
            </a:r>
          </a:p>
          <a:p>
            <a:pPr lvl="0"/>
            <a:endParaRPr lang="en-US" dirty="0"/>
          </a:p>
          <a:p>
            <a:endParaRPr lang="en-US" dirty="0"/>
          </a:p>
        </p:txBody>
      </p:sp>
    </p:spTree>
    <p:extLst>
      <p:ext uri="{BB962C8B-B14F-4D97-AF65-F5344CB8AC3E}">
        <p14:creationId xmlns:p14="http://schemas.microsoft.com/office/powerpoint/2010/main" val="4517827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Tech 16x9">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spDef>
      <a:spPr/>
      <a:bodyPr rtlCol="0" anchor="ctr"/>
      <a:lstStyle>
        <a:defPPr algn="ctr">
          <a:defRPr sz="2800"/>
        </a:defPPr>
      </a:lstStyle>
      <a:style>
        <a:lnRef idx="2">
          <a:schemeClr val="accent1">
            <a:shade val="50000"/>
          </a:schemeClr>
        </a:lnRef>
        <a:fillRef idx="1">
          <a:schemeClr val="accent1"/>
        </a:fillRef>
        <a:effectRef idx="0">
          <a:schemeClr val="accent1"/>
        </a:effectRef>
        <a:fontRef idx="minor">
          <a:schemeClr val="lt1"/>
        </a:fontRef>
      </a:style>
    </a:spDef>
    <a:lnDef>
      <a:spPr>
        <a:ln w="25400"/>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800"/>
        </a:defPPr>
      </a:lstStyle>
    </a:txDef>
  </a:objectDefaults>
  <a:extraClrSchemeLst/>
  <a:extLst>
    <a:ext uri="{05A4C25C-085E-4340-85A3-A5531E510DB2}">
      <thm15:themeFamily xmlns:thm15="http://schemas.microsoft.com/office/thememl/2012/main" name="TF02787990.potx" id="{BDB9CD5E-36EC-45F3-B87D-6D062B8A3823}" vid="{51682E2F-7C85-4D6F-AD40-072EFC83910D}"/>
    </a:ext>
  </a:extLst>
</a:theme>
</file>

<file path=ppt/theme/theme2.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theme/theme3.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ocPublishedLinkedAssetsLookup xmlns="4873beb7-5857-4685-be1f-d57550cc96cc" xsi:nil="true"/>
    <ApprovalStatus xmlns="4873beb7-5857-4685-be1f-d57550cc96cc">InProgress</ApprovalStatus>
    <MarketSpecific xmlns="4873beb7-5857-4685-be1f-d57550cc96cc">false</MarketSpecific>
    <LocComments xmlns="4873beb7-5857-4685-be1f-d57550cc96cc" xsi:nil="true"/>
    <LocLastLocAttemptVersionTypeLookup xmlns="4873beb7-5857-4685-be1f-d57550cc96cc" xsi:nil="true"/>
    <DirectSourceMarket xmlns="4873beb7-5857-4685-be1f-d57550cc96cc" xsi:nil="true"/>
    <ThumbnailAssetId xmlns="4873beb7-5857-4685-be1f-d57550cc96cc" xsi:nil="true"/>
    <PrimaryImageGen xmlns="4873beb7-5857-4685-be1f-d57550cc96cc">false</PrimaryImageGen>
    <LocNewPublishedVersionLookup xmlns="4873beb7-5857-4685-be1f-d57550cc96cc" xsi:nil="true"/>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LocOverallPublishStatusLookup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LocOverallLocStatusLookup xmlns="4873beb7-5857-4685-be1f-d57550cc96cc" xsi:nil="tru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1345093</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This simple template design works for technology and  businesses, but it's versatile enough to use in other contexts.  It features multiple slide layouts designed for widescreen (16x9 resolution) and includes a sample SmartArt list and chart that are easily editable.</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2011-11-26T00:30:00+00:00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TemplateStatus xmlns="4873beb7-5857-4685-be1f-d57550cc96cc">Complete</TemplateStatus>
    <Downloads xmlns="4873beb7-5857-4685-be1f-d57550cc96cc">0</Downloads>
    <OOCacheId xmlns="4873beb7-5857-4685-be1f-d57550cc96cc" xsi:nil="true"/>
    <IsDeleted xmlns="4873beb7-5857-4685-be1f-d57550cc96cc">false</IsDeleted>
    <LocPublishedDependentAssetsLookup xmlns="4873beb7-5857-4685-be1f-d57550cc96cc" xsi:nil="true"/>
    <TPExecutable xmlns="4873beb7-5857-4685-be1f-d57550cc96cc" xsi:nil="true"/>
    <EditorialTags xmlns="4873beb7-5857-4685-be1f-d57550cc96cc" xsi:nil="true"/>
    <SubmitterId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TP102787989</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694266</LocLastLocAttemptVersionLookup>
    <LocProcessedForHandoffsLookup xmlns="4873beb7-5857-4685-be1f-d57550cc96cc" xsi:nil="true"/>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LocOverallPreviewStatusLookup xmlns="4873beb7-5857-4685-be1f-d57550cc96cc" xsi:nil="true"/>
    <TaxCatchAll xmlns="4873beb7-5857-4685-be1f-d57550cc96cc"/>
    <Markets xmlns="4873beb7-5857-4685-be1f-d57550cc96cc"/>
    <UAProjectedTotalWords xmlns="4873beb7-5857-4685-be1f-d57550cc96cc" xsi:nil="true"/>
    <IntlLangReview xmlns="4873beb7-5857-4685-be1f-d57550cc96cc" xsi:nil="true"/>
    <OutputCachingOn xmlns="4873beb7-5857-4685-be1f-d57550cc96cc">false</OutputCachingOn>
    <AverageRating xmlns="4873beb7-5857-4685-be1f-d57550cc96cc" xsi:nil="true"/>
    <APAuthor xmlns="4873beb7-5857-4685-be1f-d57550cc96cc">
      <UserInfo>
        <DisplayName>REDMOND\kristaa</DisplayName>
        <AccountId>136</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LocProcessedForMarketsLookup xmlns="4873beb7-5857-4685-be1f-d57550cc96cc" xsi:nil="true"/>
    <TPLaunchHelpLinkType xmlns="4873beb7-5857-4685-be1f-d57550cc96cc">Template</TPLaunchHelpLinkType>
    <OriginalRelease xmlns="4873beb7-5857-4685-be1f-d57550cc96cc">15</OriginalRelease>
    <LocalizationTagsTaxHTField0 xmlns="4873beb7-5857-4685-be1f-d57550cc96cc">
      <Terms xmlns="http://schemas.microsoft.com/office/infopath/2007/PartnerControls"/>
    </LocalizationTagsTaxHTField0>
    <UACurrentWords xmlns="4873beb7-5857-4685-be1f-d57550cc96cc" xsi:nil="true"/>
    <ArtSampleDocs xmlns="4873beb7-5857-4685-be1f-d57550cc96cc" xsi:nil="true"/>
    <UALocRecommendation xmlns="4873beb7-5857-4685-be1f-d57550cc96cc">Localize</UALocRecommendation>
    <Manager xmlns="4873beb7-5857-4685-be1f-d57550cc96cc" xsi:nil="true"/>
    <LocOverallHandbackStatusLookup xmlns="4873beb7-5857-4685-be1f-d57550cc96cc" xsi:nil="true"/>
    <ShowIn xmlns="4873beb7-5857-4685-be1f-d57550cc96cc">Show everywhere</ShowIn>
    <UANotes xmlns="4873beb7-5857-4685-be1f-d57550cc96cc" xsi:nil="true"/>
    <InternalTagsTaxHTField0 xmlns="4873beb7-5857-4685-be1f-d57550cc96cc">
      <Terms xmlns="http://schemas.microsoft.com/office/infopath/2007/PartnerControls"/>
    </InternalTagsTaxHTField0>
    <CSXHash xmlns="4873beb7-5857-4685-be1f-d57550cc96cc" xsi:nil="true"/>
    <VoteCount xmlns="4873beb7-5857-4685-be1f-d57550cc96cc" xsi:nil="true"/>
    <AssetExpire xmlns="4873beb7-5857-4685-be1f-d57550cc96cc">2029-05-12T07:00:00+00:00</AssetExpire>
    <DSATActionTaken xmlns="4873beb7-5857-4685-be1f-d57550cc96cc" xsi:nil="true"/>
    <CSXSubmissionMarket xmlns="4873beb7-5857-4685-be1f-d57550cc96cc" xsi:nil="true"/>
    <LocMarketGroupTiers2 xmlns="4873beb7-5857-4685-be1f-d57550cc96cc" xsi:nil="true"/>
  </documentManagement>
</p:properties>
</file>

<file path=customXml/item2.xml><?xml version="1.0" encoding="utf-8"?>
<?mso-contentType ?>
<FormTemplates xmlns="http://schemas.microsoft.com/sharepoint/v3/contenttype/forms">
  <Display>DocumentLibraryForm</Display>
  <Edit>AssetEditForm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0C67BEE-D13F-4BD2-98A5-34D8A0977F68}">
  <ds:schemaRefs>
    <ds:schemaRef ds:uri="http://purl.org/dc/elements/1.1/"/>
    <ds:schemaRef ds:uri="http://schemas.microsoft.com/office/2006/metadata/properties"/>
    <ds:schemaRef ds:uri="4873beb7-5857-4685-be1f-d57550cc96cc"/>
    <ds:schemaRef ds:uri="http://schemas.openxmlformats.org/package/2006/metadata/core-properties"/>
    <ds:schemaRef ds:uri="http://purl.org/dc/terms/"/>
    <ds:schemaRef ds:uri="http://schemas.microsoft.com/office/infopath/2007/PartnerControls"/>
    <ds:schemaRef ds:uri="http://schemas.microsoft.com/office/2006/documentManagement/types"/>
    <ds:schemaRef ds:uri="http://www.w3.org/XML/1998/namespace"/>
    <ds:schemaRef ds:uri="http://purl.org/dc/dcmitype/"/>
  </ds:schemaRefs>
</ds:datastoreItem>
</file>

<file path=customXml/itemProps2.xml><?xml version="1.0" encoding="utf-8"?>
<ds:datastoreItem xmlns:ds="http://schemas.openxmlformats.org/officeDocument/2006/customXml" ds:itemID="{3836F65B-1B07-41EE-A0E8-BC6EF3855225}">
  <ds:schemaRefs>
    <ds:schemaRef ds:uri="http://schemas.microsoft.com/sharepoint/v3/contenttype/forms"/>
  </ds:schemaRefs>
</ds:datastoreItem>
</file>

<file path=customXml/itemProps3.xml><?xml version="1.0" encoding="utf-8"?>
<ds:datastoreItem xmlns:ds="http://schemas.openxmlformats.org/officeDocument/2006/customXml" ds:itemID="{A09BF4D4-EF60-4196-BFC3-9462D607978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Triple circuit lines presentation (widescreen)</Template>
  <TotalTime>18</TotalTime>
  <Words>526</Words>
  <Application>Microsoft Office PowerPoint</Application>
  <PresentationFormat>Custom</PresentationFormat>
  <Paragraphs>57</Paragraphs>
  <Slides>15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15</vt:i4>
      </vt:variant>
    </vt:vector>
  </HeadingPairs>
  <TitlesOfParts>
    <vt:vector size="18" baseType="lpstr">
      <vt:lpstr>Arial</vt:lpstr>
      <vt:lpstr>Calibri</vt:lpstr>
      <vt:lpstr>Tech 16x9</vt:lpstr>
      <vt:lpstr>INT 7213 Semester Project Data Warehouse design and ETL implementation  Business Analytics and Intelligence</vt:lpstr>
      <vt:lpstr>Project Objective and Proposal</vt:lpstr>
      <vt:lpstr>Business background</vt:lpstr>
      <vt:lpstr>Database description</vt:lpstr>
      <vt:lpstr>Analytical Theme</vt:lpstr>
      <vt:lpstr>Requirements from the Database</vt:lpstr>
      <vt:lpstr>Dimensional Modelling</vt:lpstr>
      <vt:lpstr>Dimensional Model</vt:lpstr>
      <vt:lpstr>ETL Plan</vt:lpstr>
      <vt:lpstr>ETL Plan</vt:lpstr>
      <vt:lpstr>ETL Plan</vt:lpstr>
      <vt:lpstr>ETL Plan</vt:lpstr>
      <vt:lpstr>ETL Plan</vt:lpstr>
      <vt:lpstr>ETL Plan</vt:lpstr>
      <vt:lpstr>Conclusions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 7213 Semester Project Data Warehouse design and ETL implementation  Business Analytics and Intelligence</dc:title>
  <dc:creator>Adithya Pravarun Reddy Ranga</dc:creator>
  <cp:lastModifiedBy>Adithya Pravarun Reddy Ranga</cp:lastModifiedBy>
  <cp:revision>12</cp:revision>
  <dcterms:created xsi:type="dcterms:W3CDTF">2018-05-02T14:00:21Z</dcterms:created>
  <dcterms:modified xsi:type="dcterms:W3CDTF">2018-05-03T04:47:50Z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