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7" r:id="rId3"/>
    <p:sldId id="257" r:id="rId4"/>
    <p:sldId id="292" r:id="rId5"/>
    <p:sldId id="293" r:id="rId6"/>
    <p:sldId id="258" r:id="rId7"/>
    <p:sldId id="283" r:id="rId8"/>
    <p:sldId id="259" r:id="rId9"/>
    <p:sldId id="260" r:id="rId10"/>
    <p:sldId id="261" r:id="rId11"/>
    <p:sldId id="262" r:id="rId12"/>
    <p:sldId id="263" r:id="rId13"/>
    <p:sldId id="264" r:id="rId14"/>
    <p:sldId id="265" r:id="rId15"/>
    <p:sldId id="266" r:id="rId16"/>
    <p:sldId id="285" r:id="rId17"/>
    <p:sldId id="295" r:id="rId18"/>
    <p:sldId id="291" r:id="rId19"/>
    <p:sldId id="286" r:id="rId20"/>
    <p:sldId id="268" r:id="rId21"/>
    <p:sldId id="269" r:id="rId22"/>
    <p:sldId id="284" r:id="rId23"/>
    <p:sldId id="289" r:id="rId24"/>
    <p:sldId id="290" r:id="rId25"/>
    <p:sldId id="298"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8" autoAdjust="0"/>
    <p:restoredTop sz="94660"/>
  </p:normalViewPr>
  <p:slideViewPr>
    <p:cSldViewPr>
      <p:cViewPr varScale="1">
        <p:scale>
          <a:sx n="58" d="100"/>
          <a:sy n="58" d="100"/>
        </p:scale>
        <p:origin x="187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FC9F6-A6F1-4EC9-A041-3199EE089CA5}" type="datetimeFigureOut">
              <a:rPr lang="en-US" smtClean="0"/>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4CF6FC-8140-4E93-911B-7A4D1A746213}" type="slidenum">
              <a:rPr lang="en-US" smtClean="0"/>
              <a:t>‹#›</a:t>
            </a:fld>
            <a:endParaRPr lang="en-US"/>
          </a:p>
        </p:txBody>
      </p:sp>
    </p:spTree>
    <p:extLst>
      <p:ext uri="{BB962C8B-B14F-4D97-AF65-F5344CB8AC3E}">
        <p14:creationId xmlns:p14="http://schemas.microsoft.com/office/powerpoint/2010/main" val="30692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Rule: For each try block there can be zero or more catch blocks, but only one finally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Note: The finally block will not be executed if program exits(either by calling </a:t>
            </a:r>
            <a:r>
              <a:rPr lang="en-US" sz="1200" b="1" i="0" kern="1200" dirty="0" err="1" smtClean="0">
                <a:solidFill>
                  <a:schemeClr val="tx1"/>
                </a:solidFill>
                <a:effectLst/>
                <a:latin typeface="+mn-lt"/>
                <a:ea typeface="+mn-ea"/>
                <a:cs typeface="+mn-cs"/>
              </a:rPr>
              <a:t>System.exit</a:t>
            </a:r>
            <a:r>
              <a:rPr lang="en-US" sz="1200" b="1" i="0" kern="1200" smtClean="0">
                <a:solidFill>
                  <a:schemeClr val="tx1"/>
                </a:solidFill>
                <a:effectLst/>
                <a:latin typeface="+mn-lt"/>
                <a:ea typeface="+mn-ea"/>
                <a:cs typeface="+mn-cs"/>
              </a:rPr>
              <a:t>() or by causing a fatal error that causes the process to abort)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54CF6FC-8140-4E93-911B-7A4D1A746213}" type="slidenum">
              <a:rPr lang="en-US" smtClean="0"/>
              <a:t>15</a:t>
            </a:fld>
            <a:endParaRPr lang="en-US"/>
          </a:p>
        </p:txBody>
      </p:sp>
    </p:spTree>
    <p:extLst>
      <p:ext uri="{BB962C8B-B14F-4D97-AF65-F5344CB8AC3E}">
        <p14:creationId xmlns:p14="http://schemas.microsoft.com/office/powerpoint/2010/main" val="2480506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99C955-50CD-4EE4-91CF-3BC6560215DA}"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52463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99C955-50CD-4EE4-91CF-3BC6560215DA}"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240790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99C955-50CD-4EE4-91CF-3BC6560215DA}"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405831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99C955-50CD-4EE4-91CF-3BC6560215DA}"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271268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99C955-50CD-4EE4-91CF-3BC6560215DA}"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116832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99C955-50CD-4EE4-91CF-3BC6560215DA}"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142009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99C955-50CD-4EE4-91CF-3BC6560215DA}"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175214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99C955-50CD-4EE4-91CF-3BC6560215DA}"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293438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9C955-50CD-4EE4-91CF-3BC6560215DA}"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19234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99C955-50CD-4EE4-91CF-3BC6560215DA}"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390529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99C955-50CD-4EE4-91CF-3BC6560215DA}"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C1857-0D33-45E0-9487-FDD5F5C10037}" type="slidenum">
              <a:rPr lang="en-US" smtClean="0"/>
              <a:t>‹#›</a:t>
            </a:fld>
            <a:endParaRPr lang="en-US"/>
          </a:p>
        </p:txBody>
      </p:sp>
    </p:spTree>
    <p:extLst>
      <p:ext uri="{BB962C8B-B14F-4D97-AF65-F5344CB8AC3E}">
        <p14:creationId xmlns:p14="http://schemas.microsoft.com/office/powerpoint/2010/main" val="3545420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9C955-50CD-4EE4-91CF-3BC6560215DA}" type="datetimeFigureOut">
              <a:rPr lang="en-US" smtClean="0"/>
              <a:t>2/14/2018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C1857-0D33-45E0-9487-FDD5F5C10037}" type="slidenum">
              <a:rPr lang="en-US" smtClean="0"/>
              <a:t>‹#›</a:t>
            </a:fld>
            <a:endParaRPr lang="en-US"/>
          </a:p>
        </p:txBody>
      </p:sp>
    </p:spTree>
    <p:extLst>
      <p:ext uri="{BB962C8B-B14F-4D97-AF65-F5344CB8AC3E}">
        <p14:creationId xmlns:p14="http://schemas.microsoft.com/office/powerpoint/2010/main" val="345834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Exception Handling</a:t>
            </a:r>
            <a:endParaRPr lang="en-US" sz="6000" b="1"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37948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13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Checked Exceptions Vs Unchecked Exceptions</a:t>
            </a:r>
            <a:endParaRPr lang="en-US" dirty="0"/>
          </a:p>
        </p:txBody>
      </p:sp>
      <p:sp>
        <p:nvSpPr>
          <p:cNvPr id="3" name="Content Placeholder 2"/>
          <p:cNvSpPr>
            <a:spLocks noGrp="1"/>
          </p:cNvSpPr>
          <p:nvPr>
            <p:ph idx="1"/>
          </p:nvPr>
        </p:nvSpPr>
        <p:spPr/>
        <p:txBody>
          <a:bodyPr>
            <a:normAutofit/>
          </a:bodyPr>
          <a:lstStyle/>
          <a:p>
            <a:pPr fontAlgn="base"/>
            <a:r>
              <a:rPr lang="en-US" sz="2000" dirty="0" smtClean="0"/>
              <a:t>The </a:t>
            </a:r>
            <a:r>
              <a:rPr lang="en-US" sz="2000" dirty="0"/>
              <a:t>Exceptions which are checked by the compiler for smooth execution of </a:t>
            </a:r>
            <a:r>
              <a:rPr lang="en-US" sz="2000" dirty="0" smtClean="0"/>
              <a:t> program are </a:t>
            </a:r>
            <a:r>
              <a:rPr lang="en-US" sz="2000" dirty="0"/>
              <a:t>called </a:t>
            </a:r>
            <a:r>
              <a:rPr lang="en-US" sz="2000" b="1" dirty="0"/>
              <a:t>checked exceptions</a:t>
            </a:r>
            <a:r>
              <a:rPr lang="en-US" sz="2000" dirty="0" smtClean="0"/>
              <a:t>. Example</a:t>
            </a:r>
            <a:r>
              <a:rPr lang="en-US" sz="2000" dirty="0"/>
              <a:t>: </a:t>
            </a:r>
            <a:r>
              <a:rPr lang="en-US" sz="2000" dirty="0" err="1"/>
              <a:t>FileNotFoundException</a:t>
            </a:r>
            <a:r>
              <a:rPr lang="en-US" sz="2000" dirty="0"/>
              <a:t>, </a:t>
            </a:r>
            <a:r>
              <a:rPr lang="en-US" sz="2000" dirty="0" err="1"/>
              <a:t>InterruptedException</a:t>
            </a:r>
            <a:r>
              <a:rPr lang="en-US" sz="2000" dirty="0"/>
              <a:t>.</a:t>
            </a:r>
          </a:p>
          <a:p>
            <a:pPr fontAlgn="base"/>
            <a:r>
              <a:rPr lang="en-US" sz="2000" dirty="0"/>
              <a:t>The Exceptions which are </a:t>
            </a:r>
            <a:r>
              <a:rPr lang="en-US" sz="2000" dirty="0" smtClean="0"/>
              <a:t>not </a:t>
            </a:r>
            <a:r>
              <a:rPr lang="en-US" sz="2000" dirty="0"/>
              <a:t>checked by the compiler are called </a:t>
            </a:r>
            <a:r>
              <a:rPr lang="en-US" sz="2000" b="1" dirty="0"/>
              <a:t>unchecked exceptions</a:t>
            </a:r>
            <a:r>
              <a:rPr lang="en-US" sz="2000" dirty="0" smtClean="0"/>
              <a:t>. Example</a:t>
            </a:r>
            <a:r>
              <a:rPr lang="en-US" sz="2000" dirty="0"/>
              <a:t>: </a:t>
            </a:r>
            <a:r>
              <a:rPr lang="en-US" sz="2000" dirty="0" err="1"/>
              <a:t>ArithmeticException</a:t>
            </a:r>
            <a:r>
              <a:rPr lang="en-US" sz="2000" dirty="0"/>
              <a:t>, </a:t>
            </a:r>
            <a:r>
              <a:rPr lang="en-US" sz="2000" dirty="0" err="1"/>
              <a:t>NullPointerException</a:t>
            </a:r>
            <a:r>
              <a:rPr lang="en-US" sz="2000" dirty="0"/>
              <a:t>.</a:t>
            </a:r>
          </a:p>
          <a:p>
            <a:pPr fontAlgn="base"/>
            <a:r>
              <a:rPr lang="en-US" sz="2000" dirty="0" err="1"/>
              <a:t>RuntimeException</a:t>
            </a:r>
            <a:r>
              <a:rPr lang="en-US" sz="2000" dirty="0"/>
              <a:t> and it’s child classes, Error and it’s child classes are considered as unchecked exceptions and all the remaining considered as checked.</a:t>
            </a:r>
          </a:p>
          <a:p>
            <a:endParaRPr lang="en-US" sz="2000" dirty="0"/>
          </a:p>
        </p:txBody>
      </p:sp>
    </p:spTree>
    <p:extLst>
      <p:ext uri="{BB962C8B-B14F-4D97-AF65-F5344CB8AC3E}">
        <p14:creationId xmlns:p14="http://schemas.microsoft.com/office/powerpoint/2010/main" val="336751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Exception Handling: using try, catch</a:t>
            </a:r>
            <a:endParaRPr lang="en-US" dirty="0"/>
          </a:p>
        </p:txBody>
      </p:sp>
      <p:sp>
        <p:nvSpPr>
          <p:cNvPr id="3" name="Content Placeholder 2"/>
          <p:cNvSpPr>
            <a:spLocks noGrp="1"/>
          </p:cNvSpPr>
          <p:nvPr>
            <p:ph idx="1"/>
          </p:nvPr>
        </p:nvSpPr>
        <p:spPr/>
        <p:txBody>
          <a:bodyPr>
            <a:normAutofit/>
          </a:bodyPr>
          <a:lstStyle/>
          <a:p>
            <a:pPr fontAlgn="base"/>
            <a:r>
              <a:rPr lang="en-US" sz="2000" dirty="0" smtClean="0"/>
              <a:t>We </a:t>
            </a:r>
            <a:r>
              <a:rPr lang="en-US" sz="2000" dirty="0"/>
              <a:t>can handle the exceptions by using try </a:t>
            </a:r>
            <a:r>
              <a:rPr lang="en-US" sz="2000" dirty="0" smtClean="0"/>
              <a:t>catch.</a:t>
            </a:r>
          </a:p>
          <a:p>
            <a:pPr fontAlgn="base"/>
            <a:r>
              <a:rPr lang="en-US" sz="2000" dirty="0" smtClean="0"/>
              <a:t>We </a:t>
            </a:r>
            <a:r>
              <a:rPr lang="en-US" sz="2000" dirty="0"/>
              <a:t>have to place the risky code inside the try block and the corresponding exception handling code inside catch block</a:t>
            </a:r>
            <a:r>
              <a:rPr lang="en-US" sz="2000" dirty="0" smtClean="0"/>
              <a:t>.</a:t>
            </a:r>
          </a:p>
          <a:p>
            <a:pPr fontAlgn="base"/>
            <a:endParaRPr lang="en-US" sz="2000" dirty="0"/>
          </a:p>
          <a:p>
            <a:pPr fontAlgn="base"/>
            <a:endParaRPr lang="en-US" sz="2000" dirty="0" smtClean="0"/>
          </a:p>
          <a:p>
            <a:pPr fontAlgn="base"/>
            <a:endParaRPr lang="en-US" sz="2000" dirty="0"/>
          </a:p>
          <a:p>
            <a:pPr fontAlgn="base"/>
            <a:endParaRPr lang="en-US" sz="2000" dirty="0" smtClean="0"/>
          </a:p>
          <a:p>
            <a:pPr fontAlgn="base"/>
            <a:endParaRPr lang="en-US" sz="2000" dirty="0"/>
          </a:p>
          <a:p>
            <a:pPr fontAlgn="base"/>
            <a:endParaRPr lang="en-US" sz="2000" dirty="0"/>
          </a:p>
          <a:p>
            <a:pPr fontAlgn="base"/>
            <a:endParaRPr lang="en-US" sz="2000" dirty="0"/>
          </a:p>
          <a:p>
            <a:pPr marL="0" indent="0">
              <a:buNone/>
            </a:pPr>
            <a:r>
              <a:rPr lang="en-US" sz="2000" dirty="0" smtClean="0"/>
              <a:t/>
            </a:r>
            <a:br>
              <a:rPr lang="en-US" sz="2000" dirty="0" smtClean="0"/>
            </a:b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39624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263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f</a:t>
            </a:r>
            <a:r>
              <a:rPr lang="en-US" b="1" dirty="0" smtClean="0"/>
              <a:t>inally</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fontAlgn="base"/>
            <a:r>
              <a:rPr lang="en-US" sz="2000" dirty="0"/>
              <a:t>It is not recommended to place cleanup code inside try statement because there is no guarantee for execution of all statements inside try block.</a:t>
            </a:r>
          </a:p>
          <a:p>
            <a:pPr fontAlgn="base"/>
            <a:r>
              <a:rPr lang="en-US" sz="2000" dirty="0"/>
              <a:t>It is not recommended to maintain cleanup code in catch block because if there is no exception then catch blocks won’t be executed.</a:t>
            </a:r>
          </a:p>
          <a:p>
            <a:pPr fontAlgn="base"/>
            <a:r>
              <a:rPr lang="en-US" sz="2000" dirty="0"/>
              <a:t>We required a block to maintain cleanup code which should execute always irrespective of whether the exception is raised or not , such block is nothing but “</a:t>
            </a:r>
            <a:r>
              <a:rPr lang="en-US" sz="2000" b="1" dirty="0"/>
              <a:t>finally block</a:t>
            </a:r>
            <a:r>
              <a:rPr lang="en-US" sz="2000" dirty="0" smtClean="0"/>
              <a:t>“. Hence </a:t>
            </a:r>
            <a:r>
              <a:rPr lang="en-US" sz="2000" dirty="0"/>
              <a:t>the main objective of finally block is to maintain cleanup code</a:t>
            </a:r>
            <a:r>
              <a:rPr lang="en-US" sz="2000" dirty="0" smtClean="0"/>
              <a:t>.</a:t>
            </a:r>
          </a:p>
          <a:p>
            <a:pPr fontAlgn="base"/>
            <a:endParaRPr lang="en-US" sz="2000" dirty="0"/>
          </a:p>
          <a:p>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343400"/>
            <a:ext cx="5486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674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Possible combinations of try, catch, </a:t>
            </a:r>
            <a:r>
              <a:rPr lang="en-US" b="1" dirty="0" smtClean="0"/>
              <a:t>finally</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82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183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Possible combinations of try, catch, finally</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2452" y="1524001"/>
            <a:ext cx="7939548"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0457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Exception handling using throws </a:t>
            </a:r>
            <a:endParaRPr lang="en-US" b="1" dirty="0"/>
          </a:p>
        </p:txBody>
      </p:sp>
      <p:sp>
        <p:nvSpPr>
          <p:cNvPr id="3" name="Content Placeholder 2"/>
          <p:cNvSpPr>
            <a:spLocks noGrp="1"/>
          </p:cNvSpPr>
          <p:nvPr>
            <p:ph idx="1"/>
          </p:nvPr>
        </p:nvSpPr>
        <p:spPr>
          <a:xfrm>
            <a:off x="228600" y="1676400"/>
            <a:ext cx="8610600" cy="4953000"/>
          </a:xfrm>
        </p:spPr>
        <p:txBody>
          <a:bodyPr>
            <a:normAutofit/>
          </a:bodyPr>
          <a:lstStyle/>
          <a:p>
            <a:r>
              <a:rPr lang="en-US" sz="2000" dirty="0"/>
              <a:t>If our code may be a chance of raising checked exception then compulsory we should handle that checked exception either by using try, catch or we have to delegate that responsibility to the caller using throws keyword other wise compile time error saying </a:t>
            </a:r>
            <a:r>
              <a:rPr lang="en-US" sz="2000" dirty="0" err="1"/>
              <a:t>UnreportedException</a:t>
            </a:r>
            <a:r>
              <a:rPr lang="en-US" sz="2000" dirty="0"/>
              <a:t> : </a:t>
            </a:r>
            <a:r>
              <a:rPr lang="en-US" sz="2000" dirty="0" err="1" smtClean="0"/>
              <a:t>XYZException</a:t>
            </a:r>
            <a:r>
              <a:rPr lang="en-US" sz="2000" dirty="0" smtClean="0"/>
              <a:t> </a:t>
            </a:r>
            <a:r>
              <a:rPr lang="en-US" sz="2000" dirty="0"/>
              <a:t>must be caught or declared to be thrown</a:t>
            </a:r>
            <a:r>
              <a:rPr lang="en-US" sz="2000" dirty="0" smtClean="0"/>
              <a:t>.</a:t>
            </a:r>
          </a:p>
          <a:p>
            <a:pPr fontAlgn="base"/>
            <a:r>
              <a:rPr lang="en-US" sz="2000" dirty="0"/>
              <a:t>Hence the main objective of throws keyword is to delegate the responsibilities of exception handling to the caller.</a:t>
            </a:r>
          </a:p>
          <a:p>
            <a:pPr marL="0" indent="0">
              <a:buNone/>
            </a:pPr>
            <a:r>
              <a:rPr lang="en-US" sz="2000" b="1" dirty="0" smtClean="0"/>
              <a:t>Ex1: </a:t>
            </a:r>
          </a:p>
          <a:p>
            <a:pPr marL="0" indent="0" fontAlgn="base">
              <a:buNone/>
            </a:pPr>
            <a:endParaRPr lang="en-US" sz="2000" dirty="0"/>
          </a:p>
          <a:p>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419600"/>
            <a:ext cx="4572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00600" y="4191000"/>
            <a:ext cx="4343400" cy="1477328"/>
          </a:xfrm>
          <a:prstGeom prst="rect">
            <a:avLst/>
          </a:prstGeom>
        </p:spPr>
        <p:txBody>
          <a:bodyPr wrap="square">
            <a:spAutoFit/>
          </a:bodyPr>
          <a:lstStyle/>
          <a:p>
            <a:pPr fontAlgn="base"/>
            <a:r>
              <a:rPr lang="en-US" dirty="0"/>
              <a:t>Unhandled exception type </a:t>
            </a:r>
            <a:r>
              <a:rPr lang="en-US" dirty="0" err="1"/>
              <a:t>InterruptedException</a:t>
            </a:r>
            <a:r>
              <a:rPr lang="en-US" dirty="0"/>
              <a:t>.</a:t>
            </a:r>
          </a:p>
          <a:p>
            <a:pPr fontAlgn="base"/>
            <a:r>
              <a:rPr lang="en-US" dirty="0"/>
              <a:t>We can resolve this problem either by using try catch or by using throws keyword as follows</a:t>
            </a:r>
          </a:p>
        </p:txBody>
      </p:sp>
    </p:spTree>
    <p:extLst>
      <p:ext uri="{BB962C8B-B14F-4D97-AF65-F5344CB8AC3E}">
        <p14:creationId xmlns:p14="http://schemas.microsoft.com/office/powerpoint/2010/main" val="1207515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 </a:t>
            </a:r>
            <a:r>
              <a:rPr lang="en-US" b="1" dirty="0" smtClean="0"/>
              <a:t>handling</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000" b="1" dirty="0"/>
              <a:t>Exception handling using throws </a:t>
            </a:r>
            <a:r>
              <a:rPr lang="en-US" sz="2000" b="1" dirty="0" smtClean="0"/>
              <a:t>:</a:t>
            </a:r>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pPr marL="0" indent="0">
              <a:buNone/>
            </a:pPr>
            <a:endParaRPr lang="en-US" sz="2000" b="1" dirty="0"/>
          </a:p>
          <a:p>
            <a:r>
              <a:rPr lang="en-US" sz="2000" b="1" dirty="0" smtClean="0"/>
              <a:t>Exception handling</a:t>
            </a:r>
          </a:p>
          <a:p>
            <a:pPr marL="0" indent="0">
              <a:buNone/>
            </a:pPr>
            <a:r>
              <a:rPr lang="en-US" sz="2000" b="1" dirty="0" smtClean="0"/>
              <a:t>       </a:t>
            </a:r>
            <a:r>
              <a:rPr lang="en-US" sz="2000" b="1" dirty="0"/>
              <a:t>using </a:t>
            </a:r>
            <a:r>
              <a:rPr lang="en-US" sz="2000" b="1" dirty="0" smtClean="0"/>
              <a:t>try catch:</a:t>
            </a:r>
          </a:p>
          <a:p>
            <a:endParaRPr lang="en-US" sz="2000" b="1" dirty="0"/>
          </a:p>
          <a:p>
            <a:endParaRPr lang="en-US" sz="20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315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419600"/>
            <a:ext cx="59436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2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Exception handling using </a:t>
            </a:r>
            <a:r>
              <a:rPr lang="en-US" b="1" dirty="0" smtClean="0"/>
              <a:t>throws Ex2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9375" y="3053556"/>
            <a:ext cx="39052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928938"/>
            <a:ext cx="59055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1534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899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t</a:t>
            </a:r>
            <a:r>
              <a:rPr lang="en-US" b="1" dirty="0" smtClean="0"/>
              <a:t>hrow keyword</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fontAlgn="base"/>
            <a:r>
              <a:rPr lang="en-US" sz="2000" dirty="0"/>
              <a:t>We can use throw keyword to handover our created exception object to the JVM explicitly.</a:t>
            </a:r>
          </a:p>
          <a:p>
            <a:r>
              <a:rPr lang="en-US" sz="2000" dirty="0"/>
              <a:t>Based on our programming requirement some times we have to create our own exception, which are nothing but “Customized Exception</a:t>
            </a:r>
            <a:r>
              <a:rPr lang="en-US" sz="2000" dirty="0" smtClean="0"/>
              <a:t>”.</a:t>
            </a:r>
          </a:p>
          <a:p>
            <a:pPr marL="0" indent="0">
              <a:buNone/>
            </a:pPr>
            <a:r>
              <a:rPr lang="en-US" sz="2000" dirty="0"/>
              <a:t/>
            </a:r>
            <a:br>
              <a:rPr lang="en-US" sz="2000" dirty="0"/>
            </a:br>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4676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9528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US" dirty="0"/>
          </a:p>
        </p:txBody>
      </p:sp>
      <p:sp>
        <p:nvSpPr>
          <p:cNvPr id="3" name="Content Placeholder 2"/>
          <p:cNvSpPr>
            <a:spLocks noGrp="1"/>
          </p:cNvSpPr>
          <p:nvPr>
            <p:ph idx="1"/>
          </p:nvPr>
        </p:nvSpPr>
        <p:spPr/>
        <p:txBody>
          <a:bodyPr>
            <a:normAutofit/>
          </a:bodyPr>
          <a:lstStyle/>
          <a:p>
            <a:r>
              <a:rPr lang="en-US" sz="2400" dirty="0" smtClean="0"/>
              <a:t>Meaning of Exception</a:t>
            </a:r>
          </a:p>
          <a:p>
            <a:r>
              <a:rPr lang="en-US" sz="2400" dirty="0" smtClean="0"/>
              <a:t>Types of Exception: checked, unchecked and Error</a:t>
            </a:r>
          </a:p>
          <a:p>
            <a:r>
              <a:rPr lang="en-US" sz="2400" dirty="0" smtClean="0"/>
              <a:t>Default Exception handling mechanism</a:t>
            </a:r>
          </a:p>
          <a:p>
            <a:r>
              <a:rPr lang="en-US" sz="2400" dirty="0"/>
              <a:t>Exception </a:t>
            </a:r>
            <a:r>
              <a:rPr lang="en-US" sz="2400" dirty="0" smtClean="0"/>
              <a:t>Hierarchy</a:t>
            </a:r>
          </a:p>
          <a:p>
            <a:r>
              <a:rPr lang="en-US" sz="2400" dirty="0" smtClean="0"/>
              <a:t>Exception handling using try catch and throws </a:t>
            </a:r>
          </a:p>
          <a:p>
            <a:r>
              <a:rPr lang="en-US" sz="2400" dirty="0" smtClean="0"/>
              <a:t>Understanding finally keyword</a:t>
            </a:r>
          </a:p>
          <a:p>
            <a:r>
              <a:rPr lang="en-US" sz="2400" dirty="0" smtClean="0"/>
              <a:t>Customized exception using throw </a:t>
            </a:r>
          </a:p>
          <a:p>
            <a:r>
              <a:rPr lang="en-US" sz="2400" dirty="0" smtClean="0"/>
              <a:t>Some common Exceptions</a:t>
            </a:r>
          </a:p>
          <a:p>
            <a:endParaRPr lang="en-US" sz="2400" dirty="0" smtClean="0"/>
          </a:p>
          <a:p>
            <a:endParaRPr lang="en-US" sz="2400" dirty="0"/>
          </a:p>
        </p:txBody>
      </p:sp>
    </p:spTree>
    <p:extLst>
      <p:ext uri="{BB962C8B-B14F-4D97-AF65-F5344CB8AC3E}">
        <p14:creationId xmlns:p14="http://schemas.microsoft.com/office/powerpoint/2010/main" val="33503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Exceptions Example</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000" b="1" dirty="0" smtClean="0"/>
              <a:t>1.  </a:t>
            </a:r>
            <a:r>
              <a:rPr lang="en-US" sz="2000" b="1" dirty="0" err="1" smtClean="0"/>
              <a:t>NullPointerException</a:t>
            </a:r>
            <a:r>
              <a:rPr lang="en-US" sz="2000" b="1" dirty="0"/>
              <a:t>:</a:t>
            </a:r>
            <a:r>
              <a:rPr lang="en-US" sz="2000" dirty="0" smtClean="0"/>
              <a:t/>
            </a:r>
            <a:br>
              <a:rPr lang="en-US" sz="2000" dirty="0" smtClean="0"/>
            </a:br>
            <a:r>
              <a:rPr lang="en-US" sz="2000" dirty="0" smtClean="0"/>
              <a:t>It </a:t>
            </a:r>
            <a:r>
              <a:rPr lang="en-US" sz="2000" dirty="0"/>
              <a:t>is the direct child class of </a:t>
            </a:r>
            <a:r>
              <a:rPr lang="en-US" sz="2000" dirty="0" err="1"/>
              <a:t>RuntimeException</a:t>
            </a:r>
            <a:r>
              <a:rPr lang="en-US" sz="2000" dirty="0"/>
              <a:t> and it is unchecked. Thrown </a:t>
            </a:r>
            <a:r>
              <a:rPr lang="en-US" sz="2000" dirty="0" smtClean="0"/>
              <a:t>  automatically </a:t>
            </a:r>
            <a:r>
              <a:rPr lang="en-US" sz="2000" dirty="0"/>
              <a:t>by the JVM when ever we are performing any operation on null.</a:t>
            </a:r>
          </a:p>
          <a:p>
            <a:pPr fontAlgn="base"/>
            <a:r>
              <a:rPr lang="en-US" sz="2000" b="1" dirty="0"/>
              <a:t>Example: String s = null</a:t>
            </a:r>
            <a:br>
              <a:rPr lang="en-US" sz="2000" b="1" dirty="0"/>
            </a:br>
            <a:r>
              <a:rPr lang="en-US" sz="2000" b="1" dirty="0" err="1"/>
              <a:t>System.out.println</a:t>
            </a:r>
            <a:r>
              <a:rPr lang="en-US" sz="2000" b="1" dirty="0"/>
              <a:t>(</a:t>
            </a:r>
            <a:r>
              <a:rPr lang="en-US" sz="2000" b="1" dirty="0" err="1"/>
              <a:t>s.length</a:t>
            </a:r>
            <a:r>
              <a:rPr lang="en-US" sz="2000" b="1" dirty="0"/>
              <a:t>());// </a:t>
            </a:r>
            <a:r>
              <a:rPr lang="en-US" sz="2000" b="1" dirty="0" err="1"/>
              <a:t>NullPointerException</a:t>
            </a:r>
            <a:r>
              <a:rPr lang="en-US" sz="2000" dirty="0" smtClean="0"/>
              <a:t>.</a:t>
            </a:r>
          </a:p>
          <a:p>
            <a:pPr marL="0" indent="0">
              <a:buNone/>
            </a:pPr>
            <a:r>
              <a:rPr lang="en-US" sz="2000" dirty="0" smtClean="0"/>
              <a:t>2. </a:t>
            </a:r>
            <a:r>
              <a:rPr lang="en-US" sz="2000" b="1" dirty="0" err="1" smtClean="0"/>
              <a:t>ArrayIndexOutOfBoundsException</a:t>
            </a:r>
            <a:r>
              <a:rPr lang="en-US" sz="2000" b="1" dirty="0"/>
              <a:t>:</a:t>
            </a:r>
            <a:r>
              <a:rPr lang="en-US" sz="2000" dirty="0"/>
              <a:t> It is the child class of </a:t>
            </a:r>
            <a:r>
              <a:rPr lang="en-US" sz="2000" dirty="0" err="1"/>
              <a:t>RuntimeException</a:t>
            </a:r>
            <a:r>
              <a:rPr lang="en-US" sz="2000" dirty="0"/>
              <a:t> and it is unchecked, thrown automatically by the JVM when ever we are accessing an array element with invalid  index.(Out of range index)</a:t>
            </a:r>
          </a:p>
          <a:p>
            <a:r>
              <a:rPr lang="en-US" sz="2000" b="1" dirty="0"/>
              <a:t>Example:</a:t>
            </a:r>
            <a:r>
              <a:rPr lang="en-US" sz="2000" dirty="0"/>
              <a:t/>
            </a:r>
            <a:br>
              <a:rPr lang="en-US" sz="2000" dirty="0"/>
            </a:br>
            <a:r>
              <a:rPr lang="en-US" sz="2000" dirty="0" err="1"/>
              <a:t>int</a:t>
            </a:r>
            <a:r>
              <a:rPr lang="en-US" sz="2000" dirty="0"/>
              <a:t> [] a = {10, 20, 30};</a:t>
            </a:r>
            <a:br>
              <a:rPr lang="en-US" sz="2000" dirty="0"/>
            </a:br>
            <a:r>
              <a:rPr lang="en-US" sz="2000" dirty="0" err="1"/>
              <a:t>System.out.println</a:t>
            </a:r>
            <a:r>
              <a:rPr lang="en-US" sz="2000" dirty="0"/>
              <a:t>(a[0]);</a:t>
            </a:r>
            <a:br>
              <a:rPr lang="en-US" sz="2000" dirty="0"/>
            </a:br>
            <a:r>
              <a:rPr lang="en-US" sz="2000" dirty="0" err="1"/>
              <a:t>System.out.println</a:t>
            </a:r>
            <a:r>
              <a:rPr lang="en-US" sz="2000" dirty="0"/>
              <a:t>(a[20]);// </a:t>
            </a:r>
            <a:r>
              <a:rPr lang="en-US" sz="2000" dirty="0" err="1"/>
              <a:t>ArrayIndexOutOfBoundsException</a:t>
            </a:r>
            <a:endParaRPr lang="en-US" sz="2000" dirty="0"/>
          </a:p>
          <a:p>
            <a:pPr marL="0" indent="0" fontAlgn="base">
              <a:buNone/>
            </a:pPr>
            <a:endParaRPr lang="en-US" sz="2000" dirty="0"/>
          </a:p>
          <a:p>
            <a:pPr fontAlgn="base"/>
            <a:endParaRPr lang="en-US" sz="2000" dirty="0"/>
          </a:p>
          <a:p>
            <a:endParaRPr lang="en-US" sz="2000" dirty="0"/>
          </a:p>
        </p:txBody>
      </p:sp>
    </p:spTree>
    <p:extLst>
      <p:ext uri="{BB962C8B-B14F-4D97-AF65-F5344CB8AC3E}">
        <p14:creationId xmlns:p14="http://schemas.microsoft.com/office/powerpoint/2010/main" val="4147807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Exceptions Example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0" indent="0">
              <a:buNone/>
            </a:pPr>
            <a:r>
              <a:rPr lang="en-US" sz="2000" b="1" dirty="0"/>
              <a:t>3</a:t>
            </a:r>
            <a:r>
              <a:rPr lang="en-US" sz="2000" b="1" dirty="0" smtClean="0"/>
              <a:t>. </a:t>
            </a:r>
            <a:r>
              <a:rPr lang="en-US" sz="2000" b="1" dirty="0" err="1" smtClean="0"/>
              <a:t>StackOverFlowError</a:t>
            </a:r>
            <a:r>
              <a:rPr lang="en-US" sz="2000" b="1" dirty="0"/>
              <a:t>:</a:t>
            </a:r>
            <a:r>
              <a:rPr lang="en-US" sz="2000" dirty="0"/>
              <a:t> It is the child class of Error and it is unchecked. Raised automatically by the JVM when ever we are performing recursive method invocation</a:t>
            </a:r>
            <a:r>
              <a:rPr lang="en-US" sz="2000" dirty="0" smtClean="0"/>
              <a:t>.</a:t>
            </a:r>
          </a:p>
          <a:p>
            <a:endParaRPr lang="en-US" sz="2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40005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819400"/>
            <a:ext cx="42767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716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Exceptions Example</a:t>
            </a:r>
            <a:endParaRPr lang="en-US" dirty="0"/>
          </a:p>
        </p:txBody>
      </p:sp>
      <p:sp>
        <p:nvSpPr>
          <p:cNvPr id="3" name="Content Placeholder 2"/>
          <p:cNvSpPr>
            <a:spLocks noGrp="1"/>
          </p:cNvSpPr>
          <p:nvPr>
            <p:ph idx="1"/>
          </p:nvPr>
        </p:nvSpPr>
        <p:spPr>
          <a:xfrm>
            <a:off x="457200" y="1417638"/>
            <a:ext cx="8229600" cy="4525963"/>
          </a:xfrm>
        </p:spPr>
        <p:txBody>
          <a:bodyPr>
            <a:normAutofit fontScale="62500" lnSpcReduction="20000"/>
          </a:bodyPr>
          <a:lstStyle/>
          <a:p>
            <a:pPr marL="0" indent="0">
              <a:buNone/>
            </a:pPr>
            <a:r>
              <a:rPr lang="en-US" b="1" dirty="0" smtClean="0"/>
              <a:t>4. </a:t>
            </a:r>
            <a:r>
              <a:rPr lang="en-US" b="1" dirty="0" err="1" smtClean="0"/>
              <a:t>ClassNotFoundException</a:t>
            </a:r>
            <a:r>
              <a:rPr lang="en-US" b="1" dirty="0"/>
              <a:t>: </a:t>
            </a:r>
            <a:r>
              <a:rPr lang="en-US" dirty="0" err="1"/>
              <a:t>ClassNotFoundException</a:t>
            </a:r>
            <a:r>
              <a:rPr lang="en-US" dirty="0"/>
              <a:t> is an exception that occurs when you try to load a class at run time using </a:t>
            </a:r>
            <a:r>
              <a:rPr lang="en-US" dirty="0" err="1"/>
              <a:t>Class.forName</a:t>
            </a:r>
            <a:r>
              <a:rPr lang="en-US" dirty="0"/>
              <a:t>() or </a:t>
            </a:r>
            <a:r>
              <a:rPr lang="en-US" dirty="0" err="1"/>
              <a:t>loadClass</a:t>
            </a:r>
            <a:r>
              <a:rPr lang="en-US" dirty="0"/>
              <a:t>() methods and mentioned classes are not found in the </a:t>
            </a:r>
            <a:r>
              <a:rPr lang="en-US" dirty="0" err="1"/>
              <a:t>classpath</a:t>
            </a:r>
            <a:r>
              <a:rPr lang="en-US" dirty="0"/>
              <a:t>.</a:t>
            </a:r>
            <a:endParaRPr lang="en-US" dirty="0" smtClean="0"/>
          </a:p>
          <a:p>
            <a:pPr marL="0" indent="0">
              <a:buNone/>
            </a:pPr>
            <a:r>
              <a:rPr lang="en-US" b="1" dirty="0" smtClean="0"/>
              <a:t> </a:t>
            </a:r>
            <a:r>
              <a:rPr lang="en-US" b="1" dirty="0" smtClean="0">
                <a:solidFill>
                  <a:srgbClr val="FF0000"/>
                </a:solidFill>
              </a:rPr>
              <a:t>It </a:t>
            </a:r>
            <a:r>
              <a:rPr lang="en-US" dirty="0" smtClean="0">
                <a:solidFill>
                  <a:srgbClr val="FF0000"/>
                </a:solidFill>
              </a:rPr>
              <a:t>is a </a:t>
            </a:r>
            <a:r>
              <a:rPr lang="en-US" b="1" dirty="0" smtClean="0">
                <a:solidFill>
                  <a:srgbClr val="FF0000"/>
                </a:solidFill>
              </a:rPr>
              <a:t>checked</a:t>
            </a:r>
            <a:r>
              <a:rPr lang="en-US" dirty="0" smtClean="0">
                <a:solidFill>
                  <a:srgbClr val="FF0000"/>
                </a:solidFill>
              </a:rPr>
              <a:t> </a:t>
            </a:r>
            <a:r>
              <a:rPr lang="en-US" dirty="0">
                <a:solidFill>
                  <a:srgbClr val="FF0000"/>
                </a:solidFill>
              </a:rPr>
              <a:t>exception that occurs when you try to load a class at run time using </a:t>
            </a:r>
            <a:r>
              <a:rPr lang="en-US" dirty="0" err="1">
                <a:solidFill>
                  <a:srgbClr val="FF0000"/>
                </a:solidFill>
              </a:rPr>
              <a:t>Class.forName</a:t>
            </a:r>
            <a:r>
              <a:rPr lang="en-US" dirty="0">
                <a:solidFill>
                  <a:srgbClr val="FF0000"/>
                </a:solidFill>
              </a:rPr>
              <a:t>() or </a:t>
            </a:r>
            <a:r>
              <a:rPr lang="en-US" dirty="0" err="1">
                <a:solidFill>
                  <a:srgbClr val="FF0000"/>
                </a:solidFill>
              </a:rPr>
              <a:t>loadClass</a:t>
            </a:r>
            <a:r>
              <a:rPr lang="en-US" dirty="0">
                <a:solidFill>
                  <a:srgbClr val="FF0000"/>
                </a:solidFill>
              </a:rPr>
              <a:t>() methods and mentioned classes are not found in the </a:t>
            </a:r>
            <a:r>
              <a:rPr lang="en-US" dirty="0" err="1" smtClean="0">
                <a:solidFill>
                  <a:srgbClr val="FF0000"/>
                </a:solidFill>
              </a:rPr>
              <a:t>classpath</a:t>
            </a:r>
            <a:endParaRPr lang="en-US" dirty="0">
              <a:solidFill>
                <a:srgbClr val="FF0000"/>
              </a:solidFill>
            </a:endParaRPr>
          </a:p>
          <a:p>
            <a:pPr marL="0" indent="0">
              <a:buNone/>
            </a:pPr>
            <a:endParaRPr lang="en-US" dirty="0"/>
          </a:p>
          <a:p>
            <a:pPr marL="0" indent="0">
              <a:buNone/>
            </a:pPr>
            <a:r>
              <a:rPr lang="en-US" dirty="0"/>
              <a:t>class ExceptionEx3</a:t>
            </a:r>
          </a:p>
          <a:p>
            <a:pPr marL="0" indent="0">
              <a:buNone/>
            </a:pPr>
            <a:r>
              <a:rPr lang="en-US" dirty="0"/>
              <a:t>{</a:t>
            </a:r>
          </a:p>
          <a:p>
            <a:pPr marL="0" indent="0">
              <a:buNone/>
            </a:pPr>
            <a:r>
              <a:rPr lang="en-US" dirty="0"/>
              <a:t>    public static void main(String[] </a:t>
            </a:r>
            <a:r>
              <a:rPr lang="en-US" dirty="0" err="1"/>
              <a:t>args</a:t>
            </a:r>
            <a:r>
              <a:rPr lang="en-US" dirty="0"/>
              <a:t>) throws </a:t>
            </a:r>
            <a:r>
              <a:rPr lang="en-US" dirty="0" err="1"/>
              <a:t>ClassNotFoundException</a:t>
            </a:r>
            <a:endParaRPr lang="en-US" dirty="0"/>
          </a:p>
          <a:p>
            <a:pPr marL="0" indent="0">
              <a:buNone/>
            </a:pPr>
            <a:r>
              <a:rPr lang="en-US" dirty="0"/>
              <a:t>    {      </a:t>
            </a:r>
          </a:p>
          <a:p>
            <a:pPr marL="0" indent="0">
              <a:buNone/>
            </a:pPr>
            <a:r>
              <a:rPr lang="en-US" dirty="0"/>
              <a:t>        </a:t>
            </a:r>
            <a:r>
              <a:rPr lang="en-US" dirty="0" err="1"/>
              <a:t>Class.forName</a:t>
            </a:r>
            <a:r>
              <a:rPr lang="en-US" dirty="0"/>
              <a:t>("Checked");</a:t>
            </a:r>
          </a:p>
          <a:p>
            <a:pPr marL="0" indent="0">
              <a:buNone/>
            </a:pPr>
            <a:r>
              <a:rPr lang="en-US" dirty="0"/>
              <a:t>    }</a:t>
            </a:r>
          </a:p>
          <a:p>
            <a:pPr marL="0" indent="0">
              <a:buNone/>
            </a:pPr>
            <a:r>
              <a:rPr lang="en-US" dirty="0"/>
              <a:t>}</a:t>
            </a:r>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712707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Exceptions Example</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0" indent="0">
              <a:buNone/>
            </a:pPr>
            <a:r>
              <a:rPr lang="en-US" sz="2000" b="1" dirty="0" smtClean="0"/>
              <a:t>5. </a:t>
            </a:r>
            <a:r>
              <a:rPr lang="en-US" sz="2000" b="1" dirty="0" err="1" smtClean="0"/>
              <a:t>NoClassDefFoundError</a:t>
            </a:r>
            <a:r>
              <a:rPr lang="en-US" sz="2000" dirty="0" smtClean="0"/>
              <a:t>: It </a:t>
            </a:r>
            <a:r>
              <a:rPr lang="en-US" sz="2000" dirty="0"/>
              <a:t>is an </a:t>
            </a:r>
            <a:r>
              <a:rPr lang="en-US" sz="2000" b="1" dirty="0"/>
              <a:t>error</a:t>
            </a:r>
            <a:r>
              <a:rPr lang="en-US" sz="2000" dirty="0"/>
              <a:t> that occurs when a particular class is present at compile time, but was missing at run time</a:t>
            </a:r>
            <a:r>
              <a:rPr lang="en-US" sz="2000" dirty="0" smtClean="0"/>
              <a:t>.</a:t>
            </a:r>
          </a:p>
          <a:p>
            <a:pPr marL="0" indent="0">
              <a:buNone/>
            </a:pPr>
            <a:r>
              <a:rPr lang="en-US" sz="2000" dirty="0" smtClean="0"/>
              <a:t>It </a:t>
            </a:r>
            <a:r>
              <a:rPr lang="en-US" sz="2000" dirty="0"/>
              <a:t>is an error that is thrown when the Java Runtime System tries to load the definition of a class, and that class definition is no longer available. The required class definition was present at compile time, but it was missing at runtime</a:t>
            </a:r>
            <a:r>
              <a:rPr lang="en-US" sz="2000" dirty="0" smtClean="0"/>
              <a:t>.*/</a:t>
            </a:r>
            <a:endParaRPr lang="en-US" sz="2000" dirty="0"/>
          </a:p>
          <a:p>
            <a:pPr marL="0" indent="0">
              <a:buNone/>
            </a:pPr>
            <a:r>
              <a:rPr lang="en-US" sz="2000" dirty="0"/>
              <a:t>class A</a:t>
            </a:r>
          </a:p>
          <a:p>
            <a:pPr marL="0" indent="0">
              <a:buNone/>
            </a:pPr>
            <a:r>
              <a:rPr lang="en-US" sz="2000" dirty="0"/>
              <a:t>{</a:t>
            </a:r>
          </a:p>
          <a:p>
            <a:pPr marL="0" indent="0">
              <a:buNone/>
            </a:pPr>
            <a:r>
              <a:rPr lang="en-US" sz="2000" dirty="0"/>
              <a:t>  // some code</a:t>
            </a:r>
          </a:p>
          <a:p>
            <a:pPr marL="0" indent="0">
              <a:buNone/>
            </a:pPr>
            <a:r>
              <a:rPr lang="en-US" sz="2000" dirty="0"/>
              <a:t>}</a:t>
            </a:r>
          </a:p>
          <a:p>
            <a:pPr marL="0" indent="0">
              <a:buNone/>
            </a:pPr>
            <a:r>
              <a:rPr lang="en-US" sz="2000" dirty="0"/>
              <a:t>class B</a:t>
            </a:r>
          </a:p>
          <a:p>
            <a:pPr marL="0" indent="0">
              <a:buNone/>
            </a:pPr>
            <a:r>
              <a:rPr lang="en-US" sz="2000" dirty="0"/>
              <a:t>{</a:t>
            </a:r>
          </a:p>
          <a:p>
            <a:pPr marL="0" indent="0">
              <a:buNone/>
            </a:pPr>
            <a:r>
              <a:rPr lang="en-US" sz="2000" dirty="0"/>
              <a:t>    public static void main(String[] </a:t>
            </a:r>
            <a:r>
              <a:rPr lang="en-US" sz="2000" dirty="0" err="1"/>
              <a:t>args</a:t>
            </a:r>
            <a:r>
              <a:rPr lang="en-US" sz="2000" dirty="0"/>
              <a:t>)</a:t>
            </a:r>
          </a:p>
          <a:p>
            <a:pPr marL="0" indent="0">
              <a:buNone/>
            </a:pPr>
            <a:r>
              <a:rPr lang="en-US" sz="2000" dirty="0"/>
              <a:t>    {</a:t>
            </a:r>
          </a:p>
          <a:p>
            <a:pPr marL="0" indent="0">
              <a:buNone/>
            </a:pPr>
            <a:r>
              <a:rPr lang="en-US" sz="2000" dirty="0"/>
              <a:t>        A </a:t>
            </a:r>
            <a:r>
              <a:rPr lang="en-US" sz="2000" dirty="0" err="1"/>
              <a:t>a</a:t>
            </a:r>
            <a:r>
              <a:rPr lang="en-US" sz="2000" dirty="0"/>
              <a:t> = new A();</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3276575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Exceptions Example</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smtClean="0"/>
              <a:t>6. </a:t>
            </a:r>
            <a:r>
              <a:rPr lang="en-US" sz="2000" b="1" dirty="0" err="1" smtClean="0"/>
              <a:t>ClassCastException</a:t>
            </a:r>
            <a:r>
              <a:rPr lang="en-US" sz="2000" b="1" dirty="0" smtClean="0"/>
              <a:t>: </a:t>
            </a:r>
            <a:r>
              <a:rPr lang="en-US" sz="2000" dirty="0"/>
              <a:t> It is the child class of </a:t>
            </a:r>
            <a:r>
              <a:rPr lang="en-US" sz="2000" dirty="0" err="1"/>
              <a:t>RuntimeException</a:t>
            </a:r>
            <a:r>
              <a:rPr lang="en-US" sz="2000" dirty="0"/>
              <a:t> and it is unchecked. Thrown automatically by the JVM when ever we are trying to typecast parent class object to the child type</a:t>
            </a:r>
            <a:r>
              <a:rPr lang="en-US" sz="2000" dirty="0" smtClean="0"/>
              <a:t>. Ex:</a:t>
            </a:r>
            <a:endParaRPr lang="en-US" sz="2000" b="1" dirty="0"/>
          </a:p>
          <a:p>
            <a:pPr marL="0" indent="0">
              <a:buNone/>
            </a:pPr>
            <a:r>
              <a:rPr lang="en-US" sz="2000" dirty="0"/>
              <a:t>class ExceptionEx1</a:t>
            </a:r>
          </a:p>
          <a:p>
            <a:pPr marL="0" indent="0">
              <a:buNone/>
            </a:pPr>
            <a:r>
              <a:rPr lang="en-US" sz="2000" dirty="0" smtClean="0"/>
              <a:t>{             public </a:t>
            </a:r>
            <a:r>
              <a:rPr lang="en-US" sz="2000" dirty="0"/>
              <a:t>static void main(String[] </a:t>
            </a:r>
            <a:r>
              <a:rPr lang="en-US" sz="2000" dirty="0" err="1"/>
              <a:t>args</a:t>
            </a:r>
            <a:r>
              <a:rPr lang="en-US" sz="2000" dirty="0"/>
              <a:t>) </a:t>
            </a:r>
          </a:p>
          <a:p>
            <a:pPr marL="0" indent="0">
              <a:buNone/>
            </a:pPr>
            <a:r>
              <a:rPr lang="en-US" sz="2000" dirty="0"/>
              <a:t>	{</a:t>
            </a:r>
          </a:p>
          <a:p>
            <a:pPr marL="0" indent="0">
              <a:buNone/>
            </a:pPr>
            <a:r>
              <a:rPr lang="en-US" sz="2000" dirty="0"/>
              <a:t>		//typecast to parent object&gt;&gt; allowed</a:t>
            </a:r>
          </a:p>
          <a:p>
            <a:pPr marL="0" indent="0">
              <a:buNone/>
            </a:pPr>
            <a:r>
              <a:rPr lang="en-US" sz="2000" dirty="0"/>
              <a:t>		//typecast to child object&gt;&gt; allowed</a:t>
            </a:r>
          </a:p>
          <a:p>
            <a:pPr marL="0" indent="0">
              <a:buNone/>
            </a:pPr>
            <a:r>
              <a:rPr lang="en-US" sz="2000" dirty="0"/>
              <a:t>		//String s= new String("java");</a:t>
            </a:r>
          </a:p>
          <a:p>
            <a:pPr marL="0" indent="0">
              <a:buNone/>
            </a:pPr>
            <a:r>
              <a:rPr lang="en-US" sz="2000" dirty="0"/>
              <a:t>		//Object o= (Object)s;</a:t>
            </a:r>
          </a:p>
          <a:p>
            <a:pPr marL="0" indent="0">
              <a:buNone/>
            </a:pPr>
            <a:r>
              <a:rPr lang="en-US" sz="2000" dirty="0"/>
              <a:t>		Object o= new Object();</a:t>
            </a:r>
          </a:p>
          <a:p>
            <a:pPr marL="0" indent="0">
              <a:buNone/>
            </a:pPr>
            <a:r>
              <a:rPr lang="en-US" sz="2000" dirty="0"/>
              <a:t>		String s= (String)o;</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703148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dirty="0" smtClean="0"/>
              <a:t>7. </a:t>
            </a:r>
            <a:r>
              <a:rPr lang="en-US" sz="2400" b="1" dirty="0" err="1" smtClean="0"/>
              <a:t>IllegalArgumentException</a:t>
            </a:r>
            <a:r>
              <a:rPr lang="en-US" sz="2400" b="1" dirty="0" smtClean="0"/>
              <a:t>:</a:t>
            </a:r>
          </a:p>
          <a:p>
            <a:pPr marL="0" indent="0">
              <a:buNone/>
            </a:pPr>
            <a:r>
              <a:rPr lang="en-US" sz="2400" dirty="0" smtClean="0"/>
              <a:t>Child class of </a:t>
            </a:r>
            <a:r>
              <a:rPr lang="en-US" sz="2400" dirty="0" err="1" smtClean="0"/>
              <a:t>RuntimeException</a:t>
            </a:r>
            <a:endParaRPr lang="en-US" sz="2400" dirty="0" smtClean="0"/>
          </a:p>
          <a:p>
            <a:pPr marL="0" indent="0">
              <a:buNone/>
            </a:pPr>
            <a:r>
              <a:rPr lang="en-US" sz="2400" dirty="0" smtClean="0"/>
              <a:t>Raised whenever a method is invoked with illegal argument</a:t>
            </a:r>
          </a:p>
          <a:p>
            <a:pPr marL="0" indent="0">
              <a:buNone/>
            </a:pPr>
            <a:r>
              <a:rPr lang="en-US" sz="2400" dirty="0" smtClean="0"/>
              <a:t>Ex: the valid range of thread priorities is 1 to 10. If we try to set the priority with any other value then we will </a:t>
            </a:r>
            <a:r>
              <a:rPr lang="en-US" sz="2400" dirty="0"/>
              <a:t>get </a:t>
            </a:r>
            <a:r>
              <a:rPr lang="en-US" sz="2400" dirty="0" err="1" smtClean="0"/>
              <a:t>RuntimeException</a:t>
            </a:r>
            <a:endParaRPr lang="en-US" sz="2400" dirty="0" smtClean="0"/>
          </a:p>
          <a:p>
            <a:pPr marL="0" indent="0">
              <a:buNone/>
            </a:pPr>
            <a:r>
              <a:rPr lang="en-US" sz="2400" dirty="0" smtClean="0"/>
              <a:t>class {</a:t>
            </a:r>
            <a:endParaRPr lang="en-US" sz="2400" dirty="0"/>
          </a:p>
          <a:p>
            <a:pPr marL="0" indent="0">
              <a:buNone/>
            </a:pPr>
            <a:r>
              <a:rPr lang="en-US" sz="2400" dirty="0"/>
              <a:t>	public static void main(String[] </a:t>
            </a:r>
            <a:r>
              <a:rPr lang="en-US" sz="2400" dirty="0" err="1"/>
              <a:t>args</a:t>
            </a:r>
            <a:r>
              <a:rPr lang="en-US" sz="2400" dirty="0"/>
              <a:t>) </a:t>
            </a:r>
          </a:p>
          <a:p>
            <a:pPr marL="0" indent="0">
              <a:buNone/>
            </a:pPr>
            <a:r>
              <a:rPr lang="en-US" sz="2400" dirty="0"/>
              <a:t>	{	</a:t>
            </a:r>
          </a:p>
          <a:p>
            <a:pPr marL="0" indent="0">
              <a:buNone/>
            </a:pPr>
            <a:r>
              <a:rPr lang="en-US" sz="2400" dirty="0"/>
              <a:t>		Thread t= new Thread();</a:t>
            </a:r>
          </a:p>
          <a:p>
            <a:pPr marL="0" indent="0">
              <a:buNone/>
            </a:pPr>
            <a:r>
              <a:rPr lang="en-US" sz="2400" dirty="0"/>
              <a:t>		</a:t>
            </a:r>
            <a:r>
              <a:rPr lang="en-US" sz="2400" dirty="0" err="1"/>
              <a:t>t.setPriority</a:t>
            </a:r>
            <a:r>
              <a:rPr lang="en-US" sz="2400" dirty="0"/>
              <a:t>(7);</a:t>
            </a:r>
          </a:p>
          <a:p>
            <a:pPr marL="0" indent="0">
              <a:buNone/>
            </a:pPr>
            <a:r>
              <a:rPr lang="en-US" sz="2400" dirty="0"/>
              <a:t>		</a:t>
            </a:r>
            <a:r>
              <a:rPr lang="en-US" sz="2400" dirty="0" err="1"/>
              <a:t>t.setPriority</a:t>
            </a:r>
            <a:r>
              <a:rPr lang="en-US" sz="2400" dirty="0"/>
              <a:t>(11);</a:t>
            </a:r>
          </a:p>
          <a:p>
            <a:pPr marL="0" indent="0">
              <a:buNone/>
            </a:pPr>
            <a:r>
              <a:rPr lang="en-US" sz="2400" dirty="0"/>
              <a:t>	}</a:t>
            </a:r>
          </a:p>
          <a:p>
            <a:pPr marL="0" indent="0">
              <a:buNone/>
            </a:pPr>
            <a:r>
              <a:rPr lang="en-US" sz="2400" dirty="0" smtClean="0"/>
              <a:t>}</a:t>
            </a:r>
            <a:endParaRPr lang="en-US" sz="2400" dirty="0"/>
          </a:p>
        </p:txBody>
      </p:sp>
    </p:spTree>
    <p:extLst>
      <p:ext uri="{BB962C8B-B14F-4D97-AF65-F5344CB8AC3E}">
        <p14:creationId xmlns:p14="http://schemas.microsoft.com/office/powerpoint/2010/main" val="371406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8. </a:t>
            </a:r>
            <a:r>
              <a:rPr lang="en-US" dirty="0" err="1" smtClean="0"/>
              <a:t>NumberFormatException</a:t>
            </a:r>
            <a:r>
              <a:rPr lang="en-US" dirty="0" smtClean="0"/>
              <a:t>:</a:t>
            </a:r>
          </a:p>
          <a:p>
            <a:pPr marL="0" indent="0">
              <a:buNone/>
            </a:pPr>
            <a:r>
              <a:rPr lang="en-US" dirty="0" smtClean="0"/>
              <a:t>Direct child class of </a:t>
            </a:r>
            <a:r>
              <a:rPr lang="en-US" dirty="0" err="1" smtClean="0"/>
              <a:t>IllegalArgumentException</a:t>
            </a:r>
            <a:r>
              <a:rPr lang="en-US" dirty="0" smtClean="0"/>
              <a:t>.</a:t>
            </a:r>
          </a:p>
          <a:p>
            <a:pPr marL="0" indent="0">
              <a:buNone/>
            </a:pPr>
            <a:r>
              <a:rPr lang="en-US" dirty="0" smtClean="0"/>
              <a:t>Raised when we try to convert String to number and the string is not </a:t>
            </a:r>
            <a:r>
              <a:rPr lang="en-US" smtClean="0"/>
              <a:t>properly formatted.</a:t>
            </a:r>
          </a:p>
          <a:p>
            <a:pPr marL="0" indent="0">
              <a:buNone/>
            </a:pPr>
            <a:r>
              <a:rPr lang="en-US" smtClean="0"/>
              <a:t> </a:t>
            </a:r>
            <a:endParaRPr lang="en-US" dirty="0"/>
          </a:p>
        </p:txBody>
      </p:sp>
    </p:spTree>
    <p:extLst>
      <p:ext uri="{BB962C8B-B14F-4D97-AF65-F5344CB8AC3E}">
        <p14:creationId xmlns:p14="http://schemas.microsoft.com/office/powerpoint/2010/main" val="398854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Exception Handling Introduction</a:t>
            </a:r>
            <a:endParaRPr lang="en-US" dirty="0"/>
          </a:p>
        </p:txBody>
      </p:sp>
      <p:sp>
        <p:nvSpPr>
          <p:cNvPr id="3" name="Content Placeholder 2"/>
          <p:cNvSpPr>
            <a:spLocks noGrp="1"/>
          </p:cNvSpPr>
          <p:nvPr>
            <p:ph idx="1"/>
          </p:nvPr>
        </p:nvSpPr>
        <p:spPr/>
        <p:txBody>
          <a:bodyPr>
            <a:normAutofit/>
          </a:bodyPr>
          <a:lstStyle/>
          <a:p>
            <a:pPr fontAlgn="base"/>
            <a:r>
              <a:rPr lang="en-US" sz="2000" dirty="0" smtClean="0"/>
              <a:t>Exception </a:t>
            </a:r>
            <a:r>
              <a:rPr lang="en-US" sz="2000" dirty="0"/>
              <a:t>is an unwanted and unexpected event that disturbs normal flow of the program is called exception.</a:t>
            </a:r>
          </a:p>
          <a:p>
            <a:pPr fontAlgn="base"/>
            <a:r>
              <a:rPr lang="en-US" sz="2000" dirty="0"/>
              <a:t>If we are not handling exception</a:t>
            </a:r>
            <a:r>
              <a:rPr lang="en-US" sz="2000" dirty="0" smtClean="0"/>
              <a:t>, the </a:t>
            </a:r>
            <a:r>
              <a:rPr lang="en-US" sz="2000" dirty="0"/>
              <a:t>program may terminate abnormally without releasing allocated resources</a:t>
            </a:r>
            <a:r>
              <a:rPr lang="en-US" sz="2000" dirty="0" smtClean="0"/>
              <a:t>. This </a:t>
            </a:r>
            <a:r>
              <a:rPr lang="en-US" sz="2000" dirty="0"/>
              <a:t>is not a graceful termination</a:t>
            </a:r>
            <a:r>
              <a:rPr lang="en-US" sz="2000" dirty="0" smtClean="0"/>
              <a:t>. It is a good programming practice to handle </a:t>
            </a:r>
            <a:r>
              <a:rPr lang="en-US" sz="2000" dirty="0"/>
              <a:t>exceptions for graceful termination of the program.</a:t>
            </a:r>
          </a:p>
          <a:p>
            <a:pPr fontAlgn="base"/>
            <a:r>
              <a:rPr lang="en-US" sz="2000" dirty="0"/>
              <a:t>Exception handling doesn’t mean repairing an exception just we have to provide alternative path to continue the program normally.</a:t>
            </a:r>
          </a:p>
          <a:p>
            <a:endParaRPr lang="en-US" sz="2000" dirty="0"/>
          </a:p>
        </p:txBody>
      </p:sp>
    </p:spTree>
    <p:extLst>
      <p:ext uri="{BB962C8B-B14F-4D97-AF65-F5344CB8AC3E}">
        <p14:creationId xmlns:p14="http://schemas.microsoft.com/office/powerpoint/2010/main" val="1263956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 of Exception </a:t>
            </a:r>
            <a:r>
              <a:rPr lang="en-US" b="1" dirty="0" smtClean="0"/>
              <a:t>Handling</a:t>
            </a:r>
            <a:endParaRPr lang="en-US" b="1" dirty="0"/>
          </a:p>
        </p:txBody>
      </p:sp>
      <p:sp>
        <p:nvSpPr>
          <p:cNvPr id="3" name="Content Placeholder 2"/>
          <p:cNvSpPr>
            <a:spLocks noGrp="1"/>
          </p:cNvSpPr>
          <p:nvPr>
            <p:ph idx="1"/>
          </p:nvPr>
        </p:nvSpPr>
        <p:spPr/>
        <p:txBody>
          <a:bodyPr>
            <a:normAutofit/>
          </a:bodyPr>
          <a:lstStyle/>
          <a:p>
            <a:r>
              <a:rPr lang="en-US" sz="2000" dirty="0" smtClean="0"/>
              <a:t>The </a:t>
            </a:r>
            <a:r>
              <a:rPr lang="en-US" sz="2000" dirty="0"/>
              <a:t>core advantage of exception handling is </a:t>
            </a:r>
            <a:r>
              <a:rPr lang="en-US" sz="2000" b="1" dirty="0"/>
              <a:t>to maintain the normal flow of the application</a:t>
            </a:r>
            <a:r>
              <a:rPr lang="en-US" sz="2000" dirty="0"/>
              <a:t>. Exception normally disrupts the normal flow of the application that is why we use exception handling. Let's take a scenario:</a:t>
            </a:r>
          </a:p>
          <a:p>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71800"/>
            <a:ext cx="3276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191000" y="2831474"/>
            <a:ext cx="4724400" cy="2031325"/>
          </a:xfrm>
          <a:prstGeom prst="rect">
            <a:avLst/>
          </a:prstGeom>
        </p:spPr>
        <p:txBody>
          <a:bodyPr wrap="square">
            <a:spAutoFit/>
          </a:bodyPr>
          <a:lstStyle/>
          <a:p>
            <a:r>
              <a:rPr lang="en-US" dirty="0"/>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p>
        </p:txBody>
      </p:sp>
    </p:spTree>
    <p:extLst>
      <p:ext uri="{BB962C8B-B14F-4D97-AF65-F5344CB8AC3E}">
        <p14:creationId xmlns:p14="http://schemas.microsoft.com/office/powerpoint/2010/main" val="3968908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Exception</a:t>
            </a:r>
            <a:endParaRPr lang="en-US" b="1" dirty="0"/>
          </a:p>
        </p:txBody>
      </p:sp>
      <p:sp>
        <p:nvSpPr>
          <p:cNvPr id="3" name="Content Placeholder 2"/>
          <p:cNvSpPr>
            <a:spLocks noGrp="1"/>
          </p:cNvSpPr>
          <p:nvPr>
            <p:ph idx="1"/>
          </p:nvPr>
        </p:nvSpPr>
        <p:spPr/>
        <p:txBody>
          <a:bodyPr>
            <a:normAutofit/>
          </a:bodyPr>
          <a:lstStyle/>
          <a:p>
            <a:r>
              <a:rPr lang="en-US" sz="2000" dirty="0" smtClean="0"/>
              <a:t>There </a:t>
            </a:r>
            <a:r>
              <a:rPr lang="en-US" sz="2000" dirty="0"/>
              <a:t>are mainly two types of exceptions: checked and unchecked where error is considered as unchecked exception. The sun microsystem says there are three types of exceptions:</a:t>
            </a:r>
          </a:p>
          <a:p>
            <a:r>
              <a:rPr lang="en-US" sz="2000" dirty="0"/>
              <a:t>Checked Exception</a:t>
            </a:r>
          </a:p>
          <a:p>
            <a:r>
              <a:rPr lang="en-US" sz="2000" dirty="0"/>
              <a:t>Unchecked Exception</a:t>
            </a:r>
          </a:p>
          <a:p>
            <a:r>
              <a:rPr lang="en-US" sz="2000" dirty="0"/>
              <a:t>Error</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4176407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Default Exception </a:t>
            </a:r>
            <a:r>
              <a:rPr lang="en-US" b="1" dirty="0" smtClean="0"/>
              <a:t>Handling</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fontAlgn="base"/>
            <a:r>
              <a:rPr lang="en-US" sz="2000" dirty="0"/>
              <a:t>When ever an exception raised by the method ,then that method is responsible for the preparation of exception object by including the following information.</a:t>
            </a:r>
          </a:p>
          <a:p>
            <a:pPr lvl="1" fontAlgn="base"/>
            <a:r>
              <a:rPr lang="en-US" sz="2000" dirty="0"/>
              <a:t>Name of Exception.</a:t>
            </a:r>
          </a:p>
          <a:p>
            <a:pPr lvl="1" fontAlgn="base"/>
            <a:r>
              <a:rPr lang="en-US" sz="2000" dirty="0"/>
              <a:t>Description.</a:t>
            </a:r>
          </a:p>
          <a:p>
            <a:pPr lvl="1" fontAlgn="base"/>
            <a:r>
              <a:rPr lang="en-US" sz="2000" dirty="0"/>
              <a:t>Location of Exception.</a:t>
            </a:r>
          </a:p>
          <a:p>
            <a:pPr fontAlgn="base"/>
            <a:r>
              <a:rPr lang="en-US" sz="2000" dirty="0"/>
              <a:t>After preparation of Exception Object, The method handovers that object to the JVM.</a:t>
            </a:r>
          </a:p>
          <a:p>
            <a:pPr fontAlgn="base"/>
            <a:r>
              <a:rPr lang="en-US" sz="2000" dirty="0"/>
              <a:t>JVM will check for Exception handling code in that method, if the method doesn’t contain any exception handling code then JVM terminates that method abnormally and removes corresponding entry from the stack</a:t>
            </a:r>
            <a:r>
              <a:rPr lang="en-US" sz="2000" dirty="0" smtClean="0"/>
              <a:t>.</a:t>
            </a:r>
            <a:endParaRPr lang="en-US" sz="2000" dirty="0"/>
          </a:p>
        </p:txBody>
      </p:sp>
    </p:spTree>
    <p:extLst>
      <p:ext uri="{BB962C8B-B14F-4D97-AF65-F5344CB8AC3E}">
        <p14:creationId xmlns:p14="http://schemas.microsoft.com/office/powerpoint/2010/main" val="1580655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Exception Handling</a:t>
            </a:r>
            <a:endParaRPr lang="en-US" dirty="0"/>
          </a:p>
        </p:txBody>
      </p:sp>
      <p:sp>
        <p:nvSpPr>
          <p:cNvPr id="3" name="Content Placeholder 2"/>
          <p:cNvSpPr>
            <a:spLocks noGrp="1"/>
          </p:cNvSpPr>
          <p:nvPr>
            <p:ph idx="1"/>
          </p:nvPr>
        </p:nvSpPr>
        <p:spPr/>
        <p:txBody>
          <a:bodyPr>
            <a:noAutofit/>
          </a:bodyPr>
          <a:lstStyle/>
          <a:p>
            <a:pPr fontAlgn="base"/>
            <a:r>
              <a:rPr lang="en-US" sz="2000" dirty="0" smtClean="0"/>
              <a:t>JVM will check for exception handling code in the caller, and if the caller method also doesn’t contain exception handling code then JVM terminates that caller method abnormally and removes corresponding entry from the stack.</a:t>
            </a:r>
          </a:p>
          <a:p>
            <a:pPr fontAlgn="base"/>
            <a:r>
              <a:rPr lang="en-US" sz="2000" dirty="0" smtClean="0"/>
              <a:t>This process will be continued until main method and if the main method also doesn’t contain any exception handling code then JVM terminates main method abnormally.</a:t>
            </a:r>
          </a:p>
          <a:p>
            <a:pPr fontAlgn="base"/>
            <a:r>
              <a:rPr lang="en-US" sz="2000" dirty="0" smtClean="0"/>
              <a:t>Just before terminating the program, JVM handovers the responsibilities of exception handling to the </a:t>
            </a:r>
            <a:r>
              <a:rPr lang="en-US" sz="2000" b="1" dirty="0" smtClean="0"/>
              <a:t>default exception handler</a:t>
            </a:r>
            <a:r>
              <a:rPr lang="en-US" sz="2000" dirty="0" smtClean="0"/>
              <a:t>.</a:t>
            </a:r>
          </a:p>
          <a:p>
            <a:pPr fontAlgn="base"/>
            <a:r>
              <a:rPr lang="en-US" sz="2000" dirty="0" smtClean="0"/>
              <a:t>Default exception handler prints the exception information to the console and terminates the program abnormally.</a:t>
            </a:r>
          </a:p>
          <a:p>
            <a:endParaRPr lang="en-US" sz="2000" dirty="0"/>
          </a:p>
        </p:txBody>
      </p:sp>
    </p:spTree>
    <p:extLst>
      <p:ext uri="{BB962C8B-B14F-4D97-AF65-F5344CB8AC3E}">
        <p14:creationId xmlns:p14="http://schemas.microsoft.com/office/powerpoint/2010/main" val="3683374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058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394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Exception </a:t>
            </a:r>
            <a:r>
              <a:rPr lang="en-US" b="1" dirty="0" smtClean="0"/>
              <a:t>Hierarchy</a:t>
            </a:r>
            <a:endParaRPr lang="en-US" dirty="0"/>
          </a:p>
        </p:txBody>
      </p:sp>
      <p:sp>
        <p:nvSpPr>
          <p:cNvPr id="3" name="Content Placeholder 2"/>
          <p:cNvSpPr>
            <a:spLocks noGrp="1"/>
          </p:cNvSpPr>
          <p:nvPr>
            <p:ph idx="1"/>
          </p:nvPr>
        </p:nvSpPr>
        <p:spPr/>
        <p:txBody>
          <a:bodyPr>
            <a:normAutofit/>
          </a:bodyPr>
          <a:lstStyle/>
          <a:p>
            <a:pPr fontAlgn="base"/>
            <a:r>
              <a:rPr lang="en-US" sz="2000" dirty="0"/>
              <a:t>The Java exception hierarchy starts from </a:t>
            </a:r>
            <a:r>
              <a:rPr lang="en-US" sz="2000" dirty="0" err="1"/>
              <a:t>Throwable</a:t>
            </a:r>
            <a:r>
              <a:rPr lang="en-US" sz="2000" dirty="0"/>
              <a:t> class </a:t>
            </a:r>
            <a:r>
              <a:rPr lang="en-US" sz="2000" dirty="0" err="1"/>
              <a:t>i.e</a:t>
            </a:r>
            <a:r>
              <a:rPr lang="en-US" sz="2000" dirty="0"/>
              <a:t> for all java Exceptions and Errors </a:t>
            </a:r>
            <a:r>
              <a:rPr lang="en-US" sz="2000" dirty="0" err="1"/>
              <a:t>Throwable</a:t>
            </a:r>
            <a:r>
              <a:rPr lang="en-US" sz="2000" dirty="0"/>
              <a:t> is parent </a:t>
            </a:r>
            <a:r>
              <a:rPr lang="en-US" sz="2000" dirty="0" smtClean="0"/>
              <a:t>class.</a:t>
            </a:r>
            <a:endParaRPr lang="en-US" sz="2000" dirty="0"/>
          </a:p>
          <a:p>
            <a:pPr fontAlgn="base"/>
            <a:r>
              <a:rPr lang="en-US" sz="2000" dirty="0" err="1"/>
              <a:t>Throwable</a:t>
            </a:r>
            <a:r>
              <a:rPr lang="en-US" sz="2000" dirty="0"/>
              <a:t> has 2 child </a:t>
            </a:r>
            <a:r>
              <a:rPr lang="en-US" sz="2000" dirty="0" smtClean="0"/>
              <a:t>classes:</a:t>
            </a:r>
            <a:endParaRPr lang="en-US" sz="2000" dirty="0"/>
          </a:p>
          <a:p>
            <a:pPr fontAlgn="base"/>
            <a:r>
              <a:rPr lang="en-US" sz="2000" b="1" dirty="0"/>
              <a:t>Exception</a:t>
            </a:r>
            <a:r>
              <a:rPr lang="en-US" sz="2000" b="1" dirty="0" smtClean="0"/>
              <a:t>: </a:t>
            </a:r>
            <a:r>
              <a:rPr lang="en-US" sz="2000" dirty="0" smtClean="0"/>
              <a:t>Most </a:t>
            </a:r>
            <a:r>
              <a:rPr lang="en-US" sz="2000" dirty="0"/>
              <a:t>of the times, Exceptions are caused by due to our program code only and these are </a:t>
            </a:r>
            <a:r>
              <a:rPr lang="en-US" sz="2000" dirty="0" smtClean="0"/>
              <a:t>recoverable.</a:t>
            </a:r>
            <a:endParaRPr lang="en-US" sz="2000" dirty="0"/>
          </a:p>
          <a:p>
            <a:pPr fontAlgn="base"/>
            <a:r>
              <a:rPr lang="en-US" sz="2000" b="1" dirty="0"/>
              <a:t>Error</a:t>
            </a:r>
            <a:r>
              <a:rPr lang="en-US" sz="2000" b="1" dirty="0" smtClean="0"/>
              <a:t>: </a:t>
            </a:r>
            <a:r>
              <a:rPr lang="en-US" sz="2000" dirty="0" smtClean="0"/>
              <a:t>Most </a:t>
            </a:r>
            <a:r>
              <a:rPr lang="en-US" sz="2000" dirty="0"/>
              <a:t>of the times errors are raised due to lack of system resources and Errors are </a:t>
            </a:r>
            <a:r>
              <a:rPr lang="en-US" sz="2000" dirty="0" smtClean="0"/>
              <a:t>non-recoverable. Ex. </a:t>
            </a:r>
            <a:r>
              <a:rPr lang="en-US" sz="2000" b="1" dirty="0" err="1"/>
              <a:t>StackOverFlowError</a:t>
            </a:r>
            <a:r>
              <a:rPr lang="en-US" sz="2000" b="1" dirty="0"/>
              <a:t>:</a:t>
            </a:r>
            <a:r>
              <a:rPr lang="en-US" sz="2000" dirty="0"/>
              <a:t> It is the child class of Error and it is unchecked. Raised automatically by the JVM when ever we are performing recursive method invocation.</a:t>
            </a:r>
          </a:p>
          <a:p>
            <a:pPr fontAlgn="base"/>
            <a:endParaRPr lang="en-US" sz="2000" dirty="0"/>
          </a:p>
          <a:p>
            <a:endParaRPr lang="en-US" sz="2000" dirty="0"/>
          </a:p>
        </p:txBody>
      </p:sp>
    </p:spTree>
    <p:extLst>
      <p:ext uri="{BB962C8B-B14F-4D97-AF65-F5344CB8AC3E}">
        <p14:creationId xmlns:p14="http://schemas.microsoft.com/office/powerpoint/2010/main" val="4207529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TotalTime>
  <Words>1152</Words>
  <Application>Microsoft Office PowerPoint</Application>
  <PresentationFormat>On-screen Show (4:3)</PresentationFormat>
  <Paragraphs>153</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Exception Handling</vt:lpstr>
      <vt:lpstr>Topics</vt:lpstr>
      <vt:lpstr>Exception Handling Introduction</vt:lpstr>
      <vt:lpstr>Advantage of Exception Handling</vt:lpstr>
      <vt:lpstr>Types of Exception</vt:lpstr>
      <vt:lpstr>Default Exception Handling</vt:lpstr>
      <vt:lpstr>Default Exception Handling</vt:lpstr>
      <vt:lpstr>Example</vt:lpstr>
      <vt:lpstr>Exception Hierarchy</vt:lpstr>
      <vt:lpstr>PowerPoint Presentation</vt:lpstr>
      <vt:lpstr>Checked Exceptions Vs Unchecked Exceptions</vt:lpstr>
      <vt:lpstr>Exception Handling: using try, catch</vt:lpstr>
      <vt:lpstr>finally</vt:lpstr>
      <vt:lpstr>Possible combinations of try, catch, finally</vt:lpstr>
      <vt:lpstr>Possible combinations of try, catch, finally</vt:lpstr>
      <vt:lpstr>Exception handling using throws </vt:lpstr>
      <vt:lpstr>Exception handling</vt:lpstr>
      <vt:lpstr>Exception handling using throws Ex2 </vt:lpstr>
      <vt:lpstr>throw keyword</vt:lpstr>
      <vt:lpstr>Exceptions Example</vt:lpstr>
      <vt:lpstr>Exceptions Example</vt:lpstr>
      <vt:lpstr>Exceptions Example</vt:lpstr>
      <vt:lpstr>Exceptions Example</vt:lpstr>
      <vt:lpstr>Exceptions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136</cp:revision>
  <dcterms:created xsi:type="dcterms:W3CDTF">2017-07-11T16:01:03Z</dcterms:created>
  <dcterms:modified xsi:type="dcterms:W3CDTF">2018-02-14T06:19:27Z</dcterms:modified>
</cp:coreProperties>
</file>