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257" r:id="rId3"/>
    <p:sldId id="258" r:id="rId4"/>
    <p:sldId id="259" r:id="rId5"/>
    <p:sldId id="312" r:id="rId6"/>
    <p:sldId id="263" r:id="rId7"/>
    <p:sldId id="261" r:id="rId8"/>
    <p:sldId id="264" r:id="rId9"/>
    <p:sldId id="265" r:id="rId10"/>
    <p:sldId id="266" r:id="rId11"/>
    <p:sldId id="271" r:id="rId12"/>
    <p:sldId id="272" r:id="rId13"/>
    <p:sldId id="273" r:id="rId14"/>
    <p:sldId id="274" r:id="rId15"/>
    <p:sldId id="275" r:id="rId16"/>
    <p:sldId id="267" r:id="rId17"/>
    <p:sldId id="268" r:id="rId18"/>
    <p:sldId id="276" r:id="rId19"/>
    <p:sldId id="277" r:id="rId20"/>
    <p:sldId id="278" r:id="rId21"/>
    <p:sldId id="279" r:id="rId22"/>
    <p:sldId id="280" r:id="rId23"/>
    <p:sldId id="301" r:id="rId24"/>
    <p:sldId id="313" r:id="rId25"/>
    <p:sldId id="302" r:id="rId26"/>
    <p:sldId id="303" r:id="rId27"/>
    <p:sldId id="304" r:id="rId28"/>
    <p:sldId id="308" r:id="rId29"/>
    <p:sldId id="309" r:id="rId30"/>
    <p:sldId id="310" r:id="rId31"/>
    <p:sldId id="311" r:id="rId32"/>
    <p:sldId id="285" r:id="rId33"/>
    <p:sldId id="296" r:id="rId34"/>
    <p:sldId id="297" r:id="rId35"/>
    <p:sldId id="300" r:id="rId36"/>
    <p:sldId id="292" r:id="rId37"/>
    <p:sldId id="299" r:id="rId38"/>
    <p:sldId id="293"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64" autoAdjust="0"/>
  </p:normalViewPr>
  <p:slideViewPr>
    <p:cSldViewPr>
      <p:cViewPr varScale="1">
        <p:scale>
          <a:sx n="73" d="100"/>
          <a:sy n="73" d="100"/>
        </p:scale>
        <p:origin x="129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7C2F79-3546-47C5-94AC-1DCDF629ABBA}" type="datetimeFigureOut">
              <a:rPr lang="en-US" smtClean="0"/>
              <a:t>11/28/2017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278EA8-6EB6-4450-8711-61301EE41305}" type="slidenum">
              <a:rPr lang="en-US" smtClean="0"/>
              <a:t>‹#›</a:t>
            </a:fld>
            <a:endParaRPr lang="en-US"/>
          </a:p>
        </p:txBody>
      </p:sp>
    </p:spTree>
    <p:extLst>
      <p:ext uri="{BB962C8B-B14F-4D97-AF65-F5344CB8AC3E}">
        <p14:creationId xmlns:p14="http://schemas.microsoft.com/office/powerpoint/2010/main" val="720892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It is not recommended to override start() method but highly recommended to override run() method.</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69278EA8-6EB6-4450-8711-61301EE41305}" type="slidenum">
              <a:rPr lang="en-US" smtClean="0"/>
              <a:t>6</a:t>
            </a:fld>
            <a:endParaRPr lang="en-US"/>
          </a:p>
        </p:txBody>
      </p:sp>
    </p:spTree>
    <p:extLst>
      <p:ext uri="{BB962C8B-B14F-4D97-AF65-F5344CB8AC3E}">
        <p14:creationId xmlns:p14="http://schemas.microsoft.com/office/powerpoint/2010/main" val="2326956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 the above program, child thread will get chance more no of times for execution, Because main thread intentionally calling “yield()” method explicitly. As the yield method is native method, some Operating system may not provide the support for this.</a:t>
            </a:r>
            <a:endParaRPr lang="en-US" dirty="0"/>
          </a:p>
        </p:txBody>
      </p:sp>
      <p:sp>
        <p:nvSpPr>
          <p:cNvPr id="4" name="Slide Number Placeholder 3"/>
          <p:cNvSpPr>
            <a:spLocks noGrp="1"/>
          </p:cNvSpPr>
          <p:nvPr>
            <p:ph type="sldNum" sz="quarter" idx="10"/>
          </p:nvPr>
        </p:nvSpPr>
        <p:spPr/>
        <p:txBody>
          <a:bodyPr/>
          <a:lstStyle/>
          <a:p>
            <a:fld id="{69278EA8-6EB6-4450-8711-61301EE41305}" type="slidenum">
              <a:rPr lang="en-US" smtClean="0"/>
              <a:t>12</a:t>
            </a:fld>
            <a:endParaRPr lang="en-US"/>
          </a:p>
        </p:txBody>
      </p:sp>
    </p:spTree>
    <p:extLst>
      <p:ext uri="{BB962C8B-B14F-4D97-AF65-F5344CB8AC3E}">
        <p14:creationId xmlns:p14="http://schemas.microsoft.com/office/powerpoint/2010/main" val="3686944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If we are commenting line 1,then both threads will execute simultaneously and we can’t except exact output.</a:t>
            </a:r>
          </a:p>
          <a:p>
            <a:pPr fontAlgn="base"/>
            <a:r>
              <a:rPr lang="en-US" dirty="0" smtClean="0"/>
              <a:t>If we are not commenting line 1,then main thread will execute join() method on child thread object. Hence main thread will enter into the waiting state until child thread completion</a:t>
            </a:r>
            <a:endParaRPr lang="en-US" dirty="0"/>
          </a:p>
        </p:txBody>
      </p:sp>
      <p:sp>
        <p:nvSpPr>
          <p:cNvPr id="4" name="Slide Number Placeholder 3"/>
          <p:cNvSpPr>
            <a:spLocks noGrp="1"/>
          </p:cNvSpPr>
          <p:nvPr>
            <p:ph type="sldNum" sz="quarter" idx="10"/>
          </p:nvPr>
        </p:nvSpPr>
        <p:spPr/>
        <p:txBody>
          <a:bodyPr/>
          <a:lstStyle/>
          <a:p>
            <a:fld id="{69278EA8-6EB6-4450-8711-61301EE41305}" type="slidenum">
              <a:rPr lang="en-US" smtClean="0"/>
              <a:t>16</a:t>
            </a:fld>
            <a:endParaRPr lang="en-US"/>
          </a:p>
        </p:txBody>
      </p:sp>
    </p:spTree>
    <p:extLst>
      <p:ext uri="{BB962C8B-B14F-4D97-AF65-F5344CB8AC3E}">
        <p14:creationId xmlns:p14="http://schemas.microsoft.com/office/powerpoint/2010/main" val="2172726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dirty="0" smtClean="0"/>
              <a:t>Every object in java has a unique lock. When ever we are using synchronized keyword then object level lock concept will come into picture.</a:t>
            </a:r>
          </a:p>
          <a:p>
            <a:pPr fontAlgn="base"/>
            <a:r>
              <a:rPr lang="en-US" sz="1200" dirty="0" smtClean="0"/>
              <a:t>If a thread want to execute any synchronized method on the object first it should get the lock of that object.</a:t>
            </a:r>
          </a:p>
          <a:p>
            <a:pPr fontAlgn="base"/>
            <a:r>
              <a:rPr lang="en-US" sz="1200" dirty="0" smtClean="0"/>
              <a:t>Once a thread got the lock then it is allowed to execute any synchronized method on that object.</a:t>
            </a:r>
          </a:p>
          <a:p>
            <a:endParaRPr lang="en-US" dirty="0"/>
          </a:p>
        </p:txBody>
      </p:sp>
      <p:sp>
        <p:nvSpPr>
          <p:cNvPr id="4" name="Slide Number Placeholder 3"/>
          <p:cNvSpPr>
            <a:spLocks noGrp="1"/>
          </p:cNvSpPr>
          <p:nvPr>
            <p:ph type="sldNum" sz="quarter" idx="10"/>
          </p:nvPr>
        </p:nvSpPr>
        <p:spPr/>
        <p:txBody>
          <a:bodyPr/>
          <a:lstStyle/>
          <a:p>
            <a:fld id="{69278EA8-6EB6-4450-8711-61301EE41305}" type="slidenum">
              <a:rPr lang="en-US" smtClean="0"/>
              <a:t>22</a:t>
            </a:fld>
            <a:endParaRPr lang="en-US"/>
          </a:p>
        </p:txBody>
      </p:sp>
    </p:spTree>
    <p:extLst>
      <p:ext uri="{BB962C8B-B14F-4D97-AF65-F5344CB8AC3E}">
        <p14:creationId xmlns:p14="http://schemas.microsoft.com/office/powerpoint/2010/main" val="1495991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002060"/>
                </a:solidFill>
              </a:rPr>
              <a:t>Race condition</a:t>
            </a:r>
            <a:r>
              <a:rPr lang="en-US" dirty="0" smtClean="0"/>
              <a:t>: if multiple threads are operating simultaneously on same data object then they may be a chance of data inconsistency problem. This is called race condition. We can overcome this problem by using synchronized keyword.</a:t>
            </a:r>
          </a:p>
          <a:p>
            <a:endParaRPr lang="en-US" dirty="0"/>
          </a:p>
        </p:txBody>
      </p:sp>
      <p:sp>
        <p:nvSpPr>
          <p:cNvPr id="4" name="Slide Number Placeholder 3"/>
          <p:cNvSpPr>
            <a:spLocks noGrp="1"/>
          </p:cNvSpPr>
          <p:nvPr>
            <p:ph type="sldNum" sz="quarter" idx="10"/>
          </p:nvPr>
        </p:nvSpPr>
        <p:spPr/>
        <p:txBody>
          <a:bodyPr/>
          <a:lstStyle/>
          <a:p>
            <a:fld id="{69278EA8-6EB6-4450-8711-61301EE41305}" type="slidenum">
              <a:rPr lang="en-US" smtClean="0"/>
              <a:t>29</a:t>
            </a:fld>
            <a:endParaRPr lang="en-US"/>
          </a:p>
        </p:txBody>
      </p:sp>
    </p:spTree>
    <p:extLst>
      <p:ext uri="{BB962C8B-B14F-4D97-AF65-F5344CB8AC3E}">
        <p14:creationId xmlns:p14="http://schemas.microsoft.com/office/powerpoint/2010/main" val="3813190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buNone/>
            </a:pPr>
            <a:r>
              <a:rPr lang="en-US" dirty="0" smtClean="0"/>
              <a:t>Output:</a:t>
            </a:r>
          </a:p>
          <a:p>
            <a:pPr marL="0" indent="0" fontAlgn="base">
              <a:buNone/>
            </a:pPr>
            <a:r>
              <a:rPr lang="en-US" dirty="0" smtClean="0"/>
              <a:t>Main Thread calling Child thread</a:t>
            </a:r>
          </a:p>
          <a:p>
            <a:pPr marL="0" indent="0" fontAlgn="base">
              <a:buNone/>
            </a:pPr>
            <a:r>
              <a:rPr lang="en-US" dirty="0" smtClean="0"/>
              <a:t>Child thread calculating</a:t>
            </a:r>
          </a:p>
          <a:p>
            <a:pPr marL="0" indent="0" fontAlgn="base">
              <a:buNone/>
            </a:pPr>
            <a:r>
              <a:rPr lang="en-US" dirty="0" err="1" smtClean="0"/>
              <a:t>ChildThread</a:t>
            </a:r>
            <a:r>
              <a:rPr lang="en-US" dirty="0" smtClean="0"/>
              <a:t> giving </a:t>
            </a:r>
            <a:r>
              <a:rPr lang="en-US" dirty="0" err="1" smtClean="0"/>
              <a:t>notofication</a:t>
            </a:r>
            <a:endParaRPr lang="en-US" dirty="0" smtClean="0"/>
          </a:p>
          <a:p>
            <a:pPr marL="0" indent="0" fontAlgn="base">
              <a:buNone/>
            </a:pPr>
            <a:r>
              <a:rPr lang="en-US" dirty="0" err="1" smtClean="0"/>
              <a:t>MainThread</a:t>
            </a:r>
            <a:r>
              <a:rPr lang="en-US" dirty="0" smtClean="0"/>
              <a:t> got notification</a:t>
            </a:r>
          </a:p>
          <a:p>
            <a:pPr marL="0" indent="0" fontAlgn="base">
              <a:buNone/>
            </a:pPr>
            <a:r>
              <a:rPr lang="en-US" dirty="0" smtClean="0"/>
              <a:t>5050</a:t>
            </a:r>
          </a:p>
          <a:p>
            <a:pPr marL="0" indent="0" fontAlgn="base">
              <a:buNone/>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9278EA8-6EB6-4450-8711-61301EE41305}" type="slidenum">
              <a:rPr lang="en-US" smtClean="0"/>
              <a:t>38</a:t>
            </a:fld>
            <a:endParaRPr lang="en-US"/>
          </a:p>
        </p:txBody>
      </p:sp>
    </p:spTree>
    <p:extLst>
      <p:ext uri="{BB962C8B-B14F-4D97-AF65-F5344CB8AC3E}">
        <p14:creationId xmlns:p14="http://schemas.microsoft.com/office/powerpoint/2010/main" val="603194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90BFDE5-EE7C-4C79-B33D-9AEDB1318499}" type="datetimeFigureOut">
              <a:rPr lang="en-US" smtClean="0"/>
              <a:t>11/28/2017</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59E5E34-BA18-41AB-88DE-3BD7A652F937}"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0BFDE5-EE7C-4C79-B33D-9AEDB1318499}"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E5E34-BA18-41AB-88DE-3BD7A652F93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59E5E34-BA18-41AB-88DE-3BD7A652F937}"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0BFDE5-EE7C-4C79-B33D-9AEDB1318499}"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90BFDE5-EE7C-4C79-B33D-9AEDB1318499}" type="datetimeFigureOut">
              <a:rPr lang="en-US" smtClean="0"/>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059E5E34-BA18-41AB-88DE-3BD7A652F937}"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90BFDE5-EE7C-4C79-B33D-9AEDB1318499}" type="datetimeFigureOut">
              <a:rPr lang="en-US" smtClean="0"/>
              <a:t>11/28/2017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59E5E34-BA18-41AB-88DE-3BD7A652F937}"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690BFDE5-EE7C-4C79-B33D-9AEDB1318499}" type="datetimeFigureOut">
              <a:rPr lang="en-US" smtClean="0"/>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E5E34-BA18-41AB-88DE-3BD7A652F937}"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90BFDE5-EE7C-4C79-B33D-9AEDB1318499}" type="datetimeFigureOut">
              <a:rPr lang="en-US" smtClean="0"/>
              <a:t>11/28/2017</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59E5E34-BA18-41AB-88DE-3BD7A652F937}"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90BFDE5-EE7C-4C79-B33D-9AEDB1318499}" type="datetimeFigureOut">
              <a:rPr lang="en-US" smtClean="0"/>
              <a:t>11/28/2017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059E5E34-BA18-41AB-88DE-3BD7A652F9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90BFDE5-EE7C-4C79-B33D-9AEDB1318499}" type="datetimeFigureOut">
              <a:rPr lang="en-US" smtClean="0"/>
              <a:t>11/28/2017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59E5E34-BA18-41AB-88DE-3BD7A652F9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59E5E34-BA18-41AB-88DE-3BD7A652F937}"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90BFDE5-EE7C-4C79-B33D-9AEDB1318499}" type="datetimeFigureOut">
              <a:rPr lang="en-US" smtClean="0"/>
              <a:t>11/28/2017</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59E5E34-BA18-41AB-88DE-3BD7A652F937}"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90BFDE5-EE7C-4C79-B33D-9AEDB1318499}" type="datetimeFigureOut">
              <a:rPr lang="en-US" smtClean="0"/>
              <a:t>11/28/2017</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90BFDE5-EE7C-4C79-B33D-9AEDB1318499}" type="datetimeFigureOut">
              <a:rPr lang="en-US" smtClean="0"/>
              <a:t>11/28/2017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59E5E34-BA18-41AB-88DE-3BD7A652F937}"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 </a:t>
            </a:r>
            <a:endParaRPr lang="en-US" dirty="0"/>
          </a:p>
        </p:txBody>
      </p:sp>
      <p:sp>
        <p:nvSpPr>
          <p:cNvPr id="2" name="Title 1"/>
          <p:cNvSpPr>
            <a:spLocks noGrp="1"/>
          </p:cNvSpPr>
          <p:nvPr>
            <p:ph type="ctrTitle"/>
          </p:nvPr>
        </p:nvSpPr>
        <p:spPr/>
        <p:txBody>
          <a:bodyPr>
            <a:normAutofit/>
          </a:bodyPr>
          <a:lstStyle/>
          <a:p>
            <a:pPr fontAlgn="base"/>
            <a:r>
              <a:rPr lang="en-US" dirty="0" smtClean="0"/>
              <a:t>Multithreading</a:t>
            </a:r>
            <a:endParaRPr lang="en-US" dirty="0"/>
          </a:p>
        </p:txBody>
      </p:sp>
    </p:spTree>
    <p:extLst>
      <p:ext uri="{BB962C8B-B14F-4D97-AF65-F5344CB8AC3E}">
        <p14:creationId xmlns:p14="http://schemas.microsoft.com/office/powerpoint/2010/main" val="2088547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yield() </a:t>
            </a:r>
            <a:r>
              <a:rPr lang="en-US" b="1" dirty="0" smtClean="0"/>
              <a:t>method</a:t>
            </a:r>
            <a:endParaRPr lang="en-US" dirty="0"/>
          </a:p>
        </p:txBody>
      </p:sp>
      <p:sp>
        <p:nvSpPr>
          <p:cNvPr id="3" name="Content Placeholder 2"/>
          <p:cNvSpPr>
            <a:spLocks noGrp="1"/>
          </p:cNvSpPr>
          <p:nvPr>
            <p:ph sz="quarter" idx="1"/>
          </p:nvPr>
        </p:nvSpPr>
        <p:spPr/>
        <p:txBody>
          <a:bodyPr>
            <a:normAutofit/>
          </a:bodyPr>
          <a:lstStyle/>
          <a:p>
            <a:pPr fontAlgn="base"/>
            <a:r>
              <a:rPr lang="en-US" sz="2000" b="1" dirty="0" smtClean="0"/>
              <a:t>yield</a:t>
            </a:r>
            <a:r>
              <a:rPr lang="en-US" sz="2000" dirty="0"/>
              <a:t>() </a:t>
            </a:r>
            <a:r>
              <a:rPr lang="en-US" sz="2000" b="1" dirty="0"/>
              <a:t>method</a:t>
            </a:r>
            <a:r>
              <a:rPr lang="en-US" sz="2000" dirty="0"/>
              <a:t> pauses the currently executing thread temporarily for giving a chance to the remaining waiting threads of the same priority to execute</a:t>
            </a:r>
            <a:r>
              <a:rPr lang="en-US" sz="2000" dirty="0" smtClean="0"/>
              <a:t>.</a:t>
            </a:r>
            <a:endParaRPr lang="en-US" sz="2000" dirty="0"/>
          </a:p>
          <a:p>
            <a:pPr fontAlgn="base"/>
            <a:r>
              <a:rPr lang="en-US" sz="2000" dirty="0"/>
              <a:t>If there is no waiting thread or all waiting threads having low </a:t>
            </a:r>
            <a:r>
              <a:rPr lang="en-US" sz="2000" dirty="0" smtClean="0"/>
              <a:t>priority, then </a:t>
            </a:r>
            <a:r>
              <a:rPr lang="en-US" sz="2000" dirty="0"/>
              <a:t>the same thread will get the chance immediately for the execution</a:t>
            </a:r>
            <a:r>
              <a:rPr lang="en-US" sz="2000" dirty="0" smtClean="0"/>
              <a:t>.</a:t>
            </a:r>
          </a:p>
          <a:p>
            <a:pPr fontAlgn="base"/>
            <a:r>
              <a:rPr lang="en-US" sz="2000" dirty="0" smtClean="0"/>
              <a:t>Syntax: </a:t>
            </a:r>
            <a:r>
              <a:rPr lang="en-US" sz="2000" b="1" dirty="0"/>
              <a:t>public static native void yield</a:t>
            </a:r>
            <a:r>
              <a:rPr lang="en-US" sz="2000" b="1" dirty="0" smtClean="0"/>
              <a:t>();</a:t>
            </a:r>
            <a:endParaRPr lang="en-US" sz="2000" b="1" dirty="0"/>
          </a:p>
          <a:p>
            <a:pPr fontAlgn="base"/>
            <a:endParaRPr lang="en-US" sz="2000" dirty="0"/>
          </a:p>
          <a:p>
            <a:endParaRPr lang="en-US" sz="2000" dirty="0"/>
          </a:p>
        </p:txBody>
      </p:sp>
    </p:spTree>
    <p:extLst>
      <p:ext uri="{BB962C8B-B14F-4D97-AF65-F5344CB8AC3E}">
        <p14:creationId xmlns:p14="http://schemas.microsoft.com/office/powerpoint/2010/main" val="560537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yield() method</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610599" cy="4952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4411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yield() method Example</a:t>
            </a:r>
            <a:endParaRPr lang="en-US" b="1" dirty="0"/>
          </a:p>
        </p:txBody>
      </p:sp>
      <p:sp>
        <p:nvSpPr>
          <p:cNvPr id="3" name="Content Placeholder 2"/>
          <p:cNvSpPr>
            <a:spLocks noGrp="1"/>
          </p:cNvSpPr>
          <p:nvPr>
            <p:ph sz="quarter" idx="1"/>
          </p:nvPr>
        </p:nvSpPr>
        <p:spPr>
          <a:xfrm>
            <a:off x="335280" y="1527048"/>
            <a:ext cx="8503920" cy="5330952"/>
          </a:xfrm>
        </p:spPr>
        <p:txBody>
          <a:bodyPr>
            <a:noAutofit/>
          </a:bodyPr>
          <a:lstStyle/>
          <a:p>
            <a:pPr marL="0" indent="0">
              <a:buNone/>
            </a:pPr>
            <a:r>
              <a:rPr lang="en-US" sz="2000" dirty="0"/>
              <a:t>class Thread1 extends Thread {</a:t>
            </a:r>
          </a:p>
          <a:p>
            <a:pPr marL="0" indent="0">
              <a:buNone/>
            </a:pPr>
            <a:r>
              <a:rPr lang="en-US" sz="2000" dirty="0"/>
              <a:t>    public void run() {</a:t>
            </a:r>
          </a:p>
          <a:p>
            <a:pPr marL="0" indent="0">
              <a:buNone/>
            </a:pPr>
            <a:r>
              <a:rPr lang="en-US" sz="2000" dirty="0"/>
              <a:t>        for (</a:t>
            </a:r>
            <a:r>
              <a:rPr lang="en-US" sz="2000" dirty="0" err="1"/>
              <a:t>int</a:t>
            </a:r>
            <a:r>
              <a:rPr lang="en-US" sz="2000" dirty="0"/>
              <a:t> </a:t>
            </a:r>
            <a:r>
              <a:rPr lang="en-US" sz="2000" dirty="0" err="1"/>
              <a:t>i</a:t>
            </a:r>
            <a:r>
              <a:rPr lang="en-US" sz="2000" dirty="0"/>
              <a:t> = 1; </a:t>
            </a:r>
            <a:r>
              <a:rPr lang="en-US" sz="2000" dirty="0" err="1"/>
              <a:t>i</a:t>
            </a:r>
            <a:r>
              <a:rPr lang="en-US" sz="2000" dirty="0"/>
              <a:t> &lt;= 5; </a:t>
            </a:r>
            <a:r>
              <a:rPr lang="en-US" sz="2000" dirty="0" err="1"/>
              <a:t>i</a:t>
            </a:r>
            <a:r>
              <a:rPr lang="en-US" sz="2000" dirty="0"/>
              <a:t>++) </a:t>
            </a:r>
          </a:p>
          <a:p>
            <a:pPr marL="0" indent="0">
              <a:buNone/>
            </a:pPr>
            <a:r>
              <a:rPr lang="en-US" sz="2000" dirty="0"/>
              <a:t>		{</a:t>
            </a:r>
          </a:p>
          <a:p>
            <a:pPr marL="0" indent="0">
              <a:buNone/>
            </a:pPr>
            <a:r>
              <a:rPr lang="en-US" sz="2000" dirty="0"/>
              <a:t>		</a:t>
            </a:r>
            <a:r>
              <a:rPr lang="en-US" sz="2000" dirty="0" err="1"/>
              <a:t>System.out.println</a:t>
            </a:r>
            <a:r>
              <a:rPr lang="en-US" sz="2000" dirty="0"/>
              <a:t>("Child thread</a:t>
            </a:r>
            <a:r>
              <a:rPr lang="en-US" sz="2000" dirty="0" smtClean="0"/>
              <a:t>");</a:t>
            </a:r>
          </a:p>
          <a:p>
            <a:pPr marL="0" indent="0">
              <a:buNone/>
            </a:pPr>
            <a:r>
              <a:rPr lang="en-US" sz="2000" dirty="0"/>
              <a:t>	</a:t>
            </a:r>
            <a:r>
              <a:rPr lang="en-US" sz="2000" dirty="0" smtClean="0"/>
              <a:t>	}</a:t>
            </a:r>
          </a:p>
          <a:p>
            <a:pPr marL="0" indent="0">
              <a:buNone/>
            </a:pPr>
            <a:r>
              <a:rPr lang="en-US" sz="2000" dirty="0"/>
              <a:t>	</a:t>
            </a:r>
            <a:r>
              <a:rPr lang="en-US" sz="2000" dirty="0" smtClean="0"/>
              <a:t>	}}</a:t>
            </a:r>
            <a:endParaRPr lang="en-US" sz="2000" dirty="0"/>
          </a:p>
          <a:p>
            <a:pPr marL="0" indent="0">
              <a:buNone/>
            </a:pPr>
            <a:r>
              <a:rPr lang="en-US" sz="2000" dirty="0" smtClean="0"/>
              <a:t>class </a:t>
            </a:r>
            <a:r>
              <a:rPr lang="en-US" sz="2000" dirty="0" err="1"/>
              <a:t>YieldEx</a:t>
            </a:r>
            <a:r>
              <a:rPr lang="en-US" sz="2000" dirty="0"/>
              <a:t> {     </a:t>
            </a:r>
          </a:p>
          <a:p>
            <a:pPr marL="0" indent="0">
              <a:buNone/>
            </a:pPr>
            <a:r>
              <a:rPr lang="en-US" sz="2000" dirty="0"/>
              <a:t>    public static void main(String[] </a:t>
            </a:r>
            <a:r>
              <a:rPr lang="en-US" sz="2000" dirty="0" err="1"/>
              <a:t>args</a:t>
            </a:r>
            <a:r>
              <a:rPr lang="en-US" sz="2000" dirty="0"/>
              <a:t>) </a:t>
            </a:r>
            <a:r>
              <a:rPr lang="en-US" sz="2000" dirty="0" smtClean="0"/>
              <a:t>{</a:t>
            </a:r>
            <a:endParaRPr lang="en-US" sz="2000" dirty="0"/>
          </a:p>
          <a:p>
            <a:pPr marL="0" indent="0">
              <a:buNone/>
            </a:pPr>
            <a:r>
              <a:rPr lang="en-US" sz="2000" dirty="0" smtClean="0"/>
              <a:t>       Thread1 </a:t>
            </a:r>
            <a:r>
              <a:rPr lang="en-US" sz="2000" dirty="0"/>
              <a:t>t1 = new Thread1();</a:t>
            </a:r>
          </a:p>
          <a:p>
            <a:pPr marL="0" indent="0">
              <a:buNone/>
            </a:pPr>
            <a:r>
              <a:rPr lang="en-US" sz="2000" dirty="0"/>
              <a:t>        t1.start();</a:t>
            </a:r>
          </a:p>
          <a:p>
            <a:pPr marL="0" indent="0">
              <a:buNone/>
            </a:pPr>
            <a:r>
              <a:rPr lang="en-US" sz="2000" dirty="0"/>
              <a:t>        for (</a:t>
            </a:r>
            <a:r>
              <a:rPr lang="en-US" sz="2000" dirty="0" err="1"/>
              <a:t>int</a:t>
            </a:r>
            <a:r>
              <a:rPr lang="en-US" sz="2000" dirty="0"/>
              <a:t> </a:t>
            </a:r>
            <a:r>
              <a:rPr lang="en-US" sz="2000" dirty="0" err="1"/>
              <a:t>i</a:t>
            </a:r>
            <a:r>
              <a:rPr lang="en-US" sz="2000" dirty="0"/>
              <a:t> = 1; </a:t>
            </a:r>
            <a:r>
              <a:rPr lang="en-US" sz="2000" dirty="0" err="1"/>
              <a:t>i</a:t>
            </a:r>
            <a:r>
              <a:rPr lang="en-US" sz="2000" dirty="0"/>
              <a:t> &lt;= 5; </a:t>
            </a:r>
            <a:r>
              <a:rPr lang="en-US" sz="2000" dirty="0" err="1"/>
              <a:t>i</a:t>
            </a:r>
            <a:r>
              <a:rPr lang="en-US" sz="2000" dirty="0"/>
              <a:t>++) {</a:t>
            </a:r>
          </a:p>
          <a:p>
            <a:pPr marL="0" indent="0">
              <a:buNone/>
            </a:pPr>
            <a:r>
              <a:rPr lang="en-US" sz="2000" dirty="0"/>
              <a:t>            </a:t>
            </a:r>
            <a:r>
              <a:rPr lang="en-US" sz="2000" dirty="0" err="1"/>
              <a:t>System.out.println</a:t>
            </a:r>
            <a:r>
              <a:rPr lang="en-US" sz="2000" dirty="0"/>
              <a:t>("Main thread</a:t>
            </a:r>
            <a:r>
              <a:rPr lang="en-US" sz="2000" dirty="0" smtClean="0"/>
              <a:t>");</a:t>
            </a:r>
          </a:p>
          <a:p>
            <a:pPr marL="0" indent="0">
              <a:buNone/>
            </a:pPr>
            <a:r>
              <a:rPr lang="en-US" sz="2000" dirty="0"/>
              <a:t> </a:t>
            </a:r>
            <a:r>
              <a:rPr lang="en-US" sz="2000" dirty="0" smtClean="0"/>
              <a:t>           </a:t>
            </a:r>
            <a:r>
              <a:rPr lang="en-US" sz="2000" dirty="0" err="1" smtClean="0"/>
              <a:t>Thread.yield</a:t>
            </a:r>
            <a:r>
              <a:rPr lang="en-US" sz="2000" dirty="0" smtClean="0"/>
              <a:t>(); }}</a:t>
            </a:r>
          </a:p>
          <a:p>
            <a:pPr marL="0" indent="0">
              <a:buNone/>
            </a:pPr>
            <a:r>
              <a:rPr lang="en-US" sz="2000" dirty="0" smtClean="0"/>
              <a:t>}</a:t>
            </a:r>
            <a:endParaRPr lang="en-US" sz="2000" dirty="0"/>
          </a:p>
        </p:txBody>
      </p:sp>
    </p:spTree>
    <p:extLst>
      <p:ext uri="{BB962C8B-B14F-4D97-AF65-F5344CB8AC3E}">
        <p14:creationId xmlns:p14="http://schemas.microsoft.com/office/powerpoint/2010/main" val="276365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sz="quarter" idx="1"/>
          </p:nvPr>
        </p:nvSpPr>
        <p:spPr/>
        <p:txBody>
          <a:bodyPr/>
          <a:lstStyle/>
          <a:p>
            <a:pPr marL="0" indent="0">
              <a:buNone/>
            </a:pPr>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1990725"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5561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join() </a:t>
            </a:r>
            <a:r>
              <a:rPr lang="en-US" b="1" dirty="0" smtClean="0"/>
              <a:t>method</a:t>
            </a:r>
            <a:endParaRPr lang="en-US" dirty="0"/>
          </a:p>
        </p:txBody>
      </p:sp>
      <p:sp>
        <p:nvSpPr>
          <p:cNvPr id="3" name="Content Placeholder 2"/>
          <p:cNvSpPr>
            <a:spLocks noGrp="1"/>
          </p:cNvSpPr>
          <p:nvPr>
            <p:ph sz="quarter" idx="1"/>
          </p:nvPr>
        </p:nvSpPr>
        <p:spPr/>
        <p:txBody>
          <a:bodyPr>
            <a:normAutofit/>
          </a:bodyPr>
          <a:lstStyle/>
          <a:p>
            <a:pPr fontAlgn="base"/>
            <a:r>
              <a:rPr lang="en-US" sz="2400" dirty="0" smtClean="0"/>
              <a:t>If </a:t>
            </a:r>
            <a:r>
              <a:rPr lang="en-US" sz="2400" dirty="0"/>
              <a:t>a thread wants to wait until some other thread completion then we should go for join method</a:t>
            </a:r>
            <a:r>
              <a:rPr lang="en-US" sz="2400" dirty="0" smtClean="0"/>
              <a:t>.</a:t>
            </a:r>
          </a:p>
          <a:p>
            <a:pPr marL="0" indent="0" fontAlgn="base">
              <a:buNone/>
            </a:pPr>
            <a:endParaRPr lang="en-US" sz="2400" dirty="0"/>
          </a:p>
          <a:p>
            <a:pPr marL="274320" lvl="1" indent="0" fontAlgn="base">
              <a:buNone/>
            </a:pPr>
            <a:r>
              <a:rPr lang="en-US" sz="2000" dirty="0">
                <a:solidFill>
                  <a:schemeClr val="tx1"/>
                </a:solidFill>
              </a:rPr>
              <a:t>public final void join() throws </a:t>
            </a:r>
            <a:r>
              <a:rPr lang="en-US" sz="2000" dirty="0" err="1">
                <a:solidFill>
                  <a:schemeClr val="tx1"/>
                </a:solidFill>
              </a:rPr>
              <a:t>InterruptedException</a:t>
            </a:r>
            <a:endParaRPr lang="en-US" sz="2000" dirty="0">
              <a:solidFill>
                <a:schemeClr val="tx1"/>
              </a:solidFill>
            </a:endParaRPr>
          </a:p>
          <a:p>
            <a:pPr marL="274320" lvl="1" indent="0" fontAlgn="base">
              <a:buNone/>
            </a:pPr>
            <a:r>
              <a:rPr lang="en-US" sz="2000" dirty="0">
                <a:solidFill>
                  <a:schemeClr val="tx1"/>
                </a:solidFill>
              </a:rPr>
              <a:t>public final void join(long </a:t>
            </a:r>
            <a:r>
              <a:rPr lang="en-US" sz="2000" dirty="0" err="1">
                <a:solidFill>
                  <a:schemeClr val="tx1"/>
                </a:solidFill>
              </a:rPr>
              <a:t>ms</a:t>
            </a:r>
            <a:r>
              <a:rPr lang="en-US" sz="2000" dirty="0">
                <a:solidFill>
                  <a:schemeClr val="tx1"/>
                </a:solidFill>
              </a:rPr>
              <a:t>) throws </a:t>
            </a:r>
            <a:r>
              <a:rPr lang="en-US" sz="2000" dirty="0" err="1">
                <a:solidFill>
                  <a:schemeClr val="tx1"/>
                </a:solidFill>
              </a:rPr>
              <a:t>InterruptedException</a:t>
            </a:r>
            <a:endParaRPr lang="en-US" sz="2000" dirty="0">
              <a:solidFill>
                <a:schemeClr val="tx1"/>
              </a:solidFill>
            </a:endParaRPr>
          </a:p>
          <a:p>
            <a:pPr marL="274320" lvl="1" indent="0" fontAlgn="base">
              <a:buNone/>
            </a:pPr>
            <a:r>
              <a:rPr lang="en-US" sz="2000" dirty="0">
                <a:solidFill>
                  <a:schemeClr val="tx1"/>
                </a:solidFill>
              </a:rPr>
              <a:t>public final void join(long </a:t>
            </a:r>
            <a:r>
              <a:rPr lang="en-US" sz="2000" dirty="0" err="1">
                <a:solidFill>
                  <a:schemeClr val="tx1"/>
                </a:solidFill>
              </a:rPr>
              <a:t>ms</a:t>
            </a:r>
            <a:r>
              <a:rPr lang="en-US" sz="2000" dirty="0">
                <a:solidFill>
                  <a:schemeClr val="tx1"/>
                </a:solidFill>
              </a:rPr>
              <a:t>, </a:t>
            </a:r>
            <a:r>
              <a:rPr lang="en-US" sz="2000" dirty="0" err="1">
                <a:solidFill>
                  <a:schemeClr val="tx1"/>
                </a:solidFill>
              </a:rPr>
              <a:t>int</a:t>
            </a:r>
            <a:r>
              <a:rPr lang="en-US" sz="2000" dirty="0">
                <a:solidFill>
                  <a:schemeClr val="tx1"/>
                </a:solidFill>
              </a:rPr>
              <a:t> ns) throws </a:t>
            </a:r>
            <a:r>
              <a:rPr lang="en-US" sz="2000" dirty="0" err="1">
                <a:solidFill>
                  <a:schemeClr val="tx1"/>
                </a:solidFill>
              </a:rPr>
              <a:t>InterruptedException</a:t>
            </a:r>
            <a:endParaRPr lang="en-US" sz="2000" dirty="0">
              <a:solidFill>
                <a:schemeClr val="tx1"/>
              </a:solidFill>
            </a:endParaRPr>
          </a:p>
          <a:p>
            <a:pPr marL="0" indent="0">
              <a:buNone/>
            </a:pPr>
            <a:endParaRPr lang="en-US" sz="2400" dirty="0"/>
          </a:p>
        </p:txBody>
      </p:sp>
    </p:spTree>
    <p:extLst>
      <p:ext uri="{BB962C8B-B14F-4D97-AF65-F5344CB8AC3E}">
        <p14:creationId xmlns:p14="http://schemas.microsoft.com/office/powerpoint/2010/main" val="747789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join() method</a:t>
            </a:r>
            <a:endParaRPr lang="en-US"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 y="1447800"/>
            <a:ext cx="89154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6202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t>
            </a:r>
            <a:r>
              <a:rPr lang="en-US" b="1" dirty="0" smtClean="0"/>
              <a:t>oin() method Example</a:t>
            </a:r>
            <a:endParaRPr lang="en-US" b="1" dirty="0"/>
          </a:p>
        </p:txBody>
      </p:sp>
      <p:sp>
        <p:nvSpPr>
          <p:cNvPr id="3" name="Content Placeholder 2"/>
          <p:cNvSpPr>
            <a:spLocks noGrp="1"/>
          </p:cNvSpPr>
          <p:nvPr>
            <p:ph sz="quarter" idx="1"/>
          </p:nvPr>
        </p:nvSpPr>
        <p:spPr/>
        <p:txBody>
          <a:bodyPr>
            <a:noAutofit/>
          </a:bodyPr>
          <a:lstStyle/>
          <a:p>
            <a:pPr marL="0" indent="0">
              <a:buNone/>
            </a:pPr>
            <a:r>
              <a:rPr lang="en-US" sz="2000" dirty="0"/>
              <a:t>class Thread1 extends Thread {</a:t>
            </a:r>
          </a:p>
          <a:p>
            <a:pPr marL="0" indent="0">
              <a:buNone/>
            </a:pPr>
            <a:r>
              <a:rPr lang="en-US" sz="2000" dirty="0"/>
              <a:t>    public void run() {</a:t>
            </a:r>
          </a:p>
          <a:p>
            <a:pPr marL="0" indent="0">
              <a:buNone/>
            </a:pPr>
            <a:r>
              <a:rPr lang="en-US" sz="2000" dirty="0"/>
              <a:t>        for (</a:t>
            </a:r>
            <a:r>
              <a:rPr lang="en-US" sz="2000" dirty="0" err="1"/>
              <a:t>int</a:t>
            </a:r>
            <a:r>
              <a:rPr lang="en-US" sz="2000" dirty="0"/>
              <a:t> </a:t>
            </a:r>
            <a:r>
              <a:rPr lang="en-US" sz="2000" dirty="0" err="1"/>
              <a:t>i</a:t>
            </a:r>
            <a:r>
              <a:rPr lang="en-US" sz="2000" dirty="0"/>
              <a:t> = 1; </a:t>
            </a:r>
            <a:r>
              <a:rPr lang="en-US" sz="2000" dirty="0" err="1"/>
              <a:t>i</a:t>
            </a:r>
            <a:r>
              <a:rPr lang="en-US" sz="2000" dirty="0"/>
              <a:t> &lt;= 5; </a:t>
            </a:r>
            <a:r>
              <a:rPr lang="en-US" sz="2000" dirty="0" err="1"/>
              <a:t>i</a:t>
            </a:r>
            <a:r>
              <a:rPr lang="en-US" sz="2000" dirty="0"/>
              <a:t>++) </a:t>
            </a:r>
          </a:p>
          <a:p>
            <a:pPr marL="0" indent="0">
              <a:buNone/>
            </a:pPr>
            <a:r>
              <a:rPr lang="en-US" sz="2000" dirty="0"/>
              <a:t>		{</a:t>
            </a:r>
          </a:p>
          <a:p>
            <a:pPr marL="0" indent="0">
              <a:buNone/>
            </a:pPr>
            <a:r>
              <a:rPr lang="en-US" sz="2000" dirty="0"/>
              <a:t>		</a:t>
            </a:r>
            <a:r>
              <a:rPr lang="en-US" sz="2000" dirty="0" err="1"/>
              <a:t>System.out.println</a:t>
            </a:r>
            <a:r>
              <a:rPr lang="en-US" sz="2000" dirty="0"/>
              <a:t>("Child thread</a:t>
            </a:r>
            <a:r>
              <a:rPr lang="en-US" sz="2000" dirty="0" smtClean="0"/>
              <a:t>"); } }}</a:t>
            </a:r>
            <a:endParaRPr lang="en-US" sz="2000" dirty="0"/>
          </a:p>
          <a:p>
            <a:pPr marL="0" indent="0">
              <a:buNone/>
            </a:pPr>
            <a:r>
              <a:rPr lang="en-US" sz="2000" dirty="0" smtClean="0"/>
              <a:t>class </a:t>
            </a:r>
            <a:r>
              <a:rPr lang="en-US" sz="2000" dirty="0" err="1"/>
              <a:t>JoinEx</a:t>
            </a:r>
            <a:r>
              <a:rPr lang="en-US" sz="2000" dirty="0"/>
              <a:t> {     </a:t>
            </a:r>
          </a:p>
          <a:p>
            <a:pPr marL="0" indent="0">
              <a:buNone/>
            </a:pPr>
            <a:r>
              <a:rPr lang="en-US" sz="2000" dirty="0"/>
              <a:t>    public static void main(String[] </a:t>
            </a:r>
            <a:r>
              <a:rPr lang="en-US" sz="2000" dirty="0" err="1"/>
              <a:t>args</a:t>
            </a:r>
            <a:r>
              <a:rPr lang="en-US" sz="2000" dirty="0"/>
              <a:t>) throws </a:t>
            </a:r>
            <a:r>
              <a:rPr lang="en-US" sz="2000" dirty="0" err="1" smtClean="0"/>
              <a:t>InterruptedException</a:t>
            </a:r>
            <a:r>
              <a:rPr lang="en-US" sz="2000" dirty="0" smtClean="0"/>
              <a:t> {</a:t>
            </a:r>
            <a:endParaRPr lang="en-US" sz="2000" dirty="0"/>
          </a:p>
          <a:p>
            <a:pPr marL="0" indent="0">
              <a:buNone/>
            </a:pPr>
            <a:r>
              <a:rPr lang="en-US" sz="2000" dirty="0"/>
              <a:t> </a:t>
            </a:r>
            <a:r>
              <a:rPr lang="en-US" sz="2000" dirty="0" smtClean="0"/>
              <a:t>      Thread1 </a:t>
            </a:r>
            <a:r>
              <a:rPr lang="en-US" sz="2000" dirty="0"/>
              <a:t>t1 = new Thread1();</a:t>
            </a:r>
          </a:p>
          <a:p>
            <a:pPr marL="0" indent="0">
              <a:buNone/>
            </a:pPr>
            <a:r>
              <a:rPr lang="en-US" sz="2000" dirty="0"/>
              <a:t>        t1.start();</a:t>
            </a:r>
          </a:p>
          <a:p>
            <a:pPr marL="0" indent="0">
              <a:buNone/>
            </a:pPr>
            <a:r>
              <a:rPr lang="en-US" sz="2000" dirty="0"/>
              <a:t>        t1.join();</a:t>
            </a:r>
          </a:p>
          <a:p>
            <a:pPr marL="0" indent="0">
              <a:buNone/>
            </a:pPr>
            <a:r>
              <a:rPr lang="en-US" sz="2000" dirty="0"/>
              <a:t>        for (</a:t>
            </a:r>
            <a:r>
              <a:rPr lang="en-US" sz="2000" dirty="0" err="1"/>
              <a:t>int</a:t>
            </a:r>
            <a:r>
              <a:rPr lang="en-US" sz="2000" dirty="0"/>
              <a:t> </a:t>
            </a:r>
            <a:r>
              <a:rPr lang="en-US" sz="2000" dirty="0" err="1"/>
              <a:t>i</a:t>
            </a:r>
            <a:r>
              <a:rPr lang="en-US" sz="2000" dirty="0"/>
              <a:t> = 1; </a:t>
            </a:r>
            <a:r>
              <a:rPr lang="en-US" sz="2000" dirty="0" err="1"/>
              <a:t>i</a:t>
            </a:r>
            <a:r>
              <a:rPr lang="en-US" sz="2000" dirty="0"/>
              <a:t> &lt;= 5; </a:t>
            </a:r>
            <a:r>
              <a:rPr lang="en-US" sz="2000" dirty="0" err="1"/>
              <a:t>i</a:t>
            </a:r>
            <a:r>
              <a:rPr lang="en-US" sz="2000" dirty="0"/>
              <a:t>++) {</a:t>
            </a:r>
          </a:p>
          <a:p>
            <a:pPr marL="0" indent="0">
              <a:buNone/>
            </a:pPr>
            <a:r>
              <a:rPr lang="en-US" sz="2000" dirty="0"/>
              <a:t>            </a:t>
            </a:r>
            <a:r>
              <a:rPr lang="en-US" sz="2000" dirty="0" err="1"/>
              <a:t>System.out.println</a:t>
            </a:r>
            <a:r>
              <a:rPr lang="en-US" sz="2000" dirty="0"/>
              <a:t>("Main thread</a:t>
            </a:r>
            <a:r>
              <a:rPr lang="en-US" sz="2000" dirty="0" smtClean="0"/>
              <a:t>"); } }}</a:t>
            </a:r>
            <a:endParaRPr lang="en-US" sz="2000" dirty="0"/>
          </a:p>
        </p:txBody>
      </p:sp>
    </p:spTree>
    <p:extLst>
      <p:ext uri="{BB962C8B-B14F-4D97-AF65-F5344CB8AC3E}">
        <p14:creationId xmlns:p14="http://schemas.microsoft.com/office/powerpoint/2010/main" val="42679822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utput</a:t>
            </a:r>
            <a:endParaRPr lang="en-US" dirty="0"/>
          </a:p>
        </p:txBody>
      </p:sp>
      <p:sp>
        <p:nvSpPr>
          <p:cNvPr id="3" name="Content Placeholder 2"/>
          <p:cNvSpPr>
            <a:spLocks noGrp="1"/>
          </p:cNvSpPr>
          <p:nvPr>
            <p:ph sz="quarter" idx="1"/>
          </p:nvPr>
        </p:nvSpPr>
        <p:spPr/>
        <p:txBody>
          <a:bodyPr>
            <a:normAutofit/>
          </a:bodyPr>
          <a:lstStyle/>
          <a:p>
            <a:pPr marL="0" indent="0">
              <a:buNone/>
            </a:pPr>
            <a:r>
              <a:rPr lang="en-US" sz="2400" dirty="0"/>
              <a:t>Child thread</a:t>
            </a:r>
          </a:p>
          <a:p>
            <a:pPr marL="0" indent="0">
              <a:buNone/>
            </a:pPr>
            <a:r>
              <a:rPr lang="en-US" sz="2400" dirty="0"/>
              <a:t>Child thread</a:t>
            </a:r>
          </a:p>
          <a:p>
            <a:pPr marL="0" indent="0">
              <a:buNone/>
            </a:pPr>
            <a:r>
              <a:rPr lang="en-US" sz="2400" dirty="0"/>
              <a:t>Child thread</a:t>
            </a:r>
          </a:p>
          <a:p>
            <a:pPr marL="0" indent="0">
              <a:buNone/>
            </a:pPr>
            <a:r>
              <a:rPr lang="en-US" sz="2400" dirty="0"/>
              <a:t>Child thread</a:t>
            </a:r>
          </a:p>
          <a:p>
            <a:pPr marL="0" indent="0">
              <a:buNone/>
            </a:pPr>
            <a:r>
              <a:rPr lang="en-US" sz="2400" dirty="0"/>
              <a:t>Child thread</a:t>
            </a:r>
          </a:p>
          <a:p>
            <a:pPr marL="0" indent="0">
              <a:buNone/>
            </a:pPr>
            <a:r>
              <a:rPr lang="en-US" sz="2400" dirty="0"/>
              <a:t>Main thread</a:t>
            </a:r>
          </a:p>
          <a:p>
            <a:pPr marL="0" indent="0">
              <a:buNone/>
            </a:pPr>
            <a:r>
              <a:rPr lang="en-US" sz="2400" dirty="0"/>
              <a:t>Main thread</a:t>
            </a:r>
          </a:p>
          <a:p>
            <a:pPr marL="0" indent="0">
              <a:buNone/>
            </a:pPr>
            <a:r>
              <a:rPr lang="en-US" sz="2400" dirty="0"/>
              <a:t>Main thread</a:t>
            </a:r>
          </a:p>
          <a:p>
            <a:pPr marL="0" indent="0">
              <a:buNone/>
            </a:pPr>
            <a:r>
              <a:rPr lang="en-US" sz="2400" dirty="0"/>
              <a:t>Main thread</a:t>
            </a:r>
          </a:p>
          <a:p>
            <a:pPr marL="0" indent="0">
              <a:buNone/>
            </a:pPr>
            <a:r>
              <a:rPr lang="en-US" sz="2400" dirty="0"/>
              <a:t>Main thread</a:t>
            </a:r>
          </a:p>
        </p:txBody>
      </p:sp>
    </p:spTree>
    <p:extLst>
      <p:ext uri="{BB962C8B-B14F-4D97-AF65-F5344CB8AC3E}">
        <p14:creationId xmlns:p14="http://schemas.microsoft.com/office/powerpoint/2010/main" val="3246134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sleep() </a:t>
            </a:r>
            <a:r>
              <a:rPr lang="en-US" b="1" dirty="0" smtClean="0"/>
              <a:t>method</a:t>
            </a:r>
            <a:endParaRPr lang="en-US" dirty="0"/>
          </a:p>
        </p:txBody>
      </p:sp>
      <p:sp>
        <p:nvSpPr>
          <p:cNvPr id="3" name="Content Placeholder 2"/>
          <p:cNvSpPr>
            <a:spLocks noGrp="1"/>
          </p:cNvSpPr>
          <p:nvPr>
            <p:ph sz="quarter" idx="1"/>
          </p:nvPr>
        </p:nvSpPr>
        <p:spPr/>
        <p:txBody>
          <a:bodyPr>
            <a:normAutofit/>
          </a:bodyPr>
          <a:lstStyle/>
          <a:p>
            <a:r>
              <a:rPr lang="en-US" sz="2400" dirty="0"/>
              <a:t>The sleep() method of Thread class is used to sleep a thread for the specified amount of time.</a:t>
            </a:r>
          </a:p>
          <a:p>
            <a:r>
              <a:rPr lang="en-US" sz="2400" dirty="0"/>
              <a:t>Syntax of sleep() method in java</a:t>
            </a:r>
          </a:p>
          <a:p>
            <a:pPr marL="0" indent="0">
              <a:buNone/>
            </a:pPr>
            <a:endParaRPr lang="en-US" sz="2400" dirty="0" smtClean="0">
              <a:solidFill>
                <a:schemeClr val="tx1"/>
              </a:solidFill>
            </a:endParaRPr>
          </a:p>
          <a:p>
            <a:pPr marL="274320" lvl="1" indent="0">
              <a:buNone/>
            </a:pPr>
            <a:r>
              <a:rPr lang="en-US" sz="2300" dirty="0" smtClean="0">
                <a:solidFill>
                  <a:schemeClr val="tx1"/>
                </a:solidFill>
              </a:rPr>
              <a:t>public </a:t>
            </a:r>
            <a:r>
              <a:rPr lang="en-US" sz="2300" dirty="0">
                <a:solidFill>
                  <a:schemeClr val="tx1"/>
                </a:solidFill>
              </a:rPr>
              <a:t>static void sleep(long </a:t>
            </a:r>
            <a:r>
              <a:rPr lang="en-US" sz="2300" dirty="0" err="1">
                <a:solidFill>
                  <a:schemeClr val="tx1"/>
                </a:solidFill>
              </a:rPr>
              <a:t>ms</a:t>
            </a:r>
            <a:r>
              <a:rPr lang="en-US" sz="2300" dirty="0">
                <a:solidFill>
                  <a:schemeClr val="tx1"/>
                </a:solidFill>
              </a:rPr>
              <a:t>)throws </a:t>
            </a:r>
            <a:r>
              <a:rPr lang="en-US" sz="2300" dirty="0" err="1" smtClean="0">
                <a:solidFill>
                  <a:schemeClr val="tx1"/>
                </a:solidFill>
              </a:rPr>
              <a:t>InterruptedException</a:t>
            </a:r>
            <a:endParaRPr lang="en-US" sz="2300" dirty="0" smtClean="0">
              <a:solidFill>
                <a:schemeClr val="tx1"/>
              </a:solidFill>
            </a:endParaRPr>
          </a:p>
          <a:p>
            <a:pPr marL="274320" lvl="1" indent="0">
              <a:buNone/>
            </a:pPr>
            <a:endParaRPr lang="en-US" sz="2300" dirty="0"/>
          </a:p>
          <a:p>
            <a:pPr marL="274320" lvl="1" indent="0">
              <a:buNone/>
            </a:pPr>
            <a:r>
              <a:rPr lang="en-US" sz="2300" dirty="0" smtClean="0">
                <a:solidFill>
                  <a:schemeClr val="tx1"/>
                </a:solidFill>
              </a:rPr>
              <a:t>public </a:t>
            </a:r>
            <a:r>
              <a:rPr lang="en-US" sz="2300" dirty="0">
                <a:solidFill>
                  <a:schemeClr val="tx1"/>
                </a:solidFill>
              </a:rPr>
              <a:t>static void sleep(long </a:t>
            </a:r>
            <a:r>
              <a:rPr lang="en-US" sz="2300" dirty="0" err="1" smtClean="0">
                <a:solidFill>
                  <a:schemeClr val="tx1"/>
                </a:solidFill>
              </a:rPr>
              <a:t>ms</a:t>
            </a:r>
            <a:r>
              <a:rPr lang="en-US" sz="2300" dirty="0" smtClean="0">
                <a:solidFill>
                  <a:schemeClr val="tx1"/>
                </a:solidFill>
              </a:rPr>
              <a:t>, </a:t>
            </a:r>
            <a:r>
              <a:rPr lang="en-US" sz="2300" dirty="0" err="1">
                <a:solidFill>
                  <a:schemeClr val="tx1"/>
                </a:solidFill>
              </a:rPr>
              <a:t>int</a:t>
            </a:r>
            <a:r>
              <a:rPr lang="en-US" sz="2300" dirty="0">
                <a:solidFill>
                  <a:schemeClr val="tx1"/>
                </a:solidFill>
              </a:rPr>
              <a:t> </a:t>
            </a:r>
            <a:r>
              <a:rPr lang="en-US" sz="2300" dirty="0" smtClean="0">
                <a:solidFill>
                  <a:schemeClr val="tx1"/>
                </a:solidFill>
              </a:rPr>
              <a:t>ns)throws </a:t>
            </a:r>
            <a:r>
              <a:rPr lang="en-US" sz="2300" dirty="0" err="1">
                <a:solidFill>
                  <a:schemeClr val="tx1"/>
                </a:solidFill>
              </a:rPr>
              <a:t>InterruptedException</a:t>
            </a:r>
            <a:endParaRPr lang="en-US" sz="2300" dirty="0">
              <a:solidFill>
                <a:schemeClr val="tx1"/>
              </a:solidFill>
            </a:endParaRPr>
          </a:p>
          <a:p>
            <a:endParaRPr lang="en-US" sz="2300" dirty="0"/>
          </a:p>
        </p:txBody>
      </p:sp>
    </p:spTree>
    <p:extLst>
      <p:ext uri="{BB962C8B-B14F-4D97-AF65-F5344CB8AC3E}">
        <p14:creationId xmlns:p14="http://schemas.microsoft.com/office/powerpoint/2010/main" val="8885406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sleep() method</a:t>
            </a:r>
          </a:p>
        </p:txBody>
      </p:sp>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0" y="2133600"/>
            <a:ext cx="8839199" cy="3886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9848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Multitasking </a:t>
            </a:r>
            <a:r>
              <a:rPr lang="en-US" b="1" dirty="0" smtClean="0"/>
              <a:t>Introduction</a:t>
            </a:r>
            <a:endParaRPr lang="en-US" dirty="0"/>
          </a:p>
        </p:txBody>
      </p:sp>
      <p:sp>
        <p:nvSpPr>
          <p:cNvPr id="3" name="Content Placeholder 2"/>
          <p:cNvSpPr>
            <a:spLocks noGrp="1"/>
          </p:cNvSpPr>
          <p:nvPr>
            <p:ph sz="quarter" idx="1"/>
          </p:nvPr>
        </p:nvSpPr>
        <p:spPr>
          <a:xfrm>
            <a:off x="301752" y="1527048"/>
            <a:ext cx="8503920" cy="4873752"/>
          </a:xfrm>
        </p:spPr>
        <p:txBody>
          <a:bodyPr>
            <a:noAutofit/>
          </a:bodyPr>
          <a:lstStyle/>
          <a:p>
            <a:pPr marL="0" indent="0">
              <a:buNone/>
            </a:pPr>
            <a:r>
              <a:rPr lang="en-US" sz="2000" dirty="0"/>
              <a:t>The process of executing several tasks simultaneously is called ‘</a:t>
            </a:r>
            <a:r>
              <a:rPr lang="en-US" sz="2000" b="1" dirty="0"/>
              <a:t>Multitasking</a:t>
            </a:r>
            <a:r>
              <a:rPr lang="en-US" sz="2000" dirty="0"/>
              <a:t>‘. There are 2 types of multitasking</a:t>
            </a:r>
            <a:r>
              <a:rPr lang="en-US" sz="2000" dirty="0" smtClean="0"/>
              <a:t>.</a:t>
            </a:r>
          </a:p>
          <a:p>
            <a:pPr lvl="1" fontAlgn="base"/>
            <a:r>
              <a:rPr lang="en-US" sz="2000" dirty="0"/>
              <a:t>Process based Multitasking.</a:t>
            </a:r>
          </a:p>
          <a:p>
            <a:pPr lvl="1" fontAlgn="base"/>
            <a:r>
              <a:rPr lang="en-US" sz="2000" dirty="0"/>
              <a:t>Thread based </a:t>
            </a:r>
            <a:r>
              <a:rPr lang="en-US" sz="2000" dirty="0" smtClean="0"/>
              <a:t>Multitasking</a:t>
            </a:r>
          </a:p>
          <a:p>
            <a:pPr lvl="1" fontAlgn="base"/>
            <a:endParaRPr lang="en-US" sz="2000" dirty="0" smtClean="0"/>
          </a:p>
          <a:p>
            <a:pPr marL="0" indent="0" fontAlgn="base">
              <a:buNone/>
            </a:pPr>
            <a:r>
              <a:rPr lang="en-US" sz="2400" b="1" dirty="0" smtClean="0"/>
              <a:t>a) Process </a:t>
            </a:r>
            <a:r>
              <a:rPr lang="en-US" sz="2400" b="1" dirty="0"/>
              <a:t>based Multitasking</a:t>
            </a:r>
          </a:p>
          <a:p>
            <a:pPr marL="0" indent="0">
              <a:buNone/>
            </a:pPr>
            <a:r>
              <a:rPr lang="en-US" sz="2000" dirty="0" smtClean="0"/>
              <a:t>Executing </a:t>
            </a:r>
            <a:r>
              <a:rPr lang="en-US" sz="2000" dirty="0"/>
              <a:t>several tasks simultaneously where each task is a separate independent process is called ‘</a:t>
            </a:r>
            <a:r>
              <a:rPr lang="en-US" sz="2000" b="1" dirty="0"/>
              <a:t>Process based Multitasking</a:t>
            </a:r>
            <a:r>
              <a:rPr lang="en-US" sz="2000" dirty="0"/>
              <a:t>‘.</a:t>
            </a:r>
            <a:br>
              <a:rPr lang="en-US" sz="2000" dirty="0"/>
            </a:br>
            <a:r>
              <a:rPr lang="en-US" sz="2000" b="1" dirty="0"/>
              <a:t>Example:</a:t>
            </a:r>
            <a:r>
              <a:rPr lang="en-US" sz="2000" dirty="0"/>
              <a:t/>
            </a:r>
            <a:br>
              <a:rPr lang="en-US" sz="2000" dirty="0"/>
            </a:br>
            <a:r>
              <a:rPr lang="en-US" sz="2000" dirty="0"/>
              <a:t>While writing a java program in the editor, we can run MP3 player. At the same time we can download a file from the net. All these tasks are executing simultaneously and independent of each other. Hence it is process based Multitasking. Process based Multitasking is best suitable at </a:t>
            </a:r>
            <a:r>
              <a:rPr lang="en-US" sz="2000" b="1" dirty="0"/>
              <a:t>operating system</a:t>
            </a:r>
            <a:r>
              <a:rPr lang="en-US" sz="2000" dirty="0"/>
              <a:t> level.</a:t>
            </a:r>
          </a:p>
        </p:txBody>
      </p:sp>
    </p:spTree>
    <p:extLst>
      <p:ext uri="{BB962C8B-B14F-4D97-AF65-F5344CB8AC3E}">
        <p14:creationId xmlns:p14="http://schemas.microsoft.com/office/powerpoint/2010/main" val="1143510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sleep() </a:t>
            </a:r>
            <a:r>
              <a:rPr lang="en-US" b="1" dirty="0" smtClean="0"/>
              <a:t>method Example</a:t>
            </a:r>
            <a:endParaRPr lang="en-US" dirty="0"/>
          </a:p>
        </p:txBody>
      </p:sp>
      <p:sp>
        <p:nvSpPr>
          <p:cNvPr id="3" name="Content Placeholder 2"/>
          <p:cNvSpPr>
            <a:spLocks noGrp="1"/>
          </p:cNvSpPr>
          <p:nvPr>
            <p:ph sz="quarter" idx="1"/>
          </p:nvPr>
        </p:nvSpPr>
        <p:spPr>
          <a:xfrm>
            <a:off x="301752" y="1527048"/>
            <a:ext cx="8503920" cy="5178552"/>
          </a:xfrm>
        </p:spPr>
        <p:txBody>
          <a:bodyPr>
            <a:noAutofit/>
          </a:bodyPr>
          <a:lstStyle/>
          <a:p>
            <a:pPr marL="0" indent="0">
              <a:buNone/>
            </a:pPr>
            <a:r>
              <a:rPr lang="en-US" sz="1600" dirty="0"/>
              <a:t>class Thread1 extends Thread {</a:t>
            </a:r>
          </a:p>
          <a:p>
            <a:pPr marL="0" indent="0">
              <a:buNone/>
            </a:pPr>
            <a:r>
              <a:rPr lang="en-US" sz="1600" dirty="0"/>
              <a:t>    public void run()  {</a:t>
            </a:r>
          </a:p>
          <a:p>
            <a:pPr marL="0" indent="0">
              <a:buNone/>
            </a:pPr>
            <a:r>
              <a:rPr lang="en-US" sz="1600" dirty="0"/>
              <a:t>        for (</a:t>
            </a:r>
            <a:r>
              <a:rPr lang="en-US" sz="1600" dirty="0" err="1"/>
              <a:t>int</a:t>
            </a:r>
            <a:r>
              <a:rPr lang="en-US" sz="1600" dirty="0"/>
              <a:t> </a:t>
            </a:r>
            <a:r>
              <a:rPr lang="en-US" sz="1600" dirty="0" err="1"/>
              <a:t>i</a:t>
            </a:r>
            <a:r>
              <a:rPr lang="en-US" sz="1600" dirty="0"/>
              <a:t> = 1; </a:t>
            </a:r>
            <a:r>
              <a:rPr lang="en-US" sz="1600" dirty="0" err="1"/>
              <a:t>i</a:t>
            </a:r>
            <a:r>
              <a:rPr lang="en-US" sz="1600" dirty="0"/>
              <a:t> &lt;= 5; </a:t>
            </a:r>
            <a:r>
              <a:rPr lang="en-US" sz="1600" dirty="0" err="1"/>
              <a:t>i</a:t>
            </a:r>
            <a:r>
              <a:rPr lang="en-US" sz="1600" dirty="0"/>
              <a:t>++) </a:t>
            </a:r>
          </a:p>
          <a:p>
            <a:pPr marL="0" indent="0">
              <a:buNone/>
            </a:pPr>
            <a:r>
              <a:rPr lang="en-US" sz="1600" dirty="0"/>
              <a:t>		{</a:t>
            </a:r>
          </a:p>
          <a:p>
            <a:pPr marL="0" indent="0">
              <a:buNone/>
            </a:pPr>
            <a:r>
              <a:rPr lang="en-US" sz="1600" dirty="0"/>
              <a:t>		</a:t>
            </a:r>
            <a:r>
              <a:rPr lang="en-US" sz="1600" dirty="0" err="1"/>
              <a:t>System.out.println</a:t>
            </a:r>
            <a:r>
              <a:rPr lang="en-US" sz="1600" dirty="0"/>
              <a:t>("Child thread");</a:t>
            </a:r>
          </a:p>
          <a:p>
            <a:pPr marL="0" indent="0">
              <a:buNone/>
            </a:pPr>
            <a:r>
              <a:rPr lang="en-US" sz="1600" dirty="0"/>
              <a:t>     </a:t>
            </a:r>
            <a:r>
              <a:rPr lang="en-US" sz="1600" dirty="0" smtClean="0"/>
              <a:t>		} </a:t>
            </a:r>
            <a:endParaRPr lang="en-US" sz="1600" dirty="0"/>
          </a:p>
          <a:p>
            <a:pPr marL="0" indent="0">
              <a:buNone/>
            </a:pPr>
            <a:r>
              <a:rPr lang="en-US" sz="1600" dirty="0"/>
              <a:t>	}</a:t>
            </a:r>
          </a:p>
          <a:p>
            <a:pPr marL="0" indent="0">
              <a:buNone/>
            </a:pPr>
            <a:r>
              <a:rPr lang="en-US" sz="1600" dirty="0"/>
              <a:t>}</a:t>
            </a:r>
          </a:p>
          <a:p>
            <a:pPr marL="0" indent="0">
              <a:buNone/>
            </a:pPr>
            <a:r>
              <a:rPr lang="en-US" sz="1600" dirty="0"/>
              <a:t>class </a:t>
            </a:r>
            <a:r>
              <a:rPr lang="en-US" sz="1600" dirty="0" err="1"/>
              <a:t>SleepEx</a:t>
            </a:r>
            <a:r>
              <a:rPr lang="en-US" sz="1600" dirty="0"/>
              <a:t> {     </a:t>
            </a:r>
          </a:p>
          <a:p>
            <a:pPr marL="0" indent="0">
              <a:buNone/>
            </a:pPr>
            <a:r>
              <a:rPr lang="en-US" sz="1600" dirty="0"/>
              <a:t>    public static void main(String[] </a:t>
            </a:r>
            <a:r>
              <a:rPr lang="en-US" sz="1600" dirty="0" err="1"/>
              <a:t>args</a:t>
            </a:r>
            <a:r>
              <a:rPr lang="en-US" sz="1600" dirty="0"/>
              <a:t>) </a:t>
            </a:r>
            <a:r>
              <a:rPr lang="en-US" sz="1600" dirty="0" smtClean="0"/>
              <a:t>{</a:t>
            </a:r>
          </a:p>
          <a:p>
            <a:pPr marL="0" indent="0">
              <a:buNone/>
            </a:pPr>
            <a:r>
              <a:rPr lang="en-US" sz="1600" dirty="0" smtClean="0"/>
              <a:t>       Thread1 </a:t>
            </a:r>
            <a:r>
              <a:rPr lang="en-US" sz="1600" dirty="0"/>
              <a:t>t1 = new Thread1();</a:t>
            </a:r>
          </a:p>
          <a:p>
            <a:pPr marL="0" indent="0">
              <a:buNone/>
            </a:pPr>
            <a:r>
              <a:rPr lang="en-US" sz="1600" dirty="0"/>
              <a:t>        t1.start();</a:t>
            </a:r>
          </a:p>
          <a:p>
            <a:pPr marL="0" indent="0">
              <a:buNone/>
            </a:pPr>
            <a:r>
              <a:rPr lang="en-US" sz="1600" dirty="0"/>
              <a:t>        for (</a:t>
            </a:r>
            <a:r>
              <a:rPr lang="en-US" sz="1600" dirty="0" err="1"/>
              <a:t>int</a:t>
            </a:r>
            <a:r>
              <a:rPr lang="en-US" sz="1600" dirty="0"/>
              <a:t> </a:t>
            </a:r>
            <a:r>
              <a:rPr lang="en-US" sz="1600" dirty="0" err="1"/>
              <a:t>i</a:t>
            </a:r>
            <a:r>
              <a:rPr lang="en-US" sz="1600" dirty="0"/>
              <a:t> = 1; </a:t>
            </a:r>
            <a:r>
              <a:rPr lang="en-US" sz="1600" dirty="0" err="1"/>
              <a:t>i</a:t>
            </a:r>
            <a:r>
              <a:rPr lang="en-US" sz="1600" dirty="0"/>
              <a:t> &lt;= 5; </a:t>
            </a:r>
            <a:r>
              <a:rPr lang="en-US" sz="1600" dirty="0" err="1"/>
              <a:t>i</a:t>
            </a:r>
            <a:r>
              <a:rPr lang="en-US" sz="1600" dirty="0"/>
              <a:t>++) {</a:t>
            </a:r>
          </a:p>
          <a:p>
            <a:pPr marL="0" indent="0">
              <a:buNone/>
            </a:pPr>
            <a:r>
              <a:rPr lang="en-US" sz="1600" dirty="0"/>
              <a:t>            </a:t>
            </a:r>
            <a:r>
              <a:rPr lang="en-US" sz="1600" dirty="0" err="1"/>
              <a:t>System.out.println</a:t>
            </a:r>
            <a:r>
              <a:rPr lang="en-US" sz="1600" dirty="0"/>
              <a:t>("Main thread");</a:t>
            </a:r>
          </a:p>
          <a:p>
            <a:pPr marL="0" indent="0">
              <a:buNone/>
            </a:pPr>
            <a:r>
              <a:rPr lang="en-US" sz="1600" dirty="0"/>
              <a:t>        }</a:t>
            </a:r>
          </a:p>
          <a:p>
            <a:pPr marL="0" indent="0">
              <a:buNone/>
            </a:pPr>
            <a:r>
              <a:rPr lang="en-US" sz="1600" dirty="0"/>
              <a:t>    } </a:t>
            </a:r>
          </a:p>
          <a:p>
            <a:pPr marL="0" indent="0">
              <a:buNone/>
            </a:pPr>
            <a:r>
              <a:rPr lang="en-US" sz="1600" dirty="0"/>
              <a:t>}</a:t>
            </a:r>
          </a:p>
        </p:txBody>
      </p:sp>
    </p:spTree>
    <p:extLst>
      <p:ext uri="{BB962C8B-B14F-4D97-AF65-F5344CB8AC3E}">
        <p14:creationId xmlns:p14="http://schemas.microsoft.com/office/powerpoint/2010/main" val="2689260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utput</a:t>
            </a:r>
            <a:endParaRPr lang="en-US" dirty="0"/>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25908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25762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Synchronization</a:t>
            </a:r>
            <a:endParaRPr lang="en-US" b="1" dirty="0"/>
          </a:p>
        </p:txBody>
      </p:sp>
      <p:sp>
        <p:nvSpPr>
          <p:cNvPr id="3" name="Content Placeholder 2"/>
          <p:cNvSpPr>
            <a:spLocks noGrp="1"/>
          </p:cNvSpPr>
          <p:nvPr>
            <p:ph sz="quarter" idx="1"/>
          </p:nvPr>
        </p:nvSpPr>
        <p:spPr/>
        <p:txBody>
          <a:bodyPr>
            <a:normAutofit/>
          </a:bodyPr>
          <a:lstStyle/>
          <a:p>
            <a:pPr fontAlgn="base"/>
            <a:r>
              <a:rPr lang="en-US" sz="2000" dirty="0"/>
              <a:t>‘synchronized’ is the keyword applicable for the methods and blocks.</a:t>
            </a:r>
          </a:p>
          <a:p>
            <a:pPr fontAlgn="base"/>
            <a:r>
              <a:rPr lang="en-US" sz="2000" dirty="0"/>
              <a:t>We can’t apply this keyword for variables and classes.</a:t>
            </a:r>
          </a:p>
          <a:p>
            <a:pPr fontAlgn="base"/>
            <a:r>
              <a:rPr lang="en-US" sz="2000" dirty="0"/>
              <a:t>If a method declared as synchronized, at a time</a:t>
            </a:r>
            <a:r>
              <a:rPr lang="en-US" sz="2000" dirty="0" smtClean="0"/>
              <a:t>, only </a:t>
            </a:r>
            <a:r>
              <a:rPr lang="en-US" sz="2000" dirty="0"/>
              <a:t>one thread is allowed to execute that method on the given object.</a:t>
            </a:r>
          </a:p>
          <a:p>
            <a:pPr fontAlgn="base"/>
            <a:r>
              <a:rPr lang="en-US" sz="2000" dirty="0"/>
              <a:t>The main advantage of synchronized keyword is, we can overcome data inconsistency </a:t>
            </a:r>
            <a:r>
              <a:rPr lang="en-US" sz="2000" dirty="0" smtClean="0"/>
              <a:t>problem.</a:t>
            </a:r>
          </a:p>
          <a:p>
            <a:pPr fontAlgn="base"/>
            <a:r>
              <a:rPr lang="en-US" sz="2000" dirty="0"/>
              <a:t>There are two types of thread synchronization mutual exclusive and inter-thread </a:t>
            </a:r>
            <a:r>
              <a:rPr lang="en-US" sz="2000" dirty="0" smtClean="0"/>
              <a:t>communication.</a:t>
            </a:r>
          </a:p>
          <a:p>
            <a:pPr marL="0" indent="0" fontAlgn="base">
              <a:buNone/>
            </a:pPr>
            <a:r>
              <a:rPr lang="en-US" sz="2000" dirty="0" smtClean="0"/>
              <a:t>1. Mutual Exclusive</a:t>
            </a:r>
            <a:endParaRPr lang="en-US" sz="2000" dirty="0"/>
          </a:p>
          <a:p>
            <a:pPr lvl="1" fontAlgn="base"/>
            <a:r>
              <a:rPr lang="en-US" sz="1500" dirty="0">
                <a:solidFill>
                  <a:schemeClr val="tx1"/>
                </a:solidFill>
              </a:rPr>
              <a:t>Synchronized method.</a:t>
            </a:r>
          </a:p>
          <a:p>
            <a:pPr lvl="1" fontAlgn="base"/>
            <a:r>
              <a:rPr lang="en-US" sz="1500" dirty="0">
                <a:solidFill>
                  <a:schemeClr val="tx1"/>
                </a:solidFill>
              </a:rPr>
              <a:t>Synchronized block.</a:t>
            </a:r>
          </a:p>
          <a:p>
            <a:pPr lvl="1" fontAlgn="base"/>
            <a:r>
              <a:rPr lang="en-US" sz="1500" dirty="0">
                <a:solidFill>
                  <a:schemeClr val="tx1"/>
                </a:solidFill>
              </a:rPr>
              <a:t>static </a:t>
            </a:r>
            <a:r>
              <a:rPr lang="en-US" sz="1500" dirty="0" smtClean="0">
                <a:solidFill>
                  <a:schemeClr val="tx1"/>
                </a:solidFill>
              </a:rPr>
              <a:t>synchronization.</a:t>
            </a:r>
          </a:p>
          <a:p>
            <a:pPr marL="0" indent="0" fontAlgn="base">
              <a:buNone/>
            </a:pPr>
            <a:r>
              <a:rPr lang="en-US" sz="2000" dirty="0" smtClean="0"/>
              <a:t>2. Cooperation (Inter-thread communication in java)</a:t>
            </a:r>
          </a:p>
          <a:p>
            <a:pPr fontAlgn="base"/>
            <a:endParaRPr lang="en-US" sz="2000" dirty="0"/>
          </a:p>
        </p:txBody>
      </p:sp>
    </p:spTree>
    <p:extLst>
      <p:ext uri="{BB962C8B-B14F-4D97-AF65-F5344CB8AC3E}">
        <p14:creationId xmlns:p14="http://schemas.microsoft.com/office/powerpoint/2010/main" val="338489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Synchronization</a:t>
            </a:r>
          </a:p>
        </p:txBody>
      </p:sp>
      <p:sp>
        <p:nvSpPr>
          <p:cNvPr id="3" name="Content Placeholder 2"/>
          <p:cNvSpPr>
            <a:spLocks noGrp="1"/>
          </p:cNvSpPr>
          <p:nvPr>
            <p:ph sz="quarter" idx="1"/>
          </p:nvPr>
        </p:nvSpPr>
        <p:spPr/>
        <p:txBody>
          <a:bodyPr>
            <a:normAutofit/>
          </a:bodyPr>
          <a:lstStyle/>
          <a:p>
            <a:pPr marL="0" indent="0">
              <a:buNone/>
            </a:pPr>
            <a:r>
              <a:rPr lang="en-US" sz="2000" b="1" dirty="0" smtClean="0"/>
              <a:t>1. Mutual </a:t>
            </a:r>
            <a:r>
              <a:rPr lang="en-US" sz="2000" b="1" dirty="0"/>
              <a:t>Exclusive</a:t>
            </a:r>
          </a:p>
          <a:p>
            <a:pPr marL="0" indent="0">
              <a:buNone/>
            </a:pPr>
            <a:r>
              <a:rPr lang="en-US" sz="2000" dirty="0"/>
              <a:t>Mutual Exclusive helps keep threads from interfering with one another while sharing data. This can be done by three ways in </a:t>
            </a:r>
            <a:r>
              <a:rPr lang="en-US" sz="2000" dirty="0" smtClean="0"/>
              <a:t>java:</a:t>
            </a:r>
          </a:p>
          <a:p>
            <a:r>
              <a:rPr lang="en-US" sz="1800" dirty="0" smtClean="0">
                <a:solidFill>
                  <a:schemeClr val="tx1"/>
                </a:solidFill>
              </a:rPr>
              <a:t>by </a:t>
            </a:r>
            <a:r>
              <a:rPr lang="en-US" sz="1800" dirty="0">
                <a:solidFill>
                  <a:schemeClr val="tx1"/>
                </a:solidFill>
              </a:rPr>
              <a:t>synchronized </a:t>
            </a:r>
            <a:r>
              <a:rPr lang="en-US" sz="1800" dirty="0" smtClean="0">
                <a:solidFill>
                  <a:schemeClr val="tx1"/>
                </a:solidFill>
              </a:rPr>
              <a:t>method</a:t>
            </a:r>
          </a:p>
          <a:p>
            <a:r>
              <a:rPr lang="en-US" sz="1800" dirty="0" smtClean="0">
                <a:solidFill>
                  <a:schemeClr val="tx1"/>
                </a:solidFill>
              </a:rPr>
              <a:t>by </a:t>
            </a:r>
            <a:r>
              <a:rPr lang="en-US" sz="1800" dirty="0">
                <a:solidFill>
                  <a:schemeClr val="tx1"/>
                </a:solidFill>
              </a:rPr>
              <a:t>synchronized </a:t>
            </a:r>
            <a:r>
              <a:rPr lang="en-US" sz="1800" dirty="0" smtClean="0">
                <a:solidFill>
                  <a:schemeClr val="tx1"/>
                </a:solidFill>
              </a:rPr>
              <a:t>block</a:t>
            </a:r>
          </a:p>
          <a:p>
            <a:r>
              <a:rPr lang="en-US" sz="1800" dirty="0"/>
              <a:t>by static synchronization</a:t>
            </a:r>
          </a:p>
          <a:p>
            <a:pPr marL="0" indent="0">
              <a:buNone/>
            </a:pPr>
            <a:endParaRPr lang="en-US" sz="1800" dirty="0" smtClean="0">
              <a:solidFill>
                <a:schemeClr val="tx1"/>
              </a:solidFill>
            </a:endParaRPr>
          </a:p>
          <a:p>
            <a:pPr marL="0" indent="0">
              <a:buNone/>
            </a:pPr>
            <a:r>
              <a:rPr lang="en-US" sz="1800" b="1" dirty="0" smtClean="0">
                <a:solidFill>
                  <a:schemeClr val="tx1"/>
                </a:solidFill>
              </a:rPr>
              <a:t>Concept </a:t>
            </a:r>
            <a:r>
              <a:rPr lang="en-US" sz="1800" b="1" dirty="0">
                <a:solidFill>
                  <a:schemeClr val="tx1"/>
                </a:solidFill>
              </a:rPr>
              <a:t>of Lock in </a:t>
            </a:r>
            <a:r>
              <a:rPr lang="en-US" sz="1800" b="1" dirty="0" smtClean="0">
                <a:solidFill>
                  <a:schemeClr val="tx1"/>
                </a:solidFill>
              </a:rPr>
              <a:t>Java</a:t>
            </a:r>
            <a:endParaRPr lang="en-US" sz="1800" dirty="0" smtClean="0">
              <a:solidFill>
                <a:schemeClr val="tx1"/>
              </a:solidFill>
            </a:endParaRPr>
          </a:p>
          <a:p>
            <a:pPr lvl="1"/>
            <a:r>
              <a:rPr lang="en-US" sz="1800" dirty="0" smtClean="0">
                <a:solidFill>
                  <a:schemeClr val="tx1"/>
                </a:solidFill>
              </a:rPr>
              <a:t>Synchronization </a:t>
            </a:r>
            <a:r>
              <a:rPr lang="en-US" sz="1800" dirty="0">
                <a:solidFill>
                  <a:schemeClr val="tx1"/>
                </a:solidFill>
              </a:rPr>
              <a:t>is built around an internal entity known as the lock or monitor. Every object has an lock associated with it. By convention, a thread that needs consistent access to an object's fields has to acquire the object's lock before accessing them, and then release the lock when it's done with them</a:t>
            </a:r>
            <a:r>
              <a:rPr lang="en-US" sz="1800" dirty="0" smtClean="0">
                <a:solidFill>
                  <a:schemeClr val="tx1"/>
                </a:solidFill>
              </a:rPr>
              <a:t>.</a:t>
            </a:r>
          </a:p>
          <a:p>
            <a:pPr lvl="1"/>
            <a:endParaRPr lang="en-US" sz="1800" dirty="0">
              <a:solidFill>
                <a:schemeClr val="tx1"/>
              </a:solidFill>
            </a:endParaRPr>
          </a:p>
        </p:txBody>
      </p:sp>
    </p:spTree>
    <p:extLst>
      <p:ext uri="{BB962C8B-B14F-4D97-AF65-F5344CB8AC3E}">
        <p14:creationId xmlns:p14="http://schemas.microsoft.com/office/powerpoint/2010/main" val="38353210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spTree>
    <p:extLst>
      <p:ext uri="{BB962C8B-B14F-4D97-AF65-F5344CB8AC3E}">
        <p14:creationId xmlns:p14="http://schemas.microsoft.com/office/powerpoint/2010/main" val="35197372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ormAutofit fontScale="90000"/>
          </a:bodyPr>
          <a:lstStyle/>
          <a:p>
            <a:r>
              <a:rPr lang="en-US" b="1" dirty="0"/>
              <a:t>Understanding the problem without </a:t>
            </a:r>
            <a:r>
              <a:rPr lang="en-US" b="1" dirty="0" smtClean="0"/>
              <a:t>Synchronization</a:t>
            </a:r>
            <a:endParaRPr lang="en-US" b="1" dirty="0"/>
          </a:p>
        </p:txBody>
      </p:sp>
      <p:sp>
        <p:nvSpPr>
          <p:cNvPr id="3" name="Content Placeholder 2"/>
          <p:cNvSpPr>
            <a:spLocks noGrp="1"/>
          </p:cNvSpPr>
          <p:nvPr>
            <p:ph sz="quarter" idx="1"/>
          </p:nvPr>
        </p:nvSpPr>
        <p:spPr>
          <a:xfrm>
            <a:off x="301752" y="1527048"/>
            <a:ext cx="8503920" cy="5330952"/>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In this example, there is no synchronization, so output is inconsistent. Let's see the example:</a:t>
            </a:r>
          </a:p>
          <a:p>
            <a:pPr marL="0" indent="0">
              <a:buNone/>
            </a:pPr>
            <a:r>
              <a:rPr lang="en-US" sz="1800" dirty="0">
                <a:latin typeface="Times New Roman" panose="02020603050405020304" pitchFamily="18" charset="0"/>
                <a:cs typeface="Times New Roman" panose="02020603050405020304" pitchFamily="18" charset="0"/>
              </a:rPr>
              <a:t>Class Table{  </a:t>
            </a:r>
          </a:p>
          <a:p>
            <a:pPr marL="0" indent="0">
              <a:buNone/>
            </a:pPr>
            <a:r>
              <a:rPr lang="en-US" sz="1800" b="1" dirty="0">
                <a:latin typeface="Times New Roman" panose="02020603050405020304" pitchFamily="18" charset="0"/>
                <a:cs typeface="Times New Roman" panose="02020603050405020304" pitchFamily="18" charset="0"/>
              </a:rPr>
              <a:t>void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printTable</a:t>
            </a:r>
            <a:r>
              <a:rPr lang="en-US" sz="1800"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n</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method not synchronized  </a:t>
            </a:r>
          </a:p>
          <a:p>
            <a:pPr marL="0" indent="0">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for</a:t>
            </a:r>
            <a:r>
              <a:rPr lang="en-US" sz="1800"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int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=1;i&lt;=5;i++){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System.out.println</a:t>
            </a:r>
            <a:r>
              <a:rPr lang="en-US" sz="1800" dirty="0">
                <a:latin typeface="Times New Roman" panose="02020603050405020304" pitchFamily="18" charset="0"/>
                <a:cs typeface="Times New Roman" panose="02020603050405020304" pitchFamily="18" charset="0"/>
              </a:rPr>
              <a:t>(n*</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  </a:t>
            </a:r>
            <a:r>
              <a:rPr lang="en-US" sz="1800" dirty="0" smtClean="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class</a:t>
            </a:r>
            <a:r>
              <a:rPr lang="en-US" sz="1800" dirty="0">
                <a:latin typeface="Times New Roman" panose="02020603050405020304" pitchFamily="18" charset="0"/>
                <a:cs typeface="Times New Roman" panose="02020603050405020304" pitchFamily="18" charset="0"/>
              </a:rPr>
              <a:t> MyThread1 </a:t>
            </a:r>
            <a:r>
              <a:rPr lang="en-US" sz="1800" b="1" dirty="0">
                <a:latin typeface="Times New Roman" panose="02020603050405020304" pitchFamily="18" charset="0"/>
                <a:cs typeface="Times New Roman" panose="02020603050405020304" pitchFamily="18" charset="0"/>
              </a:rPr>
              <a:t>extends</a:t>
            </a:r>
            <a:r>
              <a:rPr lang="en-US" sz="1800" dirty="0">
                <a:latin typeface="Times New Roman" panose="02020603050405020304" pitchFamily="18" charset="0"/>
                <a:cs typeface="Times New Roman" panose="02020603050405020304" pitchFamily="18" charset="0"/>
              </a:rPr>
              <a:t> Thread{  </a:t>
            </a:r>
          </a:p>
          <a:p>
            <a:pPr marL="0" indent="0">
              <a:buNone/>
            </a:pPr>
            <a:r>
              <a:rPr lang="en-US" sz="1800" dirty="0">
                <a:latin typeface="Times New Roman" panose="02020603050405020304" pitchFamily="18" charset="0"/>
                <a:cs typeface="Times New Roman" panose="02020603050405020304" pitchFamily="18" charset="0"/>
              </a:rPr>
              <a:t>Table t;  </a:t>
            </a:r>
          </a:p>
          <a:p>
            <a:pPr marL="0" indent="0">
              <a:buNone/>
            </a:pPr>
            <a:r>
              <a:rPr lang="en-US" sz="1800" dirty="0">
                <a:latin typeface="Times New Roman" panose="02020603050405020304" pitchFamily="18" charset="0"/>
                <a:cs typeface="Times New Roman" panose="02020603050405020304" pitchFamily="18" charset="0"/>
              </a:rPr>
              <a:t>MyThread1(Table t){  </a:t>
            </a:r>
          </a:p>
          <a:p>
            <a:pPr marL="0" indent="0">
              <a:buNone/>
            </a:pPr>
            <a:r>
              <a:rPr lang="en-US" sz="1800" b="1" dirty="0">
                <a:latin typeface="Times New Roman" panose="02020603050405020304" pitchFamily="18" charset="0"/>
                <a:cs typeface="Times New Roman" panose="02020603050405020304" pitchFamily="18" charset="0"/>
              </a:rPr>
              <a:t>this</a:t>
            </a:r>
            <a:r>
              <a:rPr lang="en-US" sz="1800" dirty="0">
                <a:latin typeface="Times New Roman" panose="02020603050405020304" pitchFamily="18" charset="0"/>
                <a:cs typeface="Times New Roman" panose="02020603050405020304" pitchFamily="18" charset="0"/>
              </a:rPr>
              <a:t>.t=t;  </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b="1" dirty="0">
                <a:latin typeface="Times New Roman" panose="02020603050405020304" pitchFamily="18" charset="0"/>
                <a:cs typeface="Times New Roman" panose="02020603050405020304" pitchFamily="18" charset="0"/>
              </a:rPr>
              <a:t>public</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void</a:t>
            </a:r>
            <a:r>
              <a:rPr lang="en-US" sz="1800" dirty="0">
                <a:latin typeface="Times New Roman" panose="02020603050405020304" pitchFamily="18" charset="0"/>
                <a:cs typeface="Times New Roman" panose="02020603050405020304" pitchFamily="18" charset="0"/>
              </a:rPr>
              <a:t> run(){  </a:t>
            </a:r>
          </a:p>
          <a:p>
            <a:pPr marL="0" indent="0">
              <a:buNone/>
            </a:pPr>
            <a:r>
              <a:rPr lang="en-US" sz="1800" dirty="0" err="1">
                <a:latin typeface="Times New Roman" panose="02020603050405020304" pitchFamily="18" charset="0"/>
                <a:cs typeface="Times New Roman" panose="02020603050405020304" pitchFamily="18" charset="0"/>
              </a:rPr>
              <a:t>t.printTable</a:t>
            </a:r>
            <a:r>
              <a:rPr lang="en-US" sz="1800" dirty="0">
                <a:latin typeface="Times New Roman" panose="02020603050405020304" pitchFamily="18" charset="0"/>
                <a:cs typeface="Times New Roman" panose="02020603050405020304" pitchFamily="18" charset="0"/>
              </a:rPr>
              <a:t>(5);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440045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ormAutofit fontScale="90000"/>
          </a:bodyPr>
          <a:lstStyle/>
          <a:p>
            <a:r>
              <a:rPr lang="en-US" b="1" dirty="0"/>
              <a:t>Understanding the problem without Synchronization</a:t>
            </a:r>
            <a:endParaRPr lang="en-US" dirty="0"/>
          </a:p>
        </p:txBody>
      </p:sp>
      <p:sp>
        <p:nvSpPr>
          <p:cNvPr id="3" name="Content Placeholder 2"/>
          <p:cNvSpPr>
            <a:spLocks noGrp="1"/>
          </p:cNvSpPr>
          <p:nvPr>
            <p:ph sz="quarter" idx="1"/>
          </p:nvPr>
        </p:nvSpPr>
        <p:spPr>
          <a:xfrm>
            <a:off x="301752" y="1527048"/>
            <a:ext cx="8503920" cy="5026152"/>
          </a:xfrm>
        </p:spPr>
        <p:txBody>
          <a:bodyPr>
            <a:normAutofit fontScale="92500" lnSpcReduction="10000"/>
          </a:bodyPr>
          <a:lstStyle/>
          <a:p>
            <a:pPr marL="0" indent="0">
              <a:buNone/>
            </a:pPr>
            <a:r>
              <a:rPr lang="en-US" sz="1900" b="1" dirty="0">
                <a:latin typeface="Times New Roman" panose="02020603050405020304" pitchFamily="18" charset="0"/>
                <a:cs typeface="Times New Roman" panose="02020603050405020304" pitchFamily="18" charset="0"/>
              </a:rPr>
              <a:t>class</a:t>
            </a:r>
            <a:r>
              <a:rPr lang="en-US" sz="1900" dirty="0">
                <a:latin typeface="Times New Roman" panose="02020603050405020304" pitchFamily="18" charset="0"/>
                <a:cs typeface="Times New Roman" panose="02020603050405020304" pitchFamily="18" charset="0"/>
              </a:rPr>
              <a:t> MyThread2 </a:t>
            </a:r>
            <a:r>
              <a:rPr lang="en-US" sz="1900" b="1" dirty="0">
                <a:latin typeface="Times New Roman" panose="02020603050405020304" pitchFamily="18" charset="0"/>
                <a:cs typeface="Times New Roman" panose="02020603050405020304" pitchFamily="18" charset="0"/>
              </a:rPr>
              <a:t>extends</a:t>
            </a:r>
            <a:r>
              <a:rPr lang="en-US" sz="1900" dirty="0">
                <a:latin typeface="Times New Roman" panose="02020603050405020304" pitchFamily="18" charset="0"/>
                <a:cs typeface="Times New Roman" panose="02020603050405020304" pitchFamily="18" charset="0"/>
              </a:rPr>
              <a:t> Thread{  </a:t>
            </a:r>
          </a:p>
          <a:p>
            <a:pPr marL="0" indent="0">
              <a:buNone/>
            </a:pPr>
            <a:r>
              <a:rPr lang="en-US" sz="1900" dirty="0">
                <a:latin typeface="Times New Roman" panose="02020603050405020304" pitchFamily="18" charset="0"/>
                <a:cs typeface="Times New Roman" panose="02020603050405020304" pitchFamily="18" charset="0"/>
              </a:rPr>
              <a:t>Table t;  </a:t>
            </a:r>
          </a:p>
          <a:p>
            <a:pPr marL="0" indent="0">
              <a:buNone/>
            </a:pPr>
            <a:r>
              <a:rPr lang="en-US" sz="1900" dirty="0">
                <a:latin typeface="Times New Roman" panose="02020603050405020304" pitchFamily="18" charset="0"/>
                <a:cs typeface="Times New Roman" panose="02020603050405020304" pitchFamily="18" charset="0"/>
              </a:rPr>
              <a:t>MyThread2(Table t){  </a:t>
            </a:r>
          </a:p>
          <a:p>
            <a:pPr marL="0" indent="0">
              <a:buNone/>
            </a:pPr>
            <a:r>
              <a:rPr lang="en-US" sz="1900" b="1" dirty="0">
                <a:latin typeface="Times New Roman" panose="02020603050405020304" pitchFamily="18" charset="0"/>
                <a:cs typeface="Times New Roman" panose="02020603050405020304" pitchFamily="18" charset="0"/>
              </a:rPr>
              <a:t>this</a:t>
            </a:r>
            <a:r>
              <a:rPr lang="en-US" sz="1900" dirty="0">
                <a:latin typeface="Times New Roman" panose="02020603050405020304" pitchFamily="18" charset="0"/>
                <a:cs typeface="Times New Roman" panose="02020603050405020304" pitchFamily="18" charset="0"/>
              </a:rPr>
              <a:t>.t=t;  </a:t>
            </a:r>
          </a:p>
          <a:p>
            <a:pPr marL="0" indent="0">
              <a:buNone/>
            </a:pPr>
            <a:r>
              <a:rPr lang="en-US" sz="1900" dirty="0">
                <a:latin typeface="Times New Roman" panose="02020603050405020304" pitchFamily="18" charset="0"/>
                <a:cs typeface="Times New Roman" panose="02020603050405020304" pitchFamily="18" charset="0"/>
              </a:rPr>
              <a:t>}  </a:t>
            </a:r>
          </a:p>
          <a:p>
            <a:pPr marL="0" indent="0">
              <a:buNone/>
            </a:pPr>
            <a:r>
              <a:rPr lang="en-US" sz="1900" b="1" dirty="0">
                <a:latin typeface="Times New Roman" panose="02020603050405020304" pitchFamily="18" charset="0"/>
                <a:cs typeface="Times New Roman" panose="02020603050405020304" pitchFamily="18" charset="0"/>
              </a:rPr>
              <a:t>public</a:t>
            </a:r>
            <a:r>
              <a:rPr lang="en-US" sz="1900"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cs typeface="Times New Roman" panose="02020603050405020304" pitchFamily="18" charset="0"/>
              </a:rPr>
              <a:t>void</a:t>
            </a:r>
            <a:r>
              <a:rPr lang="en-US" sz="1900" dirty="0">
                <a:latin typeface="Times New Roman" panose="02020603050405020304" pitchFamily="18" charset="0"/>
                <a:cs typeface="Times New Roman" panose="02020603050405020304" pitchFamily="18" charset="0"/>
              </a:rPr>
              <a:t> run(){  </a:t>
            </a:r>
          </a:p>
          <a:p>
            <a:pPr marL="0" indent="0">
              <a:buNone/>
            </a:pPr>
            <a:r>
              <a:rPr lang="en-US" sz="1900" dirty="0" err="1">
                <a:latin typeface="Times New Roman" panose="02020603050405020304" pitchFamily="18" charset="0"/>
                <a:cs typeface="Times New Roman" panose="02020603050405020304" pitchFamily="18" charset="0"/>
              </a:rPr>
              <a:t>t.printTable</a:t>
            </a:r>
            <a:r>
              <a:rPr lang="en-US" sz="1900" dirty="0">
                <a:latin typeface="Times New Roman" panose="02020603050405020304" pitchFamily="18" charset="0"/>
                <a:cs typeface="Times New Roman" panose="02020603050405020304" pitchFamily="18" charset="0"/>
              </a:rPr>
              <a:t>(100);  </a:t>
            </a:r>
          </a:p>
          <a:p>
            <a:pPr marL="0" indent="0">
              <a:buNone/>
            </a:pPr>
            <a:r>
              <a:rPr lang="en-US" sz="1900" dirty="0">
                <a:latin typeface="Times New Roman" panose="02020603050405020304" pitchFamily="18" charset="0"/>
                <a:cs typeface="Times New Roman" panose="02020603050405020304" pitchFamily="18" charset="0"/>
              </a:rPr>
              <a:t>}  </a:t>
            </a:r>
          </a:p>
          <a:p>
            <a:pPr marL="0" indent="0">
              <a:buNone/>
            </a:pPr>
            <a:r>
              <a:rPr lang="en-US" sz="19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Output:</a:t>
            </a: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5</a:t>
            </a: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       100</a:t>
            </a:r>
          </a:p>
          <a:p>
            <a:pPr marL="0" indent="0">
              <a:buNone/>
            </a:pPr>
            <a:r>
              <a:rPr lang="en-US" sz="1800" b="1" dirty="0">
                <a:latin typeface="Times New Roman" panose="02020603050405020304" pitchFamily="18" charset="0"/>
                <a:cs typeface="Times New Roman" panose="02020603050405020304" pitchFamily="18" charset="0"/>
              </a:rPr>
              <a:t>       10</a:t>
            </a:r>
          </a:p>
          <a:p>
            <a:pPr marL="0" indent="0">
              <a:buNone/>
            </a:pPr>
            <a:r>
              <a:rPr lang="en-US" sz="1800" b="1" dirty="0">
                <a:latin typeface="Times New Roman" panose="02020603050405020304" pitchFamily="18" charset="0"/>
                <a:cs typeface="Times New Roman" panose="02020603050405020304" pitchFamily="18" charset="0"/>
              </a:rPr>
              <a:t>       200</a:t>
            </a:r>
          </a:p>
          <a:p>
            <a:pPr marL="0" indent="0">
              <a:buNone/>
            </a:pPr>
            <a:r>
              <a:rPr lang="en-US" sz="1800" b="1" dirty="0">
                <a:latin typeface="Times New Roman" panose="02020603050405020304" pitchFamily="18" charset="0"/>
                <a:cs typeface="Times New Roman" panose="02020603050405020304" pitchFamily="18" charset="0"/>
              </a:rPr>
              <a:t>       15</a:t>
            </a:r>
          </a:p>
          <a:p>
            <a:pPr marL="0" indent="0">
              <a:buNone/>
            </a:pPr>
            <a:r>
              <a:rPr lang="en-US" sz="1800" b="1" dirty="0">
                <a:latin typeface="Times New Roman" panose="02020603050405020304" pitchFamily="18" charset="0"/>
                <a:cs typeface="Times New Roman" panose="02020603050405020304" pitchFamily="18" charset="0"/>
              </a:rPr>
              <a:t>       300</a:t>
            </a:r>
          </a:p>
        </p:txBody>
      </p:sp>
    </p:spTree>
    <p:extLst>
      <p:ext uri="{BB962C8B-B14F-4D97-AF65-F5344CB8AC3E}">
        <p14:creationId xmlns:p14="http://schemas.microsoft.com/office/powerpoint/2010/main" val="16512609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Java synchronized </a:t>
            </a:r>
            <a:r>
              <a:rPr lang="en-US" b="1" dirty="0" smtClean="0"/>
              <a:t>method</a:t>
            </a:r>
            <a:endParaRPr lang="en-US" b="1" dirty="0"/>
          </a:p>
        </p:txBody>
      </p:sp>
      <p:sp>
        <p:nvSpPr>
          <p:cNvPr id="3" name="Content Placeholder 2"/>
          <p:cNvSpPr>
            <a:spLocks noGrp="1"/>
          </p:cNvSpPr>
          <p:nvPr>
            <p:ph sz="quarter" idx="1"/>
          </p:nvPr>
        </p:nvSpPr>
        <p:spPr/>
        <p:txBody>
          <a:bodyPr>
            <a:normAutofit/>
          </a:bodyPr>
          <a:lstStyle/>
          <a:p>
            <a:r>
              <a:rPr lang="en-US" sz="2000" dirty="0"/>
              <a:t>If you declare any method as synchronized, it is known as synchronized method.</a:t>
            </a:r>
          </a:p>
          <a:p>
            <a:r>
              <a:rPr lang="en-US" sz="2000" dirty="0"/>
              <a:t>Synchronized method is used to lock an object for any shared resource.</a:t>
            </a:r>
          </a:p>
          <a:p>
            <a:r>
              <a:rPr lang="en-US" sz="2000" dirty="0"/>
              <a:t>When a thread invokes a synchronized method, it automatically acquires the lock for that object and releases it when the thread completes its </a:t>
            </a:r>
            <a:r>
              <a:rPr lang="en-US" sz="2000" dirty="0" smtClean="0"/>
              <a:t>task.</a:t>
            </a:r>
          </a:p>
          <a:p>
            <a:endParaRPr lang="en-US" sz="2000" dirty="0" smtClean="0"/>
          </a:p>
          <a:p>
            <a:pPr marL="0" indent="0">
              <a:buNone/>
            </a:pPr>
            <a:r>
              <a:rPr lang="en-US" sz="2000" b="1" dirty="0"/>
              <a:t>E</a:t>
            </a:r>
            <a:r>
              <a:rPr lang="en-US" sz="2000" b="1" dirty="0" smtClean="0"/>
              <a:t>xample</a:t>
            </a:r>
            <a:r>
              <a:rPr lang="en-US" sz="2000" b="1" dirty="0"/>
              <a:t> of java synchronized method </a:t>
            </a:r>
            <a:r>
              <a:rPr lang="en-US" sz="2000" dirty="0"/>
              <a:t> </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Class Table{  </a:t>
            </a:r>
          </a:p>
          <a:p>
            <a:pPr marL="0" indent="0">
              <a:buNone/>
            </a:pPr>
            <a:r>
              <a:rPr lang="en-US" sz="2000" b="1" dirty="0" smtClean="0">
                <a:latin typeface="Times New Roman" panose="02020603050405020304" pitchFamily="18" charset="0"/>
                <a:cs typeface="Times New Roman" panose="02020603050405020304" pitchFamily="18" charset="0"/>
              </a:rPr>
              <a:t>Synchronized void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printTable</a:t>
            </a:r>
            <a:r>
              <a:rPr lang="en-US" sz="2000"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n){	</a:t>
            </a:r>
            <a:r>
              <a:rPr lang="en-US" sz="2000" b="1" dirty="0" smtClean="0">
                <a:latin typeface="Times New Roman" panose="02020603050405020304" pitchFamily="18" charset="0"/>
                <a:cs typeface="Times New Roman" panose="02020603050405020304" pitchFamily="18" charset="0"/>
              </a:rPr>
              <a:t>//synchronized method</a:t>
            </a:r>
            <a:r>
              <a:rPr lang="en-US" sz="2000" b="1"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for</a:t>
            </a:r>
            <a:r>
              <a:rPr lang="en-US" sz="2000"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=1;i&lt;=5;i++){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(n*</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p>
          <a:p>
            <a:endParaRPr lang="en-US" sz="2000" dirty="0"/>
          </a:p>
        </p:txBody>
      </p:sp>
    </p:spTree>
    <p:extLst>
      <p:ext uri="{BB962C8B-B14F-4D97-AF65-F5344CB8AC3E}">
        <p14:creationId xmlns:p14="http://schemas.microsoft.com/office/powerpoint/2010/main" val="2820935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synchronized method</a:t>
            </a:r>
            <a:endParaRPr lang="en-US" dirty="0"/>
          </a:p>
        </p:txBody>
      </p:sp>
      <p:sp>
        <p:nvSpPr>
          <p:cNvPr id="3" name="Content Placeholder 2"/>
          <p:cNvSpPr>
            <a:spLocks noGrp="1"/>
          </p:cNvSpPr>
          <p:nvPr>
            <p:ph sz="quarter" idx="1"/>
          </p:nvPr>
        </p:nvSpPr>
        <p:spPr>
          <a:xfrm>
            <a:off x="301752" y="1527048"/>
            <a:ext cx="8503920" cy="5330952"/>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class</a:t>
            </a:r>
            <a:r>
              <a:rPr lang="en-US" sz="1800" dirty="0">
                <a:latin typeface="Times New Roman" panose="02020603050405020304" pitchFamily="18" charset="0"/>
                <a:cs typeface="Times New Roman" panose="02020603050405020304" pitchFamily="18" charset="0"/>
              </a:rPr>
              <a:t> MyThread1 </a:t>
            </a:r>
            <a:r>
              <a:rPr lang="en-US" sz="1800" b="1" dirty="0">
                <a:latin typeface="Times New Roman" panose="02020603050405020304" pitchFamily="18" charset="0"/>
                <a:cs typeface="Times New Roman" panose="02020603050405020304" pitchFamily="18" charset="0"/>
              </a:rPr>
              <a:t>extends</a:t>
            </a:r>
            <a:r>
              <a:rPr lang="en-US" sz="1800" dirty="0">
                <a:latin typeface="Times New Roman" panose="02020603050405020304" pitchFamily="18" charset="0"/>
                <a:cs typeface="Times New Roman" panose="02020603050405020304" pitchFamily="18" charset="0"/>
              </a:rPr>
              <a:t> Thread{  </a:t>
            </a:r>
          </a:p>
          <a:p>
            <a:pPr marL="0" indent="0">
              <a:buNone/>
            </a:pPr>
            <a:r>
              <a:rPr lang="en-US" sz="1800" dirty="0">
                <a:latin typeface="Times New Roman" panose="02020603050405020304" pitchFamily="18" charset="0"/>
                <a:cs typeface="Times New Roman" panose="02020603050405020304" pitchFamily="18" charset="0"/>
              </a:rPr>
              <a:t>Table t;  </a:t>
            </a:r>
          </a:p>
          <a:p>
            <a:pPr marL="0" indent="0">
              <a:buNone/>
            </a:pPr>
            <a:r>
              <a:rPr lang="en-US" sz="1800" dirty="0">
                <a:latin typeface="Times New Roman" panose="02020603050405020304" pitchFamily="18" charset="0"/>
                <a:cs typeface="Times New Roman" panose="02020603050405020304" pitchFamily="18" charset="0"/>
              </a:rPr>
              <a:t>MyThread1(Table t){  </a:t>
            </a:r>
          </a:p>
          <a:p>
            <a:pPr marL="0" indent="0">
              <a:buNone/>
            </a:pPr>
            <a:r>
              <a:rPr lang="en-US" sz="1800" b="1" dirty="0">
                <a:latin typeface="Times New Roman" panose="02020603050405020304" pitchFamily="18" charset="0"/>
                <a:cs typeface="Times New Roman" panose="02020603050405020304" pitchFamily="18" charset="0"/>
              </a:rPr>
              <a:t>this</a:t>
            </a:r>
            <a:r>
              <a:rPr lang="en-US" sz="1800" dirty="0">
                <a:latin typeface="Times New Roman" panose="02020603050405020304" pitchFamily="18" charset="0"/>
                <a:cs typeface="Times New Roman" panose="02020603050405020304" pitchFamily="18" charset="0"/>
              </a:rPr>
              <a:t>.t=t;  </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b="1" dirty="0">
                <a:latin typeface="Times New Roman" panose="02020603050405020304" pitchFamily="18" charset="0"/>
                <a:cs typeface="Times New Roman" panose="02020603050405020304" pitchFamily="18" charset="0"/>
              </a:rPr>
              <a:t>public</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void</a:t>
            </a:r>
            <a:r>
              <a:rPr lang="en-US" sz="1800" dirty="0">
                <a:latin typeface="Times New Roman" panose="02020603050405020304" pitchFamily="18" charset="0"/>
                <a:cs typeface="Times New Roman" panose="02020603050405020304" pitchFamily="18" charset="0"/>
              </a:rPr>
              <a:t> run(){  </a:t>
            </a:r>
          </a:p>
          <a:p>
            <a:pPr marL="0" indent="0">
              <a:buNone/>
            </a:pPr>
            <a:r>
              <a:rPr lang="en-US" sz="1800" dirty="0" err="1">
                <a:latin typeface="Times New Roman" panose="02020603050405020304" pitchFamily="18" charset="0"/>
                <a:cs typeface="Times New Roman" panose="02020603050405020304" pitchFamily="18" charset="0"/>
              </a:rPr>
              <a:t>t.printTable</a:t>
            </a:r>
            <a:r>
              <a:rPr lang="en-US" sz="1800" dirty="0">
                <a:latin typeface="Times New Roman" panose="02020603050405020304" pitchFamily="18" charset="0"/>
                <a:cs typeface="Times New Roman" panose="02020603050405020304" pitchFamily="18" charset="0"/>
              </a:rPr>
              <a:t>(5);  </a:t>
            </a:r>
          </a:p>
          <a:p>
            <a:pPr marL="0" indent="0">
              <a:buNone/>
            </a:pPr>
            <a:r>
              <a:rPr lang="en-US" sz="1800" dirty="0">
                <a:latin typeface="Times New Roman" panose="02020603050405020304" pitchFamily="18" charset="0"/>
                <a:cs typeface="Times New Roman" panose="02020603050405020304" pitchFamily="18" charset="0"/>
              </a:rPr>
              <a:t>}  }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class MyThread2 extends Thread{  </a:t>
            </a:r>
          </a:p>
          <a:p>
            <a:pPr marL="0" indent="0">
              <a:buNone/>
            </a:pPr>
            <a:r>
              <a:rPr lang="en-US" sz="1800" dirty="0">
                <a:latin typeface="Times New Roman" panose="02020603050405020304" pitchFamily="18" charset="0"/>
                <a:cs typeface="Times New Roman" panose="02020603050405020304" pitchFamily="18" charset="0"/>
              </a:rPr>
              <a:t>Table t;  </a:t>
            </a:r>
          </a:p>
          <a:p>
            <a:pPr marL="0" indent="0">
              <a:buNone/>
            </a:pPr>
            <a:r>
              <a:rPr lang="en-US" sz="1800" dirty="0">
                <a:latin typeface="Times New Roman" panose="02020603050405020304" pitchFamily="18" charset="0"/>
                <a:cs typeface="Times New Roman" panose="02020603050405020304" pitchFamily="18" charset="0"/>
              </a:rPr>
              <a:t>MyThread2(Table t){  </a:t>
            </a:r>
          </a:p>
          <a:p>
            <a:pPr marL="0" indent="0">
              <a:buNone/>
            </a:pPr>
            <a:r>
              <a:rPr lang="en-US" sz="1800" dirty="0">
                <a:latin typeface="Times New Roman" panose="02020603050405020304" pitchFamily="18" charset="0"/>
                <a:cs typeface="Times New Roman" panose="02020603050405020304" pitchFamily="18" charset="0"/>
              </a:rPr>
              <a:t>this.t=t;  </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public void run(){  </a:t>
            </a:r>
          </a:p>
          <a:p>
            <a:pPr marL="0" indent="0">
              <a:buNone/>
            </a:pPr>
            <a:r>
              <a:rPr lang="en-US" sz="1800" dirty="0" err="1">
                <a:latin typeface="Times New Roman" panose="02020603050405020304" pitchFamily="18" charset="0"/>
                <a:cs typeface="Times New Roman" panose="02020603050405020304" pitchFamily="18" charset="0"/>
              </a:rPr>
              <a:t>t.printTable</a:t>
            </a:r>
            <a:r>
              <a:rPr lang="en-US" sz="1800" dirty="0">
                <a:latin typeface="Times New Roman" panose="02020603050405020304" pitchFamily="18" charset="0"/>
                <a:cs typeface="Times New Roman" panose="02020603050405020304" pitchFamily="18" charset="0"/>
              </a:rPr>
              <a:t>(100); </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latin typeface="Times New Roman" panose="02020603050405020304" pitchFamily="18" charset="0"/>
              <a:cs typeface="Times New Roman" panose="02020603050405020304" pitchFamily="18" charset="0"/>
            </a:endParaRPr>
          </a:p>
          <a:p>
            <a:endParaRPr lang="en-US"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676400"/>
            <a:ext cx="13716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8256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Synchronized block in </a:t>
            </a:r>
            <a:r>
              <a:rPr lang="en-US" b="1" dirty="0" smtClean="0"/>
              <a:t>java</a:t>
            </a:r>
            <a:endParaRPr lang="en-US" b="1" dirty="0"/>
          </a:p>
        </p:txBody>
      </p:sp>
      <p:sp>
        <p:nvSpPr>
          <p:cNvPr id="3" name="Content Placeholder 2"/>
          <p:cNvSpPr>
            <a:spLocks noGrp="1"/>
          </p:cNvSpPr>
          <p:nvPr>
            <p:ph sz="quarter" idx="1"/>
          </p:nvPr>
        </p:nvSpPr>
        <p:spPr/>
        <p:txBody>
          <a:bodyPr>
            <a:normAutofit/>
          </a:bodyPr>
          <a:lstStyle/>
          <a:p>
            <a:r>
              <a:rPr lang="en-US" sz="2000" dirty="0" smtClean="0"/>
              <a:t>Synchronized </a:t>
            </a:r>
            <a:r>
              <a:rPr lang="en-US" sz="2000" dirty="0"/>
              <a:t>block can be used to perform synchronization on any specific resource of the method.</a:t>
            </a:r>
          </a:p>
          <a:p>
            <a:r>
              <a:rPr lang="en-US" sz="2000" dirty="0"/>
              <a:t>Suppose you have 50 lines of code in your method, but you want to synchronize only 5 lines, you can use synchronized block.</a:t>
            </a:r>
          </a:p>
          <a:p>
            <a:r>
              <a:rPr lang="en-US" sz="2000" dirty="0"/>
              <a:t>If you put all the codes of the method in the synchronized block, it will work same as the synchronized method</a:t>
            </a:r>
            <a:r>
              <a:rPr lang="en-US" sz="2000" dirty="0" smtClean="0"/>
              <a:t>.</a:t>
            </a:r>
          </a:p>
          <a:p>
            <a:pPr marL="0" indent="0">
              <a:buNone/>
            </a:pPr>
            <a:endParaRPr lang="en-US" sz="2000" b="1" dirty="0" smtClean="0"/>
          </a:p>
          <a:p>
            <a:pPr marL="0" indent="0">
              <a:buNone/>
            </a:pPr>
            <a:r>
              <a:rPr lang="en-US" sz="2000" b="1" dirty="0" smtClean="0"/>
              <a:t>Syntax </a:t>
            </a:r>
            <a:r>
              <a:rPr lang="en-US" sz="2000" b="1" dirty="0"/>
              <a:t>to use synchronized block</a:t>
            </a:r>
            <a:endParaRPr lang="en-US" sz="2000" dirty="0"/>
          </a:p>
          <a:p>
            <a:pPr marL="0" indent="0">
              <a:buNone/>
            </a:pPr>
            <a:r>
              <a:rPr lang="en-US" sz="2000" b="1" dirty="0"/>
              <a:t>synchronized</a:t>
            </a:r>
            <a:r>
              <a:rPr lang="en-US" sz="2000" dirty="0"/>
              <a:t> (object reference expression) {   </a:t>
            </a:r>
          </a:p>
          <a:p>
            <a:pPr marL="0" indent="0">
              <a:buNone/>
            </a:pPr>
            <a:r>
              <a:rPr lang="en-US" sz="2000" dirty="0"/>
              <a:t>  //code block   </a:t>
            </a:r>
          </a:p>
          <a:p>
            <a:pPr marL="0" indent="0">
              <a:buNone/>
            </a:pPr>
            <a:r>
              <a:rPr lang="en-US" sz="2000" dirty="0"/>
              <a:t>}  </a:t>
            </a:r>
          </a:p>
          <a:p>
            <a:endParaRPr lang="en-US" sz="2000" dirty="0"/>
          </a:p>
        </p:txBody>
      </p:sp>
    </p:spTree>
    <p:extLst>
      <p:ext uri="{BB962C8B-B14F-4D97-AF65-F5344CB8AC3E}">
        <p14:creationId xmlns:p14="http://schemas.microsoft.com/office/powerpoint/2010/main" val="3592232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Thread based </a:t>
            </a:r>
            <a:r>
              <a:rPr lang="en-US" b="1" dirty="0" smtClean="0"/>
              <a:t>Multitasking</a:t>
            </a:r>
            <a:endParaRPr lang="en-US" dirty="0"/>
          </a:p>
        </p:txBody>
      </p:sp>
      <p:sp>
        <p:nvSpPr>
          <p:cNvPr id="3" name="Content Placeholder 2"/>
          <p:cNvSpPr>
            <a:spLocks noGrp="1"/>
          </p:cNvSpPr>
          <p:nvPr>
            <p:ph sz="quarter" idx="1"/>
          </p:nvPr>
        </p:nvSpPr>
        <p:spPr/>
        <p:txBody>
          <a:bodyPr>
            <a:normAutofit/>
          </a:bodyPr>
          <a:lstStyle/>
          <a:p>
            <a:pPr marL="0" indent="0" fontAlgn="base">
              <a:buNone/>
            </a:pPr>
            <a:r>
              <a:rPr lang="en-US" sz="2400" b="1" dirty="0" smtClean="0"/>
              <a:t>b) Thread </a:t>
            </a:r>
            <a:r>
              <a:rPr lang="en-US" sz="2400" b="1" dirty="0"/>
              <a:t>based Multitasking</a:t>
            </a:r>
          </a:p>
          <a:p>
            <a:r>
              <a:rPr lang="en-US" sz="2000" dirty="0"/>
              <a:t>Executing several tasks simultaneously where each task is a separate independent part of the same program is called ‘</a:t>
            </a:r>
            <a:r>
              <a:rPr lang="en-US" sz="2000" b="1" dirty="0"/>
              <a:t>Thread based Multitasking</a:t>
            </a:r>
            <a:r>
              <a:rPr lang="en-US" sz="2000" dirty="0" smtClean="0"/>
              <a:t>‘</a:t>
            </a:r>
          </a:p>
          <a:p>
            <a:r>
              <a:rPr lang="en-US" sz="2000" dirty="0"/>
              <a:t>Whether it is Process based or Thread based the main objective of multitasking is to reduce response time and improve performance of the </a:t>
            </a:r>
            <a:r>
              <a:rPr lang="en-US" sz="2000" dirty="0" smtClean="0"/>
              <a:t>system.</a:t>
            </a:r>
          </a:p>
          <a:p>
            <a:r>
              <a:rPr lang="en-US" sz="2000" dirty="0" smtClean="0"/>
              <a:t>The </a:t>
            </a:r>
            <a:r>
              <a:rPr lang="en-US" sz="2000" dirty="0"/>
              <a:t>main application area of multithreading is video games implementation</a:t>
            </a:r>
            <a:r>
              <a:rPr lang="en-US" sz="2000" dirty="0" smtClean="0"/>
              <a:t>, Multimedia </a:t>
            </a:r>
            <a:r>
              <a:rPr lang="en-US" sz="2000" dirty="0"/>
              <a:t>graphics </a:t>
            </a:r>
            <a:r>
              <a:rPr lang="en-US" sz="2000" dirty="0" smtClean="0"/>
              <a:t>etc.</a:t>
            </a:r>
            <a:endParaRPr lang="en-US" sz="2000" dirty="0"/>
          </a:p>
          <a:p>
            <a:r>
              <a:rPr lang="en-US" sz="2000" dirty="0" smtClean="0"/>
              <a:t>we </a:t>
            </a:r>
            <a:r>
              <a:rPr lang="en-US" sz="2000" dirty="0"/>
              <a:t>use multithreading than multiprocessing because threads share a common memory area. They don't allocate separate memory area so saves memory, and context-switching between the threads takes less time than process.</a:t>
            </a:r>
          </a:p>
        </p:txBody>
      </p:sp>
    </p:spTree>
    <p:extLst>
      <p:ext uri="{BB962C8B-B14F-4D97-AF65-F5344CB8AC3E}">
        <p14:creationId xmlns:p14="http://schemas.microsoft.com/office/powerpoint/2010/main" val="26154964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Program of synchronized </a:t>
            </a:r>
            <a:r>
              <a:rPr lang="en-US" b="1" i="1" dirty="0" smtClean="0"/>
              <a:t>block</a:t>
            </a:r>
            <a:endParaRPr lang="en-US" b="1" dirty="0"/>
          </a:p>
        </p:txBody>
      </p:sp>
      <p:sp>
        <p:nvSpPr>
          <p:cNvPr id="3" name="Content Placeholder 2"/>
          <p:cNvSpPr>
            <a:spLocks noGrp="1"/>
          </p:cNvSpPr>
          <p:nvPr>
            <p:ph sz="quarter" idx="1"/>
          </p:nvPr>
        </p:nvSpPr>
        <p:spPr>
          <a:xfrm>
            <a:off x="301752" y="1527048"/>
            <a:ext cx="8503920" cy="5178552"/>
          </a:xfrm>
        </p:spPr>
        <p:txBody>
          <a:bodyPr>
            <a:noAutofit/>
          </a:bodyPr>
          <a:lstStyle/>
          <a:p>
            <a:pPr marL="0" indent="0">
              <a:buNone/>
            </a:pPr>
            <a:r>
              <a:rPr lang="en-US" sz="2000" b="1" dirty="0"/>
              <a:t>class</a:t>
            </a:r>
            <a:r>
              <a:rPr lang="en-US" sz="2000" dirty="0"/>
              <a:t> Table{  </a:t>
            </a:r>
          </a:p>
          <a:p>
            <a:pPr marL="0" indent="0">
              <a:buNone/>
            </a:pPr>
            <a:r>
              <a:rPr lang="en-US" sz="2000" dirty="0"/>
              <a:t>   </a:t>
            </a:r>
            <a:r>
              <a:rPr lang="en-US" sz="2000" b="1" dirty="0"/>
              <a:t>void</a:t>
            </a:r>
            <a:r>
              <a:rPr lang="en-US" sz="2000" dirty="0"/>
              <a:t> </a:t>
            </a:r>
            <a:r>
              <a:rPr lang="en-US" sz="2000" dirty="0" err="1"/>
              <a:t>printTable</a:t>
            </a:r>
            <a:r>
              <a:rPr lang="en-US" sz="2000" dirty="0"/>
              <a:t>(</a:t>
            </a:r>
            <a:r>
              <a:rPr lang="en-US" sz="2000" b="1" dirty="0" err="1"/>
              <a:t>int</a:t>
            </a:r>
            <a:r>
              <a:rPr lang="en-US" sz="2000" dirty="0"/>
              <a:t> n){  </a:t>
            </a:r>
          </a:p>
          <a:p>
            <a:pPr marL="0" indent="0">
              <a:buNone/>
            </a:pPr>
            <a:r>
              <a:rPr lang="en-US" sz="2000" dirty="0"/>
              <a:t>   </a:t>
            </a:r>
            <a:r>
              <a:rPr lang="en-US" sz="2000" b="1" dirty="0"/>
              <a:t>synchronized</a:t>
            </a:r>
            <a:r>
              <a:rPr lang="en-US" sz="2000" dirty="0"/>
              <a:t>(</a:t>
            </a:r>
            <a:r>
              <a:rPr lang="en-US" sz="2000" b="1" dirty="0"/>
              <a:t>this</a:t>
            </a:r>
            <a:r>
              <a:rPr lang="en-US" sz="2000" dirty="0" smtClean="0"/>
              <a:t>){		</a:t>
            </a:r>
            <a:r>
              <a:rPr lang="en-US" sz="2000" b="1" dirty="0" smtClean="0"/>
              <a:t>//</a:t>
            </a:r>
            <a:r>
              <a:rPr lang="en-US" sz="2000" b="1" dirty="0"/>
              <a:t>synchronized block  </a:t>
            </a:r>
          </a:p>
          <a:p>
            <a:pPr marL="0" indent="0">
              <a:buNone/>
            </a:pPr>
            <a:r>
              <a:rPr lang="en-US" sz="2000" dirty="0"/>
              <a:t>     </a:t>
            </a:r>
            <a:r>
              <a:rPr lang="en-US" sz="2000" b="1" dirty="0"/>
              <a:t>for</a:t>
            </a:r>
            <a:r>
              <a:rPr lang="en-US" sz="2000" dirty="0"/>
              <a:t>(</a:t>
            </a:r>
            <a:r>
              <a:rPr lang="en-US" sz="2000" b="1" dirty="0" err="1"/>
              <a:t>int</a:t>
            </a:r>
            <a:r>
              <a:rPr lang="en-US" sz="2000" dirty="0"/>
              <a:t> </a:t>
            </a:r>
            <a:r>
              <a:rPr lang="en-US" sz="2000" dirty="0" err="1"/>
              <a:t>i</a:t>
            </a:r>
            <a:r>
              <a:rPr lang="en-US" sz="2000" dirty="0"/>
              <a:t>=1;i&lt;=5;i++){  </a:t>
            </a:r>
          </a:p>
          <a:p>
            <a:pPr marL="0" indent="0">
              <a:buNone/>
            </a:pPr>
            <a:r>
              <a:rPr lang="en-US" sz="2000" dirty="0"/>
              <a:t>      </a:t>
            </a:r>
            <a:r>
              <a:rPr lang="en-US" sz="2000" dirty="0" err="1"/>
              <a:t>System.out.println</a:t>
            </a:r>
            <a:r>
              <a:rPr lang="en-US" sz="2000" dirty="0"/>
              <a:t>(n*</a:t>
            </a:r>
            <a:r>
              <a:rPr lang="en-US" sz="2000" dirty="0" err="1"/>
              <a:t>i</a:t>
            </a:r>
            <a:r>
              <a:rPr lang="en-US" sz="2000" dirty="0"/>
              <a:t>);  </a:t>
            </a:r>
          </a:p>
          <a:p>
            <a:pPr marL="0" indent="0">
              <a:buNone/>
            </a:pPr>
            <a:r>
              <a:rPr lang="en-US" sz="2000" dirty="0"/>
              <a:t>     </a:t>
            </a:r>
            <a:r>
              <a:rPr lang="en-US" sz="2000" dirty="0" smtClean="0"/>
              <a:t>}}}}</a:t>
            </a:r>
            <a:endParaRPr lang="en-US" sz="2000" dirty="0"/>
          </a:p>
          <a:p>
            <a:pPr marL="0" indent="0">
              <a:buNone/>
            </a:pPr>
            <a:r>
              <a:rPr lang="en-US" sz="2000" b="1" dirty="0" smtClean="0"/>
              <a:t>class</a:t>
            </a:r>
            <a:r>
              <a:rPr lang="en-US" sz="2000" dirty="0"/>
              <a:t> </a:t>
            </a:r>
            <a:r>
              <a:rPr lang="en-US" sz="2000" dirty="0" smtClean="0"/>
              <a:t>MyThread1</a:t>
            </a:r>
            <a:r>
              <a:rPr lang="en-US" sz="2000" dirty="0"/>
              <a:t> </a:t>
            </a:r>
            <a:r>
              <a:rPr lang="en-US" sz="2000" b="1" dirty="0"/>
              <a:t>extends</a:t>
            </a:r>
            <a:r>
              <a:rPr lang="en-US" sz="2000" dirty="0"/>
              <a:t> Thread{  </a:t>
            </a:r>
          </a:p>
          <a:p>
            <a:pPr marL="0" indent="0">
              <a:buNone/>
            </a:pPr>
            <a:r>
              <a:rPr lang="en-US" sz="2000" dirty="0"/>
              <a:t>Table t;  </a:t>
            </a:r>
          </a:p>
          <a:p>
            <a:pPr marL="0" indent="0">
              <a:buNone/>
            </a:pPr>
            <a:r>
              <a:rPr lang="en-US" sz="2000" dirty="0"/>
              <a:t>MyThread1(Table t){  </a:t>
            </a:r>
          </a:p>
          <a:p>
            <a:pPr marL="0" indent="0">
              <a:buNone/>
            </a:pPr>
            <a:r>
              <a:rPr lang="en-US" sz="2000" b="1" dirty="0"/>
              <a:t>this</a:t>
            </a:r>
            <a:r>
              <a:rPr lang="en-US" sz="2000" dirty="0"/>
              <a:t>.t=t;  </a:t>
            </a:r>
          </a:p>
          <a:p>
            <a:pPr marL="0" indent="0">
              <a:buNone/>
            </a:pPr>
            <a:r>
              <a:rPr lang="en-US" sz="2000" dirty="0"/>
              <a:t>}  </a:t>
            </a:r>
          </a:p>
          <a:p>
            <a:pPr marL="0" indent="0">
              <a:buNone/>
            </a:pPr>
            <a:r>
              <a:rPr lang="en-US" sz="2000" b="1" dirty="0"/>
              <a:t>public</a:t>
            </a:r>
            <a:r>
              <a:rPr lang="en-US" sz="2000" dirty="0"/>
              <a:t> </a:t>
            </a:r>
            <a:r>
              <a:rPr lang="en-US" sz="2000" b="1" dirty="0"/>
              <a:t>void</a:t>
            </a:r>
            <a:r>
              <a:rPr lang="en-US" sz="2000" dirty="0"/>
              <a:t> run(){  </a:t>
            </a:r>
          </a:p>
          <a:p>
            <a:pPr marL="0" indent="0">
              <a:buNone/>
            </a:pPr>
            <a:r>
              <a:rPr lang="en-US" sz="2000" dirty="0" err="1"/>
              <a:t>t.printTable</a:t>
            </a:r>
            <a:r>
              <a:rPr lang="en-US" sz="2000" dirty="0"/>
              <a:t>(5);  </a:t>
            </a:r>
            <a:r>
              <a:rPr lang="en-US" sz="2000" dirty="0" smtClean="0"/>
              <a:t>}}}</a:t>
            </a:r>
            <a:endParaRPr lang="en-US" sz="2000" dirty="0"/>
          </a:p>
          <a:p>
            <a:pPr marL="0" indent="0">
              <a:buNone/>
            </a:pPr>
            <a:endParaRPr lang="en-US" sz="2000" dirty="0"/>
          </a:p>
        </p:txBody>
      </p:sp>
    </p:spTree>
    <p:extLst>
      <p:ext uri="{BB962C8B-B14F-4D97-AF65-F5344CB8AC3E}">
        <p14:creationId xmlns:p14="http://schemas.microsoft.com/office/powerpoint/2010/main" val="28203996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Program of synchronized block</a:t>
            </a:r>
            <a:endParaRPr lang="en-US" dirty="0"/>
          </a:p>
        </p:txBody>
      </p:sp>
      <p:sp>
        <p:nvSpPr>
          <p:cNvPr id="3" name="Content Placeholder 2"/>
          <p:cNvSpPr>
            <a:spLocks noGrp="1"/>
          </p:cNvSpPr>
          <p:nvPr>
            <p:ph sz="quarter" idx="1"/>
          </p:nvPr>
        </p:nvSpPr>
        <p:spPr>
          <a:xfrm>
            <a:off x="301752" y="1527048"/>
            <a:ext cx="8503920" cy="5102352"/>
          </a:xfrm>
        </p:spPr>
        <p:txBody>
          <a:bodyPr>
            <a:noAutofit/>
          </a:bodyPr>
          <a:lstStyle/>
          <a:p>
            <a:pPr marL="0" indent="0">
              <a:buNone/>
            </a:pPr>
            <a:r>
              <a:rPr lang="en-US" sz="1600" b="1" dirty="0"/>
              <a:t>class</a:t>
            </a:r>
            <a:r>
              <a:rPr lang="en-US" sz="1600" dirty="0"/>
              <a:t> MyThread2 </a:t>
            </a:r>
            <a:r>
              <a:rPr lang="en-US" sz="1600" b="1" dirty="0"/>
              <a:t>extends</a:t>
            </a:r>
            <a:r>
              <a:rPr lang="en-US" sz="1600" dirty="0"/>
              <a:t> Thread{  </a:t>
            </a:r>
          </a:p>
          <a:p>
            <a:pPr marL="0" indent="0">
              <a:buNone/>
            </a:pPr>
            <a:r>
              <a:rPr lang="en-US" sz="1600" dirty="0"/>
              <a:t>Table t;  </a:t>
            </a:r>
          </a:p>
          <a:p>
            <a:pPr marL="0" indent="0">
              <a:buNone/>
            </a:pPr>
            <a:r>
              <a:rPr lang="en-US" sz="1600" dirty="0"/>
              <a:t>MyThread2(Table t){  </a:t>
            </a:r>
          </a:p>
          <a:p>
            <a:pPr marL="0" indent="0">
              <a:buNone/>
            </a:pPr>
            <a:r>
              <a:rPr lang="en-US" sz="1600" b="1" dirty="0"/>
              <a:t>this</a:t>
            </a:r>
            <a:r>
              <a:rPr lang="en-US" sz="1600" dirty="0"/>
              <a:t>.t=t;  </a:t>
            </a:r>
          </a:p>
          <a:p>
            <a:pPr marL="0" indent="0">
              <a:buNone/>
            </a:pPr>
            <a:r>
              <a:rPr lang="en-US" sz="1600" dirty="0"/>
              <a:t>}  </a:t>
            </a:r>
          </a:p>
          <a:p>
            <a:pPr marL="0" indent="0">
              <a:buNone/>
            </a:pPr>
            <a:r>
              <a:rPr lang="en-US" sz="1600" b="1" dirty="0"/>
              <a:t>public</a:t>
            </a:r>
            <a:r>
              <a:rPr lang="en-US" sz="1600" dirty="0"/>
              <a:t> </a:t>
            </a:r>
            <a:r>
              <a:rPr lang="en-US" sz="1600" b="1" dirty="0"/>
              <a:t>void</a:t>
            </a:r>
            <a:r>
              <a:rPr lang="en-US" sz="1600" dirty="0"/>
              <a:t> run(){  </a:t>
            </a:r>
          </a:p>
          <a:p>
            <a:pPr marL="0" indent="0">
              <a:buNone/>
            </a:pPr>
            <a:r>
              <a:rPr lang="en-US" sz="1600" dirty="0" err="1"/>
              <a:t>t.printTable</a:t>
            </a:r>
            <a:r>
              <a:rPr lang="en-US" sz="1600" dirty="0"/>
              <a:t>(100);  </a:t>
            </a:r>
          </a:p>
          <a:p>
            <a:pPr marL="0" indent="0">
              <a:buNone/>
            </a:pPr>
            <a:r>
              <a:rPr lang="en-US" sz="1600" dirty="0"/>
              <a:t>}  </a:t>
            </a:r>
          </a:p>
          <a:p>
            <a:pPr marL="0" indent="0">
              <a:buNone/>
            </a:pPr>
            <a:r>
              <a:rPr lang="en-US" sz="1600" dirty="0"/>
              <a:t>}   </a:t>
            </a:r>
          </a:p>
          <a:p>
            <a:pPr marL="0" indent="0">
              <a:buNone/>
            </a:pPr>
            <a:r>
              <a:rPr lang="en-US" sz="1600" b="1" dirty="0"/>
              <a:t>public</a:t>
            </a:r>
            <a:r>
              <a:rPr lang="en-US" sz="1600" dirty="0"/>
              <a:t> </a:t>
            </a:r>
            <a:r>
              <a:rPr lang="en-US" sz="1600" b="1" dirty="0"/>
              <a:t>class</a:t>
            </a:r>
            <a:r>
              <a:rPr lang="en-US" sz="1600" dirty="0"/>
              <a:t> TestSynchronizedBlock1{  </a:t>
            </a:r>
          </a:p>
          <a:p>
            <a:pPr marL="0" indent="0">
              <a:buNone/>
            </a:pPr>
            <a:r>
              <a:rPr lang="en-US" sz="1600" b="1" dirty="0"/>
              <a:t>public</a:t>
            </a:r>
            <a:r>
              <a:rPr lang="en-US" sz="1600" dirty="0"/>
              <a:t> </a:t>
            </a:r>
            <a:r>
              <a:rPr lang="en-US" sz="1600" b="1" dirty="0"/>
              <a:t>static</a:t>
            </a:r>
            <a:r>
              <a:rPr lang="en-US" sz="1600" dirty="0"/>
              <a:t> </a:t>
            </a:r>
            <a:r>
              <a:rPr lang="en-US" sz="1600" b="1" dirty="0"/>
              <a:t>void</a:t>
            </a:r>
            <a:r>
              <a:rPr lang="en-US" sz="1600" dirty="0"/>
              <a:t> main(String </a:t>
            </a:r>
            <a:r>
              <a:rPr lang="en-US" sz="1600" dirty="0" err="1"/>
              <a:t>args</a:t>
            </a:r>
            <a:r>
              <a:rPr lang="en-US" sz="1600" dirty="0"/>
              <a:t>[]){  </a:t>
            </a:r>
          </a:p>
          <a:p>
            <a:pPr marL="0" indent="0">
              <a:buNone/>
            </a:pPr>
            <a:r>
              <a:rPr lang="en-US" sz="1600" dirty="0"/>
              <a:t>Table </a:t>
            </a:r>
            <a:r>
              <a:rPr lang="en-US" sz="1600" dirty="0" err="1"/>
              <a:t>obj</a:t>
            </a:r>
            <a:r>
              <a:rPr lang="en-US" sz="1600" dirty="0"/>
              <a:t> = </a:t>
            </a:r>
            <a:r>
              <a:rPr lang="en-US" sz="1600" b="1" dirty="0"/>
              <a:t>new</a:t>
            </a:r>
            <a:r>
              <a:rPr lang="en-US" sz="1600" dirty="0"/>
              <a:t> Table();//only one object  </a:t>
            </a:r>
          </a:p>
          <a:p>
            <a:pPr marL="0" indent="0">
              <a:buNone/>
            </a:pPr>
            <a:r>
              <a:rPr lang="en-US" sz="1600" dirty="0"/>
              <a:t>MyThread1 t1=</a:t>
            </a:r>
            <a:r>
              <a:rPr lang="en-US" sz="1600" b="1" dirty="0"/>
              <a:t>new</a:t>
            </a:r>
            <a:r>
              <a:rPr lang="en-US" sz="1600" dirty="0"/>
              <a:t> MyThread1(</a:t>
            </a:r>
            <a:r>
              <a:rPr lang="en-US" sz="1600" dirty="0" err="1"/>
              <a:t>obj</a:t>
            </a:r>
            <a:r>
              <a:rPr lang="en-US" sz="1600" dirty="0"/>
              <a:t>);  </a:t>
            </a:r>
          </a:p>
          <a:p>
            <a:pPr marL="0" indent="0">
              <a:buNone/>
            </a:pPr>
            <a:r>
              <a:rPr lang="en-US" sz="1600" dirty="0"/>
              <a:t>MyThread2 t2=</a:t>
            </a:r>
            <a:r>
              <a:rPr lang="en-US" sz="1600" b="1" dirty="0"/>
              <a:t>new</a:t>
            </a:r>
            <a:r>
              <a:rPr lang="en-US" sz="1600" dirty="0"/>
              <a:t> MyThread2(</a:t>
            </a:r>
            <a:r>
              <a:rPr lang="en-US" sz="1600" dirty="0" err="1"/>
              <a:t>obj</a:t>
            </a:r>
            <a:r>
              <a:rPr lang="en-US" sz="1600" dirty="0"/>
              <a:t>);  </a:t>
            </a:r>
          </a:p>
          <a:p>
            <a:pPr marL="0" indent="0">
              <a:buNone/>
            </a:pPr>
            <a:r>
              <a:rPr lang="en-US" sz="1600" dirty="0"/>
              <a:t>t1.start();  </a:t>
            </a:r>
          </a:p>
          <a:p>
            <a:pPr marL="0" indent="0">
              <a:buNone/>
            </a:pPr>
            <a:r>
              <a:rPr lang="en-US" sz="1600" dirty="0"/>
              <a:t>t2.start();  </a:t>
            </a:r>
          </a:p>
          <a:p>
            <a:pPr marL="0" indent="0">
              <a:buNone/>
            </a:pPr>
            <a:r>
              <a:rPr lang="en-US" sz="1600" dirty="0"/>
              <a:t>}  </a:t>
            </a:r>
          </a:p>
          <a:p>
            <a:pPr marL="0" indent="0">
              <a:buNone/>
            </a:pPr>
            <a:endParaRPr lang="en-US" sz="1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043772"/>
            <a:ext cx="1981200" cy="344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77349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Inter Thread </a:t>
            </a:r>
            <a:r>
              <a:rPr lang="en-US" b="1" dirty="0" smtClean="0"/>
              <a:t>Communication</a:t>
            </a:r>
            <a:endParaRPr lang="en-US" dirty="0"/>
          </a:p>
        </p:txBody>
      </p:sp>
      <p:sp>
        <p:nvSpPr>
          <p:cNvPr id="3" name="Content Placeholder 2"/>
          <p:cNvSpPr>
            <a:spLocks noGrp="1"/>
          </p:cNvSpPr>
          <p:nvPr>
            <p:ph sz="quarter" idx="1"/>
          </p:nvPr>
        </p:nvSpPr>
        <p:spPr/>
        <p:txBody>
          <a:bodyPr>
            <a:noAutofit/>
          </a:bodyPr>
          <a:lstStyle/>
          <a:p>
            <a:r>
              <a:rPr lang="en-US" sz="2000" b="1" dirty="0"/>
              <a:t>Inter-thread communication</a:t>
            </a:r>
            <a:r>
              <a:rPr lang="en-US" sz="2000" dirty="0"/>
              <a:t> or </a:t>
            </a:r>
            <a:r>
              <a:rPr lang="en-US" sz="2000" b="1" dirty="0"/>
              <a:t>Co-operation</a:t>
            </a:r>
            <a:r>
              <a:rPr lang="en-US" sz="2000" dirty="0"/>
              <a:t> is all about allowing synchronized threads to communicate with each other.</a:t>
            </a:r>
          </a:p>
          <a:p>
            <a:r>
              <a:rPr lang="en-US" sz="2000" dirty="0"/>
              <a:t>Cooperation (Inter-thread communication) is a mechanism in which a thread is paused running in its critical section and another thread is allowed to enter (or lock) in the same critical section to be executed</a:t>
            </a:r>
            <a:r>
              <a:rPr lang="en-US" sz="2000" dirty="0" smtClean="0"/>
              <a:t>. It </a:t>
            </a:r>
            <a:r>
              <a:rPr lang="en-US" sz="2000" dirty="0"/>
              <a:t>is implemented by following methods of </a:t>
            </a:r>
            <a:r>
              <a:rPr lang="en-US" sz="2000" b="1" dirty="0"/>
              <a:t>Object </a:t>
            </a:r>
            <a:r>
              <a:rPr lang="en-US" sz="2000" b="1" dirty="0" smtClean="0"/>
              <a:t>class</a:t>
            </a:r>
            <a:r>
              <a:rPr lang="en-US" sz="2000" dirty="0" smtClean="0"/>
              <a:t>: wait</a:t>
            </a:r>
            <a:r>
              <a:rPr lang="en-US" sz="2000" dirty="0"/>
              <a:t>(), notify(), </a:t>
            </a:r>
            <a:r>
              <a:rPr lang="en-US" sz="2000" dirty="0" err="1"/>
              <a:t>notifyAll</a:t>
            </a:r>
            <a:r>
              <a:rPr lang="en-US" sz="2000" dirty="0"/>
              <a:t>().</a:t>
            </a:r>
          </a:p>
          <a:p>
            <a:endParaRPr lang="en-US" sz="2000" dirty="0"/>
          </a:p>
        </p:txBody>
      </p:sp>
    </p:spTree>
    <p:extLst>
      <p:ext uri="{BB962C8B-B14F-4D97-AF65-F5344CB8AC3E}">
        <p14:creationId xmlns:p14="http://schemas.microsoft.com/office/powerpoint/2010/main" val="23244803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 Thread Communication</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b="1" dirty="0"/>
              <a:t>wait() method</a:t>
            </a:r>
          </a:p>
          <a:p>
            <a:r>
              <a:rPr lang="en-US" sz="2000" dirty="0" smtClean="0"/>
              <a:t>It causes current </a:t>
            </a:r>
            <a:r>
              <a:rPr lang="en-US" sz="2000" dirty="0"/>
              <a:t>thread to release the lock and wait until either another thread invokes the notify() method or the </a:t>
            </a:r>
            <a:r>
              <a:rPr lang="en-US" sz="2000" dirty="0" err="1"/>
              <a:t>notifyAll</a:t>
            </a:r>
            <a:r>
              <a:rPr lang="en-US" sz="2000" dirty="0"/>
              <a:t>() method for this object, or a specified amount of time has elapsed.</a:t>
            </a:r>
          </a:p>
          <a:p>
            <a:r>
              <a:rPr lang="en-US" sz="2000" dirty="0"/>
              <a:t>The current thread must own this object's monitor, so it must be called from the synchronized method only otherwise it will throw exception.</a:t>
            </a:r>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760051765"/>
              </p:ext>
            </p:extLst>
          </p:nvPr>
        </p:nvGraphicFramePr>
        <p:xfrm>
          <a:off x="685800" y="4008120"/>
          <a:ext cx="8001000" cy="1783080"/>
        </p:xfrm>
        <a:graphic>
          <a:graphicData uri="http://schemas.openxmlformats.org/drawingml/2006/table">
            <a:tbl>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0">
                <a:tc>
                  <a:txBody>
                    <a:bodyPr/>
                    <a:lstStyle/>
                    <a:p>
                      <a:pPr algn="l" fontAlgn="t"/>
                      <a:r>
                        <a:rPr lang="en-US" dirty="0">
                          <a:solidFill>
                            <a:srgbClr val="000000"/>
                          </a:solidFill>
                          <a:effectLst/>
                          <a:latin typeface="times new roman"/>
                        </a:rPr>
                        <a:t>Method</a:t>
                      </a:r>
                    </a:p>
                  </a:txBody>
                  <a:tcPr marL="114300" marR="114300" marT="114300" marB="114300">
                    <a:lnL w="9525" cap="flat" cmpd="sng" algn="ctr">
                      <a:solidFill>
                        <a:srgbClr val="B0B50A"/>
                      </a:solidFill>
                      <a:prstDash val="solid"/>
                      <a:round/>
                      <a:headEnd type="none" w="med" len="med"/>
                      <a:tailEnd type="none" w="med" len="med"/>
                    </a:lnL>
                    <a:lnR w="9525" cap="flat" cmpd="sng" algn="ctr">
                      <a:solidFill>
                        <a:srgbClr val="B0B50A"/>
                      </a:solidFill>
                      <a:prstDash val="solid"/>
                      <a:round/>
                      <a:headEnd type="none" w="med" len="med"/>
                      <a:tailEnd type="none" w="med" len="med"/>
                    </a:lnR>
                    <a:lnT w="9525" cap="flat" cmpd="sng" algn="ctr">
                      <a:solidFill>
                        <a:srgbClr val="B0B5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a:rPr>
                        <a:t>Description</a:t>
                      </a:r>
                    </a:p>
                  </a:txBody>
                  <a:tcPr marL="114300" marR="114300" marT="114300" marB="114300">
                    <a:lnL w="9525" cap="flat" cmpd="sng" algn="ctr">
                      <a:solidFill>
                        <a:srgbClr val="B0B50A"/>
                      </a:solidFill>
                      <a:prstDash val="solid"/>
                      <a:round/>
                      <a:headEnd type="none" w="med" len="med"/>
                      <a:tailEnd type="none" w="med" len="med"/>
                    </a:lnL>
                    <a:lnR w="9525" cap="flat" cmpd="sng" algn="ctr">
                      <a:solidFill>
                        <a:srgbClr val="B0B50A"/>
                      </a:solidFill>
                      <a:prstDash val="solid"/>
                      <a:round/>
                      <a:headEnd type="none" w="med" len="med"/>
                      <a:tailEnd type="none" w="med" len="med"/>
                    </a:lnR>
                    <a:lnT w="9525" cap="flat" cmpd="sng" algn="ctr">
                      <a:solidFill>
                        <a:srgbClr val="B0B50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just" fontAlgn="t"/>
                      <a:r>
                        <a:rPr lang="en-US" sz="1600" b="0" i="0">
                          <a:solidFill>
                            <a:srgbClr val="000000"/>
                          </a:solidFill>
                          <a:effectLst/>
                          <a:latin typeface="verdana"/>
                        </a:rPr>
                        <a:t>public final void wait()throws InterruptedException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b="0" i="0">
                          <a:solidFill>
                            <a:srgbClr val="000000"/>
                          </a:solidFill>
                          <a:effectLst/>
                          <a:latin typeface="verdana"/>
                        </a:rPr>
                        <a:t>waits until object is notified.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just" fontAlgn="t"/>
                      <a:r>
                        <a:rPr lang="en-US" sz="1600" b="0" i="0">
                          <a:solidFill>
                            <a:srgbClr val="000000"/>
                          </a:solidFill>
                          <a:effectLst/>
                          <a:latin typeface="verdana"/>
                        </a:rPr>
                        <a:t>public final void wait(long timeout)throws InterruptedException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b="0" i="0" dirty="0">
                          <a:solidFill>
                            <a:srgbClr val="000000"/>
                          </a:solidFill>
                          <a:effectLst/>
                          <a:latin typeface="verdana"/>
                        </a:rPr>
                        <a:t>waits for the specified amount of time.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488759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 Thread Communication</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b="1" dirty="0" smtClean="0"/>
              <a:t>notify</a:t>
            </a:r>
            <a:r>
              <a:rPr lang="en-US" sz="2000" b="1" dirty="0"/>
              <a:t>() method</a:t>
            </a:r>
          </a:p>
          <a:p>
            <a:r>
              <a:rPr lang="en-US" sz="2000" dirty="0"/>
              <a:t>Wakes up a single thread that is waiting on this object's monitor. If any threads are waiting on this object, one of them is chosen to be awakened. The choice is arbitrary and occurs at the discretion of the implementation. Syntax:</a:t>
            </a:r>
          </a:p>
          <a:p>
            <a:pPr marL="0" indent="0">
              <a:buNone/>
            </a:pPr>
            <a:r>
              <a:rPr lang="en-US" sz="2000" dirty="0" smtClean="0"/>
              <a:t>	public </a:t>
            </a:r>
            <a:r>
              <a:rPr lang="en-US" sz="2000" dirty="0"/>
              <a:t>final void notify</a:t>
            </a:r>
            <a:r>
              <a:rPr lang="en-US" sz="2000" dirty="0" smtClean="0"/>
              <a:t>()</a:t>
            </a:r>
          </a:p>
          <a:p>
            <a:endParaRPr lang="en-US" sz="2000" dirty="0" smtClean="0"/>
          </a:p>
          <a:p>
            <a:pPr marL="0" indent="0">
              <a:buNone/>
            </a:pPr>
            <a:r>
              <a:rPr lang="en-US" sz="2000" b="1" dirty="0" err="1" smtClean="0"/>
              <a:t>notifyAll</a:t>
            </a:r>
            <a:r>
              <a:rPr lang="en-US" sz="2000" b="1" dirty="0"/>
              <a:t>() method</a:t>
            </a:r>
          </a:p>
          <a:p>
            <a:r>
              <a:rPr lang="en-US" sz="2000" dirty="0"/>
              <a:t>Wakes up all threads that are waiting on this object's monitor. Syntax:</a:t>
            </a:r>
          </a:p>
          <a:p>
            <a:r>
              <a:rPr lang="en-US" sz="2000" dirty="0"/>
              <a:t>public final void </a:t>
            </a:r>
            <a:r>
              <a:rPr lang="en-US" sz="2000" dirty="0" err="1"/>
              <a:t>notifyAll</a:t>
            </a:r>
            <a:r>
              <a:rPr lang="en-US" sz="2000" dirty="0"/>
              <a:t>()</a:t>
            </a:r>
          </a:p>
          <a:p>
            <a:endParaRPr lang="en-US" sz="2000" dirty="0"/>
          </a:p>
          <a:p>
            <a:endParaRPr lang="en-US" sz="2000" dirty="0"/>
          </a:p>
        </p:txBody>
      </p:sp>
    </p:spTree>
    <p:extLst>
      <p:ext uri="{BB962C8B-B14F-4D97-AF65-F5344CB8AC3E}">
        <p14:creationId xmlns:p14="http://schemas.microsoft.com/office/powerpoint/2010/main" val="29499693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Points:</a:t>
            </a:r>
            <a:endParaRPr lang="en-US" b="1" dirty="0"/>
          </a:p>
        </p:txBody>
      </p:sp>
      <p:sp>
        <p:nvSpPr>
          <p:cNvPr id="3" name="Content Placeholder 2"/>
          <p:cNvSpPr>
            <a:spLocks noGrp="1"/>
          </p:cNvSpPr>
          <p:nvPr>
            <p:ph sz="quarter" idx="1"/>
          </p:nvPr>
        </p:nvSpPr>
        <p:spPr/>
        <p:txBody>
          <a:bodyPr>
            <a:normAutofit/>
          </a:bodyPr>
          <a:lstStyle/>
          <a:p>
            <a:pPr fontAlgn="base"/>
            <a:r>
              <a:rPr lang="en-US" sz="2000" b="1" dirty="0"/>
              <a:t>These methods are available in object class but not in thread class because threads can call these methods on any object.</a:t>
            </a:r>
          </a:p>
          <a:p>
            <a:pPr fontAlgn="base"/>
            <a:r>
              <a:rPr lang="en-US" sz="2000" dirty="0"/>
              <a:t>We should call these methods only from synchronized area other wise we get runtime exception saying </a:t>
            </a:r>
            <a:r>
              <a:rPr lang="en-US" sz="2000" b="1" dirty="0" err="1"/>
              <a:t>IllegalMonitorStateException</a:t>
            </a:r>
            <a:r>
              <a:rPr lang="en-US" sz="2000" dirty="0"/>
              <a:t>.</a:t>
            </a:r>
          </a:p>
          <a:p>
            <a:pPr fontAlgn="base"/>
            <a:r>
              <a:rPr lang="en-US" sz="2000" dirty="0"/>
              <a:t>If a thread executes wait() method it immediately releases the lock of that object(But not all locks) and entered into waiting state.</a:t>
            </a:r>
          </a:p>
          <a:p>
            <a:pPr fontAlgn="base"/>
            <a:r>
              <a:rPr lang="en-US" sz="2000" dirty="0"/>
              <a:t>After giving the notification also the thread releases the lock but may not be immediately.</a:t>
            </a:r>
          </a:p>
          <a:p>
            <a:endParaRPr lang="en-US" sz="2000" dirty="0"/>
          </a:p>
        </p:txBody>
      </p:sp>
    </p:spTree>
    <p:extLst>
      <p:ext uri="{BB962C8B-B14F-4D97-AF65-F5344CB8AC3E}">
        <p14:creationId xmlns:p14="http://schemas.microsoft.com/office/powerpoint/2010/main" val="6234861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 Thread Communication</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868680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20443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 Thread Communication</a:t>
            </a:r>
            <a:endParaRPr lang="en-US" dirty="0"/>
          </a:p>
        </p:txBody>
      </p:sp>
      <p:sp>
        <p:nvSpPr>
          <p:cNvPr id="3" name="Content Placeholder 2"/>
          <p:cNvSpPr>
            <a:spLocks noGrp="1"/>
          </p:cNvSpPr>
          <p:nvPr>
            <p:ph sz="quarter" idx="1"/>
          </p:nvPr>
        </p:nvSpPr>
        <p:spPr/>
        <p:txBody>
          <a:bodyPr>
            <a:normAutofit fontScale="62500" lnSpcReduction="20000"/>
          </a:bodyPr>
          <a:lstStyle/>
          <a:p>
            <a:pPr marL="0" indent="0" fontAlgn="base">
              <a:buNone/>
            </a:pPr>
            <a:r>
              <a:rPr lang="en-US" sz="2800" dirty="0"/>
              <a:t> class </a:t>
            </a:r>
            <a:r>
              <a:rPr lang="en-US" sz="2800" dirty="0" err="1"/>
              <a:t>ChildThread</a:t>
            </a:r>
            <a:r>
              <a:rPr lang="en-US" sz="2800" dirty="0"/>
              <a:t> extends Thread {</a:t>
            </a:r>
          </a:p>
          <a:p>
            <a:pPr marL="0" indent="0" fontAlgn="base">
              <a:buNone/>
            </a:pPr>
            <a:r>
              <a:rPr lang="en-US" sz="2800" dirty="0"/>
              <a:t>    </a:t>
            </a:r>
            <a:r>
              <a:rPr lang="en-US" sz="2800" dirty="0" err="1"/>
              <a:t>int</a:t>
            </a:r>
            <a:r>
              <a:rPr lang="en-US" sz="2800" dirty="0"/>
              <a:t> total = 0;</a:t>
            </a:r>
          </a:p>
          <a:p>
            <a:pPr marL="0" indent="0" fontAlgn="base">
              <a:buNone/>
            </a:pPr>
            <a:r>
              <a:rPr lang="en-US" sz="2800" dirty="0"/>
              <a:t>  </a:t>
            </a:r>
          </a:p>
          <a:p>
            <a:pPr marL="0" indent="0" fontAlgn="base">
              <a:buNone/>
            </a:pPr>
            <a:r>
              <a:rPr lang="en-US" sz="2800" dirty="0"/>
              <a:t>    public void run() {</a:t>
            </a:r>
          </a:p>
          <a:p>
            <a:pPr marL="0" indent="0" fontAlgn="base">
              <a:buNone/>
            </a:pPr>
            <a:r>
              <a:rPr lang="en-US" sz="2800" dirty="0"/>
              <a:t>        synchronized (this) {</a:t>
            </a:r>
          </a:p>
          <a:p>
            <a:pPr marL="0" indent="0" fontAlgn="base">
              <a:buNone/>
            </a:pPr>
            <a:r>
              <a:rPr lang="en-US" sz="2800" dirty="0"/>
              <a:t>            </a:t>
            </a:r>
            <a:r>
              <a:rPr lang="en-US" sz="2800" dirty="0" err="1"/>
              <a:t>System.out.println</a:t>
            </a:r>
            <a:r>
              <a:rPr lang="en-US" sz="2800" dirty="0"/>
              <a:t>("Child thread calculating");</a:t>
            </a:r>
          </a:p>
          <a:p>
            <a:pPr marL="0" indent="0" fontAlgn="base">
              <a:buNone/>
            </a:pPr>
            <a:r>
              <a:rPr lang="en-US" sz="2800" dirty="0"/>
              <a:t>            for (</a:t>
            </a:r>
            <a:r>
              <a:rPr lang="en-US" sz="2800" dirty="0" err="1"/>
              <a:t>int</a:t>
            </a:r>
            <a:r>
              <a:rPr lang="en-US" sz="2800" dirty="0"/>
              <a:t> </a:t>
            </a:r>
            <a:r>
              <a:rPr lang="en-US" sz="2800" dirty="0" err="1"/>
              <a:t>i</a:t>
            </a:r>
            <a:r>
              <a:rPr lang="en-US" sz="2800" dirty="0"/>
              <a:t> = 0; </a:t>
            </a:r>
            <a:r>
              <a:rPr lang="en-US" sz="2800" dirty="0" err="1"/>
              <a:t>i</a:t>
            </a:r>
            <a:r>
              <a:rPr lang="en-US" sz="2800" dirty="0"/>
              <a:t> &lt;= 100; </a:t>
            </a:r>
            <a:r>
              <a:rPr lang="en-US" sz="2800" dirty="0" err="1"/>
              <a:t>i</a:t>
            </a:r>
            <a:r>
              <a:rPr lang="en-US" sz="2800" dirty="0"/>
              <a:t>++) {</a:t>
            </a:r>
          </a:p>
          <a:p>
            <a:pPr marL="0" indent="0" fontAlgn="base">
              <a:buNone/>
            </a:pPr>
            <a:r>
              <a:rPr lang="en-US" sz="2800" dirty="0"/>
              <a:t>                total = total + </a:t>
            </a:r>
            <a:r>
              <a:rPr lang="en-US" sz="2800" dirty="0" err="1"/>
              <a:t>i</a:t>
            </a:r>
            <a:r>
              <a:rPr lang="en-US" sz="2800" dirty="0"/>
              <a:t>;</a:t>
            </a:r>
          </a:p>
          <a:p>
            <a:pPr marL="0" indent="0" fontAlgn="base">
              <a:buNone/>
            </a:pPr>
            <a:r>
              <a:rPr lang="en-US" sz="2800" dirty="0"/>
              <a:t>            }</a:t>
            </a:r>
          </a:p>
          <a:p>
            <a:pPr marL="0" indent="0" fontAlgn="base">
              <a:buNone/>
            </a:pPr>
            <a:r>
              <a:rPr lang="en-US" sz="2800" dirty="0"/>
              <a:t>            </a:t>
            </a:r>
            <a:r>
              <a:rPr lang="en-US" sz="2800" dirty="0" err="1"/>
              <a:t>System.out.println</a:t>
            </a:r>
            <a:r>
              <a:rPr lang="en-US" sz="2800" dirty="0"/>
              <a:t>("</a:t>
            </a:r>
            <a:r>
              <a:rPr lang="en-US" sz="2800" dirty="0" err="1"/>
              <a:t>ChildThread</a:t>
            </a:r>
            <a:r>
              <a:rPr lang="en-US" sz="2800" dirty="0"/>
              <a:t> giving </a:t>
            </a:r>
            <a:r>
              <a:rPr lang="en-US" sz="2800" dirty="0" err="1"/>
              <a:t>notofication</a:t>
            </a:r>
            <a:r>
              <a:rPr lang="en-US" sz="2800" dirty="0"/>
              <a:t>");</a:t>
            </a:r>
          </a:p>
          <a:p>
            <a:pPr marL="0" indent="0" fontAlgn="base">
              <a:buNone/>
            </a:pPr>
            <a:r>
              <a:rPr lang="en-US" sz="2800" dirty="0"/>
              <a:t>            </a:t>
            </a:r>
            <a:r>
              <a:rPr lang="en-US" sz="2800" dirty="0" err="1"/>
              <a:t>this.notify</a:t>
            </a:r>
            <a:r>
              <a:rPr lang="en-US" sz="2800" dirty="0"/>
              <a:t>();</a:t>
            </a:r>
          </a:p>
          <a:p>
            <a:pPr marL="0" indent="0" fontAlgn="base">
              <a:buNone/>
            </a:pPr>
            <a:r>
              <a:rPr lang="en-US" sz="2800" dirty="0"/>
              <a:t>        }</a:t>
            </a:r>
          </a:p>
          <a:p>
            <a:pPr marL="0" indent="0" fontAlgn="base">
              <a:buNone/>
            </a:pPr>
            <a:r>
              <a:rPr lang="en-US" sz="2800" dirty="0"/>
              <a:t>    }</a:t>
            </a:r>
          </a:p>
          <a:p>
            <a:pPr marL="0" indent="0" fontAlgn="base">
              <a:buNone/>
            </a:pPr>
            <a:r>
              <a:rPr lang="en-US" sz="2800" dirty="0"/>
              <a:t>      </a:t>
            </a:r>
          </a:p>
          <a:p>
            <a:pPr marL="0" indent="0" fontAlgn="base">
              <a:buNone/>
            </a:pPr>
            <a:r>
              <a:rPr lang="en-US" sz="2800" dirty="0"/>
              <a:t>}</a:t>
            </a:r>
          </a:p>
          <a:p>
            <a:pPr marL="0" indent="0" fontAlgn="base">
              <a:buNone/>
            </a:pPr>
            <a:endParaRPr lang="en-US" sz="2800" dirty="0"/>
          </a:p>
          <a:p>
            <a:endParaRPr lang="en-US" sz="2400" dirty="0"/>
          </a:p>
          <a:p>
            <a:endParaRPr lang="en-US" dirty="0"/>
          </a:p>
        </p:txBody>
      </p:sp>
    </p:spTree>
    <p:extLst>
      <p:ext uri="{BB962C8B-B14F-4D97-AF65-F5344CB8AC3E}">
        <p14:creationId xmlns:p14="http://schemas.microsoft.com/office/powerpoint/2010/main" val="14408516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 Thread Communication Example</a:t>
            </a:r>
            <a:endParaRPr lang="en-US" dirty="0"/>
          </a:p>
        </p:txBody>
      </p:sp>
      <p:sp>
        <p:nvSpPr>
          <p:cNvPr id="3" name="Content Placeholder 2"/>
          <p:cNvSpPr>
            <a:spLocks noGrp="1"/>
          </p:cNvSpPr>
          <p:nvPr>
            <p:ph sz="quarter" idx="1"/>
          </p:nvPr>
        </p:nvSpPr>
        <p:spPr/>
        <p:txBody>
          <a:bodyPr>
            <a:noAutofit/>
          </a:bodyPr>
          <a:lstStyle/>
          <a:p>
            <a:pPr marL="0" indent="0" fontAlgn="base">
              <a:buNone/>
            </a:pPr>
            <a:r>
              <a:rPr lang="en-US" sz="1800" dirty="0"/>
              <a:t>public class </a:t>
            </a:r>
            <a:r>
              <a:rPr lang="en-US" sz="1800" dirty="0" err="1"/>
              <a:t>MainThread</a:t>
            </a:r>
            <a:r>
              <a:rPr lang="en-US" sz="1800" dirty="0"/>
              <a:t> {</a:t>
            </a:r>
          </a:p>
          <a:p>
            <a:pPr marL="0" indent="0" fontAlgn="base">
              <a:buNone/>
            </a:pPr>
            <a:r>
              <a:rPr lang="en-US" sz="1800" dirty="0"/>
              <a:t>      </a:t>
            </a:r>
          </a:p>
          <a:p>
            <a:pPr marL="0" indent="0" fontAlgn="base">
              <a:buNone/>
            </a:pPr>
            <a:r>
              <a:rPr lang="en-US" sz="1800" dirty="0"/>
              <a:t>    public static void main(String[] </a:t>
            </a:r>
            <a:r>
              <a:rPr lang="en-US" sz="1800" dirty="0" err="1"/>
              <a:t>args</a:t>
            </a:r>
            <a:r>
              <a:rPr lang="en-US" sz="1800" dirty="0"/>
              <a:t>)throws </a:t>
            </a:r>
            <a:r>
              <a:rPr lang="en-US" sz="1800" dirty="0" err="1"/>
              <a:t>InterruptedException</a:t>
            </a:r>
            <a:r>
              <a:rPr lang="en-US" sz="1800" dirty="0"/>
              <a:t> {</a:t>
            </a:r>
          </a:p>
          <a:p>
            <a:pPr marL="0" indent="0" fontAlgn="base">
              <a:buNone/>
            </a:pPr>
            <a:r>
              <a:rPr lang="en-US" sz="1800" dirty="0"/>
              <a:t>        </a:t>
            </a:r>
            <a:r>
              <a:rPr lang="en-US" sz="1800" dirty="0" err="1"/>
              <a:t>ChildThread</a:t>
            </a:r>
            <a:r>
              <a:rPr lang="en-US" sz="1800" dirty="0"/>
              <a:t> thread=new </a:t>
            </a:r>
            <a:r>
              <a:rPr lang="en-US" sz="1800" dirty="0" err="1"/>
              <a:t>ChildThread</a:t>
            </a:r>
            <a:r>
              <a:rPr lang="en-US" sz="1800" dirty="0"/>
              <a:t>();</a:t>
            </a:r>
          </a:p>
          <a:p>
            <a:pPr marL="0" indent="0" fontAlgn="base">
              <a:buNone/>
            </a:pPr>
            <a:r>
              <a:rPr lang="en-US" sz="1800" dirty="0"/>
              <a:t>        </a:t>
            </a:r>
            <a:r>
              <a:rPr lang="en-US" sz="1800" dirty="0" err="1"/>
              <a:t>thread.start</a:t>
            </a:r>
            <a:r>
              <a:rPr lang="en-US" sz="1800" dirty="0"/>
              <a:t>();</a:t>
            </a:r>
          </a:p>
          <a:p>
            <a:pPr marL="0" indent="0" fontAlgn="base">
              <a:buNone/>
            </a:pPr>
            <a:r>
              <a:rPr lang="en-US" sz="1800" dirty="0"/>
              <a:t>        synchronized (thread) {</a:t>
            </a:r>
          </a:p>
          <a:p>
            <a:pPr marL="0" indent="0" fontAlgn="base">
              <a:buNone/>
            </a:pPr>
            <a:r>
              <a:rPr lang="en-US" sz="1800" dirty="0"/>
              <a:t>            </a:t>
            </a:r>
            <a:r>
              <a:rPr lang="en-US" sz="1800" dirty="0" err="1"/>
              <a:t>System.out.println</a:t>
            </a:r>
            <a:r>
              <a:rPr lang="en-US" sz="1800" dirty="0"/>
              <a:t>("Main Thread calling Child thread");</a:t>
            </a:r>
          </a:p>
          <a:p>
            <a:pPr marL="0" indent="0" fontAlgn="base">
              <a:buNone/>
            </a:pPr>
            <a:r>
              <a:rPr lang="en-US" sz="1800" dirty="0"/>
              <a:t>            </a:t>
            </a:r>
            <a:r>
              <a:rPr lang="en-US" sz="1800" dirty="0" err="1"/>
              <a:t>thread.wait</a:t>
            </a:r>
            <a:r>
              <a:rPr lang="en-US" sz="1800" dirty="0"/>
              <a:t>();</a:t>
            </a:r>
          </a:p>
          <a:p>
            <a:pPr marL="0" indent="0" fontAlgn="base">
              <a:buNone/>
            </a:pPr>
            <a:r>
              <a:rPr lang="en-US" sz="1800" dirty="0"/>
              <a:t>            </a:t>
            </a:r>
            <a:r>
              <a:rPr lang="en-US" sz="1800" dirty="0" err="1"/>
              <a:t>System.out.println</a:t>
            </a:r>
            <a:r>
              <a:rPr lang="en-US" sz="1800" dirty="0"/>
              <a:t>("</a:t>
            </a:r>
            <a:r>
              <a:rPr lang="en-US" sz="1800" dirty="0" err="1"/>
              <a:t>MainThread</a:t>
            </a:r>
            <a:r>
              <a:rPr lang="en-US" sz="1800" dirty="0"/>
              <a:t> got notification");</a:t>
            </a:r>
          </a:p>
          <a:p>
            <a:pPr marL="0" indent="0" fontAlgn="base">
              <a:buNone/>
            </a:pPr>
            <a:r>
              <a:rPr lang="en-US" sz="1800" dirty="0"/>
              <a:t>            </a:t>
            </a:r>
            <a:r>
              <a:rPr lang="en-US" sz="1800" dirty="0" err="1"/>
              <a:t>System.out.println</a:t>
            </a:r>
            <a:r>
              <a:rPr lang="en-US" sz="1800" dirty="0"/>
              <a:t>(</a:t>
            </a:r>
            <a:r>
              <a:rPr lang="en-US" sz="1800" dirty="0" err="1"/>
              <a:t>thread.total</a:t>
            </a:r>
            <a:r>
              <a:rPr lang="en-US" sz="1800" dirty="0"/>
              <a:t>);</a:t>
            </a:r>
          </a:p>
          <a:p>
            <a:pPr marL="0" indent="0" fontAlgn="base">
              <a:buNone/>
            </a:pPr>
            <a:r>
              <a:rPr lang="en-US" sz="1800" dirty="0"/>
              <a:t>        }</a:t>
            </a:r>
          </a:p>
          <a:p>
            <a:pPr marL="0" indent="0" fontAlgn="base">
              <a:buNone/>
            </a:pPr>
            <a:r>
              <a:rPr lang="en-US" sz="1800" dirty="0"/>
              <a:t>    }</a:t>
            </a:r>
          </a:p>
          <a:p>
            <a:pPr marL="0" indent="0" fontAlgn="base">
              <a:buNone/>
            </a:pPr>
            <a:r>
              <a:rPr lang="en-US" sz="1800" dirty="0"/>
              <a:t>  </a:t>
            </a:r>
          </a:p>
          <a:p>
            <a:pPr marL="0" indent="0" fontAlgn="base">
              <a:buNone/>
            </a:pPr>
            <a:r>
              <a:rPr lang="en-US" sz="1800" dirty="0" smtClean="0"/>
              <a:t>}</a:t>
            </a:r>
            <a:endParaRPr lang="en-US" sz="1800" dirty="0"/>
          </a:p>
        </p:txBody>
      </p:sp>
    </p:spTree>
    <p:extLst>
      <p:ext uri="{BB962C8B-B14F-4D97-AF65-F5344CB8AC3E}">
        <p14:creationId xmlns:p14="http://schemas.microsoft.com/office/powerpoint/2010/main" val="21005422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Deadlock in </a:t>
            </a:r>
            <a:r>
              <a:rPr lang="en-US" sz="3600" b="1" dirty="0" smtClean="0"/>
              <a:t>java</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b="1" dirty="0"/>
              <a:t>Deadlock in java</a:t>
            </a:r>
          </a:p>
          <a:p>
            <a:r>
              <a:rPr lang="en-US" sz="2000" dirty="0"/>
              <a:t>Deadlock in java is a part of multithreading. Deadlock can occur in a situation when a thread is waiting for an object lock, that is acquired by another thread and second thread is waiting for an object lock that is acquired by first thread. Since, both threads are waiting for each other to release the lock, the condition is called deadlock.</a:t>
            </a:r>
          </a:p>
          <a:p>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135967"/>
            <a:ext cx="4124325"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824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Thread in </a:t>
            </a:r>
            <a:r>
              <a:rPr lang="en-US" b="1" dirty="0" smtClean="0"/>
              <a:t>java</a:t>
            </a:r>
            <a:endParaRPr lang="en-US" b="1" dirty="0"/>
          </a:p>
        </p:txBody>
      </p:sp>
      <p:sp>
        <p:nvSpPr>
          <p:cNvPr id="3" name="Content Placeholder 2"/>
          <p:cNvSpPr>
            <a:spLocks noGrp="1"/>
          </p:cNvSpPr>
          <p:nvPr>
            <p:ph sz="quarter" idx="1"/>
          </p:nvPr>
        </p:nvSpPr>
        <p:spPr/>
        <p:txBody>
          <a:bodyPr>
            <a:noAutofit/>
          </a:bodyPr>
          <a:lstStyle/>
          <a:p>
            <a:r>
              <a:rPr lang="en-US" sz="1800" dirty="0" smtClean="0">
                <a:latin typeface="+mj-lt"/>
              </a:rPr>
              <a:t>Thread </a:t>
            </a:r>
            <a:r>
              <a:rPr lang="en-US" sz="1800" dirty="0">
                <a:latin typeface="+mj-lt"/>
              </a:rPr>
              <a:t>are light weight process.</a:t>
            </a:r>
          </a:p>
          <a:p>
            <a:r>
              <a:rPr lang="en-US" sz="1800" dirty="0">
                <a:latin typeface="+mj-lt"/>
              </a:rPr>
              <a:t>A thread </a:t>
            </a:r>
            <a:r>
              <a:rPr lang="en-US" sz="1800" dirty="0" smtClean="0">
                <a:latin typeface="+mj-lt"/>
              </a:rPr>
              <a:t>belongs </a:t>
            </a:r>
            <a:r>
              <a:rPr lang="en-US" sz="1800" dirty="0">
                <a:latin typeface="+mj-lt"/>
              </a:rPr>
              <a:t>to </a:t>
            </a:r>
            <a:r>
              <a:rPr lang="en-US" sz="1800" dirty="0" err="1">
                <a:latin typeface="+mj-lt"/>
              </a:rPr>
              <a:t>java.lang</a:t>
            </a:r>
            <a:r>
              <a:rPr lang="en-US" sz="1800" dirty="0">
                <a:latin typeface="+mj-lt"/>
              </a:rPr>
              <a:t> package.</a:t>
            </a:r>
          </a:p>
          <a:p>
            <a:r>
              <a:rPr lang="en-US" sz="1800" dirty="0">
                <a:latin typeface="+mj-lt"/>
              </a:rPr>
              <a:t>We can create multiple threads in java, even if we don’t create any Thread, one Thread at least  do exist i.e. main thread.</a:t>
            </a:r>
          </a:p>
          <a:p>
            <a:r>
              <a:rPr lang="en-US" sz="1800" dirty="0">
                <a:latin typeface="+mj-lt"/>
              </a:rPr>
              <a:t>Multiple threads run </a:t>
            </a:r>
            <a:r>
              <a:rPr lang="en-US" sz="1800" dirty="0" smtClean="0">
                <a:latin typeface="+mj-lt"/>
              </a:rPr>
              <a:t>parallel </a:t>
            </a:r>
            <a:r>
              <a:rPr lang="en-US" sz="1800" dirty="0">
                <a:latin typeface="+mj-lt"/>
              </a:rPr>
              <a:t>in java.  </a:t>
            </a:r>
          </a:p>
          <a:p>
            <a:r>
              <a:rPr lang="en-US" sz="1800" dirty="0">
                <a:latin typeface="+mj-lt"/>
              </a:rPr>
              <a:t>Threads have their own stack.</a:t>
            </a:r>
          </a:p>
          <a:p>
            <a:r>
              <a:rPr lang="en-US" sz="1800" dirty="0">
                <a:latin typeface="+mj-lt"/>
              </a:rPr>
              <a:t>Advantage of Thread : Suppose one thread needs 10 minutes to get certain task, 10 threads used at a time could complete that task in 1 minute, because threads can run </a:t>
            </a:r>
            <a:r>
              <a:rPr lang="en-US" sz="1800" dirty="0" smtClean="0">
                <a:latin typeface="+mj-lt"/>
              </a:rPr>
              <a:t>parallel.</a:t>
            </a:r>
            <a:endParaRPr lang="en-US" sz="1800" dirty="0">
              <a:latin typeface="+mj-lt"/>
            </a:endParaRPr>
          </a:p>
          <a:p>
            <a:endParaRPr lang="en-US" sz="1800" dirty="0" smtClean="0">
              <a:latin typeface="+mj-lt"/>
            </a:endParaRPr>
          </a:p>
          <a:p>
            <a:endParaRPr lang="en-US" sz="1800" dirty="0">
              <a:latin typeface="+mj-lt"/>
            </a:endParaRPr>
          </a:p>
          <a:p>
            <a:endParaRPr lang="en-US" sz="1800" dirty="0">
              <a:latin typeface="+mj-lt"/>
            </a:endParaRPr>
          </a:p>
        </p:txBody>
      </p:sp>
    </p:spTree>
    <p:extLst>
      <p:ext uri="{BB962C8B-B14F-4D97-AF65-F5344CB8AC3E}">
        <p14:creationId xmlns:p14="http://schemas.microsoft.com/office/powerpoint/2010/main" val="2874240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stretch>
            <a:fillRect/>
          </a:stretch>
        </p:blipFill>
        <p:spPr>
          <a:xfrm>
            <a:off x="273177" y="1371600"/>
            <a:ext cx="8562975" cy="5029200"/>
          </a:xfrm>
          <a:prstGeom prst="rect">
            <a:avLst/>
          </a:prstGeom>
        </p:spPr>
      </p:pic>
    </p:spTree>
    <p:extLst>
      <p:ext uri="{BB962C8B-B14F-4D97-AF65-F5344CB8AC3E}">
        <p14:creationId xmlns:p14="http://schemas.microsoft.com/office/powerpoint/2010/main" val="4234275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Defining</a:t>
            </a:r>
            <a:r>
              <a:rPr lang="en-US" b="1" dirty="0" smtClean="0"/>
              <a:t>, Instantiating </a:t>
            </a:r>
            <a:r>
              <a:rPr lang="en-US" b="1" dirty="0"/>
              <a:t>&amp; Starting a </a:t>
            </a:r>
            <a:r>
              <a:rPr lang="en-US" b="1" dirty="0" smtClean="0"/>
              <a:t>thread</a:t>
            </a:r>
            <a:endParaRPr lang="en-US" dirty="0"/>
          </a:p>
        </p:txBody>
      </p:sp>
      <p:sp>
        <p:nvSpPr>
          <p:cNvPr id="3" name="Content Placeholder 2"/>
          <p:cNvSpPr>
            <a:spLocks noGrp="1"/>
          </p:cNvSpPr>
          <p:nvPr>
            <p:ph sz="quarter" idx="1"/>
          </p:nvPr>
        </p:nvSpPr>
        <p:spPr>
          <a:xfrm>
            <a:off x="301752" y="1527048"/>
            <a:ext cx="8503920" cy="4949952"/>
          </a:xfrm>
        </p:spPr>
        <p:txBody>
          <a:bodyPr>
            <a:noAutofit/>
          </a:bodyPr>
          <a:lstStyle/>
          <a:p>
            <a:pPr fontAlgn="base"/>
            <a:r>
              <a:rPr lang="en-US" sz="2000" dirty="0"/>
              <a:t>We can define, instantiate and starting a thread by using the following 2 ways.</a:t>
            </a:r>
          </a:p>
          <a:p>
            <a:pPr lvl="1" fontAlgn="base"/>
            <a:r>
              <a:rPr lang="en-US" sz="1600" dirty="0"/>
              <a:t>By extending </a:t>
            </a:r>
            <a:r>
              <a:rPr lang="en-US" sz="1600" b="1" dirty="0"/>
              <a:t>Thread </a:t>
            </a:r>
            <a:r>
              <a:rPr lang="en-US" sz="1600" dirty="0"/>
              <a:t>class.</a:t>
            </a:r>
          </a:p>
          <a:p>
            <a:pPr lvl="1" fontAlgn="base"/>
            <a:r>
              <a:rPr lang="en-US" sz="1600" dirty="0"/>
              <a:t>By implementing </a:t>
            </a:r>
            <a:r>
              <a:rPr lang="en-US" sz="1600" b="1" dirty="0"/>
              <a:t>Runnable </a:t>
            </a:r>
            <a:r>
              <a:rPr lang="en-US" sz="1600" dirty="0"/>
              <a:t>interface</a:t>
            </a:r>
            <a:r>
              <a:rPr lang="en-US" sz="1600" dirty="0" smtClean="0"/>
              <a:t>.</a:t>
            </a:r>
          </a:p>
          <a:p>
            <a:pPr lvl="1" fontAlgn="base"/>
            <a:endParaRPr lang="en-US" sz="1600" dirty="0"/>
          </a:p>
          <a:p>
            <a:pPr marL="0" indent="0" fontAlgn="base">
              <a:buNone/>
            </a:pPr>
            <a:r>
              <a:rPr lang="en-US" sz="2000" b="1" dirty="0"/>
              <a:t>By extending Thread Class</a:t>
            </a:r>
          </a:p>
          <a:p>
            <a:pPr fontAlgn="base"/>
            <a:r>
              <a:rPr lang="en-US" sz="2000" dirty="0" smtClean="0"/>
              <a:t>In </a:t>
            </a:r>
            <a:r>
              <a:rPr lang="en-US" sz="2000" dirty="0"/>
              <a:t>the case of </a:t>
            </a:r>
            <a:r>
              <a:rPr lang="en-US" sz="2000" dirty="0" err="1"/>
              <a:t>t.start</a:t>
            </a:r>
            <a:r>
              <a:rPr lang="en-US" sz="2000" dirty="0"/>
              <a:t>() method</a:t>
            </a:r>
            <a:r>
              <a:rPr lang="en-US" sz="2000" dirty="0" smtClean="0"/>
              <a:t>, a </a:t>
            </a:r>
            <a:r>
              <a:rPr lang="en-US" sz="2000" dirty="0"/>
              <a:t>new thread will be created and which is responsible for the execution of run </a:t>
            </a:r>
            <a:r>
              <a:rPr lang="en-US" sz="2000" dirty="0" smtClean="0"/>
              <a:t>method.</a:t>
            </a:r>
          </a:p>
          <a:p>
            <a:pPr fontAlgn="base"/>
            <a:r>
              <a:rPr lang="en-US" sz="2000" dirty="0" smtClean="0"/>
              <a:t>The </a:t>
            </a:r>
            <a:r>
              <a:rPr lang="en-US" sz="2000" dirty="0"/>
              <a:t>start() method available in Thread class is responsible to register out thread with </a:t>
            </a:r>
            <a:r>
              <a:rPr lang="en-US" sz="2000" b="1" dirty="0"/>
              <a:t>Thread </a:t>
            </a:r>
            <a:r>
              <a:rPr lang="en-US" sz="2000" b="1" dirty="0" err="1"/>
              <a:t>Schedular</a:t>
            </a:r>
            <a:r>
              <a:rPr lang="en-US" sz="2000" dirty="0" smtClean="0"/>
              <a:t>. Hence </a:t>
            </a:r>
            <a:r>
              <a:rPr lang="en-US" sz="2000" dirty="0"/>
              <a:t>without executing thread class start() method</a:t>
            </a:r>
            <a:r>
              <a:rPr lang="en-US" sz="2000" dirty="0" smtClean="0"/>
              <a:t>, there </a:t>
            </a:r>
            <a:r>
              <a:rPr lang="en-US" sz="2000" dirty="0"/>
              <a:t>is no chance of starting the new </a:t>
            </a:r>
            <a:r>
              <a:rPr lang="en-US" sz="2000" dirty="0" smtClean="0"/>
              <a:t>thread.</a:t>
            </a:r>
          </a:p>
          <a:p>
            <a:pPr fontAlgn="base"/>
            <a:r>
              <a:rPr lang="en-US" sz="2000" dirty="0" smtClean="0"/>
              <a:t>If </a:t>
            </a:r>
            <a:r>
              <a:rPr lang="en-US" sz="2000" dirty="0"/>
              <a:t>multiple threads are </a:t>
            </a:r>
            <a:r>
              <a:rPr lang="en-US" sz="2000" dirty="0" smtClean="0"/>
              <a:t>present, then </a:t>
            </a:r>
            <a:r>
              <a:rPr lang="en-US" sz="2000" dirty="0"/>
              <a:t>which thread will get chance first for execution will be decided by “Thread Scheduler”.</a:t>
            </a:r>
          </a:p>
          <a:p>
            <a:pPr fontAlgn="base"/>
            <a:r>
              <a:rPr lang="en-US" sz="2000" dirty="0"/>
              <a:t>The behavior of the Thread scheduler is vendor dependent and hence we can’t expect exact output for the above </a:t>
            </a:r>
            <a:r>
              <a:rPr lang="en-US" sz="2000" dirty="0" smtClean="0"/>
              <a:t>program</a:t>
            </a:r>
            <a:r>
              <a:rPr lang="en-US" sz="2000" dirty="0"/>
              <a:t>.</a:t>
            </a:r>
            <a:endParaRPr lang="en-US" sz="2000" dirty="0" smtClean="0"/>
          </a:p>
          <a:p>
            <a:endParaRPr lang="en-US" sz="2000" dirty="0"/>
          </a:p>
        </p:txBody>
      </p:sp>
    </p:spTree>
    <p:extLst>
      <p:ext uri="{BB962C8B-B14F-4D97-AF65-F5344CB8AC3E}">
        <p14:creationId xmlns:p14="http://schemas.microsoft.com/office/powerpoint/2010/main" val="2088232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By Implementing Runnable </a:t>
            </a:r>
            <a:r>
              <a:rPr lang="en-US" b="1" dirty="0" smtClean="0"/>
              <a:t>Interface</a:t>
            </a:r>
            <a:endParaRPr lang="en-US" dirty="0"/>
          </a:p>
        </p:txBody>
      </p:sp>
      <p:sp>
        <p:nvSpPr>
          <p:cNvPr id="3" name="Content Placeholder 2"/>
          <p:cNvSpPr>
            <a:spLocks noGrp="1"/>
          </p:cNvSpPr>
          <p:nvPr>
            <p:ph sz="quarter" idx="1"/>
          </p:nvPr>
        </p:nvSpPr>
        <p:spPr/>
        <p:txBody>
          <a:bodyPr>
            <a:normAutofit lnSpcReduction="10000"/>
          </a:bodyPr>
          <a:lstStyle/>
          <a:p>
            <a:r>
              <a:rPr lang="en-US" sz="2000" dirty="0"/>
              <a:t>We can define a Thread by implementing Runnable interface also. Runnable interface available in </a:t>
            </a:r>
            <a:r>
              <a:rPr lang="en-US" sz="2000" dirty="0" err="1"/>
              <a:t>java.lang</a:t>
            </a:r>
            <a:r>
              <a:rPr lang="en-US" sz="2000" dirty="0"/>
              <a:t> package and contains only one method. i.e. public void run</a:t>
            </a:r>
            <a:r>
              <a:rPr lang="en-US" sz="2000" dirty="0" smtClean="0"/>
              <a:t>()</a:t>
            </a:r>
          </a:p>
          <a:p>
            <a:pPr marL="0" indent="0">
              <a:buNone/>
            </a:pPr>
            <a:endParaRPr lang="en-US" sz="2000" dirty="0" smtClean="0">
              <a:solidFill>
                <a:srgbClr val="C00000"/>
              </a:solidFill>
            </a:endParaRPr>
          </a:p>
          <a:p>
            <a:pPr marL="0" indent="0">
              <a:buNone/>
            </a:pPr>
            <a:r>
              <a:rPr lang="en-US" sz="2000" dirty="0" smtClean="0">
                <a:solidFill>
                  <a:srgbClr val="C00000"/>
                </a:solidFill>
              </a:rPr>
              <a:t>Thread </a:t>
            </a:r>
            <a:r>
              <a:rPr lang="en-US" sz="2000" dirty="0">
                <a:solidFill>
                  <a:srgbClr val="C00000"/>
                </a:solidFill>
              </a:rPr>
              <a:t>Class vs Runnable </a:t>
            </a:r>
            <a:r>
              <a:rPr lang="en-US" sz="2000" dirty="0" smtClean="0">
                <a:solidFill>
                  <a:srgbClr val="C00000"/>
                </a:solidFill>
              </a:rPr>
              <a:t>Interface</a:t>
            </a:r>
          </a:p>
          <a:p>
            <a:pPr marL="0" indent="0">
              <a:buNone/>
            </a:pPr>
            <a:endParaRPr lang="en-US" sz="2000" dirty="0">
              <a:solidFill>
                <a:srgbClr val="C00000"/>
              </a:solidFill>
            </a:endParaRPr>
          </a:p>
          <a:p>
            <a:r>
              <a:rPr lang="en-US" sz="2000" dirty="0" smtClean="0"/>
              <a:t>If </a:t>
            </a:r>
            <a:r>
              <a:rPr lang="en-US" sz="2000" dirty="0"/>
              <a:t>we extend the Thread class, our class cannot extend any other class because Java doesn’t support multiple inheritance. But, if we implement the Runnable interface, our class can still extend other base classes.</a:t>
            </a:r>
          </a:p>
          <a:p>
            <a:pPr marL="0" indent="0">
              <a:buNone/>
            </a:pPr>
            <a:endParaRPr lang="en-US" sz="2000" dirty="0" smtClean="0"/>
          </a:p>
          <a:p>
            <a:r>
              <a:rPr lang="en-US" sz="2000" dirty="0" smtClean="0"/>
              <a:t>We </a:t>
            </a:r>
            <a:r>
              <a:rPr lang="en-US" sz="2000" dirty="0"/>
              <a:t>can achieve basic functionality of a thread by extending Thread class because it provides some inbuilt methods like yield(), interrupt() etc. that are not available in Runnable interface.</a:t>
            </a:r>
            <a:endParaRPr lang="en-US" sz="2000" dirty="0" smtClean="0"/>
          </a:p>
          <a:p>
            <a:endParaRPr lang="en-US" sz="2000" dirty="0"/>
          </a:p>
        </p:txBody>
      </p:sp>
    </p:spTree>
    <p:extLst>
      <p:ext uri="{BB962C8B-B14F-4D97-AF65-F5344CB8AC3E}">
        <p14:creationId xmlns:p14="http://schemas.microsoft.com/office/powerpoint/2010/main" val="2569694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Life cycle of </a:t>
            </a:r>
            <a:r>
              <a:rPr lang="en-US" b="1" dirty="0" smtClean="0"/>
              <a:t>Thread</a:t>
            </a:r>
            <a:endParaRPr lang="en-US" dirty="0"/>
          </a:p>
        </p:txBody>
      </p:sp>
      <p:sp>
        <p:nvSpPr>
          <p:cNvPr id="3" name="Content Placeholder 2"/>
          <p:cNvSpPr>
            <a:spLocks noGrp="1"/>
          </p:cNvSpPr>
          <p:nvPr>
            <p:ph sz="quarter" idx="1"/>
          </p:nvPr>
        </p:nvSpPr>
        <p:spPr>
          <a:xfrm>
            <a:off x="301752" y="1527048"/>
            <a:ext cx="8503920" cy="5254752"/>
          </a:xfrm>
        </p:spPr>
        <p:txBody>
          <a:bodyPr/>
          <a:lstStyle/>
          <a:p>
            <a:endParaRPr lang="en-US" dirty="0"/>
          </a:p>
        </p:txBody>
      </p:sp>
      <p:pic>
        <p:nvPicPr>
          <p:cNvPr id="4" name="Picture 3"/>
          <p:cNvPicPr>
            <a:picLocks noChangeAspect="1"/>
          </p:cNvPicPr>
          <p:nvPr/>
        </p:nvPicPr>
        <p:blipFill>
          <a:blip r:embed="rId2"/>
          <a:stretch>
            <a:fillRect/>
          </a:stretch>
        </p:blipFill>
        <p:spPr>
          <a:xfrm>
            <a:off x="301752" y="1527048"/>
            <a:ext cx="8534400" cy="5026152"/>
          </a:xfrm>
          <a:prstGeom prst="rect">
            <a:avLst/>
          </a:prstGeom>
        </p:spPr>
      </p:pic>
    </p:spTree>
    <p:extLst>
      <p:ext uri="{BB962C8B-B14F-4D97-AF65-F5344CB8AC3E}">
        <p14:creationId xmlns:p14="http://schemas.microsoft.com/office/powerpoint/2010/main" val="1008449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Preventing thread from execution</a:t>
            </a:r>
            <a:endParaRPr lang="en-US" b="1" dirty="0"/>
          </a:p>
        </p:txBody>
      </p:sp>
      <p:sp>
        <p:nvSpPr>
          <p:cNvPr id="3" name="Content Placeholder 2"/>
          <p:cNvSpPr>
            <a:spLocks noGrp="1"/>
          </p:cNvSpPr>
          <p:nvPr>
            <p:ph sz="quarter" idx="1"/>
          </p:nvPr>
        </p:nvSpPr>
        <p:spPr/>
        <p:txBody>
          <a:bodyPr>
            <a:normAutofit/>
          </a:bodyPr>
          <a:lstStyle/>
          <a:p>
            <a:pPr marL="0" indent="0" fontAlgn="base">
              <a:buNone/>
            </a:pPr>
            <a:r>
              <a:rPr lang="en-US" sz="2400" dirty="0"/>
              <a:t>We can prevent a thread from execution by using </a:t>
            </a:r>
            <a:r>
              <a:rPr lang="en-US" sz="2400" dirty="0" smtClean="0"/>
              <a:t>the following </a:t>
            </a:r>
            <a:r>
              <a:rPr lang="en-US" sz="2400" dirty="0"/>
              <a:t>methods.</a:t>
            </a:r>
          </a:p>
          <a:p>
            <a:pPr lvl="1" fontAlgn="base"/>
            <a:r>
              <a:rPr lang="en-US" sz="2400" dirty="0">
                <a:solidFill>
                  <a:schemeClr val="tx1"/>
                </a:solidFill>
              </a:rPr>
              <a:t>yield()</a:t>
            </a:r>
          </a:p>
          <a:p>
            <a:pPr lvl="1" fontAlgn="base"/>
            <a:r>
              <a:rPr lang="en-US" sz="2400" dirty="0">
                <a:solidFill>
                  <a:schemeClr val="tx1"/>
                </a:solidFill>
              </a:rPr>
              <a:t>join()</a:t>
            </a:r>
          </a:p>
          <a:p>
            <a:pPr lvl="1" fontAlgn="base"/>
            <a:r>
              <a:rPr lang="en-US" sz="2400" dirty="0">
                <a:solidFill>
                  <a:schemeClr val="tx1"/>
                </a:solidFill>
              </a:rPr>
              <a:t>sleep()</a:t>
            </a:r>
          </a:p>
        </p:txBody>
      </p:sp>
    </p:spTree>
    <p:extLst>
      <p:ext uri="{BB962C8B-B14F-4D97-AF65-F5344CB8AC3E}">
        <p14:creationId xmlns:p14="http://schemas.microsoft.com/office/powerpoint/2010/main" val="34915352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1362</TotalTime>
  <Words>1464</Words>
  <Application>Microsoft Office PowerPoint</Application>
  <PresentationFormat>On-screen Show (4:3)</PresentationFormat>
  <Paragraphs>333</Paragraphs>
  <Slides>39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Calibri</vt:lpstr>
      <vt:lpstr>Georgia</vt:lpstr>
      <vt:lpstr>times new roman</vt:lpstr>
      <vt:lpstr>times new roman</vt:lpstr>
      <vt:lpstr>verdana</vt:lpstr>
      <vt:lpstr>Wingdings</vt:lpstr>
      <vt:lpstr>Wingdings 2</vt:lpstr>
      <vt:lpstr>Civic</vt:lpstr>
      <vt:lpstr>Multithreading</vt:lpstr>
      <vt:lpstr>Multitasking Introduction</vt:lpstr>
      <vt:lpstr>Thread based Multitasking</vt:lpstr>
      <vt:lpstr>What is Thread in java</vt:lpstr>
      <vt:lpstr>PowerPoint Presentation</vt:lpstr>
      <vt:lpstr>Defining, Instantiating &amp; Starting a thread</vt:lpstr>
      <vt:lpstr>By Implementing Runnable Interface</vt:lpstr>
      <vt:lpstr>Life cycle of Thread</vt:lpstr>
      <vt:lpstr>Preventing thread from execution</vt:lpstr>
      <vt:lpstr>yield() method</vt:lpstr>
      <vt:lpstr>yield() method</vt:lpstr>
      <vt:lpstr>yield() method Example</vt:lpstr>
      <vt:lpstr>Output</vt:lpstr>
      <vt:lpstr>join() method</vt:lpstr>
      <vt:lpstr>join() method</vt:lpstr>
      <vt:lpstr>join() method Example</vt:lpstr>
      <vt:lpstr>Output</vt:lpstr>
      <vt:lpstr>sleep() method</vt:lpstr>
      <vt:lpstr>sleep() method</vt:lpstr>
      <vt:lpstr>sleep() method Example</vt:lpstr>
      <vt:lpstr>Output</vt:lpstr>
      <vt:lpstr>Synchronization</vt:lpstr>
      <vt:lpstr>Synchronization</vt:lpstr>
      <vt:lpstr>PowerPoint Presentation</vt:lpstr>
      <vt:lpstr>Understanding the problem without Synchronization</vt:lpstr>
      <vt:lpstr>Understanding the problem without Synchronization</vt:lpstr>
      <vt:lpstr>Java synchronized method</vt:lpstr>
      <vt:lpstr>Java synchronized method</vt:lpstr>
      <vt:lpstr>Synchronized block in java</vt:lpstr>
      <vt:lpstr>Program of synchronized block</vt:lpstr>
      <vt:lpstr>Program of synchronized block</vt:lpstr>
      <vt:lpstr>Inter Thread Communication</vt:lpstr>
      <vt:lpstr>Inter Thread Communication</vt:lpstr>
      <vt:lpstr>Inter Thread Communication</vt:lpstr>
      <vt:lpstr>Important Points:</vt:lpstr>
      <vt:lpstr>Inter Thread Communication</vt:lpstr>
      <vt:lpstr>Inter Thread Communication</vt:lpstr>
      <vt:lpstr>Inter Thread Communication Example</vt:lpstr>
      <vt:lpstr>Deadlock in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Multitasking Introduction  </dc:title>
  <dc:creator>Deepa Joshi</dc:creator>
  <cp:lastModifiedBy>Deepa Joshi</cp:lastModifiedBy>
  <cp:revision>234</cp:revision>
  <dcterms:created xsi:type="dcterms:W3CDTF">2017-07-15T03:31:17Z</dcterms:created>
  <dcterms:modified xsi:type="dcterms:W3CDTF">2017-11-28T08:13:58Z</dcterms:modified>
</cp:coreProperties>
</file>