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1"/>
  </p:notesMasterIdLst>
  <p:sldIdLst>
    <p:sldId id="256" r:id="rId2"/>
    <p:sldId id="408" r:id="rId3"/>
    <p:sldId id="396" r:id="rId4"/>
    <p:sldId id="397" r:id="rId5"/>
    <p:sldId id="398" r:id="rId6"/>
    <p:sldId id="399" r:id="rId7"/>
    <p:sldId id="400" r:id="rId8"/>
    <p:sldId id="401" r:id="rId9"/>
    <p:sldId id="402" r:id="rId10"/>
    <p:sldId id="403" r:id="rId11"/>
    <p:sldId id="404" r:id="rId12"/>
    <p:sldId id="405" r:id="rId13"/>
    <p:sldId id="406" r:id="rId14"/>
    <p:sldId id="407" r:id="rId15"/>
    <p:sldId id="258" r:id="rId16"/>
    <p:sldId id="388" r:id="rId17"/>
    <p:sldId id="389" r:id="rId18"/>
    <p:sldId id="390" r:id="rId19"/>
    <p:sldId id="259" r:id="rId20"/>
    <p:sldId id="260" r:id="rId21"/>
    <p:sldId id="261" r:id="rId22"/>
    <p:sldId id="262" r:id="rId23"/>
    <p:sldId id="263" r:id="rId24"/>
    <p:sldId id="265" r:id="rId25"/>
    <p:sldId id="266" r:id="rId26"/>
    <p:sldId id="267" r:id="rId27"/>
    <p:sldId id="392" r:id="rId28"/>
    <p:sldId id="393"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92" r:id="rId46"/>
    <p:sldId id="293" r:id="rId47"/>
    <p:sldId id="291"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8" r:id="rId61"/>
    <p:sldId id="309" r:id="rId62"/>
    <p:sldId id="310" r:id="rId63"/>
    <p:sldId id="311" r:id="rId64"/>
    <p:sldId id="312" r:id="rId65"/>
    <p:sldId id="315" r:id="rId66"/>
    <p:sldId id="351" r:id="rId67"/>
    <p:sldId id="352" r:id="rId68"/>
    <p:sldId id="353" r:id="rId69"/>
    <p:sldId id="354" r:id="rId70"/>
    <p:sldId id="355" r:id="rId71"/>
    <p:sldId id="356" r:id="rId72"/>
    <p:sldId id="357" r:id="rId73"/>
    <p:sldId id="358" r:id="rId74"/>
    <p:sldId id="359" r:id="rId75"/>
    <p:sldId id="360"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7" r:id="rId91"/>
    <p:sldId id="378" r:id="rId92"/>
    <p:sldId id="379" r:id="rId93"/>
    <p:sldId id="380" r:id="rId94"/>
    <p:sldId id="381" r:id="rId95"/>
    <p:sldId id="382" r:id="rId96"/>
    <p:sldId id="383" r:id="rId97"/>
    <p:sldId id="384" r:id="rId98"/>
    <p:sldId id="385" r:id="rId99"/>
    <p:sldId id="38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14" autoAdjust="0"/>
    <p:restoredTop sz="90108" autoAdjust="0"/>
  </p:normalViewPr>
  <p:slideViewPr>
    <p:cSldViewPr snapToGrid="0">
      <p:cViewPr varScale="1">
        <p:scale>
          <a:sx n="56" d="100"/>
          <a:sy n="56" d="100"/>
        </p:scale>
        <p:origin x="136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BF31C-9338-47E6-9B65-7208A0947280}"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40DE9-8325-491D-B9F6-89720EFBB8C4}" type="slidenum">
              <a:rPr lang="en-US" smtClean="0"/>
              <a:t>‹#›</a:t>
            </a:fld>
            <a:endParaRPr lang="en-US"/>
          </a:p>
        </p:txBody>
      </p:sp>
    </p:spTree>
    <p:extLst>
      <p:ext uri="{BB962C8B-B14F-4D97-AF65-F5344CB8AC3E}">
        <p14:creationId xmlns:p14="http://schemas.microsoft.com/office/powerpoint/2010/main" val="86161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1</a:t>
            </a:fld>
            <a:endParaRPr lang="en-US"/>
          </a:p>
        </p:txBody>
      </p:sp>
    </p:spTree>
    <p:extLst>
      <p:ext uri="{BB962C8B-B14F-4D97-AF65-F5344CB8AC3E}">
        <p14:creationId xmlns:p14="http://schemas.microsoft.com/office/powerpoint/2010/main" val="289729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Old languages(like C</a:t>
            </a:r>
            <a:r>
              <a:rPr lang="en-US" baseline="0" dirty="0" smtClean="0"/>
              <a:t> or C++ are ASCII code based and the number of allowed different ASCII code characters are less than or equal to 245. To represent these 256 characters, 8 bits are enough. Hence, the size of char in old languages is 1 byte.</a:t>
            </a:r>
          </a:p>
          <a:p>
            <a:r>
              <a:rPr lang="en-US" baseline="0" dirty="0" smtClean="0"/>
              <a:t>But java is </a:t>
            </a:r>
            <a:r>
              <a:rPr lang="en-US" baseline="0" dirty="0" err="1" smtClean="0"/>
              <a:t>unicode</a:t>
            </a:r>
            <a:r>
              <a:rPr lang="en-US" baseline="0" dirty="0" smtClean="0"/>
              <a:t> based and the number of different </a:t>
            </a:r>
            <a:r>
              <a:rPr lang="en-US" baseline="0" dirty="0" err="1" smtClean="0"/>
              <a:t>unicode</a:t>
            </a:r>
            <a:r>
              <a:rPr lang="en-US" baseline="0" dirty="0" smtClean="0"/>
              <a:t> characters are greater then 256 and less then or equal to 65536. To represent these many characters, 8 bits may not enough.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Example: A-97 </a:t>
            </a:r>
            <a:r>
              <a:rPr lang="en-US" baseline="0" dirty="0" err="1" smtClean="0"/>
              <a:t>AsCII</a:t>
            </a:r>
            <a:r>
              <a:rPr lang="en-US" baseline="0" dirty="0" smtClean="0"/>
              <a:t> and </a:t>
            </a:r>
            <a:r>
              <a:rPr lang="en-US" baseline="0" dirty="0" err="1" smtClean="0"/>
              <a:t>unicode</a:t>
            </a:r>
            <a:r>
              <a:rPr lang="en-US" baseline="0" dirty="0" smtClean="0"/>
              <a:t> values are same</a:t>
            </a:r>
            <a:endParaRPr lang="en-US" dirty="0" smtClean="0"/>
          </a:p>
          <a:p>
            <a:endParaRPr lang="en-US" baseline="0" dirty="0" smtClean="0"/>
          </a:p>
          <a:p>
            <a:r>
              <a:rPr lang="en-US" baseline="0" dirty="0" smtClean="0"/>
              <a:t>A-97 </a:t>
            </a:r>
            <a:r>
              <a:rPr lang="en-US" baseline="0" dirty="0" err="1" smtClean="0"/>
              <a:t>AsCII</a:t>
            </a:r>
            <a:r>
              <a:rPr lang="en-US" baseline="0" dirty="0" smtClean="0"/>
              <a:t> and </a:t>
            </a:r>
            <a:r>
              <a:rPr lang="en-US" baseline="0" dirty="0" err="1" smtClean="0"/>
              <a:t>unicode</a:t>
            </a:r>
            <a:r>
              <a:rPr lang="en-US" baseline="0" dirty="0" smtClean="0"/>
              <a:t> values are same</a:t>
            </a:r>
            <a:endParaRPr lang="en-US" dirty="0" smtClean="0"/>
          </a:p>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42</a:t>
            </a:fld>
            <a:endParaRPr lang="en-US"/>
          </a:p>
        </p:txBody>
      </p:sp>
    </p:spTree>
    <p:extLst>
      <p:ext uri="{BB962C8B-B14F-4D97-AF65-F5344CB8AC3E}">
        <p14:creationId xmlns:p14="http://schemas.microsoft.com/office/powerpoint/2010/main" val="60416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a:t>
            </a:r>
          </a:p>
          <a:p>
            <a:r>
              <a:rPr lang="en-US" dirty="0" smtClean="0"/>
              <a:t>5</a:t>
            </a:r>
          </a:p>
          <a:p>
            <a:r>
              <a:rPr lang="en-US" dirty="0" smtClean="0"/>
              <a:t>50</a:t>
            </a:r>
          </a:p>
          <a:p>
            <a:r>
              <a:rPr lang="en-US" dirty="0" smtClean="0"/>
              <a:t>2</a:t>
            </a:r>
          </a:p>
          <a:p>
            <a:r>
              <a:rPr lang="en-US" dirty="0" smtClean="0"/>
              <a:t>0</a:t>
            </a: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43</a:t>
            </a:fld>
            <a:endParaRPr lang="en-US"/>
          </a:p>
        </p:txBody>
      </p:sp>
    </p:spTree>
    <p:extLst>
      <p:ext uri="{BB962C8B-B14F-4D97-AF65-F5344CB8AC3E}">
        <p14:creationId xmlns:p14="http://schemas.microsoft.com/office/powerpoint/2010/main" val="230472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Output: 21</a:t>
            </a:r>
          </a:p>
        </p:txBody>
      </p:sp>
      <p:sp>
        <p:nvSpPr>
          <p:cNvPr id="4" name="Slide Number Placeholder 3"/>
          <p:cNvSpPr>
            <a:spLocks noGrp="1"/>
          </p:cNvSpPr>
          <p:nvPr>
            <p:ph type="sldNum" sz="quarter" idx="10"/>
          </p:nvPr>
        </p:nvSpPr>
        <p:spPr/>
        <p:txBody>
          <a:bodyPr/>
          <a:lstStyle/>
          <a:p>
            <a:fld id="{C9140DE9-8325-491D-B9F6-89720EFBB8C4}" type="slidenum">
              <a:rPr lang="en-US" smtClean="0"/>
              <a:t>44</a:t>
            </a:fld>
            <a:endParaRPr lang="en-US"/>
          </a:p>
        </p:txBody>
      </p:sp>
    </p:spTree>
    <p:extLst>
      <p:ext uri="{BB962C8B-B14F-4D97-AF65-F5344CB8AC3E}">
        <p14:creationId xmlns:p14="http://schemas.microsoft.com/office/powerpoint/2010/main" val="647647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smtClean="0"/>
              <a:t>Example:</a:t>
            </a:r>
            <a:endParaRPr lang="en-US" dirty="0" smtClean="0"/>
          </a:p>
          <a:p>
            <a:pPr fontAlgn="base"/>
            <a:r>
              <a:rPr lang="en-US" dirty="0" err="1" smtClean="0"/>
              <a:t>double+float</a:t>
            </a:r>
            <a:r>
              <a:rPr lang="en-US" dirty="0" smtClean="0"/>
              <a:t>=double max(</a:t>
            </a:r>
            <a:r>
              <a:rPr lang="en-US" dirty="0" err="1" smtClean="0"/>
              <a:t>int,double,float</a:t>
            </a:r>
            <a:r>
              <a:rPr lang="en-US" dirty="0" smtClean="0"/>
              <a:t>)</a:t>
            </a:r>
          </a:p>
          <a:p>
            <a:pPr fontAlgn="base"/>
            <a:r>
              <a:rPr lang="en-US" dirty="0" err="1" smtClean="0"/>
              <a:t>double+char</a:t>
            </a:r>
            <a:r>
              <a:rPr lang="en-US" dirty="0" smtClean="0"/>
              <a:t>=double</a:t>
            </a:r>
          </a:p>
          <a:p>
            <a:pPr fontAlgn="base"/>
            <a:r>
              <a:rPr lang="en-US" dirty="0" err="1" smtClean="0"/>
              <a:t>short+byte</a:t>
            </a:r>
            <a:r>
              <a:rPr lang="en-US" dirty="0" smtClean="0"/>
              <a:t>=</a:t>
            </a:r>
            <a:r>
              <a:rPr lang="en-US" dirty="0" err="1" smtClean="0"/>
              <a:t>int</a:t>
            </a:r>
            <a:r>
              <a:rPr lang="en-US" dirty="0" smtClean="0"/>
              <a:t> max(</a:t>
            </a:r>
            <a:r>
              <a:rPr lang="en-US" dirty="0" err="1" smtClean="0"/>
              <a:t>int,short,byte</a:t>
            </a:r>
            <a:r>
              <a:rPr lang="en-US" dirty="0" smtClean="0"/>
              <a:t>)</a:t>
            </a:r>
          </a:p>
          <a:p>
            <a:pPr fontAlgn="base"/>
            <a:r>
              <a:rPr lang="en-US" dirty="0" smtClean="0"/>
              <a:t>byte*short=</a:t>
            </a:r>
            <a:r>
              <a:rPr lang="en-US" dirty="0" err="1" smtClean="0"/>
              <a:t>int</a:t>
            </a:r>
            <a:endParaRPr lang="en-US" dirty="0" smtClean="0"/>
          </a:p>
          <a:p>
            <a:pPr fontAlgn="base"/>
            <a:r>
              <a:rPr lang="en-US" dirty="0" err="1" smtClean="0"/>
              <a:t>int+long</a:t>
            </a:r>
            <a:r>
              <a:rPr lang="en-US" dirty="0" smtClean="0"/>
              <a:t>=long</a:t>
            </a:r>
          </a:p>
          <a:p>
            <a:pPr fontAlgn="base"/>
            <a:r>
              <a:rPr lang="en-US" dirty="0" err="1" smtClean="0"/>
              <a:t>byte+long</a:t>
            </a:r>
            <a:r>
              <a:rPr lang="en-US" dirty="0" smtClean="0"/>
              <a:t>=long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45</a:t>
            </a:fld>
            <a:endParaRPr lang="en-US"/>
          </a:p>
        </p:txBody>
      </p:sp>
    </p:spTree>
    <p:extLst>
      <p:ext uri="{BB962C8B-B14F-4D97-AF65-F5344CB8AC3E}">
        <p14:creationId xmlns:p14="http://schemas.microsoft.com/office/powerpoint/2010/main" val="1378158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66</a:t>
            </a:fld>
            <a:endParaRPr lang="en-US"/>
          </a:p>
        </p:txBody>
      </p:sp>
    </p:spTree>
    <p:extLst>
      <p:ext uri="{BB962C8B-B14F-4D97-AF65-F5344CB8AC3E}">
        <p14:creationId xmlns:p14="http://schemas.microsoft.com/office/powerpoint/2010/main" val="796098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&gt;In the above statements 1,2,3 are executed when condition is true.</a:t>
            </a:r>
          </a:p>
          <a:p>
            <a:pPr fontAlgn="base"/>
            <a:r>
              <a:rPr lang="en-US" sz="1200" b="0" i="0" kern="1200" dirty="0" smtClean="0">
                <a:solidFill>
                  <a:schemeClr val="tx1"/>
                </a:solidFill>
                <a:effectLst/>
                <a:latin typeface="+mn-lt"/>
                <a:ea typeface="+mn-ea"/>
                <a:cs typeface="+mn-cs"/>
              </a:rPr>
              <a:t>&gt;The statements:4,5,6 are executed when condition is false.</a:t>
            </a:r>
          </a:p>
          <a:p>
            <a:pPr fontAlgn="base"/>
            <a:r>
              <a:rPr lang="en-US" sz="1200" b="0" i="0" kern="1200" dirty="0" smtClean="0">
                <a:solidFill>
                  <a:schemeClr val="tx1"/>
                </a:solidFill>
                <a:effectLst/>
                <a:latin typeface="+mn-lt"/>
                <a:ea typeface="+mn-ea"/>
                <a:cs typeface="+mn-cs"/>
              </a:rPr>
              <a:t>&gt;Statement 7 is always executed since it is outside if.</a:t>
            </a:r>
          </a:p>
          <a:p>
            <a:pPr fontAlgn="base"/>
            <a:r>
              <a:rPr lang="en-US" sz="1200" b="0" i="0" kern="1200" dirty="0" smtClean="0">
                <a:solidFill>
                  <a:schemeClr val="tx1"/>
                </a:solidFill>
                <a:effectLst/>
                <a:latin typeface="+mn-lt"/>
                <a:ea typeface="+mn-ea"/>
                <a:cs typeface="+mn-cs"/>
              </a:rPr>
              <a:t>&gt;For every else corresponding if is necessary but not vice verse.</a:t>
            </a:r>
          </a:p>
          <a:p>
            <a:pPr fontAlgn="base"/>
            <a:r>
              <a:rPr lang="en-US" sz="1200" b="0" i="0" kern="1200" dirty="0" smtClean="0">
                <a:solidFill>
                  <a:schemeClr val="tx1"/>
                </a:solidFill>
                <a:effectLst/>
                <a:latin typeface="+mn-lt"/>
                <a:ea typeface="+mn-ea"/>
                <a:cs typeface="+mn-cs"/>
              </a:rPr>
              <a:t>&gt;If there are more than one statement, we should enclosed them in braces.</a:t>
            </a:r>
          </a:p>
          <a:p>
            <a:pPr fontAlgn="base"/>
            <a:r>
              <a:rPr lang="en-US" sz="1200" b="0" i="0" kern="1200" dirty="0" smtClean="0">
                <a:solidFill>
                  <a:schemeClr val="tx1"/>
                </a:solidFill>
                <a:effectLst/>
                <a:latin typeface="+mn-lt"/>
                <a:ea typeface="+mn-ea"/>
                <a:cs typeface="+mn-cs"/>
              </a:rPr>
              <a:t>&gt;Braces are not required for single statement.</a:t>
            </a:r>
          </a:p>
          <a:p>
            <a:pPr fontAlgn="base"/>
            <a:r>
              <a:rPr lang="en-US" sz="1200" b="0" i="0" kern="1200" dirty="0" smtClean="0">
                <a:solidFill>
                  <a:schemeClr val="tx1"/>
                </a:solidFill>
                <a:effectLst/>
                <a:latin typeface="+mn-lt"/>
                <a:ea typeface="+mn-ea"/>
                <a:cs typeface="+mn-cs"/>
              </a:rPr>
              <a:t>&gt;Condition must be enclosed in bracket, There is no semicolon at the end of the condition.</a:t>
            </a:r>
          </a:p>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67</a:t>
            </a:fld>
            <a:endParaRPr lang="en-US"/>
          </a:p>
        </p:txBody>
      </p:sp>
    </p:spTree>
    <p:extLst>
      <p:ext uri="{BB962C8B-B14F-4D97-AF65-F5344CB8AC3E}">
        <p14:creationId xmlns:p14="http://schemas.microsoft.com/office/powerpoint/2010/main" val="1572766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&gt;If condition is true statements 1,2,3 are executed.</a:t>
            </a:r>
          </a:p>
          <a:p>
            <a:pPr fontAlgn="base"/>
            <a:r>
              <a:rPr lang="en-US" sz="1200" b="0" i="0" kern="1200" dirty="0" smtClean="0">
                <a:solidFill>
                  <a:schemeClr val="tx1"/>
                </a:solidFill>
                <a:effectLst/>
                <a:latin typeface="+mn-lt"/>
                <a:ea typeface="+mn-ea"/>
                <a:cs typeface="+mn-cs"/>
              </a:rPr>
              <a:t>&gt;If condition is false nothing is executed, since else part is missing.</a:t>
            </a:r>
          </a:p>
          <a:p>
            <a:pPr fontAlgn="base"/>
            <a:r>
              <a:rPr lang="en-US" sz="1200" b="0" i="0" kern="1200" dirty="0" smtClean="0">
                <a:solidFill>
                  <a:schemeClr val="tx1"/>
                </a:solidFill>
                <a:effectLst/>
                <a:latin typeface="+mn-lt"/>
                <a:ea typeface="+mn-ea"/>
                <a:cs typeface="+mn-cs"/>
              </a:rPr>
              <a:t>&gt;Statement 4 is always executed since it is outside of if.</a:t>
            </a:r>
          </a:p>
          <a:p>
            <a:pPr fontAlgn="base"/>
            <a:r>
              <a:rPr lang="en-US" sz="1200" b="0" i="0" kern="1200" dirty="0" smtClean="0">
                <a:solidFill>
                  <a:schemeClr val="tx1"/>
                </a:solidFill>
                <a:effectLst/>
                <a:latin typeface="+mn-lt"/>
                <a:ea typeface="+mn-ea"/>
                <a:cs typeface="+mn-cs"/>
              </a:rPr>
              <a:t>&gt;For every if, else is not compulsory</a:t>
            </a:r>
          </a:p>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68</a:t>
            </a:fld>
            <a:endParaRPr lang="en-US"/>
          </a:p>
        </p:txBody>
      </p:sp>
    </p:spTree>
    <p:extLst>
      <p:ext uri="{BB962C8B-B14F-4D97-AF65-F5344CB8AC3E}">
        <p14:creationId xmlns:p14="http://schemas.microsoft.com/office/powerpoint/2010/main" val="3044649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&gt;If within if is known as nested if.</a:t>
            </a:r>
          </a:p>
          <a:p>
            <a:pPr fontAlgn="base"/>
            <a:r>
              <a:rPr lang="en-US" sz="1200" b="0" i="0" kern="1200" dirty="0" smtClean="0">
                <a:solidFill>
                  <a:schemeClr val="tx1"/>
                </a:solidFill>
                <a:effectLst/>
                <a:latin typeface="+mn-lt"/>
                <a:ea typeface="+mn-ea"/>
                <a:cs typeface="+mn-cs"/>
              </a:rPr>
              <a:t>&gt;Only one condition is tested among condition 2,condition 3, it’s all depends on condition1.</a:t>
            </a:r>
          </a:p>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69</a:t>
            </a:fld>
            <a:endParaRPr lang="en-US"/>
          </a:p>
        </p:txBody>
      </p:sp>
    </p:spTree>
    <p:extLst>
      <p:ext uri="{BB962C8B-B14F-4D97-AF65-F5344CB8AC3E}">
        <p14:creationId xmlns:p14="http://schemas.microsoft.com/office/powerpoint/2010/main" val="1667058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&gt;Here depends on the value of variable, particular task(statements) will be executed.</a:t>
            </a:r>
          </a:p>
          <a:p>
            <a:pPr fontAlgn="base"/>
            <a:r>
              <a:rPr lang="en-US" sz="1200" b="0" i="0" kern="1200" dirty="0" smtClean="0">
                <a:solidFill>
                  <a:schemeClr val="tx1"/>
                </a:solidFill>
                <a:effectLst/>
                <a:latin typeface="+mn-lt"/>
                <a:ea typeface="+mn-ea"/>
                <a:cs typeface="+mn-cs"/>
              </a:rPr>
              <a:t>&gt;If the value of variable is equal to value1,Then statement 1,statement 2 will be executed.</a:t>
            </a:r>
          </a:p>
          <a:p>
            <a:pPr fontAlgn="base"/>
            <a:r>
              <a:rPr lang="en-US" sz="1200" b="0" i="0" kern="1200" dirty="0" smtClean="0">
                <a:solidFill>
                  <a:schemeClr val="tx1"/>
                </a:solidFill>
                <a:effectLst/>
                <a:latin typeface="+mn-lt"/>
                <a:ea typeface="+mn-ea"/>
                <a:cs typeface="+mn-cs"/>
              </a:rPr>
              <a:t>&gt;If the value of variable is equal to value2,Then statement 3,statement 4 will be executed.</a:t>
            </a:r>
          </a:p>
          <a:p>
            <a:pPr fontAlgn="base"/>
            <a:r>
              <a:rPr lang="en-US" sz="1200" b="0" i="0" kern="1200" dirty="0" smtClean="0">
                <a:solidFill>
                  <a:schemeClr val="tx1"/>
                </a:solidFill>
                <a:effectLst/>
                <a:latin typeface="+mn-lt"/>
                <a:ea typeface="+mn-ea"/>
                <a:cs typeface="+mn-cs"/>
              </a:rPr>
              <a:t>&gt;If the variable value is not equal to value 1 and value 2, then none of the statements will be executed, in that case default value is executed that is statement 5 and statement 6 are executed.</a:t>
            </a:r>
          </a:p>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72</a:t>
            </a:fld>
            <a:endParaRPr lang="en-US"/>
          </a:p>
        </p:txBody>
      </p:sp>
    </p:spTree>
    <p:extLst>
      <p:ext uri="{BB962C8B-B14F-4D97-AF65-F5344CB8AC3E}">
        <p14:creationId xmlns:p14="http://schemas.microsoft.com/office/powerpoint/2010/main" val="1597989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&gt;curly braces are</a:t>
            </a:r>
            <a:r>
              <a:rPr lang="en-US" sz="1200" b="0" i="0" kern="1200" baseline="0" dirty="0" smtClean="0">
                <a:solidFill>
                  <a:schemeClr val="tx1"/>
                </a:solidFill>
                <a:effectLst/>
                <a:latin typeface="+mn-lt"/>
                <a:ea typeface="+mn-ea"/>
                <a:cs typeface="+mn-cs"/>
              </a:rPr>
              <a:t> mandatory, except switch curly braces are optional for other flow controls.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&gt;Between 0 and 1,</a:t>
            </a:r>
            <a:r>
              <a:rPr lang="en-US" sz="1200" b="0" i="0" kern="1200" baseline="0" dirty="0" smtClean="0">
                <a:solidFill>
                  <a:schemeClr val="tx1"/>
                </a:solidFill>
                <a:effectLst/>
                <a:latin typeface="+mn-lt"/>
                <a:ea typeface="+mn-ea"/>
                <a:cs typeface="+mn-cs"/>
              </a:rPr>
              <a:t> infinite double values are present, therefore it is not allowed to have double type in switch</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74</a:t>
            </a:fld>
            <a:endParaRPr lang="en-US" dirty="0"/>
          </a:p>
        </p:txBody>
      </p:sp>
    </p:spTree>
    <p:extLst>
      <p:ext uri="{BB962C8B-B14F-4D97-AF65-F5344CB8AC3E}">
        <p14:creationId xmlns:p14="http://schemas.microsoft.com/office/powerpoint/2010/main" val="410996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are so many companies who are manufacturing the processors some of the company names are INTEL, SUN, AMD and etc. the processors are responsible to execute the programs.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developed a ‘C’ program to add the numbers. The ‘C’ program developed in high level language. </a:t>
            </a:r>
            <a:r>
              <a:rPr lang="en-US" sz="1200" kern="1200" dirty="0" smtClean="0">
                <a:solidFill>
                  <a:schemeClr val="tx1"/>
                </a:solidFill>
                <a:effectLst/>
                <a:latin typeface="+mn-lt"/>
                <a:ea typeface="+mn-ea"/>
                <a:cs typeface="+mn-cs"/>
              </a:rPr>
              <a:t>If we take the same .exe file and try to run it on sun processor it won’t be executed because sun processor can not execute the “INTEL PROCESSOR” instructions.</a:t>
            </a:r>
          </a:p>
          <a:p>
            <a:r>
              <a:rPr lang="en-US" sz="1200" kern="1200" dirty="0" smtClean="0">
                <a:solidFill>
                  <a:schemeClr val="tx1"/>
                </a:solidFill>
                <a:effectLst/>
                <a:latin typeface="+mn-lt"/>
                <a:ea typeface="+mn-ea"/>
                <a:cs typeface="+mn-cs"/>
              </a:rPr>
              <a:t>Using</a:t>
            </a:r>
            <a:r>
              <a:rPr lang="en-US" sz="1200" kern="1200" baseline="0" dirty="0" smtClean="0">
                <a:solidFill>
                  <a:schemeClr val="tx1"/>
                </a:solidFill>
                <a:effectLst/>
                <a:latin typeface="+mn-lt"/>
                <a:ea typeface="+mn-ea"/>
                <a:cs typeface="+mn-cs"/>
              </a:rPr>
              <a:t> Java: </a:t>
            </a:r>
            <a:r>
              <a:rPr lang="en-US" sz="1200" kern="1200" dirty="0" smtClean="0">
                <a:solidFill>
                  <a:schemeClr val="tx1"/>
                </a:solidFill>
                <a:effectLst/>
                <a:latin typeface="+mn-lt"/>
                <a:ea typeface="+mn-ea"/>
                <a:cs typeface="+mn-cs"/>
              </a:rPr>
              <a:t>By taking the help of JAVA compiler we have converted .JAVA programming to .class file.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we would like to run the java application we need to give .class file as Input to JVM.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It is the responsibility of JVM to convert java instructions into processor dependent instructions.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15</a:t>
            </a:fld>
            <a:endParaRPr lang="en-US"/>
          </a:p>
        </p:txBody>
      </p:sp>
    </p:spTree>
    <p:extLst>
      <p:ext uri="{BB962C8B-B14F-4D97-AF65-F5344CB8AC3E}">
        <p14:creationId xmlns:p14="http://schemas.microsoft.com/office/powerpoint/2010/main" val="707800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is invalid here, 1000</a:t>
            </a:r>
            <a:r>
              <a:rPr lang="en-US" baseline="0" dirty="0" smtClean="0"/>
              <a:t> is beyond the range of byte (-127 to 128)</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77</a:t>
            </a:fld>
            <a:endParaRPr lang="en-US" dirty="0"/>
          </a:p>
        </p:txBody>
      </p:sp>
    </p:spTree>
    <p:extLst>
      <p:ext uri="{BB962C8B-B14F-4D97-AF65-F5344CB8AC3E}">
        <p14:creationId xmlns:p14="http://schemas.microsoft.com/office/powerpoint/2010/main" val="2571651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&gt;A. Invalid: Duplicate case</a:t>
            </a:r>
            <a:r>
              <a:rPr lang="en-US" baseline="0" dirty="0" smtClean="0"/>
              <a:t> label is not allowed</a:t>
            </a:r>
          </a:p>
          <a:p>
            <a:r>
              <a:rPr lang="en-US" baseline="0" dirty="0" smtClean="0"/>
              <a:t>&gt;</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78</a:t>
            </a:fld>
            <a:endParaRPr lang="en-US" dirty="0"/>
          </a:p>
        </p:txBody>
      </p:sp>
    </p:spTree>
    <p:extLst>
      <p:ext uri="{BB962C8B-B14F-4D97-AF65-F5344CB8AC3E}">
        <p14:creationId xmlns:p14="http://schemas.microsoft.com/office/powerpoint/2010/main" val="2745646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&gt;Within the switch,</a:t>
            </a:r>
            <a:r>
              <a:rPr lang="en-US" baseline="0" dirty="0" smtClean="0"/>
              <a:t> we can write default case anywhere but it is recommended to write as last case.</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79</a:t>
            </a:fld>
            <a:endParaRPr lang="en-US" dirty="0"/>
          </a:p>
        </p:txBody>
      </p:sp>
    </p:spTree>
    <p:extLst>
      <p:ext uri="{BB962C8B-B14F-4D97-AF65-F5344CB8AC3E}">
        <p14:creationId xmlns:p14="http://schemas.microsoft.com/office/powerpoint/2010/main" val="12229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Font typeface="+mj-lt"/>
              <a:buAutoNum type="arabicPeriod"/>
            </a:pPr>
            <a:r>
              <a:rPr lang="en-US" sz="1200" b="0" i="0" kern="1200" dirty="0" smtClean="0">
                <a:solidFill>
                  <a:schemeClr val="tx1"/>
                </a:solidFill>
                <a:effectLst/>
                <a:latin typeface="+mn-lt"/>
                <a:ea typeface="+mn-ea"/>
                <a:cs typeface="+mn-cs"/>
              </a:rPr>
              <a:t>If we don’t know the number of iterations in advance then</a:t>
            </a:r>
            <a:r>
              <a:rPr lang="en-US" sz="1200" b="0" i="0" kern="1200" baseline="0" dirty="0" smtClean="0">
                <a:solidFill>
                  <a:schemeClr val="tx1"/>
                </a:solidFill>
                <a:effectLst/>
                <a:latin typeface="+mn-lt"/>
                <a:ea typeface="+mn-ea"/>
                <a:cs typeface="+mn-cs"/>
              </a:rPr>
              <a:t> we should go for while loop otherwise</a:t>
            </a:r>
          </a:p>
          <a:p>
            <a:pPr marL="228600" indent="-228600" fontAlgn="base">
              <a:buFont typeface="+mj-lt"/>
              <a:buAutoNum type="arabicPeriod"/>
            </a:pPr>
            <a:r>
              <a:rPr lang="en-US" sz="1200" b="0" i="0" kern="1200" baseline="0" dirty="0" smtClean="0">
                <a:solidFill>
                  <a:schemeClr val="tx1"/>
                </a:solidFill>
                <a:effectLst/>
                <a:latin typeface="+mn-lt"/>
                <a:ea typeface="+mn-ea"/>
                <a:cs typeface="+mn-cs"/>
              </a:rPr>
              <a:t>Syntax: While argument type must be </a:t>
            </a:r>
            <a:r>
              <a:rPr lang="en-US" sz="1200" b="0" i="0" kern="1200" baseline="0" dirty="0" err="1" smtClean="0">
                <a:solidFill>
                  <a:schemeClr val="tx1"/>
                </a:solidFill>
                <a:effectLst/>
                <a:latin typeface="+mn-lt"/>
                <a:ea typeface="+mn-ea"/>
                <a:cs typeface="+mn-cs"/>
              </a:rPr>
              <a:t>boolean</a:t>
            </a:r>
            <a:r>
              <a:rPr lang="en-US" sz="1200" b="0" i="0" kern="1200" baseline="0" dirty="0" smtClean="0">
                <a:solidFill>
                  <a:schemeClr val="tx1"/>
                </a:solidFill>
                <a:effectLst/>
                <a:latin typeface="+mn-lt"/>
                <a:ea typeface="+mn-ea"/>
                <a:cs typeface="+mn-cs"/>
              </a:rPr>
              <a:t> type</a:t>
            </a:r>
            <a:endParaRPr lang="en-US" sz="1200" b="0" i="0" kern="1200" dirty="0" smtClean="0">
              <a:solidFill>
                <a:schemeClr val="tx1"/>
              </a:solidFill>
              <a:effectLst/>
              <a:latin typeface="+mn-lt"/>
              <a:ea typeface="+mn-ea"/>
              <a:cs typeface="+mn-cs"/>
            </a:endParaRPr>
          </a:p>
          <a:p>
            <a:pPr marL="228600" indent="-228600" fontAlgn="base">
              <a:buFont typeface="+mj-lt"/>
              <a:buAutoNum type="arabicPeriod"/>
            </a:pPr>
            <a:r>
              <a:rPr lang="en-US" sz="1200" b="0" i="0" kern="1200" dirty="0" smtClean="0">
                <a:solidFill>
                  <a:schemeClr val="tx1"/>
                </a:solidFill>
                <a:effectLst/>
                <a:latin typeface="+mn-lt"/>
                <a:ea typeface="+mn-ea"/>
                <a:cs typeface="+mn-cs"/>
              </a:rPr>
              <a:t>Statements in while loop are repeatedly executed as long as the condition is true.</a:t>
            </a:r>
          </a:p>
          <a:p>
            <a:pPr marL="228600" indent="-228600" fontAlgn="base">
              <a:buFont typeface="+mj-lt"/>
              <a:buAutoNum type="arabicPeriod"/>
            </a:pPr>
            <a:r>
              <a:rPr lang="en-US" sz="1200" b="0" i="0" kern="1200" dirty="0" smtClean="0">
                <a:solidFill>
                  <a:schemeClr val="tx1"/>
                </a:solidFill>
                <a:effectLst/>
                <a:latin typeface="+mn-lt"/>
                <a:ea typeface="+mn-ea"/>
                <a:cs typeface="+mn-cs"/>
              </a:rPr>
              <a:t>Control goes out of the loop, the moment condition is false.</a:t>
            </a:r>
          </a:p>
          <a:p>
            <a:pPr marL="228600" indent="-228600" fontAlgn="base">
              <a:buFont typeface="+mj-lt"/>
              <a:buAutoNum type="arabicPeriod"/>
            </a:pPr>
            <a:r>
              <a:rPr lang="en-US" sz="1200" b="0" i="0" kern="1200" dirty="0" smtClean="0">
                <a:solidFill>
                  <a:schemeClr val="tx1"/>
                </a:solidFill>
                <a:effectLst/>
                <a:latin typeface="+mn-lt"/>
                <a:ea typeface="+mn-ea"/>
                <a:cs typeface="+mn-cs"/>
              </a:rPr>
              <a:t>Statements outside while loop are executed when condition is false.</a:t>
            </a:r>
          </a:p>
          <a:p>
            <a:pPr marL="228600" marR="0" indent="-228600" algn="l" defTabSz="914400" rtl="0" eaLnBrk="1" fontAlgn="base" latinLnBrk="0" hangingPunct="1">
              <a:lnSpc>
                <a:spcPct val="100000"/>
              </a:lnSpc>
              <a:spcBef>
                <a:spcPts val="0"/>
              </a:spcBef>
              <a:spcAft>
                <a:spcPts val="0"/>
              </a:spcAft>
              <a:buClrTx/>
              <a:buSzTx/>
              <a:buFont typeface="+mj-lt"/>
              <a:buAutoNum type="arabicPeriod"/>
              <a:tabLst/>
              <a:defRPr/>
            </a:pPr>
            <a:r>
              <a:rPr lang="en-US" sz="1200" b="0" i="0" kern="1200" dirty="0" smtClean="0">
                <a:solidFill>
                  <a:schemeClr val="tx1"/>
                </a:solidFill>
                <a:effectLst/>
                <a:latin typeface="+mn-lt"/>
                <a:ea typeface="+mn-ea"/>
                <a:cs typeface="+mn-cs"/>
              </a:rPr>
              <a:t>Curly braces are optional. without curly braces we can take only one statement and that statement never be declaration statement.</a:t>
            </a:r>
          </a:p>
          <a:p>
            <a:pPr marL="228600" indent="-228600" fontAlgn="base">
              <a:buFont typeface="+mj-lt"/>
              <a:buAutoNum type="arabicPeriod"/>
            </a:pPr>
            <a:endParaRPr lang="en-US" sz="1200" b="0" i="0" kern="1200" dirty="0" smtClean="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81</a:t>
            </a:fld>
            <a:endParaRPr lang="en-US" dirty="0"/>
          </a:p>
        </p:txBody>
      </p:sp>
    </p:spTree>
    <p:extLst>
      <p:ext uri="{BB962C8B-B14F-4D97-AF65-F5344CB8AC3E}">
        <p14:creationId xmlns:p14="http://schemas.microsoft.com/office/powerpoint/2010/main" val="2741143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a:t>
            </a:r>
            <a:r>
              <a:rPr lang="en-US" dirty="0" smtClean="0"/>
              <a:t>final variable</a:t>
            </a:r>
            <a:r>
              <a:rPr lang="en-US" baseline="0" dirty="0" smtClean="0"/>
              <a:t> will be replaced by the value at compile time only</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84</a:t>
            </a:fld>
            <a:endParaRPr lang="en-US" dirty="0"/>
          </a:p>
        </p:txBody>
      </p:sp>
    </p:spTree>
    <p:extLst>
      <p:ext uri="{BB962C8B-B14F-4D97-AF65-F5344CB8AC3E}">
        <p14:creationId xmlns:p14="http://schemas.microsoft.com/office/powerpoint/2010/main" val="1511873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If we want to execute loop body </a:t>
            </a:r>
            <a:r>
              <a:rPr lang="en-US" dirty="0" err="1" smtClean="0"/>
              <a:t>atleast</a:t>
            </a:r>
            <a:r>
              <a:rPr lang="en-US" dirty="0" smtClean="0"/>
              <a:t> once then we should go for do while</a:t>
            </a:r>
          </a:p>
          <a:p>
            <a:pPr marL="228600" indent="-228600" fontAlgn="base">
              <a:buFont typeface="+mj-lt"/>
              <a:buAutoNum type="arabicPeriod"/>
            </a:pPr>
            <a:r>
              <a:rPr lang="en-US" sz="1200" b="0" i="0" kern="1200" dirty="0" smtClean="0">
                <a:solidFill>
                  <a:schemeClr val="tx1"/>
                </a:solidFill>
                <a:effectLst/>
                <a:latin typeface="+mn-lt"/>
                <a:ea typeface="+mn-ea"/>
                <a:cs typeface="+mn-cs"/>
              </a:rPr>
              <a:t>Statements in do-while loop are repeatedly executed as long as condition is true.</a:t>
            </a:r>
          </a:p>
          <a:p>
            <a:pPr marL="228600" indent="-228600" fontAlgn="base">
              <a:buFont typeface="+mj-lt"/>
              <a:buAutoNum type="arabicPeriod"/>
            </a:pPr>
            <a:r>
              <a:rPr lang="en-US" sz="1200" b="0" i="0" kern="1200" dirty="0" smtClean="0">
                <a:solidFill>
                  <a:schemeClr val="tx1"/>
                </a:solidFill>
                <a:effectLst/>
                <a:latin typeface="+mn-lt"/>
                <a:ea typeface="+mn-ea"/>
                <a:cs typeface="+mn-cs"/>
              </a:rPr>
              <a:t>Control goes out of loop, the moment condition is false.</a:t>
            </a:r>
          </a:p>
          <a:p>
            <a:pPr marL="228600" indent="-228600" fontAlgn="base">
              <a:buFont typeface="+mj-lt"/>
              <a:buAutoNum type="arabicPeriod"/>
            </a:pPr>
            <a:r>
              <a:rPr lang="en-US" sz="1200" b="0" i="0" kern="1200" dirty="0" smtClean="0">
                <a:solidFill>
                  <a:schemeClr val="tx1"/>
                </a:solidFill>
                <a:effectLst/>
                <a:latin typeface="+mn-lt"/>
                <a:ea typeface="+mn-ea"/>
                <a:cs typeface="+mn-cs"/>
              </a:rPr>
              <a:t>Statements outside the loop are executed, when condition is false.</a:t>
            </a:r>
          </a:p>
          <a:p>
            <a:pPr marL="228600" indent="-228600" fontAlgn="base">
              <a:buFont typeface="+mj-lt"/>
              <a:buAutoNum type="arabicPeriod"/>
            </a:pPr>
            <a:r>
              <a:rPr lang="en-US" sz="1200" b="0" i="0" kern="1200" dirty="0" smtClean="0">
                <a:solidFill>
                  <a:schemeClr val="tx1"/>
                </a:solidFill>
                <a:effectLst/>
                <a:latin typeface="+mn-lt"/>
                <a:ea typeface="+mn-ea"/>
                <a:cs typeface="+mn-cs"/>
              </a:rPr>
              <a:t>Semicolon (;) after the condition indicates end of do while loop. </a:t>
            </a:r>
            <a:r>
              <a:rPr lang="en-US" dirty="0" smtClean="0"/>
              <a:t>In C++ while semicolon is optional</a:t>
            </a:r>
            <a:endParaRPr lang="en-US" sz="1200" b="0" i="0" kern="1200" dirty="0" smtClean="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85</a:t>
            </a:fld>
            <a:endParaRPr lang="en-US" dirty="0"/>
          </a:p>
        </p:txBody>
      </p:sp>
    </p:spTree>
    <p:extLst>
      <p:ext uri="{BB962C8B-B14F-4D97-AF65-F5344CB8AC3E}">
        <p14:creationId xmlns:p14="http://schemas.microsoft.com/office/powerpoint/2010/main" val="1303140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Curly braces are optional and without curly braces we are allowed to take only one statement between </a:t>
            </a:r>
            <a:r>
              <a:rPr lang="en-US" sz="1200" b="1" i="0"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while</a:t>
            </a:r>
            <a:r>
              <a:rPr lang="en-US" sz="1200" b="0" i="0" kern="1200" dirty="0" smtClean="0">
                <a:solidFill>
                  <a:schemeClr val="tx1"/>
                </a:solidFill>
                <a:effectLst/>
                <a:latin typeface="+mn-lt"/>
                <a:ea typeface="+mn-ea"/>
                <a:cs typeface="+mn-cs"/>
              </a:rPr>
              <a:t>, and that statement never be declarative statement.</a:t>
            </a: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86</a:t>
            </a:fld>
            <a:endParaRPr lang="en-US" dirty="0"/>
          </a:p>
        </p:txBody>
      </p:sp>
    </p:spTree>
    <p:extLst>
      <p:ext uri="{BB962C8B-B14F-4D97-AF65-F5344CB8AC3E}">
        <p14:creationId xmlns:p14="http://schemas.microsoft.com/office/powerpoint/2010/main" val="2853735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87</a:t>
            </a:fld>
            <a:endParaRPr lang="en-US" dirty="0"/>
          </a:p>
        </p:txBody>
      </p:sp>
    </p:spTree>
    <p:extLst>
      <p:ext uri="{BB962C8B-B14F-4D97-AF65-F5344CB8AC3E}">
        <p14:creationId xmlns:p14="http://schemas.microsoft.com/office/powerpoint/2010/main" val="1125923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fontAlgn="base">
              <a:buFont typeface="+mj-lt"/>
              <a:buAutoNum type="arabicPeriod"/>
            </a:pPr>
            <a:r>
              <a:rPr lang="en-US" sz="1200" b="0" i="0" kern="1200" dirty="0" smtClean="0">
                <a:solidFill>
                  <a:schemeClr val="tx1"/>
                </a:solidFill>
                <a:effectLst/>
                <a:latin typeface="+mn-lt"/>
                <a:ea typeface="+mn-ea"/>
                <a:cs typeface="+mn-cs"/>
              </a:rPr>
              <a:t>Execute initialization.</a:t>
            </a:r>
          </a:p>
          <a:p>
            <a:pPr marL="228600" indent="-228600" fontAlgn="base">
              <a:buFont typeface="+mj-lt"/>
              <a:buAutoNum type="arabicPeriod"/>
            </a:pPr>
            <a:r>
              <a:rPr lang="en-US" sz="1200" b="0" i="0" kern="1200" dirty="0" smtClean="0">
                <a:solidFill>
                  <a:schemeClr val="tx1"/>
                </a:solidFill>
                <a:effectLst/>
                <a:latin typeface="+mn-lt"/>
                <a:ea typeface="+mn-ea"/>
                <a:cs typeface="+mn-cs"/>
              </a:rPr>
              <a:t>Test the condition, if it is true, execute statements in the for loop.</a:t>
            </a:r>
          </a:p>
          <a:p>
            <a:pPr marL="228600" indent="-228600" fontAlgn="base">
              <a:buFont typeface="+mj-lt"/>
              <a:buAutoNum type="arabicPeriod"/>
            </a:pPr>
            <a:r>
              <a:rPr lang="en-US" sz="1200" b="0" i="0" kern="1200" dirty="0" smtClean="0">
                <a:solidFill>
                  <a:schemeClr val="tx1"/>
                </a:solidFill>
                <a:effectLst/>
                <a:latin typeface="+mn-lt"/>
                <a:ea typeface="+mn-ea"/>
                <a:cs typeface="+mn-cs"/>
              </a:rPr>
              <a:t>Execute increment/decrement.</a:t>
            </a:r>
          </a:p>
          <a:p>
            <a:pPr marL="228600" indent="-228600" fontAlgn="base">
              <a:buFont typeface="+mj-lt"/>
              <a:buAutoNum type="arabicPeriod"/>
            </a:pPr>
            <a:r>
              <a:rPr lang="en-US" sz="1200" b="0" i="0" kern="1200" dirty="0" smtClean="0">
                <a:solidFill>
                  <a:schemeClr val="tx1"/>
                </a:solidFill>
                <a:effectLst/>
                <a:latin typeface="+mn-lt"/>
                <a:ea typeface="+mn-ea"/>
                <a:cs typeface="+mn-cs"/>
              </a:rPr>
              <a:t>Test the condition again, If it is true, repeats steps 2 and 3.if condition is false control goes out of loop and execute statements outside the loop.</a:t>
            </a:r>
          </a:p>
          <a:p>
            <a:pPr marL="228600" indent="-228600" fontAlgn="base">
              <a:buFont typeface="+mj-lt"/>
              <a:buAutoNum type="arabicPeriod"/>
            </a:pPr>
            <a:r>
              <a:rPr lang="en-US" sz="1200" b="0" i="0" kern="1200" dirty="0" smtClean="0">
                <a:solidFill>
                  <a:schemeClr val="tx1"/>
                </a:solidFill>
                <a:effectLst/>
                <a:latin typeface="+mn-lt"/>
                <a:ea typeface="+mn-ea"/>
                <a:cs typeface="+mn-cs"/>
              </a:rPr>
              <a:t>Statements in the for loop are executed repeatedly as long as condition is </a:t>
            </a:r>
            <a:r>
              <a:rPr lang="en-US" sz="1200" b="0" i="0" kern="1200" dirty="0" err="1" smtClean="0">
                <a:solidFill>
                  <a:schemeClr val="tx1"/>
                </a:solidFill>
                <a:effectLst/>
                <a:latin typeface="+mn-lt"/>
                <a:ea typeface="+mn-ea"/>
                <a:cs typeface="+mn-cs"/>
              </a:rPr>
              <a:t>true.the</a:t>
            </a:r>
            <a:r>
              <a:rPr lang="en-US" sz="1200" b="0" i="0" kern="1200" dirty="0" smtClean="0">
                <a:solidFill>
                  <a:schemeClr val="tx1"/>
                </a:solidFill>
                <a:effectLst/>
                <a:latin typeface="+mn-lt"/>
                <a:ea typeface="+mn-ea"/>
                <a:cs typeface="+mn-cs"/>
              </a:rPr>
              <a:t> moment condition is false control goes out of loop and statements outside the loop are executed.</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88</a:t>
            </a:fld>
            <a:endParaRPr lang="en-US" dirty="0"/>
          </a:p>
        </p:txBody>
      </p:sp>
    </p:spTree>
    <p:extLst>
      <p:ext uri="{BB962C8B-B14F-4D97-AF65-F5344CB8AC3E}">
        <p14:creationId xmlns:p14="http://schemas.microsoft.com/office/powerpoint/2010/main" val="26730097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It can be any valid java expression which should return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 value.</a:t>
            </a:r>
          </a:p>
          <a:p>
            <a:pPr fontAlgn="base"/>
            <a:r>
              <a:rPr lang="en-US" sz="1200" b="0" i="0" kern="1200" dirty="0" smtClean="0">
                <a:solidFill>
                  <a:schemeClr val="tx1"/>
                </a:solidFill>
                <a:effectLst/>
                <a:latin typeface="+mn-lt"/>
                <a:ea typeface="+mn-ea"/>
                <a:cs typeface="+mn-cs"/>
              </a:rPr>
              <a:t>This condition expression is optional and default value is true</a:t>
            </a:r>
          </a:p>
          <a:p>
            <a:endParaRPr lang="en-US" dirty="0"/>
          </a:p>
        </p:txBody>
      </p:sp>
      <p:sp>
        <p:nvSpPr>
          <p:cNvPr id="4" name="Slide Number Placeholder 3"/>
          <p:cNvSpPr>
            <a:spLocks noGrp="1"/>
          </p:cNvSpPr>
          <p:nvPr>
            <p:ph type="sldNum" sz="quarter" idx="10"/>
          </p:nvPr>
        </p:nvSpPr>
        <p:spPr/>
        <p:txBody>
          <a:bodyPr/>
          <a:lstStyle/>
          <a:p>
            <a:fld id="{772D293F-197C-432D-9580-50A3F0F8DAEA}" type="slidenum">
              <a:rPr lang="en-US" smtClean="0"/>
              <a:t>91</a:t>
            </a:fld>
            <a:endParaRPr lang="en-US" dirty="0"/>
          </a:p>
        </p:txBody>
      </p:sp>
    </p:spTree>
    <p:extLst>
      <p:ext uri="{BB962C8B-B14F-4D97-AF65-F5344CB8AC3E}">
        <p14:creationId xmlns:p14="http://schemas.microsoft.com/office/powerpoint/2010/main" val="49135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compile and run a java program we use </a:t>
            </a:r>
            <a:r>
              <a:rPr lang="en-US" sz="1200" b="0" i="0" kern="1200" dirty="0" err="1" smtClean="0">
                <a:solidFill>
                  <a:schemeClr val="tx1"/>
                </a:solidFill>
                <a:effectLst/>
                <a:latin typeface="+mn-lt"/>
                <a:ea typeface="+mn-ea"/>
                <a:cs typeface="+mn-cs"/>
              </a:rPr>
              <a:t>javac</a:t>
            </a:r>
            <a:r>
              <a:rPr lang="en-US" sz="1200" b="0" i="0" kern="1200" dirty="0" smtClean="0">
                <a:solidFill>
                  <a:schemeClr val="tx1"/>
                </a:solidFill>
                <a:effectLst/>
                <a:latin typeface="+mn-lt"/>
                <a:ea typeface="+mn-ea"/>
                <a:cs typeface="+mn-cs"/>
              </a:rPr>
              <a:t> and java </a:t>
            </a:r>
            <a:r>
              <a:rPr lang="en-US" sz="1200" b="0" i="0" kern="1200" dirty="0" err="1" smtClean="0">
                <a:solidFill>
                  <a:schemeClr val="tx1"/>
                </a:solidFill>
                <a:effectLst/>
                <a:latin typeface="+mn-lt"/>
                <a:ea typeface="+mn-ea"/>
                <a:cs typeface="+mn-cs"/>
              </a:rPr>
              <a:t>commands.But</a:t>
            </a:r>
            <a:r>
              <a:rPr lang="en-US" sz="1200" b="0" i="0" kern="1200" dirty="0" smtClean="0">
                <a:solidFill>
                  <a:schemeClr val="tx1"/>
                </a:solidFill>
                <a:effectLst/>
                <a:latin typeface="+mn-lt"/>
                <a:ea typeface="+mn-ea"/>
                <a:cs typeface="+mn-cs"/>
              </a:rPr>
              <a:t> these commands are unknown to your OS until we explicitly specify the location of these executable files. This is the main reason why we need to set path in Java and while specifying the path we specify the path of bin folder which contains the executable files.</a:t>
            </a: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16</a:t>
            </a:fld>
            <a:endParaRPr lang="en-US"/>
          </a:p>
        </p:txBody>
      </p:sp>
    </p:spTree>
    <p:extLst>
      <p:ext uri="{BB962C8B-B14F-4D97-AF65-F5344CB8AC3E}">
        <p14:creationId xmlns:p14="http://schemas.microsoft.com/office/powerpoint/2010/main" val="264184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above program </a:t>
            </a:r>
            <a:r>
              <a:rPr lang="en-US" sz="1200" b="1" i="0" kern="1200" dirty="0" err="1" smtClean="0">
                <a:solidFill>
                  <a:schemeClr val="tx1"/>
                </a:solidFill>
                <a:effectLst/>
                <a:latin typeface="+mn-lt"/>
                <a:ea typeface="+mn-ea"/>
                <a:cs typeface="+mn-cs"/>
              </a:rPr>
              <a:t>IdentifierDemo</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main</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String</a:t>
            </a:r>
            <a:r>
              <a:rPr lang="en-US" sz="1200" b="0" i="0" kern="1200" dirty="0" err="1"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args</a:t>
            </a:r>
            <a:r>
              <a:rPr lang="en-US" sz="1200" b="0" i="0" kern="1200" dirty="0" smtClean="0">
                <a:solidFill>
                  <a:schemeClr val="tx1"/>
                </a:solidFill>
                <a:effectLst/>
                <a:latin typeface="+mn-lt"/>
                <a:ea typeface="+mn-ea"/>
                <a:cs typeface="+mn-cs"/>
              </a:rPr>
              <a:t> and </a:t>
            </a:r>
            <a:r>
              <a:rPr lang="en-US" sz="1200" b="1" i="0" kern="1200" dirty="0" smtClean="0">
                <a:solidFill>
                  <a:schemeClr val="tx1"/>
                </a:solidFill>
                <a:effectLst/>
                <a:latin typeface="+mn-lt"/>
                <a:ea typeface="+mn-ea"/>
                <a:cs typeface="+mn-cs"/>
              </a:rPr>
              <a:t>age</a:t>
            </a:r>
            <a:r>
              <a:rPr lang="en-US" sz="1200" b="0" i="0" kern="1200" dirty="0" smtClean="0">
                <a:solidFill>
                  <a:schemeClr val="tx1"/>
                </a:solidFill>
                <a:effectLst/>
                <a:latin typeface="+mn-lt"/>
                <a:ea typeface="+mn-ea"/>
                <a:cs typeface="+mn-cs"/>
              </a:rPr>
              <a:t> are the identifiers.</a:t>
            </a: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30</a:t>
            </a:fld>
            <a:endParaRPr lang="en-US"/>
          </a:p>
        </p:txBody>
      </p:sp>
    </p:spTree>
    <p:extLst>
      <p:ext uri="{BB962C8B-B14F-4D97-AF65-F5344CB8AC3E}">
        <p14:creationId xmlns:p14="http://schemas.microsoft.com/office/powerpoint/2010/main" val="425179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In the above program </a:t>
            </a:r>
            <a:r>
              <a:rPr lang="en-US" sz="1200" b="1" i="0" kern="1200" dirty="0" smtClean="0">
                <a:solidFill>
                  <a:schemeClr val="tx1"/>
                </a:solidFill>
                <a:effectLst/>
                <a:latin typeface="+mn-lt"/>
                <a:ea typeface="+mn-ea"/>
                <a:cs typeface="+mn-cs"/>
              </a:rPr>
              <a:t>String</a:t>
            </a:r>
            <a:r>
              <a:rPr lang="en-US" sz="1200" b="0" i="0" kern="1200" dirty="0" smtClean="0">
                <a:solidFill>
                  <a:schemeClr val="tx1"/>
                </a:solidFill>
                <a:effectLst/>
                <a:latin typeface="+mn-lt"/>
                <a:ea typeface="+mn-ea"/>
                <a:cs typeface="+mn-cs"/>
              </a:rPr>
              <a:t> is class.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31</a:t>
            </a:fld>
            <a:endParaRPr lang="en-US"/>
          </a:p>
        </p:txBody>
      </p:sp>
    </p:spTree>
    <p:extLst>
      <p:ext uri="{BB962C8B-B14F-4D97-AF65-F5344CB8AC3E}">
        <p14:creationId xmlns:p14="http://schemas.microsoft.com/office/powerpoint/2010/main" val="275501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File supported form and network supported form data type is byte.</a:t>
            </a:r>
          </a:p>
          <a:p>
            <a:r>
              <a:rPr lang="en-US" dirty="0" smtClean="0"/>
              <a:t>Class </a:t>
            </a:r>
            <a:r>
              <a:rPr lang="en-US" dirty="0" err="1" smtClean="0"/>
              <a:t>FileOutputStream</a:t>
            </a:r>
            <a:r>
              <a:rPr lang="en-US" dirty="0" smtClean="0"/>
              <a:t> contains write method, whose argument is byte array.</a:t>
            </a:r>
          </a:p>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36</a:t>
            </a:fld>
            <a:endParaRPr lang="en-US"/>
          </a:p>
        </p:txBody>
      </p:sp>
    </p:spTree>
    <p:extLst>
      <p:ext uri="{BB962C8B-B14F-4D97-AF65-F5344CB8AC3E}">
        <p14:creationId xmlns:p14="http://schemas.microsoft.com/office/powerpoint/2010/main" val="240481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file contains lacks of pages, hundred of lines and hundreds of characters, we use </a:t>
            </a:r>
            <a:r>
              <a:rPr lang="en-US" baseline="0" dirty="0" err="1" smtClean="0"/>
              <a:t>f.length</a:t>
            </a:r>
            <a:r>
              <a:rPr lang="en-US" baseline="0" dirty="0" smtClean="0"/>
              <a:t>() method to hold number of characters in the file whose return type is long not </a:t>
            </a:r>
            <a:r>
              <a:rPr lang="en-US" baseline="0" dirty="0" err="1" smtClean="0"/>
              <a:t>int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38</a:t>
            </a:fld>
            <a:endParaRPr lang="en-US"/>
          </a:p>
        </p:txBody>
      </p:sp>
    </p:spTree>
    <p:extLst>
      <p:ext uri="{BB962C8B-B14F-4D97-AF65-F5344CB8AC3E}">
        <p14:creationId xmlns:p14="http://schemas.microsoft.com/office/powerpoint/2010/main" val="114459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t>
            </a:r>
            <a:r>
              <a:rPr lang="en-US" sz="1200" b="0" i="0" kern="1200" dirty="0" smtClean="0">
                <a:solidFill>
                  <a:schemeClr val="tx1"/>
                </a:solidFill>
                <a:effectLst/>
                <a:latin typeface="+mn-lt"/>
                <a:ea typeface="+mn-ea"/>
                <a:cs typeface="+mn-cs"/>
              </a:rPr>
              <a:t>All transcendental math functions, such as sin( ), cos( ), and </a:t>
            </a:r>
            <a:r>
              <a:rPr lang="en-US" sz="1200" b="0" i="0" kern="1200" dirty="0" err="1" smtClean="0">
                <a:solidFill>
                  <a:schemeClr val="tx1"/>
                </a:solidFill>
                <a:effectLst/>
                <a:latin typeface="+mn-lt"/>
                <a:ea typeface="+mn-ea"/>
                <a:cs typeface="+mn-cs"/>
              </a:rPr>
              <a:t>sqrt</a:t>
            </a:r>
            <a:r>
              <a:rPr lang="en-US" sz="1200" b="0" i="0" kern="1200" dirty="0" smtClean="0">
                <a:solidFill>
                  <a:schemeClr val="tx1"/>
                </a:solidFill>
                <a:effectLst/>
                <a:latin typeface="+mn-lt"/>
                <a:ea typeface="+mn-ea"/>
                <a:cs typeface="+mn-cs"/>
              </a:rPr>
              <a:t>( ), return double values. When you need to maintain accuracy over many iterative calculations, or are manipulating large-valued numbers, double is the best choice.</a:t>
            </a: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39</a:t>
            </a:fld>
            <a:endParaRPr lang="en-US"/>
          </a:p>
        </p:txBody>
      </p:sp>
    </p:spTree>
    <p:extLst>
      <p:ext uri="{BB962C8B-B14F-4D97-AF65-F5344CB8AC3E}">
        <p14:creationId xmlns:p14="http://schemas.microsoft.com/office/powerpoint/2010/main" val="209444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Compile time error: Incompatible types found :</a:t>
            </a:r>
            <a:r>
              <a:rPr lang="en-US" sz="1200" b="0" i="0" kern="1200" dirty="0" err="1" smtClean="0">
                <a:solidFill>
                  <a:schemeClr val="tx1"/>
                </a:solidFill>
                <a:effectLst/>
                <a:latin typeface="+mn-lt"/>
                <a:ea typeface="+mn-ea"/>
                <a:cs typeface="+mn-cs"/>
              </a:rPr>
              <a:t>int</a:t>
            </a:r>
            <a:r>
              <a:rPr lang="en-US" dirty="0" smtClean="0"/>
              <a:t/>
            </a:r>
            <a:br>
              <a:rPr lang="en-US" dirty="0" smtClean="0"/>
            </a:br>
            <a:r>
              <a:rPr lang="en-US" sz="1200" b="0" i="0" kern="1200" dirty="0" smtClean="0">
                <a:solidFill>
                  <a:schemeClr val="tx1"/>
                </a:solidFill>
                <a:effectLst/>
                <a:latin typeface="+mn-lt"/>
                <a:ea typeface="+mn-ea"/>
                <a:cs typeface="+mn-cs"/>
              </a:rPr>
              <a:t>required: </a:t>
            </a:r>
            <a:r>
              <a:rPr lang="en-US" sz="1200" b="0" i="0" kern="1200" dirty="0" err="1" smtClean="0">
                <a:solidFill>
                  <a:schemeClr val="tx1"/>
                </a:solidFill>
                <a:effectLst/>
                <a:latin typeface="+mn-lt"/>
                <a:ea typeface="+mn-ea"/>
                <a:cs typeface="+mn-cs"/>
              </a:rPr>
              <a:t>boolean</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9140DE9-8325-491D-B9F6-89720EFBB8C4}" type="slidenum">
              <a:rPr lang="en-US" smtClean="0"/>
              <a:t>40</a:t>
            </a:fld>
            <a:endParaRPr lang="en-US"/>
          </a:p>
        </p:txBody>
      </p:sp>
    </p:spTree>
    <p:extLst>
      <p:ext uri="{BB962C8B-B14F-4D97-AF65-F5344CB8AC3E}">
        <p14:creationId xmlns:p14="http://schemas.microsoft.com/office/powerpoint/2010/main" val="274013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66555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64692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159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291564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6777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215995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2181892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53820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a:bodyPr>
          <a:lstStyle>
            <a:lvl1pPr>
              <a:defRPr sz="2800" b="1">
                <a:latin typeface="Georgia" panose="02040502050405020303"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77334" y="1558345"/>
            <a:ext cx="8596668" cy="4483017"/>
          </a:xfrm>
        </p:spPr>
        <p:txBody>
          <a:bodyPr>
            <a:normAutofit/>
          </a:bodyPr>
          <a:lstStyle>
            <a:lvl1pPr>
              <a:defRPr sz="2000">
                <a:latin typeface="Georgia" panose="02040502050405020303" pitchFamily="18" charset="0"/>
              </a:defRPr>
            </a:lvl1pPr>
            <a:lvl2pPr>
              <a:defRPr sz="20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30463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B8FABA-B7DD-4B86-B557-AAAA39231406}"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32667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0B8FABA-B7DD-4B86-B557-AAAA3923140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34263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B8FABA-B7DD-4B86-B557-AAAA39231406}"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368705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B8FABA-B7DD-4B86-B557-AAAA39231406}"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30005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8FABA-B7DD-4B86-B557-AAAA39231406}"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125116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B8FABA-B7DD-4B86-B557-AAAA3923140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3481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0B8FABA-B7DD-4B86-B557-AAAA39231406}"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4794D9-409B-4548-A500-8D0321FEA72E}" type="slidenum">
              <a:rPr lang="en-US" smtClean="0"/>
              <a:t>‹#›</a:t>
            </a:fld>
            <a:endParaRPr lang="en-US"/>
          </a:p>
        </p:txBody>
      </p:sp>
    </p:spTree>
    <p:extLst>
      <p:ext uri="{BB962C8B-B14F-4D97-AF65-F5344CB8AC3E}">
        <p14:creationId xmlns:p14="http://schemas.microsoft.com/office/powerpoint/2010/main" val="2359598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8FABA-B7DD-4B86-B557-AAAA39231406}" type="datetimeFigureOut">
              <a:rPr lang="en-US" smtClean="0"/>
              <a:t>4/10/2018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4794D9-409B-4548-A500-8D0321FEA72E}" type="slidenum">
              <a:rPr lang="en-US" smtClean="0"/>
              <a:t>‹#›</a:t>
            </a:fld>
            <a:endParaRPr lang="en-US"/>
          </a:p>
        </p:txBody>
      </p:sp>
    </p:spTree>
    <p:extLst>
      <p:ext uri="{BB962C8B-B14F-4D97-AF65-F5344CB8AC3E}">
        <p14:creationId xmlns:p14="http://schemas.microsoft.com/office/powerpoint/2010/main" val="8836170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8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Module-1</a:t>
            </a:r>
            <a:endParaRPr lang="en-US" dirty="0"/>
          </a:p>
        </p:txBody>
      </p:sp>
    </p:spTree>
    <p:extLst>
      <p:ext uri="{BB962C8B-B14F-4D97-AF65-F5344CB8AC3E}">
        <p14:creationId xmlns:p14="http://schemas.microsoft.com/office/powerpoint/2010/main" val="343323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Code Compilation &amp; Execution process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order to write and execute a software program, you need the following</a:t>
            </a:r>
          </a:p>
          <a:p>
            <a:pPr marL="0" indent="0">
              <a:buNone/>
            </a:pPr>
            <a:r>
              <a:rPr lang="en-US" b="1" dirty="0"/>
              <a:t>1) Editor </a:t>
            </a:r>
            <a:r>
              <a:rPr lang="en-US" dirty="0"/>
              <a:t>– To type your program into, a notepad could be used for this</a:t>
            </a:r>
          </a:p>
          <a:p>
            <a:pPr marL="0" indent="0">
              <a:buNone/>
            </a:pPr>
            <a:r>
              <a:rPr lang="en-US" b="1" dirty="0"/>
              <a:t>2) Compiler </a:t>
            </a:r>
            <a:r>
              <a:rPr lang="en-US" dirty="0"/>
              <a:t>– To convert your high language program into native machine code</a:t>
            </a:r>
          </a:p>
          <a:p>
            <a:pPr marL="0" indent="0">
              <a:buNone/>
            </a:pPr>
            <a:r>
              <a:rPr lang="en-US" b="1" dirty="0"/>
              <a:t>3) Linker </a:t>
            </a:r>
            <a:r>
              <a:rPr lang="en-US" dirty="0"/>
              <a:t>– To combine different program files reference in your main program together.</a:t>
            </a:r>
          </a:p>
          <a:p>
            <a:pPr marL="0" indent="0">
              <a:buNone/>
            </a:pPr>
            <a:r>
              <a:rPr lang="en-US" b="1" dirty="0"/>
              <a:t>4) Loader </a:t>
            </a:r>
            <a:r>
              <a:rPr lang="en-US" dirty="0"/>
              <a:t>– To load the files from your secondary storage device like Hard Disk, Flash Drive, CD into RAM for execution. The loading is automatically done when you execute your code.</a:t>
            </a:r>
          </a:p>
          <a:p>
            <a:pPr marL="0" indent="0">
              <a:buNone/>
            </a:pPr>
            <a:r>
              <a:rPr lang="en-US" b="1" dirty="0"/>
              <a:t>5) Execution</a:t>
            </a:r>
            <a:r>
              <a:rPr lang="en-US" dirty="0"/>
              <a:t> – Actual execution of the code which is handled by your OS &amp; processor.</a:t>
            </a:r>
          </a:p>
        </p:txBody>
      </p:sp>
    </p:spTree>
    <p:extLst>
      <p:ext uri="{BB962C8B-B14F-4D97-AF65-F5344CB8AC3E}">
        <p14:creationId xmlns:p14="http://schemas.microsoft.com/office/powerpoint/2010/main" val="1244509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Why is Java slow?</a:t>
            </a:r>
          </a:p>
        </p:txBody>
      </p:sp>
      <p:sp>
        <p:nvSpPr>
          <p:cNvPr id="3" name="Content Placeholder 2"/>
          <p:cNvSpPr>
            <a:spLocks noGrp="1"/>
          </p:cNvSpPr>
          <p:nvPr>
            <p:ph idx="1"/>
          </p:nvPr>
        </p:nvSpPr>
        <p:spPr/>
        <p:txBody>
          <a:bodyPr/>
          <a:lstStyle/>
          <a:p>
            <a:r>
              <a:rPr lang="en-US" dirty="0" smtClean="0"/>
              <a:t>The </a:t>
            </a:r>
            <a:r>
              <a:rPr lang="en-US" dirty="0"/>
              <a:t>two main reasons behind the slowness of Java are</a:t>
            </a:r>
          </a:p>
          <a:p>
            <a:r>
              <a:rPr lang="en-US" b="1" dirty="0"/>
              <a:t>Dynamic Linking:</a:t>
            </a:r>
            <a:r>
              <a:rPr lang="en-US" dirty="0"/>
              <a:t> Unlike C, linking is done at run-time, every time the program is run in Java.</a:t>
            </a:r>
          </a:p>
          <a:p>
            <a:r>
              <a:rPr lang="en-US" b="1" dirty="0"/>
              <a:t>Run-time Interpreter:</a:t>
            </a:r>
            <a:r>
              <a:rPr lang="en-US" dirty="0"/>
              <a:t> The conversion of byte code into native machine code is done at run-time in Java which furthers slows down the speed</a:t>
            </a:r>
          </a:p>
          <a:p>
            <a:r>
              <a:rPr lang="en-US" dirty="0"/>
              <a:t>However, the latest version of Java has addressed the performance bottlenecks to a great extent.</a:t>
            </a:r>
          </a:p>
          <a:p>
            <a:endParaRPr lang="en-US" dirty="0"/>
          </a:p>
        </p:txBody>
      </p:sp>
    </p:spTree>
    <p:extLst>
      <p:ext uri="{BB962C8B-B14F-4D97-AF65-F5344CB8AC3E}">
        <p14:creationId xmlns:p14="http://schemas.microsoft.com/office/powerpoint/2010/main" val="1749996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code Compilation and Execution in Java </a:t>
            </a:r>
            <a:r>
              <a:rPr lang="en-US" dirty="0" smtClean="0"/>
              <a:t>VM</a:t>
            </a:r>
            <a:br>
              <a:rPr lang="en-US" dirty="0" smtClean="0"/>
            </a:br>
            <a:r>
              <a:rPr lang="en-US" dirty="0"/>
              <a:t/>
            </a:r>
            <a:br>
              <a:rPr lang="en-US" dirty="0"/>
            </a:br>
            <a:r>
              <a:rPr lang="en-US" b="0" dirty="0" smtClean="0"/>
              <a:t>The </a:t>
            </a:r>
            <a:r>
              <a:rPr lang="en-US" b="0" dirty="0"/>
              <a:t>main method is stored in file a1.java</a:t>
            </a:r>
            <a:br>
              <a:rPr lang="en-US" b="0" dirty="0"/>
            </a:br>
            <a:r>
              <a:rPr lang="en-US" b="0" dirty="0"/>
              <a:t>f1 is stored in a file as a2.java</a:t>
            </a:r>
            <a:br>
              <a:rPr lang="en-US" b="0" dirty="0"/>
            </a:br>
            <a:r>
              <a:rPr lang="en-US" b="0" dirty="0"/>
              <a:t>f2 is stored in a file as a3.java</a:t>
            </a:r>
            <a:br>
              <a:rPr lang="en-US" b="0" dirty="0"/>
            </a:br>
            <a:endParaRPr lang="en-US" dirty="0"/>
          </a:p>
        </p:txBody>
      </p:sp>
      <p:pic>
        <p:nvPicPr>
          <p:cNvPr id="4" name="Content Placeholder 3"/>
          <p:cNvPicPr>
            <a:picLocks noGrp="1" noChangeAspect="1"/>
          </p:cNvPicPr>
          <p:nvPr>
            <p:ph idx="1"/>
          </p:nvPr>
        </p:nvPicPr>
        <p:blipFill>
          <a:blip r:embed="rId2"/>
          <a:stretch>
            <a:fillRect/>
          </a:stretch>
        </p:blipFill>
        <p:spPr>
          <a:xfrm>
            <a:off x="4975668" y="1946731"/>
            <a:ext cx="6014487" cy="4454069"/>
          </a:xfrm>
          <a:prstGeom prst="rect">
            <a:avLst/>
          </a:prstGeom>
        </p:spPr>
      </p:pic>
    </p:spTree>
    <p:extLst>
      <p:ext uri="{BB962C8B-B14F-4D97-AF65-F5344CB8AC3E}">
        <p14:creationId xmlns:p14="http://schemas.microsoft.com/office/powerpoint/2010/main" val="3159903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457339" y="609600"/>
            <a:ext cx="8105115" cy="5248759"/>
          </a:xfrm>
          <a:prstGeom prst="rect">
            <a:avLst/>
          </a:prstGeom>
        </p:spPr>
      </p:pic>
    </p:spTree>
    <p:extLst>
      <p:ext uri="{BB962C8B-B14F-4D97-AF65-F5344CB8AC3E}">
        <p14:creationId xmlns:p14="http://schemas.microsoft.com/office/powerpoint/2010/main" val="1082875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1338922" y="609600"/>
            <a:ext cx="7935080" cy="5574223"/>
          </a:xfrm>
          <a:prstGeom prst="rect">
            <a:avLst/>
          </a:prstGeom>
        </p:spPr>
      </p:pic>
    </p:spTree>
    <p:extLst>
      <p:ext uri="{BB962C8B-B14F-4D97-AF65-F5344CB8AC3E}">
        <p14:creationId xmlns:p14="http://schemas.microsoft.com/office/powerpoint/2010/main" val="3032232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561012"/>
            <a:ext cx="8596668" cy="5296988"/>
          </a:xfrm>
        </p:spPr>
        <p:txBody>
          <a:bodyPr>
            <a:noAutofit/>
          </a:bodyPr>
          <a:lstStyle/>
          <a:p>
            <a:pPr marL="0" indent="0">
              <a:buNone/>
            </a:pPr>
            <a:r>
              <a:rPr lang="en-US" b="1" dirty="0"/>
              <a:t>What is Java</a:t>
            </a:r>
          </a:p>
          <a:p>
            <a:r>
              <a:rPr lang="en-US" dirty="0"/>
              <a:t>Java is a </a:t>
            </a:r>
            <a:r>
              <a:rPr lang="en-US" b="1" dirty="0"/>
              <a:t>programming language</a:t>
            </a:r>
            <a:r>
              <a:rPr lang="en-US" dirty="0"/>
              <a:t> and a </a:t>
            </a:r>
            <a:r>
              <a:rPr lang="en-US" b="1" dirty="0"/>
              <a:t>platform</a:t>
            </a:r>
            <a:r>
              <a:rPr lang="en-US" dirty="0" smtClean="0"/>
              <a:t>.</a:t>
            </a:r>
          </a:p>
          <a:p>
            <a:pPr marL="0" indent="0">
              <a:buNone/>
            </a:pPr>
            <a:r>
              <a:rPr lang="en-US" b="1" dirty="0"/>
              <a:t>Platform</a:t>
            </a:r>
            <a:r>
              <a:rPr lang="en-US" dirty="0"/>
              <a:t>: Any hardware or software environment in which a program runs, is known as a platform. Since Java has its own runtime environment (</a:t>
            </a:r>
            <a:r>
              <a:rPr lang="en-US" dirty="0" smtClean="0"/>
              <a:t>JRE) it </a:t>
            </a:r>
            <a:r>
              <a:rPr lang="en-US" dirty="0"/>
              <a:t>is called platform</a:t>
            </a:r>
            <a:r>
              <a:rPr lang="en-US" dirty="0" smtClean="0"/>
              <a:t>.</a:t>
            </a:r>
            <a:endParaRPr lang="en-US" b="1" dirty="0"/>
          </a:p>
        </p:txBody>
      </p:sp>
    </p:spTree>
    <p:extLst>
      <p:ext uri="{BB962C8B-B14F-4D97-AF65-F5344CB8AC3E}">
        <p14:creationId xmlns:p14="http://schemas.microsoft.com/office/powerpoint/2010/main" val="2093158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vs JRE</a:t>
            </a:r>
            <a:endParaRPr lang="en-US" dirty="0"/>
          </a:p>
        </p:txBody>
      </p:sp>
      <p:sp>
        <p:nvSpPr>
          <p:cNvPr id="3" name="Content Placeholder 2"/>
          <p:cNvSpPr>
            <a:spLocks noGrp="1"/>
          </p:cNvSpPr>
          <p:nvPr>
            <p:ph idx="1"/>
          </p:nvPr>
        </p:nvSpPr>
        <p:spPr/>
        <p:txBody>
          <a:bodyPr/>
          <a:lstStyle/>
          <a:p>
            <a:r>
              <a:rPr lang="en-US" dirty="0"/>
              <a:t>The </a:t>
            </a:r>
            <a:r>
              <a:rPr lang="en-US" b="1" dirty="0">
                <a:solidFill>
                  <a:srgbClr val="002060"/>
                </a:solidFill>
              </a:rPr>
              <a:t>Java Development Kit (JDK) </a:t>
            </a:r>
            <a:r>
              <a:rPr lang="en-US" dirty="0"/>
              <a:t>is a software development environment used for developing Java applications and applets. It includes the Java Runtime Environment (JRE), an interpreter/loader (Java), a compiler (</a:t>
            </a:r>
            <a:r>
              <a:rPr lang="en-US" dirty="0" err="1"/>
              <a:t>javac</a:t>
            </a:r>
            <a:r>
              <a:rPr lang="en-US" dirty="0"/>
              <a:t>), an archiver (jar), a documentation generator (Javadoc) and other tools needed in Java development</a:t>
            </a:r>
            <a:r>
              <a:rPr lang="en-US" dirty="0" smtClean="0"/>
              <a:t>.</a:t>
            </a:r>
          </a:p>
          <a:p>
            <a:pPr marL="0" indent="0" fontAlgn="base">
              <a:buNone/>
            </a:pPr>
            <a:r>
              <a:rPr lang="en-US" b="1" dirty="0">
                <a:solidFill>
                  <a:srgbClr val="002060"/>
                </a:solidFill>
              </a:rPr>
              <a:t>JAVA RUNTIME ENVIRONMENT</a:t>
            </a:r>
            <a:endParaRPr lang="en-US" dirty="0">
              <a:solidFill>
                <a:srgbClr val="002060"/>
              </a:solidFill>
            </a:endParaRPr>
          </a:p>
          <a:p>
            <a:pPr fontAlgn="base"/>
            <a:r>
              <a:rPr lang="en-US" b="1" dirty="0"/>
              <a:t>JRE</a:t>
            </a:r>
            <a:r>
              <a:rPr lang="en-US" dirty="0"/>
              <a:t> stands for </a:t>
            </a:r>
            <a:r>
              <a:rPr lang="en-US" b="1" dirty="0"/>
              <a:t>“Java Runtime Environment”</a:t>
            </a:r>
            <a:r>
              <a:rPr lang="en-US" dirty="0"/>
              <a:t> and may also be written as </a:t>
            </a:r>
            <a:r>
              <a:rPr lang="en-US" b="1" dirty="0"/>
              <a:t>“Java RTE.”</a:t>
            </a:r>
            <a:r>
              <a:rPr lang="en-US" dirty="0"/>
              <a:t> The Java Runtime Environment provides the minimum requirements for executing a Java application; it consists of the </a:t>
            </a:r>
            <a:r>
              <a:rPr lang="en-US" i="1" dirty="0">
                <a:solidFill>
                  <a:srgbClr val="C00000"/>
                </a:solidFill>
              </a:rPr>
              <a:t>Java Virtual Machine (JVM), core classes</a:t>
            </a:r>
            <a:r>
              <a:rPr lang="en-US" dirty="0">
                <a:solidFill>
                  <a:srgbClr val="C00000"/>
                </a:solidFill>
              </a:rPr>
              <a:t>, and </a:t>
            </a:r>
            <a:r>
              <a:rPr lang="en-US" i="1" dirty="0">
                <a:solidFill>
                  <a:srgbClr val="C00000"/>
                </a:solidFill>
              </a:rPr>
              <a:t>supporting files</a:t>
            </a:r>
            <a:r>
              <a:rPr lang="en-US" dirty="0">
                <a:solidFill>
                  <a:srgbClr val="C00000"/>
                </a:solidFill>
              </a:rPr>
              <a:t>.</a:t>
            </a:r>
          </a:p>
          <a:p>
            <a:endParaRPr lang="en-US" dirty="0"/>
          </a:p>
        </p:txBody>
      </p:sp>
    </p:spTree>
    <p:extLst>
      <p:ext uri="{BB962C8B-B14F-4D97-AF65-F5344CB8AC3E}">
        <p14:creationId xmlns:p14="http://schemas.microsoft.com/office/powerpoint/2010/main" val="943205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t>
            </a:r>
            <a:r>
              <a:rPr lang="en-US" dirty="0" smtClean="0"/>
              <a:t>between </a:t>
            </a:r>
            <a:r>
              <a:rPr lang="en-US" dirty="0"/>
              <a:t>JDK, JRE and JVM</a:t>
            </a:r>
          </a:p>
        </p:txBody>
      </p:sp>
      <p:pic>
        <p:nvPicPr>
          <p:cNvPr id="4" name="Content Placeholder 3"/>
          <p:cNvPicPr>
            <a:picLocks noGrp="1" noChangeAspect="1"/>
          </p:cNvPicPr>
          <p:nvPr>
            <p:ph idx="1"/>
          </p:nvPr>
        </p:nvPicPr>
        <p:blipFill>
          <a:blip r:embed="rId2"/>
          <a:stretch>
            <a:fillRect/>
          </a:stretch>
        </p:blipFill>
        <p:spPr>
          <a:xfrm>
            <a:off x="1275556" y="1647824"/>
            <a:ext cx="5668169" cy="4381501"/>
          </a:xfrm>
          <a:prstGeom prst="rect">
            <a:avLst/>
          </a:prstGeom>
        </p:spPr>
      </p:pic>
    </p:spTree>
    <p:extLst>
      <p:ext uri="{BB962C8B-B14F-4D97-AF65-F5344CB8AC3E}">
        <p14:creationId xmlns:p14="http://schemas.microsoft.com/office/powerpoint/2010/main" val="1057818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JDK, JRE and JVM</a:t>
            </a:r>
          </a:p>
        </p:txBody>
      </p:sp>
      <p:sp>
        <p:nvSpPr>
          <p:cNvPr id="3" name="Content Placeholder 2"/>
          <p:cNvSpPr>
            <a:spLocks noGrp="1"/>
          </p:cNvSpPr>
          <p:nvPr>
            <p:ph idx="1"/>
          </p:nvPr>
        </p:nvSpPr>
        <p:spPr/>
        <p:txBody>
          <a:bodyPr>
            <a:normAutofit fontScale="92500" lnSpcReduction="20000"/>
          </a:bodyPr>
          <a:lstStyle/>
          <a:p>
            <a:pPr fontAlgn="base"/>
            <a:r>
              <a:rPr lang="en-US" b="1" dirty="0"/>
              <a:t>JDK</a:t>
            </a:r>
            <a:r>
              <a:rPr lang="en-US" dirty="0"/>
              <a:t> – </a:t>
            </a:r>
            <a:r>
              <a:rPr lang="en-US" b="1" dirty="0"/>
              <a:t>Java Development Kit</a:t>
            </a:r>
            <a:r>
              <a:rPr lang="en-US" dirty="0"/>
              <a:t> (in short JDK) is Kit which provides the environment to </a:t>
            </a:r>
            <a:r>
              <a:rPr lang="en-US" b="1" dirty="0"/>
              <a:t>develop and execute(run)</a:t>
            </a:r>
            <a:r>
              <a:rPr lang="en-US" dirty="0"/>
              <a:t> the Java program. JDK is a kit(or package) which includes two things</a:t>
            </a:r>
          </a:p>
          <a:p>
            <a:pPr lvl="2" fontAlgn="base"/>
            <a:r>
              <a:rPr lang="en-US" dirty="0"/>
              <a:t>Development Tools(to provide an environment to develop your java programs)</a:t>
            </a:r>
          </a:p>
          <a:p>
            <a:pPr lvl="2" fontAlgn="base"/>
            <a:r>
              <a:rPr lang="en-US" dirty="0"/>
              <a:t>JRE (to execute your java program).</a:t>
            </a:r>
          </a:p>
          <a:p>
            <a:pPr fontAlgn="base"/>
            <a:r>
              <a:rPr lang="en-US" b="1" dirty="0"/>
              <a:t>Note : </a:t>
            </a:r>
            <a:r>
              <a:rPr lang="en-US" dirty="0"/>
              <a:t>JDK is only used by Java Developers.</a:t>
            </a:r>
          </a:p>
          <a:p>
            <a:pPr fontAlgn="base"/>
            <a:r>
              <a:rPr lang="en-US" b="1" dirty="0"/>
              <a:t>JRE</a:t>
            </a:r>
            <a:r>
              <a:rPr lang="en-US" dirty="0"/>
              <a:t> – </a:t>
            </a:r>
            <a:r>
              <a:rPr lang="en-US" b="1" dirty="0"/>
              <a:t>Java Runtime Environment</a:t>
            </a:r>
            <a:r>
              <a:rPr lang="en-US" dirty="0"/>
              <a:t> (to say JRE) is an installation package which provides environment to </a:t>
            </a:r>
            <a:r>
              <a:rPr lang="en-US" b="1" dirty="0"/>
              <a:t>only run(not develop)</a:t>
            </a:r>
            <a:r>
              <a:rPr lang="en-US" dirty="0"/>
              <a:t> the java program(or application)onto your machine. JRE is only used by them who only wants to run the Java Programs i.e. end users of your system.</a:t>
            </a:r>
          </a:p>
          <a:p>
            <a:pPr fontAlgn="base"/>
            <a:r>
              <a:rPr lang="en-US" b="1" dirty="0"/>
              <a:t>JVM</a:t>
            </a:r>
            <a:r>
              <a:rPr lang="en-US" dirty="0"/>
              <a:t> – </a:t>
            </a:r>
            <a:r>
              <a:rPr lang="en-US" b="1" dirty="0"/>
              <a:t>Java Virtual machine</a:t>
            </a:r>
            <a:r>
              <a:rPr lang="en-US" dirty="0"/>
              <a:t>(JVM) is a very important part of both JDK and JRE because it is contained or inbuilt in both. Whatever Java program you run using JRE or JDK goes into JVM and JVM is responsible for </a:t>
            </a:r>
            <a:r>
              <a:rPr lang="en-US" b="1" dirty="0"/>
              <a:t>executing the java program line by line</a:t>
            </a:r>
            <a:r>
              <a:rPr lang="en-US" dirty="0"/>
              <a:t> hence it is also known as interpreter.</a:t>
            </a:r>
          </a:p>
          <a:p>
            <a:endParaRPr lang="en-US" dirty="0"/>
          </a:p>
        </p:txBody>
      </p:sp>
    </p:spTree>
    <p:extLst>
      <p:ext uri="{BB962C8B-B14F-4D97-AF65-F5344CB8AC3E}">
        <p14:creationId xmlns:p14="http://schemas.microsoft.com/office/powerpoint/2010/main" val="3371704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JDK?</a:t>
            </a:r>
            <a:endParaRPr lang="en-US" dirty="0"/>
          </a:p>
        </p:txBody>
      </p:sp>
      <p:sp>
        <p:nvSpPr>
          <p:cNvPr id="3" name="Content Placeholder 2"/>
          <p:cNvSpPr>
            <a:spLocks noGrp="1"/>
          </p:cNvSpPr>
          <p:nvPr>
            <p:ph idx="1"/>
          </p:nvPr>
        </p:nvSpPr>
        <p:spPr/>
        <p:txBody>
          <a:bodyPr>
            <a:normAutofit/>
          </a:bodyPr>
          <a:lstStyle/>
          <a:p>
            <a:pPr marL="0" indent="0">
              <a:buNone/>
            </a:pPr>
            <a:r>
              <a:rPr lang="en-US" b="1" dirty="0"/>
              <a:t>Step 1: Download JDK</a:t>
            </a:r>
          </a:p>
          <a:p>
            <a:r>
              <a:rPr lang="en-US" dirty="0" err="1"/>
              <a:t>Goto</a:t>
            </a:r>
            <a:r>
              <a:rPr lang="en-US" dirty="0"/>
              <a:t> Java SE download site @ </a:t>
            </a:r>
            <a:r>
              <a:rPr lang="en-US" dirty="0">
                <a:solidFill>
                  <a:srgbClr val="002060"/>
                </a:solidFill>
              </a:rPr>
              <a:t>http://www.oracle.com/technetwork/java/javase/downloads/index.html.</a:t>
            </a:r>
          </a:p>
          <a:p>
            <a:r>
              <a:rPr lang="en-US" dirty="0"/>
              <a:t>Under "Java Platform, Standard Edition" ⇒ "Java SE 8u{xx}", where {xx} is the latest update number ⇒ Click the "JDK Download" button.</a:t>
            </a:r>
          </a:p>
          <a:p>
            <a:r>
              <a:rPr lang="en-US" dirty="0"/>
              <a:t>Look for the latest "Java SE Development Kit 8u{xx}" ⇒ Check "Accept License Agreement".</a:t>
            </a:r>
          </a:p>
          <a:p>
            <a:r>
              <a:rPr lang="en-US" dirty="0"/>
              <a:t>Choose the JDK for your operating system, e.g., "Windows x64" (for 64-bit Windows OS) or "Windows x86" (for 32-bit Windows OS). You can check whether your Windows OS is 32-bit or 64-bit via "Control Panel" ⇒ (Optional) System and Security ⇒ System ⇒ Under "System Type</a:t>
            </a:r>
            <a:r>
              <a:rPr lang="en-US" dirty="0" smtClean="0"/>
              <a:t>".</a:t>
            </a:r>
            <a:endParaRPr lang="en-US" dirty="0"/>
          </a:p>
        </p:txBody>
      </p:sp>
    </p:spTree>
    <p:extLst>
      <p:ext uri="{BB962C8B-B14F-4D97-AF65-F5344CB8AC3E}">
        <p14:creationId xmlns:p14="http://schemas.microsoft.com/office/powerpoint/2010/main" val="276338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Java?</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Java is a </a:t>
            </a:r>
            <a:r>
              <a:rPr lang="en-US" sz="2800" dirty="0" smtClean="0">
                <a:solidFill>
                  <a:srgbClr val="0070C0"/>
                </a:solidFill>
              </a:rPr>
              <a:t>programming language </a:t>
            </a:r>
            <a:r>
              <a:rPr lang="en-US" sz="2800" dirty="0" smtClean="0"/>
              <a:t>and a </a:t>
            </a:r>
            <a:r>
              <a:rPr lang="en-US" sz="2800" dirty="0" smtClean="0">
                <a:solidFill>
                  <a:srgbClr val="0070C0"/>
                </a:solidFill>
              </a:rPr>
              <a:t>Platform</a:t>
            </a:r>
            <a:r>
              <a:rPr lang="en-US" sz="2800" dirty="0" smtClean="0"/>
              <a:t>:</a:t>
            </a:r>
          </a:p>
          <a:p>
            <a:pPr marL="0" indent="0">
              <a:buNone/>
            </a:pPr>
            <a:endParaRPr lang="en-US" sz="2800" dirty="0"/>
          </a:p>
          <a:p>
            <a:pPr marL="0" indent="0">
              <a:buNone/>
            </a:pPr>
            <a:r>
              <a:rPr lang="en-US" sz="2800" dirty="0" smtClean="0"/>
              <a:t>Java Platform??</a:t>
            </a:r>
          </a:p>
          <a:p>
            <a:pPr marL="0" indent="0">
              <a:buNone/>
            </a:pPr>
            <a:endParaRPr lang="en-US" sz="2800" dirty="0" smtClean="0"/>
          </a:p>
          <a:p>
            <a:pPr marL="0" indent="0">
              <a:buNone/>
            </a:pPr>
            <a:r>
              <a:rPr lang="en-US" sz="2800" dirty="0" smtClean="0"/>
              <a:t>	</a:t>
            </a:r>
            <a:r>
              <a:rPr lang="en-US" sz="2800" b="1" dirty="0" smtClean="0"/>
              <a:t>Execution engine, a compiler and a set of libraries</a:t>
            </a:r>
            <a:endParaRPr lang="en-US" sz="2800" b="1" dirty="0"/>
          </a:p>
        </p:txBody>
      </p:sp>
    </p:spTree>
    <p:extLst>
      <p:ext uri="{BB962C8B-B14F-4D97-AF65-F5344CB8AC3E}">
        <p14:creationId xmlns:p14="http://schemas.microsoft.com/office/powerpoint/2010/main" val="2971819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JDK?</a:t>
            </a:r>
          </a:p>
        </p:txBody>
      </p:sp>
      <p:sp>
        <p:nvSpPr>
          <p:cNvPr id="3" name="Content Placeholder 2"/>
          <p:cNvSpPr>
            <a:spLocks noGrp="1"/>
          </p:cNvSpPr>
          <p:nvPr>
            <p:ph idx="1"/>
          </p:nvPr>
        </p:nvSpPr>
        <p:spPr>
          <a:xfrm>
            <a:off x="677334" y="1558345"/>
            <a:ext cx="8596668" cy="4894706"/>
          </a:xfrm>
        </p:spPr>
        <p:txBody>
          <a:bodyPr/>
          <a:lstStyle/>
          <a:p>
            <a:pPr marL="0" indent="0">
              <a:buNone/>
            </a:pPr>
            <a:r>
              <a:rPr lang="en-US" b="1" dirty="0"/>
              <a:t>Step 2: Install JDK and JRE</a:t>
            </a:r>
          </a:p>
          <a:p>
            <a:r>
              <a:rPr lang="en-US" dirty="0"/>
              <a:t>Run the downloaded installer (e.g., "jdk-8u{xx}-windows-x64.exe"), which installs both the JDK and JRE. By default, the JDK will be installed in directory "C:\Program Files\Java\jdk1.8.0_xx", where xx denotes the upgrade number; and JRE in "C:\Program Files\Java\jre1.8.0_xx".</a:t>
            </a:r>
          </a:p>
          <a:p>
            <a:r>
              <a:rPr lang="en-US" dirty="0"/>
              <a:t>Accept the defaults and follow the screen instructions to install JDK and JRE.</a:t>
            </a:r>
          </a:p>
          <a:p>
            <a:r>
              <a:rPr lang="en-US" dirty="0"/>
              <a:t>Check the JDK installed directory by inspecting these folders using File Explorer. Take note of your JDK installed directory, in particular, the upgrade number, which you will need in the next step</a:t>
            </a:r>
            <a:r>
              <a:rPr lang="en-US" dirty="0" smtClean="0"/>
              <a:t>.</a:t>
            </a:r>
            <a:r>
              <a:rPr lang="en-US" b="1" dirty="0"/>
              <a:t> </a:t>
            </a:r>
            <a:endParaRPr lang="en-US" b="1" dirty="0" smtClean="0"/>
          </a:p>
          <a:p>
            <a:pPr marL="0" indent="0">
              <a:buNone/>
            </a:pPr>
            <a:r>
              <a:rPr lang="en-US" b="1" dirty="0"/>
              <a:t>S</a:t>
            </a:r>
            <a:r>
              <a:rPr lang="en-US" b="1" dirty="0" smtClean="0"/>
              <a:t>tep 3: Set path </a:t>
            </a:r>
            <a:endParaRPr lang="en-US" b="1" dirty="0"/>
          </a:p>
          <a:p>
            <a:endParaRPr lang="en-US" dirty="0"/>
          </a:p>
        </p:txBody>
      </p:sp>
    </p:spTree>
    <p:extLst>
      <p:ext uri="{BB962C8B-B14F-4D97-AF65-F5344CB8AC3E}">
        <p14:creationId xmlns:p14="http://schemas.microsoft.com/office/powerpoint/2010/main" val="11737858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JDK?</a:t>
            </a:r>
          </a:p>
        </p:txBody>
      </p:sp>
      <p:sp>
        <p:nvSpPr>
          <p:cNvPr id="3" name="Content Placeholder 2"/>
          <p:cNvSpPr>
            <a:spLocks noGrp="1"/>
          </p:cNvSpPr>
          <p:nvPr>
            <p:ph idx="1"/>
          </p:nvPr>
        </p:nvSpPr>
        <p:spPr>
          <a:xfrm>
            <a:off x="677334" y="1558345"/>
            <a:ext cx="8596668" cy="5064524"/>
          </a:xfrm>
        </p:spPr>
        <p:txBody>
          <a:bodyPr>
            <a:normAutofit lnSpcReduction="10000"/>
          </a:bodyPr>
          <a:lstStyle/>
          <a:p>
            <a:endParaRPr lang="en-US" dirty="0"/>
          </a:p>
          <a:p>
            <a:endParaRPr lang="en-US" dirty="0"/>
          </a:p>
          <a:p>
            <a:endParaRPr lang="en-US" dirty="0"/>
          </a:p>
          <a:p>
            <a:endParaRPr lang="en-US" dirty="0"/>
          </a:p>
          <a:p>
            <a:r>
              <a:rPr lang="en-US" dirty="0"/>
              <a:t>Step 3: Include JDK's "bin" Directory in the PATH</a:t>
            </a:r>
          </a:p>
          <a:p>
            <a:r>
              <a:rPr lang="en-US" dirty="0" smtClean="0"/>
              <a:t>Windows </a:t>
            </a:r>
            <a:r>
              <a:rPr lang="en-US" dirty="0"/>
              <a:t>Shell searches the current directory and the directories listed in the PATH environment variable (system variable) for executable programs. JDK's programs (such as Java compiler javac.exe and Java runtime java.exe) reside in directory "&lt;JAVA_HOME&gt;\</a:t>
            </a:r>
            <a:r>
              <a:rPr lang="en-US" dirty="0" smtClean="0"/>
              <a:t>bin“. We </a:t>
            </a:r>
            <a:r>
              <a:rPr lang="en-US" dirty="0"/>
              <a:t>need to include "&lt;JAVA_HOME&gt;\bin" in the PATH to run the JDK programs.</a:t>
            </a:r>
          </a:p>
          <a:p>
            <a:r>
              <a:rPr lang="en-US" dirty="0"/>
              <a:t>To edit the PATH environment variable in Windows 7/8/10:</a:t>
            </a:r>
          </a:p>
          <a:p>
            <a:r>
              <a:rPr lang="en-US" dirty="0"/>
              <a:t>Launch "Control Panel" ⇒ (Optional) System and Security ⇒ System ⇒ Click "Advanced system settings" on the left pane</a:t>
            </a:r>
            <a:r>
              <a:rPr lang="en-US" dirty="0" smtClean="0"/>
              <a:t>.</a:t>
            </a:r>
            <a:endParaRPr lang="en-US" dirty="0"/>
          </a:p>
        </p:txBody>
      </p:sp>
      <p:pic>
        <p:nvPicPr>
          <p:cNvPr id="5" name="Picture 4"/>
          <p:cNvPicPr>
            <a:picLocks noChangeAspect="1"/>
          </p:cNvPicPr>
          <p:nvPr/>
        </p:nvPicPr>
        <p:blipFill>
          <a:blip r:embed="rId2"/>
          <a:stretch>
            <a:fillRect/>
          </a:stretch>
        </p:blipFill>
        <p:spPr>
          <a:xfrm>
            <a:off x="677333" y="1558345"/>
            <a:ext cx="7078737" cy="1903312"/>
          </a:xfrm>
          <a:prstGeom prst="rect">
            <a:avLst/>
          </a:prstGeom>
        </p:spPr>
      </p:pic>
    </p:spTree>
    <p:extLst>
      <p:ext uri="{BB962C8B-B14F-4D97-AF65-F5344CB8AC3E}">
        <p14:creationId xmlns:p14="http://schemas.microsoft.com/office/powerpoint/2010/main" val="426446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JDK?</a:t>
            </a:r>
          </a:p>
        </p:txBody>
      </p:sp>
      <p:sp>
        <p:nvSpPr>
          <p:cNvPr id="3" name="Content Placeholder 2"/>
          <p:cNvSpPr>
            <a:spLocks noGrp="1"/>
          </p:cNvSpPr>
          <p:nvPr>
            <p:ph idx="1"/>
          </p:nvPr>
        </p:nvSpPr>
        <p:spPr>
          <a:xfrm>
            <a:off x="677334" y="1558345"/>
            <a:ext cx="8596668" cy="4891441"/>
          </a:xfrm>
        </p:spPr>
        <p:txBody>
          <a:bodyPr/>
          <a:lstStyle/>
          <a:p>
            <a:r>
              <a:rPr lang="en-US" dirty="0"/>
              <a:t>Switch to "Advanced" tab ⇒ Push "Environment Variables" button.</a:t>
            </a:r>
          </a:p>
          <a:p>
            <a:r>
              <a:rPr lang="en-US" dirty="0"/>
              <a:t>Under "System Variables" (the bottom pane), scroll down to select "Path" ⇒ Click "Edit...".</a:t>
            </a:r>
          </a:p>
          <a:p>
            <a:r>
              <a:rPr lang="en-US" dirty="0"/>
              <a:t>For Windows 10 (newer releases):</a:t>
            </a:r>
          </a:p>
          <a:p>
            <a:r>
              <a:rPr lang="en-US" dirty="0"/>
              <a:t>You shall see a TABLE listing all the existing PATH entries (if not, </a:t>
            </a:r>
            <a:r>
              <a:rPr lang="en-US" dirty="0" err="1"/>
              <a:t>goto</a:t>
            </a:r>
            <a:r>
              <a:rPr lang="en-US" dirty="0"/>
              <a:t> next step). Click "New" ⇒ Enter the JDK's binary directory "c:\Program Files\Java\jdk1.8.0_xx\bin" (Replace xx with your installation number!!!) ⇒ Select "Move Up" to move this entry all the way to the TOP</a:t>
            </a:r>
            <a:r>
              <a:rPr lang="en-US" dirty="0" smtClean="0"/>
              <a:t>.</a:t>
            </a:r>
          </a:p>
          <a:p>
            <a:pPr marL="0" indent="0">
              <a:buNone/>
            </a:pPr>
            <a:r>
              <a:rPr lang="en-US" b="1" dirty="0"/>
              <a:t>Step 4: Verify the JDK Installation</a:t>
            </a:r>
          </a:p>
          <a:p>
            <a:r>
              <a:rPr lang="en-US" dirty="0"/>
              <a:t>(Windows 10) click "Start" button ⇒ Windows System ⇒ Command </a:t>
            </a:r>
            <a:r>
              <a:rPr lang="en-US" dirty="0" smtClean="0"/>
              <a:t>Prompt</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051780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JDK?</a:t>
            </a:r>
          </a:p>
        </p:txBody>
      </p:sp>
      <p:sp>
        <p:nvSpPr>
          <p:cNvPr id="3" name="Content Placeholder 2"/>
          <p:cNvSpPr>
            <a:spLocks noGrp="1"/>
          </p:cNvSpPr>
          <p:nvPr>
            <p:ph idx="1"/>
          </p:nvPr>
        </p:nvSpPr>
        <p:spPr/>
        <p:txBody>
          <a:bodyPr/>
          <a:lstStyle/>
          <a:p>
            <a:r>
              <a:rPr lang="en-US" dirty="0"/>
              <a:t>prompt&gt; java -version</a:t>
            </a:r>
          </a:p>
          <a:p>
            <a:r>
              <a:rPr lang="en-US" dirty="0"/>
              <a:t>java version "1.8.0_xx"</a:t>
            </a:r>
          </a:p>
          <a:p>
            <a:r>
              <a:rPr lang="en-US" dirty="0"/>
              <a:t>Java(TM) SE Runtime Environment (build 1.8.0_xx-b13)</a:t>
            </a:r>
          </a:p>
          <a:p>
            <a:r>
              <a:rPr lang="en-US" dirty="0"/>
              <a:t>Java </a:t>
            </a:r>
            <a:r>
              <a:rPr lang="en-US" dirty="0" err="1"/>
              <a:t>HotSpot</a:t>
            </a:r>
            <a:r>
              <a:rPr lang="en-US" dirty="0"/>
              <a:t>(TM) 64-Bit Server VM (build 25.5-b02, mixed mode)</a:t>
            </a:r>
          </a:p>
        </p:txBody>
      </p:sp>
    </p:spTree>
    <p:extLst>
      <p:ext uri="{BB962C8B-B14F-4D97-AF65-F5344CB8AC3E}">
        <p14:creationId xmlns:p14="http://schemas.microsoft.com/office/powerpoint/2010/main" val="3007787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History</a:t>
            </a:r>
            <a:endParaRPr lang="en-US" dirty="0"/>
          </a:p>
        </p:txBody>
      </p:sp>
      <p:sp>
        <p:nvSpPr>
          <p:cNvPr id="3" name="Content Placeholder 2"/>
          <p:cNvSpPr>
            <a:spLocks noGrp="1"/>
          </p:cNvSpPr>
          <p:nvPr>
            <p:ph idx="1"/>
          </p:nvPr>
        </p:nvSpPr>
        <p:spPr/>
        <p:txBody>
          <a:bodyPr/>
          <a:lstStyle/>
          <a:p>
            <a:r>
              <a:rPr lang="en-US" dirty="0"/>
              <a:t>The history of java starts from Green Team. Java team members (also known as </a:t>
            </a:r>
            <a:r>
              <a:rPr lang="en-US" b="1" dirty="0"/>
              <a:t>Green Team</a:t>
            </a:r>
            <a:r>
              <a:rPr lang="en-US" dirty="0"/>
              <a:t>), initiated a revolutionary task to develop a language for digital devices such as set-top boxes, televisions etc</a:t>
            </a:r>
            <a:r>
              <a:rPr lang="en-US" dirty="0" smtClean="0"/>
              <a:t>.</a:t>
            </a:r>
          </a:p>
          <a:p>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smtClean="0"/>
              <a:t>.</a:t>
            </a:r>
          </a:p>
          <a:p>
            <a:r>
              <a:rPr lang="en-US" dirty="0" smtClean="0"/>
              <a:t>Firstly</a:t>
            </a:r>
            <a:r>
              <a:rPr lang="en-US" dirty="0"/>
              <a:t>, it was called </a:t>
            </a:r>
            <a:r>
              <a:rPr lang="en-US" b="1" dirty="0"/>
              <a:t>"</a:t>
            </a:r>
            <a:r>
              <a:rPr lang="en-US" b="1" dirty="0" err="1"/>
              <a:t>Greentalk</a:t>
            </a:r>
            <a:r>
              <a:rPr lang="en-US" b="1" dirty="0"/>
              <a:t>"</a:t>
            </a:r>
            <a:r>
              <a:rPr lang="en-US" dirty="0"/>
              <a:t> by James Gosling and file extension was .</a:t>
            </a:r>
            <a:r>
              <a:rPr lang="en-US" dirty="0" err="1"/>
              <a:t>gt.</a:t>
            </a:r>
            <a:endParaRPr lang="en-US" dirty="0"/>
          </a:p>
          <a:p>
            <a:r>
              <a:rPr lang="en-US" dirty="0" smtClean="0"/>
              <a:t>After </a:t>
            </a:r>
            <a:r>
              <a:rPr lang="en-US" dirty="0"/>
              <a:t>that, it was called </a:t>
            </a:r>
            <a:r>
              <a:rPr lang="en-US" b="1" dirty="0"/>
              <a:t>Oak</a:t>
            </a:r>
            <a:r>
              <a:rPr lang="en-US" dirty="0"/>
              <a:t> and was developed as a part of the Green project.</a:t>
            </a:r>
          </a:p>
          <a:p>
            <a:r>
              <a:rPr lang="en-US" dirty="0"/>
              <a:t> </a:t>
            </a:r>
            <a:r>
              <a:rPr lang="en-US" b="1" dirty="0"/>
              <a:t>Why Oak?</a:t>
            </a:r>
            <a:r>
              <a:rPr lang="en-US" dirty="0"/>
              <a:t> Oak is a symbol of strength and </a:t>
            </a:r>
            <a:r>
              <a:rPr lang="en-US" dirty="0" smtClean="0"/>
              <a:t>chosen </a:t>
            </a:r>
            <a:r>
              <a:rPr lang="en-US" dirty="0"/>
              <a:t>as a national tree of many countries like U.S.A., France, Germany, Romania etc.</a:t>
            </a:r>
          </a:p>
        </p:txBody>
      </p:sp>
    </p:spTree>
    <p:extLst>
      <p:ext uri="{BB962C8B-B14F-4D97-AF65-F5344CB8AC3E}">
        <p14:creationId xmlns:p14="http://schemas.microsoft.com/office/powerpoint/2010/main" val="1878113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History</a:t>
            </a:r>
          </a:p>
        </p:txBody>
      </p:sp>
      <p:sp>
        <p:nvSpPr>
          <p:cNvPr id="3" name="Content Placeholder 2"/>
          <p:cNvSpPr>
            <a:spLocks noGrp="1"/>
          </p:cNvSpPr>
          <p:nvPr>
            <p:ph idx="1"/>
          </p:nvPr>
        </p:nvSpPr>
        <p:spPr/>
        <p:txBody>
          <a:bodyPr/>
          <a:lstStyle/>
          <a:p>
            <a:r>
              <a:rPr lang="en-US" dirty="0"/>
              <a:t>In 1995, Oak was renamed as </a:t>
            </a:r>
            <a:r>
              <a:rPr lang="en-US" b="1" dirty="0"/>
              <a:t>"Java"</a:t>
            </a:r>
            <a:r>
              <a:rPr lang="en-US" dirty="0"/>
              <a:t> because it was already a trademark by Oak Technologies</a:t>
            </a:r>
            <a:r>
              <a:rPr lang="en-US" dirty="0" smtClean="0"/>
              <a:t>.</a:t>
            </a:r>
          </a:p>
          <a:p>
            <a:r>
              <a:rPr lang="en-US" dirty="0"/>
              <a:t>Java is an island of Indonesia where first coffee was produced (called java coffee).</a:t>
            </a:r>
          </a:p>
          <a:p>
            <a:r>
              <a:rPr lang="en-US" dirty="0" smtClean="0"/>
              <a:t> </a:t>
            </a:r>
            <a:r>
              <a:rPr lang="en-US" dirty="0"/>
              <a:t>Originally developed by James Gosling at Sun Microsystems (which is now a subsidiary of Oracle Corporation) and released in 1995.</a:t>
            </a:r>
          </a:p>
          <a:p>
            <a:r>
              <a:rPr lang="en-US" dirty="0" smtClean="0"/>
              <a:t>JDK </a:t>
            </a:r>
            <a:r>
              <a:rPr lang="en-US" dirty="0"/>
              <a:t>1.0 released in(January 23, 1996).</a:t>
            </a:r>
          </a:p>
          <a:p>
            <a:endParaRPr lang="en-US" dirty="0"/>
          </a:p>
        </p:txBody>
      </p:sp>
    </p:spTree>
    <p:extLst>
      <p:ext uri="{BB962C8B-B14F-4D97-AF65-F5344CB8AC3E}">
        <p14:creationId xmlns:p14="http://schemas.microsoft.com/office/powerpoint/2010/main" val="4265824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Version History</a:t>
            </a:r>
          </a:p>
        </p:txBody>
      </p:sp>
      <p:sp>
        <p:nvSpPr>
          <p:cNvPr id="3" name="Content Placeholder 2"/>
          <p:cNvSpPr>
            <a:spLocks noGrp="1"/>
          </p:cNvSpPr>
          <p:nvPr>
            <p:ph idx="1"/>
          </p:nvPr>
        </p:nvSpPr>
        <p:spPr/>
        <p:txBody>
          <a:bodyPr>
            <a:normAutofit fontScale="92500" lnSpcReduction="20000"/>
          </a:bodyPr>
          <a:lstStyle/>
          <a:p>
            <a:r>
              <a:rPr lang="en-US" dirty="0" smtClean="0"/>
              <a:t>There </a:t>
            </a:r>
            <a:r>
              <a:rPr lang="en-US" dirty="0"/>
              <a:t>are many java versions that has been released. Current stable release of Java is Java SE 8.</a:t>
            </a:r>
          </a:p>
          <a:p>
            <a:r>
              <a:rPr lang="en-US" dirty="0"/>
              <a:t>JDK Alpha and Beta (1995)</a:t>
            </a:r>
          </a:p>
          <a:p>
            <a:r>
              <a:rPr lang="en-US" dirty="0"/>
              <a:t>JDK 1.0 (23rd Jan, 1996)</a:t>
            </a:r>
          </a:p>
          <a:p>
            <a:r>
              <a:rPr lang="en-US" dirty="0"/>
              <a:t>JDK 1.1 (19th Feb, 1997)</a:t>
            </a:r>
          </a:p>
          <a:p>
            <a:r>
              <a:rPr lang="en-US" dirty="0"/>
              <a:t>J2SE 1.2 (8th Dec, 1998)</a:t>
            </a:r>
          </a:p>
          <a:p>
            <a:r>
              <a:rPr lang="en-US" dirty="0"/>
              <a:t>J2SE 1.3 (8th May, 2000)</a:t>
            </a:r>
          </a:p>
          <a:p>
            <a:r>
              <a:rPr lang="en-US" dirty="0"/>
              <a:t>J2SE 1.4 (6th Feb, 2002)</a:t>
            </a:r>
          </a:p>
          <a:p>
            <a:r>
              <a:rPr lang="en-US" dirty="0"/>
              <a:t>J2SE 5.0 (30th Sep, 2004)</a:t>
            </a:r>
          </a:p>
          <a:p>
            <a:r>
              <a:rPr lang="en-US" dirty="0"/>
              <a:t>Java SE 6 (11th Dec, 2006)</a:t>
            </a:r>
          </a:p>
          <a:p>
            <a:r>
              <a:rPr lang="en-US" dirty="0"/>
              <a:t>Java SE 7 (28th July, 2011)</a:t>
            </a:r>
          </a:p>
          <a:p>
            <a:r>
              <a:rPr lang="en-US" dirty="0"/>
              <a:t>Java SE 8 (18th March, 2014)</a:t>
            </a:r>
          </a:p>
        </p:txBody>
      </p:sp>
    </p:spTree>
    <p:extLst>
      <p:ext uri="{BB962C8B-B14F-4D97-AF65-F5344CB8AC3E}">
        <p14:creationId xmlns:p14="http://schemas.microsoft.com/office/powerpoint/2010/main" val="2711602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Java is a </a:t>
            </a:r>
            <a:r>
              <a:rPr lang="en-US" b="1" dirty="0"/>
              <a:t>high level, robust, secured and object-oriented </a:t>
            </a:r>
            <a:r>
              <a:rPr lang="en-US" dirty="0"/>
              <a:t>programming language.</a:t>
            </a:r>
          </a:p>
          <a:p>
            <a:pPr marL="0" indent="0">
              <a:buNone/>
            </a:pPr>
            <a:r>
              <a:rPr lang="en-US" dirty="0" smtClean="0"/>
              <a:t>There </a:t>
            </a:r>
            <a:r>
              <a:rPr lang="en-US" dirty="0"/>
              <a:t>are mainly 4 types of applications that can be created using java programming:</a:t>
            </a:r>
          </a:p>
          <a:p>
            <a:pPr marL="0" indent="0">
              <a:buNone/>
            </a:pPr>
            <a:r>
              <a:rPr lang="en-US" dirty="0"/>
              <a:t>1) </a:t>
            </a:r>
            <a:r>
              <a:rPr lang="en-US" b="1" dirty="0"/>
              <a:t>Standalone Application</a:t>
            </a:r>
          </a:p>
          <a:p>
            <a:r>
              <a:rPr lang="en-US" dirty="0"/>
              <a:t>It is also known as desktop application or window-based application. An application that we need to install on every machine such as media player, antivirus etc. </a:t>
            </a:r>
            <a:r>
              <a:rPr lang="en-US" b="1" dirty="0"/>
              <a:t>AWT and Swing </a:t>
            </a:r>
            <a:r>
              <a:rPr lang="en-US" dirty="0"/>
              <a:t>are used in java for creating standalone applications.</a:t>
            </a:r>
          </a:p>
          <a:p>
            <a:pPr marL="0" indent="0">
              <a:buNone/>
            </a:pPr>
            <a:r>
              <a:rPr lang="en-US" b="1" dirty="0"/>
              <a:t>2) Web Application</a:t>
            </a:r>
          </a:p>
          <a:p>
            <a:r>
              <a:rPr lang="en-US" dirty="0"/>
              <a:t>An application that runs on the server side and creates dynamic page, is called web application. </a:t>
            </a:r>
            <a:r>
              <a:rPr lang="en-US" dirty="0" smtClean="0"/>
              <a:t>servlet</a:t>
            </a:r>
            <a:r>
              <a:rPr lang="en-US" dirty="0"/>
              <a:t>, </a:t>
            </a:r>
            <a:r>
              <a:rPr lang="en-US" dirty="0" err="1"/>
              <a:t>jsp</a:t>
            </a:r>
            <a:r>
              <a:rPr lang="en-US" dirty="0"/>
              <a:t>, struts, </a:t>
            </a:r>
            <a:r>
              <a:rPr lang="en-US" dirty="0" err="1" smtClean="0"/>
              <a:t>jsf</a:t>
            </a:r>
            <a:r>
              <a:rPr lang="en-US" dirty="0" smtClean="0"/>
              <a:t> </a:t>
            </a:r>
            <a:r>
              <a:rPr lang="en-US" dirty="0"/>
              <a:t>etc. technologies are used for creating web applications in java</a:t>
            </a:r>
            <a:r>
              <a:rPr lang="en-US" dirty="0" smtClean="0"/>
              <a:t>.</a:t>
            </a:r>
            <a:endParaRPr lang="en-US" dirty="0"/>
          </a:p>
        </p:txBody>
      </p:sp>
    </p:spTree>
    <p:extLst>
      <p:ext uri="{BB962C8B-B14F-4D97-AF65-F5344CB8AC3E}">
        <p14:creationId xmlns:p14="http://schemas.microsoft.com/office/powerpoint/2010/main" val="595830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0" indent="0">
              <a:buNone/>
            </a:pPr>
            <a:r>
              <a:rPr lang="en-US" b="1" dirty="0"/>
              <a:t>3) Enterprise Application</a:t>
            </a:r>
          </a:p>
          <a:p>
            <a:r>
              <a:rPr lang="en-US" dirty="0"/>
              <a:t>An application that is distributed in nature, such as banking applications etc. It has the advantage of high level security, load balancing and clustering. In java, EJB is used for creating enterprise applications.</a:t>
            </a:r>
          </a:p>
          <a:p>
            <a:pPr marL="0" indent="0">
              <a:buNone/>
            </a:pPr>
            <a:r>
              <a:rPr lang="en-US" b="1" dirty="0"/>
              <a:t>4) Mobile Application</a:t>
            </a:r>
          </a:p>
          <a:p>
            <a:r>
              <a:rPr lang="en-US" dirty="0"/>
              <a:t>An application that is created for mobile devices. Currently Android and Java ME are used for creating mobile applications.</a:t>
            </a:r>
          </a:p>
        </p:txBody>
      </p:sp>
    </p:spTree>
    <p:extLst>
      <p:ext uri="{BB962C8B-B14F-4D97-AF65-F5344CB8AC3E}">
        <p14:creationId xmlns:p14="http://schemas.microsoft.com/office/powerpoint/2010/main" val="42844220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m</a:t>
            </a:r>
            <a:r>
              <a:rPr lang="en-US" dirty="0" smtClean="0"/>
              <a:t>ain </a:t>
            </a:r>
            <a:r>
              <a:rPr lang="en-US" dirty="0"/>
              <a:t>Method </a:t>
            </a:r>
            <a:r>
              <a:rPr lang="en-US" dirty="0" smtClean="0"/>
              <a:t>Explanation</a:t>
            </a:r>
            <a:endParaRPr lang="en-US" dirty="0"/>
          </a:p>
        </p:txBody>
      </p:sp>
      <p:sp>
        <p:nvSpPr>
          <p:cNvPr id="3" name="Content Placeholder 2"/>
          <p:cNvSpPr>
            <a:spLocks noGrp="1"/>
          </p:cNvSpPr>
          <p:nvPr>
            <p:ph idx="1"/>
          </p:nvPr>
        </p:nvSpPr>
        <p:spPr>
          <a:xfrm>
            <a:off x="677333" y="1558345"/>
            <a:ext cx="8871615" cy="4920832"/>
          </a:xfrm>
        </p:spPr>
        <p:txBody>
          <a:bodyPr/>
          <a:lstStyle/>
          <a:p>
            <a:pPr fontAlgn="base"/>
            <a:r>
              <a:rPr lang="en-US" dirty="0"/>
              <a:t>At compilation time ,compiler won’t check whether our class contains main() method or not and whether it is properly declared or not.</a:t>
            </a:r>
          </a:p>
          <a:p>
            <a:pPr fontAlgn="base"/>
            <a:r>
              <a:rPr lang="en-US" dirty="0"/>
              <a:t>At runtime JVM is responsible to check main() method declaration.</a:t>
            </a:r>
          </a:p>
          <a:p>
            <a:pPr fontAlgn="base"/>
            <a:r>
              <a:rPr lang="en-US" dirty="0"/>
              <a:t>If main method is not available or it is not properly declared JVM will throw an error message saying </a:t>
            </a:r>
            <a:r>
              <a:rPr lang="en-US" dirty="0" err="1" smtClean="0"/>
              <a:t>NoSuchMethodError:main</a:t>
            </a:r>
            <a:endParaRPr lang="en-US" dirty="0" smtClean="0"/>
          </a:p>
          <a:p>
            <a:pPr fontAlgn="base"/>
            <a:r>
              <a:rPr lang="en-US" dirty="0"/>
              <a:t>JVM always checks main method with the following declaration .</a:t>
            </a:r>
          </a:p>
          <a:p>
            <a:endParaRPr lang="en-US" dirty="0" smtClean="0"/>
          </a:p>
        </p:txBody>
      </p:sp>
      <p:pic>
        <p:nvPicPr>
          <p:cNvPr id="4" name="Picture 3"/>
          <p:cNvPicPr>
            <a:picLocks noChangeAspect="1"/>
          </p:cNvPicPr>
          <p:nvPr/>
        </p:nvPicPr>
        <p:blipFill>
          <a:blip r:embed="rId2"/>
          <a:stretch>
            <a:fillRect/>
          </a:stretch>
        </p:blipFill>
        <p:spPr>
          <a:xfrm>
            <a:off x="1173723" y="3958046"/>
            <a:ext cx="7166236" cy="2383762"/>
          </a:xfrm>
          <a:prstGeom prst="rect">
            <a:avLst/>
          </a:prstGeom>
        </p:spPr>
      </p:pic>
    </p:spTree>
    <p:extLst>
      <p:ext uri="{BB962C8B-B14F-4D97-AF65-F5344CB8AC3E}">
        <p14:creationId xmlns:p14="http://schemas.microsoft.com/office/powerpoint/2010/main" val="224566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a:t>
            </a:r>
            <a:endParaRPr lang="en-US" dirty="0"/>
          </a:p>
        </p:txBody>
      </p:sp>
      <p:pic>
        <p:nvPicPr>
          <p:cNvPr id="4" name="Content Placeholder 3"/>
          <p:cNvPicPr>
            <a:picLocks noGrp="1" noChangeAspect="1"/>
          </p:cNvPicPr>
          <p:nvPr>
            <p:ph idx="1"/>
          </p:nvPr>
        </p:nvPicPr>
        <p:blipFill>
          <a:blip r:embed="rId2"/>
          <a:stretch>
            <a:fillRect/>
          </a:stretch>
        </p:blipFill>
        <p:spPr>
          <a:xfrm>
            <a:off x="5372921" y="809815"/>
            <a:ext cx="3514725" cy="1771650"/>
          </a:xfrm>
          <a:prstGeom prst="rect">
            <a:avLst/>
          </a:prstGeom>
        </p:spPr>
      </p:pic>
      <p:pic>
        <p:nvPicPr>
          <p:cNvPr id="5" name="Picture 4"/>
          <p:cNvPicPr>
            <a:picLocks noChangeAspect="1"/>
          </p:cNvPicPr>
          <p:nvPr/>
        </p:nvPicPr>
        <p:blipFill>
          <a:blip r:embed="rId3"/>
          <a:stretch>
            <a:fillRect/>
          </a:stretch>
        </p:blipFill>
        <p:spPr>
          <a:xfrm>
            <a:off x="1242124" y="2581464"/>
            <a:ext cx="7824384" cy="3819335"/>
          </a:xfrm>
          <a:prstGeom prst="rect">
            <a:avLst/>
          </a:prstGeom>
        </p:spPr>
      </p:pic>
    </p:spTree>
    <p:extLst>
      <p:ext uri="{BB962C8B-B14F-4D97-AF65-F5344CB8AC3E}">
        <p14:creationId xmlns:p14="http://schemas.microsoft.com/office/powerpoint/2010/main" val="224705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a:t>
            </a:r>
          </a:p>
        </p:txBody>
      </p:sp>
      <p:sp>
        <p:nvSpPr>
          <p:cNvPr id="3" name="Content Placeholder 2"/>
          <p:cNvSpPr>
            <a:spLocks noGrp="1"/>
          </p:cNvSpPr>
          <p:nvPr>
            <p:ph idx="1"/>
          </p:nvPr>
        </p:nvSpPr>
        <p:spPr>
          <a:xfrm>
            <a:off x="677334" y="1558345"/>
            <a:ext cx="8596668" cy="5142000"/>
          </a:xfrm>
        </p:spPr>
        <p:txBody>
          <a:bodyPr>
            <a:normAutofit/>
          </a:bodyPr>
          <a:lstStyle/>
          <a:p>
            <a:r>
              <a:rPr lang="en-US" dirty="0"/>
              <a:t>A name in the program is an identifier</a:t>
            </a:r>
            <a:r>
              <a:rPr lang="en-US" dirty="0" smtClean="0"/>
              <a:t>, It </a:t>
            </a:r>
            <a:r>
              <a:rPr lang="en-US" dirty="0"/>
              <a:t>may be class name or method name or variable name or label name</a:t>
            </a:r>
            <a:r>
              <a:rPr lang="en-US" dirty="0" smtClean="0"/>
              <a:t>.</a:t>
            </a:r>
          </a:p>
          <a:p>
            <a:endParaRPr lang="en-US" dirty="0"/>
          </a:p>
          <a:p>
            <a:endParaRPr lang="en-US" dirty="0" smtClean="0"/>
          </a:p>
          <a:p>
            <a:endParaRPr lang="en-US" dirty="0"/>
          </a:p>
          <a:p>
            <a:endParaRPr lang="en-US" dirty="0" smtClean="0"/>
          </a:p>
          <a:p>
            <a:pPr marL="0" indent="0" fontAlgn="base">
              <a:buNone/>
            </a:pPr>
            <a:r>
              <a:rPr lang="en-US" b="1" dirty="0" smtClean="0"/>
              <a:t>Rules </a:t>
            </a:r>
            <a:r>
              <a:rPr lang="en-US" b="1" dirty="0"/>
              <a:t>for defining </a:t>
            </a:r>
            <a:r>
              <a:rPr lang="en-US" b="1" dirty="0" smtClean="0"/>
              <a:t>Identifiers</a:t>
            </a:r>
          </a:p>
          <a:p>
            <a:pPr fontAlgn="base"/>
            <a:r>
              <a:rPr lang="en-US" dirty="0" smtClean="0"/>
              <a:t>An identifier consists of a sequence of characters, where each character is a letter from a-z or A-Z or a digit form 0-9 or currency symbol $ or connecting punctuation _(underscore), if we are using any other symbol we will get compile time error saying “</a:t>
            </a:r>
            <a:r>
              <a:rPr lang="en-US" b="1" dirty="0" err="1" smtClean="0"/>
              <a:t>IllegalCharacter</a:t>
            </a:r>
            <a:r>
              <a:rPr lang="en-US" dirty="0" smtClean="0"/>
              <a:t>”.</a:t>
            </a:r>
          </a:p>
          <a:p>
            <a:pPr fontAlgn="base"/>
            <a:r>
              <a:rPr lang="en-US" dirty="0" smtClean="0"/>
              <a:t>The </a:t>
            </a:r>
            <a:r>
              <a:rPr lang="en-US" dirty="0"/>
              <a:t>first character in </a:t>
            </a:r>
            <a:r>
              <a:rPr lang="en-US" dirty="0" smtClean="0"/>
              <a:t>an </a:t>
            </a:r>
            <a:r>
              <a:rPr lang="en-US" dirty="0"/>
              <a:t>identifier should not be a digit.</a:t>
            </a:r>
            <a:br>
              <a:rPr lang="en-US" dirty="0"/>
            </a:br>
            <a:endParaRPr lang="en-US" dirty="0" smtClean="0"/>
          </a:p>
          <a:p>
            <a:endParaRPr lang="en-US" dirty="0"/>
          </a:p>
        </p:txBody>
      </p:sp>
      <p:pic>
        <p:nvPicPr>
          <p:cNvPr id="4" name="Picture 3"/>
          <p:cNvPicPr>
            <a:picLocks noChangeAspect="1"/>
          </p:cNvPicPr>
          <p:nvPr/>
        </p:nvPicPr>
        <p:blipFill>
          <a:blip r:embed="rId3"/>
          <a:stretch>
            <a:fillRect/>
          </a:stretch>
        </p:blipFill>
        <p:spPr>
          <a:xfrm>
            <a:off x="918754" y="2394584"/>
            <a:ext cx="6226629" cy="1458959"/>
          </a:xfrm>
          <a:prstGeom prst="rect">
            <a:avLst/>
          </a:prstGeom>
        </p:spPr>
      </p:pic>
    </p:spTree>
    <p:extLst>
      <p:ext uri="{BB962C8B-B14F-4D97-AF65-F5344CB8AC3E}">
        <p14:creationId xmlns:p14="http://schemas.microsoft.com/office/powerpoint/2010/main" val="4031044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a:t>
            </a:r>
          </a:p>
        </p:txBody>
      </p:sp>
      <p:sp>
        <p:nvSpPr>
          <p:cNvPr id="3" name="Content Placeholder 2"/>
          <p:cNvSpPr>
            <a:spLocks noGrp="1"/>
          </p:cNvSpPr>
          <p:nvPr>
            <p:ph idx="1"/>
          </p:nvPr>
        </p:nvSpPr>
        <p:spPr>
          <a:xfrm>
            <a:off x="677334" y="1558345"/>
            <a:ext cx="8596668" cy="4952813"/>
          </a:xfrm>
        </p:spPr>
        <p:txBody>
          <a:bodyPr/>
          <a:lstStyle/>
          <a:p>
            <a:pPr fontAlgn="base"/>
            <a:r>
              <a:rPr lang="en-US" b="1" dirty="0" smtClean="0"/>
              <a:t>Example:</a:t>
            </a:r>
            <a:r>
              <a:rPr lang="en-US" dirty="0" smtClean="0"/>
              <a:t> </a:t>
            </a:r>
            <a:r>
              <a:rPr lang="en-US" b="1" dirty="0" smtClean="0"/>
              <a:t>total123</a:t>
            </a:r>
            <a:r>
              <a:rPr lang="en-US" dirty="0"/>
              <a:t> is a valid identifier</a:t>
            </a:r>
            <a:br>
              <a:rPr lang="en-US" dirty="0"/>
            </a:br>
            <a:r>
              <a:rPr lang="en-US" b="1" dirty="0"/>
              <a:t>891total </a:t>
            </a:r>
            <a:r>
              <a:rPr lang="en-US" dirty="0"/>
              <a:t>is not a valid </a:t>
            </a:r>
            <a:r>
              <a:rPr lang="en-US" dirty="0" smtClean="0"/>
              <a:t>identifier</a:t>
            </a:r>
          </a:p>
          <a:p>
            <a:pPr fontAlgn="base"/>
            <a:r>
              <a:rPr lang="en-US" dirty="0" smtClean="0"/>
              <a:t>There </a:t>
            </a:r>
            <a:r>
              <a:rPr lang="en-US" dirty="0"/>
              <a:t>is no length limit for java identifiers</a:t>
            </a:r>
            <a:r>
              <a:rPr lang="en-US" dirty="0" smtClean="0"/>
              <a:t>, but </a:t>
            </a:r>
            <a:r>
              <a:rPr lang="en-US" dirty="0"/>
              <a:t>it is not recommended to take more than 15 character length.</a:t>
            </a:r>
          </a:p>
          <a:p>
            <a:pPr fontAlgn="base"/>
            <a:r>
              <a:rPr lang="en-US" dirty="0"/>
              <a:t>The java identifiers are case </a:t>
            </a:r>
            <a:r>
              <a:rPr lang="en-US" dirty="0" smtClean="0"/>
              <a:t>sensitive</a:t>
            </a:r>
          </a:p>
          <a:p>
            <a:pPr fontAlgn="base"/>
            <a:r>
              <a:rPr lang="en-US" dirty="0"/>
              <a:t>keywords/reserved words are not allowed to used as a identifiers</a:t>
            </a:r>
          </a:p>
          <a:p>
            <a:pPr fontAlgn="base"/>
            <a:r>
              <a:rPr lang="en-US" dirty="0"/>
              <a:t>We can use all </a:t>
            </a:r>
            <a:r>
              <a:rPr lang="en-US" b="1" dirty="0"/>
              <a:t>predefined java class names</a:t>
            </a:r>
            <a:r>
              <a:rPr lang="en-US" dirty="0"/>
              <a:t> and </a:t>
            </a:r>
            <a:r>
              <a:rPr lang="en-US" b="1" dirty="0"/>
              <a:t>interface names</a:t>
            </a:r>
            <a:r>
              <a:rPr lang="en-US" dirty="0"/>
              <a:t> as identifiers</a:t>
            </a:r>
          </a:p>
          <a:p>
            <a:pPr fontAlgn="base"/>
            <a:endParaRPr lang="en-US" dirty="0"/>
          </a:p>
        </p:txBody>
      </p:sp>
      <p:pic>
        <p:nvPicPr>
          <p:cNvPr id="4" name="Picture 3"/>
          <p:cNvPicPr>
            <a:picLocks noChangeAspect="1"/>
          </p:cNvPicPr>
          <p:nvPr/>
        </p:nvPicPr>
        <p:blipFill>
          <a:blip r:embed="rId3"/>
          <a:stretch>
            <a:fillRect/>
          </a:stretch>
        </p:blipFill>
        <p:spPr>
          <a:xfrm>
            <a:off x="1073372" y="4734790"/>
            <a:ext cx="4807168" cy="1555647"/>
          </a:xfrm>
          <a:prstGeom prst="rect">
            <a:avLst/>
          </a:prstGeom>
        </p:spPr>
      </p:pic>
    </p:spTree>
    <p:extLst>
      <p:ext uri="{BB962C8B-B14F-4D97-AF65-F5344CB8AC3E}">
        <p14:creationId xmlns:p14="http://schemas.microsoft.com/office/powerpoint/2010/main" val="3861748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Java Reserved words &amp; Keywords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Some identifiers are reserved words in java to represent literal and to define some functionality ,such type of reserved identifiers are called “reserved words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92266" y="2627260"/>
            <a:ext cx="5676900" cy="3905250"/>
          </a:xfrm>
          <a:prstGeom prst="rect">
            <a:avLst/>
          </a:prstGeom>
        </p:spPr>
      </p:pic>
    </p:spTree>
    <p:extLst>
      <p:ext uri="{BB962C8B-B14F-4D97-AF65-F5344CB8AC3E}">
        <p14:creationId xmlns:p14="http://schemas.microsoft.com/office/powerpoint/2010/main" val="17878821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Reserved words &amp; Keywords</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1643718"/>
            <a:ext cx="5928418" cy="4883206"/>
          </a:xfrm>
          <a:prstGeom prst="rect">
            <a:avLst/>
          </a:prstGeom>
        </p:spPr>
      </p:pic>
    </p:spTree>
    <p:extLst>
      <p:ext uri="{BB962C8B-B14F-4D97-AF65-F5344CB8AC3E}">
        <p14:creationId xmlns:p14="http://schemas.microsoft.com/office/powerpoint/2010/main" val="780918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Reserved words &amp; Keywords</a:t>
            </a:r>
            <a:br>
              <a:rPr lang="en-US" dirty="0"/>
            </a:br>
            <a:r>
              <a:rPr lang="en-US" dirty="0"/>
              <a:t/>
            </a:r>
            <a:br>
              <a:rPr lang="en-US" dirty="0"/>
            </a:br>
            <a:r>
              <a:rPr lang="en-US" dirty="0" smtClean="0"/>
              <a:t>s</a:t>
            </a:r>
            <a:endParaRPr lang="en-US" dirty="0"/>
          </a:p>
        </p:txBody>
      </p:sp>
      <p:pic>
        <p:nvPicPr>
          <p:cNvPr id="4" name="Content Placeholder 3"/>
          <p:cNvPicPr>
            <a:picLocks noGrp="1" noChangeAspect="1"/>
          </p:cNvPicPr>
          <p:nvPr>
            <p:ph idx="1"/>
          </p:nvPr>
        </p:nvPicPr>
        <p:blipFill>
          <a:blip r:embed="rId2"/>
          <a:stretch>
            <a:fillRect/>
          </a:stretch>
        </p:blipFill>
        <p:spPr>
          <a:xfrm>
            <a:off x="677334" y="1560786"/>
            <a:ext cx="8596667" cy="4367048"/>
          </a:xfrm>
          <a:prstGeom prst="rect">
            <a:avLst/>
          </a:prstGeom>
        </p:spPr>
      </p:pic>
    </p:spTree>
    <p:extLst>
      <p:ext uri="{BB962C8B-B14F-4D97-AF65-F5344CB8AC3E}">
        <p14:creationId xmlns:p14="http://schemas.microsoft.com/office/powerpoint/2010/main" val="3747599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Data Types</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5" y="1562099"/>
            <a:ext cx="8596667" cy="4885997"/>
          </a:xfrm>
          <a:prstGeom prst="rect">
            <a:avLst/>
          </a:prstGeom>
        </p:spPr>
      </p:pic>
    </p:spTree>
    <p:extLst>
      <p:ext uri="{BB962C8B-B14F-4D97-AF65-F5344CB8AC3E}">
        <p14:creationId xmlns:p14="http://schemas.microsoft.com/office/powerpoint/2010/main" val="814928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Data Types</a:t>
            </a:r>
            <a:br>
              <a:rPr lang="en-US" dirty="0"/>
            </a:br>
            <a:r>
              <a:rPr lang="en-US" dirty="0"/>
              <a:t/>
            </a:r>
            <a:br>
              <a:rPr lang="en-US" dirty="0"/>
            </a:br>
            <a:endParaRPr lang="en-US" dirty="0"/>
          </a:p>
        </p:txBody>
      </p:sp>
      <p:sp>
        <p:nvSpPr>
          <p:cNvPr id="3" name="Content Placeholder 2"/>
          <p:cNvSpPr>
            <a:spLocks noGrp="1"/>
          </p:cNvSpPr>
          <p:nvPr>
            <p:ph idx="1"/>
          </p:nvPr>
        </p:nvSpPr>
        <p:spPr>
          <a:xfrm>
            <a:off x="677334" y="1558345"/>
            <a:ext cx="8596668" cy="4937048"/>
          </a:xfrm>
        </p:spPr>
        <p:txBody>
          <a:bodyPr>
            <a:normAutofit lnSpcReduction="10000"/>
          </a:bodyPr>
          <a:lstStyle/>
          <a:p>
            <a:pPr marL="0" indent="0">
              <a:buNone/>
            </a:pPr>
            <a:r>
              <a:rPr lang="en-US" b="1" dirty="0" smtClean="0"/>
              <a:t>byte</a:t>
            </a:r>
            <a:endParaRPr lang="en-US" b="1" dirty="0"/>
          </a:p>
          <a:p>
            <a:r>
              <a:rPr lang="en-US" dirty="0"/>
              <a:t>Size : 8-bits (1 byte)</a:t>
            </a:r>
          </a:p>
          <a:p>
            <a:r>
              <a:rPr lang="en-US" dirty="0"/>
              <a:t>Range: -128 to 127</a:t>
            </a:r>
          </a:p>
          <a:p>
            <a:r>
              <a:rPr lang="en-US" dirty="0"/>
              <a:t>-</a:t>
            </a:r>
            <a:r>
              <a:rPr lang="en-US" dirty="0" err="1"/>
              <a:t>ve</a:t>
            </a:r>
            <a:r>
              <a:rPr lang="en-US" dirty="0"/>
              <a:t> numbers can represented in 2’s compliment form.</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byte </a:t>
            </a:r>
            <a:r>
              <a:rPr lang="en-US" dirty="0"/>
              <a:t>datatype is best suitable if we are handling data in the from of streams either from the file or from the network</a:t>
            </a:r>
            <a:r>
              <a:rPr lang="en-US" dirty="0" smtClean="0"/>
              <a:t>.</a:t>
            </a:r>
            <a:endParaRPr lang="en-US" dirty="0"/>
          </a:p>
        </p:txBody>
      </p:sp>
      <p:pic>
        <p:nvPicPr>
          <p:cNvPr id="4" name="Picture 3"/>
          <p:cNvPicPr>
            <a:picLocks noChangeAspect="1"/>
          </p:cNvPicPr>
          <p:nvPr/>
        </p:nvPicPr>
        <p:blipFill>
          <a:blip r:embed="rId3"/>
          <a:stretch>
            <a:fillRect/>
          </a:stretch>
        </p:blipFill>
        <p:spPr>
          <a:xfrm>
            <a:off x="899783" y="3191695"/>
            <a:ext cx="6935679" cy="2294705"/>
          </a:xfrm>
          <a:prstGeom prst="rect">
            <a:avLst/>
          </a:prstGeom>
        </p:spPr>
      </p:pic>
    </p:spTree>
    <p:extLst>
      <p:ext uri="{BB962C8B-B14F-4D97-AF65-F5344CB8AC3E}">
        <p14:creationId xmlns:p14="http://schemas.microsoft.com/office/powerpoint/2010/main" val="3934352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Data Types</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smtClean="0"/>
              <a:t>short</a:t>
            </a:r>
          </a:p>
          <a:p>
            <a:pPr fontAlgn="base"/>
            <a:r>
              <a:rPr lang="en-US" b="1" dirty="0" smtClean="0"/>
              <a:t> </a:t>
            </a:r>
            <a:r>
              <a:rPr lang="en-US" dirty="0" smtClean="0"/>
              <a:t>size </a:t>
            </a:r>
            <a:r>
              <a:rPr lang="en-US" dirty="0"/>
              <a:t>= 2 bytes</a:t>
            </a:r>
            <a:br>
              <a:rPr lang="en-US" dirty="0"/>
            </a:br>
            <a:r>
              <a:rPr lang="en-US" dirty="0"/>
              <a:t>range = -2</a:t>
            </a:r>
            <a:r>
              <a:rPr lang="en-US" baseline="30000" dirty="0"/>
              <a:t>15</a:t>
            </a:r>
            <a:r>
              <a:rPr lang="en-US" dirty="0"/>
              <a:t> to 2</a:t>
            </a:r>
            <a:r>
              <a:rPr lang="en-US" baseline="30000" dirty="0"/>
              <a:t>15</a:t>
            </a:r>
            <a:r>
              <a:rPr lang="en-US" dirty="0"/>
              <a:t>-1 (-32768 to 32767</a:t>
            </a:r>
            <a:r>
              <a:rPr lang="en-US" dirty="0" smtClean="0"/>
              <a:t>)</a:t>
            </a:r>
          </a:p>
          <a:p>
            <a:pPr fontAlgn="base"/>
            <a:r>
              <a:rPr lang="en-US" dirty="0"/>
              <a:t>short is best suitable datatype for 16-bit process. But currently these are completely outdated and hence the corresponding data types also no one is </a:t>
            </a:r>
            <a:r>
              <a:rPr lang="en-US" dirty="0" smtClean="0"/>
              <a:t>using.</a:t>
            </a:r>
          </a:p>
          <a:p>
            <a:pPr fontAlgn="base"/>
            <a:endParaRPr lang="en-US" b="1" dirty="0"/>
          </a:p>
          <a:p>
            <a:pPr marL="0" indent="0" fontAlgn="base">
              <a:buNone/>
            </a:pPr>
            <a:endParaRPr lang="en-US" dirty="0" smtClean="0"/>
          </a:p>
          <a:p>
            <a:pPr fontAlgn="base"/>
            <a:endParaRPr lang="en-US" dirty="0"/>
          </a:p>
        </p:txBody>
      </p:sp>
      <p:pic>
        <p:nvPicPr>
          <p:cNvPr id="4" name="Picture 3"/>
          <p:cNvPicPr>
            <a:picLocks noChangeAspect="1"/>
          </p:cNvPicPr>
          <p:nvPr/>
        </p:nvPicPr>
        <p:blipFill>
          <a:blip r:embed="rId2"/>
          <a:stretch>
            <a:fillRect/>
          </a:stretch>
        </p:blipFill>
        <p:spPr>
          <a:xfrm>
            <a:off x="1134459" y="4005131"/>
            <a:ext cx="5960023" cy="1512799"/>
          </a:xfrm>
          <a:prstGeom prst="rect">
            <a:avLst/>
          </a:prstGeom>
        </p:spPr>
      </p:pic>
    </p:spTree>
    <p:extLst>
      <p:ext uri="{BB962C8B-B14F-4D97-AF65-F5344CB8AC3E}">
        <p14:creationId xmlns:p14="http://schemas.microsoft.com/office/powerpoint/2010/main" val="2138400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Data Types</a:t>
            </a:r>
            <a:br>
              <a:rPr lang="en-US" dirty="0"/>
            </a:br>
            <a:r>
              <a:rPr lang="en-US" dirty="0"/>
              <a:t/>
            </a:r>
            <a:br>
              <a:rPr lang="en-US" dirty="0"/>
            </a:br>
            <a:endParaRPr lang="en-US" dirty="0"/>
          </a:p>
        </p:txBody>
      </p:sp>
      <p:sp>
        <p:nvSpPr>
          <p:cNvPr id="3" name="Content Placeholder 2"/>
          <p:cNvSpPr>
            <a:spLocks noGrp="1"/>
          </p:cNvSpPr>
          <p:nvPr>
            <p:ph idx="1"/>
          </p:nvPr>
        </p:nvSpPr>
        <p:spPr>
          <a:xfrm>
            <a:off x="677334" y="1558345"/>
            <a:ext cx="8596668" cy="5015876"/>
          </a:xfrm>
        </p:spPr>
        <p:txBody>
          <a:bodyPr>
            <a:normAutofit lnSpcReduction="10000"/>
          </a:bodyPr>
          <a:lstStyle/>
          <a:p>
            <a:pPr marL="0" indent="0" fontAlgn="base">
              <a:buNone/>
            </a:pPr>
            <a:r>
              <a:rPr lang="en-US" b="1" dirty="0" err="1"/>
              <a:t>i</a:t>
            </a:r>
            <a:r>
              <a:rPr lang="en-US" b="1" dirty="0" err="1" smtClean="0"/>
              <a:t>nt</a:t>
            </a:r>
            <a:endParaRPr lang="en-US" b="1" dirty="0" smtClean="0"/>
          </a:p>
          <a:p>
            <a:pPr fontAlgn="base"/>
            <a:r>
              <a:rPr lang="en-US" dirty="0" smtClean="0"/>
              <a:t>The </a:t>
            </a:r>
            <a:r>
              <a:rPr lang="en-US" dirty="0"/>
              <a:t>most commonly used datatype is int.</a:t>
            </a:r>
            <a:br>
              <a:rPr lang="en-US" dirty="0"/>
            </a:br>
            <a:r>
              <a:rPr lang="en-US" dirty="0"/>
              <a:t>size = 4 bytes</a:t>
            </a:r>
            <a:br>
              <a:rPr lang="en-US" dirty="0"/>
            </a:br>
            <a:r>
              <a:rPr lang="en-US" dirty="0"/>
              <a:t>range = -2</a:t>
            </a:r>
            <a:r>
              <a:rPr lang="en-US" baseline="30000" dirty="0"/>
              <a:t>31</a:t>
            </a:r>
            <a:r>
              <a:rPr lang="en-US" dirty="0"/>
              <a:t> to 2</a:t>
            </a:r>
            <a:r>
              <a:rPr lang="en-US" baseline="30000" dirty="0"/>
              <a:t>31</a:t>
            </a:r>
            <a:r>
              <a:rPr lang="en-US" dirty="0"/>
              <a:t> – 1(-2147483648 to 2147483747)</a:t>
            </a:r>
            <a:br>
              <a:rPr lang="en-US" dirty="0"/>
            </a:br>
            <a:r>
              <a:rPr lang="en-US" dirty="0"/>
              <a:t>The size of </a:t>
            </a:r>
            <a:r>
              <a:rPr lang="en-US" dirty="0" err="1"/>
              <a:t>int</a:t>
            </a:r>
            <a:r>
              <a:rPr lang="en-US" dirty="0"/>
              <a:t> is always fixed irrespective of platform and the chance of failing java program is very less if you are changing the platform, hence the java is considered as </a:t>
            </a:r>
            <a:r>
              <a:rPr lang="en-US" b="1" dirty="0"/>
              <a:t>Robust</a:t>
            </a:r>
            <a:r>
              <a:rPr lang="en-US" dirty="0" smtClean="0"/>
              <a:t>.</a:t>
            </a:r>
            <a:r>
              <a:rPr lang="en-US" b="1" dirty="0"/>
              <a:t> </a:t>
            </a:r>
            <a:endParaRPr lang="en-US" b="1" dirty="0" smtClean="0"/>
          </a:p>
          <a:p>
            <a:pPr marL="0" indent="0" fontAlgn="base">
              <a:buNone/>
            </a:pPr>
            <a:r>
              <a:rPr lang="en-US" b="1" dirty="0" smtClean="0"/>
              <a:t>long</a:t>
            </a:r>
            <a:endParaRPr lang="en-US" dirty="0" smtClean="0"/>
          </a:p>
          <a:p>
            <a:pPr fontAlgn="base"/>
            <a:r>
              <a:rPr lang="en-US" dirty="0" smtClean="0"/>
              <a:t>if </a:t>
            </a:r>
            <a:r>
              <a:rPr lang="en-US" dirty="0" err="1"/>
              <a:t>int</a:t>
            </a:r>
            <a:r>
              <a:rPr lang="en-US" dirty="0"/>
              <a:t> is not enough to hold big values then we should go for long datatype</a:t>
            </a:r>
            <a:r>
              <a:rPr lang="en-US"/>
              <a:t/>
            </a:r>
            <a:br>
              <a:rPr lang="en-US"/>
            </a:br>
            <a:r>
              <a:rPr lang="en-US" smtClean="0"/>
              <a:t>size </a:t>
            </a:r>
            <a:r>
              <a:rPr lang="en-US" dirty="0"/>
              <a:t>= 8 bytes</a:t>
            </a:r>
            <a:br>
              <a:rPr lang="en-US" dirty="0"/>
            </a:br>
            <a:r>
              <a:rPr lang="en-US" dirty="0"/>
              <a:t>range = -2</a:t>
            </a:r>
            <a:r>
              <a:rPr lang="en-US" baseline="30000" dirty="0"/>
              <a:t>63</a:t>
            </a:r>
            <a:r>
              <a:rPr lang="en-US" dirty="0"/>
              <a:t> to 2</a:t>
            </a:r>
            <a:r>
              <a:rPr lang="en-US" baseline="30000" dirty="0"/>
              <a:t>63</a:t>
            </a:r>
            <a:r>
              <a:rPr lang="en-US" dirty="0"/>
              <a:t> – 1</a:t>
            </a:r>
            <a:br>
              <a:rPr lang="en-US" dirty="0"/>
            </a:br>
            <a:r>
              <a:rPr lang="en-US" b="1" dirty="0"/>
              <a:t>Example:</a:t>
            </a:r>
            <a:r>
              <a:rPr lang="en-US" dirty="0"/>
              <a:t/>
            </a:r>
            <a:br>
              <a:rPr lang="en-US" dirty="0"/>
            </a:br>
            <a:r>
              <a:rPr lang="en-US" dirty="0"/>
              <a:t>The amount of distance travelled by light in 1000 days can be represented by long datatype only and </a:t>
            </a:r>
            <a:r>
              <a:rPr lang="en-US" dirty="0" err="1"/>
              <a:t>int</a:t>
            </a:r>
            <a:r>
              <a:rPr lang="en-US" dirty="0"/>
              <a:t> is not enough</a:t>
            </a:r>
            <a:r>
              <a:rPr lang="en-US" dirty="0" smtClean="0"/>
              <a:t>.</a:t>
            </a:r>
            <a:endParaRPr lang="en-US" dirty="0"/>
          </a:p>
        </p:txBody>
      </p:sp>
    </p:spTree>
    <p:extLst>
      <p:ext uri="{BB962C8B-B14F-4D97-AF65-F5344CB8AC3E}">
        <p14:creationId xmlns:p14="http://schemas.microsoft.com/office/powerpoint/2010/main" val="31952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Data Types</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float is represented in 32 bits, with 1 sign bit, 8 bits of exponent, and 23 bits of the significand (or what follows from a scientific-notation number: 2.33728*1012; 33728 is the significand</a:t>
            </a:r>
            <a:r>
              <a:rPr lang="en-US" dirty="0" smtClean="0"/>
              <a:t>).</a:t>
            </a:r>
          </a:p>
          <a:p>
            <a:pPr>
              <a:buFont typeface="Wingdings" panose="05000000000000000000" pitchFamily="2" charset="2"/>
              <a:buChar char="Ø"/>
            </a:pPr>
            <a:r>
              <a:rPr lang="en-US" dirty="0" smtClean="0"/>
              <a:t>double </a:t>
            </a:r>
            <a:r>
              <a:rPr lang="en-US" dirty="0"/>
              <a:t>is represented in 64 bits, with 1 sign bit, 11 bits of exponent, and 52 bits of </a:t>
            </a:r>
            <a:r>
              <a:rPr lang="en-US" dirty="0" smtClean="0"/>
              <a:t>significand.</a:t>
            </a:r>
          </a:p>
          <a:p>
            <a:pPr>
              <a:buFont typeface="Wingdings" panose="05000000000000000000" pitchFamily="2" charset="2"/>
              <a:buChar char="Ø"/>
            </a:pPr>
            <a:r>
              <a:rPr lang="en-US" dirty="0" smtClean="0"/>
              <a:t>By </a:t>
            </a:r>
            <a:r>
              <a:rPr lang="en-US" dirty="0"/>
              <a:t>default, Java uses double to represent its floating-point numerals (so a literal 3.14 is typed double). </a:t>
            </a:r>
            <a:endParaRPr lang="en-US" dirty="0" smtClean="0"/>
          </a:p>
          <a:p>
            <a:pPr marL="0" indent="0">
              <a:buNone/>
            </a:pPr>
            <a:endParaRPr lang="en-US" dirty="0"/>
          </a:p>
        </p:txBody>
      </p:sp>
      <p:pic>
        <p:nvPicPr>
          <p:cNvPr id="6" name="Picture 5"/>
          <p:cNvPicPr>
            <a:picLocks noChangeAspect="1"/>
          </p:cNvPicPr>
          <p:nvPr/>
        </p:nvPicPr>
        <p:blipFill>
          <a:blip r:embed="rId3"/>
          <a:stretch>
            <a:fillRect/>
          </a:stretch>
        </p:blipFill>
        <p:spPr>
          <a:xfrm>
            <a:off x="1103007" y="4414351"/>
            <a:ext cx="6732457" cy="1324303"/>
          </a:xfrm>
          <a:prstGeom prst="rect">
            <a:avLst/>
          </a:prstGeom>
        </p:spPr>
      </p:pic>
    </p:spTree>
    <p:extLst>
      <p:ext uri="{BB962C8B-B14F-4D97-AF65-F5344CB8AC3E}">
        <p14:creationId xmlns:p14="http://schemas.microsoft.com/office/powerpoint/2010/main" val="3573010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765743" y="190016"/>
            <a:ext cx="6419850" cy="2819400"/>
          </a:xfrm>
          <a:prstGeom prst="rect">
            <a:avLst/>
          </a:prstGeom>
        </p:spPr>
      </p:pic>
      <p:pic>
        <p:nvPicPr>
          <p:cNvPr id="5" name="Picture 4"/>
          <p:cNvPicPr>
            <a:picLocks noChangeAspect="1"/>
          </p:cNvPicPr>
          <p:nvPr/>
        </p:nvPicPr>
        <p:blipFill>
          <a:blip r:embed="rId3"/>
          <a:stretch>
            <a:fillRect/>
          </a:stretch>
        </p:blipFill>
        <p:spPr>
          <a:xfrm>
            <a:off x="1765743" y="3587858"/>
            <a:ext cx="5372100" cy="2286000"/>
          </a:xfrm>
          <a:prstGeom prst="rect">
            <a:avLst/>
          </a:prstGeom>
        </p:spPr>
      </p:pic>
    </p:spTree>
    <p:extLst>
      <p:ext uri="{BB962C8B-B14F-4D97-AF65-F5344CB8AC3E}">
        <p14:creationId xmlns:p14="http://schemas.microsoft.com/office/powerpoint/2010/main" val="8781584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Types</a:t>
            </a:r>
            <a:br>
              <a:rPr lang="en-US" dirty="0"/>
            </a:br>
            <a:endParaRPr lang="en-US" dirty="0"/>
          </a:p>
        </p:txBody>
      </p:sp>
      <p:sp>
        <p:nvSpPr>
          <p:cNvPr id="3" name="Content Placeholder 2"/>
          <p:cNvSpPr>
            <a:spLocks noGrp="1"/>
          </p:cNvSpPr>
          <p:nvPr>
            <p:ph idx="1"/>
          </p:nvPr>
        </p:nvSpPr>
        <p:spPr>
          <a:xfrm>
            <a:off x="677334" y="1558345"/>
            <a:ext cx="8596668" cy="4826689"/>
          </a:xfrm>
        </p:spPr>
        <p:txBody>
          <a:bodyPr/>
          <a:lstStyle/>
          <a:p>
            <a:pPr marL="0" indent="0" fontAlgn="base">
              <a:buNone/>
            </a:pPr>
            <a:r>
              <a:rPr lang="en-US" b="1" dirty="0" err="1"/>
              <a:t>boolean</a:t>
            </a:r>
            <a:r>
              <a:rPr lang="en-US" b="1" dirty="0"/>
              <a:t> data type</a:t>
            </a:r>
          </a:p>
          <a:p>
            <a:pPr fontAlgn="base"/>
            <a:r>
              <a:rPr lang="en-US" dirty="0"/>
              <a:t>size = not applicable(virtual machine dependent).</a:t>
            </a:r>
            <a:br>
              <a:rPr lang="en-US" dirty="0"/>
            </a:br>
            <a:r>
              <a:rPr lang="en-US" dirty="0"/>
              <a:t>range = not applicable but allowed values are true/false.</a:t>
            </a:r>
          </a:p>
          <a:p>
            <a:endParaRPr lang="en-US" dirty="0" smtClean="0"/>
          </a:p>
          <a:p>
            <a:endParaRPr lang="en-US" dirty="0" smtClean="0"/>
          </a:p>
          <a:p>
            <a:endParaRPr lang="en-US" dirty="0"/>
          </a:p>
        </p:txBody>
      </p:sp>
      <p:sp>
        <p:nvSpPr>
          <p:cNvPr id="5" name="Rectangle 4"/>
          <p:cNvSpPr/>
          <p:nvPr/>
        </p:nvSpPr>
        <p:spPr>
          <a:xfrm>
            <a:off x="677333" y="3094526"/>
            <a:ext cx="7851811" cy="3170099"/>
          </a:xfrm>
          <a:prstGeom prst="rect">
            <a:avLst/>
          </a:prstGeom>
        </p:spPr>
        <p:txBody>
          <a:bodyPr wrap="square">
            <a:spAutoFit/>
          </a:bodyPr>
          <a:lstStyle/>
          <a:p>
            <a:r>
              <a:rPr lang="en-US" sz="2000" b="1" u="sng" dirty="0">
                <a:latin typeface="Georgia" panose="02040502050405020303" pitchFamily="18" charset="0"/>
              </a:rPr>
              <a:t>Which of the following </a:t>
            </a:r>
            <a:r>
              <a:rPr lang="en-US" sz="2000" b="1" u="sng" dirty="0" err="1">
                <a:latin typeface="Georgia" panose="02040502050405020303" pitchFamily="18" charset="0"/>
              </a:rPr>
              <a:t>boolean</a:t>
            </a:r>
            <a:r>
              <a:rPr lang="en-US" sz="2000" b="1" u="sng" dirty="0">
                <a:latin typeface="Georgia" panose="02040502050405020303" pitchFamily="18" charset="0"/>
              </a:rPr>
              <a:t> declarations are valid?</a:t>
            </a:r>
          </a:p>
          <a:p>
            <a:endParaRPr lang="en-US" sz="2000" dirty="0" smtClean="0">
              <a:latin typeface="Georgia" panose="02040502050405020303" pitchFamily="18" charset="0"/>
            </a:endParaRPr>
          </a:p>
          <a:p>
            <a:r>
              <a:rPr lang="en-US" sz="2000" dirty="0" err="1" smtClean="0">
                <a:latin typeface="Georgia" panose="02040502050405020303" pitchFamily="18" charset="0"/>
              </a:rPr>
              <a:t>boolean</a:t>
            </a:r>
            <a:r>
              <a:rPr lang="en-US" sz="2000" dirty="0" smtClean="0">
                <a:latin typeface="Georgia" panose="02040502050405020303" pitchFamily="18" charset="0"/>
              </a:rPr>
              <a:t> </a:t>
            </a:r>
            <a:r>
              <a:rPr lang="en-US" sz="2000" dirty="0">
                <a:latin typeface="Georgia" panose="02040502050405020303" pitchFamily="18" charset="0"/>
              </a:rPr>
              <a:t>b1 = true; </a:t>
            </a:r>
            <a:r>
              <a:rPr lang="en-US" sz="2000" dirty="0" smtClean="0">
                <a:latin typeface="Georgia" panose="02040502050405020303" pitchFamily="18" charset="0"/>
              </a:rPr>
              <a:t>	//valid</a:t>
            </a:r>
          </a:p>
          <a:p>
            <a:endParaRPr lang="en-US" sz="2000" dirty="0">
              <a:latin typeface="Georgia" panose="02040502050405020303" pitchFamily="18" charset="0"/>
            </a:endParaRPr>
          </a:p>
          <a:p>
            <a:r>
              <a:rPr lang="en-US" sz="2000" dirty="0" err="1">
                <a:latin typeface="Georgia" panose="02040502050405020303" pitchFamily="18" charset="0"/>
              </a:rPr>
              <a:t>boolean</a:t>
            </a:r>
            <a:r>
              <a:rPr lang="en-US" sz="2000" dirty="0">
                <a:latin typeface="Georgia" panose="02040502050405020303" pitchFamily="18" charset="0"/>
              </a:rPr>
              <a:t> b2 = 0; </a:t>
            </a:r>
            <a:r>
              <a:rPr lang="en-US" sz="2000" dirty="0" smtClean="0">
                <a:latin typeface="Georgia" panose="02040502050405020303" pitchFamily="18" charset="0"/>
              </a:rPr>
              <a:t>		//C.E </a:t>
            </a:r>
            <a:r>
              <a:rPr lang="en-US" sz="2000" dirty="0">
                <a:latin typeface="Georgia" panose="02040502050405020303" pitchFamily="18" charset="0"/>
              </a:rPr>
              <a:t>Incompatible types found: </a:t>
            </a:r>
            <a:r>
              <a:rPr lang="en-US" sz="2000" dirty="0" err="1">
                <a:latin typeface="Georgia" panose="02040502050405020303" pitchFamily="18" charset="0"/>
              </a:rPr>
              <a:t>int</a:t>
            </a:r>
            <a:r>
              <a:rPr lang="en-US" sz="2000" dirty="0">
                <a:latin typeface="Georgia" panose="02040502050405020303" pitchFamily="18" charset="0"/>
              </a:rPr>
              <a:t> required : </a:t>
            </a:r>
            <a:r>
              <a:rPr lang="en-US" sz="2000" dirty="0" smtClean="0">
                <a:latin typeface="Georgia" panose="02040502050405020303" pitchFamily="18" charset="0"/>
              </a:rPr>
              <a:t>Boolean</a:t>
            </a:r>
          </a:p>
          <a:p>
            <a:endParaRPr lang="en-US" sz="2000" dirty="0">
              <a:latin typeface="Georgia" panose="02040502050405020303" pitchFamily="18" charset="0"/>
            </a:endParaRPr>
          </a:p>
          <a:p>
            <a:r>
              <a:rPr lang="en-US" sz="2000" dirty="0" err="1">
                <a:latin typeface="Georgia" panose="02040502050405020303" pitchFamily="18" charset="0"/>
              </a:rPr>
              <a:t>boolean</a:t>
            </a:r>
            <a:r>
              <a:rPr lang="en-US" sz="2000" dirty="0">
                <a:latin typeface="Georgia" panose="02040502050405020303" pitchFamily="18" charset="0"/>
              </a:rPr>
              <a:t> b3 = True; </a:t>
            </a:r>
            <a:r>
              <a:rPr lang="en-US" sz="2000" dirty="0" smtClean="0">
                <a:latin typeface="Georgia" panose="02040502050405020303" pitchFamily="18" charset="0"/>
              </a:rPr>
              <a:t>	//C.E </a:t>
            </a:r>
            <a:r>
              <a:rPr lang="en-US" sz="2000" dirty="0">
                <a:latin typeface="Georgia" panose="02040502050405020303" pitchFamily="18" charset="0"/>
              </a:rPr>
              <a:t>capital TRUE is not </a:t>
            </a:r>
            <a:r>
              <a:rPr lang="en-US" sz="2000" dirty="0" smtClean="0">
                <a:latin typeface="Georgia" panose="02040502050405020303" pitchFamily="18" charset="0"/>
              </a:rPr>
              <a:t>valid</a:t>
            </a:r>
          </a:p>
          <a:p>
            <a:endParaRPr lang="en-US" sz="2000" dirty="0">
              <a:latin typeface="Georgia" panose="02040502050405020303" pitchFamily="18" charset="0"/>
            </a:endParaRPr>
          </a:p>
          <a:p>
            <a:r>
              <a:rPr lang="en-US" sz="2000" dirty="0">
                <a:latin typeface="Georgia" panose="02040502050405020303" pitchFamily="18" charset="0"/>
              </a:rPr>
              <a:t>Boolean b4= “true</a:t>
            </a:r>
            <a:r>
              <a:rPr lang="en-US" sz="2000" dirty="0" smtClean="0">
                <a:latin typeface="Georgia" panose="02040502050405020303" pitchFamily="18" charset="0"/>
              </a:rPr>
              <a:t>”;	// </a:t>
            </a:r>
            <a:r>
              <a:rPr lang="en-US" sz="2000" dirty="0">
                <a:latin typeface="Georgia" panose="02040502050405020303" pitchFamily="18" charset="0"/>
              </a:rPr>
              <a:t>C.E Incompatible types</a:t>
            </a:r>
          </a:p>
        </p:txBody>
      </p:sp>
    </p:spTree>
    <p:extLst>
      <p:ext uri="{BB962C8B-B14F-4D97-AF65-F5344CB8AC3E}">
        <p14:creationId xmlns:p14="http://schemas.microsoft.com/office/powerpoint/2010/main" val="18771934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Types</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b="1" dirty="0"/>
              <a:t>char data type</a:t>
            </a:r>
          </a:p>
          <a:p>
            <a:pPr fontAlgn="base"/>
            <a:r>
              <a:rPr lang="en-US" dirty="0"/>
              <a:t>java provides support for Unicode </a:t>
            </a:r>
            <a:r>
              <a:rPr lang="en-US" dirty="0" err="1"/>
              <a:t>i.e</a:t>
            </a:r>
            <a:r>
              <a:rPr lang="en-US" dirty="0"/>
              <a:t> it supports all world wide alphabets. Hence the size of char in java is 2 </a:t>
            </a:r>
            <a:r>
              <a:rPr lang="en-US" dirty="0" smtClean="0"/>
              <a:t>bytes and </a:t>
            </a:r>
            <a:r>
              <a:rPr lang="en-US" dirty="0"/>
              <a:t>range is 0 to 65535</a:t>
            </a:r>
            <a:r>
              <a:rPr lang="en-US" dirty="0" smtClean="0"/>
              <a:t>.</a:t>
            </a:r>
          </a:p>
          <a:p>
            <a:pPr fontAlgn="base"/>
            <a:endParaRPr lang="en-US" dirty="0"/>
          </a:p>
        </p:txBody>
      </p:sp>
      <p:pic>
        <p:nvPicPr>
          <p:cNvPr id="4" name="Picture 3"/>
          <p:cNvPicPr>
            <a:picLocks noChangeAspect="1"/>
          </p:cNvPicPr>
          <p:nvPr/>
        </p:nvPicPr>
        <p:blipFill>
          <a:blip r:embed="rId2"/>
          <a:stretch>
            <a:fillRect/>
          </a:stretch>
        </p:blipFill>
        <p:spPr>
          <a:xfrm>
            <a:off x="772509" y="3285353"/>
            <a:ext cx="8592207" cy="3083916"/>
          </a:xfrm>
          <a:prstGeom prst="rect">
            <a:avLst/>
          </a:prstGeom>
        </p:spPr>
      </p:pic>
    </p:spTree>
    <p:extLst>
      <p:ext uri="{BB962C8B-B14F-4D97-AF65-F5344CB8AC3E}">
        <p14:creationId xmlns:p14="http://schemas.microsoft.com/office/powerpoint/2010/main" val="7206652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Unicode system</a:t>
            </a:r>
          </a:p>
        </p:txBody>
      </p:sp>
      <p:sp>
        <p:nvSpPr>
          <p:cNvPr id="3" name="Content Placeholder 2"/>
          <p:cNvSpPr>
            <a:spLocks noGrp="1"/>
          </p:cNvSpPr>
          <p:nvPr>
            <p:ph idx="1"/>
          </p:nvPr>
        </p:nvSpPr>
        <p:spPr>
          <a:xfrm>
            <a:off x="677334" y="1558345"/>
            <a:ext cx="8596668" cy="4968579"/>
          </a:xfrm>
        </p:spPr>
        <p:txBody>
          <a:bodyPr/>
          <a:lstStyle/>
          <a:p>
            <a:pPr marL="0" indent="0">
              <a:buNone/>
            </a:pPr>
            <a:r>
              <a:rPr lang="en-US" b="1" dirty="0"/>
              <a:t>char</a:t>
            </a:r>
          </a:p>
          <a:p>
            <a:pPr marL="0" indent="0">
              <a:buNone/>
            </a:pPr>
            <a:r>
              <a:rPr lang="en-US" dirty="0"/>
              <a:t>java provides support for Unicode </a:t>
            </a:r>
            <a:r>
              <a:rPr lang="en-US" dirty="0" err="1"/>
              <a:t>i.e</a:t>
            </a:r>
            <a:r>
              <a:rPr lang="en-US" dirty="0"/>
              <a:t> it supports all world wide alphabets. Hence the size of char in java is 2  bytes.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5393" y="2855989"/>
            <a:ext cx="510540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181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idx="1"/>
          </p:nvPr>
        </p:nvSpPr>
        <p:spPr/>
        <p:txBody>
          <a:bodyPr/>
          <a:lstStyle/>
          <a:p>
            <a:pPr marL="0" indent="0" fontAlgn="base">
              <a:buNone/>
            </a:pPr>
            <a:r>
              <a:rPr lang="en-US" b="1" dirty="0"/>
              <a:t>Arithmetic </a:t>
            </a:r>
            <a:r>
              <a:rPr lang="en-US" b="1" dirty="0" smtClean="0"/>
              <a:t>Operators</a:t>
            </a:r>
          </a:p>
          <a:p>
            <a:pPr fontAlgn="base"/>
            <a:r>
              <a:rPr lang="en-US" dirty="0"/>
              <a:t>Arithmetic operators are used to perform fundamental arithmetic operations like addition</a:t>
            </a:r>
            <a:r>
              <a:rPr lang="en-US" dirty="0" smtClean="0"/>
              <a:t>, subtraction etc</a:t>
            </a:r>
            <a:r>
              <a:rPr lang="en-US" dirty="0"/>
              <a:t>.</a:t>
            </a:r>
          </a:p>
          <a:p>
            <a:pPr fontAlgn="base"/>
            <a:r>
              <a:rPr lang="en-US" dirty="0"/>
              <a:t>There are 5 arithmetic operators in java and these operators act </a:t>
            </a:r>
            <a:r>
              <a:rPr lang="en-US" dirty="0" smtClean="0"/>
              <a:t>on </a:t>
            </a:r>
            <a:r>
              <a:rPr lang="en-US" dirty="0"/>
              <a:t>two operands at a time</a:t>
            </a:r>
            <a:r>
              <a:rPr lang="en-US" dirty="0" smtClean="0"/>
              <a:t>, hence </a:t>
            </a:r>
            <a:r>
              <a:rPr lang="en-US" dirty="0"/>
              <a:t>these are called as “</a:t>
            </a:r>
            <a:r>
              <a:rPr lang="en-US" b="1" dirty="0"/>
              <a:t>Binary Operators.</a:t>
            </a:r>
            <a:r>
              <a:rPr lang="en-US" dirty="0"/>
              <a:t>“</a:t>
            </a:r>
          </a:p>
          <a:p>
            <a:pPr fontAlgn="base"/>
            <a:endParaRPr lang="en-US" b="1" dirty="0"/>
          </a:p>
        </p:txBody>
      </p:sp>
      <p:pic>
        <p:nvPicPr>
          <p:cNvPr id="4" name="Picture 3"/>
          <p:cNvPicPr>
            <a:picLocks noChangeAspect="1"/>
          </p:cNvPicPr>
          <p:nvPr/>
        </p:nvPicPr>
        <p:blipFill>
          <a:blip r:embed="rId3"/>
          <a:stretch>
            <a:fillRect/>
          </a:stretch>
        </p:blipFill>
        <p:spPr>
          <a:xfrm>
            <a:off x="1073040" y="3656088"/>
            <a:ext cx="4539484" cy="2933897"/>
          </a:xfrm>
          <a:prstGeom prst="rect">
            <a:avLst/>
          </a:prstGeom>
        </p:spPr>
      </p:pic>
    </p:spTree>
    <p:extLst>
      <p:ext uri="{BB962C8B-B14F-4D97-AF65-F5344CB8AC3E}">
        <p14:creationId xmlns:p14="http://schemas.microsoft.com/office/powerpoint/2010/main" val="35654973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Operators</a:t>
            </a:r>
            <a:br>
              <a:rPr lang="en-US" dirty="0"/>
            </a:b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pPr fontAlgn="base"/>
            <a:r>
              <a:rPr lang="en-US" dirty="0"/>
              <a:t>When ever we are applying any arithmetic Operator on two operands </a:t>
            </a:r>
            <a:r>
              <a:rPr lang="en-US" b="1" dirty="0"/>
              <a:t>a </a:t>
            </a:r>
            <a:r>
              <a:rPr lang="en-US" dirty="0"/>
              <a:t>and </a:t>
            </a:r>
            <a:r>
              <a:rPr lang="en-US" b="1" dirty="0" smtClean="0"/>
              <a:t>b </a:t>
            </a:r>
            <a:r>
              <a:rPr lang="en-US" dirty="0" smtClean="0"/>
              <a:t>the </a:t>
            </a:r>
            <a:r>
              <a:rPr lang="en-US" dirty="0"/>
              <a:t>result type is </a:t>
            </a:r>
            <a:br>
              <a:rPr lang="en-US" dirty="0"/>
            </a:br>
            <a:r>
              <a:rPr lang="en-US" dirty="0"/>
              <a:t/>
            </a:r>
            <a:br>
              <a:rPr lang="en-US" dirty="0"/>
            </a:br>
            <a:r>
              <a:rPr lang="en-US" b="1" dirty="0"/>
              <a:t>Syntax:</a:t>
            </a:r>
            <a:r>
              <a:rPr lang="en-US" dirty="0"/>
              <a:t/>
            </a:r>
            <a:br>
              <a:rPr lang="en-US" dirty="0"/>
            </a:br>
            <a:r>
              <a:rPr lang="en-US" b="1" dirty="0"/>
              <a:t>max(</a:t>
            </a:r>
            <a:r>
              <a:rPr lang="en-US" b="1" dirty="0" err="1"/>
              <a:t>int,type</a:t>
            </a:r>
            <a:r>
              <a:rPr lang="en-US" b="1" dirty="0"/>
              <a:t> of </a:t>
            </a:r>
            <a:r>
              <a:rPr lang="en-US" b="1" dirty="0" err="1"/>
              <a:t>a,type</a:t>
            </a:r>
            <a:r>
              <a:rPr lang="en-US" b="1" dirty="0"/>
              <a:t> of b)</a:t>
            </a:r>
          </a:p>
          <a:p>
            <a:endParaRPr lang="en-US" dirty="0" smtClean="0"/>
          </a:p>
        </p:txBody>
      </p:sp>
      <p:pic>
        <p:nvPicPr>
          <p:cNvPr id="5" name="Picture 4"/>
          <p:cNvPicPr>
            <a:picLocks noChangeAspect="1"/>
          </p:cNvPicPr>
          <p:nvPr/>
        </p:nvPicPr>
        <p:blipFill>
          <a:blip r:embed="rId3"/>
          <a:stretch>
            <a:fillRect/>
          </a:stretch>
        </p:blipFill>
        <p:spPr>
          <a:xfrm>
            <a:off x="741634" y="1512668"/>
            <a:ext cx="5091604" cy="1813856"/>
          </a:xfrm>
          <a:prstGeom prst="rect">
            <a:avLst/>
          </a:prstGeom>
        </p:spPr>
      </p:pic>
    </p:spTree>
    <p:extLst>
      <p:ext uri="{BB962C8B-B14F-4D97-AF65-F5344CB8AC3E}">
        <p14:creationId xmlns:p14="http://schemas.microsoft.com/office/powerpoint/2010/main" val="40253433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dirty="0"/>
              <a:t>Arithmetic Operators</a:t>
            </a:r>
          </a:p>
        </p:txBody>
      </p:sp>
      <p:sp>
        <p:nvSpPr>
          <p:cNvPr id="3" name="Content Placeholder 2"/>
          <p:cNvSpPr>
            <a:spLocks noGrp="1"/>
          </p:cNvSpPr>
          <p:nvPr>
            <p:ph idx="1"/>
          </p:nvPr>
        </p:nvSpPr>
        <p:spPr/>
        <p:txBody>
          <a:bodyPr>
            <a:normAutofit/>
          </a:bodyPr>
          <a:lstStyle/>
          <a:p>
            <a:pPr marL="0" indent="0">
              <a:buNone/>
            </a:pPr>
            <a:r>
              <a:rPr lang="en-US" b="1" dirty="0" smtClean="0"/>
              <a:t>Example</a:t>
            </a:r>
            <a:r>
              <a:rPr lang="en-US" dirty="0" smtClean="0"/>
              <a:t>:</a:t>
            </a:r>
          </a:p>
          <a:p>
            <a:pPr marL="0" indent="0">
              <a:buNone/>
            </a:pPr>
            <a:r>
              <a:rPr lang="en-US" dirty="0" smtClean="0"/>
              <a:t>   byte </a:t>
            </a:r>
            <a:r>
              <a:rPr lang="en-US" dirty="0"/>
              <a:t>a=120;</a:t>
            </a:r>
          </a:p>
          <a:p>
            <a:pPr marL="0" indent="0">
              <a:buNone/>
            </a:pPr>
            <a:r>
              <a:rPr lang="en-US" dirty="0"/>
              <a:t>   byte b=125;</a:t>
            </a:r>
          </a:p>
          <a:p>
            <a:pPr marL="0" indent="0">
              <a:buNone/>
            </a:pPr>
            <a:r>
              <a:rPr lang="en-US" dirty="0"/>
              <a:t>   byte c=a + b; </a:t>
            </a:r>
          </a:p>
          <a:p>
            <a:pPr marL="0" indent="0">
              <a:buNone/>
            </a:pPr>
            <a:r>
              <a:rPr lang="en-US" dirty="0"/>
              <a:t>   sop(c</a:t>
            </a:r>
            <a:r>
              <a:rPr lang="en-US" dirty="0" smtClean="0"/>
              <a:t>); </a:t>
            </a:r>
            <a:r>
              <a:rPr lang="en-US" dirty="0">
                <a:solidFill>
                  <a:srgbClr val="FF0000"/>
                </a:solidFill>
              </a:rPr>
              <a:t>	</a:t>
            </a:r>
            <a:r>
              <a:rPr lang="en-US" dirty="0" smtClean="0">
                <a:solidFill>
                  <a:srgbClr val="FF0000"/>
                </a:solidFill>
              </a:rPr>
              <a:t>	//Compile </a:t>
            </a:r>
            <a:r>
              <a:rPr lang="en-US" dirty="0">
                <a:solidFill>
                  <a:srgbClr val="FF0000"/>
                </a:solidFill>
              </a:rPr>
              <a:t>time error</a:t>
            </a:r>
          </a:p>
          <a:p>
            <a:pPr marL="0" indent="0">
              <a:buNone/>
            </a:pPr>
            <a:r>
              <a:rPr lang="en-US" b="1" dirty="0">
                <a:solidFill>
                  <a:srgbClr val="FF0000"/>
                </a:solidFill>
              </a:rPr>
              <a:t>   </a:t>
            </a:r>
            <a:r>
              <a:rPr lang="en-US" b="1" dirty="0"/>
              <a:t>Resolve compile time error by typecasting</a:t>
            </a:r>
          </a:p>
          <a:p>
            <a:pPr marL="0" indent="0">
              <a:buNone/>
            </a:pPr>
            <a:r>
              <a:rPr lang="en-US" b="1" dirty="0"/>
              <a:t>   </a:t>
            </a:r>
            <a:r>
              <a:rPr lang="en-US" dirty="0"/>
              <a:t>byte c=(byte) (</a:t>
            </a:r>
            <a:r>
              <a:rPr lang="en-US" dirty="0" err="1"/>
              <a:t>a+b</a:t>
            </a:r>
            <a:r>
              <a:rPr lang="en-US" dirty="0"/>
              <a:t>);   //</a:t>
            </a:r>
            <a:r>
              <a:rPr lang="en-US" dirty="0" smtClean="0"/>
              <a:t>30</a:t>
            </a:r>
            <a:endParaRPr lang="en-US" dirty="0"/>
          </a:p>
        </p:txBody>
      </p:sp>
    </p:spTree>
    <p:extLst>
      <p:ext uri="{BB962C8B-B14F-4D97-AF65-F5344CB8AC3E}">
        <p14:creationId xmlns:p14="http://schemas.microsoft.com/office/powerpoint/2010/main" val="1898424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(Infinity)</a:t>
            </a:r>
            <a:endParaRPr lang="en-US" dirty="0"/>
          </a:p>
        </p:txBody>
      </p:sp>
      <p:sp>
        <p:nvSpPr>
          <p:cNvPr id="3" name="Content Placeholder 2"/>
          <p:cNvSpPr>
            <a:spLocks noGrp="1"/>
          </p:cNvSpPr>
          <p:nvPr>
            <p:ph idx="1"/>
          </p:nvPr>
        </p:nvSpPr>
        <p:spPr>
          <a:xfrm>
            <a:off x="677334" y="1558345"/>
            <a:ext cx="8596668" cy="4905517"/>
          </a:xfrm>
        </p:spPr>
        <p:txBody>
          <a:bodyPr>
            <a:normAutofit lnSpcReduction="10000"/>
          </a:bodyPr>
          <a:lstStyle/>
          <a:p>
            <a:pPr fontAlgn="base"/>
            <a:r>
              <a:rPr lang="en-US" dirty="0" smtClean="0"/>
              <a:t>In </a:t>
            </a:r>
            <a:r>
              <a:rPr lang="en-US" dirty="0"/>
              <a:t>the integral arithmetic, there is no way to represent Infinity hence “</a:t>
            </a:r>
            <a:r>
              <a:rPr lang="en-US" b="1" dirty="0"/>
              <a:t>division/0</a:t>
            </a:r>
            <a:r>
              <a:rPr lang="en-US" dirty="0"/>
              <a:t>” is always ” </a:t>
            </a:r>
            <a:r>
              <a:rPr lang="en-US" dirty="0" err="1"/>
              <a:t>ArithmeticException</a:t>
            </a:r>
            <a:r>
              <a:rPr lang="en-US" dirty="0"/>
              <a:t>” in integral arithmetic.</a:t>
            </a:r>
          </a:p>
          <a:p>
            <a:pPr marL="0" indent="0" fontAlgn="base">
              <a:buNone/>
            </a:pPr>
            <a:r>
              <a:rPr lang="en-US" b="1" dirty="0"/>
              <a:t>      </a:t>
            </a:r>
            <a:r>
              <a:rPr lang="en-US" b="1" dirty="0" err="1"/>
              <a:t>system.out.println</a:t>
            </a:r>
            <a:r>
              <a:rPr lang="en-US" b="1" dirty="0"/>
              <a:t>(10/0);	//</a:t>
            </a:r>
            <a:r>
              <a:rPr lang="en-US" b="1" dirty="0" err="1"/>
              <a:t>RuntimeException</a:t>
            </a:r>
            <a:endParaRPr lang="en-US" b="1" dirty="0"/>
          </a:p>
          <a:p>
            <a:pPr fontAlgn="base"/>
            <a:r>
              <a:rPr lang="en-US" dirty="0"/>
              <a:t>But in the case of floating point arithmetic there is a way to represent </a:t>
            </a:r>
            <a:r>
              <a:rPr lang="en-US" b="1" dirty="0"/>
              <a:t>Infinity</a:t>
            </a:r>
            <a:r>
              <a:rPr lang="en-US" dirty="0"/>
              <a:t>. Float and Double classes contains the following constants.</a:t>
            </a:r>
          </a:p>
          <a:p>
            <a:pPr lvl="1" fontAlgn="base"/>
            <a:r>
              <a:rPr lang="en-US" b="1" dirty="0"/>
              <a:t>POSITIVE_INFINITY</a:t>
            </a:r>
            <a:endParaRPr lang="en-US" dirty="0"/>
          </a:p>
          <a:p>
            <a:pPr lvl="1" fontAlgn="base"/>
            <a:r>
              <a:rPr lang="en-US" b="1" dirty="0"/>
              <a:t>NEGATIVE_INFINITY</a:t>
            </a:r>
            <a:endParaRPr lang="en-US" dirty="0"/>
          </a:p>
          <a:p>
            <a:pPr marL="0" indent="0" fontAlgn="base">
              <a:buNone/>
            </a:pPr>
            <a:r>
              <a:rPr lang="en-US" dirty="0"/>
              <a:t>Hence division by zero is not “</a:t>
            </a:r>
            <a:r>
              <a:rPr lang="en-US" dirty="0" err="1"/>
              <a:t>ArithmeticException</a:t>
            </a:r>
            <a:r>
              <a:rPr lang="en-US" dirty="0"/>
              <a:t>” in floating point arithmetic.</a:t>
            </a:r>
          </a:p>
          <a:p>
            <a:pPr fontAlgn="base"/>
            <a:r>
              <a:rPr lang="en-US" dirty="0" err="1"/>
              <a:t>System.out.println</a:t>
            </a:r>
            <a:r>
              <a:rPr lang="en-US" dirty="0"/>
              <a:t>(10.0/0); </a:t>
            </a:r>
            <a:r>
              <a:rPr lang="en-US" dirty="0" smtClean="0"/>
              <a:t>		//</a:t>
            </a:r>
            <a:r>
              <a:rPr lang="en-US" dirty="0"/>
              <a:t>Infinity </a:t>
            </a:r>
          </a:p>
          <a:p>
            <a:pPr fontAlgn="base"/>
            <a:r>
              <a:rPr lang="en-US" dirty="0" err="1"/>
              <a:t>System.out.println</a:t>
            </a:r>
            <a:r>
              <a:rPr lang="en-US" dirty="0"/>
              <a:t>(10/0.0);  </a:t>
            </a:r>
            <a:r>
              <a:rPr lang="en-US" dirty="0" smtClean="0"/>
              <a:t>		//</a:t>
            </a:r>
            <a:r>
              <a:rPr lang="en-US" dirty="0"/>
              <a:t>Infinity </a:t>
            </a:r>
          </a:p>
          <a:p>
            <a:pPr fontAlgn="base"/>
            <a:r>
              <a:rPr lang="en-US" dirty="0" err="1"/>
              <a:t>System.out.println</a:t>
            </a:r>
            <a:r>
              <a:rPr lang="en-US" dirty="0"/>
              <a:t>(-10.0/0</a:t>
            </a:r>
            <a:r>
              <a:rPr lang="en-US" dirty="0" smtClean="0"/>
              <a:t>);		//-</a:t>
            </a:r>
            <a:r>
              <a:rPr lang="en-US" dirty="0"/>
              <a:t>Infinity</a:t>
            </a:r>
          </a:p>
          <a:p>
            <a:endParaRPr lang="en-US" dirty="0"/>
          </a:p>
        </p:txBody>
      </p:sp>
    </p:spTree>
    <p:extLst>
      <p:ext uri="{BB962C8B-B14F-4D97-AF65-F5344CB8AC3E}">
        <p14:creationId xmlns:p14="http://schemas.microsoft.com/office/powerpoint/2010/main" val="24293087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Unary Operators</a:t>
            </a:r>
            <a:br>
              <a:rPr lang="en-US" dirty="0"/>
            </a:br>
            <a:r>
              <a:rPr lang="en-US" dirty="0"/>
              <a:t/>
            </a:r>
            <a:br>
              <a:rPr lang="en-US" dirty="0"/>
            </a:br>
            <a:endParaRPr lang="en-US" dirty="0"/>
          </a:p>
        </p:txBody>
      </p:sp>
      <p:sp>
        <p:nvSpPr>
          <p:cNvPr id="3" name="Content Placeholder 2"/>
          <p:cNvSpPr>
            <a:spLocks noGrp="1"/>
          </p:cNvSpPr>
          <p:nvPr>
            <p:ph idx="1"/>
          </p:nvPr>
        </p:nvSpPr>
        <p:spPr>
          <a:xfrm>
            <a:off x="677334" y="1558345"/>
            <a:ext cx="8596668" cy="5094703"/>
          </a:xfrm>
        </p:spPr>
        <p:txBody>
          <a:bodyPr/>
          <a:lstStyle/>
          <a:p>
            <a:pPr marL="0" indent="0" fontAlgn="base">
              <a:buNone/>
            </a:pPr>
            <a:r>
              <a:rPr lang="en-US" dirty="0"/>
              <a:t>unary Operators act on only one operand</a:t>
            </a:r>
            <a:r>
              <a:rPr lang="en-US" dirty="0" smtClean="0"/>
              <a:t>. There </a:t>
            </a:r>
            <a:r>
              <a:rPr lang="en-US" dirty="0"/>
              <a:t>are 3 kinds of unary operators</a:t>
            </a:r>
          </a:p>
          <a:p>
            <a:pPr fontAlgn="base"/>
            <a:r>
              <a:rPr lang="en-US" dirty="0" smtClean="0"/>
              <a:t>unary </a:t>
            </a:r>
            <a:r>
              <a:rPr lang="en-US" dirty="0"/>
              <a:t>minus operator(-)</a:t>
            </a:r>
          </a:p>
          <a:p>
            <a:pPr fontAlgn="base"/>
            <a:r>
              <a:rPr lang="en-US" dirty="0"/>
              <a:t>Increment operator(++)</a:t>
            </a:r>
          </a:p>
          <a:p>
            <a:pPr fontAlgn="base"/>
            <a:r>
              <a:rPr lang="en-US" dirty="0"/>
              <a:t>Decrement operator</a:t>
            </a:r>
            <a:r>
              <a:rPr lang="en-US" dirty="0" smtClean="0"/>
              <a:t>(–)</a:t>
            </a:r>
            <a:endParaRPr lang="en-US" dirty="0"/>
          </a:p>
          <a:p>
            <a:pPr marL="0" indent="0" fontAlgn="base">
              <a:buNone/>
            </a:pPr>
            <a:r>
              <a:rPr lang="en-US" b="1" dirty="0"/>
              <a:t>Unary minus </a:t>
            </a:r>
            <a:r>
              <a:rPr lang="en-US" b="1" dirty="0" smtClean="0"/>
              <a:t>operator(-): </a:t>
            </a:r>
            <a:r>
              <a:rPr lang="en-US" dirty="0" smtClean="0"/>
              <a:t>This </a:t>
            </a:r>
            <a:r>
              <a:rPr lang="en-US" dirty="0"/>
              <a:t>operator is used to </a:t>
            </a:r>
            <a:r>
              <a:rPr lang="en-US" dirty="0" smtClean="0"/>
              <a:t>negate </a:t>
            </a:r>
            <a:r>
              <a:rPr lang="en-US" dirty="0"/>
              <a:t>a given value</a:t>
            </a:r>
            <a:r>
              <a:rPr lang="en-US" dirty="0" smtClean="0"/>
              <a:t>.</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677334" y="4105696"/>
            <a:ext cx="6632192" cy="2547352"/>
          </a:xfrm>
          <a:prstGeom prst="rect">
            <a:avLst/>
          </a:prstGeom>
        </p:spPr>
      </p:pic>
    </p:spTree>
    <p:extLst>
      <p:ext uri="{BB962C8B-B14F-4D97-AF65-F5344CB8AC3E}">
        <p14:creationId xmlns:p14="http://schemas.microsoft.com/office/powerpoint/2010/main" val="1983043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smtClean="0"/>
              <a:t>Increment/decrement operator</a:t>
            </a:r>
            <a:endParaRPr lang="en-US" dirty="0"/>
          </a:p>
        </p:txBody>
      </p:sp>
      <p:sp>
        <p:nvSpPr>
          <p:cNvPr id="3" name="Content Placeholder 2"/>
          <p:cNvSpPr>
            <a:spLocks noGrp="1"/>
          </p:cNvSpPr>
          <p:nvPr>
            <p:ph idx="1"/>
          </p:nvPr>
        </p:nvSpPr>
        <p:spPr>
          <a:xfrm>
            <a:off x="677334" y="1558345"/>
            <a:ext cx="8596668" cy="4858221"/>
          </a:xfrm>
        </p:spPr>
        <p:txBody>
          <a:bodyPr/>
          <a:lstStyle/>
          <a:p>
            <a:pPr marL="0" indent="0" fontAlgn="base">
              <a:buNone/>
            </a:pPr>
            <a:r>
              <a:rPr lang="en-US" b="1" dirty="0" smtClean="0"/>
              <a:t>Increment </a:t>
            </a:r>
            <a:r>
              <a:rPr lang="en-US" b="1" dirty="0"/>
              <a:t>operator(++)</a:t>
            </a:r>
          </a:p>
          <a:p>
            <a:pPr fontAlgn="base"/>
            <a:r>
              <a:rPr lang="en-US" dirty="0"/>
              <a:t>Writing ++ before a variable is called “</a:t>
            </a:r>
            <a:r>
              <a:rPr lang="en-US" b="1" dirty="0"/>
              <a:t>Pre </a:t>
            </a:r>
            <a:r>
              <a:rPr lang="en-US" b="1" dirty="0" err="1"/>
              <a:t>incrementation</a:t>
            </a:r>
            <a:r>
              <a:rPr lang="en-US" dirty="0"/>
              <a:t>“</a:t>
            </a:r>
          </a:p>
          <a:p>
            <a:pPr fontAlgn="base"/>
            <a:r>
              <a:rPr lang="en-US" dirty="0"/>
              <a:t>Writing ++ after a variable is called “</a:t>
            </a:r>
            <a:r>
              <a:rPr lang="en-US" b="1" dirty="0"/>
              <a:t>Post </a:t>
            </a:r>
            <a:r>
              <a:rPr lang="en-US" b="1" dirty="0" err="1"/>
              <a:t>incrementation</a:t>
            </a:r>
            <a:r>
              <a:rPr lang="en-US" dirty="0"/>
              <a:t>“</a:t>
            </a:r>
          </a:p>
          <a:p>
            <a:endParaRPr lang="en-US" dirty="0"/>
          </a:p>
        </p:txBody>
      </p:sp>
      <p:pic>
        <p:nvPicPr>
          <p:cNvPr id="4" name="Picture 3"/>
          <p:cNvPicPr>
            <a:picLocks noChangeAspect="1"/>
          </p:cNvPicPr>
          <p:nvPr/>
        </p:nvPicPr>
        <p:blipFill>
          <a:blip r:embed="rId2"/>
          <a:stretch>
            <a:fillRect/>
          </a:stretch>
        </p:blipFill>
        <p:spPr>
          <a:xfrm>
            <a:off x="1007022" y="3212388"/>
            <a:ext cx="6055930" cy="3204178"/>
          </a:xfrm>
          <a:prstGeom prst="rect">
            <a:avLst/>
          </a:prstGeom>
        </p:spPr>
      </p:pic>
    </p:spTree>
    <p:extLst>
      <p:ext uri="{BB962C8B-B14F-4D97-AF65-F5344CB8AC3E}">
        <p14:creationId xmlns:p14="http://schemas.microsoft.com/office/powerpoint/2010/main" val="681078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Increment/decrement operator</a:t>
            </a:r>
          </a:p>
        </p:txBody>
      </p:sp>
      <p:sp>
        <p:nvSpPr>
          <p:cNvPr id="3" name="Content Placeholder 2"/>
          <p:cNvSpPr>
            <a:spLocks noGrp="1"/>
          </p:cNvSpPr>
          <p:nvPr>
            <p:ph idx="1"/>
          </p:nvPr>
        </p:nvSpPr>
        <p:spPr/>
        <p:txBody>
          <a:bodyPr/>
          <a:lstStyle/>
          <a:p>
            <a:pPr fontAlgn="base"/>
            <a:r>
              <a:rPr lang="en-US" dirty="0" smtClean="0"/>
              <a:t>Case1: Increment/Decrement </a:t>
            </a:r>
            <a:r>
              <a:rPr lang="en-US" dirty="0"/>
              <a:t>operators applicable only for variables but not for constant values</a:t>
            </a:r>
          </a:p>
          <a:p>
            <a:pPr marL="0"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998646" y="2528559"/>
            <a:ext cx="5685933" cy="2626765"/>
          </a:xfrm>
          <a:prstGeom prst="rect">
            <a:avLst/>
          </a:prstGeom>
        </p:spPr>
      </p:pic>
    </p:spTree>
    <p:extLst>
      <p:ext uri="{BB962C8B-B14F-4D97-AF65-F5344CB8AC3E}">
        <p14:creationId xmlns:p14="http://schemas.microsoft.com/office/powerpoint/2010/main" val="2950291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stretch>
            <a:fillRect/>
          </a:stretch>
        </p:blipFill>
        <p:spPr>
          <a:xfrm>
            <a:off x="1545728" y="209818"/>
            <a:ext cx="4876800" cy="2362200"/>
          </a:xfrm>
          <a:prstGeom prst="rect">
            <a:avLst/>
          </a:prstGeom>
        </p:spPr>
      </p:pic>
      <p:sp>
        <p:nvSpPr>
          <p:cNvPr id="5" name="Rectangle 4"/>
          <p:cNvSpPr/>
          <p:nvPr/>
        </p:nvSpPr>
        <p:spPr>
          <a:xfrm>
            <a:off x="857114" y="2971800"/>
            <a:ext cx="5460790" cy="523220"/>
          </a:xfrm>
          <a:prstGeom prst="rect">
            <a:avLst/>
          </a:prstGeom>
        </p:spPr>
        <p:txBody>
          <a:bodyPr wrap="none">
            <a:spAutoFit/>
          </a:bodyPr>
          <a:lstStyle/>
          <a:p>
            <a:r>
              <a:rPr lang="en-US" sz="2800" b="1" dirty="0">
                <a:solidFill>
                  <a:srgbClr val="0070C0"/>
                </a:solidFill>
                <a:latin typeface="calibri" panose="020F0502020204030204" pitchFamily="34" charset="0"/>
              </a:rPr>
              <a:t>What are Assembler and Compiler?</a:t>
            </a:r>
            <a:endParaRPr lang="en-US" sz="2800" b="1" i="0" dirty="0">
              <a:solidFill>
                <a:srgbClr val="0070C0"/>
              </a:solidFill>
              <a:effectLst/>
              <a:latin typeface="calibri" panose="020F0502020204030204" pitchFamily="34" charset="0"/>
            </a:endParaRPr>
          </a:p>
        </p:txBody>
      </p:sp>
      <p:pic>
        <p:nvPicPr>
          <p:cNvPr id="6" name="Picture 5"/>
          <p:cNvPicPr>
            <a:picLocks noChangeAspect="1"/>
          </p:cNvPicPr>
          <p:nvPr/>
        </p:nvPicPr>
        <p:blipFill>
          <a:blip r:embed="rId3"/>
          <a:stretch>
            <a:fillRect/>
          </a:stretch>
        </p:blipFill>
        <p:spPr>
          <a:xfrm>
            <a:off x="993642" y="3658234"/>
            <a:ext cx="7762900" cy="2215624"/>
          </a:xfrm>
          <a:prstGeom prst="rect">
            <a:avLst/>
          </a:prstGeom>
        </p:spPr>
      </p:pic>
    </p:spTree>
    <p:extLst>
      <p:ext uri="{BB962C8B-B14F-4D97-AF65-F5344CB8AC3E}">
        <p14:creationId xmlns:p14="http://schemas.microsoft.com/office/powerpoint/2010/main" val="5578435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Increment/decrement operator</a:t>
            </a:r>
          </a:p>
        </p:txBody>
      </p:sp>
      <p:sp>
        <p:nvSpPr>
          <p:cNvPr id="3" name="Content Placeholder 2"/>
          <p:cNvSpPr>
            <a:spLocks noGrp="1"/>
          </p:cNvSpPr>
          <p:nvPr>
            <p:ph idx="1"/>
          </p:nvPr>
        </p:nvSpPr>
        <p:spPr/>
        <p:txBody>
          <a:bodyPr/>
          <a:lstStyle/>
          <a:p>
            <a:r>
              <a:rPr lang="en-US" dirty="0" smtClean="0"/>
              <a:t>Case2: We </a:t>
            </a:r>
            <a:r>
              <a:rPr lang="en-US" dirty="0"/>
              <a:t>can’t nest increment and decrement operators</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876464" y="1995485"/>
            <a:ext cx="5776584" cy="2734169"/>
          </a:xfrm>
          <a:prstGeom prst="rect">
            <a:avLst/>
          </a:prstGeom>
        </p:spPr>
      </p:pic>
    </p:spTree>
    <p:extLst>
      <p:ext uri="{BB962C8B-B14F-4D97-AF65-F5344CB8AC3E}">
        <p14:creationId xmlns:p14="http://schemas.microsoft.com/office/powerpoint/2010/main" val="5674435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Increment/decrement operator</a:t>
            </a:r>
          </a:p>
        </p:txBody>
      </p:sp>
      <p:sp>
        <p:nvSpPr>
          <p:cNvPr id="3" name="Content Placeholder 2"/>
          <p:cNvSpPr>
            <a:spLocks noGrp="1"/>
          </p:cNvSpPr>
          <p:nvPr>
            <p:ph idx="1"/>
          </p:nvPr>
        </p:nvSpPr>
        <p:spPr>
          <a:xfrm>
            <a:off x="677334" y="1558345"/>
            <a:ext cx="8596668" cy="4795158"/>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Case 3: In </a:t>
            </a:r>
            <a:r>
              <a:rPr lang="en-US" dirty="0"/>
              <a:t> the case of increment/decrement operators, internal type casting is performed by the compiler hence ,b++=&gt;(type of b)(b+1)</a:t>
            </a:r>
          </a:p>
        </p:txBody>
      </p:sp>
      <p:pic>
        <p:nvPicPr>
          <p:cNvPr id="4" name="Picture 3"/>
          <p:cNvPicPr>
            <a:picLocks noChangeAspect="1"/>
          </p:cNvPicPr>
          <p:nvPr/>
        </p:nvPicPr>
        <p:blipFill>
          <a:blip r:embed="rId2"/>
          <a:stretch>
            <a:fillRect/>
          </a:stretch>
        </p:blipFill>
        <p:spPr>
          <a:xfrm>
            <a:off x="791597" y="1390918"/>
            <a:ext cx="3981450" cy="3780172"/>
          </a:xfrm>
          <a:prstGeom prst="rect">
            <a:avLst/>
          </a:prstGeom>
        </p:spPr>
      </p:pic>
      <p:pic>
        <p:nvPicPr>
          <p:cNvPr id="5" name="Picture 4"/>
          <p:cNvPicPr>
            <a:picLocks noChangeAspect="1"/>
          </p:cNvPicPr>
          <p:nvPr/>
        </p:nvPicPr>
        <p:blipFill>
          <a:blip r:embed="rId3"/>
          <a:stretch>
            <a:fillRect/>
          </a:stretch>
        </p:blipFill>
        <p:spPr>
          <a:xfrm>
            <a:off x="5277547" y="1536415"/>
            <a:ext cx="4386692" cy="3303593"/>
          </a:xfrm>
          <a:prstGeom prst="rect">
            <a:avLst/>
          </a:prstGeom>
        </p:spPr>
      </p:pic>
    </p:spTree>
    <p:extLst>
      <p:ext uri="{BB962C8B-B14F-4D97-AF65-F5344CB8AC3E}">
        <p14:creationId xmlns:p14="http://schemas.microsoft.com/office/powerpoint/2010/main" val="28657033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String Concatenation &amp; Assignment Operators</a:t>
            </a:r>
          </a:p>
        </p:txBody>
      </p:sp>
      <p:sp>
        <p:nvSpPr>
          <p:cNvPr id="3" name="Content Placeholder 2"/>
          <p:cNvSpPr>
            <a:spLocks noGrp="1"/>
          </p:cNvSpPr>
          <p:nvPr>
            <p:ph idx="1"/>
          </p:nvPr>
        </p:nvSpPr>
        <p:spPr/>
        <p:txBody>
          <a:bodyPr/>
          <a:lstStyle/>
          <a:p>
            <a:pPr marL="0" indent="0" fontAlgn="base">
              <a:buNone/>
            </a:pPr>
            <a:r>
              <a:rPr lang="en-US" b="1" dirty="0"/>
              <a:t>String Concatenation Operator</a:t>
            </a:r>
            <a:r>
              <a:rPr lang="en-US" b="1" dirty="0" smtClean="0"/>
              <a:t>(+)</a:t>
            </a:r>
          </a:p>
          <a:p>
            <a:pPr fontAlgn="base"/>
            <a:r>
              <a:rPr lang="en-US" dirty="0" smtClean="0"/>
              <a:t>The </a:t>
            </a:r>
            <a:r>
              <a:rPr lang="en-US" dirty="0"/>
              <a:t>only overloaded operator in java is ‘+’ operator</a:t>
            </a:r>
            <a:r>
              <a:rPr lang="en-US" dirty="0" smtClean="0"/>
              <a:t>. Some </a:t>
            </a:r>
            <a:r>
              <a:rPr lang="en-US" dirty="0"/>
              <a:t>times it acts as arithmetic addition operator some times it acts as “String concatenation Operator”</a:t>
            </a:r>
          </a:p>
        </p:txBody>
      </p:sp>
      <p:pic>
        <p:nvPicPr>
          <p:cNvPr id="4" name="Picture 3"/>
          <p:cNvPicPr>
            <a:picLocks noChangeAspect="1"/>
          </p:cNvPicPr>
          <p:nvPr/>
        </p:nvPicPr>
        <p:blipFill>
          <a:blip r:embed="rId2"/>
          <a:stretch>
            <a:fillRect/>
          </a:stretch>
        </p:blipFill>
        <p:spPr>
          <a:xfrm>
            <a:off x="967444" y="3301068"/>
            <a:ext cx="5559480" cy="2740294"/>
          </a:xfrm>
          <a:prstGeom prst="rect">
            <a:avLst/>
          </a:prstGeom>
        </p:spPr>
      </p:pic>
    </p:spTree>
    <p:extLst>
      <p:ext uri="{BB962C8B-B14F-4D97-AF65-F5344CB8AC3E}">
        <p14:creationId xmlns:p14="http://schemas.microsoft.com/office/powerpoint/2010/main" val="11017458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t>
            </a:r>
            <a:r>
              <a:rPr lang="en-US" dirty="0" smtClean="0"/>
              <a:t>Concatenation operator</a:t>
            </a:r>
            <a:endParaRPr lang="en-US" dirty="0"/>
          </a:p>
        </p:txBody>
      </p:sp>
      <p:sp>
        <p:nvSpPr>
          <p:cNvPr id="3" name="Content Placeholder 2"/>
          <p:cNvSpPr>
            <a:spLocks noGrp="1"/>
          </p:cNvSpPr>
          <p:nvPr>
            <p:ph idx="1"/>
          </p:nvPr>
        </p:nvSpPr>
        <p:spPr/>
        <p:txBody>
          <a:bodyPr/>
          <a:lstStyle/>
          <a:p>
            <a:r>
              <a:rPr lang="en-US" dirty="0" smtClean="0"/>
              <a:t>Case 1: </a:t>
            </a:r>
            <a:r>
              <a:rPr lang="en-US" dirty="0"/>
              <a:t>If at least one operand is String type then ‘+’ operator acts as concatenation otherwise it acts as arithmetic addition operator.</a:t>
            </a:r>
            <a:endParaRPr lang="en-US" dirty="0" smtClean="0"/>
          </a:p>
          <a:p>
            <a:endParaRPr lang="en-US" dirty="0"/>
          </a:p>
        </p:txBody>
      </p:sp>
      <p:pic>
        <p:nvPicPr>
          <p:cNvPr id="5" name="Picture 4"/>
          <p:cNvPicPr>
            <a:picLocks noChangeAspect="1"/>
          </p:cNvPicPr>
          <p:nvPr/>
        </p:nvPicPr>
        <p:blipFill>
          <a:blip r:embed="rId2"/>
          <a:stretch>
            <a:fillRect/>
          </a:stretch>
        </p:blipFill>
        <p:spPr>
          <a:xfrm>
            <a:off x="1098993" y="2538904"/>
            <a:ext cx="6295035" cy="3798833"/>
          </a:xfrm>
          <a:prstGeom prst="rect">
            <a:avLst/>
          </a:prstGeom>
        </p:spPr>
      </p:pic>
    </p:spTree>
    <p:extLst>
      <p:ext uri="{BB962C8B-B14F-4D97-AF65-F5344CB8AC3E}">
        <p14:creationId xmlns:p14="http://schemas.microsoft.com/office/powerpoint/2010/main" val="26734071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Assignment </a:t>
            </a:r>
            <a:r>
              <a:rPr lang="en-US" dirty="0" smtClean="0"/>
              <a:t>Operator(=)</a:t>
            </a:r>
            <a:endParaRPr lang="en-US" dirty="0"/>
          </a:p>
        </p:txBody>
      </p:sp>
      <p:sp>
        <p:nvSpPr>
          <p:cNvPr id="3" name="Content Placeholder 2"/>
          <p:cNvSpPr>
            <a:spLocks noGrp="1"/>
          </p:cNvSpPr>
          <p:nvPr>
            <p:ph idx="1"/>
          </p:nvPr>
        </p:nvSpPr>
        <p:spPr>
          <a:xfrm>
            <a:off x="677333" y="1558345"/>
            <a:ext cx="10863025" cy="5126234"/>
          </a:xfrm>
        </p:spPr>
        <p:txBody>
          <a:bodyPr/>
          <a:lstStyle/>
          <a:p>
            <a:pPr fontAlgn="base"/>
            <a:r>
              <a:rPr lang="en-US" dirty="0"/>
              <a:t>This operator is used to store some value into a variable.</a:t>
            </a:r>
            <a:br>
              <a:rPr lang="en-US" dirty="0"/>
            </a:br>
            <a:r>
              <a:rPr lang="en-US" dirty="0"/>
              <a:t>It is used in 3 ways:</a:t>
            </a:r>
          </a:p>
          <a:p>
            <a:pPr fontAlgn="base"/>
            <a:r>
              <a:rPr lang="en-US" dirty="0"/>
              <a:t>It is used to store a value into a variable</a:t>
            </a:r>
            <a:br>
              <a:rPr lang="en-US" dirty="0"/>
            </a:br>
            <a:r>
              <a:rPr lang="en-US" b="1" dirty="0"/>
              <a:t>Example</a:t>
            </a:r>
            <a:r>
              <a:rPr lang="en-US" b="1" dirty="0" smtClean="0"/>
              <a:t>: </a:t>
            </a:r>
            <a:r>
              <a:rPr lang="en-US" dirty="0" err="1" smtClean="0"/>
              <a:t>int</a:t>
            </a:r>
            <a:r>
              <a:rPr lang="en-US" dirty="0" smtClean="0"/>
              <a:t> </a:t>
            </a:r>
            <a:r>
              <a:rPr lang="en-US" dirty="0"/>
              <a:t>x=5;</a:t>
            </a:r>
          </a:p>
          <a:p>
            <a:pPr fontAlgn="base"/>
            <a:r>
              <a:rPr lang="en-US" dirty="0"/>
              <a:t>It is used to store the value of a variable into another variable.</a:t>
            </a:r>
            <a:br>
              <a:rPr lang="en-US" dirty="0"/>
            </a:br>
            <a:r>
              <a:rPr lang="en-US" b="1" dirty="0"/>
              <a:t>Example</a:t>
            </a:r>
            <a:r>
              <a:rPr lang="en-US" b="1" dirty="0" smtClean="0"/>
              <a:t>: </a:t>
            </a:r>
            <a:r>
              <a:rPr lang="en-US" dirty="0" err="1" smtClean="0"/>
              <a:t>int</a:t>
            </a:r>
            <a:r>
              <a:rPr lang="en-US" dirty="0" smtClean="0"/>
              <a:t> </a:t>
            </a:r>
            <a:r>
              <a:rPr lang="en-US" dirty="0"/>
              <a:t>x=y;//Here the value of y is stored into x.</a:t>
            </a:r>
          </a:p>
          <a:p>
            <a:pPr fontAlgn="base"/>
            <a:r>
              <a:rPr lang="en-US" dirty="0"/>
              <a:t>It is use to store the value of an expression into a variable</a:t>
            </a:r>
            <a:r>
              <a:rPr lang="en-US" dirty="0" smtClean="0"/>
              <a:t>.</a:t>
            </a:r>
          </a:p>
          <a:p>
            <a:pPr fontAlgn="base"/>
            <a:endParaRPr lang="en-US" dirty="0"/>
          </a:p>
        </p:txBody>
      </p:sp>
      <p:pic>
        <p:nvPicPr>
          <p:cNvPr id="4" name="Picture 3"/>
          <p:cNvPicPr>
            <a:picLocks noChangeAspect="1"/>
          </p:cNvPicPr>
          <p:nvPr/>
        </p:nvPicPr>
        <p:blipFill>
          <a:blip r:embed="rId2"/>
          <a:stretch>
            <a:fillRect/>
          </a:stretch>
        </p:blipFill>
        <p:spPr>
          <a:xfrm>
            <a:off x="1012935" y="4237114"/>
            <a:ext cx="5482458" cy="2447465"/>
          </a:xfrm>
          <a:prstGeom prst="rect">
            <a:avLst/>
          </a:prstGeom>
        </p:spPr>
      </p:pic>
    </p:spTree>
    <p:extLst>
      <p:ext uri="{BB962C8B-B14F-4D97-AF65-F5344CB8AC3E}">
        <p14:creationId xmlns:p14="http://schemas.microsoft.com/office/powerpoint/2010/main" val="3654901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assignment operator (OR)compact Notation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1702676"/>
            <a:ext cx="9333769" cy="4162095"/>
          </a:xfrm>
          <a:prstGeom prst="rect">
            <a:avLst/>
          </a:prstGeom>
        </p:spPr>
      </p:pic>
    </p:spTree>
    <p:extLst>
      <p:ext uri="{BB962C8B-B14F-4D97-AF65-F5344CB8AC3E}">
        <p14:creationId xmlns:p14="http://schemas.microsoft.com/office/powerpoint/2010/main" val="635497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assignment operator (OR)compact Notation</a:t>
            </a:r>
          </a:p>
        </p:txBody>
      </p:sp>
      <p:sp>
        <p:nvSpPr>
          <p:cNvPr id="3" name="Content Placeholder 2"/>
          <p:cNvSpPr>
            <a:spLocks noGrp="1"/>
          </p:cNvSpPr>
          <p:nvPr>
            <p:ph idx="1"/>
          </p:nvPr>
        </p:nvSpPr>
        <p:spPr/>
        <p:txBody>
          <a:bodyPr/>
          <a:lstStyle/>
          <a:p>
            <a:r>
              <a:rPr lang="en-US" dirty="0" smtClean="0"/>
              <a:t>Case 1: </a:t>
            </a:r>
            <a:r>
              <a:rPr lang="en-US" dirty="0"/>
              <a:t>In the case of compound assignment operators compile will perform the required implicit type Casting</a:t>
            </a:r>
            <a:br>
              <a:rPr lang="en-US" dirty="0"/>
            </a:br>
            <a:r>
              <a:rPr lang="en-US" dirty="0"/>
              <a:t>that is b+=1=&gt;b=(byte)(b+1</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7334" y="2916622"/>
            <a:ext cx="4635645" cy="3531476"/>
          </a:xfrm>
          <a:prstGeom prst="rect">
            <a:avLst/>
          </a:prstGeom>
        </p:spPr>
      </p:pic>
      <p:pic>
        <p:nvPicPr>
          <p:cNvPr id="5" name="Picture 4"/>
          <p:cNvPicPr>
            <a:picLocks noChangeAspect="1"/>
          </p:cNvPicPr>
          <p:nvPr/>
        </p:nvPicPr>
        <p:blipFill>
          <a:blip r:embed="rId3"/>
          <a:stretch>
            <a:fillRect/>
          </a:stretch>
        </p:blipFill>
        <p:spPr>
          <a:xfrm>
            <a:off x="5312979" y="2916622"/>
            <a:ext cx="4162097" cy="3531476"/>
          </a:xfrm>
          <a:prstGeom prst="rect">
            <a:avLst/>
          </a:prstGeom>
        </p:spPr>
      </p:pic>
    </p:spTree>
    <p:extLst>
      <p:ext uri="{BB962C8B-B14F-4D97-AF65-F5344CB8AC3E}">
        <p14:creationId xmlns:p14="http://schemas.microsoft.com/office/powerpoint/2010/main" val="1382378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Relational &amp; Equality Operators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b="1" dirty="0"/>
              <a:t>Relational Operators</a:t>
            </a:r>
          </a:p>
          <a:p>
            <a:pPr fontAlgn="base"/>
            <a:r>
              <a:rPr lang="en-US" dirty="0"/>
              <a:t>These Operators are used for the purpose of comparing values.</a:t>
            </a:r>
          </a:p>
          <a:p>
            <a:pPr marL="457200" lvl="1" indent="0" fontAlgn="base">
              <a:buNone/>
            </a:pPr>
            <a:r>
              <a:rPr lang="en-US" dirty="0"/>
              <a:t>&gt;(greater than operator)</a:t>
            </a:r>
          </a:p>
          <a:p>
            <a:pPr marL="457200" lvl="1" indent="0" fontAlgn="base">
              <a:buNone/>
            </a:pPr>
            <a:r>
              <a:rPr lang="en-US" dirty="0"/>
              <a:t>&gt;=(greater than or equal to operator)</a:t>
            </a:r>
          </a:p>
          <a:p>
            <a:pPr marL="457200" lvl="1" indent="0" fontAlgn="base">
              <a:buNone/>
            </a:pPr>
            <a:r>
              <a:rPr lang="en-US" dirty="0"/>
              <a:t>&lt; (less than operator)</a:t>
            </a:r>
          </a:p>
          <a:p>
            <a:pPr marL="457200" lvl="1" indent="0" fontAlgn="base">
              <a:buNone/>
            </a:pPr>
            <a:r>
              <a:rPr lang="en-US" dirty="0"/>
              <a:t>&lt;=(less than or equal to operator)</a:t>
            </a:r>
          </a:p>
          <a:p>
            <a:pPr fontAlgn="base"/>
            <a:r>
              <a:rPr lang="en-US" dirty="0" smtClean="0"/>
              <a:t>Case 1: Relational </a:t>
            </a:r>
            <a:r>
              <a:rPr lang="en-US" dirty="0"/>
              <a:t>Operators are applicable only for </a:t>
            </a:r>
            <a:r>
              <a:rPr lang="en-US" b="1" dirty="0"/>
              <a:t>primitive</a:t>
            </a:r>
            <a:r>
              <a:rPr lang="en-US" dirty="0"/>
              <a:t> types except </a:t>
            </a:r>
            <a:r>
              <a:rPr lang="en-US" dirty="0" err="1"/>
              <a:t>boolean</a:t>
            </a:r>
            <a:r>
              <a:rPr lang="en-US" dirty="0" smtClean="0"/>
              <a:t>.</a:t>
            </a:r>
          </a:p>
          <a:p>
            <a:pPr fontAlgn="base"/>
            <a:r>
              <a:rPr lang="en-US" dirty="0" smtClean="0"/>
              <a:t>Case 2: we </a:t>
            </a:r>
            <a:r>
              <a:rPr lang="en-US" dirty="0"/>
              <a:t>can not perform nesting of relational operator:</a:t>
            </a:r>
          </a:p>
          <a:p>
            <a:pPr marL="0" indent="0">
              <a:buNone/>
            </a:pPr>
            <a:r>
              <a:rPr lang="en-US" dirty="0"/>
              <a:t/>
            </a:r>
            <a:br>
              <a:rPr lang="en-US" dirty="0"/>
            </a:br>
            <a:endParaRPr lang="en-US" dirty="0"/>
          </a:p>
        </p:txBody>
      </p:sp>
    </p:spTree>
    <p:extLst>
      <p:ext uri="{BB962C8B-B14F-4D97-AF65-F5344CB8AC3E}">
        <p14:creationId xmlns:p14="http://schemas.microsoft.com/office/powerpoint/2010/main" val="41269103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&amp; Equality Operators</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95666" y="1558345"/>
            <a:ext cx="7560058" cy="2903296"/>
          </a:xfrm>
          <a:prstGeom prst="rect">
            <a:avLst/>
          </a:prstGeom>
        </p:spPr>
      </p:pic>
      <p:pic>
        <p:nvPicPr>
          <p:cNvPr id="6" name="Picture 5"/>
          <p:cNvPicPr>
            <a:picLocks noChangeAspect="1"/>
          </p:cNvPicPr>
          <p:nvPr/>
        </p:nvPicPr>
        <p:blipFill>
          <a:blip r:embed="rId3"/>
          <a:stretch>
            <a:fillRect/>
          </a:stretch>
        </p:blipFill>
        <p:spPr>
          <a:xfrm>
            <a:off x="795666" y="4445872"/>
            <a:ext cx="7197451" cy="1970689"/>
          </a:xfrm>
          <a:prstGeom prst="rect">
            <a:avLst/>
          </a:prstGeom>
        </p:spPr>
      </p:pic>
    </p:spTree>
    <p:extLst>
      <p:ext uri="{BB962C8B-B14F-4D97-AF65-F5344CB8AC3E}">
        <p14:creationId xmlns:p14="http://schemas.microsoft.com/office/powerpoint/2010/main" val="2254281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Equality Operators(==,!=)</a:t>
            </a:r>
          </a:p>
        </p:txBody>
      </p:sp>
      <p:sp>
        <p:nvSpPr>
          <p:cNvPr id="3" name="Content Placeholder 2"/>
          <p:cNvSpPr>
            <a:spLocks noGrp="1"/>
          </p:cNvSpPr>
          <p:nvPr>
            <p:ph idx="1"/>
          </p:nvPr>
        </p:nvSpPr>
        <p:spPr>
          <a:xfrm>
            <a:off x="677334" y="1558345"/>
            <a:ext cx="8596668" cy="5094703"/>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fontAlgn="base"/>
            <a:r>
              <a:rPr lang="en-US" b="1" dirty="0" smtClean="0"/>
              <a:t>Imp</a:t>
            </a:r>
            <a:r>
              <a:rPr lang="en-US" dirty="0" smtClean="0"/>
              <a:t>: We </a:t>
            </a:r>
            <a:r>
              <a:rPr lang="en-US" dirty="0"/>
              <a:t>can apply equality operators even for object references also</a:t>
            </a:r>
          </a:p>
          <a:p>
            <a:pPr fontAlgn="base"/>
            <a:r>
              <a:rPr lang="en-US" dirty="0"/>
              <a:t>r1==r2 returns </a:t>
            </a:r>
            <a:r>
              <a:rPr lang="en-US" b="1" dirty="0"/>
              <a:t>true</a:t>
            </a:r>
            <a:r>
              <a:rPr lang="en-US" dirty="0"/>
              <a:t>, if and only if both r1 and r2 pointing to the same object on the </a:t>
            </a:r>
            <a:r>
              <a:rPr lang="en-US" dirty="0" smtClean="0"/>
              <a:t>heap</a:t>
            </a:r>
            <a:r>
              <a:rPr lang="en-US" dirty="0"/>
              <a:t> </a:t>
            </a:r>
            <a:r>
              <a:rPr lang="en-US" dirty="0" smtClean="0"/>
              <a:t>(reference comparison)</a:t>
            </a:r>
          </a:p>
          <a:p>
            <a:pPr fontAlgn="base"/>
            <a:r>
              <a:rPr lang="en-US" dirty="0" smtClean="0"/>
              <a:t>To </a:t>
            </a:r>
            <a:r>
              <a:rPr lang="en-US" dirty="0"/>
              <a:t>use the == operator, there should be some relation b/n the types of r1 and r2 (either parent to child/child to parent/same type), otherwise we will get compile time error saying “Incomparable types”</a:t>
            </a:r>
          </a:p>
        </p:txBody>
      </p:sp>
      <p:pic>
        <p:nvPicPr>
          <p:cNvPr id="5" name="Picture 4"/>
          <p:cNvPicPr>
            <a:picLocks noChangeAspect="1"/>
          </p:cNvPicPr>
          <p:nvPr/>
        </p:nvPicPr>
        <p:blipFill>
          <a:blip r:embed="rId2"/>
          <a:stretch>
            <a:fillRect/>
          </a:stretch>
        </p:blipFill>
        <p:spPr>
          <a:xfrm>
            <a:off x="851502" y="1558346"/>
            <a:ext cx="6605588" cy="2635282"/>
          </a:xfrm>
          <a:prstGeom prst="rect">
            <a:avLst/>
          </a:prstGeom>
        </p:spPr>
      </p:pic>
    </p:spTree>
    <p:extLst>
      <p:ext uri="{BB962C8B-B14F-4D97-AF65-F5344CB8AC3E}">
        <p14:creationId xmlns:p14="http://schemas.microsoft.com/office/powerpoint/2010/main" val="3968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976393" y="298013"/>
            <a:ext cx="9020014" cy="2600169"/>
          </a:xfrm>
          <a:prstGeom prst="rect">
            <a:avLst/>
          </a:prstGeom>
        </p:spPr>
      </p:pic>
      <p:sp>
        <p:nvSpPr>
          <p:cNvPr id="5" name="Rectangle 4"/>
          <p:cNvSpPr/>
          <p:nvPr/>
        </p:nvSpPr>
        <p:spPr>
          <a:xfrm>
            <a:off x="1309782" y="3481130"/>
            <a:ext cx="8159682" cy="1477328"/>
          </a:xfrm>
          <a:prstGeom prst="rect">
            <a:avLst/>
          </a:prstGeom>
        </p:spPr>
        <p:txBody>
          <a:bodyPr wrap="square">
            <a:spAutoFit/>
          </a:bodyPr>
          <a:lstStyle/>
          <a:p>
            <a:r>
              <a:rPr lang="en-US" dirty="0" smtClean="0">
                <a:solidFill>
                  <a:srgbClr val="343434"/>
                </a:solidFill>
                <a:latin typeface="Arial" panose="020B0604020202020204" pitchFamily="34" charset="0"/>
              </a:rPr>
              <a:t>Now, suppose Windows operating system is running on this Intel processor, a combination of Operating System plus the processor is called the PLATFORM. The most common platform in the world is the Windows, and Intel called the Wintel Platform. The other popular platforms are AMD and </a:t>
            </a:r>
            <a:r>
              <a:rPr lang="en-US" dirty="0" smtClean="0">
                <a:solidFill>
                  <a:srgbClr val="04B8E6"/>
                </a:solidFill>
                <a:latin typeface="Arial" panose="020B0604020202020204" pitchFamily="34" charset="0"/>
              </a:rPr>
              <a:t>Linux, </a:t>
            </a:r>
            <a:r>
              <a:rPr lang="en-US" dirty="0" smtClean="0">
                <a:solidFill>
                  <a:srgbClr val="343434"/>
                </a:solidFill>
                <a:latin typeface="Arial" panose="020B0604020202020204" pitchFamily="34" charset="0"/>
              </a:rPr>
              <a:t>Power PC, and Mac OS X.</a:t>
            </a:r>
            <a:endParaRPr lang="en-US" dirty="0"/>
          </a:p>
        </p:txBody>
      </p:sp>
      <p:sp>
        <p:nvSpPr>
          <p:cNvPr id="6" name="Rectangle 5"/>
          <p:cNvSpPr/>
          <p:nvPr/>
        </p:nvSpPr>
        <p:spPr>
          <a:xfrm>
            <a:off x="1309782" y="5277569"/>
            <a:ext cx="7964220" cy="923330"/>
          </a:xfrm>
          <a:prstGeom prst="rect">
            <a:avLst/>
          </a:prstGeom>
        </p:spPr>
        <p:txBody>
          <a:bodyPr wrap="square">
            <a:spAutoFit/>
          </a:bodyPr>
          <a:lstStyle/>
          <a:p>
            <a:r>
              <a:rPr lang="en-US" dirty="0">
                <a:solidFill>
                  <a:srgbClr val="343434"/>
                </a:solidFill>
                <a:latin typeface="Arial" panose="020B0604020202020204" pitchFamily="34" charset="0"/>
              </a:rPr>
              <a:t>As a developer, I want my software program to work on all platforms available, to maximize my revenues. So I would have to buy separate compilers which convert my print f command into the native machine code.</a:t>
            </a:r>
            <a:endParaRPr lang="en-US" dirty="0"/>
          </a:p>
        </p:txBody>
      </p:sp>
    </p:spTree>
    <p:extLst>
      <p:ext uri="{BB962C8B-B14F-4D97-AF65-F5344CB8AC3E}">
        <p14:creationId xmlns:p14="http://schemas.microsoft.com/office/powerpoint/2010/main" val="8058897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err="1"/>
              <a:t>instanceOf</a:t>
            </a:r>
            <a:r>
              <a:rPr lang="en-US" dirty="0"/>
              <a:t> &amp; new operator</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fontAlgn="base">
              <a:buNone/>
            </a:pPr>
            <a:r>
              <a:rPr lang="en-US" b="1" dirty="0" err="1"/>
              <a:t>instanceOf</a:t>
            </a:r>
            <a:r>
              <a:rPr lang="en-US" b="1" dirty="0"/>
              <a:t> </a:t>
            </a:r>
            <a:r>
              <a:rPr lang="en-US" b="1" dirty="0" smtClean="0"/>
              <a:t>operator</a:t>
            </a:r>
            <a:r>
              <a:rPr lang="en-US" dirty="0"/>
              <a:t> </a:t>
            </a:r>
            <a:endParaRPr lang="en-US" dirty="0" smtClean="0"/>
          </a:p>
          <a:p>
            <a:pPr fontAlgn="base"/>
            <a:r>
              <a:rPr lang="en-US" dirty="0" smtClean="0"/>
              <a:t>This </a:t>
            </a:r>
            <a:r>
              <a:rPr lang="en-US" dirty="0"/>
              <a:t>operator is used to test if an object belongs to the class or not.</a:t>
            </a:r>
          </a:p>
          <a:p>
            <a:pPr fontAlgn="base"/>
            <a:r>
              <a:rPr lang="en-US" dirty="0"/>
              <a:t>Word ‘instance’ means object.</a:t>
            </a:r>
          </a:p>
          <a:p>
            <a:pPr fontAlgn="base"/>
            <a:r>
              <a:rPr lang="en-US" dirty="0"/>
              <a:t>This operator can also be used to check if an object belongs to an interface or not</a:t>
            </a:r>
          </a:p>
          <a:p>
            <a:pPr fontAlgn="base"/>
            <a:endParaRPr lang="en-US" b="1" dirty="0"/>
          </a:p>
        </p:txBody>
      </p:sp>
      <p:pic>
        <p:nvPicPr>
          <p:cNvPr id="4" name="Picture 3"/>
          <p:cNvPicPr>
            <a:picLocks noChangeAspect="1"/>
          </p:cNvPicPr>
          <p:nvPr/>
        </p:nvPicPr>
        <p:blipFill>
          <a:blip r:embed="rId2"/>
          <a:stretch>
            <a:fillRect/>
          </a:stretch>
        </p:blipFill>
        <p:spPr>
          <a:xfrm>
            <a:off x="835079" y="4144852"/>
            <a:ext cx="7000383" cy="2240182"/>
          </a:xfrm>
          <a:prstGeom prst="rect">
            <a:avLst/>
          </a:prstGeom>
        </p:spPr>
      </p:pic>
    </p:spTree>
    <p:extLst>
      <p:ext uri="{BB962C8B-B14F-4D97-AF65-F5344CB8AC3E}">
        <p14:creationId xmlns:p14="http://schemas.microsoft.com/office/powerpoint/2010/main" val="26016330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dirty="0"/>
              <a:t>Cast operator</a:t>
            </a:r>
          </a:p>
        </p:txBody>
      </p:sp>
      <p:sp>
        <p:nvSpPr>
          <p:cNvPr id="3" name="Content Placeholder 2"/>
          <p:cNvSpPr>
            <a:spLocks noGrp="1"/>
          </p:cNvSpPr>
          <p:nvPr>
            <p:ph idx="1"/>
          </p:nvPr>
        </p:nvSpPr>
        <p:spPr/>
        <p:txBody>
          <a:bodyPr>
            <a:normAutofit/>
          </a:bodyPr>
          <a:lstStyle/>
          <a:p>
            <a:pPr marL="0" indent="0">
              <a:buNone/>
            </a:pPr>
            <a:r>
              <a:rPr lang="en-US" b="1" dirty="0"/>
              <a:t>new operator</a:t>
            </a:r>
          </a:p>
          <a:p>
            <a:pPr fontAlgn="base"/>
            <a:r>
              <a:rPr lang="en-US" dirty="0"/>
              <a:t>This operator can be used for creating </a:t>
            </a:r>
            <a:r>
              <a:rPr lang="en-US" dirty="0" err="1"/>
              <a:t>objects.Objects</a:t>
            </a:r>
            <a:r>
              <a:rPr lang="en-US" dirty="0"/>
              <a:t> are created on heap memory by JVM. There is no delete operator in </a:t>
            </a:r>
            <a:r>
              <a:rPr lang="en-US" dirty="0" err="1"/>
              <a:t>java,Garbage</a:t>
            </a:r>
            <a:r>
              <a:rPr lang="en-US" dirty="0"/>
              <a:t> collector is responsible for deleting the objects.</a:t>
            </a:r>
          </a:p>
          <a:p>
            <a:pPr fontAlgn="base"/>
            <a:r>
              <a:rPr lang="en-US" b="1" dirty="0"/>
              <a:t>Syntax:</a:t>
            </a:r>
            <a:r>
              <a:rPr lang="en-US" dirty="0"/>
              <a:t/>
            </a:r>
            <a:br>
              <a:rPr lang="en-US" dirty="0"/>
            </a:br>
            <a:r>
              <a:rPr lang="en-US" dirty="0" err="1"/>
              <a:t>classname</a:t>
            </a:r>
            <a:r>
              <a:rPr lang="en-US" dirty="0"/>
              <a:t> </a:t>
            </a:r>
            <a:r>
              <a:rPr lang="en-US" dirty="0" err="1"/>
              <a:t>obj</a:t>
            </a:r>
            <a:r>
              <a:rPr lang="en-US" dirty="0"/>
              <a:t>=new </a:t>
            </a:r>
            <a:r>
              <a:rPr lang="en-US" dirty="0" err="1"/>
              <a:t>Classname</a:t>
            </a:r>
            <a:r>
              <a:rPr lang="en-US" dirty="0" smtClean="0"/>
              <a:t>();</a:t>
            </a:r>
          </a:p>
          <a:p>
            <a:pPr marL="0" indent="0" fontAlgn="base">
              <a:buNone/>
            </a:pPr>
            <a:r>
              <a:rPr lang="en-US" b="1" dirty="0"/>
              <a:t>Cast operator</a:t>
            </a:r>
          </a:p>
          <a:p>
            <a:pPr fontAlgn="base"/>
            <a:r>
              <a:rPr lang="en-US" dirty="0" smtClean="0"/>
              <a:t>cast </a:t>
            </a:r>
            <a:r>
              <a:rPr lang="en-US" dirty="0"/>
              <a:t>Operator is used to convert one data type into </a:t>
            </a:r>
            <a:r>
              <a:rPr lang="en-US" dirty="0" err="1"/>
              <a:t>anotherdatatype</a:t>
            </a:r>
            <a:r>
              <a:rPr lang="en-US" dirty="0"/>
              <a:t>.</a:t>
            </a:r>
            <a:br>
              <a:rPr lang="en-US" dirty="0"/>
            </a:br>
            <a:r>
              <a:rPr lang="en-US" b="1" dirty="0"/>
              <a:t>primitive type </a:t>
            </a:r>
            <a:r>
              <a:rPr lang="en-US" b="1" dirty="0" err="1"/>
              <a:t>casting:</a:t>
            </a:r>
            <a:r>
              <a:rPr lang="en-US" dirty="0" err="1"/>
              <a:t>There</a:t>
            </a:r>
            <a:r>
              <a:rPr lang="en-US" dirty="0"/>
              <a:t> are two types of primitive type </a:t>
            </a:r>
            <a:r>
              <a:rPr lang="en-US" dirty="0" err="1"/>
              <a:t>castin</a:t>
            </a:r>
            <a:endParaRPr lang="en-US" dirty="0"/>
          </a:p>
          <a:p>
            <a:pPr fontAlgn="base"/>
            <a:r>
              <a:rPr lang="en-US" dirty="0"/>
              <a:t>implicit typecasting</a:t>
            </a:r>
          </a:p>
          <a:p>
            <a:pPr fontAlgn="base"/>
            <a:r>
              <a:rPr lang="en-US" dirty="0"/>
              <a:t>explicit type casting</a:t>
            </a:r>
          </a:p>
          <a:p>
            <a:endParaRPr lang="en-US" dirty="0"/>
          </a:p>
        </p:txBody>
      </p:sp>
    </p:spTree>
    <p:extLst>
      <p:ext uri="{BB962C8B-B14F-4D97-AF65-F5344CB8AC3E}">
        <p14:creationId xmlns:p14="http://schemas.microsoft.com/office/powerpoint/2010/main" val="4275091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dirty="0"/>
              <a:t>Cast operator</a:t>
            </a:r>
          </a:p>
        </p:txBody>
      </p:sp>
      <p:sp>
        <p:nvSpPr>
          <p:cNvPr id="3" name="Content Placeholder 2"/>
          <p:cNvSpPr>
            <a:spLocks noGrp="1"/>
          </p:cNvSpPr>
          <p:nvPr>
            <p:ph idx="1"/>
          </p:nvPr>
        </p:nvSpPr>
        <p:spPr/>
        <p:txBody>
          <a:bodyPr/>
          <a:lstStyle/>
          <a:p>
            <a:pPr marL="0" indent="0" fontAlgn="base">
              <a:buNone/>
            </a:pPr>
            <a:r>
              <a:rPr lang="en-US" b="1" dirty="0"/>
              <a:t>implicit type casting:</a:t>
            </a:r>
            <a:endParaRPr lang="en-US" dirty="0"/>
          </a:p>
          <a:p>
            <a:pPr fontAlgn="base"/>
            <a:r>
              <a:rPr lang="en-US" dirty="0"/>
              <a:t>compile is responsible for this type casting</a:t>
            </a:r>
          </a:p>
          <a:p>
            <a:pPr fontAlgn="base"/>
            <a:r>
              <a:rPr lang="en-US" dirty="0"/>
              <a:t>This type of typecasting is required when ever we are assigning smaller data type value to the bigger data type variable</a:t>
            </a:r>
          </a:p>
          <a:p>
            <a:pPr fontAlgn="base"/>
            <a:r>
              <a:rPr lang="en-US" dirty="0"/>
              <a:t>It is also known as “Widening” </a:t>
            </a:r>
            <a:r>
              <a:rPr lang="en-US" dirty="0" smtClean="0"/>
              <a:t>or “</a:t>
            </a:r>
            <a:r>
              <a:rPr lang="en-US" dirty="0" err="1" smtClean="0"/>
              <a:t>upcasting</a:t>
            </a:r>
            <a:r>
              <a:rPr lang="en-US" dirty="0"/>
              <a:t>”.</a:t>
            </a:r>
          </a:p>
          <a:p>
            <a:pPr fontAlgn="base"/>
            <a:r>
              <a:rPr lang="en-US" dirty="0"/>
              <a:t>No loss of information in implicit type castings</a:t>
            </a:r>
          </a:p>
          <a:p>
            <a:pPr fontAlgn="base"/>
            <a:r>
              <a:rPr lang="en-US" dirty="0"/>
              <a:t>The following are all possible implicit type casting</a:t>
            </a:r>
            <a:br>
              <a:rPr lang="en-US" dirty="0"/>
            </a:br>
            <a:r>
              <a:rPr lang="en-US" b="1" dirty="0"/>
              <a:t>byte—&gt;short—–&gt;</a:t>
            </a:r>
            <a:r>
              <a:rPr lang="en-US" b="1" dirty="0" err="1"/>
              <a:t>int</a:t>
            </a:r>
            <a:r>
              <a:rPr lang="en-US" b="1" dirty="0"/>
              <a:t>—-&gt;long—-&gt;float—–&gt;double</a:t>
            </a:r>
          </a:p>
        </p:txBody>
      </p:sp>
    </p:spTree>
    <p:extLst>
      <p:ext uri="{BB962C8B-B14F-4D97-AF65-F5344CB8AC3E}">
        <p14:creationId xmlns:p14="http://schemas.microsoft.com/office/powerpoint/2010/main" val="3201728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dirty="0"/>
              <a:t>Cast operator</a:t>
            </a:r>
          </a:p>
        </p:txBody>
      </p:sp>
      <p:sp>
        <p:nvSpPr>
          <p:cNvPr id="3" name="Content Placeholder 2"/>
          <p:cNvSpPr>
            <a:spLocks noGrp="1"/>
          </p:cNvSpPr>
          <p:nvPr>
            <p:ph idx="1"/>
          </p:nvPr>
        </p:nvSpPr>
        <p:spPr>
          <a:xfrm>
            <a:off x="677334" y="1574111"/>
            <a:ext cx="8596668" cy="5063172"/>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t>Compiler automatically converts </a:t>
            </a:r>
            <a:r>
              <a:rPr lang="en-US" dirty="0" err="1"/>
              <a:t>int</a:t>
            </a:r>
            <a:r>
              <a:rPr lang="en-US" dirty="0"/>
              <a:t> value to the double type by implicit type </a:t>
            </a:r>
            <a:r>
              <a:rPr lang="en-US" dirty="0" smtClean="0"/>
              <a:t>casting</a:t>
            </a:r>
          </a:p>
          <a:p>
            <a:pPr fontAlgn="base"/>
            <a:r>
              <a:rPr lang="en-US" b="1" dirty="0"/>
              <a:t>Explicit type casting:</a:t>
            </a:r>
            <a:endParaRPr lang="en-US" dirty="0"/>
          </a:p>
          <a:p>
            <a:pPr fontAlgn="base"/>
            <a:r>
              <a:rPr lang="en-US" dirty="0"/>
              <a:t>It is the responsibility of programmer.</a:t>
            </a:r>
          </a:p>
          <a:p>
            <a:pPr fontAlgn="base"/>
            <a:r>
              <a:rPr lang="en-US" dirty="0"/>
              <a:t>It </a:t>
            </a:r>
            <a:r>
              <a:rPr lang="en-US" err="1"/>
              <a:t>requires</a:t>
            </a:r>
            <a:r>
              <a:rPr lang="en-US" smtClean="0"/>
              <a:t>, when </a:t>
            </a:r>
            <a:r>
              <a:rPr lang="en-US" dirty="0"/>
              <a:t>ever we are assigning bigger data type value to the smaller datatype variable</a:t>
            </a:r>
          </a:p>
          <a:p>
            <a:endParaRPr lang="en-US" dirty="0"/>
          </a:p>
        </p:txBody>
      </p:sp>
      <p:pic>
        <p:nvPicPr>
          <p:cNvPr id="5" name="Picture 4"/>
          <p:cNvPicPr>
            <a:picLocks noChangeAspect="1"/>
          </p:cNvPicPr>
          <p:nvPr/>
        </p:nvPicPr>
        <p:blipFill>
          <a:blip r:embed="rId2"/>
          <a:stretch>
            <a:fillRect/>
          </a:stretch>
        </p:blipFill>
        <p:spPr>
          <a:xfrm>
            <a:off x="677333" y="1558345"/>
            <a:ext cx="5754997" cy="2603752"/>
          </a:xfrm>
          <a:prstGeom prst="rect">
            <a:avLst/>
          </a:prstGeom>
        </p:spPr>
      </p:pic>
    </p:spTree>
    <p:extLst>
      <p:ext uri="{BB962C8B-B14F-4D97-AF65-F5344CB8AC3E}">
        <p14:creationId xmlns:p14="http://schemas.microsoft.com/office/powerpoint/2010/main" val="37194874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fontAlgn="base"/>
            <a:r>
              <a:rPr lang="en-US" dirty="0"/>
              <a:t>Cast operator</a:t>
            </a:r>
          </a:p>
        </p:txBody>
      </p:sp>
      <p:sp>
        <p:nvSpPr>
          <p:cNvPr id="3" name="Content Placeholder 2"/>
          <p:cNvSpPr>
            <a:spLocks noGrp="1"/>
          </p:cNvSpPr>
          <p:nvPr>
            <p:ph idx="1"/>
          </p:nvPr>
        </p:nvSpPr>
        <p:spPr/>
        <p:txBody>
          <a:bodyPr/>
          <a:lstStyle/>
          <a:p>
            <a:pPr fontAlgn="base"/>
            <a:r>
              <a:rPr lang="en-US" dirty="0"/>
              <a:t>There may be a chance of loss of information</a:t>
            </a:r>
          </a:p>
          <a:p>
            <a:pPr fontAlgn="base"/>
            <a:r>
              <a:rPr lang="en-US" dirty="0"/>
              <a:t>The following are all possible conversions which requires explicit type </a:t>
            </a:r>
            <a:r>
              <a:rPr lang="en-US" dirty="0" smtClean="0"/>
              <a:t>casting.</a:t>
            </a:r>
          </a:p>
          <a:p>
            <a:pPr fontAlgn="base"/>
            <a:endParaRPr lang="en-US" dirty="0"/>
          </a:p>
        </p:txBody>
      </p:sp>
      <p:pic>
        <p:nvPicPr>
          <p:cNvPr id="4" name="Picture 3"/>
          <p:cNvPicPr>
            <a:picLocks noChangeAspect="1"/>
          </p:cNvPicPr>
          <p:nvPr/>
        </p:nvPicPr>
        <p:blipFill>
          <a:blip r:embed="rId2"/>
          <a:stretch>
            <a:fillRect/>
          </a:stretch>
        </p:blipFill>
        <p:spPr>
          <a:xfrm>
            <a:off x="944616" y="2664372"/>
            <a:ext cx="4935921" cy="2522483"/>
          </a:xfrm>
          <a:prstGeom prst="rect">
            <a:avLst/>
          </a:prstGeom>
        </p:spPr>
      </p:pic>
    </p:spTree>
    <p:extLst>
      <p:ext uri="{BB962C8B-B14F-4D97-AF65-F5344CB8AC3E}">
        <p14:creationId xmlns:p14="http://schemas.microsoft.com/office/powerpoint/2010/main" val="10866736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Statements: if, else, switch, for, while, do while, break, continue</a:t>
            </a:r>
          </a:p>
        </p:txBody>
      </p:sp>
      <p:sp>
        <p:nvSpPr>
          <p:cNvPr id="3" name="Content Placeholder 2"/>
          <p:cNvSpPr>
            <a:spLocks noGrp="1"/>
          </p:cNvSpPr>
          <p:nvPr>
            <p:ph idx="1"/>
          </p:nvPr>
        </p:nvSpPr>
        <p:spPr/>
        <p:txBody>
          <a:bodyPr/>
          <a:lstStyle/>
          <a:p>
            <a:r>
              <a:rPr lang="en-US" dirty="0"/>
              <a:t>Flow control describes the order in which all the statements will execute at run time.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490" y="2362200"/>
            <a:ext cx="8305800" cy="4007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519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Flow Control</a:t>
            </a:r>
            <a:endParaRPr lang="en-US" b="1" dirty="0"/>
          </a:p>
        </p:txBody>
      </p:sp>
      <p:sp>
        <p:nvSpPr>
          <p:cNvPr id="3" name="Content Placeholder 2"/>
          <p:cNvSpPr>
            <a:spLocks noGrp="1"/>
          </p:cNvSpPr>
          <p:nvPr>
            <p:ph idx="1"/>
          </p:nvPr>
        </p:nvSpPr>
        <p:spPr>
          <a:xfrm>
            <a:off x="677334" y="1390919"/>
            <a:ext cx="9990666" cy="6076682"/>
          </a:xfrm>
        </p:spPr>
        <p:txBody>
          <a:bodyPr>
            <a:normAutofit/>
          </a:bodyPr>
          <a:lstStyle/>
          <a:p>
            <a:pPr marL="0" indent="0">
              <a:buNone/>
            </a:pPr>
            <a:r>
              <a:rPr lang="en-US" dirty="0" smtClean="0"/>
              <a:t>Flow </a:t>
            </a:r>
            <a:r>
              <a:rPr lang="en-US" dirty="0"/>
              <a:t>control describes the order in which all the statements </a:t>
            </a:r>
            <a:r>
              <a:rPr lang="en-US"/>
              <a:t>will </a:t>
            </a:r>
            <a:r>
              <a:rPr lang="en-US" smtClean="0"/>
              <a:t>execute</a:t>
            </a:r>
          </a:p>
          <a:p>
            <a:pPr marL="0" indent="0">
              <a:buNone/>
            </a:pPr>
            <a:r>
              <a:rPr lang="en-US" dirty="0" smtClean="0"/>
              <a:t> </a:t>
            </a:r>
            <a:r>
              <a:rPr lang="en-US" dirty="0"/>
              <a:t>at run time.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301766"/>
            <a:ext cx="8305800" cy="4020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0465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if </a:t>
            </a:r>
            <a:r>
              <a:rPr lang="en-US" b="1" dirty="0"/>
              <a:t>with </a:t>
            </a:r>
            <a:r>
              <a:rPr lang="en-US" b="1" dirty="0" smtClean="0"/>
              <a:t>else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3571" y="1390918"/>
            <a:ext cx="53340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903" y="1558345"/>
            <a:ext cx="2895600" cy="349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7573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if without </a:t>
            </a:r>
            <a:r>
              <a:rPr lang="en-US" b="1" dirty="0" smtClean="0"/>
              <a:t>else</a:t>
            </a:r>
            <a:endParaRPr lang="en-US"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2220310"/>
            <a:ext cx="3429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6334" y="1390918"/>
            <a:ext cx="458046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568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else if </a:t>
            </a:r>
            <a:r>
              <a:rPr lang="en-US" b="1" dirty="0" smtClean="0"/>
              <a:t>ladder &amp; nested If</a:t>
            </a:r>
            <a:endParaRPr lang="en-US" dirty="0"/>
          </a:p>
        </p:txBody>
      </p:sp>
      <p:pic>
        <p:nvPicPr>
          <p:cNvPr id="1024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75668" y="1390918"/>
            <a:ext cx="3429000" cy="505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1462088"/>
            <a:ext cx="3352800" cy="528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53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677334" y="829778"/>
            <a:ext cx="10093988" cy="5292053"/>
          </a:xfrm>
          <a:prstGeom prst="rect">
            <a:avLst/>
          </a:prstGeom>
        </p:spPr>
      </p:pic>
    </p:spTree>
    <p:extLst>
      <p:ext uri="{BB962C8B-B14F-4D97-AF65-F5344CB8AC3E}">
        <p14:creationId xmlns:p14="http://schemas.microsoft.com/office/powerpoint/2010/main" val="4252665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cases:</a:t>
            </a:r>
            <a:endParaRPr lang="en-US" b="1"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967300"/>
            <a:ext cx="41910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34" y="3633599"/>
            <a:ext cx="40386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534" y="5609896"/>
            <a:ext cx="35052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7334" y="1529834"/>
            <a:ext cx="5056192" cy="369332"/>
          </a:xfrm>
          <a:prstGeom prst="rect">
            <a:avLst/>
          </a:prstGeom>
          <a:noFill/>
        </p:spPr>
        <p:txBody>
          <a:bodyPr wrap="none" rtlCol="0">
            <a:spAutoFit/>
          </a:bodyPr>
          <a:lstStyle/>
          <a:p>
            <a:r>
              <a:rPr lang="en-US" dirty="0"/>
              <a:t>CASE-1: Else part and curly braces are optional</a:t>
            </a:r>
          </a:p>
        </p:txBody>
      </p:sp>
      <p:sp>
        <p:nvSpPr>
          <p:cNvPr id="8" name="TextBox 7"/>
          <p:cNvSpPr txBox="1"/>
          <p:nvPr/>
        </p:nvSpPr>
        <p:spPr>
          <a:xfrm>
            <a:off x="677334" y="2987268"/>
            <a:ext cx="8839200" cy="646331"/>
          </a:xfrm>
          <a:prstGeom prst="rect">
            <a:avLst/>
          </a:prstGeom>
          <a:noFill/>
        </p:spPr>
        <p:txBody>
          <a:bodyPr wrap="square" rtlCol="0">
            <a:spAutoFit/>
          </a:bodyPr>
          <a:lstStyle/>
          <a:p>
            <a:r>
              <a:rPr lang="en-US" dirty="0"/>
              <a:t>CASE-2: Without curly braces ,Only one statement is allowed under if statement. </a:t>
            </a:r>
          </a:p>
          <a:p>
            <a:r>
              <a:rPr lang="en-US" dirty="0"/>
              <a:t>But it should not be declarative statement.</a:t>
            </a:r>
          </a:p>
        </p:txBody>
      </p:sp>
    </p:spTree>
    <p:extLst>
      <p:ext uri="{BB962C8B-B14F-4D97-AF65-F5344CB8AC3E}">
        <p14:creationId xmlns:p14="http://schemas.microsoft.com/office/powerpoint/2010/main" val="9406620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cases:</a:t>
            </a:r>
            <a:endParaRPr lang="en-US" dirty="0"/>
          </a:p>
        </p:txBody>
      </p:sp>
      <p:sp>
        <p:nvSpPr>
          <p:cNvPr id="4" name="Content Placeholder 3"/>
          <p:cNvSpPr txBox="1">
            <a:spLocks noGrp="1"/>
          </p:cNvSpPr>
          <p:nvPr>
            <p:ph idx="1"/>
          </p:nvPr>
        </p:nvSpPr>
        <p:spPr>
          <a:xfrm>
            <a:off x="677334" y="1518004"/>
            <a:ext cx="6335389" cy="461665"/>
          </a:xfrm>
          <a:prstGeom prst="rect">
            <a:avLst/>
          </a:prstGeom>
          <a:noFill/>
        </p:spPr>
        <p:txBody>
          <a:bodyPr wrap="none" rtlCol="0">
            <a:spAutoFit/>
          </a:bodyPr>
          <a:lstStyle/>
          <a:p>
            <a:pPr marL="0" indent="0">
              <a:buNone/>
            </a:pPr>
            <a:r>
              <a:rPr lang="en-US" sz="2400" dirty="0"/>
              <a:t>CASE-3: valid but no output will be provided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89" y="2217115"/>
            <a:ext cx="2057400" cy="786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88911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switch statement </a:t>
            </a:r>
            <a:endParaRPr lang="en-US" b="1" dirty="0"/>
          </a:p>
        </p:txBody>
      </p:sp>
      <p:sp>
        <p:nvSpPr>
          <p:cNvPr id="3" name="Content Placeholder 2"/>
          <p:cNvSpPr>
            <a:spLocks noGrp="1"/>
          </p:cNvSpPr>
          <p:nvPr>
            <p:ph idx="1"/>
          </p:nvPr>
        </p:nvSpPr>
        <p:spPr>
          <a:xfrm>
            <a:off x="677334" y="1600200"/>
            <a:ext cx="9533466" cy="5257800"/>
          </a:xfrm>
        </p:spPr>
        <p:txBody>
          <a:bodyPr>
            <a:normAutofit/>
          </a:bodyPr>
          <a:lstStyle/>
          <a:p>
            <a:pPr fontAlgn="base"/>
            <a:r>
              <a:rPr lang="en-US" dirty="0"/>
              <a:t>When there are too many if statements in the program, it becomes difficult to understand the program.</a:t>
            </a:r>
          </a:p>
          <a:p>
            <a:pPr fontAlgn="base"/>
            <a:r>
              <a:rPr lang="en-US" dirty="0"/>
              <a:t>Use switch statement as an alternative. It provides more clarity and better readability. Syntax:</a:t>
            </a:r>
          </a:p>
          <a:p>
            <a:pPr fontAlgn="base"/>
            <a:endParaRPr lang="en-US" dirty="0"/>
          </a:p>
          <a:p>
            <a:endParaRPr 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24" y="3124200"/>
            <a:ext cx="31242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2523" y="3341514"/>
            <a:ext cx="4953000" cy="236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912524" y="2794104"/>
            <a:ext cx="5429943" cy="1200329"/>
          </a:xfrm>
          <a:prstGeom prst="rect">
            <a:avLst/>
          </a:prstGeom>
          <a:noFill/>
        </p:spPr>
        <p:txBody>
          <a:bodyPr wrap="square" rtlCol="0">
            <a:spAutoFit/>
          </a:bodyPr>
          <a:lstStyle/>
          <a:p>
            <a:pPr fontAlgn="base"/>
            <a:r>
              <a:rPr lang="en-US" dirty="0"/>
              <a:t>The valid argument types to the switch statements are</a:t>
            </a:r>
          </a:p>
          <a:p>
            <a:r>
              <a:rPr lang="en-US" dirty="0"/>
              <a:t/>
            </a:r>
            <a:br>
              <a:rPr lang="en-US" dirty="0"/>
            </a:br>
            <a:endParaRPr lang="en-US" dirty="0"/>
          </a:p>
        </p:txBody>
      </p:sp>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547" y="5508975"/>
            <a:ext cx="5128953"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8296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statement </a:t>
            </a:r>
            <a:endParaRPr lang="en-US" dirty="0"/>
          </a:p>
        </p:txBody>
      </p:sp>
      <p:sp>
        <p:nvSpPr>
          <p:cNvPr id="3" name="Content Placeholder 2"/>
          <p:cNvSpPr>
            <a:spLocks noGrp="1"/>
          </p:cNvSpPr>
          <p:nvPr>
            <p:ph idx="1"/>
          </p:nvPr>
        </p:nvSpPr>
        <p:spPr/>
        <p:txBody>
          <a:bodyPr>
            <a:normAutofit/>
          </a:bodyPr>
          <a:lstStyle/>
          <a:p>
            <a:pPr marL="0" indent="0" fontAlgn="base">
              <a:buNone/>
            </a:pPr>
            <a:r>
              <a:rPr lang="en-US" b="1" dirty="0"/>
              <a:t>break statement</a:t>
            </a:r>
            <a:endParaRPr lang="en-US" dirty="0"/>
          </a:p>
          <a:p>
            <a:pPr fontAlgn="base"/>
            <a:r>
              <a:rPr lang="en-US" dirty="0"/>
              <a:t>When break statement is executed control goes out of switch.</a:t>
            </a:r>
          </a:p>
          <a:p>
            <a:pPr fontAlgn="base"/>
            <a:r>
              <a:rPr lang="en-US" dirty="0"/>
              <a:t>Statements following break are skipped. Next statement is executed after break is, statement outside the switch.</a:t>
            </a:r>
          </a:p>
          <a:p>
            <a:pPr fontAlgn="base"/>
            <a:r>
              <a:rPr lang="en-US" dirty="0"/>
              <a:t>break is used to suspend sequential execution.</a:t>
            </a:r>
          </a:p>
          <a:p>
            <a:pPr fontAlgn="base"/>
            <a:r>
              <a:rPr lang="en-US" dirty="0"/>
              <a:t>if break is omitted, statements are in the next case are executed which is not desirable.</a:t>
            </a:r>
          </a:p>
          <a:p>
            <a:endParaRPr lang="en-US" dirty="0"/>
          </a:p>
        </p:txBody>
      </p:sp>
    </p:spTree>
    <p:extLst>
      <p:ext uri="{BB962C8B-B14F-4D97-AF65-F5344CB8AC3E}">
        <p14:creationId xmlns:p14="http://schemas.microsoft.com/office/powerpoint/2010/main" val="12753862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a:t>
            </a:r>
            <a:r>
              <a:rPr lang="en-US" b="1" dirty="0"/>
              <a:t>I</a:t>
            </a:r>
            <a:r>
              <a:rPr lang="en-US" b="1" dirty="0" smtClean="0"/>
              <a:t>mportant cases:</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15184"/>
            <a:ext cx="236220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045" y="2000758"/>
            <a:ext cx="200025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6011" y="3062587"/>
            <a:ext cx="3657600" cy="197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82" y="4431268"/>
            <a:ext cx="22860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11161" y="1308261"/>
            <a:ext cx="1447800" cy="369332"/>
          </a:xfrm>
          <a:prstGeom prst="rect">
            <a:avLst/>
          </a:prstGeom>
          <a:noFill/>
        </p:spPr>
        <p:txBody>
          <a:bodyPr wrap="square" rtlCol="0">
            <a:spAutoFit/>
          </a:bodyPr>
          <a:lstStyle/>
          <a:p>
            <a:r>
              <a:rPr lang="en-US" dirty="0"/>
              <a:t>Syntax</a:t>
            </a:r>
          </a:p>
        </p:txBody>
      </p:sp>
      <p:sp>
        <p:nvSpPr>
          <p:cNvPr id="10" name="TextBox 9"/>
          <p:cNvSpPr txBox="1"/>
          <p:nvPr/>
        </p:nvSpPr>
        <p:spPr>
          <a:xfrm>
            <a:off x="685800" y="4431268"/>
            <a:ext cx="1447800" cy="369332"/>
          </a:xfrm>
          <a:prstGeom prst="rect">
            <a:avLst/>
          </a:prstGeom>
          <a:noFill/>
        </p:spPr>
        <p:txBody>
          <a:bodyPr wrap="square" rtlCol="0">
            <a:spAutoFit/>
          </a:bodyPr>
          <a:lstStyle/>
          <a:p>
            <a:r>
              <a:rPr lang="en-US" dirty="0"/>
              <a:t>CASE-3</a:t>
            </a:r>
          </a:p>
        </p:txBody>
      </p:sp>
      <p:sp>
        <p:nvSpPr>
          <p:cNvPr id="11" name="TextBox 10"/>
          <p:cNvSpPr txBox="1"/>
          <p:nvPr/>
        </p:nvSpPr>
        <p:spPr>
          <a:xfrm>
            <a:off x="3085216" y="1308261"/>
            <a:ext cx="2781300" cy="646331"/>
          </a:xfrm>
          <a:prstGeom prst="rect">
            <a:avLst/>
          </a:prstGeom>
          <a:noFill/>
        </p:spPr>
        <p:txBody>
          <a:bodyPr wrap="square" rtlCol="0">
            <a:spAutoFit/>
          </a:bodyPr>
          <a:lstStyle/>
          <a:p>
            <a:r>
              <a:rPr lang="en-US" dirty="0"/>
              <a:t>CASE-1 Both case and default are optional</a:t>
            </a:r>
          </a:p>
        </p:txBody>
      </p:sp>
      <p:sp>
        <p:nvSpPr>
          <p:cNvPr id="12" name="TextBox 11"/>
          <p:cNvSpPr txBox="1"/>
          <p:nvPr/>
        </p:nvSpPr>
        <p:spPr>
          <a:xfrm>
            <a:off x="6066011" y="1308261"/>
            <a:ext cx="3276600" cy="1754326"/>
          </a:xfrm>
          <a:prstGeom prst="rect">
            <a:avLst/>
          </a:prstGeom>
          <a:noFill/>
        </p:spPr>
        <p:txBody>
          <a:bodyPr wrap="square" rtlCol="0">
            <a:spAutoFit/>
          </a:bodyPr>
          <a:lstStyle/>
          <a:p>
            <a:r>
              <a:rPr lang="en-US" dirty="0"/>
              <a:t>CASE-2: Within switch ,every statement should be under some case or default. We are not allowed to place individual statements.</a:t>
            </a:r>
          </a:p>
          <a:p>
            <a:endParaRPr lang="en-US" dirty="0"/>
          </a:p>
        </p:txBody>
      </p:sp>
    </p:spTree>
    <p:extLst>
      <p:ext uri="{BB962C8B-B14F-4D97-AF65-F5344CB8AC3E}">
        <p14:creationId xmlns:p14="http://schemas.microsoft.com/office/powerpoint/2010/main" val="40929760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statement </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2519065"/>
            <a:ext cx="859666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7334" y="1595735"/>
            <a:ext cx="7848600" cy="923330"/>
          </a:xfrm>
          <a:prstGeom prst="rect">
            <a:avLst/>
          </a:prstGeom>
          <a:noFill/>
        </p:spPr>
        <p:txBody>
          <a:bodyPr wrap="square" rtlCol="0">
            <a:spAutoFit/>
          </a:bodyPr>
          <a:lstStyle/>
          <a:p>
            <a:r>
              <a:rPr lang="en-US" dirty="0"/>
              <a:t>CASE-4: Case labels should be constant expressions otherwise compile time error.</a:t>
            </a:r>
            <a:br>
              <a:rPr lang="en-US" dirty="0"/>
            </a:br>
            <a:endParaRPr lang="en-US" dirty="0"/>
          </a:p>
        </p:txBody>
      </p:sp>
    </p:spTree>
    <p:extLst>
      <p:ext uri="{BB962C8B-B14F-4D97-AF65-F5344CB8AC3E}">
        <p14:creationId xmlns:p14="http://schemas.microsoft.com/office/powerpoint/2010/main" val="4527929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statement </a:t>
            </a:r>
          </a:p>
        </p:txBody>
      </p:sp>
      <p:sp>
        <p:nvSpPr>
          <p:cNvPr id="3" name="Content Placeholder 2"/>
          <p:cNvSpPr>
            <a:spLocks noGrp="1"/>
          </p:cNvSpPr>
          <p:nvPr>
            <p:ph idx="1"/>
          </p:nvPr>
        </p:nvSpPr>
        <p:spPr>
          <a:xfrm>
            <a:off x="677334" y="1558345"/>
            <a:ext cx="8596668" cy="5142000"/>
          </a:xfrm>
        </p:spPr>
        <p:txBody>
          <a:bodyPr>
            <a:normAutofit fontScale="70000" lnSpcReduction="20000"/>
          </a:bodyPr>
          <a:lstStyle/>
          <a:p>
            <a:pPr marL="400050" lvl="1" indent="0" fontAlgn="base">
              <a:buNone/>
            </a:pPr>
            <a:r>
              <a:rPr lang="en-US" sz="2900" dirty="0"/>
              <a:t>c</a:t>
            </a:r>
            <a:r>
              <a:rPr lang="en-US" sz="2900" dirty="0" smtClean="0"/>
              <a:t>ase 5:  switch argument and case label can be expressions. But, case label must be constant expression. Example:</a:t>
            </a:r>
          </a:p>
          <a:p>
            <a:pPr marL="400050" lvl="1" indent="0" fontAlgn="base">
              <a:buNone/>
            </a:pPr>
            <a:r>
              <a:rPr lang="en-US" sz="2900" dirty="0" smtClean="0"/>
              <a:t> </a:t>
            </a:r>
            <a:r>
              <a:rPr lang="en-US" sz="2900" dirty="0" err="1" smtClean="0"/>
              <a:t>int</a:t>
            </a:r>
            <a:r>
              <a:rPr lang="en-US" sz="2900" dirty="0" smtClean="0"/>
              <a:t> x=10;</a:t>
            </a:r>
            <a:endParaRPr lang="en-US" sz="2900" dirty="0"/>
          </a:p>
          <a:p>
            <a:pPr marL="400050" lvl="1" indent="0" fontAlgn="base">
              <a:buNone/>
            </a:pPr>
            <a:r>
              <a:rPr lang="en-US" sz="2900" dirty="0" smtClean="0"/>
              <a:t> </a:t>
            </a:r>
            <a:r>
              <a:rPr lang="en-US" sz="2900" b="1" dirty="0" smtClean="0">
                <a:solidFill>
                  <a:srgbClr val="002060"/>
                </a:solidFill>
              </a:rPr>
              <a:t>switch</a:t>
            </a:r>
            <a:r>
              <a:rPr lang="en-US" sz="2900" b="1" dirty="0" smtClean="0"/>
              <a:t>(x+1</a:t>
            </a:r>
            <a:r>
              <a:rPr lang="en-US" sz="2900" dirty="0" smtClean="0"/>
              <a:t>)</a:t>
            </a:r>
          </a:p>
          <a:p>
            <a:pPr marL="400050" lvl="1" indent="0" fontAlgn="base">
              <a:buNone/>
            </a:pPr>
            <a:r>
              <a:rPr lang="en-US" sz="2900" dirty="0"/>
              <a:t>{</a:t>
            </a:r>
          </a:p>
          <a:p>
            <a:pPr marL="400050" lvl="1" indent="0" fontAlgn="base">
              <a:buNone/>
            </a:pPr>
            <a:r>
              <a:rPr lang="en-US" sz="2900" dirty="0"/>
              <a:t> </a:t>
            </a:r>
            <a:r>
              <a:rPr lang="en-US" sz="2900" b="1" dirty="0">
                <a:solidFill>
                  <a:srgbClr val="002060"/>
                </a:solidFill>
              </a:rPr>
              <a:t>case</a:t>
            </a:r>
            <a:r>
              <a:rPr lang="en-US" sz="2900" dirty="0"/>
              <a:t> </a:t>
            </a:r>
            <a:r>
              <a:rPr lang="en-US" sz="2900" dirty="0" smtClean="0"/>
              <a:t>10</a:t>
            </a:r>
          </a:p>
          <a:p>
            <a:pPr marL="400050" lvl="1" indent="0" fontAlgn="base">
              <a:buNone/>
            </a:pPr>
            <a:r>
              <a:rPr lang="en-US" sz="2900" dirty="0"/>
              <a:t>	</a:t>
            </a:r>
            <a:r>
              <a:rPr lang="en-US" sz="2900" dirty="0" err="1" smtClean="0"/>
              <a:t>System.out.println</a:t>
            </a:r>
            <a:r>
              <a:rPr lang="en-US" sz="2900" dirty="0" smtClean="0"/>
              <a:t>(</a:t>
            </a:r>
            <a:r>
              <a:rPr lang="en-US" sz="2900" b="1" dirty="0" smtClean="0">
                <a:solidFill>
                  <a:srgbClr val="002060"/>
                </a:solidFill>
              </a:rPr>
              <a:t>10</a:t>
            </a:r>
            <a:r>
              <a:rPr lang="en-US" sz="2900" dirty="0" smtClean="0"/>
              <a:t>);</a:t>
            </a:r>
          </a:p>
          <a:p>
            <a:pPr marL="400050" lvl="1" indent="0" fontAlgn="base">
              <a:buNone/>
            </a:pPr>
            <a:r>
              <a:rPr lang="en-US" sz="2900" dirty="0"/>
              <a:t>	</a:t>
            </a:r>
            <a:r>
              <a:rPr lang="en-US" sz="2900" dirty="0" smtClean="0"/>
              <a:t>break;</a:t>
            </a:r>
          </a:p>
          <a:p>
            <a:pPr marL="400050" lvl="1" indent="0" fontAlgn="base">
              <a:buNone/>
            </a:pPr>
            <a:r>
              <a:rPr lang="en-US" sz="2900" dirty="0"/>
              <a:t> </a:t>
            </a:r>
            <a:r>
              <a:rPr lang="en-US" sz="2900" b="1" dirty="0" smtClean="0">
                <a:solidFill>
                  <a:srgbClr val="002060"/>
                </a:solidFill>
              </a:rPr>
              <a:t>case</a:t>
            </a:r>
            <a:r>
              <a:rPr lang="en-US" sz="2900" dirty="0" smtClean="0"/>
              <a:t> 10+20+30</a:t>
            </a:r>
            <a:r>
              <a:rPr lang="en-US" sz="2900" dirty="0"/>
              <a:t>		</a:t>
            </a:r>
            <a:endParaRPr lang="en-US" sz="2900" dirty="0" smtClean="0"/>
          </a:p>
          <a:p>
            <a:pPr marL="400050" lvl="1" indent="0" fontAlgn="base">
              <a:buNone/>
            </a:pPr>
            <a:r>
              <a:rPr lang="en-US" sz="2900" dirty="0"/>
              <a:t>	</a:t>
            </a:r>
            <a:r>
              <a:rPr lang="en-US" sz="2900" dirty="0" err="1" smtClean="0"/>
              <a:t>System.out.println</a:t>
            </a:r>
            <a:r>
              <a:rPr lang="en-US" sz="2900" dirty="0" smtClean="0"/>
              <a:t>(</a:t>
            </a:r>
            <a:r>
              <a:rPr lang="en-US" sz="2900" b="1" dirty="0" smtClean="0">
                <a:solidFill>
                  <a:srgbClr val="002060"/>
                </a:solidFill>
              </a:rPr>
              <a:t>50</a:t>
            </a:r>
            <a:r>
              <a:rPr lang="en-US" sz="2900" dirty="0" smtClean="0"/>
              <a:t>);</a:t>
            </a:r>
            <a:endParaRPr lang="en-US" sz="2900" dirty="0"/>
          </a:p>
          <a:p>
            <a:pPr marL="400050" lvl="1" indent="0" fontAlgn="base">
              <a:buNone/>
            </a:pPr>
            <a:r>
              <a:rPr lang="en-US" sz="2900" dirty="0" smtClean="0"/>
              <a:t>	break;</a:t>
            </a:r>
          </a:p>
          <a:p>
            <a:pPr marL="400050" lvl="1" indent="0" fontAlgn="base">
              <a:buNone/>
            </a:pPr>
            <a:r>
              <a:rPr lang="en-US" sz="2900" dirty="0" smtClean="0"/>
              <a:t>}</a:t>
            </a:r>
          </a:p>
          <a:p>
            <a:pPr marL="400050" lvl="1" indent="0" fontAlgn="base">
              <a:buNone/>
            </a:pPr>
            <a:endParaRPr lang="en-US" dirty="0"/>
          </a:p>
          <a:p>
            <a:pPr marL="400050" lvl="1" indent="0">
              <a:buNone/>
            </a:pPr>
            <a:r>
              <a:rPr lang="en-US" dirty="0" smtClean="0"/>
              <a:t>   </a:t>
            </a:r>
            <a:endParaRPr lang="en-US" dirty="0"/>
          </a:p>
        </p:txBody>
      </p:sp>
    </p:spTree>
    <p:extLst>
      <p:ext uri="{BB962C8B-B14F-4D97-AF65-F5344CB8AC3E}">
        <p14:creationId xmlns:p14="http://schemas.microsoft.com/office/powerpoint/2010/main" val="36849744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of the option is valid?</a:t>
            </a:r>
            <a:endParaRPr lang="en-US" dirty="0"/>
          </a:p>
        </p:txBody>
      </p:sp>
      <p:sp>
        <p:nvSpPr>
          <p:cNvPr id="3" name="Content Placeholder 2"/>
          <p:cNvSpPr>
            <a:spLocks noGrp="1"/>
          </p:cNvSpPr>
          <p:nvPr>
            <p:ph idx="1"/>
          </p:nvPr>
        </p:nvSpPr>
        <p:spPr/>
        <p:txBody>
          <a:bodyPr>
            <a:normAutofit fontScale="92500" lnSpcReduction="20000"/>
          </a:bodyPr>
          <a:lstStyle/>
          <a:p>
            <a:pPr marL="400050" lvl="1" indent="0" fontAlgn="base">
              <a:buNone/>
            </a:pPr>
            <a:r>
              <a:rPr lang="en-US" sz="2400" dirty="0" smtClean="0"/>
              <a:t>   A</a:t>
            </a:r>
            <a:r>
              <a:rPr lang="en-US" sz="2400" dirty="0"/>
              <a:t>.</a:t>
            </a:r>
          </a:p>
          <a:p>
            <a:pPr marL="400050" lvl="1" indent="0" fontAlgn="base">
              <a:buNone/>
            </a:pPr>
            <a:r>
              <a:rPr lang="en-US" sz="2400" dirty="0"/>
              <a:t> byte x=128;</a:t>
            </a:r>
          </a:p>
          <a:p>
            <a:pPr marL="400050" lvl="1" indent="0" fontAlgn="base">
              <a:buNone/>
            </a:pPr>
            <a:r>
              <a:rPr lang="en-US" sz="2400" dirty="0"/>
              <a:t> </a:t>
            </a:r>
            <a:r>
              <a:rPr lang="en-US" sz="2400" b="1" dirty="0">
                <a:solidFill>
                  <a:srgbClr val="002060"/>
                </a:solidFill>
              </a:rPr>
              <a:t>switch</a:t>
            </a:r>
            <a:r>
              <a:rPr lang="en-US" sz="2400" b="1" dirty="0"/>
              <a:t>(x+100</a:t>
            </a:r>
            <a:r>
              <a:rPr lang="en-US" sz="2400" dirty="0"/>
              <a:t>)</a:t>
            </a:r>
          </a:p>
          <a:p>
            <a:pPr marL="400050" lvl="1" indent="0" fontAlgn="base">
              <a:buNone/>
            </a:pPr>
            <a:r>
              <a:rPr lang="en-US" sz="2400" dirty="0"/>
              <a:t>{</a:t>
            </a:r>
          </a:p>
          <a:p>
            <a:pPr marL="400050" lvl="1" indent="0" fontAlgn="base">
              <a:buNone/>
            </a:pPr>
            <a:r>
              <a:rPr lang="en-US" sz="2400" dirty="0"/>
              <a:t> </a:t>
            </a:r>
            <a:r>
              <a:rPr lang="en-US" sz="2400" b="1" dirty="0">
                <a:solidFill>
                  <a:srgbClr val="002060"/>
                </a:solidFill>
              </a:rPr>
              <a:t>case</a:t>
            </a:r>
            <a:r>
              <a:rPr lang="en-US" sz="2400" dirty="0"/>
              <a:t> 10</a:t>
            </a:r>
          </a:p>
          <a:p>
            <a:pPr marL="400050" lvl="1" indent="0" fontAlgn="base">
              <a:buNone/>
            </a:pPr>
            <a:r>
              <a:rPr lang="en-US" sz="2400" dirty="0"/>
              <a:t>	</a:t>
            </a:r>
            <a:r>
              <a:rPr lang="en-US" sz="2400" dirty="0" err="1"/>
              <a:t>System.out.println</a:t>
            </a:r>
            <a:r>
              <a:rPr lang="en-US" sz="2400" dirty="0"/>
              <a:t>(</a:t>
            </a:r>
            <a:r>
              <a:rPr lang="en-US" sz="2400" b="1" dirty="0">
                <a:solidFill>
                  <a:srgbClr val="002060"/>
                </a:solidFill>
              </a:rPr>
              <a:t>10</a:t>
            </a:r>
            <a:r>
              <a:rPr lang="en-US" sz="2400" dirty="0"/>
              <a:t>);</a:t>
            </a:r>
          </a:p>
          <a:p>
            <a:pPr marL="400050" lvl="1" indent="0" fontAlgn="base">
              <a:buNone/>
            </a:pPr>
            <a:r>
              <a:rPr lang="en-US" sz="2400" dirty="0"/>
              <a:t>	break;</a:t>
            </a:r>
          </a:p>
          <a:p>
            <a:pPr marL="400050" lvl="1" indent="0" fontAlgn="base">
              <a:buNone/>
            </a:pPr>
            <a:r>
              <a:rPr lang="en-US" sz="2400" dirty="0"/>
              <a:t> </a:t>
            </a:r>
            <a:r>
              <a:rPr lang="en-US" sz="2400" b="1" dirty="0">
                <a:solidFill>
                  <a:srgbClr val="002060"/>
                </a:solidFill>
              </a:rPr>
              <a:t>case</a:t>
            </a:r>
            <a:r>
              <a:rPr lang="en-US" sz="2400" dirty="0"/>
              <a:t> 1000		</a:t>
            </a:r>
          </a:p>
          <a:p>
            <a:pPr marL="400050" lvl="1" indent="0" fontAlgn="base">
              <a:buNone/>
            </a:pPr>
            <a:r>
              <a:rPr lang="en-US" sz="2400" dirty="0"/>
              <a:t>	</a:t>
            </a:r>
            <a:r>
              <a:rPr lang="en-US" sz="2400" dirty="0" err="1"/>
              <a:t>System.out.println</a:t>
            </a:r>
            <a:r>
              <a:rPr lang="en-US" sz="2400" dirty="0"/>
              <a:t>(</a:t>
            </a:r>
            <a:r>
              <a:rPr lang="en-US" sz="2400" b="1" dirty="0">
                <a:solidFill>
                  <a:srgbClr val="002060"/>
                </a:solidFill>
              </a:rPr>
              <a:t>50</a:t>
            </a:r>
            <a:r>
              <a:rPr lang="en-US" sz="2400" dirty="0"/>
              <a:t>);</a:t>
            </a:r>
          </a:p>
          <a:p>
            <a:pPr marL="400050" lvl="1" indent="0" fontAlgn="base">
              <a:buNone/>
            </a:pPr>
            <a:r>
              <a:rPr lang="en-US" sz="2400" dirty="0"/>
              <a:t>	break;</a:t>
            </a:r>
          </a:p>
          <a:p>
            <a:pPr marL="400050" lvl="1" indent="0" fontAlgn="base">
              <a:buNone/>
            </a:pPr>
            <a:r>
              <a:rPr lang="en-US" sz="2400" dirty="0"/>
              <a:t>}</a:t>
            </a:r>
          </a:p>
          <a:p>
            <a:pPr marL="457200" lvl="1" indent="0">
              <a:buNone/>
            </a:pPr>
            <a:endParaRPr lang="en-US"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093989"/>
            <a:ext cx="36576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553200" y="1611868"/>
            <a:ext cx="399468" cy="369332"/>
          </a:xfrm>
          <a:prstGeom prst="rect">
            <a:avLst/>
          </a:prstGeom>
          <a:noFill/>
        </p:spPr>
        <p:txBody>
          <a:bodyPr wrap="none" rtlCol="0">
            <a:spAutoFit/>
          </a:bodyPr>
          <a:lstStyle/>
          <a:p>
            <a:r>
              <a:rPr lang="en-US" dirty="0"/>
              <a:t>B.</a:t>
            </a:r>
          </a:p>
        </p:txBody>
      </p:sp>
    </p:spTree>
    <p:extLst>
      <p:ext uri="{BB962C8B-B14F-4D97-AF65-F5344CB8AC3E}">
        <p14:creationId xmlns:p14="http://schemas.microsoft.com/office/powerpoint/2010/main" val="32484070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a:xfrm>
            <a:off x="677334" y="1558345"/>
            <a:ext cx="8596668" cy="4653269"/>
          </a:xfrm>
        </p:spPr>
        <p:txBody>
          <a:bodyPr>
            <a:normAutofit fontScale="77500" lnSpcReduction="20000"/>
          </a:bodyPr>
          <a:lstStyle/>
          <a:p>
            <a:pPr marL="400050" lvl="1" indent="0" fontAlgn="base">
              <a:buNone/>
            </a:pPr>
            <a:r>
              <a:rPr lang="en-US" sz="2400" dirty="0"/>
              <a:t>A.</a:t>
            </a:r>
          </a:p>
          <a:p>
            <a:pPr marL="400050" lvl="1" indent="0" fontAlgn="base">
              <a:buNone/>
            </a:pPr>
            <a:r>
              <a:rPr lang="en-US" sz="2400" dirty="0" smtClean="0"/>
              <a:t>  </a:t>
            </a:r>
            <a:r>
              <a:rPr lang="en-US" sz="2400" dirty="0" err="1" smtClean="0"/>
              <a:t>int</a:t>
            </a:r>
            <a:r>
              <a:rPr lang="en-US" sz="2400" dirty="0" smtClean="0"/>
              <a:t> </a:t>
            </a:r>
            <a:r>
              <a:rPr lang="en-US" sz="2400" dirty="0"/>
              <a:t>x=10;</a:t>
            </a:r>
          </a:p>
          <a:p>
            <a:pPr marL="400050" lvl="1" indent="0" fontAlgn="base">
              <a:buNone/>
            </a:pPr>
            <a:r>
              <a:rPr lang="en-US" sz="2400" dirty="0"/>
              <a:t> </a:t>
            </a:r>
            <a:r>
              <a:rPr lang="en-US" sz="2400" b="1" dirty="0">
                <a:solidFill>
                  <a:srgbClr val="002060"/>
                </a:solidFill>
              </a:rPr>
              <a:t>switch</a:t>
            </a:r>
            <a:r>
              <a:rPr lang="en-US" sz="2400" b="1" dirty="0"/>
              <a:t>(x</a:t>
            </a:r>
            <a:r>
              <a:rPr lang="en-US" sz="2400" dirty="0"/>
              <a:t>)</a:t>
            </a:r>
          </a:p>
          <a:p>
            <a:pPr marL="400050" lvl="1" indent="0" fontAlgn="base">
              <a:buNone/>
            </a:pPr>
            <a:r>
              <a:rPr lang="en-US" sz="2400" dirty="0"/>
              <a:t>{</a:t>
            </a:r>
          </a:p>
          <a:p>
            <a:pPr marL="400050" lvl="1" indent="0" fontAlgn="base">
              <a:buNone/>
            </a:pPr>
            <a:r>
              <a:rPr lang="en-US" sz="2400" dirty="0"/>
              <a:t> </a:t>
            </a:r>
            <a:r>
              <a:rPr lang="en-US" sz="2400" b="1" dirty="0">
                <a:solidFill>
                  <a:srgbClr val="002060"/>
                </a:solidFill>
              </a:rPr>
              <a:t>case</a:t>
            </a:r>
            <a:r>
              <a:rPr lang="en-US" sz="2400" dirty="0"/>
              <a:t> 97</a:t>
            </a:r>
          </a:p>
          <a:p>
            <a:pPr marL="400050" lvl="1" indent="0" fontAlgn="base">
              <a:buNone/>
            </a:pPr>
            <a:r>
              <a:rPr lang="en-US" sz="2400" dirty="0"/>
              <a:t>	</a:t>
            </a:r>
            <a:r>
              <a:rPr lang="en-US" sz="2400" dirty="0" err="1"/>
              <a:t>System.out.println</a:t>
            </a:r>
            <a:r>
              <a:rPr lang="en-US" sz="2400" dirty="0"/>
              <a:t>(</a:t>
            </a:r>
            <a:r>
              <a:rPr lang="en-US" sz="2400" b="1" dirty="0">
                <a:solidFill>
                  <a:srgbClr val="002060"/>
                </a:solidFill>
              </a:rPr>
              <a:t>10</a:t>
            </a:r>
            <a:r>
              <a:rPr lang="en-US" sz="2400" dirty="0"/>
              <a:t>);</a:t>
            </a:r>
          </a:p>
          <a:p>
            <a:pPr marL="400050" lvl="1" indent="0" fontAlgn="base">
              <a:buNone/>
            </a:pPr>
            <a:r>
              <a:rPr lang="en-US" sz="2400" dirty="0"/>
              <a:t>	break;</a:t>
            </a:r>
          </a:p>
          <a:p>
            <a:pPr marL="400050" lvl="1" indent="0" fontAlgn="base">
              <a:buNone/>
            </a:pPr>
            <a:r>
              <a:rPr lang="en-US" sz="2400" dirty="0"/>
              <a:t> </a:t>
            </a:r>
            <a:r>
              <a:rPr lang="en-US" sz="2400" b="1" dirty="0">
                <a:solidFill>
                  <a:srgbClr val="002060"/>
                </a:solidFill>
              </a:rPr>
              <a:t>case</a:t>
            </a:r>
            <a:r>
              <a:rPr lang="en-US" sz="2400" dirty="0"/>
              <a:t> 98		</a:t>
            </a:r>
          </a:p>
          <a:p>
            <a:pPr marL="400050" lvl="1" indent="0" fontAlgn="base">
              <a:buNone/>
            </a:pPr>
            <a:r>
              <a:rPr lang="en-US" sz="2400" dirty="0"/>
              <a:t>	</a:t>
            </a:r>
            <a:r>
              <a:rPr lang="en-US" sz="2400" dirty="0" err="1"/>
              <a:t>System.out.println</a:t>
            </a:r>
            <a:r>
              <a:rPr lang="en-US" sz="2400" dirty="0"/>
              <a:t>(</a:t>
            </a:r>
            <a:r>
              <a:rPr lang="en-US" sz="2400" b="1" dirty="0">
                <a:solidFill>
                  <a:srgbClr val="002060"/>
                </a:solidFill>
              </a:rPr>
              <a:t>50</a:t>
            </a:r>
            <a:r>
              <a:rPr lang="en-US" sz="2400" dirty="0"/>
              <a:t>);</a:t>
            </a:r>
          </a:p>
          <a:p>
            <a:pPr marL="400050" lvl="1" indent="0" fontAlgn="base">
              <a:buNone/>
            </a:pPr>
            <a:r>
              <a:rPr lang="en-US" sz="2400" dirty="0"/>
              <a:t>	break;</a:t>
            </a:r>
          </a:p>
          <a:p>
            <a:pPr marL="400050" lvl="1" indent="0" fontAlgn="base">
              <a:buNone/>
            </a:pPr>
            <a:r>
              <a:rPr lang="en-US" sz="2400" dirty="0"/>
              <a:t> </a:t>
            </a:r>
            <a:r>
              <a:rPr lang="en-US" sz="2400" b="1" dirty="0">
                <a:solidFill>
                  <a:srgbClr val="002060"/>
                </a:solidFill>
              </a:rPr>
              <a:t>case</a:t>
            </a:r>
            <a:r>
              <a:rPr lang="en-US" sz="2400" dirty="0"/>
              <a:t> ‘a’		</a:t>
            </a:r>
          </a:p>
          <a:p>
            <a:pPr marL="400050" lvl="1" indent="0" fontAlgn="base">
              <a:buNone/>
            </a:pPr>
            <a:r>
              <a:rPr lang="en-US" sz="2400" dirty="0"/>
              <a:t>	</a:t>
            </a:r>
            <a:r>
              <a:rPr lang="en-US" sz="2400" dirty="0" err="1"/>
              <a:t>System.out.println</a:t>
            </a:r>
            <a:r>
              <a:rPr lang="en-US" sz="2400" dirty="0"/>
              <a:t>(</a:t>
            </a:r>
            <a:r>
              <a:rPr lang="en-US" sz="2400" b="1" dirty="0">
                <a:solidFill>
                  <a:srgbClr val="002060"/>
                </a:solidFill>
              </a:rPr>
              <a:t>50</a:t>
            </a:r>
            <a:r>
              <a:rPr lang="en-US" sz="2400" dirty="0"/>
              <a:t>);</a:t>
            </a:r>
          </a:p>
          <a:p>
            <a:pPr marL="400050" lvl="1" indent="0" fontAlgn="base">
              <a:buNone/>
            </a:pPr>
            <a:r>
              <a:rPr lang="en-US" sz="2400" dirty="0"/>
              <a:t>}</a:t>
            </a:r>
          </a:p>
          <a:p>
            <a:endParaRPr lang="en-US" dirty="0"/>
          </a:p>
        </p:txBody>
      </p:sp>
    </p:spTree>
    <p:extLst>
      <p:ext uri="{BB962C8B-B14F-4D97-AF65-F5344CB8AC3E}">
        <p14:creationId xmlns:p14="http://schemas.microsoft.com/office/powerpoint/2010/main" val="34301964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Fall-through inside a </a:t>
            </a:r>
            <a:r>
              <a:rPr lang="en-US" b="1" dirty="0" smtClean="0"/>
              <a:t>switch</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734207"/>
            <a:ext cx="4648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676" y="2408511"/>
            <a:ext cx="17526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6276" y="2398987"/>
            <a:ext cx="1752600" cy="320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522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677334" y="294469"/>
            <a:ext cx="8596668" cy="5746894"/>
          </a:xfrm>
        </p:spPr>
        <p:txBody>
          <a:bodyPr/>
          <a:lstStyle/>
          <a:p>
            <a:pPr marL="0" indent="0">
              <a:buNone/>
            </a:pPr>
            <a:r>
              <a:rPr lang="en-US" b="1" dirty="0"/>
              <a:t>How Java Virtual Machine works</a:t>
            </a:r>
            <a:r>
              <a:rPr lang="en-US" b="1" dirty="0" smtClean="0"/>
              <a:t>?</a:t>
            </a:r>
          </a:p>
          <a:p>
            <a:endParaRPr lang="en-US" b="1" dirty="0"/>
          </a:p>
        </p:txBody>
      </p:sp>
      <p:pic>
        <p:nvPicPr>
          <p:cNvPr id="4" name="Picture 3"/>
          <p:cNvPicPr>
            <a:picLocks noChangeAspect="1"/>
          </p:cNvPicPr>
          <p:nvPr/>
        </p:nvPicPr>
        <p:blipFill>
          <a:blip r:embed="rId2"/>
          <a:stretch>
            <a:fillRect/>
          </a:stretch>
        </p:blipFill>
        <p:spPr>
          <a:xfrm>
            <a:off x="1319696" y="1232734"/>
            <a:ext cx="7954306" cy="4532636"/>
          </a:xfrm>
          <a:prstGeom prst="rect">
            <a:avLst/>
          </a:prstGeom>
        </p:spPr>
      </p:pic>
    </p:spTree>
    <p:extLst>
      <p:ext uri="{BB962C8B-B14F-4D97-AF65-F5344CB8AC3E}">
        <p14:creationId xmlns:p14="http://schemas.microsoft.com/office/powerpoint/2010/main" val="22517316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Case label</a:t>
            </a:r>
            <a:r>
              <a:rPr lang="en-US" b="1" dirty="0"/>
              <a:t>:</a:t>
            </a:r>
          </a:p>
          <a:p>
            <a:pPr>
              <a:buFont typeface="Wingdings" panose="05000000000000000000" pitchFamily="2" charset="2"/>
              <a:buChar char="ü"/>
            </a:pPr>
            <a:r>
              <a:rPr lang="en-US" dirty="0"/>
              <a:t>case label must be compile time constants.</a:t>
            </a:r>
          </a:p>
          <a:p>
            <a:pPr>
              <a:buFont typeface="Wingdings" panose="05000000000000000000" pitchFamily="2" charset="2"/>
              <a:buChar char="ü"/>
            </a:pPr>
            <a:r>
              <a:rPr lang="en-US" dirty="0"/>
              <a:t>case label must be in the range of switch argument.</a:t>
            </a:r>
          </a:p>
          <a:p>
            <a:pPr>
              <a:buFont typeface="Wingdings" panose="05000000000000000000" pitchFamily="2" charset="2"/>
              <a:buChar char="ü"/>
            </a:pPr>
            <a:r>
              <a:rPr lang="en-US" dirty="0"/>
              <a:t>case label can be expression also (only constant expression).</a:t>
            </a:r>
          </a:p>
          <a:p>
            <a:pPr>
              <a:buFont typeface="Wingdings" panose="05000000000000000000" pitchFamily="2" charset="2"/>
              <a:buChar char="ü"/>
            </a:pPr>
            <a:r>
              <a:rPr lang="en-US" dirty="0"/>
              <a:t>Duplicates are not allowed.</a:t>
            </a:r>
          </a:p>
          <a:p>
            <a:pPr marL="0" indent="0">
              <a:buNone/>
            </a:pPr>
            <a:endParaRPr lang="en-US" dirty="0"/>
          </a:p>
          <a:p>
            <a:pPr marL="0" indent="0">
              <a:buNone/>
            </a:pPr>
            <a:r>
              <a:rPr lang="en-US" b="1" dirty="0"/>
              <a:t>default case:</a:t>
            </a:r>
          </a:p>
          <a:p>
            <a:pPr>
              <a:buFont typeface="Wingdings" panose="05000000000000000000" pitchFamily="2" charset="2"/>
              <a:buChar char="ü"/>
            </a:pPr>
            <a:r>
              <a:rPr lang="en-US" dirty="0"/>
              <a:t>In the switch statement we can place default case any where but it is convention to </a:t>
            </a:r>
            <a:r>
              <a:rPr lang="en-US" dirty="0" smtClean="0"/>
              <a:t>take default </a:t>
            </a:r>
            <a:r>
              <a:rPr lang="en-US" dirty="0"/>
              <a:t>case always at </a:t>
            </a:r>
            <a:r>
              <a:rPr lang="en-US" dirty="0" smtClean="0"/>
              <a:t>last.</a:t>
            </a:r>
            <a:endParaRPr lang="en-US" dirty="0"/>
          </a:p>
        </p:txBody>
      </p:sp>
    </p:spTree>
    <p:extLst>
      <p:ext uri="{BB962C8B-B14F-4D97-AF65-F5344CB8AC3E}">
        <p14:creationId xmlns:p14="http://schemas.microsoft.com/office/powerpoint/2010/main" val="3967838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Iterative statement</a:t>
            </a:r>
            <a:endParaRPr lang="en-US" b="1" dirty="0"/>
          </a:p>
        </p:txBody>
      </p:sp>
      <p:sp>
        <p:nvSpPr>
          <p:cNvPr id="3" name="Content Placeholder 2"/>
          <p:cNvSpPr>
            <a:spLocks noGrp="1"/>
          </p:cNvSpPr>
          <p:nvPr>
            <p:ph idx="1"/>
          </p:nvPr>
        </p:nvSpPr>
        <p:spPr/>
        <p:txBody>
          <a:bodyPr/>
          <a:lstStyle/>
          <a:p>
            <a:pPr marL="0" indent="0">
              <a:buNone/>
            </a:pPr>
            <a:r>
              <a:rPr lang="en-US" dirty="0" smtClean="0"/>
              <a:t>While loop:</a:t>
            </a:r>
          </a:p>
          <a:p>
            <a:pPr marL="0" indent="0">
              <a:buNone/>
            </a:pPr>
            <a:endParaRPr lang="en-US" dirty="0" smtClean="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602" y="1012162"/>
            <a:ext cx="47244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2466353"/>
            <a:ext cx="35052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7579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6159" y="1713187"/>
            <a:ext cx="68580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6045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statement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390918"/>
            <a:ext cx="657480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6853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statement</a:t>
            </a:r>
            <a:endParaRPr lang="en-US"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539765"/>
            <a:ext cx="65531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5076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statement</a:t>
            </a:r>
            <a:endParaRPr lang="en-US" dirty="0"/>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44902" y="1555531"/>
            <a:ext cx="42291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042" y="1707931"/>
            <a:ext cx="403859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35226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statement</a:t>
            </a:r>
            <a:endParaRPr lang="en-US" dirty="0"/>
          </a:p>
        </p:txBody>
      </p:sp>
      <p:sp>
        <p:nvSpPr>
          <p:cNvPr id="3" name="Content Placeholder 2"/>
          <p:cNvSpPr>
            <a:spLocks noGrp="1"/>
          </p:cNvSpPr>
          <p:nvPr>
            <p:ph idx="1"/>
          </p:nvPr>
        </p:nvSpPr>
        <p:spPr>
          <a:xfrm>
            <a:off x="1089468" y="1600200"/>
            <a:ext cx="9121332" cy="5105400"/>
          </a:xfrm>
        </p:spPr>
        <p:txBody>
          <a:bodyPr/>
          <a:lstStyle/>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58" y="1611634"/>
            <a:ext cx="8373726" cy="4741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63331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statement</a:t>
            </a:r>
            <a:endParaRPr lang="en-US"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390918"/>
            <a:ext cx="48768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134" y="1573923"/>
            <a:ext cx="4343400" cy="4196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2294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for loop</a:t>
            </a:r>
            <a:endParaRPr lang="en-US" b="1" dirty="0"/>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35133" y="1462355"/>
            <a:ext cx="3939988"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4" y="1533793"/>
            <a:ext cx="5257799"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38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550276"/>
            <a:ext cx="7772400" cy="469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599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Java Platform Independent?</a:t>
            </a:r>
          </a:p>
        </p:txBody>
      </p:sp>
      <p:sp>
        <p:nvSpPr>
          <p:cNvPr id="3" name="Content Placeholder 2"/>
          <p:cNvSpPr>
            <a:spLocks noGrp="1"/>
          </p:cNvSpPr>
          <p:nvPr>
            <p:ph idx="1"/>
          </p:nvPr>
        </p:nvSpPr>
        <p:spPr/>
        <p:txBody>
          <a:bodyPr/>
          <a:lstStyle/>
          <a:p>
            <a:pPr marL="0" indent="0">
              <a:buNone/>
            </a:pPr>
            <a:r>
              <a:rPr lang="en-US" b="1" dirty="0" smtClean="0"/>
              <a:t>Step </a:t>
            </a:r>
            <a:r>
              <a:rPr lang="en-US" b="1" dirty="0"/>
              <a:t>1) </a:t>
            </a:r>
            <a:r>
              <a:rPr lang="en-US" dirty="0"/>
              <a:t>The code to display addition of two numbers is </a:t>
            </a:r>
            <a:r>
              <a:rPr lang="en-US" dirty="0" err="1"/>
              <a:t>System.out.println</a:t>
            </a:r>
            <a:r>
              <a:rPr lang="en-US" dirty="0"/>
              <a:t>(1+2), and saved as .java file.</a:t>
            </a:r>
          </a:p>
          <a:p>
            <a:pPr marL="0" indent="0">
              <a:buNone/>
            </a:pPr>
            <a:r>
              <a:rPr lang="en-US" b="1" dirty="0"/>
              <a:t>Step 2) </a:t>
            </a:r>
            <a:r>
              <a:rPr lang="en-US" dirty="0"/>
              <a:t>Using the java compiler the code is converted into an intermediate code called the </a:t>
            </a:r>
            <a:r>
              <a:rPr lang="en-US" b="1" dirty="0"/>
              <a:t>bytecode.</a:t>
            </a:r>
            <a:r>
              <a:rPr lang="en-US" dirty="0"/>
              <a:t> The output is a </a:t>
            </a:r>
            <a:r>
              <a:rPr lang="en-US" b="1" dirty="0"/>
              <a:t>.class file.</a:t>
            </a:r>
            <a:endParaRPr lang="en-US" dirty="0"/>
          </a:p>
          <a:p>
            <a:pPr marL="0" indent="0">
              <a:buNone/>
            </a:pPr>
            <a:r>
              <a:rPr lang="en-US" b="1" dirty="0"/>
              <a:t>Step 3) </a:t>
            </a:r>
            <a:r>
              <a:rPr lang="en-US" dirty="0"/>
              <a:t>This code is not understood by any platform, but only a virtual platform called the </a:t>
            </a:r>
            <a:r>
              <a:rPr lang="en-US" b="1" dirty="0"/>
              <a:t>Java Virtual Machine.</a:t>
            </a:r>
            <a:endParaRPr lang="en-US" dirty="0"/>
          </a:p>
          <a:p>
            <a:pPr marL="0" indent="0">
              <a:buNone/>
            </a:pPr>
            <a:r>
              <a:rPr lang="en-US" b="1" dirty="0"/>
              <a:t>Step 4) </a:t>
            </a:r>
            <a:r>
              <a:rPr lang="en-US" dirty="0"/>
              <a:t>This Virtual Machine resides in the RAM of your operating system. When the Virtual Machine is fed with this bytecode, it identifies the platform it is working on and converts the bytecode into the native machine code</a:t>
            </a:r>
            <a:r>
              <a:rPr lang="en-US" dirty="0" smtClean="0"/>
              <a:t>.</a:t>
            </a:r>
          </a:p>
          <a:p>
            <a:pPr marL="0" indent="0">
              <a:buNone/>
            </a:pPr>
            <a:r>
              <a:rPr lang="en-US" dirty="0"/>
              <a:t>Bytecode is understandable to any JVM installed on any OS. In short, the java source code can run on all operating systems.</a:t>
            </a:r>
          </a:p>
        </p:txBody>
      </p:sp>
    </p:spTree>
    <p:extLst>
      <p:ext uri="{BB962C8B-B14F-4D97-AF65-F5344CB8AC3E}">
        <p14:creationId xmlns:p14="http://schemas.microsoft.com/office/powerpoint/2010/main" val="423741620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a:t>
            </a:r>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35" y="1209053"/>
            <a:ext cx="85344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9229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 for loop</a:t>
            </a:r>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390918"/>
            <a:ext cx="79248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9041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dirty="0"/>
              <a:t> for loop</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868" y="1390918"/>
            <a:ext cx="82296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3330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a:t>
            </a:r>
          </a:p>
        </p:txBody>
      </p:sp>
      <p:sp>
        <p:nvSpPr>
          <p:cNvPr id="3" name="Content Placeholder 2"/>
          <p:cNvSpPr>
            <a:spLocks noGrp="1"/>
          </p:cNvSpPr>
          <p:nvPr>
            <p:ph idx="1"/>
          </p:nvPr>
        </p:nvSpPr>
        <p:spPr/>
        <p:txBody>
          <a:bodyPr>
            <a:normAutofit/>
          </a:bodyPr>
          <a:lstStyle/>
          <a:p>
            <a:r>
              <a:rPr lang="en-US" dirty="0"/>
              <a:t>All three parts of for loop are independent of each other and are optional</a:t>
            </a:r>
            <a:br>
              <a:rPr lang="en-US" dirty="0"/>
            </a:br>
            <a:r>
              <a:rPr lang="en-US" dirty="0"/>
              <a:t>for(;;)</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268" y="2936671"/>
            <a:ext cx="7924800" cy="3272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9415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for loop</a:t>
            </a:r>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1568670"/>
            <a:ext cx="7788749"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8692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Nested for </a:t>
            </a:r>
            <a:r>
              <a:rPr lang="en-US" b="1" dirty="0" smtClean="0"/>
              <a:t>loop</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3986" y="1390918"/>
            <a:ext cx="8458200" cy="4861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7655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for each loop(enhanced for loop)</a:t>
            </a:r>
            <a:endParaRPr lang="en-US" dirty="0"/>
          </a:p>
        </p:txBody>
      </p:sp>
      <p:sp>
        <p:nvSpPr>
          <p:cNvPr id="3" name="Content Placeholder 2"/>
          <p:cNvSpPr>
            <a:spLocks noGrp="1"/>
          </p:cNvSpPr>
          <p:nvPr>
            <p:ph idx="1"/>
          </p:nvPr>
        </p:nvSpPr>
        <p:spPr>
          <a:xfrm>
            <a:off x="1044402" y="1221827"/>
            <a:ext cx="8229600" cy="5257800"/>
          </a:xfrm>
        </p:spPr>
        <p:txBody>
          <a:bodyPr>
            <a:normAutofit/>
          </a:bodyPr>
          <a:lstStyle/>
          <a:p>
            <a:pPr marL="0" indent="0">
              <a:buNone/>
            </a:pPr>
            <a:r>
              <a:rPr lang="en-US" dirty="0"/>
              <a:t>The most convenient loop for iterating the elements of arrays and collections. This loop has introduced in Java 1.5 version</a:t>
            </a:r>
            <a:br>
              <a:rPr lang="en-US" dirty="0"/>
            </a:b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968" y="2264979"/>
            <a:ext cx="8153400" cy="4214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0703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Transfer statements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break</a:t>
            </a:r>
            <a:r>
              <a:rPr lang="en-US" dirty="0"/>
              <a:t>: </a:t>
            </a:r>
          </a:p>
          <a:p>
            <a:pPr marL="0" indent="0">
              <a:buNone/>
            </a:pPr>
            <a:r>
              <a:rPr lang="en-US" dirty="0"/>
              <a:t>It can be used in the following places.</a:t>
            </a:r>
          </a:p>
          <a:p>
            <a:pPr marL="0" indent="0">
              <a:buNone/>
            </a:pPr>
            <a:r>
              <a:rPr lang="en-US" dirty="0"/>
              <a:t>1) with in the loops to come out of the loop.</a:t>
            </a:r>
          </a:p>
          <a:p>
            <a:pPr marL="0" indent="0">
              <a:buNone/>
            </a:pPr>
            <a:r>
              <a:rPr lang="en-US" dirty="0"/>
              <a:t>2) Inside switch statement to come out of the switch .</a:t>
            </a:r>
          </a:p>
          <a:p>
            <a:pPr marL="0" indent="0">
              <a:buNone/>
            </a:pPr>
            <a:r>
              <a:rPr lang="en-US" dirty="0"/>
              <a:t>3) If we are using break any where else we will get a compile time error.</a:t>
            </a:r>
          </a:p>
          <a:p>
            <a:pPr marL="0" indent="0">
              <a:buNone/>
            </a:pPr>
            <a:endParaRPr lang="en-US" dirty="0"/>
          </a:p>
          <a:p>
            <a:pPr marL="0" indent="0">
              <a:buNone/>
            </a:pPr>
            <a:r>
              <a:rPr lang="en-US" dirty="0"/>
              <a:t>Ex 1:</a:t>
            </a:r>
          </a:p>
          <a:p>
            <a:pPr marL="400050" lvl="1" indent="0">
              <a:buNone/>
            </a:pPr>
            <a:r>
              <a:rPr lang="en-US" dirty="0" err="1"/>
              <a:t>int</a:t>
            </a:r>
            <a:r>
              <a:rPr lang="en-US" dirty="0"/>
              <a:t> x = 0;</a:t>
            </a:r>
          </a:p>
          <a:p>
            <a:pPr marL="400050" lvl="1" indent="0">
              <a:buNone/>
            </a:pPr>
            <a:r>
              <a:rPr lang="en-US" dirty="0"/>
              <a:t>if(x!=5)</a:t>
            </a:r>
          </a:p>
          <a:p>
            <a:pPr marL="400050" lvl="1" indent="0">
              <a:buNone/>
            </a:pPr>
            <a:r>
              <a:rPr lang="en-US" dirty="0"/>
              <a:t>break;</a:t>
            </a:r>
          </a:p>
          <a:p>
            <a:pPr marL="400050" lvl="1" indent="0">
              <a:buNone/>
            </a:pPr>
            <a:r>
              <a:rPr lang="en-US" dirty="0" err="1"/>
              <a:t>System.out.println</a:t>
            </a:r>
            <a:r>
              <a:rPr lang="en-US" dirty="0"/>
              <a:t>("if");</a:t>
            </a:r>
          </a:p>
        </p:txBody>
      </p:sp>
    </p:spTree>
    <p:extLst>
      <p:ext uri="{BB962C8B-B14F-4D97-AF65-F5344CB8AC3E}">
        <p14:creationId xmlns:p14="http://schemas.microsoft.com/office/powerpoint/2010/main" val="1351702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Transfer statements</a:t>
            </a:r>
            <a:endParaRPr lang="en-US" dirty="0"/>
          </a:p>
        </p:txBody>
      </p:sp>
      <p:sp>
        <p:nvSpPr>
          <p:cNvPr id="3" name="Content Placeholder 2"/>
          <p:cNvSpPr>
            <a:spLocks noGrp="1"/>
          </p:cNvSpPr>
          <p:nvPr>
            <p:ph idx="1"/>
          </p:nvPr>
        </p:nvSpPr>
        <p:spPr/>
        <p:txBody>
          <a:bodyPr>
            <a:noAutofit/>
          </a:bodyPr>
          <a:lstStyle/>
          <a:p>
            <a:pPr marL="0" indent="0">
              <a:buNone/>
            </a:pPr>
            <a:r>
              <a:rPr lang="en-US" sz="2400" dirty="0"/>
              <a:t>Ex2: </a:t>
            </a:r>
          </a:p>
          <a:p>
            <a:pPr marL="0" indent="0">
              <a:buNone/>
            </a:pPr>
            <a:r>
              <a:rPr lang="en-US" sz="2400" dirty="0"/>
              <a:t>for(</a:t>
            </a:r>
            <a:r>
              <a:rPr lang="en-US" sz="2400" dirty="0" err="1"/>
              <a:t>int</a:t>
            </a:r>
            <a:r>
              <a:rPr lang="en-US" sz="2400" dirty="0"/>
              <a:t> </a:t>
            </a:r>
            <a:r>
              <a:rPr lang="en-US" sz="2400" dirty="0" err="1"/>
              <a:t>i</a:t>
            </a:r>
            <a:r>
              <a:rPr lang="en-US" sz="2400" dirty="0"/>
              <a:t>=0;i&lt;10;i++)</a:t>
            </a:r>
          </a:p>
          <a:p>
            <a:pPr marL="0" indent="0">
              <a:buNone/>
            </a:pPr>
            <a:r>
              <a:rPr lang="en-US" sz="2400" dirty="0"/>
              <a:t>{</a:t>
            </a:r>
          </a:p>
          <a:p>
            <a:pPr marL="0" indent="0">
              <a:buNone/>
            </a:pPr>
            <a:r>
              <a:rPr lang="en-US" sz="2400" dirty="0"/>
              <a:t>if((</a:t>
            </a:r>
            <a:r>
              <a:rPr lang="en-US" sz="2400" dirty="0" err="1"/>
              <a:t>i</a:t>
            </a:r>
            <a:r>
              <a:rPr lang="en-US" sz="2400" dirty="0"/>
              <a:t> == 2)</a:t>
            </a:r>
          </a:p>
          <a:p>
            <a:pPr marL="0" indent="0">
              <a:buNone/>
            </a:pPr>
            <a:r>
              <a:rPr lang="en-US" sz="2400" dirty="0"/>
              <a:t>	break;</a:t>
            </a:r>
          </a:p>
          <a:p>
            <a:pPr marL="0" indent="0">
              <a:buNone/>
            </a:pPr>
            <a:r>
              <a:rPr lang="en-US" sz="2400" dirty="0" err="1"/>
              <a:t>System.out.print</a:t>
            </a:r>
            <a:r>
              <a:rPr lang="en-US" sz="2400" dirty="0"/>
              <a:t>(</a:t>
            </a:r>
            <a:r>
              <a:rPr lang="en-US" sz="2400" dirty="0" err="1"/>
              <a:t>i</a:t>
            </a:r>
            <a:r>
              <a:rPr lang="en-US" sz="2400" dirty="0"/>
              <a:t>);</a:t>
            </a:r>
          </a:p>
          <a:p>
            <a:pPr marL="0" indent="0">
              <a:buNone/>
            </a:pPr>
            <a:r>
              <a:rPr lang="en-US" sz="2400" dirty="0"/>
              <a:t>}</a:t>
            </a:r>
          </a:p>
          <a:p>
            <a:pPr marL="0" indent="0">
              <a:buNone/>
            </a:pPr>
            <a:r>
              <a:rPr lang="en-US" sz="2400" b="1" dirty="0"/>
              <a:t>O/P:- </a:t>
            </a:r>
            <a:r>
              <a:rPr lang="en-US" sz="2400" dirty="0"/>
              <a:t>01</a:t>
            </a:r>
          </a:p>
          <a:p>
            <a:pPr marL="0" indent="0">
              <a:buNone/>
            </a:pPr>
            <a:endParaRPr lang="en-US" sz="2400" dirty="0"/>
          </a:p>
        </p:txBody>
      </p:sp>
    </p:spTree>
    <p:extLst>
      <p:ext uri="{BB962C8B-B14F-4D97-AF65-F5344CB8AC3E}">
        <p14:creationId xmlns:p14="http://schemas.microsoft.com/office/powerpoint/2010/main" val="33486846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Autofit/>
          </a:bodyPr>
          <a:lstStyle/>
          <a:p>
            <a:pPr marL="0" indent="0">
              <a:buNone/>
            </a:pPr>
            <a:r>
              <a:rPr lang="en-US" dirty="0"/>
              <a:t>1) we should use ‘continue’ only in the loops to skip current iteration &amp; continue for the next iteration.</a:t>
            </a:r>
          </a:p>
          <a:p>
            <a:pPr marL="0" indent="0">
              <a:buNone/>
            </a:pPr>
            <a:r>
              <a:rPr lang="en-US" dirty="0"/>
              <a:t>2) If we are using ‘continue’ any where except loops we will get compile time error saying “continue out side of loop”.</a:t>
            </a:r>
          </a:p>
          <a:p>
            <a:pPr marL="0" indent="0">
              <a:buNone/>
            </a:pPr>
            <a:r>
              <a:rPr lang="en-US" dirty="0"/>
              <a:t>Ex:</a:t>
            </a:r>
          </a:p>
          <a:p>
            <a:pPr marL="0" indent="0">
              <a:buNone/>
            </a:pPr>
            <a:r>
              <a:rPr lang="en-US" dirty="0"/>
              <a:t>for(</a:t>
            </a:r>
            <a:r>
              <a:rPr lang="en-US" dirty="0" err="1"/>
              <a:t>int</a:t>
            </a:r>
            <a:r>
              <a:rPr lang="en-US" dirty="0"/>
              <a:t> </a:t>
            </a:r>
            <a:r>
              <a:rPr lang="en-US" dirty="0" err="1"/>
              <a:t>i</a:t>
            </a:r>
            <a:r>
              <a:rPr lang="en-US" dirty="0"/>
              <a:t>=0;i&lt;10;i++)</a:t>
            </a:r>
          </a:p>
          <a:p>
            <a:pPr marL="0" indent="0">
              <a:buNone/>
            </a:pPr>
            <a:r>
              <a:rPr lang="en-US" dirty="0"/>
              <a:t>{</a:t>
            </a:r>
          </a:p>
          <a:p>
            <a:pPr marL="0" indent="0">
              <a:buNone/>
            </a:pPr>
            <a:r>
              <a:rPr lang="en-US" dirty="0"/>
              <a:t>if(</a:t>
            </a:r>
            <a:r>
              <a:rPr lang="en-US" dirty="0" err="1"/>
              <a:t>i</a:t>
            </a:r>
            <a:r>
              <a:rPr lang="en-US" dirty="0"/>
              <a:t>== 2)</a:t>
            </a:r>
          </a:p>
          <a:p>
            <a:pPr marL="0" indent="0">
              <a:buNone/>
            </a:pPr>
            <a:r>
              <a:rPr lang="en-US" dirty="0"/>
              <a:t>continue;</a:t>
            </a:r>
          </a:p>
          <a:p>
            <a:pPr marL="0" indent="0">
              <a:buNone/>
            </a:pPr>
            <a:r>
              <a:rPr lang="en-US" dirty="0" err="1"/>
              <a:t>System.out.print</a:t>
            </a:r>
            <a:r>
              <a:rPr lang="en-US" dirty="0"/>
              <a:t>(</a:t>
            </a:r>
            <a:r>
              <a:rPr lang="en-US" dirty="0" err="1"/>
              <a:t>i</a:t>
            </a:r>
            <a:r>
              <a:rPr lang="en-US" dirty="0"/>
              <a:t>);</a:t>
            </a:r>
          </a:p>
          <a:p>
            <a:pPr marL="0" indent="0">
              <a:buNone/>
            </a:pPr>
            <a:r>
              <a:rPr lang="en-US" dirty="0"/>
              <a:t>}</a:t>
            </a:r>
          </a:p>
          <a:p>
            <a:pPr marL="0" indent="0">
              <a:buNone/>
            </a:pPr>
            <a:r>
              <a:rPr lang="en-US" b="1" dirty="0"/>
              <a:t>O/P:-013456789</a:t>
            </a:r>
            <a:endParaRPr lang="en-US" dirty="0"/>
          </a:p>
        </p:txBody>
      </p:sp>
    </p:spTree>
    <p:extLst>
      <p:ext uri="{BB962C8B-B14F-4D97-AF65-F5344CB8AC3E}">
        <p14:creationId xmlns:p14="http://schemas.microsoft.com/office/powerpoint/2010/main" val="42801405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792</TotalTime>
  <Words>3942</Words>
  <Application>Microsoft Office PowerPoint</Application>
  <PresentationFormat>Widescreen</PresentationFormat>
  <Paragraphs>564</Paragraphs>
  <Slides>99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99</vt:i4>
      </vt:variant>
    </vt:vector>
  </HeadingPairs>
  <TitlesOfParts>
    <vt:vector size="107" baseType="lpstr">
      <vt:lpstr>Arial</vt:lpstr>
      <vt:lpstr>Calibri</vt:lpstr>
      <vt:lpstr>Calibri</vt:lpstr>
      <vt:lpstr>Georgia</vt:lpstr>
      <vt:lpstr>Trebuchet MS</vt:lpstr>
      <vt:lpstr>Wingdings</vt:lpstr>
      <vt:lpstr>Wingdings 3</vt:lpstr>
      <vt:lpstr>Facet</vt:lpstr>
      <vt:lpstr>Introduction</vt:lpstr>
      <vt:lpstr>What is Java?</vt:lpstr>
      <vt:lpstr>What is a computer?</vt:lpstr>
      <vt:lpstr> </vt:lpstr>
      <vt:lpstr> </vt:lpstr>
      <vt:lpstr>  </vt:lpstr>
      <vt:lpstr> </vt:lpstr>
      <vt:lpstr> </vt:lpstr>
      <vt:lpstr>How is Java Platform Independent?</vt:lpstr>
      <vt:lpstr>Software Code Compilation &amp; Execution process </vt:lpstr>
      <vt:lpstr>Why is Java slow?</vt:lpstr>
      <vt:lpstr>Java code Compilation and Execution in Java VM  The main method is stored in file a1.java f1 is stored in a file as a2.java f2 is stored in a file as a3.java </vt:lpstr>
      <vt:lpstr> </vt:lpstr>
      <vt:lpstr> </vt:lpstr>
      <vt:lpstr>Introduction</vt:lpstr>
      <vt:lpstr>JDK vs JRE</vt:lpstr>
      <vt:lpstr>Difference between JDK, JRE and JVM</vt:lpstr>
      <vt:lpstr>Difference between JDK, JRE and JVM</vt:lpstr>
      <vt:lpstr>How to install JDK?</vt:lpstr>
      <vt:lpstr>How to install JDK?</vt:lpstr>
      <vt:lpstr>How to install JDK?</vt:lpstr>
      <vt:lpstr>How to install JDK?</vt:lpstr>
      <vt:lpstr>How to install JDK?</vt:lpstr>
      <vt:lpstr>Java History</vt:lpstr>
      <vt:lpstr>Java History</vt:lpstr>
      <vt:lpstr>Java Version History</vt:lpstr>
      <vt:lpstr>Introduction</vt:lpstr>
      <vt:lpstr>Introduction</vt:lpstr>
      <vt:lpstr>main Method Explanation</vt:lpstr>
      <vt:lpstr>Identifier</vt:lpstr>
      <vt:lpstr>Identifier</vt:lpstr>
      <vt:lpstr>Java Reserved words &amp; Keywords  </vt:lpstr>
      <vt:lpstr>Java Reserved words &amp; Keywords  </vt:lpstr>
      <vt:lpstr>Java Reserved words &amp; Keywords  s</vt:lpstr>
      <vt:lpstr>Data Types  </vt:lpstr>
      <vt:lpstr>Data Types  </vt:lpstr>
      <vt:lpstr>Data Types  </vt:lpstr>
      <vt:lpstr>Data Types  </vt:lpstr>
      <vt:lpstr>Data Types   </vt:lpstr>
      <vt:lpstr>Data Types </vt:lpstr>
      <vt:lpstr>Data Types </vt:lpstr>
      <vt:lpstr>Unicode system</vt:lpstr>
      <vt:lpstr>Operator</vt:lpstr>
      <vt:lpstr>Arithmetic Operators </vt:lpstr>
      <vt:lpstr>Arithmetic Operators</vt:lpstr>
      <vt:lpstr>Example-2 (Infinity)</vt:lpstr>
      <vt:lpstr>Unary Operators  </vt:lpstr>
      <vt:lpstr>Increment/decrement operator</vt:lpstr>
      <vt:lpstr>Increment/decrement operator</vt:lpstr>
      <vt:lpstr>Increment/decrement operator</vt:lpstr>
      <vt:lpstr>Increment/decrement operator</vt:lpstr>
      <vt:lpstr>String Concatenation &amp; Assignment Operators</vt:lpstr>
      <vt:lpstr>String Concatenation operator</vt:lpstr>
      <vt:lpstr>Assignment Operator(=)</vt:lpstr>
      <vt:lpstr>Compound assignment operator (OR)compact Notation </vt:lpstr>
      <vt:lpstr>Compound assignment operator (OR)compact Notation</vt:lpstr>
      <vt:lpstr>Relational &amp; Equality Operators  </vt:lpstr>
      <vt:lpstr>Relational &amp; Equality Operators</vt:lpstr>
      <vt:lpstr>Equality Operators(==,!=)</vt:lpstr>
      <vt:lpstr>instanceOf &amp; new operator  </vt:lpstr>
      <vt:lpstr>Cast operator</vt:lpstr>
      <vt:lpstr>Cast operator</vt:lpstr>
      <vt:lpstr>Cast operator</vt:lpstr>
      <vt:lpstr>Cast operator</vt:lpstr>
      <vt:lpstr>Control Statements: if, else, switch, for, while, do while, break, continue</vt:lpstr>
      <vt:lpstr>Flow Control</vt:lpstr>
      <vt:lpstr>if with else</vt:lpstr>
      <vt:lpstr>if without else</vt:lpstr>
      <vt:lpstr>else if ladder &amp; nested If</vt:lpstr>
      <vt:lpstr>Important cases:</vt:lpstr>
      <vt:lpstr>Important cases:</vt:lpstr>
      <vt:lpstr>switch statement </vt:lpstr>
      <vt:lpstr>switch statement </vt:lpstr>
      <vt:lpstr>Some Important cases:</vt:lpstr>
      <vt:lpstr>switch statement </vt:lpstr>
      <vt:lpstr>switch statement </vt:lpstr>
      <vt:lpstr>Which of the option is valid?</vt:lpstr>
      <vt:lpstr>Question?</vt:lpstr>
      <vt:lpstr>Fall-through inside a switch</vt:lpstr>
      <vt:lpstr>Conclusion:</vt:lpstr>
      <vt:lpstr>Iterative statement</vt:lpstr>
      <vt:lpstr>Questions?</vt:lpstr>
      <vt:lpstr>Iterative statement</vt:lpstr>
      <vt:lpstr>Iterative statement</vt:lpstr>
      <vt:lpstr>Iterative statement</vt:lpstr>
      <vt:lpstr>Iterative statement</vt:lpstr>
      <vt:lpstr>Iterative statement</vt:lpstr>
      <vt:lpstr> for loop</vt:lpstr>
      <vt:lpstr> for loop</vt:lpstr>
      <vt:lpstr> for loop</vt:lpstr>
      <vt:lpstr> for loop</vt:lpstr>
      <vt:lpstr> for loop</vt:lpstr>
      <vt:lpstr> for loop</vt:lpstr>
      <vt:lpstr> for loop</vt:lpstr>
      <vt:lpstr>Nested for loop</vt:lpstr>
      <vt:lpstr> for each loop(enhanced for loop)</vt:lpstr>
      <vt:lpstr>Transfer statements</vt:lpstr>
      <vt:lpstr>Transfer statements</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Joshi</dc:creator>
  <cp:lastModifiedBy>Deepa Joshi</cp:lastModifiedBy>
  <cp:revision>350</cp:revision>
  <dcterms:created xsi:type="dcterms:W3CDTF">2017-08-20T03:35:15Z</dcterms:created>
  <dcterms:modified xsi:type="dcterms:W3CDTF">2018-04-10T05:44:06Z</dcterms:modified>
</cp:coreProperties>
</file>