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Play"/>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MB9BKtbOxff0FPfsHyOm0Gj8R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bee8ce060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3bee8ce060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33bee8ce060_0_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3bee8ce060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3bee8ce060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33bee8ce060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bee8ce060_0_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bee8ce060_0_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33bee8ce060_0_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bee8ce060_0_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bee8ce060_0_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3bee8ce060_0_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bee8ce060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bee8ce060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3bee8ce060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bee8ce060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3bee8ce060_0_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g33bee8ce060_0_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bee8ce060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bee8ce060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3bee8ce060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bee8ce060_0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bee8ce060_0_1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33bee8ce060_0_1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3bee8ce06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bee8ce06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33bee8ce060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bee8ce06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bee8ce060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33bee8ce060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bee8ce060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bee8ce060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33bee8ce060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Play"/>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a:solidFill>
                  <a:schemeClr val="dk1"/>
                </a:solidFill>
              </a:defRPr>
            </a:lvl1pPr>
            <a:lvl2pPr indent="-381000" lvl="1" marL="914400" algn="l">
              <a:lnSpc>
                <a:spcPct val="90000"/>
              </a:lnSpc>
              <a:spcBef>
                <a:spcPts val="500"/>
              </a:spcBef>
              <a:spcAft>
                <a:spcPts val="0"/>
              </a:spcAft>
              <a:buClr>
                <a:schemeClr val="dk1"/>
              </a:buClr>
              <a:buSzPts val="2400"/>
              <a:buChar char="•"/>
              <a:defRPr>
                <a:solidFill>
                  <a:schemeClr val="dk1"/>
                </a:solidFill>
              </a:defRPr>
            </a:lvl2pPr>
            <a:lvl3pPr indent="-355600" lvl="2" marL="1371600" algn="l">
              <a:lnSpc>
                <a:spcPct val="90000"/>
              </a:lnSpc>
              <a:spcBef>
                <a:spcPts val="500"/>
              </a:spcBef>
              <a:spcAft>
                <a:spcPts val="0"/>
              </a:spcAft>
              <a:buClr>
                <a:schemeClr val="dk1"/>
              </a:buClr>
              <a:buSzPts val="2000"/>
              <a:buChar char="•"/>
              <a:defRPr>
                <a:solidFill>
                  <a:schemeClr val="dk1"/>
                </a:solidFill>
              </a:defRPr>
            </a:lvl3pPr>
            <a:lvl4pPr indent="-342900" lvl="3" marL="1828800" algn="l">
              <a:lnSpc>
                <a:spcPct val="90000"/>
              </a:lnSpc>
              <a:spcBef>
                <a:spcPts val="500"/>
              </a:spcBef>
              <a:spcAft>
                <a:spcPts val="0"/>
              </a:spcAft>
              <a:buClr>
                <a:schemeClr val="dk1"/>
              </a:buClr>
              <a:buSzPts val="1800"/>
              <a:buChar char="•"/>
              <a:defRPr>
                <a:solidFill>
                  <a:schemeClr val="dk1"/>
                </a:solidFill>
              </a:defRPr>
            </a:lvl4pPr>
            <a:lvl5pPr indent="-342900" lvl="4" marL="2286000" algn="l">
              <a:lnSpc>
                <a:spcPct val="90000"/>
              </a:lnSpc>
              <a:spcBef>
                <a:spcPts val="500"/>
              </a:spcBef>
              <a:spcAft>
                <a:spcPts val="0"/>
              </a:spcAft>
              <a:buClr>
                <a:schemeClr val="dk1"/>
              </a:buClr>
              <a:buSzPts val="1800"/>
              <a:buChar char="•"/>
              <a:defRPr>
                <a:solidFill>
                  <a:schemeClr val="dk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1" name="Google Shape;3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3"/>
          <p:cNvSpPr/>
          <p:nvPr>
            <p:ph idx="2" type="pic"/>
          </p:nvPr>
        </p:nvSpPr>
        <p:spPr>
          <a:xfrm>
            <a:off x="5183188" y="987425"/>
            <a:ext cx="6172200" cy="4873625"/>
          </a:xfrm>
          <a:prstGeom prst="rect">
            <a:avLst/>
          </a:prstGeom>
          <a:noFill/>
          <a:ln>
            <a:noFill/>
          </a:ln>
        </p:spPr>
      </p:sp>
      <p:sp>
        <p:nvSpPr>
          <p:cNvPr id="69" name="Google Shape;69;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14"/>
          <p:cNvPicPr preferRelativeResize="0"/>
          <p:nvPr/>
        </p:nvPicPr>
        <p:blipFill rotWithShape="1">
          <a:blip r:embed="rId1">
            <a:alphaModFix/>
          </a:blip>
          <a:srcRect b="0" l="0" r="0" t="0"/>
          <a:stretch/>
        </p:blipFill>
        <p:spPr>
          <a:xfrm>
            <a:off x="218252" y="353654"/>
            <a:ext cx="2215421" cy="43205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477981" y="1277107"/>
            <a:ext cx="8366216" cy="490922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Georgia"/>
              <a:buNone/>
            </a:pPr>
            <a:br>
              <a:rPr b="1" lang="en-US" sz="6600">
                <a:latin typeface="Georgia"/>
                <a:ea typeface="Georgia"/>
                <a:cs typeface="Georgia"/>
                <a:sym typeface="Georgia"/>
              </a:rPr>
            </a:br>
            <a:br>
              <a:rPr b="1" lang="en-US" sz="6600">
                <a:latin typeface="Georgia"/>
                <a:ea typeface="Georgia"/>
                <a:cs typeface="Georgia"/>
                <a:sym typeface="Georgia"/>
              </a:rPr>
            </a:br>
            <a:br>
              <a:rPr b="1" lang="en-US" sz="6600">
                <a:latin typeface="Georgia"/>
                <a:ea typeface="Georgia"/>
                <a:cs typeface="Georgia"/>
                <a:sym typeface="Georgia"/>
              </a:rPr>
            </a:br>
            <a:r>
              <a:rPr b="1" lang="en-US" sz="6600">
                <a:latin typeface="Georgia"/>
                <a:ea typeface="Georgia"/>
                <a:cs typeface="Georgia"/>
                <a:sym typeface="Georgia"/>
              </a:rPr>
              <a:t>Basic Concepts of Natural Language Processing</a:t>
            </a:r>
            <a:br>
              <a:rPr b="1" lang="en-US" sz="4800">
                <a:latin typeface="Georgia"/>
                <a:ea typeface="Georgia"/>
                <a:cs typeface="Georgia"/>
                <a:sym typeface="Georgia"/>
              </a:rPr>
            </a:br>
            <a:br>
              <a:rPr b="1" lang="en-US" sz="4800">
                <a:latin typeface="Georgia"/>
                <a:ea typeface="Georgia"/>
                <a:cs typeface="Georgia"/>
                <a:sym typeface="Georgia"/>
              </a:rPr>
            </a:br>
            <a:br>
              <a:rPr b="1" lang="en-US" sz="4800">
                <a:latin typeface="Georgia"/>
                <a:ea typeface="Georgia"/>
                <a:cs typeface="Georgia"/>
                <a:sym typeface="Georgia"/>
              </a:rPr>
            </a:br>
            <a:r>
              <a:rPr b="1" lang="en-US" sz="1800">
                <a:latin typeface="Georgia"/>
                <a:ea typeface="Georgia"/>
                <a:cs typeface="Georgia"/>
                <a:sym typeface="Georgia"/>
              </a:rPr>
              <a:t>Session No.: 1</a:t>
            </a:r>
            <a:br>
              <a:rPr b="1" lang="en-US" sz="1800">
                <a:latin typeface="Georgia"/>
                <a:ea typeface="Georgia"/>
                <a:cs typeface="Georgia"/>
                <a:sym typeface="Georgia"/>
              </a:rPr>
            </a:br>
            <a:r>
              <a:rPr b="1" lang="en-US" sz="1800">
                <a:latin typeface="Georgia"/>
                <a:ea typeface="Georgia"/>
                <a:cs typeface="Georgia"/>
                <a:sym typeface="Georgia"/>
              </a:rPr>
              <a:t>Course Name: Natural Language Processing</a:t>
            </a:r>
            <a:br>
              <a:rPr b="1" lang="en-US" sz="1800">
                <a:latin typeface="Georgia"/>
                <a:ea typeface="Georgia"/>
                <a:cs typeface="Georgia"/>
                <a:sym typeface="Georgia"/>
              </a:rPr>
            </a:br>
            <a:r>
              <a:rPr b="1" lang="en-US" sz="1800">
                <a:latin typeface="Georgia"/>
                <a:ea typeface="Georgia"/>
                <a:cs typeface="Georgia"/>
                <a:sym typeface="Georgia"/>
              </a:rPr>
              <a:t>Course Code: R1UC616C</a:t>
            </a:r>
            <a:br>
              <a:rPr b="1" lang="en-US" sz="1800">
                <a:latin typeface="Georgia"/>
                <a:ea typeface="Georgia"/>
                <a:cs typeface="Georgia"/>
                <a:sym typeface="Georgia"/>
              </a:rPr>
            </a:br>
            <a:r>
              <a:rPr b="1" lang="en-US" sz="1800">
                <a:latin typeface="Georgia"/>
                <a:ea typeface="Georgia"/>
                <a:cs typeface="Georgia"/>
                <a:sym typeface="Georgia"/>
              </a:rPr>
              <a:t>Instructor Name: Dr. Deepa Joshi</a:t>
            </a:r>
            <a:br>
              <a:rPr b="1" lang="en-US" sz="1800">
                <a:latin typeface="Georgia"/>
                <a:ea typeface="Georgia"/>
                <a:cs typeface="Georgia"/>
                <a:sym typeface="Georgia"/>
              </a:rPr>
            </a:br>
            <a:r>
              <a:rPr b="1" lang="en-US" sz="1800">
                <a:latin typeface="Georgia"/>
                <a:ea typeface="Georgia"/>
                <a:cs typeface="Georgia"/>
                <a:sym typeface="Georgia"/>
              </a:rPr>
              <a:t>Duration: 50 mins</a:t>
            </a:r>
            <a:br>
              <a:rPr b="1" lang="en-US" sz="1800">
                <a:latin typeface="Georgia"/>
                <a:ea typeface="Georgia"/>
                <a:cs typeface="Georgia"/>
                <a:sym typeface="Georgia"/>
              </a:rPr>
            </a:br>
            <a:r>
              <a:rPr b="1" lang="en-US" sz="1800">
                <a:latin typeface="Georgia"/>
                <a:ea typeface="Georgia"/>
                <a:cs typeface="Georgia"/>
                <a:sym typeface="Georgia"/>
              </a:rPr>
              <a:t>Date of Conduction of Class: 4 March 2025</a:t>
            </a:r>
            <a:endParaRPr b="1" sz="4800">
              <a:latin typeface="Georgia"/>
              <a:ea typeface="Georgia"/>
              <a:cs typeface="Georgia"/>
              <a:sym typeface="Georgia"/>
            </a:endParaRPr>
          </a:p>
        </p:txBody>
      </p:sp>
      <p:sp>
        <p:nvSpPr>
          <p:cNvPr id="90" name="Google Shape;90;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91" name="Google Shape;91;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92" name="Google Shape;92;p1"/>
          <p:cNvPicPr preferRelativeResize="0"/>
          <p:nvPr/>
        </p:nvPicPr>
        <p:blipFill rotWithShape="1">
          <a:blip r:embed="rId3">
            <a:alphaModFix/>
          </a:blip>
          <a:srcRect b="0" l="0" r="0" t="0"/>
          <a:stretch/>
        </p:blipFill>
        <p:spPr>
          <a:xfrm>
            <a:off x="10758565" y="176753"/>
            <a:ext cx="1190469" cy="119046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3bee8ce060_0_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70" name="Google Shape;170;g33bee8ce060_0_53"/>
          <p:cNvSpPr txBox="1"/>
          <p:nvPr>
            <p:ph idx="1" type="body"/>
          </p:nvPr>
        </p:nvSpPr>
        <p:spPr>
          <a:xfrm>
            <a:off x="838200" y="79180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t>Task 4: Resolving Pronoun Confusion</a:t>
            </a:r>
            <a:endParaRPr b="1" sz="2000"/>
          </a:p>
          <a:p>
            <a:pPr indent="0" lvl="0" marL="0" rtl="0" algn="l">
              <a:lnSpc>
                <a:spcPct val="115000"/>
              </a:lnSpc>
              <a:spcBef>
                <a:spcPts val="1200"/>
              </a:spcBef>
              <a:spcAft>
                <a:spcPts val="0"/>
              </a:spcAft>
              <a:buClr>
                <a:schemeClr val="dk1"/>
              </a:buClr>
              <a:buSzPts val="1100"/>
              <a:buFont typeface="Arial"/>
              <a:buNone/>
            </a:pPr>
            <a:r>
              <a:rPr lang="en-US" sz="2000"/>
              <a:t>📌 </a:t>
            </a:r>
            <a:r>
              <a:rPr b="1" lang="en-US" sz="2000"/>
              <a:t>Objective:</a:t>
            </a:r>
            <a:r>
              <a:rPr lang="en-US" sz="2000"/>
              <a:t> Understand how NLP struggles with pronoun references.</a:t>
            </a:r>
            <a:endParaRPr sz="2000"/>
          </a:p>
          <a:p>
            <a:pPr indent="0" lvl="0" marL="0" rtl="0" algn="l">
              <a:lnSpc>
                <a:spcPct val="115000"/>
              </a:lnSpc>
              <a:spcBef>
                <a:spcPts val="1200"/>
              </a:spcBef>
              <a:spcAft>
                <a:spcPts val="0"/>
              </a:spcAft>
              <a:buClr>
                <a:schemeClr val="dk1"/>
              </a:buClr>
              <a:buSzPts val="1100"/>
              <a:buFont typeface="Arial"/>
              <a:buNone/>
            </a:pPr>
            <a:r>
              <a:rPr b="1" lang="en-US" sz="2000"/>
              <a:t>Step 1: Read the sentences below and determine who the pronoun refers to.</a:t>
            </a:r>
            <a:endParaRPr b="1" sz="2000"/>
          </a:p>
          <a:p>
            <a:pPr indent="-355600" lvl="0" marL="457200" rtl="0" algn="l">
              <a:lnSpc>
                <a:spcPct val="115000"/>
              </a:lnSpc>
              <a:spcBef>
                <a:spcPts val="1200"/>
              </a:spcBef>
              <a:spcAft>
                <a:spcPts val="0"/>
              </a:spcAft>
              <a:buSzPts val="2000"/>
              <a:buAutoNum type="arabicPeriod"/>
            </a:pPr>
            <a:r>
              <a:rPr b="1" lang="en-US" sz="2000"/>
              <a:t>"John called Mike because he was late."</a:t>
            </a:r>
            <a:r>
              <a:rPr lang="en-US" sz="2000"/>
              <a:t> (Who was late—John or Mike?)</a:t>
            </a:r>
            <a:endParaRPr sz="2000"/>
          </a:p>
          <a:p>
            <a:pPr indent="-355600" lvl="0" marL="457200" rtl="0" algn="l">
              <a:lnSpc>
                <a:spcPct val="115000"/>
              </a:lnSpc>
              <a:spcBef>
                <a:spcPts val="0"/>
              </a:spcBef>
              <a:spcAft>
                <a:spcPts val="0"/>
              </a:spcAft>
              <a:buSzPts val="2000"/>
              <a:buAutoNum type="arabicPeriod"/>
            </a:pPr>
            <a:r>
              <a:rPr b="1" lang="en-US" sz="2000"/>
              <a:t>"Lisa told Sarah she lost her book."</a:t>
            </a:r>
            <a:r>
              <a:rPr lang="en-US" sz="2000"/>
              <a:t> (Who lost the book—Lisa or Sarah?)</a:t>
            </a:r>
            <a:endParaRPr sz="2000"/>
          </a:p>
          <a:p>
            <a:pPr indent="-355600" lvl="0" marL="457200" rtl="0" algn="l">
              <a:lnSpc>
                <a:spcPct val="115000"/>
              </a:lnSpc>
              <a:spcBef>
                <a:spcPts val="0"/>
              </a:spcBef>
              <a:spcAft>
                <a:spcPts val="0"/>
              </a:spcAft>
              <a:buSzPts val="2000"/>
              <a:buAutoNum type="arabicPeriod"/>
            </a:pPr>
            <a:r>
              <a:rPr b="1" lang="en-US" sz="2000"/>
              <a:t>"Alex and Jamie went hiking. He reached the top first."</a:t>
            </a:r>
            <a:r>
              <a:rPr lang="en-US" sz="2000"/>
              <a:t> (Who reached first—Alex or Jamie?)</a:t>
            </a:r>
            <a:endParaRPr sz="2000"/>
          </a:p>
          <a:p>
            <a:pPr indent="0" lvl="0" marL="0" rtl="0" algn="l">
              <a:lnSpc>
                <a:spcPct val="115000"/>
              </a:lnSpc>
              <a:spcBef>
                <a:spcPts val="1200"/>
              </a:spcBef>
              <a:spcAft>
                <a:spcPts val="0"/>
              </a:spcAft>
              <a:buClr>
                <a:schemeClr val="dk1"/>
              </a:buClr>
              <a:buSzPts val="1100"/>
              <a:buFont typeface="Arial"/>
              <a:buNone/>
            </a:pPr>
            <a:r>
              <a:rPr b="1" lang="en-US" sz="2000"/>
              <a:t>Step 2: Discuss:</a:t>
            </a:r>
            <a:endParaRPr b="1" sz="2000"/>
          </a:p>
          <a:p>
            <a:pPr indent="-355600" lvl="0" marL="457200" rtl="0" algn="l">
              <a:lnSpc>
                <a:spcPct val="115000"/>
              </a:lnSpc>
              <a:spcBef>
                <a:spcPts val="1200"/>
              </a:spcBef>
              <a:spcAft>
                <a:spcPts val="0"/>
              </a:spcAft>
              <a:buSzPts val="2000"/>
              <a:buChar char="●"/>
            </a:pPr>
            <a:r>
              <a:rPr lang="en-US" sz="2000"/>
              <a:t>How do humans figure this out easily?</a:t>
            </a:r>
            <a:endParaRPr sz="2000"/>
          </a:p>
          <a:p>
            <a:pPr indent="-355600" lvl="0" marL="457200" rtl="0" algn="l">
              <a:lnSpc>
                <a:spcPct val="115000"/>
              </a:lnSpc>
              <a:spcBef>
                <a:spcPts val="0"/>
              </a:spcBef>
              <a:spcAft>
                <a:spcPts val="0"/>
              </a:spcAft>
              <a:buSzPts val="2000"/>
              <a:buChar char="●"/>
            </a:pPr>
            <a:r>
              <a:rPr lang="en-US" sz="2000"/>
              <a:t>What methods might machines use to resolve this issue?</a:t>
            </a:r>
            <a:endParaRPr sz="2000"/>
          </a:p>
          <a:p>
            <a:pPr indent="0" lvl="0" marL="0" rtl="0" algn="l">
              <a:spcBef>
                <a:spcPts val="1200"/>
              </a:spcBef>
              <a:spcAft>
                <a:spcPts val="0"/>
              </a:spcAft>
              <a:buNone/>
            </a:pPr>
            <a:r>
              <a:t/>
            </a:r>
            <a:endParaRPr sz="2000"/>
          </a:p>
        </p:txBody>
      </p:sp>
      <p:sp>
        <p:nvSpPr>
          <p:cNvPr id="171" name="Google Shape;171;g33bee8ce060_0_5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479165" y="749508"/>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Play"/>
              <a:buNone/>
            </a:pPr>
            <a:r>
              <a:rPr b="1" lang="en-US" sz="4000"/>
              <a:t>Ensure attainment of LOs in alignment to the learning activities:</a:t>
            </a:r>
            <a:r>
              <a:rPr b="1" lang="en-US" sz="4000">
                <a:solidFill>
                  <a:srgbClr val="FFFFFF"/>
                </a:solidFill>
                <a:latin typeface="Arial"/>
                <a:ea typeface="Arial"/>
                <a:cs typeface="Arial"/>
                <a:sym typeface="Arial"/>
              </a:rPr>
              <a:t> outcomes (1-2)</a:t>
            </a:r>
            <a:endParaRPr/>
          </a:p>
        </p:txBody>
      </p:sp>
      <p:sp>
        <p:nvSpPr>
          <p:cNvPr id="177" name="Google Shape;177;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78" name="Google Shape;178;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79" name="Google Shape;179;p11"/>
          <p:cNvGrpSpPr/>
          <p:nvPr/>
        </p:nvGrpSpPr>
        <p:grpSpPr>
          <a:xfrm>
            <a:off x="644056" y="3538330"/>
            <a:ext cx="10927829" cy="1844702"/>
            <a:chOff x="0" y="922351"/>
            <a:chExt cx="10927829" cy="1844702"/>
          </a:xfrm>
        </p:grpSpPr>
        <p:sp>
          <p:nvSpPr>
            <p:cNvPr id="180" name="Google Shape;180;p11"/>
            <p:cNvSpPr/>
            <p:nvPr/>
          </p:nvSpPr>
          <p:spPr>
            <a:xfrm>
              <a:off x="0" y="922351"/>
              <a:ext cx="10927829" cy="1844702"/>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1"/>
            <p:cNvSpPr txBox="1"/>
            <p:nvPr/>
          </p:nvSpPr>
          <p:spPr>
            <a:xfrm>
              <a:off x="54029" y="976380"/>
              <a:ext cx="10819771" cy="1736644"/>
            </a:xfrm>
            <a:prstGeom prst="rect">
              <a:avLst/>
            </a:prstGeom>
            <a:noFill/>
            <a:ln>
              <a:noFill/>
            </a:ln>
          </p:spPr>
          <p:txBody>
            <a:bodyPr anchorCtr="0" anchor="ctr" bIns="133350" lIns="133350" spcFirstLastPara="1" rIns="133350" wrap="square" tIns="133350">
              <a:noAutofit/>
            </a:bodyPr>
            <a:lstStyle/>
            <a:p>
              <a:pPr indent="0" lvl="0" marL="0" marR="0" rtl="0" algn="ctr">
                <a:lnSpc>
                  <a:spcPct val="90000"/>
                </a:lnSpc>
                <a:spcBef>
                  <a:spcPts val="0"/>
                </a:spcBef>
                <a:spcAft>
                  <a:spcPts val="0"/>
                </a:spcAft>
                <a:buClr>
                  <a:schemeClr val="lt1"/>
                </a:buClr>
                <a:buSzPts val="3500"/>
                <a:buFont typeface="Arial"/>
                <a:buNone/>
              </a:pPr>
              <a:r>
                <a:rPr b="0" i="0" lang="en-US" sz="3500" u="none" cap="none" strike="noStrike">
                  <a:solidFill>
                    <a:schemeClr val="lt1"/>
                  </a:solidFill>
                  <a:latin typeface="Arial"/>
                  <a:ea typeface="Arial"/>
                  <a:cs typeface="Arial"/>
                  <a:sym typeface="Arial"/>
                </a:rPr>
                <a:t>Outcome 1: Explain the Fundamental Concepts of NLP and Its Relationship with Computational Linguistics</a:t>
              </a:r>
              <a:endParaRPr b="0" i="0" sz="1400" u="none" cap="none" strike="noStrike">
                <a:solidFill>
                  <a:srgbClr val="000000"/>
                </a:solidFill>
                <a:latin typeface="Arial"/>
                <a:ea typeface="Arial"/>
                <a:cs typeface="Arial"/>
                <a:sym typeface="Arial"/>
              </a:endParaRPr>
            </a:p>
          </p:txBody>
        </p:sp>
      </p:grpSp>
      <p:pic>
        <p:nvPicPr>
          <p:cNvPr descr="A blue circle with text and words&#10;&#10;Description automatically generated" id="182" name="Google Shape;182;p11"/>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83" name="Google Shape;183;p11"/>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683655" y="1213803"/>
            <a:ext cx="9818849" cy="158895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Georgia"/>
              <a:buNone/>
            </a:pPr>
            <a:r>
              <a:rPr lang="en-US" sz="5400">
                <a:latin typeface="Georgia"/>
                <a:ea typeface="Georgia"/>
                <a:cs typeface="Georgia"/>
                <a:sym typeface="Georgia"/>
              </a:rPr>
              <a:t>Information to next topic of the course</a:t>
            </a:r>
            <a:endParaRPr sz="2000">
              <a:latin typeface="Georgia"/>
              <a:ea typeface="Georgia"/>
              <a:cs typeface="Georgia"/>
              <a:sym typeface="Georgia"/>
            </a:endParaRPr>
          </a:p>
        </p:txBody>
      </p:sp>
      <p:sp>
        <p:nvSpPr>
          <p:cNvPr id="189" name="Google Shape;18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90" name="Google Shape;19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91" name="Google Shape;191;p12"/>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sp>
        <p:nvSpPr>
          <p:cNvPr id="192" name="Google Shape;192;p12"/>
          <p:cNvSpPr txBox="1"/>
          <p:nvPr/>
        </p:nvSpPr>
        <p:spPr>
          <a:xfrm>
            <a:off x="683654" y="2890480"/>
            <a:ext cx="10670100" cy="1631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lang="en-US" sz="2000">
                <a:solidFill>
                  <a:schemeClr val="dk1"/>
                </a:solidFill>
              </a:rPr>
              <a:t>How Machines Process Language: Text Preprocessing (Cleaning the text: Tokenization, Stopword Removal, Lemmatization)</a:t>
            </a:r>
            <a:endParaRPr sz="2000">
              <a:solidFill>
                <a:schemeClr val="dk1"/>
              </a:solidFill>
            </a:endParaRPr>
          </a:p>
          <a:p>
            <a:pPr indent="0" lvl="0" marL="0" rtl="0" algn="l">
              <a:spcBef>
                <a:spcPts val="0"/>
              </a:spcBef>
              <a:spcAft>
                <a:spcPts val="0"/>
              </a:spcAft>
              <a:buClr>
                <a:schemeClr val="dk1"/>
              </a:buClr>
              <a:buSzPts val="1100"/>
              <a:buFont typeface="Arial"/>
              <a:buNone/>
            </a:pPr>
            <a:r>
              <a:t/>
            </a:r>
            <a:endParaRPr sz="2000">
              <a:solidFill>
                <a:schemeClr val="dk1"/>
              </a:solidFill>
            </a:endParaRPr>
          </a:p>
          <a:p>
            <a:pPr indent="0" lvl="0" marL="0" marR="0" rtl="0" algn="l">
              <a:lnSpc>
                <a:spcPct val="100000"/>
              </a:lnSpc>
              <a:spcBef>
                <a:spcPts val="0"/>
              </a:spcBef>
              <a:spcAft>
                <a:spcPts val="0"/>
              </a:spcAft>
              <a:buClr>
                <a:srgbClr val="000000"/>
              </a:buClr>
              <a:buSzPts val="2400"/>
              <a:buFont typeface="Arial"/>
              <a:buNone/>
            </a:pPr>
            <a:r>
              <a:t/>
            </a:r>
            <a:endParaRPr sz="2000">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3bee8ce060_0_6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Activity 1 Discussions</a:t>
            </a:r>
            <a:endParaRPr/>
          </a:p>
        </p:txBody>
      </p:sp>
      <p:sp>
        <p:nvSpPr>
          <p:cNvPr id="199" name="Google Shape;199;g33bee8ce060_0_6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2000"/>
              <a:t>Task 1- Possible Interpretations:</a:t>
            </a:r>
            <a:endParaRPr b="1" sz="2000"/>
          </a:p>
          <a:p>
            <a:pPr indent="-355600" lvl="0" marL="457200" rtl="0" algn="l">
              <a:lnSpc>
                <a:spcPct val="115000"/>
              </a:lnSpc>
              <a:spcBef>
                <a:spcPts val="1200"/>
              </a:spcBef>
              <a:spcAft>
                <a:spcPts val="0"/>
              </a:spcAft>
              <a:buSzPts val="2000"/>
              <a:buAutoNum type="arabicPeriod"/>
            </a:pPr>
            <a:r>
              <a:rPr b="1" lang="en-US" sz="2000"/>
              <a:t>"I saw her duck."</a:t>
            </a:r>
            <a:endParaRPr b="1" sz="2000"/>
          </a:p>
          <a:p>
            <a:pPr indent="-355600" lvl="1" marL="914400" rtl="0" algn="l">
              <a:lnSpc>
                <a:spcPct val="115000"/>
              </a:lnSpc>
              <a:spcBef>
                <a:spcPts val="0"/>
              </a:spcBef>
              <a:spcAft>
                <a:spcPts val="0"/>
              </a:spcAft>
              <a:buSzPts val="2000"/>
              <a:buChar char="○"/>
            </a:pPr>
            <a:r>
              <a:rPr lang="en-US" sz="2000"/>
              <a:t>(A) I saw her pet duck (animal).</a:t>
            </a:r>
            <a:endParaRPr sz="2000"/>
          </a:p>
          <a:p>
            <a:pPr indent="-355600" lvl="1" marL="914400" rtl="0" algn="l">
              <a:lnSpc>
                <a:spcPct val="115000"/>
              </a:lnSpc>
              <a:spcBef>
                <a:spcPts val="0"/>
              </a:spcBef>
              <a:spcAft>
                <a:spcPts val="0"/>
              </a:spcAft>
              <a:buSzPts val="2000"/>
              <a:buChar char="○"/>
            </a:pPr>
            <a:r>
              <a:rPr lang="en-US" sz="2000"/>
              <a:t>(B) I saw her quickly lower her head to avoid something.</a:t>
            </a:r>
            <a:endParaRPr sz="2000"/>
          </a:p>
          <a:p>
            <a:pPr indent="-355600" lvl="0" marL="457200" rtl="0" algn="l">
              <a:lnSpc>
                <a:spcPct val="115000"/>
              </a:lnSpc>
              <a:spcBef>
                <a:spcPts val="0"/>
              </a:spcBef>
              <a:spcAft>
                <a:spcPts val="0"/>
              </a:spcAft>
              <a:buSzPts val="2000"/>
              <a:buAutoNum type="arabicPeriod"/>
            </a:pPr>
            <a:r>
              <a:rPr b="1" lang="en-US" sz="2000"/>
              <a:t>"The chicken is ready to eat."</a:t>
            </a:r>
            <a:endParaRPr b="1" sz="2000"/>
          </a:p>
          <a:p>
            <a:pPr indent="-355600" lvl="1" marL="914400" rtl="0" algn="l">
              <a:lnSpc>
                <a:spcPct val="115000"/>
              </a:lnSpc>
              <a:spcBef>
                <a:spcPts val="0"/>
              </a:spcBef>
              <a:spcAft>
                <a:spcPts val="0"/>
              </a:spcAft>
              <a:buSzPts val="2000"/>
              <a:buChar char="○"/>
            </a:pPr>
            <a:r>
              <a:rPr lang="en-US" sz="2000"/>
              <a:t>(A) The cooked chicken is ready for a person to eat.</a:t>
            </a:r>
            <a:endParaRPr sz="2000"/>
          </a:p>
          <a:p>
            <a:pPr indent="-355600" lvl="1" marL="914400" rtl="0" algn="l">
              <a:lnSpc>
                <a:spcPct val="115000"/>
              </a:lnSpc>
              <a:spcBef>
                <a:spcPts val="0"/>
              </a:spcBef>
              <a:spcAft>
                <a:spcPts val="0"/>
              </a:spcAft>
              <a:buSzPts val="2000"/>
              <a:buChar char="○"/>
            </a:pPr>
            <a:r>
              <a:rPr lang="en-US" sz="2000"/>
              <a:t>(B) The chicken itself is ready to eat food.</a:t>
            </a:r>
            <a:endParaRPr sz="2000"/>
          </a:p>
          <a:p>
            <a:pPr indent="0" lvl="0" marL="0" rtl="0" algn="l">
              <a:lnSpc>
                <a:spcPct val="115000"/>
              </a:lnSpc>
              <a:spcBef>
                <a:spcPts val="1200"/>
              </a:spcBef>
              <a:spcAft>
                <a:spcPts val="0"/>
              </a:spcAft>
              <a:buNone/>
            </a:pPr>
            <a:r>
              <a:rPr lang="en-US" sz="2000"/>
              <a:t>Ambiguity arises when words or sentence structures have multiple meanings. Humans resolve ambiguity using context, but NLP models must rely on algorithms and training data.</a:t>
            </a:r>
            <a:endParaRPr sz="2000"/>
          </a:p>
          <a:p>
            <a:pPr indent="0" lvl="0" marL="0" rtl="0" algn="l">
              <a:spcBef>
                <a:spcPts val="1200"/>
              </a:spcBef>
              <a:spcAft>
                <a:spcPts val="0"/>
              </a:spcAft>
              <a:buNone/>
            </a:pPr>
            <a:r>
              <a:t/>
            </a:r>
            <a:endParaRPr sz="2000"/>
          </a:p>
        </p:txBody>
      </p:sp>
      <p:sp>
        <p:nvSpPr>
          <p:cNvPr id="200" name="Google Shape;200;g33bee8ce060_0_6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3bee8ce060_0_7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07" name="Google Shape;207;g33bee8ce060_0_70"/>
          <p:cNvSpPr txBox="1"/>
          <p:nvPr>
            <p:ph idx="1" type="body"/>
          </p:nvPr>
        </p:nvSpPr>
        <p:spPr>
          <a:xfrm>
            <a:off x="838200" y="111705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t>Task 2: Understanding Context Dependence</a:t>
            </a:r>
            <a:endParaRPr b="1" sz="2000"/>
          </a:p>
          <a:p>
            <a:pPr indent="0" lvl="0" marL="0" rtl="0" algn="l">
              <a:lnSpc>
                <a:spcPct val="115000"/>
              </a:lnSpc>
              <a:spcBef>
                <a:spcPts val="1200"/>
              </a:spcBef>
              <a:spcAft>
                <a:spcPts val="0"/>
              </a:spcAft>
              <a:buClr>
                <a:schemeClr val="dk1"/>
              </a:buClr>
              <a:buSzPts val="1100"/>
              <a:buFont typeface="Arial"/>
              <a:buNone/>
            </a:pPr>
            <a:r>
              <a:rPr lang="en-US" sz="2000"/>
              <a:t>📌 </a:t>
            </a:r>
            <a:r>
              <a:rPr b="1" lang="en-US" sz="2000"/>
              <a:t>Before Context:</a:t>
            </a:r>
            <a:endParaRPr b="1" sz="2000"/>
          </a:p>
          <a:p>
            <a:pPr indent="-355600" lvl="0" marL="457200" rtl="0" algn="l">
              <a:lnSpc>
                <a:spcPct val="115000"/>
              </a:lnSpc>
              <a:spcBef>
                <a:spcPts val="1200"/>
              </a:spcBef>
              <a:spcAft>
                <a:spcPts val="0"/>
              </a:spcAft>
              <a:buSzPts val="2000"/>
              <a:buAutoNum type="arabicPeriod"/>
            </a:pPr>
            <a:r>
              <a:rPr lang="en-US" sz="2000"/>
              <a:t>"That was a piece of cake!" → Literal meaning: a piece of dessert.</a:t>
            </a:r>
            <a:endParaRPr sz="2000"/>
          </a:p>
          <a:p>
            <a:pPr indent="-355600" lvl="0" marL="457200" rtl="0" algn="l">
              <a:lnSpc>
                <a:spcPct val="115000"/>
              </a:lnSpc>
              <a:spcBef>
                <a:spcPts val="0"/>
              </a:spcBef>
              <a:spcAft>
                <a:spcPts val="0"/>
              </a:spcAft>
              <a:buSzPts val="2000"/>
              <a:buAutoNum type="arabicPeriod"/>
            </a:pPr>
            <a:r>
              <a:rPr lang="en-US" sz="2000"/>
              <a:t>"She is on fire today." → Literal meaning: She is burning.</a:t>
            </a:r>
            <a:endParaRPr sz="2000"/>
          </a:p>
          <a:p>
            <a:pPr indent="-355600" lvl="0" marL="457200" rtl="0" algn="l">
              <a:lnSpc>
                <a:spcPct val="115000"/>
              </a:lnSpc>
              <a:spcBef>
                <a:spcPts val="0"/>
              </a:spcBef>
              <a:spcAft>
                <a:spcPts val="0"/>
              </a:spcAft>
              <a:buSzPts val="2000"/>
              <a:buAutoNum type="arabicPeriod"/>
            </a:pPr>
            <a:r>
              <a:rPr lang="en-US" sz="2000"/>
              <a:t>"Let’s break the ice." → Literal meaning: Physically breaking ice.</a:t>
            </a:r>
            <a:endParaRPr sz="2000"/>
          </a:p>
          <a:p>
            <a:pPr indent="0" lvl="0" marL="0" rtl="0" algn="l">
              <a:lnSpc>
                <a:spcPct val="115000"/>
              </a:lnSpc>
              <a:spcBef>
                <a:spcPts val="1200"/>
              </a:spcBef>
              <a:spcAft>
                <a:spcPts val="0"/>
              </a:spcAft>
              <a:buClr>
                <a:schemeClr val="dk1"/>
              </a:buClr>
              <a:buSzPts val="1100"/>
              <a:buFont typeface="Arial"/>
              <a:buNone/>
            </a:pPr>
            <a:r>
              <a:rPr lang="en-US" sz="2000"/>
              <a:t>📌 </a:t>
            </a:r>
            <a:r>
              <a:rPr b="1" lang="en-US" sz="2000"/>
              <a:t>After Adding Context:</a:t>
            </a:r>
            <a:endParaRPr b="1" sz="2000"/>
          </a:p>
          <a:p>
            <a:pPr indent="-355600" lvl="0" marL="457200" rtl="0" algn="l">
              <a:lnSpc>
                <a:spcPct val="115000"/>
              </a:lnSpc>
              <a:spcBef>
                <a:spcPts val="1200"/>
              </a:spcBef>
              <a:spcAft>
                <a:spcPts val="0"/>
              </a:spcAft>
              <a:buSzPts val="2000"/>
              <a:buAutoNum type="arabicPeriod"/>
            </a:pPr>
            <a:r>
              <a:rPr lang="en-US" sz="2000"/>
              <a:t>"The math test was a piece of cake!" → The test was very easy.</a:t>
            </a:r>
            <a:endParaRPr sz="2000"/>
          </a:p>
          <a:p>
            <a:pPr indent="-355600" lvl="0" marL="457200" rtl="0" algn="l">
              <a:lnSpc>
                <a:spcPct val="115000"/>
              </a:lnSpc>
              <a:spcBef>
                <a:spcPts val="0"/>
              </a:spcBef>
              <a:spcAft>
                <a:spcPts val="0"/>
              </a:spcAft>
              <a:buSzPts val="2000"/>
              <a:buAutoNum type="arabicPeriod"/>
            </a:pPr>
            <a:r>
              <a:rPr lang="en-US" sz="2000"/>
              <a:t>"She is on fire today with her basketball skills." → She is performing exceptionally well.</a:t>
            </a:r>
            <a:endParaRPr sz="2000"/>
          </a:p>
          <a:p>
            <a:pPr indent="-355600" lvl="0" marL="457200" rtl="0" algn="l">
              <a:lnSpc>
                <a:spcPct val="115000"/>
              </a:lnSpc>
              <a:spcBef>
                <a:spcPts val="0"/>
              </a:spcBef>
              <a:spcAft>
                <a:spcPts val="0"/>
              </a:spcAft>
              <a:buSzPts val="2000"/>
              <a:buAutoNum type="arabicPeriod"/>
            </a:pPr>
            <a:r>
              <a:rPr lang="en-US" sz="2000"/>
              <a:t>"At the party, we played a game to break the ice." → Starting a conversation to make people feel comfortable.</a:t>
            </a:r>
            <a:endParaRPr sz="2000"/>
          </a:p>
          <a:p>
            <a:pPr indent="0" lvl="0" marL="0" rtl="0" algn="l">
              <a:lnSpc>
                <a:spcPct val="115000"/>
              </a:lnSpc>
              <a:spcBef>
                <a:spcPts val="1200"/>
              </a:spcBef>
              <a:spcAft>
                <a:spcPts val="0"/>
              </a:spcAft>
              <a:buClr>
                <a:schemeClr val="dk1"/>
              </a:buClr>
              <a:buSzPts val="1100"/>
              <a:buFont typeface="Arial"/>
              <a:buNone/>
            </a:pPr>
            <a:r>
              <a:rPr lang="en-US" sz="2000"/>
              <a:t>✅ </a:t>
            </a:r>
            <a:r>
              <a:rPr b="1" lang="en-US" sz="2000"/>
              <a:t>Key Takeaway:</a:t>
            </a:r>
            <a:r>
              <a:rPr lang="en-US" sz="2000"/>
              <a:t> Context drastically changes meaning. NLP models need to analyze surrounding words and prior sentences to infer meaning correctly.</a:t>
            </a:r>
            <a:endParaRPr sz="2000"/>
          </a:p>
          <a:p>
            <a:pPr indent="0" lvl="0" marL="0" rtl="0" algn="l">
              <a:spcBef>
                <a:spcPts val="1200"/>
              </a:spcBef>
              <a:spcAft>
                <a:spcPts val="0"/>
              </a:spcAft>
              <a:buNone/>
            </a:pPr>
            <a:r>
              <a:t/>
            </a:r>
            <a:endParaRPr sz="2000"/>
          </a:p>
        </p:txBody>
      </p:sp>
      <p:sp>
        <p:nvSpPr>
          <p:cNvPr id="208" name="Google Shape;208;g33bee8ce060_0_7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3bee8ce060_0_7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15" name="Google Shape;215;g33bee8ce060_0_78"/>
          <p:cNvSpPr txBox="1"/>
          <p:nvPr>
            <p:ph idx="1" type="body"/>
          </p:nvPr>
        </p:nvSpPr>
        <p:spPr>
          <a:xfrm>
            <a:off x="1213193" y="1549968"/>
            <a:ext cx="9828300" cy="4966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endParaRPr/>
          </a:p>
        </p:txBody>
      </p:sp>
      <p:sp>
        <p:nvSpPr>
          <p:cNvPr id="216" name="Google Shape;216;g33bee8ce060_0_7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17" name="Google Shape;217;g33bee8ce060_0_78"/>
          <p:cNvPicPr preferRelativeResize="0"/>
          <p:nvPr/>
        </p:nvPicPr>
        <p:blipFill>
          <a:blip r:embed="rId3">
            <a:alphaModFix/>
          </a:blip>
          <a:stretch>
            <a:fillRect/>
          </a:stretch>
        </p:blipFill>
        <p:spPr>
          <a:xfrm>
            <a:off x="429775" y="1022225"/>
            <a:ext cx="11395174" cy="47157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3bee8ce060_0_8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224" name="Google Shape;224;g33bee8ce060_0_8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sz="1300"/>
              <a:t>Task 4: Resolving Pronoun Confusion</a:t>
            </a:r>
            <a:endParaRPr b="1" sz="1300"/>
          </a:p>
          <a:p>
            <a:pPr indent="0" lvl="0" marL="0" rtl="0" algn="l">
              <a:lnSpc>
                <a:spcPct val="115000"/>
              </a:lnSpc>
              <a:spcBef>
                <a:spcPts val="1200"/>
              </a:spcBef>
              <a:spcAft>
                <a:spcPts val="0"/>
              </a:spcAft>
              <a:buClr>
                <a:schemeClr val="dk1"/>
              </a:buClr>
              <a:buSzPts val="1100"/>
              <a:buFont typeface="Arial"/>
              <a:buNone/>
            </a:pPr>
            <a:r>
              <a:rPr lang="en-US" sz="1100"/>
              <a:t>📌 </a:t>
            </a:r>
            <a:r>
              <a:rPr b="1" lang="en-US" sz="1100"/>
              <a:t>Correct Answers:</a:t>
            </a:r>
            <a:endParaRPr b="1" sz="1100"/>
          </a:p>
          <a:p>
            <a:pPr indent="-298450" lvl="0" marL="457200" rtl="0" algn="l">
              <a:lnSpc>
                <a:spcPct val="115000"/>
              </a:lnSpc>
              <a:spcBef>
                <a:spcPts val="1200"/>
              </a:spcBef>
              <a:spcAft>
                <a:spcPts val="0"/>
              </a:spcAft>
              <a:buSzPts val="1100"/>
              <a:buAutoNum type="arabicPeriod"/>
            </a:pPr>
            <a:r>
              <a:rPr b="1" lang="en-US" sz="1100"/>
              <a:t>"John called Mike because he was late."</a:t>
            </a:r>
            <a:r>
              <a:rPr lang="en-US" sz="1100"/>
              <a:t> → Ambiguous, but likely means Mike was late.</a:t>
            </a:r>
            <a:endParaRPr sz="1100"/>
          </a:p>
          <a:p>
            <a:pPr indent="-298450" lvl="0" marL="457200" rtl="0" algn="l">
              <a:lnSpc>
                <a:spcPct val="115000"/>
              </a:lnSpc>
              <a:spcBef>
                <a:spcPts val="0"/>
              </a:spcBef>
              <a:spcAft>
                <a:spcPts val="0"/>
              </a:spcAft>
              <a:buSzPts val="1100"/>
              <a:buAutoNum type="arabicPeriod"/>
            </a:pPr>
            <a:r>
              <a:rPr b="1" lang="en-US" sz="1100"/>
              <a:t>"Lisa told Sarah she lost her book."</a:t>
            </a:r>
            <a:r>
              <a:rPr lang="en-US" sz="1100"/>
              <a:t> → Ambiguous, could mean Lisa or Sarah lost the book.</a:t>
            </a:r>
            <a:endParaRPr sz="1100"/>
          </a:p>
          <a:p>
            <a:pPr indent="-298450" lvl="0" marL="457200" rtl="0" algn="l">
              <a:lnSpc>
                <a:spcPct val="115000"/>
              </a:lnSpc>
              <a:spcBef>
                <a:spcPts val="0"/>
              </a:spcBef>
              <a:spcAft>
                <a:spcPts val="0"/>
              </a:spcAft>
              <a:buSzPts val="1100"/>
              <a:buAutoNum type="arabicPeriod"/>
            </a:pPr>
            <a:r>
              <a:rPr b="1" lang="en-US" sz="1100"/>
              <a:t>"Alex and Jamie went hiking. He reached the top first."</a:t>
            </a:r>
            <a:r>
              <a:rPr lang="en-US" sz="1100"/>
              <a:t> → Ambiguous, unclear whether Alex or Jamie reached first.</a:t>
            </a:r>
            <a:endParaRPr sz="1100"/>
          </a:p>
          <a:p>
            <a:pPr indent="0" lvl="0" marL="0" rtl="0" algn="l">
              <a:lnSpc>
                <a:spcPct val="115000"/>
              </a:lnSpc>
              <a:spcBef>
                <a:spcPts val="1200"/>
              </a:spcBef>
              <a:spcAft>
                <a:spcPts val="1200"/>
              </a:spcAft>
              <a:buClr>
                <a:schemeClr val="dk1"/>
              </a:buClr>
              <a:buSzPts val="1100"/>
              <a:buFont typeface="Arial"/>
              <a:buNone/>
            </a:pPr>
            <a:r>
              <a:rPr lang="en-US" sz="1100"/>
              <a:t>✅ </a:t>
            </a:r>
            <a:r>
              <a:rPr b="1" lang="en-US" sz="1100"/>
              <a:t>Key Takeaway:</a:t>
            </a:r>
            <a:r>
              <a:rPr lang="en-US" sz="1100"/>
              <a:t> Humans use common sense and prior knowledge to resolve pronouns. Machines use </a:t>
            </a:r>
            <a:r>
              <a:rPr b="1" lang="en-US" sz="1100"/>
              <a:t>Coreference Resolution</a:t>
            </a:r>
            <a:r>
              <a:rPr lang="en-US" sz="1100"/>
              <a:t> to track entities in a sentence.</a:t>
            </a:r>
            <a:endParaRPr sz="1100"/>
          </a:p>
        </p:txBody>
      </p:sp>
      <p:sp>
        <p:nvSpPr>
          <p:cNvPr id="225" name="Google Shape;225;g33bee8ce060_0_8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3bee8ce060_0_9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32" name="Google Shape;232;g33bee8ce060_0_94"/>
          <p:cNvSpPr txBox="1"/>
          <p:nvPr>
            <p:ph idx="1" type="body"/>
          </p:nvPr>
        </p:nvSpPr>
        <p:spPr>
          <a:xfrm>
            <a:off x="838200" y="1825625"/>
            <a:ext cx="10515600" cy="48957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200"/>
              <a:t>Definition of NLP:</a:t>
            </a:r>
            <a:endParaRPr b="1" sz="1200"/>
          </a:p>
          <a:p>
            <a:pPr indent="-304800" lvl="0" marL="457200" rtl="0" algn="l">
              <a:lnSpc>
                <a:spcPct val="115000"/>
              </a:lnSpc>
              <a:spcBef>
                <a:spcPts val="1200"/>
              </a:spcBef>
              <a:spcAft>
                <a:spcPts val="0"/>
              </a:spcAft>
              <a:buSzPts val="1200"/>
              <a:buChar char="●"/>
            </a:pPr>
            <a:r>
              <a:rPr lang="en-US" sz="1200"/>
              <a:t>NLP is a </a:t>
            </a:r>
            <a:r>
              <a:rPr b="1" lang="en-US" sz="1200"/>
              <a:t>branch of AI</a:t>
            </a:r>
            <a:r>
              <a:rPr lang="en-US" sz="1200"/>
              <a:t> that enables machines to process, understand, and generate human language.</a:t>
            </a:r>
            <a:endParaRPr sz="1200"/>
          </a:p>
          <a:p>
            <a:pPr indent="-304800" lvl="0" marL="457200" rtl="0" algn="l">
              <a:lnSpc>
                <a:spcPct val="115000"/>
              </a:lnSpc>
              <a:spcBef>
                <a:spcPts val="0"/>
              </a:spcBef>
              <a:spcAft>
                <a:spcPts val="0"/>
              </a:spcAft>
              <a:buSzPts val="1200"/>
              <a:buChar char="●"/>
            </a:pPr>
            <a:r>
              <a:rPr lang="en-US" sz="1200"/>
              <a:t>It helps computers interact with humans in a natural way.</a:t>
            </a:r>
            <a:endParaRPr sz="1200"/>
          </a:p>
          <a:p>
            <a:pPr indent="0" lvl="0" marL="0" rtl="0" algn="l">
              <a:lnSpc>
                <a:spcPct val="115000"/>
              </a:lnSpc>
              <a:spcBef>
                <a:spcPts val="1200"/>
              </a:spcBef>
              <a:spcAft>
                <a:spcPts val="0"/>
              </a:spcAft>
              <a:buClr>
                <a:schemeClr val="dk1"/>
              </a:buClr>
              <a:buSzPts val="1100"/>
              <a:buFont typeface="Arial"/>
              <a:buNone/>
            </a:pPr>
            <a:r>
              <a:rPr lang="en-US" sz="1200"/>
              <a:t>✅ </a:t>
            </a:r>
            <a:r>
              <a:rPr b="1" lang="en-US" sz="1200"/>
              <a:t>Challenges of NLP:</a:t>
            </a:r>
            <a:endParaRPr b="1" sz="1200"/>
          </a:p>
          <a:p>
            <a:pPr indent="-304800" lvl="0" marL="457200" rtl="0" algn="l">
              <a:lnSpc>
                <a:spcPct val="115000"/>
              </a:lnSpc>
              <a:spcBef>
                <a:spcPts val="1200"/>
              </a:spcBef>
              <a:spcAft>
                <a:spcPts val="0"/>
              </a:spcAft>
              <a:buSzPts val="1200"/>
              <a:buChar char="●"/>
            </a:pPr>
            <a:r>
              <a:rPr b="1" lang="en-US" sz="1200"/>
              <a:t>Ambiguity:</a:t>
            </a:r>
            <a:r>
              <a:rPr lang="en-US" sz="1200"/>
              <a:t> Words and sentences can have multiple meanings.</a:t>
            </a:r>
            <a:endParaRPr sz="1200"/>
          </a:p>
          <a:p>
            <a:pPr indent="-304800" lvl="0" marL="457200" rtl="0" algn="l">
              <a:lnSpc>
                <a:spcPct val="115000"/>
              </a:lnSpc>
              <a:spcBef>
                <a:spcPts val="0"/>
              </a:spcBef>
              <a:spcAft>
                <a:spcPts val="0"/>
              </a:spcAft>
              <a:buSzPts val="1200"/>
              <a:buChar char="●"/>
            </a:pPr>
            <a:r>
              <a:rPr b="1" lang="en-US" sz="1200"/>
              <a:t>Context Dependence:</a:t>
            </a:r>
            <a:r>
              <a:rPr lang="en-US" sz="1200"/>
              <a:t> The same word can have different meanings based on context.</a:t>
            </a:r>
            <a:endParaRPr sz="1200"/>
          </a:p>
          <a:p>
            <a:pPr indent="-304800" lvl="0" marL="457200" rtl="0" algn="l">
              <a:lnSpc>
                <a:spcPct val="115000"/>
              </a:lnSpc>
              <a:spcBef>
                <a:spcPts val="0"/>
              </a:spcBef>
              <a:spcAft>
                <a:spcPts val="0"/>
              </a:spcAft>
              <a:buSzPts val="1200"/>
              <a:buChar char="●"/>
            </a:pPr>
            <a:r>
              <a:rPr b="1" lang="en-US" sz="1200"/>
              <a:t>Evolving Language:</a:t>
            </a:r>
            <a:r>
              <a:rPr lang="en-US" sz="1200"/>
              <a:t> New words, slang, and trends require continuous model updates.</a:t>
            </a:r>
            <a:endParaRPr sz="1200"/>
          </a:p>
          <a:p>
            <a:pPr indent="-304800" lvl="0" marL="457200" rtl="0" algn="l">
              <a:lnSpc>
                <a:spcPct val="115000"/>
              </a:lnSpc>
              <a:spcBef>
                <a:spcPts val="0"/>
              </a:spcBef>
              <a:spcAft>
                <a:spcPts val="0"/>
              </a:spcAft>
              <a:buSzPts val="1200"/>
              <a:buChar char="●"/>
            </a:pPr>
            <a:r>
              <a:rPr b="1" lang="en-US" sz="1200"/>
              <a:t>Pronoun Resolution:</a:t>
            </a:r>
            <a:r>
              <a:rPr lang="en-US" sz="1200"/>
              <a:t> Machines struggle to determine references in sentences.</a:t>
            </a:r>
            <a:endParaRPr sz="1200"/>
          </a:p>
          <a:p>
            <a:pPr indent="-304800" lvl="0" marL="457200" rtl="0" algn="l">
              <a:lnSpc>
                <a:spcPct val="115000"/>
              </a:lnSpc>
              <a:spcBef>
                <a:spcPts val="0"/>
              </a:spcBef>
              <a:spcAft>
                <a:spcPts val="0"/>
              </a:spcAft>
              <a:buSzPts val="1200"/>
              <a:buChar char="●"/>
            </a:pPr>
            <a:r>
              <a:rPr b="1" lang="en-US" sz="1200"/>
              <a:t>Understanding Sarcasm &amp; Emotions:</a:t>
            </a:r>
            <a:r>
              <a:rPr lang="en-US" sz="1200"/>
              <a:t> Machines find it hard to detect tone and hidden meanings.</a:t>
            </a:r>
            <a:endParaRPr sz="1200"/>
          </a:p>
          <a:p>
            <a:pPr indent="0" lvl="0" marL="0" rtl="0" algn="l">
              <a:lnSpc>
                <a:spcPct val="115000"/>
              </a:lnSpc>
              <a:spcBef>
                <a:spcPts val="1200"/>
              </a:spcBef>
              <a:spcAft>
                <a:spcPts val="0"/>
              </a:spcAft>
              <a:buClr>
                <a:schemeClr val="dk1"/>
              </a:buClr>
              <a:buSzPts val="1100"/>
              <a:buFont typeface="Arial"/>
              <a:buNone/>
            </a:pPr>
            <a:r>
              <a:rPr lang="en-US" sz="1200"/>
              <a:t>✅ </a:t>
            </a:r>
            <a:r>
              <a:rPr b="1" lang="en-US" sz="1200"/>
              <a:t>Applications of NLP:</a:t>
            </a:r>
            <a:endParaRPr b="1" sz="1200"/>
          </a:p>
          <a:p>
            <a:pPr indent="-304800" lvl="0" marL="457200" rtl="0" algn="l">
              <a:lnSpc>
                <a:spcPct val="115000"/>
              </a:lnSpc>
              <a:spcBef>
                <a:spcPts val="1200"/>
              </a:spcBef>
              <a:spcAft>
                <a:spcPts val="0"/>
              </a:spcAft>
              <a:buSzPts val="1200"/>
              <a:buChar char="●"/>
            </a:pPr>
            <a:r>
              <a:rPr b="1" lang="en-US" sz="1200"/>
              <a:t>Chatbots &amp; Virtual Assistants:</a:t>
            </a:r>
            <a:r>
              <a:rPr lang="en-US" sz="1200"/>
              <a:t> Siri, Alexa, Google Assistant.</a:t>
            </a:r>
            <a:endParaRPr sz="1200"/>
          </a:p>
          <a:p>
            <a:pPr indent="-304800" lvl="0" marL="457200" rtl="0" algn="l">
              <a:lnSpc>
                <a:spcPct val="115000"/>
              </a:lnSpc>
              <a:spcBef>
                <a:spcPts val="0"/>
              </a:spcBef>
              <a:spcAft>
                <a:spcPts val="0"/>
              </a:spcAft>
              <a:buSzPts val="1200"/>
              <a:buChar char="●"/>
            </a:pPr>
            <a:r>
              <a:rPr b="1" lang="en-US" sz="1200"/>
              <a:t>Search Engines:</a:t>
            </a:r>
            <a:r>
              <a:rPr lang="en-US" sz="1200"/>
              <a:t> Google Search, Auto-complete, and intent recognition.</a:t>
            </a:r>
            <a:endParaRPr sz="1200"/>
          </a:p>
          <a:p>
            <a:pPr indent="-304800" lvl="0" marL="457200" rtl="0" algn="l">
              <a:lnSpc>
                <a:spcPct val="115000"/>
              </a:lnSpc>
              <a:spcBef>
                <a:spcPts val="0"/>
              </a:spcBef>
              <a:spcAft>
                <a:spcPts val="0"/>
              </a:spcAft>
              <a:buSzPts val="1200"/>
              <a:buChar char="●"/>
            </a:pPr>
            <a:r>
              <a:rPr b="1" lang="en-US" sz="1200"/>
              <a:t>Machine Translation:</a:t>
            </a:r>
            <a:r>
              <a:rPr lang="en-US" sz="1200"/>
              <a:t> Google Translate, multilingual AI systems.</a:t>
            </a:r>
            <a:endParaRPr sz="1200"/>
          </a:p>
          <a:p>
            <a:pPr indent="-304800" lvl="0" marL="457200" rtl="0" algn="l">
              <a:lnSpc>
                <a:spcPct val="115000"/>
              </a:lnSpc>
              <a:spcBef>
                <a:spcPts val="0"/>
              </a:spcBef>
              <a:spcAft>
                <a:spcPts val="0"/>
              </a:spcAft>
              <a:buSzPts val="1200"/>
              <a:buChar char="●"/>
            </a:pPr>
            <a:r>
              <a:rPr b="1" lang="en-US" sz="1200"/>
              <a:t>Social Media Monitoring:</a:t>
            </a:r>
            <a:r>
              <a:rPr lang="en-US" sz="1200"/>
              <a:t> Sentiment analysis for brands and trends.</a:t>
            </a:r>
            <a:endParaRPr sz="1200"/>
          </a:p>
          <a:p>
            <a:pPr indent="-304800" lvl="0" marL="457200" rtl="0" algn="l">
              <a:lnSpc>
                <a:spcPct val="115000"/>
              </a:lnSpc>
              <a:spcBef>
                <a:spcPts val="0"/>
              </a:spcBef>
              <a:spcAft>
                <a:spcPts val="0"/>
              </a:spcAft>
              <a:buSzPts val="1200"/>
              <a:buChar char="●"/>
            </a:pPr>
            <a:r>
              <a:rPr b="1" lang="en-US" sz="1200"/>
              <a:t>Grammar Checking &amp; Text Correction:</a:t>
            </a:r>
            <a:r>
              <a:rPr lang="en-US" sz="1200"/>
              <a:t> Grammarly, Microsoft Word spell check.</a:t>
            </a:r>
            <a:endParaRPr sz="1200"/>
          </a:p>
          <a:p>
            <a:pPr indent="-304800" lvl="0" marL="457200" rtl="0" algn="l">
              <a:lnSpc>
                <a:spcPct val="115000"/>
              </a:lnSpc>
              <a:spcBef>
                <a:spcPts val="0"/>
              </a:spcBef>
              <a:spcAft>
                <a:spcPts val="0"/>
              </a:spcAft>
              <a:buSzPts val="1200"/>
              <a:buChar char="●"/>
            </a:pPr>
            <a:r>
              <a:rPr b="1" lang="en-US" sz="1200"/>
              <a:t>Text Summarization &amp; Q&amp;A Systems:</a:t>
            </a:r>
            <a:r>
              <a:rPr lang="en-US" sz="1200"/>
              <a:t> AI-powered news summaries, automated customer support.</a:t>
            </a:r>
            <a:endParaRPr sz="1200"/>
          </a:p>
          <a:p>
            <a:pPr indent="0" lvl="0" marL="0" rtl="0" algn="l">
              <a:spcBef>
                <a:spcPts val="1200"/>
              </a:spcBef>
              <a:spcAft>
                <a:spcPts val="0"/>
              </a:spcAft>
              <a:buNone/>
            </a:pPr>
            <a:r>
              <a:t/>
            </a:r>
            <a:endParaRPr sz="1200"/>
          </a:p>
        </p:txBody>
      </p:sp>
      <p:sp>
        <p:nvSpPr>
          <p:cNvPr id="233" name="Google Shape;233;g33bee8ce060_0_9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7" name="Shape 237"/>
        <p:cNvGrpSpPr/>
        <p:nvPr/>
      </p:nvGrpSpPr>
      <p:grpSpPr>
        <a:xfrm>
          <a:off x="0" y="0"/>
          <a:ext cx="0" cy="0"/>
          <a:chOff x="0" y="0"/>
          <a:chExt cx="0" cy="0"/>
        </a:xfrm>
      </p:grpSpPr>
      <p:sp>
        <p:nvSpPr>
          <p:cNvPr id="238" name="Google Shape;238;p13"/>
          <p:cNvSpPr txBox="1"/>
          <p:nvPr>
            <p:ph type="title"/>
          </p:nvPr>
        </p:nvSpPr>
        <p:spPr>
          <a:xfrm>
            <a:off x="6736501" y="2247113"/>
            <a:ext cx="4805996" cy="129711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4000"/>
              <a:buFont typeface="Play"/>
              <a:buNone/>
            </a:pPr>
            <a:r>
              <a:rPr lang="en-US" sz="4000">
                <a:solidFill>
                  <a:schemeClr val="dk2"/>
                </a:solidFill>
                <a:latin typeface="Play"/>
                <a:ea typeface="Play"/>
                <a:cs typeface="Play"/>
                <a:sym typeface="Play"/>
              </a:rPr>
              <a:t>Review and Reflection from students</a:t>
            </a:r>
            <a:endParaRPr/>
          </a:p>
        </p:txBody>
      </p:sp>
      <p:sp>
        <p:nvSpPr>
          <p:cNvPr id="239" name="Google Shape;23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240" name="Google Shape;24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miling Face with No Fill" id="241" name="Google Shape;241;p13"/>
          <p:cNvPicPr preferRelativeResize="0"/>
          <p:nvPr/>
        </p:nvPicPr>
        <p:blipFill rotWithShape="1">
          <a:blip r:embed="rId3">
            <a:alphaModFix/>
          </a:blip>
          <a:srcRect b="0" l="0" r="0" t="0"/>
          <a:stretch/>
        </p:blipFill>
        <p:spPr>
          <a:xfrm>
            <a:off x="340470" y="1815320"/>
            <a:ext cx="4141760" cy="4141760"/>
          </a:xfrm>
          <a:custGeom>
            <a:rect b="b" l="l" r="r" t="t"/>
            <a:pathLst>
              <a:path extrusionOk="0" h="4377846" w="4141760">
                <a:moveTo>
                  <a:pt x="0" y="0"/>
                </a:moveTo>
                <a:lnTo>
                  <a:pt x="4141760" y="0"/>
                </a:lnTo>
                <a:lnTo>
                  <a:pt x="4141760" y="4377846"/>
                </a:lnTo>
                <a:lnTo>
                  <a:pt x="0" y="4377846"/>
                </a:lnTo>
                <a:close/>
              </a:path>
            </a:pathLst>
          </a:custGeom>
          <a:noFill/>
          <a:ln>
            <a:noFill/>
          </a:ln>
        </p:spPr>
      </p:pic>
      <p:pic>
        <p:nvPicPr>
          <p:cNvPr id="242" name="Google Shape;242;p13"/>
          <p:cNvPicPr preferRelativeResize="0"/>
          <p:nvPr/>
        </p:nvPicPr>
        <p:blipFill rotWithShape="1">
          <a:blip r:embed="rId4">
            <a:alphaModFix/>
          </a:blip>
          <a:srcRect b="0" l="0" r="0" t="0"/>
          <a:stretch/>
        </p:blipFill>
        <p:spPr>
          <a:xfrm>
            <a:off x="9982200" y="4392420"/>
            <a:ext cx="2025218" cy="1940329"/>
          </a:xfrm>
          <a:prstGeom prst="rect">
            <a:avLst/>
          </a:prstGeom>
          <a:noFill/>
          <a:ln>
            <a:noFill/>
          </a:ln>
        </p:spPr>
      </p:pic>
      <p:pic>
        <p:nvPicPr>
          <p:cNvPr descr="A blue circle with text and words&#10;&#10;Description automatically generated" id="243" name="Google Shape;243;p13"/>
          <p:cNvPicPr preferRelativeResize="0"/>
          <p:nvPr/>
        </p:nvPicPr>
        <p:blipFill rotWithShape="1">
          <a:blip r:embed="rId5">
            <a:alphaModFix/>
          </a:blip>
          <a:srcRect b="0" l="0" r="0" t="0"/>
          <a:stretch/>
        </p:blipFill>
        <p:spPr>
          <a:xfrm>
            <a:off x="10758566" y="176754"/>
            <a:ext cx="874732" cy="87473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
          <p:cNvSpPr txBox="1"/>
          <p:nvPr>
            <p:ph idx="11" type="ftr"/>
          </p:nvPr>
        </p:nvSpPr>
        <p:spPr>
          <a:xfrm>
            <a:off x="4013886"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99" name="Google Shape;99;p2"/>
          <p:cNvSpPr txBox="1"/>
          <p:nvPr>
            <p:ph idx="12" type="sldNum"/>
          </p:nvPr>
        </p:nvSpPr>
        <p:spPr>
          <a:xfrm>
            <a:off x="8585886"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00" name="Google Shape;100;p2"/>
          <p:cNvPicPr preferRelativeResize="0"/>
          <p:nvPr/>
        </p:nvPicPr>
        <p:blipFill rotWithShape="1">
          <a:blip r:embed="rId3">
            <a:alphaModFix/>
          </a:blip>
          <a:srcRect b="0" l="0" r="0" t="0"/>
          <a:stretch/>
        </p:blipFill>
        <p:spPr>
          <a:xfrm>
            <a:off x="10733852" y="176754"/>
            <a:ext cx="874732" cy="874732"/>
          </a:xfrm>
          <a:prstGeom prst="rect">
            <a:avLst/>
          </a:prstGeom>
          <a:noFill/>
          <a:ln>
            <a:noFill/>
          </a:ln>
        </p:spPr>
      </p:pic>
      <p:sp>
        <p:nvSpPr>
          <p:cNvPr id="101" name="Google Shape;101;p2"/>
          <p:cNvSpPr txBox="1"/>
          <p:nvPr>
            <p:ph type="title"/>
          </p:nvPr>
        </p:nvSpPr>
        <p:spPr>
          <a:xfrm>
            <a:off x="481029" y="2914012"/>
            <a:ext cx="10863669" cy="158238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mbria"/>
              <a:buNone/>
            </a:pPr>
            <a:r>
              <a:rPr lang="en-US" sz="3600">
                <a:latin typeface="Cambria"/>
                <a:ea typeface="Cambria"/>
                <a:cs typeface="Cambria"/>
                <a:sym typeface="Cambria"/>
              </a:rPr>
              <a:t>How does your phone’s voice assistant, like Siri or Alexa, understand and respond to your commands as if it ‘knows’ what you mean?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101"/>
                                        </p:tgtEl>
                                        <p:attrNameLst>
                                          <p:attrName>style.visibility</p:attrName>
                                        </p:attrNameLst>
                                      </p:cBhvr>
                                      <p:to>
                                        <p:strVal val="visible"/>
                                      </p:to>
                                    </p:set>
                                    <p:animEffect filter="fade" transition="in">
                                      <p:cBhvr>
                                        <p:cTn dur="4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txBox="1"/>
          <p:nvPr>
            <p:ph type="title"/>
          </p:nvPr>
        </p:nvSpPr>
        <p:spPr>
          <a:xfrm>
            <a:off x="558702" y="1102452"/>
            <a:ext cx="10542973" cy="8228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sz="4000">
                <a:latin typeface="Arial"/>
                <a:ea typeface="Arial"/>
                <a:cs typeface="Arial"/>
                <a:sym typeface="Arial"/>
              </a:rPr>
              <a:t>At the end of this session, students will be able to </a:t>
            </a:r>
            <a:endParaRPr/>
          </a:p>
        </p:txBody>
      </p:sp>
      <p:sp>
        <p:nvSpPr>
          <p:cNvPr id="107" name="Google Shape;107;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08" name="Google Shape;108;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pSp>
        <p:nvGrpSpPr>
          <p:cNvPr id="109" name="Google Shape;109;p3"/>
          <p:cNvGrpSpPr/>
          <p:nvPr/>
        </p:nvGrpSpPr>
        <p:grpSpPr>
          <a:xfrm>
            <a:off x="644056" y="3538330"/>
            <a:ext cx="10927829" cy="1844702"/>
            <a:chOff x="0" y="922351"/>
            <a:chExt cx="10927829" cy="1844702"/>
          </a:xfrm>
        </p:grpSpPr>
        <p:sp>
          <p:nvSpPr>
            <p:cNvPr id="110" name="Google Shape;110;p3"/>
            <p:cNvSpPr/>
            <p:nvPr/>
          </p:nvSpPr>
          <p:spPr>
            <a:xfrm>
              <a:off x="0" y="922351"/>
              <a:ext cx="10927829" cy="1844702"/>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
            <p:cNvSpPr txBox="1"/>
            <p:nvPr/>
          </p:nvSpPr>
          <p:spPr>
            <a:xfrm>
              <a:off x="54029" y="976380"/>
              <a:ext cx="10819771" cy="1736644"/>
            </a:xfrm>
            <a:prstGeom prst="rect">
              <a:avLst/>
            </a:prstGeom>
            <a:noFill/>
            <a:ln>
              <a:noFill/>
            </a:ln>
          </p:spPr>
          <p:txBody>
            <a:bodyPr anchorCtr="0" anchor="ctr" bIns="110475" lIns="110475" spcFirstLastPara="1" rIns="110475" wrap="square" tIns="110475">
              <a:noAutofit/>
            </a:bodyPr>
            <a:lstStyle/>
            <a:p>
              <a:pPr indent="0" lvl="0" marL="0" marR="0" rtl="0" algn="just">
                <a:lnSpc>
                  <a:spcPct val="90000"/>
                </a:lnSpc>
                <a:spcBef>
                  <a:spcPts val="0"/>
                </a:spcBef>
                <a:spcAft>
                  <a:spcPts val="0"/>
                </a:spcAft>
                <a:buClr>
                  <a:schemeClr val="lt1"/>
                </a:buClr>
                <a:buSzPts val="2900"/>
                <a:buFont typeface="Arial"/>
                <a:buNone/>
              </a:pPr>
              <a:r>
                <a:rPr b="0" i="0" lang="en-US" sz="2900" u="none" cap="none" strike="noStrike">
                  <a:solidFill>
                    <a:schemeClr val="lt1"/>
                  </a:solidFill>
                  <a:latin typeface="Arial"/>
                  <a:ea typeface="Arial"/>
                  <a:cs typeface="Arial"/>
                  <a:sym typeface="Arial"/>
                </a:rPr>
                <a:t>Explain the fundamental concepts of Natural Language Processing (NLP) and its relationship with computational linguistics, highlighting their role in human-machine communication.</a:t>
              </a:r>
              <a:endParaRPr b="0" i="0" sz="1400" u="none" cap="none" strike="noStrike">
                <a:solidFill>
                  <a:srgbClr val="000000"/>
                </a:solidFill>
                <a:latin typeface="Arial"/>
                <a:ea typeface="Arial"/>
                <a:cs typeface="Arial"/>
                <a:sym typeface="Arial"/>
              </a:endParaRPr>
            </a:p>
          </p:txBody>
        </p:sp>
      </p:grpSp>
      <p:pic>
        <p:nvPicPr>
          <p:cNvPr descr="A blue circle with text and words&#10;&#10;Description automatically generated" id="112" name="Google Shape;112;p3"/>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6" name="Shape 116"/>
        <p:cNvGrpSpPr/>
        <p:nvPr/>
      </p:nvGrpSpPr>
      <p:grpSpPr>
        <a:xfrm>
          <a:off x="0" y="0"/>
          <a:ext cx="0" cy="0"/>
          <a:chOff x="0" y="0"/>
          <a:chExt cx="0" cy="0"/>
        </a:xfrm>
      </p:grpSpPr>
      <p:sp>
        <p:nvSpPr>
          <p:cNvPr id="117" name="Google Shape;117;p4"/>
          <p:cNvSpPr txBox="1"/>
          <p:nvPr>
            <p:ph type="title"/>
          </p:nvPr>
        </p:nvSpPr>
        <p:spPr>
          <a:xfrm>
            <a:off x="558702" y="1102452"/>
            <a:ext cx="10542973" cy="82285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Arial"/>
              <a:buNone/>
            </a:pPr>
            <a:r>
              <a:rPr b="1" lang="en-US" sz="4000">
                <a:latin typeface="Arial"/>
                <a:ea typeface="Arial"/>
                <a:cs typeface="Arial"/>
                <a:sym typeface="Arial"/>
              </a:rPr>
              <a:t>What is Natural Language Processing (NLP)?</a:t>
            </a:r>
            <a:endParaRPr/>
          </a:p>
        </p:txBody>
      </p:sp>
      <p:sp>
        <p:nvSpPr>
          <p:cNvPr id="118" name="Google Shape;118;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Galgotias University</a:t>
            </a:r>
            <a:endParaRPr/>
          </a:p>
        </p:txBody>
      </p:sp>
      <p:sp>
        <p:nvSpPr>
          <p:cNvPr id="119" name="Google Shape;119;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A blue circle with text and words&#10;&#10;Description automatically generated" id="120" name="Google Shape;120;p4"/>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sp>
        <p:nvSpPr>
          <p:cNvPr id="121" name="Google Shape;121;p4"/>
          <p:cNvSpPr txBox="1"/>
          <p:nvPr/>
        </p:nvSpPr>
        <p:spPr>
          <a:xfrm>
            <a:off x="792750" y="1853225"/>
            <a:ext cx="10606500" cy="539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500">
                <a:solidFill>
                  <a:schemeClr val="dk1"/>
                </a:solidFill>
              </a:rPr>
              <a:t>Natural Language Processing (NLP)</a:t>
            </a:r>
            <a:r>
              <a:rPr lang="en-US" sz="1500">
                <a:solidFill>
                  <a:schemeClr val="dk1"/>
                </a:solidFill>
              </a:rPr>
              <a:t> is a subfield of Artificial Intelligence (AI) and Computational Linguistics that focuses on the interaction between computers and human (natural) languages. It involves the development of algorithms and models that enable machines to process, understand, generate, and respond to text or speech in a meaningful way.</a:t>
            </a:r>
            <a:endParaRPr sz="15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b="1" lang="en-US" sz="1100">
                <a:solidFill>
                  <a:schemeClr val="dk1"/>
                </a:solidFill>
              </a:rPr>
              <a:t>Examples of NLP in everyday life:</a:t>
            </a:r>
            <a:endParaRPr b="1" sz="1100">
              <a:solidFill>
                <a:schemeClr val="dk1"/>
              </a:solidFill>
            </a:endParaRPr>
          </a:p>
          <a:p>
            <a:pPr indent="-311150" lvl="0" marL="457200" rtl="0" algn="l">
              <a:lnSpc>
                <a:spcPct val="115000"/>
              </a:lnSpc>
              <a:spcBef>
                <a:spcPts val="1400"/>
              </a:spcBef>
              <a:spcAft>
                <a:spcPts val="0"/>
              </a:spcAft>
              <a:buClr>
                <a:schemeClr val="dk1"/>
              </a:buClr>
              <a:buSzPts val="1300"/>
              <a:buAutoNum type="arabicPeriod"/>
            </a:pPr>
            <a:r>
              <a:rPr b="1" lang="en-US" sz="1300">
                <a:solidFill>
                  <a:schemeClr val="dk1"/>
                </a:solidFill>
              </a:rPr>
              <a:t>Virtual Assistants &amp; Chatbots</a:t>
            </a:r>
            <a:endParaRPr b="1" sz="1300">
              <a:solidFill>
                <a:schemeClr val="dk1"/>
              </a:solidFill>
            </a:endParaRPr>
          </a:p>
          <a:p>
            <a:pPr indent="0" lvl="0" marL="457200" rtl="0" algn="l">
              <a:lnSpc>
                <a:spcPct val="115000"/>
              </a:lnSpc>
              <a:spcBef>
                <a:spcPts val="1400"/>
              </a:spcBef>
              <a:spcAft>
                <a:spcPts val="0"/>
              </a:spcAft>
              <a:buNone/>
            </a:pPr>
            <a:r>
              <a:rPr lang="en-US" sz="1100">
                <a:solidFill>
                  <a:schemeClr val="dk1"/>
                </a:solidFill>
              </a:rPr>
              <a:t>✅ </a:t>
            </a:r>
            <a:r>
              <a:rPr b="1" lang="en-US" sz="1100">
                <a:solidFill>
                  <a:schemeClr val="dk1"/>
                </a:solidFill>
              </a:rPr>
              <a:t>Examples:</a:t>
            </a:r>
            <a:r>
              <a:rPr lang="en-US" sz="1100">
                <a:solidFill>
                  <a:schemeClr val="dk1"/>
                </a:solidFill>
              </a:rPr>
              <a:t> Siri, Alexa, Google Assistant, ChatGPT</a:t>
            </a:r>
            <a:br>
              <a:rPr lang="en-US" sz="1100">
                <a:solidFill>
                  <a:schemeClr val="dk1"/>
                </a:solidFill>
              </a:rPr>
            </a:br>
            <a:r>
              <a:rPr lang="en-US" sz="1100">
                <a:solidFill>
                  <a:schemeClr val="dk1"/>
                </a:solidFill>
              </a:rPr>
              <a:t>✅ </a:t>
            </a:r>
            <a:r>
              <a:rPr b="1" lang="en-US" sz="1100">
                <a:solidFill>
                  <a:schemeClr val="dk1"/>
                </a:solidFill>
              </a:rPr>
              <a:t>Use Case:</a:t>
            </a:r>
            <a:r>
              <a:rPr lang="en-US" sz="1100">
                <a:solidFill>
                  <a:schemeClr val="dk1"/>
                </a:solidFill>
              </a:rPr>
              <a:t> Voice commands, answering questions, setting reminders, and executing tasks.</a:t>
            </a:r>
            <a:endParaRPr sz="1100">
              <a:solidFill>
                <a:schemeClr val="dk1"/>
              </a:solidFill>
            </a:endParaRPr>
          </a:p>
          <a:p>
            <a:pPr indent="-298450" lvl="0" marL="457200" rtl="0" algn="l">
              <a:lnSpc>
                <a:spcPct val="115000"/>
              </a:lnSpc>
              <a:spcBef>
                <a:spcPts val="1400"/>
              </a:spcBef>
              <a:spcAft>
                <a:spcPts val="0"/>
              </a:spcAft>
              <a:buClr>
                <a:schemeClr val="dk1"/>
              </a:buClr>
              <a:buSzPts val="1100"/>
              <a:buAutoNum type="arabicPeriod"/>
            </a:pPr>
            <a:r>
              <a:rPr b="1" lang="en-US" sz="1300">
                <a:solidFill>
                  <a:schemeClr val="dk1"/>
                </a:solidFill>
              </a:rPr>
              <a:t>Search Engines</a:t>
            </a:r>
            <a:endParaRPr b="1" sz="1300">
              <a:solidFill>
                <a:schemeClr val="dk1"/>
              </a:solidFill>
            </a:endParaRPr>
          </a:p>
          <a:p>
            <a:pPr indent="0" lvl="0" marL="457200" rtl="0" algn="l">
              <a:lnSpc>
                <a:spcPct val="115000"/>
              </a:lnSpc>
              <a:spcBef>
                <a:spcPts val="1200"/>
              </a:spcBef>
              <a:spcAft>
                <a:spcPts val="0"/>
              </a:spcAft>
              <a:buNone/>
            </a:pPr>
            <a:r>
              <a:rPr lang="en-US" sz="1100">
                <a:solidFill>
                  <a:schemeClr val="dk1"/>
                </a:solidFill>
              </a:rPr>
              <a:t>✅ </a:t>
            </a:r>
            <a:r>
              <a:rPr b="1" lang="en-US" sz="1100">
                <a:solidFill>
                  <a:schemeClr val="dk1"/>
                </a:solidFill>
              </a:rPr>
              <a:t>Examples:</a:t>
            </a:r>
            <a:r>
              <a:rPr lang="en-US" sz="1100">
                <a:solidFill>
                  <a:schemeClr val="dk1"/>
                </a:solidFill>
              </a:rPr>
              <a:t> Google Search, Bing, Yahoo</a:t>
            </a:r>
            <a:br>
              <a:rPr lang="en-US" sz="1100">
                <a:solidFill>
                  <a:schemeClr val="dk1"/>
                </a:solidFill>
              </a:rPr>
            </a:br>
            <a:r>
              <a:rPr lang="en-US" sz="1100">
                <a:solidFill>
                  <a:schemeClr val="dk1"/>
                </a:solidFill>
              </a:rPr>
              <a:t>✅ </a:t>
            </a:r>
            <a:r>
              <a:rPr b="1" lang="en-US" sz="1100">
                <a:solidFill>
                  <a:schemeClr val="dk1"/>
                </a:solidFill>
              </a:rPr>
              <a:t>Use Case:</a:t>
            </a:r>
            <a:r>
              <a:rPr lang="en-US" sz="1100">
                <a:solidFill>
                  <a:schemeClr val="dk1"/>
                </a:solidFill>
              </a:rPr>
              <a:t> Autocomplete, intent recognition, and ranking relevant search results.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US" sz="1100">
                <a:solidFill>
                  <a:schemeClr val="dk1"/>
                </a:solidFill>
              </a:rPr>
              <a:t>Machine Translation</a:t>
            </a:r>
            <a:endParaRPr sz="1100">
              <a:solidFill>
                <a:schemeClr val="dk1"/>
              </a:solidFill>
            </a:endParaRPr>
          </a:p>
          <a:p>
            <a:pPr indent="0" lvl="0" marL="457200" rtl="0" algn="l">
              <a:lnSpc>
                <a:spcPct val="115000"/>
              </a:lnSpc>
              <a:spcBef>
                <a:spcPts val="1200"/>
              </a:spcBef>
              <a:spcAft>
                <a:spcPts val="0"/>
              </a:spcAft>
              <a:buNone/>
            </a:pPr>
            <a:r>
              <a:rPr lang="en-US" sz="1100">
                <a:solidFill>
                  <a:schemeClr val="dk1"/>
                </a:solidFill>
              </a:rPr>
              <a:t>✅ </a:t>
            </a:r>
            <a:r>
              <a:rPr b="1" lang="en-US" sz="1100">
                <a:solidFill>
                  <a:schemeClr val="dk1"/>
                </a:solidFill>
              </a:rPr>
              <a:t>Examples:</a:t>
            </a:r>
            <a:r>
              <a:rPr lang="en-US" sz="1100">
                <a:solidFill>
                  <a:schemeClr val="dk1"/>
                </a:solidFill>
              </a:rPr>
              <a:t> Google Translate, DeepL, Microsoft Translator</a:t>
            </a:r>
            <a:br>
              <a:rPr lang="en-US" sz="1100">
                <a:solidFill>
                  <a:schemeClr val="dk1"/>
                </a:solidFill>
              </a:rPr>
            </a:br>
            <a:r>
              <a:rPr lang="en-US" sz="1100">
                <a:solidFill>
                  <a:schemeClr val="dk1"/>
                </a:solidFill>
              </a:rPr>
              <a:t>✅ </a:t>
            </a:r>
            <a:r>
              <a:rPr b="1" lang="en-US" sz="1100">
                <a:solidFill>
                  <a:schemeClr val="dk1"/>
                </a:solidFill>
              </a:rPr>
              <a:t>Use Case:</a:t>
            </a:r>
            <a:r>
              <a:rPr lang="en-US" sz="1100">
                <a:solidFill>
                  <a:schemeClr val="dk1"/>
                </a:solidFill>
              </a:rPr>
              <a:t> Converting text from one language to another in real-time.</a:t>
            </a:r>
            <a:endParaRPr sz="1100">
              <a:solidFill>
                <a:schemeClr val="dk1"/>
              </a:solidFill>
            </a:endParaRPr>
          </a:p>
          <a:p>
            <a:pPr indent="-298450" lvl="0" marL="457200" rtl="0" algn="l">
              <a:spcBef>
                <a:spcPts val="1200"/>
              </a:spcBef>
              <a:spcAft>
                <a:spcPts val="0"/>
              </a:spcAft>
              <a:buClr>
                <a:schemeClr val="dk1"/>
              </a:buClr>
              <a:buSzPts val="1100"/>
              <a:buAutoNum type="arabicPeriod"/>
            </a:pPr>
            <a:r>
              <a:rPr lang="en-US" sz="1100">
                <a:solidFill>
                  <a:schemeClr val="dk1"/>
                </a:solidFill>
              </a:rPr>
              <a:t>Sentiment Analysis</a:t>
            </a:r>
            <a:endParaRPr sz="1100">
              <a:solidFill>
                <a:schemeClr val="dk1"/>
              </a:solidFill>
            </a:endParaRPr>
          </a:p>
          <a:p>
            <a:pPr indent="0" lvl="0" marL="457200" rtl="0" algn="l">
              <a:spcBef>
                <a:spcPts val="0"/>
              </a:spcBef>
              <a:spcAft>
                <a:spcPts val="0"/>
              </a:spcAft>
              <a:buNone/>
            </a:pPr>
            <a:r>
              <a:rPr lang="en-US" sz="1100">
                <a:solidFill>
                  <a:schemeClr val="dk1"/>
                </a:solidFill>
              </a:rPr>
              <a:t>✅ </a:t>
            </a:r>
            <a:r>
              <a:rPr b="1" lang="en-US" sz="1100">
                <a:solidFill>
                  <a:schemeClr val="dk1"/>
                </a:solidFill>
              </a:rPr>
              <a:t>Examples:</a:t>
            </a:r>
            <a:r>
              <a:rPr lang="en-US" sz="1100">
                <a:solidFill>
                  <a:schemeClr val="dk1"/>
                </a:solidFill>
              </a:rPr>
              <a:t> Twitter Analytics, Brand Monitoring, Customer Reviews</a:t>
            </a:r>
            <a:endParaRPr sz="1100">
              <a:solidFill>
                <a:schemeClr val="dk1"/>
              </a:solidFill>
            </a:endParaRPr>
          </a:p>
          <a:p>
            <a:pPr indent="0" lvl="0" marL="457200" rtl="0" algn="l">
              <a:spcBef>
                <a:spcPts val="0"/>
              </a:spcBef>
              <a:spcAft>
                <a:spcPts val="0"/>
              </a:spcAft>
              <a:buNone/>
            </a:pPr>
            <a:r>
              <a:rPr lang="en-US" sz="1100">
                <a:solidFill>
                  <a:schemeClr val="dk1"/>
                </a:solidFill>
              </a:rPr>
              <a:t>✅ </a:t>
            </a:r>
            <a:r>
              <a:rPr b="1" lang="en-US" sz="1100">
                <a:solidFill>
                  <a:schemeClr val="dk1"/>
                </a:solidFill>
              </a:rPr>
              <a:t>Use Case:</a:t>
            </a:r>
            <a:r>
              <a:rPr lang="en-US" sz="1100">
                <a:solidFill>
                  <a:schemeClr val="dk1"/>
                </a:solidFill>
              </a:rPr>
              <a:t> Understanding public opinion on social media, customer feedback, and market trends.</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3bee8ce060_0_1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28" name="Google Shape;128;g33bee8ce060_0_121"/>
          <p:cNvSpPr txBox="1"/>
          <p:nvPr>
            <p:ph idx="1" type="body"/>
          </p:nvPr>
        </p:nvSpPr>
        <p:spPr>
          <a:xfrm>
            <a:off x="838200" y="880025"/>
            <a:ext cx="10515600" cy="5296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5. Grammar &amp; Spell Checking</a:t>
            </a:r>
            <a:endParaRPr/>
          </a:p>
          <a:p>
            <a:pPr indent="0" lvl="0" marL="0" rtl="0" algn="l">
              <a:spcBef>
                <a:spcPts val="1000"/>
              </a:spcBef>
              <a:spcAft>
                <a:spcPts val="0"/>
              </a:spcAft>
              <a:buClr>
                <a:schemeClr val="dk1"/>
              </a:buClr>
              <a:buSzPts val="1100"/>
              <a:buFont typeface="Arial"/>
              <a:buNone/>
            </a:pPr>
            <a:r>
              <a:rPr lang="en-US" sz="1100"/>
              <a:t>✅ </a:t>
            </a:r>
            <a:r>
              <a:rPr b="1" lang="en-US" sz="1100"/>
              <a:t>Examples:</a:t>
            </a:r>
            <a:r>
              <a:rPr lang="en-US" sz="1100"/>
              <a:t> Grammarly, Microsoft Word, Google Docs</a:t>
            </a:r>
            <a:endParaRPr sz="1100"/>
          </a:p>
          <a:p>
            <a:pPr indent="0" lvl="0" marL="0" rtl="0" algn="l">
              <a:spcBef>
                <a:spcPts val="1000"/>
              </a:spcBef>
              <a:spcAft>
                <a:spcPts val="0"/>
              </a:spcAft>
              <a:buNone/>
            </a:pPr>
            <a:r>
              <a:rPr lang="en-US" sz="1100"/>
              <a:t>✅ </a:t>
            </a:r>
            <a:r>
              <a:rPr b="1" lang="en-US" sz="1100"/>
              <a:t>Use Case:</a:t>
            </a:r>
            <a:r>
              <a:rPr lang="en-US" sz="1100"/>
              <a:t> Auto-correcting grammar mistakes and improving sentence structure.</a:t>
            </a:r>
            <a:endParaRPr sz="1100"/>
          </a:p>
          <a:p>
            <a:pPr indent="0" lvl="0" marL="0" rtl="0" algn="l">
              <a:spcBef>
                <a:spcPts val="1000"/>
              </a:spcBef>
              <a:spcAft>
                <a:spcPts val="0"/>
              </a:spcAft>
              <a:buNone/>
            </a:pPr>
            <a:r>
              <a:rPr lang="en-US" sz="1100"/>
              <a:t>6. Speech Recognition &amp; Voice Typing</a:t>
            </a:r>
            <a:endParaRPr sz="1100"/>
          </a:p>
          <a:p>
            <a:pPr indent="0" lvl="0" marL="0" rtl="0" algn="l">
              <a:spcBef>
                <a:spcPts val="1000"/>
              </a:spcBef>
              <a:spcAft>
                <a:spcPts val="0"/>
              </a:spcAft>
              <a:buClr>
                <a:schemeClr val="dk1"/>
              </a:buClr>
              <a:buSzPts val="1100"/>
              <a:buFont typeface="Arial"/>
              <a:buNone/>
            </a:pPr>
            <a:r>
              <a:rPr lang="en-US" sz="1100"/>
              <a:t>✅ </a:t>
            </a:r>
            <a:r>
              <a:rPr b="1" lang="en-US" sz="1100"/>
              <a:t>Examples:</a:t>
            </a:r>
            <a:r>
              <a:rPr lang="en-US" sz="1100"/>
              <a:t> Google Speech-to-Text, Apple Dictation, Dragon NaturallySpeaking</a:t>
            </a:r>
            <a:endParaRPr sz="1100"/>
          </a:p>
          <a:p>
            <a:pPr indent="0" lvl="0" marL="0" rtl="0" algn="l">
              <a:spcBef>
                <a:spcPts val="1000"/>
              </a:spcBef>
              <a:spcAft>
                <a:spcPts val="0"/>
              </a:spcAft>
              <a:buNone/>
            </a:pPr>
            <a:r>
              <a:rPr lang="en-US" sz="1100"/>
              <a:t>✅ </a:t>
            </a:r>
            <a:r>
              <a:rPr b="1" lang="en-US" sz="1100"/>
              <a:t>Use Case:</a:t>
            </a:r>
            <a:r>
              <a:rPr lang="en-US" sz="1100"/>
              <a:t> Converting spoken words into text for transcription and voice commands.</a:t>
            </a:r>
            <a:endParaRPr sz="1100"/>
          </a:p>
          <a:p>
            <a:pPr indent="0" lvl="0" marL="0" rtl="0" algn="l">
              <a:spcBef>
                <a:spcPts val="1000"/>
              </a:spcBef>
              <a:spcAft>
                <a:spcPts val="0"/>
              </a:spcAft>
              <a:buNone/>
            </a:pPr>
            <a:r>
              <a:rPr lang="en-US" sz="1100"/>
              <a:t>7. Automated Customer Support</a:t>
            </a:r>
            <a:endParaRPr sz="1100"/>
          </a:p>
          <a:p>
            <a:pPr indent="0" lvl="0" marL="0" rtl="0" algn="l">
              <a:lnSpc>
                <a:spcPct val="115000"/>
              </a:lnSpc>
              <a:spcBef>
                <a:spcPts val="1200"/>
              </a:spcBef>
              <a:spcAft>
                <a:spcPts val="0"/>
              </a:spcAft>
              <a:buClr>
                <a:schemeClr val="dk1"/>
              </a:buClr>
              <a:buSzPts val="1100"/>
              <a:buFont typeface="Arial"/>
              <a:buNone/>
            </a:pPr>
            <a:r>
              <a:rPr lang="en-US" sz="1100"/>
              <a:t>✅ </a:t>
            </a:r>
            <a:r>
              <a:rPr b="1" lang="en-US" sz="1100"/>
              <a:t>Examples:</a:t>
            </a:r>
            <a:r>
              <a:rPr lang="en-US" sz="1100"/>
              <a:t> AI-powered chatbots in banking, e-commerce, telecom</a:t>
            </a:r>
            <a:br>
              <a:rPr lang="en-US" sz="1100"/>
            </a:br>
            <a:r>
              <a:rPr lang="en-US" sz="1100"/>
              <a:t>✅ </a:t>
            </a:r>
            <a:r>
              <a:rPr b="1" lang="en-US" sz="1100"/>
              <a:t>Use Case:</a:t>
            </a:r>
            <a:r>
              <a:rPr lang="en-US" sz="1100"/>
              <a:t> Handling customer queries, troubleshooting, and reducing human workload.</a:t>
            </a:r>
            <a:endParaRPr sz="1100"/>
          </a:p>
          <a:p>
            <a:pPr indent="0" lvl="0" marL="0" rtl="0" algn="l">
              <a:spcBef>
                <a:spcPts val="1200"/>
              </a:spcBef>
              <a:spcAft>
                <a:spcPts val="0"/>
              </a:spcAft>
              <a:buNone/>
            </a:pPr>
            <a:r>
              <a:rPr lang="en-US" sz="1100"/>
              <a:t>8. Healthcare Applications</a:t>
            </a:r>
            <a:endParaRPr sz="1100"/>
          </a:p>
          <a:p>
            <a:pPr indent="0" lvl="0" marL="0" rtl="0" algn="l">
              <a:spcBef>
                <a:spcPts val="1000"/>
              </a:spcBef>
              <a:spcAft>
                <a:spcPts val="0"/>
              </a:spcAft>
              <a:buClr>
                <a:schemeClr val="dk1"/>
              </a:buClr>
              <a:buSzPts val="1100"/>
              <a:buFont typeface="Arial"/>
              <a:buNone/>
            </a:pPr>
            <a:r>
              <a:rPr lang="en-US" sz="1100"/>
              <a:t>✅ </a:t>
            </a:r>
            <a:r>
              <a:rPr b="1" lang="en-US" sz="1100"/>
              <a:t>Examples:</a:t>
            </a:r>
            <a:r>
              <a:rPr lang="en-US" sz="1100"/>
              <a:t> AI medical chatbots, Clinical documentation (Nuance, IBM Watson)</a:t>
            </a:r>
            <a:endParaRPr sz="1100"/>
          </a:p>
          <a:p>
            <a:pPr indent="0" lvl="0" marL="0" rtl="0" algn="l">
              <a:spcBef>
                <a:spcPts val="1000"/>
              </a:spcBef>
              <a:spcAft>
                <a:spcPts val="0"/>
              </a:spcAft>
              <a:buNone/>
            </a:pPr>
            <a:r>
              <a:rPr lang="en-US" sz="1100"/>
              <a:t>✅ </a:t>
            </a:r>
            <a:r>
              <a:rPr b="1" lang="en-US" sz="1100"/>
              <a:t>Use Case:</a:t>
            </a:r>
            <a:r>
              <a:rPr lang="en-US" sz="1100"/>
              <a:t> Automating medical record transcription, symptom checking, and personalized health advice.</a:t>
            </a:r>
            <a:endParaRPr sz="1100"/>
          </a:p>
          <a:p>
            <a:pPr indent="0" lvl="0" marL="0" rtl="0" algn="l">
              <a:spcBef>
                <a:spcPts val="1000"/>
              </a:spcBef>
              <a:spcAft>
                <a:spcPts val="0"/>
              </a:spcAft>
              <a:buNone/>
            </a:pPr>
            <a:r>
              <a:rPr lang="en-US" sz="1100"/>
              <a:t>9. Financial &amp; Legal Document Processing</a:t>
            </a:r>
            <a:endParaRPr sz="1100"/>
          </a:p>
          <a:p>
            <a:pPr indent="0" lvl="0" marL="0" rtl="0" algn="l">
              <a:spcBef>
                <a:spcPts val="1000"/>
              </a:spcBef>
              <a:spcAft>
                <a:spcPts val="0"/>
              </a:spcAft>
              <a:buClr>
                <a:schemeClr val="dk1"/>
              </a:buClr>
              <a:buSzPts val="1100"/>
              <a:buFont typeface="Arial"/>
              <a:buNone/>
            </a:pPr>
            <a:r>
              <a:rPr lang="en-US" sz="1100"/>
              <a:t>✅ </a:t>
            </a:r>
            <a:r>
              <a:rPr b="1" lang="en-US" sz="1100"/>
              <a:t>Examples:</a:t>
            </a:r>
            <a:r>
              <a:rPr lang="en-US" sz="1100"/>
              <a:t> AI-driven contract analysis (ROSS Intelligence, Kira Systems)</a:t>
            </a:r>
            <a:endParaRPr sz="1100"/>
          </a:p>
          <a:p>
            <a:pPr indent="0" lvl="0" marL="0" rtl="0" algn="l">
              <a:spcBef>
                <a:spcPts val="1000"/>
              </a:spcBef>
              <a:spcAft>
                <a:spcPts val="0"/>
              </a:spcAft>
              <a:buNone/>
            </a:pPr>
            <a:r>
              <a:rPr lang="en-US" sz="1100"/>
              <a:t>✅ </a:t>
            </a:r>
            <a:r>
              <a:rPr b="1" lang="en-US" sz="1100"/>
              <a:t>Use Case:</a:t>
            </a:r>
            <a:r>
              <a:rPr lang="en-US" sz="1100"/>
              <a:t> Extracting key information from legal and financial documents, reducing manual review time.</a:t>
            </a:r>
            <a:endParaRPr sz="1100"/>
          </a:p>
        </p:txBody>
      </p:sp>
      <p:sp>
        <p:nvSpPr>
          <p:cNvPr id="129" name="Google Shape;129;g33bee8ce060_0_1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3bee8ce060_0_1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None/>
            </a:pPr>
            <a:r>
              <a:rPr b="1" lang="en-US" sz="2500">
                <a:latin typeface="Arial"/>
                <a:ea typeface="Arial"/>
                <a:cs typeface="Arial"/>
                <a:sym typeface="Arial"/>
              </a:rPr>
              <a:t>Why is NLP Challenging?</a:t>
            </a:r>
            <a:endParaRPr b="1" sz="2500">
              <a:latin typeface="Arial"/>
              <a:ea typeface="Arial"/>
              <a:cs typeface="Arial"/>
              <a:sym typeface="Arial"/>
            </a:endParaRPr>
          </a:p>
        </p:txBody>
      </p:sp>
      <p:sp>
        <p:nvSpPr>
          <p:cNvPr id="136" name="Google Shape;136;g33bee8ce060_0_139"/>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fontScale="85000"/>
          </a:bodyPr>
          <a:lstStyle/>
          <a:p>
            <a:pPr indent="0" lvl="0" marL="0" rtl="0" algn="l">
              <a:lnSpc>
                <a:spcPct val="115000"/>
              </a:lnSpc>
              <a:spcBef>
                <a:spcPts val="1200"/>
              </a:spcBef>
              <a:spcAft>
                <a:spcPts val="0"/>
              </a:spcAft>
              <a:buNone/>
            </a:pPr>
            <a:r>
              <a:rPr lang="en-US" sz="2000"/>
              <a:t>Natural Language Processing (NLP) is difficult because human language is complex, ambiguous, context-dependent, and constantly evolving. Unlike simple keyword matching, NLP requires machines to break down text, extract meaning, and interpret context using advanced computational techniques. </a:t>
            </a:r>
            <a:endParaRPr sz="2000"/>
          </a:p>
          <a:p>
            <a:pPr indent="0" lvl="0" marL="0" rtl="0" algn="l">
              <a:lnSpc>
                <a:spcPct val="115000"/>
              </a:lnSpc>
              <a:spcBef>
                <a:spcPts val="1800"/>
              </a:spcBef>
              <a:spcAft>
                <a:spcPts val="0"/>
              </a:spcAft>
              <a:buNone/>
            </a:pPr>
            <a:r>
              <a:rPr b="1" lang="en-US" sz="2000"/>
              <a:t>How NLP Overcomes These Challenges?</a:t>
            </a:r>
            <a:endParaRPr b="1" sz="2000"/>
          </a:p>
          <a:p>
            <a:pPr indent="0" lvl="0" marL="0" rtl="0" algn="l">
              <a:lnSpc>
                <a:spcPct val="115000"/>
              </a:lnSpc>
              <a:spcBef>
                <a:spcPts val="1200"/>
              </a:spcBef>
              <a:spcAft>
                <a:spcPts val="0"/>
              </a:spcAft>
              <a:buNone/>
            </a:pPr>
            <a:r>
              <a:rPr lang="en-US" sz="2000"/>
              <a:t>✅ Word Embeddings (Word2Vec, GloVe, BERT, GPT-3) – Help capture word meanings based on context.</a:t>
            </a:r>
            <a:br>
              <a:rPr lang="en-US" sz="2000"/>
            </a:br>
            <a:r>
              <a:rPr lang="en-US" sz="2000"/>
              <a:t>✅ Transformer Models (BERT, GPT-4, T5) – Consider the entire sentence instead of isolated words.</a:t>
            </a:r>
            <a:br>
              <a:rPr lang="en-US" sz="2000"/>
            </a:br>
            <a:r>
              <a:rPr lang="en-US" sz="2000"/>
              <a:t>✅ Coreference Resolution &amp; Dependency Parsing – Identify references and sentence structures.</a:t>
            </a:r>
            <a:br>
              <a:rPr lang="en-US" sz="2000"/>
            </a:br>
            <a:r>
              <a:rPr lang="en-US" sz="2000"/>
              <a:t>✅ Transfer Learning &amp; Continuous Training – Keep NLP models updated with new words and trends.</a:t>
            </a:r>
            <a:endParaRPr sz="2000"/>
          </a:p>
          <a:p>
            <a:pPr indent="0" lvl="0" marL="0" rtl="0" algn="l">
              <a:lnSpc>
                <a:spcPct val="115000"/>
              </a:lnSpc>
              <a:spcBef>
                <a:spcPts val="1200"/>
              </a:spcBef>
              <a:spcAft>
                <a:spcPts val="0"/>
              </a:spcAft>
              <a:buNone/>
            </a:pPr>
            <a:r>
              <a:t/>
            </a:r>
            <a:endParaRPr b="1" sz="1100"/>
          </a:p>
          <a:p>
            <a:pPr indent="0" lvl="0" marL="0" rtl="0" algn="l">
              <a:lnSpc>
                <a:spcPct val="115000"/>
              </a:lnSpc>
              <a:spcBef>
                <a:spcPts val="1200"/>
              </a:spcBef>
              <a:spcAft>
                <a:spcPts val="0"/>
              </a:spcAft>
              <a:buClr>
                <a:schemeClr val="dk1"/>
              </a:buClr>
              <a:buSzPct val="55000"/>
              <a:buFont typeface="Arial"/>
              <a:buNone/>
            </a:pPr>
            <a:r>
              <a:t/>
            </a:r>
            <a:endParaRPr sz="2000"/>
          </a:p>
          <a:p>
            <a:pPr indent="0" lvl="0" marL="0" rtl="0" algn="l">
              <a:spcBef>
                <a:spcPts val="1200"/>
              </a:spcBef>
              <a:spcAft>
                <a:spcPts val="0"/>
              </a:spcAft>
              <a:buNone/>
            </a:pPr>
            <a:r>
              <a:t/>
            </a:r>
            <a:endParaRPr sz="2000"/>
          </a:p>
        </p:txBody>
      </p:sp>
      <p:sp>
        <p:nvSpPr>
          <p:cNvPr id="137" name="Google Shape;137;g33bee8ce060_0_13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33bee8ce060_0_12"/>
          <p:cNvSpPr txBox="1"/>
          <p:nvPr>
            <p:ph type="title"/>
          </p:nvPr>
        </p:nvSpPr>
        <p:spPr>
          <a:xfrm>
            <a:off x="838200" y="29410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Activity</a:t>
            </a:r>
            <a:r>
              <a:rPr lang="en-US"/>
              <a:t> 1: </a:t>
            </a:r>
            <a:r>
              <a:rPr lang="en-US"/>
              <a:t>why NLP is challenging?</a:t>
            </a:r>
            <a:r>
              <a:rPr lang="en-US"/>
              <a:t> </a:t>
            </a:r>
            <a:endParaRPr/>
          </a:p>
        </p:txBody>
      </p:sp>
      <p:sp>
        <p:nvSpPr>
          <p:cNvPr id="144" name="Google Shape;144;g33bee8ce060_0_12"/>
          <p:cNvSpPr txBox="1"/>
          <p:nvPr>
            <p:ph idx="1" type="body"/>
          </p:nvPr>
        </p:nvSpPr>
        <p:spPr>
          <a:xfrm>
            <a:off x="838200" y="1186425"/>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t>Instructions:</a:t>
            </a:r>
            <a:endParaRPr b="1" sz="2000"/>
          </a:p>
          <a:p>
            <a:pPr indent="-355600" lvl="0" marL="457200" rtl="0" algn="l">
              <a:lnSpc>
                <a:spcPct val="115000"/>
              </a:lnSpc>
              <a:spcBef>
                <a:spcPts val="1200"/>
              </a:spcBef>
              <a:spcAft>
                <a:spcPts val="0"/>
              </a:spcAft>
              <a:buSzPts val="2000"/>
              <a:buChar char="●"/>
            </a:pPr>
            <a:r>
              <a:rPr lang="en-US" sz="2000"/>
              <a:t>Divide the class into small groups </a:t>
            </a:r>
            <a:endParaRPr sz="2000"/>
          </a:p>
          <a:p>
            <a:pPr indent="-355600" lvl="0" marL="457200" rtl="0" algn="l">
              <a:lnSpc>
                <a:spcPct val="115000"/>
              </a:lnSpc>
              <a:spcBef>
                <a:spcPts val="0"/>
              </a:spcBef>
              <a:spcAft>
                <a:spcPts val="0"/>
              </a:spcAft>
              <a:buSzPts val="2000"/>
              <a:buChar char="●"/>
            </a:pPr>
            <a:r>
              <a:rPr lang="en-US" sz="2000"/>
              <a:t>Each group will complete the following five tasks and discuss their observations.</a:t>
            </a:r>
            <a:endParaRPr sz="2000"/>
          </a:p>
          <a:p>
            <a:pPr indent="-355600" lvl="0" marL="457200" rtl="0" algn="l">
              <a:lnSpc>
                <a:spcPct val="115000"/>
              </a:lnSpc>
              <a:spcBef>
                <a:spcPts val="0"/>
              </a:spcBef>
              <a:spcAft>
                <a:spcPts val="0"/>
              </a:spcAft>
              <a:buSzPts val="2000"/>
              <a:buChar char="●"/>
            </a:pPr>
            <a:r>
              <a:rPr lang="en-US" sz="2000"/>
              <a:t>At the end, each group will present their findings.</a:t>
            </a:r>
            <a:endParaRPr sz="2000"/>
          </a:p>
          <a:p>
            <a:pPr indent="0" lvl="0" marL="0" rtl="0" algn="l">
              <a:lnSpc>
                <a:spcPct val="115000"/>
              </a:lnSpc>
              <a:spcBef>
                <a:spcPts val="1400"/>
              </a:spcBef>
              <a:spcAft>
                <a:spcPts val="0"/>
              </a:spcAft>
              <a:buNone/>
            </a:pPr>
            <a:r>
              <a:rPr b="1" lang="en-US" sz="2000"/>
              <a:t>Task 1: Ambiguity in Language</a:t>
            </a:r>
            <a:endParaRPr b="1" sz="2000"/>
          </a:p>
          <a:p>
            <a:pPr indent="0" lvl="0" marL="0" rtl="0" algn="l">
              <a:lnSpc>
                <a:spcPct val="115000"/>
              </a:lnSpc>
              <a:spcBef>
                <a:spcPts val="1200"/>
              </a:spcBef>
              <a:spcAft>
                <a:spcPts val="0"/>
              </a:spcAft>
              <a:buNone/>
            </a:pPr>
            <a:r>
              <a:rPr lang="en-US" sz="2000"/>
              <a:t>📌 </a:t>
            </a:r>
            <a:r>
              <a:rPr b="1" lang="en-US" sz="2000"/>
              <a:t>Objective:</a:t>
            </a:r>
            <a:r>
              <a:rPr lang="en-US" sz="2000"/>
              <a:t> Recognize how the same sentence can have multiple meanings.</a:t>
            </a:r>
            <a:endParaRPr sz="2000"/>
          </a:p>
          <a:p>
            <a:pPr indent="0" lvl="0" marL="0" rtl="0" algn="l">
              <a:lnSpc>
                <a:spcPct val="115000"/>
              </a:lnSpc>
              <a:spcBef>
                <a:spcPts val="1200"/>
              </a:spcBef>
              <a:spcAft>
                <a:spcPts val="0"/>
              </a:spcAft>
              <a:buNone/>
            </a:pPr>
            <a:r>
              <a:rPr b="1" lang="en-US" sz="2000"/>
              <a:t>Step 1: Read the following sentences and list at least two possible interpretations for each.</a:t>
            </a:r>
            <a:endParaRPr b="1" sz="2000"/>
          </a:p>
          <a:p>
            <a:pPr indent="-355600" lvl="0" marL="457200" rtl="0" algn="l">
              <a:lnSpc>
                <a:spcPct val="115000"/>
              </a:lnSpc>
              <a:spcBef>
                <a:spcPts val="1200"/>
              </a:spcBef>
              <a:spcAft>
                <a:spcPts val="0"/>
              </a:spcAft>
              <a:buSzPts val="2000"/>
              <a:buAutoNum type="arabicPeriod"/>
            </a:pPr>
            <a:r>
              <a:rPr b="1" lang="en-US" sz="2000"/>
              <a:t>"I saw her duck."</a:t>
            </a:r>
            <a:endParaRPr b="1" sz="2000"/>
          </a:p>
          <a:p>
            <a:pPr indent="-355600" lvl="0" marL="457200" rtl="0" algn="l">
              <a:lnSpc>
                <a:spcPct val="115000"/>
              </a:lnSpc>
              <a:spcBef>
                <a:spcPts val="0"/>
              </a:spcBef>
              <a:spcAft>
                <a:spcPts val="0"/>
              </a:spcAft>
              <a:buSzPts val="2000"/>
              <a:buAutoNum type="arabicPeriod"/>
            </a:pPr>
            <a:r>
              <a:rPr b="1" lang="en-US" sz="2000"/>
              <a:t>"The chicken is ready to eat."</a:t>
            </a:r>
            <a:endParaRPr b="1" sz="2000"/>
          </a:p>
          <a:p>
            <a:pPr indent="0" lvl="0" marL="0" rtl="0" algn="l">
              <a:lnSpc>
                <a:spcPct val="115000"/>
              </a:lnSpc>
              <a:spcBef>
                <a:spcPts val="1200"/>
              </a:spcBef>
              <a:spcAft>
                <a:spcPts val="0"/>
              </a:spcAft>
              <a:buNone/>
            </a:pPr>
            <a:r>
              <a:rPr b="1" lang="en-US" sz="1500"/>
              <a:t>Step 2: Discuss in your group:</a:t>
            </a:r>
            <a:endParaRPr b="1" sz="1500"/>
          </a:p>
          <a:p>
            <a:pPr indent="-323850" lvl="0" marL="457200" rtl="0" algn="l">
              <a:lnSpc>
                <a:spcPct val="115000"/>
              </a:lnSpc>
              <a:spcBef>
                <a:spcPts val="1200"/>
              </a:spcBef>
              <a:spcAft>
                <a:spcPts val="0"/>
              </a:spcAft>
              <a:buSzPts val="1500"/>
              <a:buChar char="●"/>
            </a:pPr>
            <a:r>
              <a:rPr lang="en-US" sz="1500"/>
              <a:t>How does a human decide the correct meaning?</a:t>
            </a:r>
            <a:endParaRPr sz="1500"/>
          </a:p>
          <a:p>
            <a:pPr indent="-323850" lvl="0" marL="457200" rtl="0" algn="l">
              <a:lnSpc>
                <a:spcPct val="115000"/>
              </a:lnSpc>
              <a:spcBef>
                <a:spcPts val="0"/>
              </a:spcBef>
              <a:spcAft>
                <a:spcPts val="0"/>
              </a:spcAft>
              <a:buSzPts val="1500"/>
              <a:buChar char="●"/>
            </a:pPr>
            <a:r>
              <a:rPr lang="en-US" sz="1500"/>
              <a:t>Why would an AI struggle with this?</a:t>
            </a:r>
            <a:endParaRPr sz="1500"/>
          </a:p>
          <a:p>
            <a:pPr indent="0" lvl="0" marL="0" rtl="0" algn="l">
              <a:lnSpc>
                <a:spcPct val="115000"/>
              </a:lnSpc>
              <a:spcBef>
                <a:spcPts val="1200"/>
              </a:spcBef>
              <a:spcAft>
                <a:spcPts val="0"/>
              </a:spcAft>
              <a:buClr>
                <a:schemeClr val="dk1"/>
              </a:buClr>
              <a:buSzPts val="1100"/>
              <a:buFont typeface="Arial"/>
              <a:buNone/>
            </a:pPr>
            <a:r>
              <a:t/>
            </a:r>
            <a:endParaRPr b="1" sz="2000"/>
          </a:p>
          <a:p>
            <a:pPr indent="0" lvl="0" marL="0" rtl="0" algn="l">
              <a:spcBef>
                <a:spcPts val="1000"/>
              </a:spcBef>
              <a:spcAft>
                <a:spcPts val="0"/>
              </a:spcAft>
              <a:buNone/>
            </a:pPr>
            <a:r>
              <a:t/>
            </a:r>
            <a:endParaRPr sz="2000"/>
          </a:p>
        </p:txBody>
      </p:sp>
      <p:sp>
        <p:nvSpPr>
          <p:cNvPr id="145" name="Google Shape;145;g33bee8ce060_0_1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3bee8ce060_0_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52" name="Google Shape;152;g33bee8ce060_0_21"/>
          <p:cNvSpPr txBox="1"/>
          <p:nvPr>
            <p:ph idx="1" type="body"/>
          </p:nvPr>
        </p:nvSpPr>
        <p:spPr>
          <a:xfrm>
            <a:off x="838200" y="709700"/>
            <a:ext cx="10515600" cy="43512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2000"/>
              <a:t>Task 2: Understanding Context Dependence</a:t>
            </a:r>
            <a:endParaRPr b="1" sz="2000"/>
          </a:p>
          <a:p>
            <a:pPr indent="0" lvl="0" marL="0" rtl="0" algn="l">
              <a:lnSpc>
                <a:spcPct val="115000"/>
              </a:lnSpc>
              <a:spcBef>
                <a:spcPts val="1200"/>
              </a:spcBef>
              <a:spcAft>
                <a:spcPts val="0"/>
              </a:spcAft>
              <a:buClr>
                <a:schemeClr val="dk1"/>
              </a:buClr>
              <a:buSzPts val="1100"/>
              <a:buFont typeface="Arial"/>
              <a:buNone/>
            </a:pPr>
            <a:r>
              <a:rPr lang="en-US" sz="2000"/>
              <a:t>📌 </a:t>
            </a:r>
            <a:r>
              <a:rPr b="1" lang="en-US" sz="2000"/>
              <a:t>Objective:</a:t>
            </a:r>
            <a:r>
              <a:rPr lang="en-US" sz="2000"/>
              <a:t> Learn how meaning depends on prior information.</a:t>
            </a:r>
            <a:endParaRPr sz="2000"/>
          </a:p>
          <a:p>
            <a:pPr indent="0" lvl="0" marL="0" rtl="0" algn="l">
              <a:lnSpc>
                <a:spcPct val="115000"/>
              </a:lnSpc>
              <a:spcBef>
                <a:spcPts val="1200"/>
              </a:spcBef>
              <a:spcAft>
                <a:spcPts val="0"/>
              </a:spcAft>
              <a:buClr>
                <a:schemeClr val="dk1"/>
              </a:buClr>
              <a:buSzPts val="1100"/>
              <a:buFont typeface="Arial"/>
              <a:buNone/>
            </a:pPr>
            <a:r>
              <a:rPr b="1" lang="en-US" sz="2000"/>
              <a:t>Step 1: Read the following short phrases and guess what they mean without any additional context.</a:t>
            </a:r>
            <a:endParaRPr b="1" sz="2000"/>
          </a:p>
          <a:p>
            <a:pPr indent="-355600" lvl="0" marL="457200" rtl="0" algn="l">
              <a:lnSpc>
                <a:spcPct val="115000"/>
              </a:lnSpc>
              <a:spcBef>
                <a:spcPts val="1200"/>
              </a:spcBef>
              <a:spcAft>
                <a:spcPts val="0"/>
              </a:spcAft>
              <a:buSzPts val="2000"/>
              <a:buAutoNum type="arabicPeriod"/>
            </a:pPr>
            <a:r>
              <a:rPr b="1" lang="en-US" sz="2000"/>
              <a:t>"That was a piece of cake!"</a:t>
            </a:r>
            <a:endParaRPr b="1" sz="2000"/>
          </a:p>
          <a:p>
            <a:pPr indent="-355600" lvl="0" marL="457200" rtl="0" algn="l">
              <a:lnSpc>
                <a:spcPct val="115000"/>
              </a:lnSpc>
              <a:spcBef>
                <a:spcPts val="0"/>
              </a:spcBef>
              <a:spcAft>
                <a:spcPts val="0"/>
              </a:spcAft>
              <a:buSzPts val="2000"/>
              <a:buAutoNum type="arabicPeriod"/>
            </a:pPr>
            <a:r>
              <a:rPr b="1" lang="en-US" sz="2000"/>
              <a:t>"She is on fire today."</a:t>
            </a:r>
            <a:endParaRPr b="1" sz="2000"/>
          </a:p>
          <a:p>
            <a:pPr indent="-355600" lvl="0" marL="457200" rtl="0" algn="l">
              <a:lnSpc>
                <a:spcPct val="115000"/>
              </a:lnSpc>
              <a:spcBef>
                <a:spcPts val="0"/>
              </a:spcBef>
              <a:spcAft>
                <a:spcPts val="0"/>
              </a:spcAft>
              <a:buSzPts val="2000"/>
              <a:buAutoNum type="arabicPeriod"/>
            </a:pPr>
            <a:r>
              <a:rPr b="1" lang="en-US" sz="2000"/>
              <a:t>"Let’s break the ice."</a:t>
            </a:r>
            <a:endParaRPr b="1" sz="2000"/>
          </a:p>
          <a:p>
            <a:pPr indent="0" lvl="0" marL="0" rtl="0" algn="l">
              <a:lnSpc>
                <a:spcPct val="115000"/>
              </a:lnSpc>
              <a:spcBef>
                <a:spcPts val="1200"/>
              </a:spcBef>
              <a:spcAft>
                <a:spcPts val="0"/>
              </a:spcAft>
              <a:buClr>
                <a:schemeClr val="dk1"/>
              </a:buClr>
              <a:buSzPts val="1100"/>
              <a:buFont typeface="Arial"/>
              <a:buNone/>
            </a:pPr>
            <a:r>
              <a:rPr b="1" lang="en-US" sz="2000"/>
              <a:t>Step 2: Now, read the full sentence in which each phrase appears:</a:t>
            </a:r>
            <a:endParaRPr b="1" sz="2000"/>
          </a:p>
          <a:p>
            <a:pPr indent="-355600" lvl="0" marL="457200" rtl="0" algn="l">
              <a:lnSpc>
                <a:spcPct val="115000"/>
              </a:lnSpc>
              <a:spcBef>
                <a:spcPts val="1200"/>
              </a:spcBef>
              <a:spcAft>
                <a:spcPts val="0"/>
              </a:spcAft>
              <a:buSzPts val="2000"/>
              <a:buChar char="●"/>
            </a:pPr>
            <a:r>
              <a:rPr i="1" lang="en-US" sz="2000"/>
              <a:t>"The math test was a piece of cake!"</a:t>
            </a:r>
            <a:endParaRPr i="1" sz="2000"/>
          </a:p>
          <a:p>
            <a:pPr indent="-355600" lvl="0" marL="457200" rtl="0" algn="l">
              <a:lnSpc>
                <a:spcPct val="115000"/>
              </a:lnSpc>
              <a:spcBef>
                <a:spcPts val="0"/>
              </a:spcBef>
              <a:spcAft>
                <a:spcPts val="0"/>
              </a:spcAft>
              <a:buSzPts val="2000"/>
              <a:buChar char="●"/>
            </a:pPr>
            <a:r>
              <a:rPr i="1" lang="en-US" sz="2000"/>
              <a:t>"She is on fire today with her basketball skills."</a:t>
            </a:r>
            <a:endParaRPr i="1" sz="2000"/>
          </a:p>
          <a:p>
            <a:pPr indent="-355600" lvl="0" marL="457200" rtl="0" algn="l">
              <a:lnSpc>
                <a:spcPct val="115000"/>
              </a:lnSpc>
              <a:spcBef>
                <a:spcPts val="0"/>
              </a:spcBef>
              <a:spcAft>
                <a:spcPts val="0"/>
              </a:spcAft>
              <a:buSzPts val="2000"/>
              <a:buChar char="●"/>
            </a:pPr>
            <a:r>
              <a:rPr i="1" lang="en-US" sz="2000"/>
              <a:t>"At the party, we played a game to break the ice."</a:t>
            </a:r>
            <a:endParaRPr i="1" sz="2000"/>
          </a:p>
          <a:p>
            <a:pPr indent="0" lvl="0" marL="0" rtl="0" algn="l">
              <a:lnSpc>
                <a:spcPct val="115000"/>
              </a:lnSpc>
              <a:spcBef>
                <a:spcPts val="1200"/>
              </a:spcBef>
              <a:spcAft>
                <a:spcPts val="0"/>
              </a:spcAft>
              <a:buClr>
                <a:schemeClr val="dk1"/>
              </a:buClr>
              <a:buSzPts val="1100"/>
              <a:buFont typeface="Arial"/>
              <a:buNone/>
            </a:pPr>
            <a:r>
              <a:rPr b="1" lang="en-US" sz="2000"/>
              <a:t>Step 3: Discuss:</a:t>
            </a:r>
            <a:endParaRPr b="1" sz="2000"/>
          </a:p>
          <a:p>
            <a:pPr indent="-355600" lvl="0" marL="457200" rtl="0" algn="l">
              <a:lnSpc>
                <a:spcPct val="115000"/>
              </a:lnSpc>
              <a:spcBef>
                <a:spcPts val="1200"/>
              </a:spcBef>
              <a:spcAft>
                <a:spcPts val="0"/>
              </a:spcAft>
              <a:buSzPts val="2000"/>
              <a:buChar char="●"/>
            </a:pPr>
            <a:r>
              <a:rPr lang="en-US" sz="2000"/>
              <a:t>Why did the meaning become clearer with context?</a:t>
            </a:r>
            <a:endParaRPr sz="2000"/>
          </a:p>
          <a:p>
            <a:pPr indent="-355600" lvl="0" marL="457200" rtl="0" algn="l">
              <a:lnSpc>
                <a:spcPct val="115000"/>
              </a:lnSpc>
              <a:spcBef>
                <a:spcPts val="0"/>
              </a:spcBef>
              <a:spcAft>
                <a:spcPts val="0"/>
              </a:spcAft>
              <a:buSzPts val="2000"/>
              <a:buChar char="●"/>
            </a:pPr>
            <a:r>
              <a:rPr lang="en-US" sz="2000"/>
              <a:t>How do machines handle this type of challenge?</a:t>
            </a:r>
            <a:endParaRPr sz="2000"/>
          </a:p>
          <a:p>
            <a:pPr indent="0" lvl="0" marL="0" rtl="0" algn="l">
              <a:spcBef>
                <a:spcPts val="1200"/>
              </a:spcBef>
              <a:spcAft>
                <a:spcPts val="0"/>
              </a:spcAft>
              <a:buNone/>
            </a:pPr>
            <a:r>
              <a:t/>
            </a:r>
            <a:endParaRPr sz="2000"/>
          </a:p>
        </p:txBody>
      </p:sp>
      <p:sp>
        <p:nvSpPr>
          <p:cNvPr id="153" name="Google Shape;153;g33bee8ce060_0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3bee8ce060_0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 </a:t>
            </a:r>
            <a:endParaRPr/>
          </a:p>
        </p:txBody>
      </p:sp>
      <p:sp>
        <p:nvSpPr>
          <p:cNvPr id="160" name="Google Shape;160;g33bee8ce060_0_29"/>
          <p:cNvSpPr txBox="1"/>
          <p:nvPr>
            <p:ph idx="1" type="body"/>
          </p:nvPr>
        </p:nvSpPr>
        <p:spPr>
          <a:xfrm>
            <a:off x="838200" y="83827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Clr>
                <a:schemeClr val="dk1"/>
              </a:buClr>
              <a:buSzPts val="1100"/>
              <a:buFont typeface="Arial"/>
              <a:buNone/>
            </a:pPr>
            <a:r>
              <a:rPr b="1" lang="en-US" sz="2000"/>
              <a:t>Task 3: Evolving Language – New Words &amp; Slang</a:t>
            </a:r>
            <a:endParaRPr b="1" sz="2000"/>
          </a:p>
          <a:p>
            <a:pPr indent="0" lvl="0" marL="0" rtl="0" algn="l">
              <a:lnSpc>
                <a:spcPct val="115000"/>
              </a:lnSpc>
              <a:spcBef>
                <a:spcPts val="1200"/>
              </a:spcBef>
              <a:spcAft>
                <a:spcPts val="0"/>
              </a:spcAft>
              <a:buClr>
                <a:schemeClr val="dk1"/>
              </a:buClr>
              <a:buSzPts val="1100"/>
              <a:buFont typeface="Arial"/>
              <a:buNone/>
            </a:pPr>
            <a:r>
              <a:rPr lang="en-US" sz="2000"/>
              <a:t>📌 </a:t>
            </a:r>
            <a:r>
              <a:rPr b="1" lang="en-US" sz="2000"/>
              <a:t>Objective:</a:t>
            </a:r>
            <a:r>
              <a:rPr lang="en-US" sz="2000"/>
              <a:t> Experience how NLP struggles with new and informal language.</a:t>
            </a:r>
            <a:endParaRPr sz="2000"/>
          </a:p>
          <a:p>
            <a:pPr indent="0" lvl="0" marL="0" rtl="0" algn="l">
              <a:lnSpc>
                <a:spcPct val="115000"/>
              </a:lnSpc>
              <a:spcBef>
                <a:spcPts val="1200"/>
              </a:spcBef>
              <a:spcAft>
                <a:spcPts val="0"/>
              </a:spcAft>
              <a:buClr>
                <a:schemeClr val="dk1"/>
              </a:buClr>
              <a:buSzPts val="1100"/>
              <a:buFont typeface="Arial"/>
              <a:buNone/>
            </a:pPr>
            <a:r>
              <a:rPr b="1" lang="en-US" sz="2000"/>
              <a:t>Step 1: Match each modern slang phrase with its meaning.</a:t>
            </a:r>
            <a:endParaRPr b="1" sz="2000"/>
          </a:p>
          <a:p>
            <a:pPr indent="0" lvl="0" marL="0" rtl="0" algn="l">
              <a:spcBef>
                <a:spcPts val="1000"/>
              </a:spcBef>
              <a:spcAft>
                <a:spcPts val="0"/>
              </a:spcAft>
              <a:buNone/>
            </a:pPr>
            <a:r>
              <a:t/>
            </a:r>
            <a:endParaRPr sz="2000"/>
          </a:p>
        </p:txBody>
      </p:sp>
      <p:sp>
        <p:nvSpPr>
          <p:cNvPr id="161" name="Google Shape;161;g33bee8ce060_0_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2" name="Google Shape;162;g33bee8ce060_0_29"/>
          <p:cNvPicPr preferRelativeResize="0"/>
          <p:nvPr/>
        </p:nvPicPr>
        <p:blipFill>
          <a:blip r:embed="rId3">
            <a:alphaModFix/>
          </a:blip>
          <a:stretch>
            <a:fillRect/>
          </a:stretch>
        </p:blipFill>
        <p:spPr>
          <a:xfrm>
            <a:off x="978075" y="2261000"/>
            <a:ext cx="10129901" cy="2812300"/>
          </a:xfrm>
          <a:prstGeom prst="rect">
            <a:avLst/>
          </a:prstGeom>
          <a:noFill/>
          <a:ln>
            <a:noFill/>
          </a:ln>
        </p:spPr>
      </p:pic>
      <p:sp>
        <p:nvSpPr>
          <p:cNvPr id="163" name="Google Shape;163;g33bee8ce060_0_29"/>
          <p:cNvSpPr txBox="1"/>
          <p:nvPr/>
        </p:nvSpPr>
        <p:spPr>
          <a:xfrm>
            <a:off x="917675" y="5189475"/>
            <a:ext cx="95481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2000">
                <a:solidFill>
                  <a:schemeClr val="dk1"/>
                </a:solidFill>
              </a:rPr>
              <a:t>Step 2: Discuss:</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If an AI model was trained only on books from the 1990s, would it understand these terms?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How do NLP models keep up with new words?</a:t>
            </a:r>
            <a:endParaRPr sz="20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2024-08-22T06:33:55Z</dcterms:created>
  <dc:creator>Deepak Gupta</dc:creator>
</cp:coreProperties>
</file>