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Play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gIvgFgWXhdArYxopO+85/wRnh2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Play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2a514a74d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2a514a74d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32a514a74d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2a514a74d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2a514a74d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32a514a74d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2a514a74d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2a514a74d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32a514a74d_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2a514a74d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2a514a74d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32a514a74d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2a514a74d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2a514a74d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32a514a74d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2a514a74d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2a514a74d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32a514a74d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a6c7ceb5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3a6c7ceb5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2a514a74d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2a514a74d_1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2a514a74d_1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2a514a74d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2a514a74d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32a514a74d_1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2a514a74d_1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2a514a74d_1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32a514a74d_1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2a514a74d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2a514a74d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32a514a74d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2a514a74d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2a514a74d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2a514a74d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type="ctrTitle"/>
          </p:nvPr>
        </p:nvSpPr>
        <p:spPr>
          <a:xfrm>
            <a:off x="477973" y="1277100"/>
            <a:ext cx="107088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br>
              <a:rPr b="1" lang="en-IN" sz="6600">
                <a:latin typeface="Georgia"/>
                <a:ea typeface="Georgia"/>
                <a:cs typeface="Georgia"/>
                <a:sym typeface="Georgia"/>
              </a:rPr>
            </a:br>
            <a:br>
              <a:rPr b="1" lang="en-IN" sz="6600">
                <a:latin typeface="Georgia"/>
                <a:ea typeface="Georgia"/>
                <a:cs typeface="Georgia"/>
                <a:sym typeface="Georgia"/>
              </a:rPr>
            </a:br>
            <a:br>
              <a:rPr b="1" lang="en-IN" sz="66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2750">
                <a:latin typeface="Arial"/>
                <a:ea typeface="Arial"/>
                <a:cs typeface="Arial"/>
                <a:sym typeface="Arial"/>
              </a:rPr>
              <a:t>Text Preprocessing → (Tokenization, stopword removal, stemming, lemmatization)</a:t>
            </a:r>
            <a:endParaRPr b="1" sz="2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Georgia"/>
              <a:buNone/>
            </a:pPr>
            <a:br>
              <a:rPr b="1" lang="en-IN" sz="4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IN" sz="4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IN" sz="48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Session No.: 2</a:t>
            </a:r>
            <a:br>
              <a:rPr b="1" lang="en-IN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Course Name: Natural Language Processing</a:t>
            </a:r>
            <a:br>
              <a:rPr b="1" lang="en-IN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Course Code: R1UC616C</a:t>
            </a:r>
            <a:br>
              <a:rPr b="1" lang="en-IN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Instructor Name: Dr. Deepa Joshi</a:t>
            </a:r>
            <a:br>
              <a:rPr b="1" lang="en-IN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Duration: 50 mins</a:t>
            </a:r>
            <a:br>
              <a:rPr b="1" lang="en-IN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Date of Conduction of Class: 5 Mar 2025</a:t>
            </a:r>
            <a:endParaRPr b="1" sz="4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2a514a74d_1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99" name="Google Shape;199;g332a514a74d_1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00" name="Google Shape;200;g332a514a74d_1_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1" name="Google Shape;201;g332a514a74d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50" y="108350"/>
            <a:ext cx="10565951" cy="66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2a514a74d_1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08" name="Google Shape;208;g332a514a74d_1_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09" name="Google Shape;209;g332a514a74d_1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0" name="Google Shape;210;g332a514a74d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25" y="365125"/>
            <a:ext cx="10092624" cy="51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2a514a74d_1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Stopword Removal: Eliminating Unnecessary Words</a:t>
            </a:r>
            <a:endParaRPr b="1"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32a514a74d_1_95"/>
          <p:cNvSpPr txBox="1"/>
          <p:nvPr>
            <p:ph idx="1" type="body"/>
          </p:nvPr>
        </p:nvSpPr>
        <p:spPr>
          <a:xfrm>
            <a:off x="838200" y="1385450"/>
            <a:ext cx="10515600" cy="479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/>
              <a:t>Stopwords are </a:t>
            </a:r>
            <a:r>
              <a:rPr b="1" lang="en-IN" sz="1700"/>
              <a:t>common words</a:t>
            </a:r>
            <a:r>
              <a:rPr lang="en-IN" sz="1700"/>
              <a:t> that do not add much meaning to a sentence (e.g., </a:t>
            </a:r>
            <a:r>
              <a:rPr i="1" lang="en-IN" sz="1700"/>
              <a:t>is, the, and, a, this, that</a:t>
            </a:r>
            <a:r>
              <a:rPr lang="en-IN" sz="1700"/>
              <a:t>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/>
              <a:t>📌 </a:t>
            </a:r>
            <a:r>
              <a:rPr b="1" lang="en-IN" sz="1700"/>
              <a:t>Example:</a:t>
            </a:r>
            <a:br>
              <a:rPr b="1" lang="en-IN" sz="1700"/>
            </a:br>
            <a:r>
              <a:rPr b="1" lang="en-IN" sz="1700"/>
              <a:t>Input:</a:t>
            </a:r>
            <a:br>
              <a:rPr b="1" lang="en-IN" sz="1700"/>
            </a:br>
            <a:r>
              <a:rPr i="1" lang="en-IN" sz="1700"/>
              <a:t>"The cat is sitting on the mat."</a:t>
            </a:r>
            <a:br>
              <a:rPr i="1" lang="en-IN" sz="1700"/>
            </a:br>
            <a:r>
              <a:rPr b="1" lang="en-IN" sz="1700"/>
              <a:t>Without Stopwords:</a:t>
            </a:r>
            <a:br>
              <a:rPr b="1" lang="en-IN" sz="1700"/>
            </a:br>
            <a:r>
              <a:rPr lang="en-IN" sz="1700"/>
              <a:t>➡ </a:t>
            </a:r>
            <a:r>
              <a:rPr lang="en-I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"cat sitting mat"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1700"/>
              <a:t>Why Remove Stopwords?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/>
              <a:t>✅ Makes text </a:t>
            </a:r>
            <a:r>
              <a:rPr b="1" lang="en-IN" sz="1700"/>
              <a:t>more meaningful</a:t>
            </a:r>
            <a:r>
              <a:rPr lang="en-IN" sz="1700"/>
              <a:t>.</a:t>
            </a:r>
            <a:br>
              <a:rPr lang="en-IN" sz="1700"/>
            </a:br>
            <a:r>
              <a:rPr lang="en-IN" sz="1700"/>
              <a:t>✅ Reduces </a:t>
            </a:r>
            <a:r>
              <a:rPr b="1" lang="en-IN" sz="1700"/>
              <a:t>computational cost</a:t>
            </a:r>
            <a:r>
              <a:rPr lang="en-IN" sz="1700"/>
              <a:t> for NLP models.</a:t>
            </a:r>
            <a:br>
              <a:rPr lang="en-IN" sz="1700"/>
            </a:br>
            <a:r>
              <a:rPr lang="en-IN" sz="1700"/>
              <a:t>✅ Focuses on </a:t>
            </a:r>
            <a:r>
              <a:rPr b="1" lang="en-IN" sz="1700"/>
              <a:t>important words</a:t>
            </a:r>
            <a:r>
              <a:rPr lang="en-IN" sz="1700"/>
              <a:t> in a sentence.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8" name="Google Shape;218;g332a514a74d_1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2a514a74d_1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Stemming and Lemmatization</a:t>
            </a:r>
            <a:endParaRPr b="1" sz="2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32a514a74d_1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26" name="Google Shape;226;g332a514a74d_1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7" name="Google Shape;227;g332a514a74d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75" y="931725"/>
            <a:ext cx="10156726" cy="57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2a514a74d_1_53"/>
          <p:cNvSpPr txBox="1"/>
          <p:nvPr>
            <p:ph type="title"/>
          </p:nvPr>
        </p:nvSpPr>
        <p:spPr>
          <a:xfrm>
            <a:off x="838200" y="105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34" name="Google Shape;234;g332a514a74d_1_53"/>
          <p:cNvSpPr txBox="1"/>
          <p:nvPr>
            <p:ph idx="1" type="body"/>
          </p:nvPr>
        </p:nvSpPr>
        <p:spPr>
          <a:xfrm>
            <a:off x="838200" y="238350"/>
            <a:ext cx="10515600" cy="50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Lemmatization is the process of </a:t>
            </a:r>
            <a:r>
              <a:rPr b="1" lang="en-IN" sz="1700"/>
              <a:t>reducing a word to its base (dictionary) form, known as a lemma</a:t>
            </a:r>
            <a:r>
              <a:rPr lang="en-IN" sz="1700"/>
              <a:t>, while considering its meaning and grammatical role (Part of Speech - POS).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Unlike </a:t>
            </a:r>
            <a:r>
              <a:rPr b="1" lang="en-IN" sz="1700"/>
              <a:t>stemming</a:t>
            </a:r>
            <a:r>
              <a:rPr lang="en-IN" sz="1700"/>
              <a:t>, which simply chops off suffixes, </a:t>
            </a:r>
            <a:r>
              <a:rPr b="1" lang="en-IN" sz="1700"/>
              <a:t>lemmatization returns meaningful words</a:t>
            </a:r>
            <a:r>
              <a:rPr lang="en-IN" sz="1700"/>
              <a:t> that exist in the dictionary.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5" name="Google Shape;235;g332a514a74d_1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6" name="Google Shape;236;g332a514a74d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00" y="1734500"/>
            <a:ext cx="9076450" cy="3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32a514a74d_1_53"/>
          <p:cNvSpPr txBox="1"/>
          <p:nvPr/>
        </p:nvSpPr>
        <p:spPr>
          <a:xfrm>
            <a:off x="838200" y="4951200"/>
            <a:ext cx="9435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📌 How Lemmatization Works?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1️⃣ </a:t>
            </a:r>
            <a:r>
              <a:rPr b="1" lang="en-IN">
                <a:solidFill>
                  <a:schemeClr val="dk1"/>
                </a:solidFill>
              </a:rPr>
              <a:t>Uses a linguistic dictionary</a:t>
            </a:r>
            <a:r>
              <a:rPr lang="en-IN">
                <a:solidFill>
                  <a:schemeClr val="dk1"/>
                </a:solidFill>
              </a:rPr>
              <a:t> (e.g., WordNet) to determine the base form.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2️⃣ </a:t>
            </a:r>
            <a:r>
              <a:rPr b="1" lang="en-IN">
                <a:solidFill>
                  <a:schemeClr val="dk1"/>
                </a:solidFill>
              </a:rPr>
              <a:t>Requires POS tagging</a:t>
            </a:r>
            <a:r>
              <a:rPr lang="en-IN">
                <a:solidFill>
                  <a:schemeClr val="dk1"/>
                </a:solidFill>
              </a:rPr>
              <a:t> to determine whether the word is a noun, verb, adjective,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📌 </a:t>
            </a:r>
            <a:r>
              <a:rPr b="1" lang="en-IN">
                <a:solidFill>
                  <a:schemeClr val="dk1"/>
                </a:solidFill>
              </a:rPr>
              <a:t>Example with POS Tags: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IN">
                <a:solidFill>
                  <a:schemeClr val="dk1"/>
                </a:solidFill>
              </a:rPr>
              <a:t>"running"</a:t>
            </a:r>
            <a:r>
              <a:rPr lang="en-IN">
                <a:solidFill>
                  <a:schemeClr val="dk1"/>
                </a:solidFill>
              </a:rPr>
              <a:t> (verb) → </a:t>
            </a:r>
            <a:r>
              <a:rPr b="1" lang="en-IN">
                <a:solidFill>
                  <a:schemeClr val="dk1"/>
                </a:solidFill>
              </a:rPr>
              <a:t>"run"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IN">
                <a:solidFill>
                  <a:schemeClr val="dk1"/>
                </a:solidFill>
              </a:rPr>
              <a:t>"better"</a:t>
            </a:r>
            <a:r>
              <a:rPr lang="en-IN">
                <a:solidFill>
                  <a:schemeClr val="dk1"/>
                </a:solidFill>
              </a:rPr>
              <a:t> (adjective) → </a:t>
            </a:r>
            <a:r>
              <a:rPr b="1" lang="en-IN">
                <a:solidFill>
                  <a:schemeClr val="dk1"/>
                </a:solidFill>
              </a:rPr>
              <a:t>"good"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2a514a74d_1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4" name="Google Shape;244;g332a514a74d_1_73"/>
          <p:cNvSpPr txBox="1"/>
          <p:nvPr>
            <p:ph idx="1" type="body"/>
          </p:nvPr>
        </p:nvSpPr>
        <p:spPr>
          <a:xfrm>
            <a:off x="459025" y="184798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5" name="Google Shape;245;g332a514a74d_1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6" name="Google Shape;246;g332a514a74d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00" y="649475"/>
            <a:ext cx="9706651" cy="46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a6c7ceb5b_1_0"/>
          <p:cNvSpPr txBox="1"/>
          <p:nvPr>
            <p:ph type="title"/>
          </p:nvPr>
        </p:nvSpPr>
        <p:spPr>
          <a:xfrm>
            <a:off x="428400" y="1051475"/>
            <a:ext cx="6025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Activity 1</a:t>
            </a:r>
            <a:endParaRPr/>
          </a:p>
        </p:txBody>
      </p:sp>
      <p:sp>
        <p:nvSpPr>
          <p:cNvPr id="252" name="Google Shape;252;g33a6c7ceb5b_1_0"/>
          <p:cNvSpPr txBox="1"/>
          <p:nvPr>
            <p:ph idx="1" type="body"/>
          </p:nvPr>
        </p:nvSpPr>
        <p:spPr>
          <a:xfrm>
            <a:off x="621350" y="1798800"/>
            <a:ext cx="102450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IN" sz="1700"/>
              <a:t>Instructions: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IN" sz="1700"/>
              <a:t>Follow each preprocessing step and write down the transformed text.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📌 </a:t>
            </a:r>
            <a:r>
              <a:rPr b="1" lang="en-IN" sz="1700"/>
              <a:t>Raw Review (Uncleaned Text with Noise &amp; Stopwords):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"I really really loveeee this moviieee!!! 😍😍😍 But it is a bit looooong and slow at times. I guess I liked it overall. The cinematography was amazing, but the story, umm, could have been better! #MovieReview #MustWatch"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253" name="Google Shape;253;g33a6c7ceb5b_1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54" name="Google Shape;254;g33a6c7ceb5b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55" name="Google Shape;255;g33a6c7ceb5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3a6c7ceb5b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4300493" y="229190"/>
            <a:ext cx="4800261" cy="164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IN" sz="4000">
                <a:solidFill>
                  <a:schemeClr val="dk2"/>
                </a:solidFill>
              </a:rPr>
              <a:t>Reflection-</a:t>
            </a:r>
            <a:br>
              <a:rPr b="1" lang="en-IN" sz="4000">
                <a:solidFill>
                  <a:schemeClr val="dk2"/>
                </a:solidFill>
              </a:rPr>
            </a:br>
            <a:r>
              <a:rPr b="1" lang="en-IN" sz="4000">
                <a:solidFill>
                  <a:schemeClr val="dk2"/>
                </a:solidFill>
              </a:rPr>
              <a:t>Learning Activity 1</a:t>
            </a:r>
            <a:endParaRPr/>
          </a:p>
        </p:txBody>
      </p:sp>
      <p:sp>
        <p:nvSpPr>
          <p:cNvPr id="262" name="Google Shape;26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64" name="Google Shape;2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/>
        </p:nvSpPr>
        <p:spPr>
          <a:xfrm>
            <a:off x="0" y="1560125"/>
            <a:ext cx="119283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Step 1: Given Raw Review (Before Preprocessing)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📌 </a:t>
            </a:r>
            <a:r>
              <a:rPr b="1" lang="en-IN" sz="1700">
                <a:solidFill>
                  <a:schemeClr val="dk1"/>
                </a:solidFill>
              </a:rPr>
              <a:t>Uncleaned Text:</a:t>
            </a:r>
            <a:r>
              <a:rPr lang="en-IN" sz="1700">
                <a:solidFill>
                  <a:schemeClr val="dk1"/>
                </a:solidFill>
              </a:rPr>
              <a:t> </a:t>
            </a:r>
            <a:r>
              <a:rPr i="1" lang="en-IN" sz="1700">
                <a:solidFill>
                  <a:schemeClr val="dk1"/>
                </a:solidFill>
              </a:rPr>
              <a:t>"I really really loveeee this moviieee!!! 😍😍😍 But it is a bit looooong and slow at times. I guess I liked it overall. The cinematography was amazing, but the story, umm, could have been better! #MovieReview #MustWatch"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Step 2: Text Cleaning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📌 </a:t>
            </a:r>
            <a:r>
              <a:rPr b="1" lang="en-IN" sz="1700">
                <a:solidFill>
                  <a:schemeClr val="dk1"/>
                </a:solidFill>
              </a:rPr>
              <a:t>Task:</a:t>
            </a:r>
            <a:r>
              <a:rPr lang="en-IN" sz="1700">
                <a:solidFill>
                  <a:schemeClr val="dk1"/>
                </a:solidFill>
              </a:rPr>
              <a:t> Remove special characters, emojis, hashtags, extra punctuation, and elongated words.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✏️ </a:t>
            </a:r>
            <a:r>
              <a:rPr b="1" lang="en-IN" sz="1700">
                <a:solidFill>
                  <a:schemeClr val="dk1"/>
                </a:solidFill>
              </a:rPr>
              <a:t>Expected Output:</a:t>
            </a:r>
            <a:r>
              <a:rPr lang="en-IN" sz="1700">
                <a:solidFill>
                  <a:schemeClr val="dk1"/>
                </a:solidFill>
              </a:rPr>
              <a:t> </a:t>
            </a:r>
            <a:r>
              <a:rPr i="1" lang="en-IN" sz="1700">
                <a:solidFill>
                  <a:schemeClr val="dk1"/>
                </a:solidFill>
              </a:rPr>
              <a:t>"I really really loveeee this moviieee But it is a bit looooong and slow at times I guess I liked it overall The cinematography was amazing but the story umm could have been better"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2a514a74d_1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73" name="Google Shape;273;g332a514a74d_1_116"/>
          <p:cNvSpPr txBox="1"/>
          <p:nvPr>
            <p:ph idx="1" type="body"/>
          </p:nvPr>
        </p:nvSpPr>
        <p:spPr>
          <a:xfrm>
            <a:off x="716625" y="2347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Step 3: Tokenization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📌 </a:t>
            </a:r>
            <a:r>
              <a:rPr b="1" lang="en-IN" sz="1700"/>
              <a:t>Task:</a:t>
            </a:r>
            <a:r>
              <a:rPr lang="en-IN" sz="1700"/>
              <a:t> Break down the sentence into individual words.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/>
              <a:t>✏️ </a:t>
            </a:r>
            <a:r>
              <a:rPr b="1" lang="en-IN" sz="1700"/>
              <a:t>Expected Output:</a:t>
            </a:r>
            <a:r>
              <a:rPr lang="en-IN" sz="1700"/>
              <a:t> </a:t>
            </a:r>
            <a:r>
              <a:rPr lang="en-I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['I', 'really', 'really', 'loveeee', 'this', 'moviieee', 'But', 'it', 'is', 'a', 'bit', 'looooong', 'and', 'slow', 'at', 'times', 'I', 'guess', 'I', 'liked', 'it', 'overall', 'The', 'cinematography', 'was', 'amazing', 'but', 'the', 'story', 'umm', 'could', 'have', 'been', 'better']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1700"/>
              <a:t>Step 4: Stopword Removal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/>
              <a:t>📌 </a:t>
            </a:r>
            <a:r>
              <a:rPr b="1" lang="en-IN" sz="1700"/>
              <a:t>Task:</a:t>
            </a:r>
            <a:r>
              <a:rPr lang="en-IN" sz="1700"/>
              <a:t> Remove common stopwords such as "I", "is", "a", "at", "the", "was", "but".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✏️ </a:t>
            </a:r>
            <a:r>
              <a:rPr b="1" lang="en-IN" sz="1700"/>
              <a:t>Expected Output:</a:t>
            </a:r>
            <a:r>
              <a:rPr lang="en-IN" sz="1700"/>
              <a:t> </a:t>
            </a:r>
            <a:r>
              <a:rPr lang="en-I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['really', 'really', 'loveeee', 'moviieee', 'bit', 'looooong', 'slow', 'times', 'guess', 'liked', 'overall', 'cinematography', 'amazing', 'story', 'umm', 'could', 'better']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g332a514a74d_1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838200" y="854440"/>
            <a:ext cx="105156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80" name="Google Shape;28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82" name="Google Shape;2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 txBox="1"/>
          <p:nvPr/>
        </p:nvSpPr>
        <p:spPr>
          <a:xfrm>
            <a:off x="162500" y="1629300"/>
            <a:ext cx="109101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</a:rPr>
              <a:t>Step 5: Stemming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📌 </a:t>
            </a:r>
            <a:r>
              <a:rPr b="1" lang="en-IN" sz="1700">
                <a:solidFill>
                  <a:schemeClr val="dk1"/>
                </a:solidFill>
              </a:rPr>
              <a:t>Task:</a:t>
            </a:r>
            <a:r>
              <a:rPr lang="en-IN" sz="1700">
                <a:solidFill>
                  <a:schemeClr val="dk1"/>
                </a:solidFill>
              </a:rPr>
              <a:t> Reduce words to their root form using stemming.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✏️ </a:t>
            </a:r>
            <a:r>
              <a:rPr b="1" lang="en-IN" sz="1700">
                <a:solidFill>
                  <a:schemeClr val="dk1"/>
                </a:solidFill>
              </a:rPr>
              <a:t>Expected Output (Porter Stemmer):</a:t>
            </a:r>
            <a:r>
              <a:rPr lang="en-IN" sz="1700">
                <a:solidFill>
                  <a:schemeClr val="dk1"/>
                </a:solidFill>
              </a:rPr>
              <a:t> </a:t>
            </a:r>
            <a:r>
              <a:rPr lang="en-I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['realli', 'realli', 'love', 'movi', 'bit', 'long', 'slow', 'time', 'guess', 'like', 'overal', 'cinematographi', 'amaz', 'stori', 'umm', 'could', 'better']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</a:rPr>
              <a:t>Step 6: Lemmatization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📌 </a:t>
            </a:r>
            <a:r>
              <a:rPr b="1" lang="en-IN" sz="1700">
                <a:solidFill>
                  <a:schemeClr val="dk1"/>
                </a:solidFill>
              </a:rPr>
              <a:t>Task:</a:t>
            </a:r>
            <a:r>
              <a:rPr lang="en-IN" sz="1700">
                <a:solidFill>
                  <a:schemeClr val="dk1"/>
                </a:solidFill>
              </a:rPr>
              <a:t> Convert words to their dictionary base form.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✏️ </a:t>
            </a:r>
            <a:r>
              <a:rPr b="1" lang="en-IN" sz="1700">
                <a:solidFill>
                  <a:schemeClr val="dk1"/>
                </a:solidFill>
              </a:rPr>
              <a:t>Expected Output (WordNet Lemmatizer):</a:t>
            </a:r>
            <a:r>
              <a:rPr lang="en-IN" sz="1700">
                <a:solidFill>
                  <a:schemeClr val="dk1"/>
                </a:solidFill>
              </a:rPr>
              <a:t> </a:t>
            </a:r>
            <a:r>
              <a:rPr lang="en-I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['really', 'really', 'love', 'movie', 'bit', 'long', 'slow', 'time', 'guess', 'like', 'overall', 'cinematography', 'amazing', 'story', 'could', 'better']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854440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IN"/>
              <a:t>Review of the key concepts of session no. 1</a:t>
            </a:r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216300" y="1755125"/>
            <a:ext cx="111375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</a:rPr>
              <a:t>Definition of NLP: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>
                <a:solidFill>
                  <a:schemeClr val="dk1"/>
                </a:solidFill>
              </a:rPr>
              <a:t>NLP is a </a:t>
            </a:r>
            <a:r>
              <a:rPr b="1" lang="en-IN" sz="1200">
                <a:solidFill>
                  <a:schemeClr val="dk1"/>
                </a:solidFill>
              </a:rPr>
              <a:t>branch of AI</a:t>
            </a:r>
            <a:r>
              <a:rPr lang="en-IN" sz="1200">
                <a:solidFill>
                  <a:schemeClr val="dk1"/>
                </a:solidFill>
              </a:rPr>
              <a:t> that enables machines to process, understand, and generate human language.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>
                <a:solidFill>
                  <a:schemeClr val="dk1"/>
                </a:solidFill>
              </a:rPr>
              <a:t>It helps computers interact with humans in a natural way.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</a:rPr>
              <a:t>✅ </a:t>
            </a:r>
            <a:r>
              <a:rPr b="1" lang="en-IN" sz="1200">
                <a:solidFill>
                  <a:schemeClr val="dk1"/>
                </a:solidFill>
              </a:rPr>
              <a:t>Challenges of NLP: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Ambiguity:</a:t>
            </a:r>
            <a:r>
              <a:rPr lang="en-IN" sz="1200">
                <a:solidFill>
                  <a:schemeClr val="dk1"/>
                </a:solidFill>
              </a:rPr>
              <a:t> Words and sentences can have multiple meanings.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Context Dependence:</a:t>
            </a:r>
            <a:r>
              <a:rPr lang="en-IN" sz="1200">
                <a:solidFill>
                  <a:schemeClr val="dk1"/>
                </a:solidFill>
              </a:rPr>
              <a:t> The same word can have different meanings based on context.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Evolving Language:</a:t>
            </a:r>
            <a:r>
              <a:rPr lang="en-IN" sz="1200">
                <a:solidFill>
                  <a:schemeClr val="dk1"/>
                </a:solidFill>
              </a:rPr>
              <a:t> New words, slang, and trends require continuous model updates.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Pronoun Resolution:</a:t>
            </a:r>
            <a:r>
              <a:rPr lang="en-IN" sz="1200">
                <a:solidFill>
                  <a:schemeClr val="dk1"/>
                </a:solidFill>
              </a:rPr>
              <a:t> Machines struggle to determine references in sentences.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Understanding Sarcasm &amp; Emotions:</a:t>
            </a:r>
            <a:r>
              <a:rPr lang="en-IN" sz="1200">
                <a:solidFill>
                  <a:schemeClr val="dk1"/>
                </a:solidFill>
              </a:rPr>
              <a:t> Machines find it hard to detect tone and hidden meanings.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</a:rPr>
              <a:t>✅ </a:t>
            </a:r>
            <a:r>
              <a:rPr b="1" lang="en-IN" sz="1200">
                <a:solidFill>
                  <a:schemeClr val="dk1"/>
                </a:solidFill>
              </a:rPr>
              <a:t>Applications of NLP: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Chatbots &amp; Virtual Assistants:</a:t>
            </a:r>
            <a:r>
              <a:rPr lang="en-IN" sz="1200">
                <a:solidFill>
                  <a:schemeClr val="dk1"/>
                </a:solidFill>
              </a:rPr>
              <a:t> Siri, Alexa, Google Assistant.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Search Engines:</a:t>
            </a:r>
            <a:r>
              <a:rPr lang="en-IN" sz="1200">
                <a:solidFill>
                  <a:schemeClr val="dk1"/>
                </a:solidFill>
              </a:rPr>
              <a:t> Google Search, Auto-complete, and intent recognition.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Machine Translation:</a:t>
            </a:r>
            <a:r>
              <a:rPr lang="en-IN" sz="1200">
                <a:solidFill>
                  <a:schemeClr val="dk1"/>
                </a:solidFill>
              </a:rPr>
              <a:t> Google Translate, multilingual AI systems.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Social Media Monitoring:</a:t>
            </a:r>
            <a:r>
              <a:rPr lang="en-IN" sz="1200">
                <a:solidFill>
                  <a:schemeClr val="dk1"/>
                </a:solidFill>
              </a:rPr>
              <a:t> Sentiment analysis for brands and trends.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Grammar Checking &amp; Text Correction:</a:t>
            </a:r>
            <a:r>
              <a:rPr lang="en-IN" sz="1200">
                <a:solidFill>
                  <a:schemeClr val="dk1"/>
                </a:solidFill>
              </a:rPr>
              <a:t> Grammarly, Microsoft Word spell check.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Text Summarization &amp; Q&amp;A Systems:</a:t>
            </a:r>
            <a:r>
              <a:rPr lang="en-IN" sz="1200">
                <a:solidFill>
                  <a:schemeClr val="dk1"/>
                </a:solidFill>
              </a:rPr>
              <a:t> AI-powered news summaries, automated customer support.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2a514a74d_1_132"/>
          <p:cNvSpPr txBox="1"/>
          <p:nvPr>
            <p:ph type="title"/>
          </p:nvPr>
        </p:nvSpPr>
        <p:spPr>
          <a:xfrm>
            <a:off x="787525" y="142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Summary</a:t>
            </a:r>
            <a:endParaRPr/>
          </a:p>
        </p:txBody>
      </p:sp>
      <p:sp>
        <p:nvSpPr>
          <p:cNvPr id="291" name="Google Shape;291;g332a514a74d_1_132"/>
          <p:cNvSpPr txBox="1"/>
          <p:nvPr>
            <p:ph idx="1" type="body"/>
          </p:nvPr>
        </p:nvSpPr>
        <p:spPr>
          <a:xfrm>
            <a:off x="838200" y="1114625"/>
            <a:ext cx="10515600" cy="50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IN" sz="1502"/>
              <a:t>1️⃣ Text Cleaning</a:t>
            </a:r>
            <a:endParaRPr b="1"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IN" sz="1317"/>
              <a:t>✅ </a:t>
            </a:r>
            <a:r>
              <a:rPr b="1" lang="en-IN" sz="1317"/>
              <a:t>Removes unnecessary symbols, punctuation, numbers, special characters, and emojis.</a:t>
            </a:r>
            <a:br>
              <a:rPr b="1" lang="en-IN" sz="1317"/>
            </a:br>
            <a:r>
              <a:rPr lang="en-IN" sz="1317"/>
              <a:t>✅ Ensures that text is </a:t>
            </a:r>
            <a:r>
              <a:rPr b="1" lang="en-IN" sz="1317"/>
              <a:t>standardized</a:t>
            </a:r>
            <a:r>
              <a:rPr lang="en-IN" sz="1317"/>
              <a:t> for further processing.</a:t>
            </a:r>
            <a:br>
              <a:rPr lang="en-IN" sz="1317"/>
            </a:br>
            <a:r>
              <a:rPr lang="en-IN" sz="1317"/>
              <a:t>💡 </a:t>
            </a:r>
            <a:r>
              <a:rPr b="1" lang="en-IN" sz="1317"/>
              <a:t>Example:</a:t>
            </a:r>
            <a:br>
              <a:rPr b="1" lang="en-IN" sz="1317"/>
            </a:br>
            <a:r>
              <a:rPr b="1" lang="en-IN" sz="1317"/>
              <a:t>Raw Text:</a:t>
            </a:r>
            <a:r>
              <a:rPr lang="en-IN" sz="1317"/>
              <a:t> </a:t>
            </a:r>
            <a:r>
              <a:rPr i="1" lang="en-IN" sz="1317"/>
              <a:t>“I loooove NLP!!! 😍 It’s soooo cool!!!”</a:t>
            </a:r>
            <a:br>
              <a:rPr i="1" lang="en-IN" sz="1317"/>
            </a:br>
            <a:r>
              <a:rPr b="1" lang="en-IN" sz="1317"/>
              <a:t>Cleaned Text:</a:t>
            </a:r>
            <a:r>
              <a:rPr lang="en-IN" sz="1317"/>
              <a:t> </a:t>
            </a:r>
            <a:r>
              <a:rPr i="1" lang="en-IN" sz="1317"/>
              <a:t>“I love NLP It’s so cool”</a:t>
            </a:r>
            <a:endParaRPr i="1" sz="1317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IN" sz="1502"/>
              <a:t>2️⃣ Tokenization</a:t>
            </a:r>
            <a:endParaRPr b="1"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IN" sz="1317"/>
              <a:t>✅ </a:t>
            </a:r>
            <a:r>
              <a:rPr b="1" lang="en-IN" sz="1317"/>
              <a:t>Breaks text into words or sentences (tokens).</a:t>
            </a:r>
            <a:br>
              <a:rPr b="1" lang="en-IN" sz="1317"/>
            </a:br>
            <a:r>
              <a:rPr lang="en-IN" sz="1317"/>
              <a:t>✅ Helps in further processing, such as </a:t>
            </a:r>
            <a:r>
              <a:rPr b="1" lang="en-IN" sz="1317"/>
              <a:t>POS tagging and sentiment analysis</a:t>
            </a:r>
            <a:r>
              <a:rPr lang="en-IN" sz="1317"/>
              <a:t>.</a:t>
            </a:r>
            <a:br>
              <a:rPr lang="en-IN" sz="1317"/>
            </a:br>
            <a:r>
              <a:rPr lang="en-IN" sz="1317"/>
              <a:t>💡 </a:t>
            </a:r>
            <a:r>
              <a:rPr b="1" lang="en-IN" sz="1317"/>
              <a:t>Example:</a:t>
            </a:r>
            <a:br>
              <a:rPr b="1" lang="en-IN" sz="1317"/>
            </a:br>
            <a:r>
              <a:rPr b="1" lang="en-IN" sz="1317"/>
              <a:t>Sentence:</a:t>
            </a:r>
            <a:r>
              <a:rPr lang="en-IN" sz="1317"/>
              <a:t> </a:t>
            </a:r>
            <a:r>
              <a:rPr i="1" lang="en-IN" sz="1317"/>
              <a:t>“I love NLP.”</a:t>
            </a:r>
            <a:br>
              <a:rPr i="1" lang="en-IN" sz="1317"/>
            </a:br>
            <a:r>
              <a:rPr b="1" lang="en-IN" sz="1317"/>
              <a:t>Word Tokens:</a:t>
            </a:r>
            <a:r>
              <a:rPr lang="en-IN" sz="1317"/>
              <a:t> </a:t>
            </a:r>
            <a:r>
              <a:rPr lang="en-I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["I", "love", "NLP", "."]</a:t>
            </a:r>
            <a:br>
              <a:rPr lang="en-I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IN" sz="1317"/>
              <a:t>Sentence Tokens:</a:t>
            </a:r>
            <a:r>
              <a:rPr lang="en-IN" sz="1317"/>
              <a:t> </a:t>
            </a:r>
            <a:r>
              <a:rPr lang="en-I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["I love NLP."]</a:t>
            </a:r>
            <a:endParaRPr sz="131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IN" sz="1502"/>
              <a:t>3️⃣ Stopword Removal</a:t>
            </a:r>
            <a:endParaRPr b="1"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IN" sz="1317"/>
              <a:t>✅ </a:t>
            </a:r>
            <a:r>
              <a:rPr b="1" lang="en-IN" sz="1317"/>
              <a:t>Eliminates common words</a:t>
            </a:r>
            <a:r>
              <a:rPr lang="en-IN" sz="1317"/>
              <a:t> (e.g., </a:t>
            </a:r>
            <a:r>
              <a:rPr i="1" lang="en-IN" sz="1317"/>
              <a:t>the, is, and, a, in</a:t>
            </a:r>
            <a:r>
              <a:rPr lang="en-IN" sz="1317"/>
              <a:t>) that do not add much meaning.</a:t>
            </a:r>
            <a:br>
              <a:rPr lang="en-IN" sz="1317"/>
            </a:br>
            <a:r>
              <a:rPr lang="en-IN" sz="1317"/>
              <a:t>✅ Reduces text size and improves computational efficiency.</a:t>
            </a:r>
            <a:br>
              <a:rPr lang="en-IN" sz="1317"/>
            </a:br>
            <a:r>
              <a:rPr lang="en-IN" sz="1317"/>
              <a:t>💡 </a:t>
            </a:r>
            <a:r>
              <a:rPr b="1" lang="en-IN" sz="1317"/>
              <a:t>Example:</a:t>
            </a:r>
            <a:br>
              <a:rPr b="1" lang="en-IN" sz="1317"/>
            </a:br>
            <a:r>
              <a:rPr b="1" lang="en-IN" sz="1317"/>
              <a:t>Before:</a:t>
            </a:r>
            <a:r>
              <a:rPr lang="en-IN" sz="1317"/>
              <a:t> </a:t>
            </a:r>
            <a:r>
              <a:rPr lang="en-I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"The cat is sitting on the mat."</a:t>
            </a:r>
            <a:br>
              <a:rPr lang="en-I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IN" sz="1317"/>
              <a:t>After Stopword Removal:</a:t>
            </a:r>
            <a:r>
              <a:rPr lang="en-IN" sz="1317"/>
              <a:t> </a:t>
            </a:r>
            <a:r>
              <a:rPr lang="en-I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"cat sitting mat"</a:t>
            </a:r>
            <a:endParaRPr sz="131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890"/>
          </a:p>
        </p:txBody>
      </p:sp>
      <p:sp>
        <p:nvSpPr>
          <p:cNvPr id="292" name="Google Shape;292;g332a514a74d_1_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2a514a74d_1_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99" name="Google Shape;299;g332a514a74d_1_142"/>
          <p:cNvSpPr txBox="1"/>
          <p:nvPr>
            <p:ph idx="1" type="body"/>
          </p:nvPr>
        </p:nvSpPr>
        <p:spPr>
          <a:xfrm>
            <a:off x="838200" y="233050"/>
            <a:ext cx="10515600" cy="594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4️⃣ Stemming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/>
              <a:t>✅ </a:t>
            </a:r>
            <a:r>
              <a:rPr b="1" lang="en-IN" sz="1500"/>
              <a:t>Reduces words to their root form</a:t>
            </a:r>
            <a:r>
              <a:rPr lang="en-IN" sz="1500"/>
              <a:t> using rule-based truncation.</a:t>
            </a:r>
            <a:br>
              <a:rPr lang="en-IN" sz="1500"/>
            </a:br>
            <a:r>
              <a:rPr lang="en-IN" sz="1500"/>
              <a:t>✅ </a:t>
            </a:r>
            <a:r>
              <a:rPr b="1" lang="en-IN" sz="1500"/>
              <a:t>Fast but may produce non-dictionary words</a:t>
            </a:r>
            <a:r>
              <a:rPr lang="en-IN" sz="1500"/>
              <a:t> (e.g., </a:t>
            </a:r>
            <a:r>
              <a:rPr i="1" lang="en-IN" sz="1500"/>
              <a:t>running → runn</a:t>
            </a:r>
            <a:r>
              <a:rPr lang="en-IN" sz="1500"/>
              <a:t>).</a:t>
            </a:r>
            <a:br>
              <a:rPr lang="en-IN" sz="1500"/>
            </a:br>
            <a:r>
              <a:rPr lang="en-IN" sz="1500"/>
              <a:t>💡 </a:t>
            </a:r>
            <a:r>
              <a:rPr b="1" lang="en-IN" sz="1500"/>
              <a:t>Example (Porter Stemmer):</a:t>
            </a:r>
            <a:br>
              <a:rPr b="1" lang="en-IN" sz="1500"/>
            </a:br>
            <a:r>
              <a:rPr b="1" lang="en-IN" sz="1500"/>
              <a:t>Before:</a:t>
            </a:r>
            <a:r>
              <a:rPr lang="en-IN" sz="1500"/>
              <a:t>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["playing", "played", "plays"]</a:t>
            </a:r>
            <a:b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IN" sz="1500"/>
              <a:t>After Stemming:</a:t>
            </a:r>
            <a:r>
              <a:rPr lang="en-IN" sz="1500"/>
              <a:t>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["play", "play", "play"]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5️⃣ Lemmatization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/>
              <a:t>✅ </a:t>
            </a:r>
            <a:r>
              <a:rPr b="1" lang="en-IN" sz="1500"/>
              <a:t>Reduces words to their base form (lemma) while considering grammar (POS tagging).</a:t>
            </a:r>
            <a:br>
              <a:rPr b="1" lang="en-IN" sz="1500"/>
            </a:br>
            <a:r>
              <a:rPr lang="en-IN" sz="1500"/>
              <a:t>✅ </a:t>
            </a:r>
            <a:r>
              <a:rPr b="1" lang="en-IN" sz="1500"/>
              <a:t>More accurate than stemming</a:t>
            </a:r>
            <a:r>
              <a:rPr lang="en-IN" sz="1500"/>
              <a:t> as it returns real words.</a:t>
            </a:r>
            <a:br>
              <a:rPr lang="en-IN" sz="1500"/>
            </a:br>
            <a:r>
              <a:rPr lang="en-IN" sz="1500"/>
              <a:t>💡 </a:t>
            </a:r>
            <a:r>
              <a:rPr b="1" lang="en-IN" sz="1500"/>
              <a:t>Example (WordNet Lemmatizer):</a:t>
            </a:r>
            <a:br>
              <a:rPr b="1" lang="en-IN" sz="1500"/>
            </a:br>
            <a:r>
              <a:rPr b="1" lang="en-IN" sz="1500"/>
              <a:t>Before:</a:t>
            </a:r>
            <a:r>
              <a:rPr lang="en-IN" sz="1500"/>
              <a:t>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["running", "better", "feet"]</a:t>
            </a:r>
            <a:b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IN" sz="1500"/>
              <a:t>After Lemmatization:</a:t>
            </a:r>
            <a:r>
              <a:rPr lang="en-IN" sz="1500"/>
              <a:t>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["run", "good", "foot"]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00" name="Google Shape;300;g332a514a74d_1_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479165" y="1276433"/>
            <a:ext cx="9718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IN" sz="4000"/>
              <a:t>Ensure attainment of LOs in alignment to the learning activities:</a:t>
            </a:r>
            <a:r>
              <a:rPr b="1" lang="en-I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outcomes (1-2)</a:t>
            </a:r>
            <a:endParaRPr/>
          </a:p>
        </p:txBody>
      </p:sp>
      <p:sp>
        <p:nvSpPr>
          <p:cNvPr id="306" name="Google Shape;30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644056" y="3538330"/>
            <a:ext cx="10927829" cy="1844702"/>
            <a:chOff x="0" y="922351"/>
            <a:chExt cx="10927829" cy="1844702"/>
          </a:xfrm>
        </p:grpSpPr>
        <p:sp>
          <p:nvSpPr>
            <p:cNvPr id="309" name="Google Shape;309;p17"/>
            <p:cNvSpPr/>
            <p:nvPr/>
          </p:nvSpPr>
          <p:spPr>
            <a:xfrm>
              <a:off x="0" y="922351"/>
              <a:ext cx="10927829" cy="1844702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54029" y="976380"/>
              <a:ext cx="10819771" cy="1736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Arial"/>
                <a:buNone/>
              </a:pPr>
              <a:r>
                <a:rPr lang="en-IN" sz="2000">
                  <a:solidFill>
                    <a:schemeClr val="lt1"/>
                  </a:solidFill>
                </a:rPr>
                <a:t>Learning o</a:t>
              </a:r>
              <a:r>
                <a:rPr i="0" lang="en-IN" sz="2000" u="none" cap="none" strike="noStrike">
                  <a:solidFill>
                    <a:schemeClr val="lt1"/>
                  </a:solidFill>
                </a:rPr>
                <a:t>utcome 1: </a:t>
              </a:r>
              <a:r>
                <a:rPr lang="en-IN" sz="2000">
                  <a:solidFill>
                    <a:schemeClr val="lt1"/>
                  </a:solidFill>
                </a:rPr>
                <a:t>Apply text preprocessing techniques to clean and structure raw text for NLP applications, improving the accuracy and efficiency of language models. </a:t>
              </a:r>
              <a:endParaRPr i="0" sz="2000" u="none" cap="none" strike="noStrike">
                <a:solidFill>
                  <a:schemeClr val="lt1"/>
                </a:solidFill>
              </a:endParaRPr>
            </a:p>
          </p:txBody>
        </p:sp>
      </p:grpSp>
      <p:pic>
        <p:nvPicPr>
          <p:cNvPr descr="A blue circle with text and words&#10;&#10;Description automatically generated" id="311" name="Google Shape;3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683655" y="1213803"/>
            <a:ext cx="9818849" cy="1588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IN" sz="54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19" name="Google Shape;3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770100" y="30297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Natural Language Processing (NLP) can be divided into </a:t>
            </a:r>
            <a:r>
              <a:rPr b="1" lang="en-IN">
                <a:solidFill>
                  <a:schemeClr val="dk1"/>
                </a:solidFill>
              </a:rPr>
              <a:t>four main categories</a:t>
            </a:r>
            <a:r>
              <a:rPr lang="en-IN">
                <a:solidFill>
                  <a:schemeClr val="dk1"/>
                </a:solidFill>
              </a:rPr>
              <a:t> that help AI understand language at different levels. Each layer builds on the previous one to create </a:t>
            </a:r>
            <a:r>
              <a:rPr b="1" lang="en-IN">
                <a:solidFill>
                  <a:schemeClr val="dk1"/>
                </a:solidFill>
              </a:rPr>
              <a:t>a complete understanding of text</a:t>
            </a:r>
            <a:r>
              <a:rPr lang="en-IN">
                <a:solidFill>
                  <a:schemeClr val="dk1"/>
                </a:solidFill>
              </a:rPr>
              <a:t>.</a:t>
            </a:r>
            <a:endParaRPr sz="17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300" y="2367435"/>
            <a:ext cx="6653522" cy="324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6736501" y="2247113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sp>
        <p:nvSpPr>
          <p:cNvPr id="329" name="Google Shape;3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392420"/>
            <a:ext cx="2025218" cy="1940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332" name="Google Shape;3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r>
              <a:rPr lang="en-IN" sz="2800"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IN" sz="2800">
                <a:latin typeface="Play"/>
                <a:ea typeface="Play"/>
                <a:cs typeface="Play"/>
                <a:sym typeface="Play"/>
              </a:rPr>
            </a:br>
            <a:br>
              <a:rPr lang="en-IN" sz="2800">
                <a:latin typeface="Play"/>
                <a:ea typeface="Play"/>
                <a:cs typeface="Play"/>
                <a:sym typeface="Play"/>
              </a:rPr>
            </a:br>
            <a:endParaRPr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46801" y="922750"/>
            <a:ext cx="115284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Question?</a:t>
            </a:r>
            <a:endParaRPr b="1" i="1"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"You are building a sentiment analysis tool for movie reviews. You notice that users write reviews in many different ways, such as:</a:t>
            </a:r>
            <a:endParaRPr i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i="1" lang="en-I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'The movie was fantastic!!!'</a:t>
            </a:r>
            <a:endParaRPr i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i="1" lang="en-I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'It was the worst movie ever :('</a:t>
            </a:r>
            <a:endParaRPr i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i="1" lang="en-I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'meh, the movie was ok...'</a:t>
            </a:r>
            <a:endParaRPr i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i="1" lang="en-I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'The movi was gr8' (with typos and abbreviations)</a:t>
            </a:r>
            <a:endParaRPr i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would you ensure that your tool correctly understands the sentiment of these reviews, even with variations in writing style, typos, and abbreviations?"</a:t>
            </a:r>
            <a:endParaRPr i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46800" y="3650350"/>
            <a:ext cx="10958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"You are designing a chatbot for a pizza delivery service. Customers might type their orders in many different ways, such as:</a:t>
            </a:r>
            <a:endParaRPr i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i="1" lang="en-I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'I want a large pepperoni pizza.'</a:t>
            </a:r>
            <a:endParaRPr i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i="1" lang="en-I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'Can I get a pepperoni pizza, large?'</a:t>
            </a:r>
            <a:endParaRPr i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i="1" lang="en-I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'plz giv me L pep pizza' (with abbreviations and typos)</a:t>
            </a:r>
            <a:endParaRPr i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i="1" lang="en-I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'I’d like a big pepperoni pizza!!!'</a:t>
            </a:r>
            <a:endParaRPr i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would you teach the chatbot to understand these variations and process the orders correctly?"</a:t>
            </a:r>
            <a:endParaRPr i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IN" sz="4000"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644056" y="3538330"/>
            <a:ext cx="10927829" cy="1844702"/>
            <a:chOff x="0" y="922351"/>
            <a:chExt cx="10927829" cy="1844702"/>
          </a:xfrm>
        </p:grpSpPr>
        <p:sp>
          <p:nvSpPr>
            <p:cNvPr id="130" name="Google Shape;130;p5"/>
            <p:cNvSpPr/>
            <p:nvPr/>
          </p:nvSpPr>
          <p:spPr>
            <a:xfrm>
              <a:off x="0" y="922351"/>
              <a:ext cx="10927829" cy="1844702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54029" y="976380"/>
              <a:ext cx="10819771" cy="1736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Arial"/>
                <a:buNone/>
              </a:pPr>
              <a:r>
                <a:rPr lang="en-IN" sz="2000">
                  <a:solidFill>
                    <a:schemeClr val="lt1"/>
                  </a:solidFill>
                </a:rPr>
                <a:t>Learning outcome 1: Apply text preprocessing techniques to clean and structure raw text for NLP applications, improving the accuracy and efficiency of language models. 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t/>
              </a:r>
              <a:endParaRPr b="1" sz="2700">
                <a:solidFill>
                  <a:schemeClr val="lt1"/>
                </a:solidFill>
              </a:endParaRPr>
            </a:p>
          </p:txBody>
        </p:sp>
      </p:grpSp>
      <p:pic>
        <p:nvPicPr>
          <p:cNvPr descr="A blue circle with text and words&#10;&#10;Description automatically generated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/>
              <a:t>Session Outline</a:t>
            </a:r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4648018" y="643525"/>
            <a:ext cx="6900512" cy="5530734"/>
            <a:chOff x="0" y="2703"/>
            <a:chExt cx="6900512" cy="5530734"/>
          </a:xfrm>
        </p:grpSpPr>
        <p:cxnSp>
          <p:nvCxnSpPr>
            <p:cNvPr id="140" name="Google Shape;140;p6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6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b="0" i="0" lang="en-IN" sz="3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r>
                <a:rPr b="0" i="0" lang="en-IN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r>
                <a:rPr b="0" i="0" lang="en-IN" sz="3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6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cap="flat" cmpd="sng" w="19050">
              <a:solidFill>
                <a:srgbClr val="176B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6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b="0" i="0" lang="en-IN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Te</a:t>
              </a:r>
              <a:r>
                <a:rPr lang="en-IN" sz="3500">
                  <a:solidFill>
                    <a:schemeClr val="dk1"/>
                  </a:solidFill>
                </a:rPr>
                <a:t>xt preprocessing: cleaning</a:t>
              </a:r>
              <a:endParaRPr sz="35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t/>
              </a:r>
              <a:endParaRPr sz="3300">
                <a:solidFill>
                  <a:schemeClr val="dk1"/>
                </a:solidFill>
              </a:endParaRPr>
            </a:p>
          </p:txBody>
        </p:sp>
        <p:cxnSp>
          <p:nvCxnSpPr>
            <p:cNvPr id="146" name="Google Shape;146;p6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cap="flat" cmpd="sng" w="19050">
              <a:solidFill>
                <a:srgbClr val="0C9E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6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b="0" i="0" lang="en-IN" sz="4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</a:t>
              </a:r>
              <a:r>
                <a:rPr lang="en-IN" sz="3500">
                  <a:solidFill>
                    <a:schemeClr val="dk1"/>
                  </a:solidFill>
                </a:rPr>
                <a:t>Tokenization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6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cap="flat" cmpd="sng" w="19050">
              <a:solidFill>
                <a:srgbClr val="A0289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6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b="0" i="0" lang="en-IN" sz="4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0" i="0" lang="en-IN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Stemming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6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cap="flat" cmpd="sng" w="19050">
              <a:solidFill>
                <a:srgbClr val="4EA62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6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b="0" i="0" lang="en-IN" sz="4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</a:t>
              </a:r>
              <a:r>
                <a:rPr b="0" i="0" lang="en-IN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Lemmati</a:t>
              </a:r>
              <a:r>
                <a:rPr lang="en-IN" sz="3500">
                  <a:solidFill>
                    <a:schemeClr val="dk1"/>
                  </a:solidFill>
                </a:rPr>
                <a:t>zation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6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6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b="0" i="0" lang="en-IN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Sto</a:t>
              </a:r>
              <a:r>
                <a:rPr lang="en-IN" sz="3500">
                  <a:solidFill>
                    <a:schemeClr val="dk1"/>
                  </a:solidFill>
                </a:rPr>
                <a:t>p word removal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GSCALE full form and date</a:t>
            </a:r>
            <a:endParaRPr/>
          </a:p>
        </p:txBody>
      </p:sp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>
            <p:ph type="title"/>
          </p:nvPr>
        </p:nvSpPr>
        <p:spPr>
          <a:xfrm>
            <a:off x="4038600" y="72875"/>
            <a:ext cx="72300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Text Preprocessing: Cleaning and Structuring Text for Analysis</a:t>
            </a:r>
            <a:endParaRPr b="1" sz="2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411700" y="1408450"/>
            <a:ext cx="11373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900">
                <a:solidFill>
                  <a:schemeClr val="dk1"/>
                </a:solidFill>
              </a:rPr>
              <a:t>Before understanding text, a machine must </a:t>
            </a:r>
            <a:r>
              <a:rPr b="1" lang="en-IN" sz="1900">
                <a:solidFill>
                  <a:schemeClr val="dk1"/>
                </a:solidFill>
              </a:rPr>
              <a:t>prepare it in a structured form</a:t>
            </a:r>
            <a:r>
              <a:rPr lang="en-IN" sz="1900">
                <a:solidFill>
                  <a:schemeClr val="dk1"/>
                </a:solidFill>
              </a:rPr>
              <a:t>. This step is crucial because raw text contains inconsistencies, extra spaces, punctuation, and irrelevant words that may affect analysis.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411700" y="3060050"/>
            <a:ext cx="8630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r>
              <a:rPr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Removing noise (e.g., punctuation, emojis, extra spaces).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r>
              <a:rPr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Converting text to a standard format (e.g., lowercase).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Stemming/Lemmatization</a:t>
            </a:r>
            <a:r>
              <a:rPr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Reducing words to their base forms.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Handling Synonyms and Variations</a:t>
            </a:r>
            <a:r>
              <a:rPr lang="en-I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Grouping similar words or ideas.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462600" y="4872700"/>
            <a:ext cx="1117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900">
                <a:solidFill>
                  <a:schemeClr val="dk1"/>
                </a:solidFill>
              </a:rPr>
              <a:t>Without preprocessing, an NLP model might misinterpret text and fail to produce </a:t>
            </a:r>
            <a:r>
              <a:rPr b="1" lang="en-IN" sz="1900">
                <a:solidFill>
                  <a:schemeClr val="dk1"/>
                </a:solidFill>
              </a:rPr>
              <a:t>accurate results</a:t>
            </a:r>
            <a:r>
              <a:rPr lang="en-I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2a514a74d_1_10"/>
          <p:cNvSpPr txBox="1"/>
          <p:nvPr>
            <p:ph type="title"/>
          </p:nvPr>
        </p:nvSpPr>
        <p:spPr>
          <a:xfrm>
            <a:off x="382225" y="203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Tokenization</a:t>
            </a:r>
            <a:endParaRPr b="1" sz="2500"/>
          </a:p>
        </p:txBody>
      </p:sp>
      <p:sp>
        <p:nvSpPr>
          <p:cNvPr id="180" name="Google Shape;180;g332a514a74d_1_10"/>
          <p:cNvSpPr txBox="1"/>
          <p:nvPr>
            <p:ph idx="1" type="body"/>
          </p:nvPr>
        </p:nvSpPr>
        <p:spPr>
          <a:xfrm>
            <a:off x="325575" y="1296850"/>
            <a:ext cx="11337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800"/>
              <a:t>Tokenization is the process of breaking a stream of text into meaningful elements (tokens), such as words, sentences, or subwords, for computational processing in NLP.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g332a514a74d_1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2" name="Google Shape;182;g332a514a74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5" y="2164600"/>
            <a:ext cx="5228898" cy="40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32a514a74d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300" y="2226412"/>
            <a:ext cx="6097400" cy="38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2a514a74d_1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Tokenization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90" name="Google Shape;190;g332a514a74d_1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91" name="Google Shape;191;g332a514a74d_1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2" name="Google Shape;192;g332a514a74d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966225"/>
            <a:ext cx="103610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2024-08-22T06:33:55Z</dcterms:created>
  <dc:creator>Deepak Gupta</dc:creator>
</cp:coreProperties>
</file>