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62" r:id="rId4"/>
    <p:sldId id="263" r:id="rId5"/>
    <p:sldId id="264" r:id="rId6"/>
    <p:sldId id="265" r:id="rId7"/>
    <p:sldId id="266" r:id="rId8"/>
    <p:sldId id="267" r:id="rId9"/>
    <p:sldId id="259" r:id="rId10"/>
    <p:sldId id="260" r:id="rId11"/>
    <p:sldId id="261" r:id="rId12"/>
    <p:sldId id="269" r:id="rId13"/>
    <p:sldId id="270" r:id="rId14"/>
    <p:sldId id="277" r:id="rId15"/>
    <p:sldId id="271" r:id="rId16"/>
    <p:sldId id="283" r:id="rId17"/>
    <p:sldId id="284" r:id="rId18"/>
    <p:sldId id="285" r:id="rId19"/>
    <p:sldId id="290" r:id="rId20"/>
    <p:sldId id="291" r:id="rId21"/>
    <p:sldId id="294" r:id="rId22"/>
    <p:sldId id="299" r:id="rId23"/>
    <p:sldId id="286" r:id="rId24"/>
    <p:sldId id="300" r:id="rId25"/>
    <p:sldId id="302" r:id="rId26"/>
    <p:sldId id="303" r:id="rId27"/>
    <p:sldId id="295" r:id="rId28"/>
    <p:sldId id="297" r:id="rId29"/>
    <p:sldId id="30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21" autoAdjust="0"/>
    <p:restoredTop sz="93800" autoAdjust="0"/>
  </p:normalViewPr>
  <p:slideViewPr>
    <p:cSldViewPr snapToGrid="0">
      <p:cViewPr varScale="1">
        <p:scale>
          <a:sx n="66" d="100"/>
          <a:sy n="66"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A91EB-9D04-4B2B-A8EC-C26057F35368}"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83-6659-4761-8DBD-F9B281D98BC7}" type="slidenum">
              <a:rPr lang="en-US" smtClean="0"/>
              <a:t>‹#›</a:t>
            </a:fld>
            <a:endParaRPr lang="en-US"/>
          </a:p>
        </p:txBody>
      </p:sp>
    </p:spTree>
    <p:extLst>
      <p:ext uri="{BB962C8B-B14F-4D97-AF65-F5344CB8AC3E}">
        <p14:creationId xmlns:p14="http://schemas.microsoft.com/office/powerpoint/2010/main" val="2503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https://www.w3resource.com/c-programming-exercises/linked_list/index.php</a:t>
            </a:r>
          </a:p>
          <a:p>
            <a:r>
              <a:rPr lang="en-US" smtClean="0"/>
              <a:t>http://www.ggu.ac.in/download/IT/Inf%20Tech%20Pankaj%20Chandra%20B%20Tech%20%20IV%20Data%20Structure%20-%20Model%20Answer.pdf</a:t>
            </a:r>
          </a:p>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1</a:t>
            </a:fld>
            <a:endParaRPr lang="en-US"/>
          </a:p>
        </p:txBody>
      </p:sp>
    </p:spTree>
    <p:extLst>
      <p:ext uri="{BB962C8B-B14F-4D97-AF65-F5344CB8AC3E}">
        <p14:creationId xmlns:p14="http://schemas.microsoft.com/office/powerpoint/2010/main" val="139656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https://www.youtube.com/watch?v=_8-ht2AKyH4</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3</a:t>
            </a:fld>
            <a:endParaRPr lang="en-US"/>
          </a:p>
        </p:txBody>
      </p:sp>
    </p:spTree>
    <p:extLst>
      <p:ext uri="{BB962C8B-B14F-4D97-AF65-F5344CB8AC3E}">
        <p14:creationId xmlns:p14="http://schemas.microsoft.com/office/powerpoint/2010/main" val="160426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w="0"/>
                <a:solidFill>
                  <a:schemeClr val="tx1"/>
                </a:solidFill>
                <a:effectLst>
                  <a:outerShdw blurRad="38100" dist="19050" dir="2700000" algn="tl" rotWithShape="0">
                    <a:schemeClr val="dk1">
                      <a:alpha val="40000"/>
                    </a:schemeClr>
                  </a:outerShdw>
                </a:effectLst>
              </a:rPr>
              <a:t>We should assign a variable global only if is needed at multiple places in multiple functions and needed for whole lifetime of the program otherwise it is just waste of memory</a:t>
            </a:r>
          </a:p>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5</a:t>
            </a:fld>
            <a:endParaRPr lang="en-US"/>
          </a:p>
        </p:txBody>
      </p:sp>
    </p:spTree>
    <p:extLst>
      <p:ext uri="{BB962C8B-B14F-4D97-AF65-F5344CB8AC3E}">
        <p14:creationId xmlns:p14="http://schemas.microsoft.com/office/powerpoint/2010/main" val="413773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15</a:t>
            </a:fld>
            <a:endParaRPr lang="en-US"/>
          </a:p>
        </p:txBody>
      </p:sp>
    </p:spTree>
    <p:extLst>
      <p:ext uri="{BB962C8B-B14F-4D97-AF65-F5344CB8AC3E}">
        <p14:creationId xmlns:p14="http://schemas.microsoft.com/office/powerpoint/2010/main" val="246050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http://csis.pace.edu/~wolf/CS122/exexpans.html</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27</a:t>
            </a:fld>
            <a:endParaRPr lang="en-US"/>
          </a:p>
        </p:txBody>
      </p:sp>
    </p:spTree>
    <p:extLst>
      <p:ext uri="{BB962C8B-B14F-4D97-AF65-F5344CB8AC3E}">
        <p14:creationId xmlns:p14="http://schemas.microsoft.com/office/powerpoint/2010/main" val="12288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http://csis.pace.edu/~wolf/CS122/exexpans.html</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28</a:t>
            </a:fld>
            <a:endParaRPr lang="en-US"/>
          </a:p>
        </p:txBody>
      </p:sp>
    </p:spTree>
    <p:extLst>
      <p:ext uri="{BB962C8B-B14F-4D97-AF65-F5344CB8AC3E}">
        <p14:creationId xmlns:p14="http://schemas.microsoft.com/office/powerpoint/2010/main" val="220565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http://csis.pace.edu/~wolf/CS122/exexpans.html</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29</a:t>
            </a:fld>
            <a:endParaRPr lang="en-US"/>
          </a:p>
        </p:txBody>
      </p:sp>
    </p:spTree>
    <p:extLst>
      <p:ext uri="{BB962C8B-B14F-4D97-AF65-F5344CB8AC3E}">
        <p14:creationId xmlns:p14="http://schemas.microsoft.com/office/powerpoint/2010/main" val="232402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3126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251678" y="1506829"/>
            <a:ext cx="10178322" cy="5214646"/>
          </a:xfrm>
        </p:spPr>
        <p:txBody>
          <a:bodyPr>
            <a:normAutofit/>
          </a:bodyPr>
          <a:lstStyle>
            <a:lvl1pPr>
              <a:defRPr sz="1800">
                <a:latin typeface="Georgia" panose="02040502050405020303" pitchFamily="18" charset="0"/>
              </a:defRPr>
            </a:lvl1pPr>
            <a:lvl2pPr>
              <a:defRPr sz="1800">
                <a:latin typeface="Georgia" panose="02040502050405020303" pitchFamily="18" charset="0"/>
              </a:defRPr>
            </a:lvl2pPr>
            <a:lvl3pPr>
              <a:defRPr sz="1800">
                <a:latin typeface="Georgia" panose="02040502050405020303" pitchFamily="18" charset="0"/>
              </a:defRPr>
            </a:lvl3pPr>
            <a:lvl4pPr>
              <a:defRPr sz="1800">
                <a:latin typeface="Georgia" panose="02040502050405020303" pitchFamily="18" charset="0"/>
              </a:defRPr>
            </a:lvl4pPr>
            <a:lvl5pPr>
              <a:defRPr sz="1800">
                <a:latin typeface="Georgia" panose="0204050205040502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1.bin"/><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wmf"/></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wmf"/><Relationship Id="rId5" Type="http://schemas.openxmlformats.org/officeDocument/2006/relationships/oleObject" Target="../embeddings/oleObject6.bin"/><Relationship Id="rId4" Type="http://schemas.openxmlformats.org/officeDocument/2006/relationships/image" Target="../media/image38.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4</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97435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44292" y="192991"/>
            <a:ext cx="7315200" cy="3145954"/>
          </a:xfrm>
          <a:prstGeom prst="rect">
            <a:avLst/>
          </a:prstGeom>
        </p:spPr>
      </p:pic>
      <p:sp>
        <p:nvSpPr>
          <p:cNvPr id="5" name="Oval 4"/>
          <p:cNvSpPr/>
          <p:nvPr/>
        </p:nvSpPr>
        <p:spPr>
          <a:xfrm>
            <a:off x="1025234" y="666092"/>
            <a:ext cx="3089566" cy="247889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Irrespective of the size of arrays, an application can access any of the elements in array in constant time(Random access)</a:t>
            </a:r>
            <a:endParaRPr lang="en-US" dirty="0">
              <a:solidFill>
                <a:schemeClr val="tx1"/>
              </a:solidFill>
            </a:endParaRPr>
          </a:p>
        </p:txBody>
      </p:sp>
      <p:sp>
        <p:nvSpPr>
          <p:cNvPr id="6" name="Rectangle 5"/>
          <p:cNvSpPr/>
          <p:nvPr/>
        </p:nvSpPr>
        <p:spPr>
          <a:xfrm>
            <a:off x="7407414" y="3018234"/>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7" name="Picture 6"/>
          <p:cNvPicPr>
            <a:picLocks noChangeAspect="1"/>
          </p:cNvPicPr>
          <p:nvPr/>
        </p:nvPicPr>
        <p:blipFill>
          <a:blip r:embed="rId3"/>
          <a:stretch>
            <a:fillRect/>
          </a:stretch>
        </p:blipFill>
        <p:spPr>
          <a:xfrm>
            <a:off x="4655554" y="3643726"/>
            <a:ext cx="7203937" cy="3103437"/>
          </a:xfrm>
          <a:prstGeom prst="rect">
            <a:avLst/>
          </a:prstGeom>
        </p:spPr>
      </p:pic>
      <p:sp>
        <p:nvSpPr>
          <p:cNvPr id="8" name="Oval 7"/>
          <p:cNvSpPr/>
          <p:nvPr/>
        </p:nvSpPr>
        <p:spPr>
          <a:xfrm>
            <a:off x="1025234" y="3977329"/>
            <a:ext cx="3089566" cy="220541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elements in array: a[0]=6; a[1]=5; a[2]=4; a[3]=2;</a:t>
            </a:r>
            <a:endParaRPr lang="en-US" dirty="0">
              <a:solidFill>
                <a:schemeClr val="tx1"/>
              </a:solidFill>
            </a:endParaRPr>
          </a:p>
        </p:txBody>
      </p:sp>
      <p:sp>
        <p:nvSpPr>
          <p:cNvPr id="9" name="Rectangle 8"/>
          <p:cNvSpPr/>
          <p:nvPr/>
        </p:nvSpPr>
        <p:spPr>
          <a:xfrm>
            <a:off x="8723596" y="6431762"/>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5019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937627" y="382385"/>
            <a:ext cx="6881091" cy="2845725"/>
          </a:xfrm>
          <a:prstGeom prst="rect">
            <a:avLst/>
          </a:prstGeom>
        </p:spPr>
      </p:pic>
      <p:sp>
        <p:nvSpPr>
          <p:cNvPr id="6" name="Oval 5"/>
          <p:cNvSpPr/>
          <p:nvPr/>
        </p:nvSpPr>
        <p:spPr>
          <a:xfrm>
            <a:off x="841080" y="128316"/>
            <a:ext cx="3527564" cy="2790306"/>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Now, adding one more element to the array won't be possible in the same location, therefore the array is copied to a different memory area where the sufficient space is available</a:t>
            </a:r>
            <a:endParaRPr lang="en-US" dirty="0">
              <a:solidFill>
                <a:schemeClr val="tx1"/>
              </a:solidFill>
            </a:endParaRPr>
          </a:p>
        </p:txBody>
      </p:sp>
      <p:sp>
        <p:nvSpPr>
          <p:cNvPr id="7" name="Rectangle 6"/>
          <p:cNvSpPr/>
          <p:nvPr/>
        </p:nvSpPr>
        <p:spPr>
          <a:xfrm>
            <a:off x="8792868" y="2857290"/>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8" name="Picture 7"/>
          <p:cNvPicPr>
            <a:picLocks noChangeAspect="1"/>
          </p:cNvPicPr>
          <p:nvPr/>
        </p:nvPicPr>
        <p:blipFill>
          <a:blip r:embed="rId3"/>
          <a:stretch>
            <a:fillRect/>
          </a:stretch>
        </p:blipFill>
        <p:spPr>
          <a:xfrm>
            <a:off x="767986" y="2959587"/>
            <a:ext cx="4169641" cy="1937039"/>
          </a:xfrm>
          <a:prstGeom prst="rect">
            <a:avLst/>
          </a:prstGeom>
        </p:spPr>
      </p:pic>
      <p:pic>
        <p:nvPicPr>
          <p:cNvPr id="10" name="Picture 9"/>
          <p:cNvPicPr>
            <a:picLocks noChangeAspect="1"/>
          </p:cNvPicPr>
          <p:nvPr/>
        </p:nvPicPr>
        <p:blipFill>
          <a:blip r:embed="rId4"/>
          <a:stretch>
            <a:fillRect/>
          </a:stretch>
        </p:blipFill>
        <p:spPr>
          <a:xfrm>
            <a:off x="4937627" y="3891916"/>
            <a:ext cx="6492373" cy="2417443"/>
          </a:xfrm>
          <a:prstGeom prst="rect">
            <a:avLst/>
          </a:prstGeom>
        </p:spPr>
      </p:pic>
      <p:sp>
        <p:nvSpPr>
          <p:cNvPr id="11" name="Oval 10"/>
          <p:cNvSpPr/>
          <p:nvPr/>
        </p:nvSpPr>
        <p:spPr>
          <a:xfrm>
            <a:off x="924850" y="4976778"/>
            <a:ext cx="3229132" cy="1881221"/>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Creation of entirely new array is costly. Solution to this problem is linked list data structure</a:t>
            </a:r>
            <a:endParaRPr lang="en-US" dirty="0">
              <a:solidFill>
                <a:schemeClr val="tx1"/>
              </a:solidFill>
            </a:endParaRPr>
          </a:p>
        </p:txBody>
      </p:sp>
      <p:sp>
        <p:nvSpPr>
          <p:cNvPr id="12" name="Oval 11"/>
          <p:cNvSpPr/>
          <p:nvPr/>
        </p:nvSpPr>
        <p:spPr>
          <a:xfrm>
            <a:off x="841080" y="4976779"/>
            <a:ext cx="3229132" cy="1881221"/>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Creation of entirely new array is costly. Solution to this problem is linked list data structure</a:t>
            </a:r>
            <a:endParaRPr lang="en-US" dirty="0">
              <a:solidFill>
                <a:schemeClr val="tx1"/>
              </a:solidFill>
            </a:endParaRPr>
          </a:p>
        </p:txBody>
      </p:sp>
      <p:sp>
        <p:nvSpPr>
          <p:cNvPr id="13" name="Rectangle 12"/>
          <p:cNvSpPr/>
          <p:nvPr/>
        </p:nvSpPr>
        <p:spPr>
          <a:xfrm>
            <a:off x="8792868" y="2801886"/>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4" name="Rectangle 13"/>
          <p:cNvSpPr/>
          <p:nvPr/>
        </p:nvSpPr>
        <p:spPr>
          <a:xfrm>
            <a:off x="7090342" y="6151658"/>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66926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9269" y="156754"/>
            <a:ext cx="10750731" cy="6525532"/>
          </a:xfrm>
        </p:spPr>
        <p:txBody>
          <a:bodyPr/>
          <a:lstStyle/>
          <a:p>
            <a:r>
              <a:rPr lang="en-US" dirty="0" smtClean="0"/>
              <a:t> </a:t>
            </a:r>
            <a:endParaRPr lang="en-US" dirty="0"/>
          </a:p>
        </p:txBody>
      </p:sp>
      <p:sp>
        <p:nvSpPr>
          <p:cNvPr id="4" name="Oval 3"/>
          <p:cNvSpPr/>
          <p:nvPr/>
        </p:nvSpPr>
        <p:spPr>
          <a:xfrm>
            <a:off x="875212" y="156754"/>
            <a:ext cx="3579222" cy="245581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If we request for one element at a time, instead of getting one contiguous block of memory we get these disjoint, non-contiguous block of memory </a:t>
            </a:r>
            <a:endParaRPr lang="en-US" dirty="0">
              <a:solidFill>
                <a:schemeClr val="tx1"/>
              </a:solidFill>
            </a:endParaRPr>
          </a:p>
        </p:txBody>
      </p:sp>
      <p:sp>
        <p:nvSpPr>
          <p:cNvPr id="5" name="Oval 4"/>
          <p:cNvSpPr/>
          <p:nvPr/>
        </p:nvSpPr>
        <p:spPr>
          <a:xfrm>
            <a:off x="942804" y="2740983"/>
            <a:ext cx="3579222" cy="201389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Now we need to link these newly created blocks. To link these blocks, we store some extra information with the block.  </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5238206" y="-7896"/>
            <a:ext cx="6191794" cy="2520717"/>
          </a:xfrm>
          <a:prstGeom prst="rect">
            <a:avLst/>
          </a:prstGeom>
        </p:spPr>
      </p:pic>
      <p:sp>
        <p:nvSpPr>
          <p:cNvPr id="7" name="Rectangle 6"/>
          <p:cNvSpPr/>
          <p:nvPr/>
        </p:nvSpPr>
        <p:spPr>
          <a:xfrm>
            <a:off x="7341326" y="2197420"/>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8" name="Picture 7"/>
          <p:cNvPicPr>
            <a:picLocks noChangeAspect="1"/>
          </p:cNvPicPr>
          <p:nvPr/>
        </p:nvPicPr>
        <p:blipFill>
          <a:blip r:embed="rId3"/>
          <a:stretch>
            <a:fillRect/>
          </a:stretch>
        </p:blipFill>
        <p:spPr>
          <a:xfrm>
            <a:off x="5194465" y="2512821"/>
            <a:ext cx="6191794" cy="2394859"/>
          </a:xfrm>
          <a:prstGeom prst="rect">
            <a:avLst/>
          </a:prstGeom>
        </p:spPr>
      </p:pic>
      <p:sp>
        <p:nvSpPr>
          <p:cNvPr id="9" name="Rectangle 8"/>
          <p:cNvSpPr/>
          <p:nvPr/>
        </p:nvSpPr>
        <p:spPr>
          <a:xfrm>
            <a:off x="7341326" y="4560397"/>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0" name="Oval 9"/>
          <p:cNvSpPr/>
          <p:nvPr/>
        </p:nvSpPr>
        <p:spPr>
          <a:xfrm>
            <a:off x="1056016" y="4803293"/>
            <a:ext cx="3579222" cy="201389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Request MM for 2 blocks where 1</a:t>
            </a:r>
            <a:r>
              <a:rPr lang="en-US" baseline="30000" dirty="0" smtClean="0">
                <a:solidFill>
                  <a:schemeClr val="tx1"/>
                </a:solidFill>
              </a:rPr>
              <a:t>st</a:t>
            </a:r>
            <a:r>
              <a:rPr lang="en-US" dirty="0" smtClean="0">
                <a:solidFill>
                  <a:schemeClr val="tx1"/>
                </a:solidFill>
              </a:rPr>
              <a:t> block stores the value and other variable stores the address of the next block in order to create a link</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6229049" y="4980775"/>
            <a:ext cx="3181783" cy="1701511"/>
          </a:xfrm>
          <a:prstGeom prst="rect">
            <a:avLst/>
          </a:prstGeom>
        </p:spPr>
      </p:pic>
      <p:cxnSp>
        <p:nvCxnSpPr>
          <p:cNvPr id="13" name="Straight Arrow Connector 12"/>
          <p:cNvCxnSpPr/>
          <p:nvPr/>
        </p:nvCxnSpPr>
        <p:spPr>
          <a:xfrm flipV="1">
            <a:off x="4522026" y="3944983"/>
            <a:ext cx="1212568" cy="1489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a:xfrm>
            <a:off x="6439989" y="3513909"/>
            <a:ext cx="901337" cy="1763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9104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09897" y="182880"/>
            <a:ext cx="10620103" cy="6949440"/>
          </a:xfrm>
        </p:spPr>
        <p:txBody>
          <a:bodyPr>
            <a:noAutofit/>
          </a:bodyPr>
          <a:lstStyle/>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fontAlgn="base"/>
            <a:endParaRPr lang="en-US" sz="1600" b="1" dirty="0" smtClean="0">
              <a:solidFill>
                <a:srgbClr val="002060"/>
              </a:solidFill>
            </a:endParaRPr>
          </a:p>
          <a:p>
            <a:pPr marL="0" indent="0" fontAlgn="base">
              <a:buNone/>
            </a:pPr>
            <a:r>
              <a:rPr lang="en-US" sz="1600" b="1" dirty="0" smtClean="0">
                <a:solidFill>
                  <a:srgbClr val="002060"/>
                </a:solidFill>
              </a:rPr>
              <a:t>Linked </a:t>
            </a:r>
            <a:r>
              <a:rPr lang="en-US" sz="1600" b="1" dirty="0">
                <a:solidFill>
                  <a:srgbClr val="002060"/>
                </a:solidFill>
              </a:rPr>
              <a:t>List vs Array</a:t>
            </a:r>
          </a:p>
          <a:p>
            <a:pPr marL="0" indent="0" algn="just" fontAlgn="base">
              <a:buNone/>
            </a:pPr>
            <a:r>
              <a:rPr lang="en-US" sz="1600" dirty="0">
                <a:solidFill>
                  <a:srgbClr val="000000"/>
                </a:solidFill>
              </a:rPr>
              <a:t>Both </a:t>
            </a:r>
            <a:r>
              <a:rPr lang="en-US" sz="1600" b="1" dirty="0">
                <a:solidFill>
                  <a:srgbClr val="002060"/>
                </a:solidFill>
              </a:rPr>
              <a:t>Arrays</a:t>
            </a:r>
            <a:r>
              <a:rPr lang="en-US" sz="1600" dirty="0">
                <a:solidFill>
                  <a:srgbClr val="000000"/>
                </a:solidFill>
              </a:rPr>
              <a:t> and </a:t>
            </a:r>
            <a:r>
              <a:rPr lang="en-US" sz="1600" b="1" dirty="0">
                <a:solidFill>
                  <a:srgbClr val="002060"/>
                </a:solidFill>
              </a:rPr>
              <a:t>Linked List</a:t>
            </a:r>
            <a:r>
              <a:rPr lang="en-US" sz="1600" dirty="0">
                <a:solidFill>
                  <a:srgbClr val="000000"/>
                </a:solidFill>
              </a:rPr>
              <a:t> can be used to store linear data of similar types, but they both have some advantages and disadvantages over each other.</a:t>
            </a:r>
          </a:p>
          <a:p>
            <a:pPr marL="0" indent="0" algn="just" fontAlgn="base">
              <a:buNone/>
            </a:pPr>
            <a:r>
              <a:rPr lang="en-US" sz="1600" dirty="0">
                <a:solidFill>
                  <a:srgbClr val="002060"/>
                </a:solidFill>
              </a:rPr>
              <a:t>Following are the points in favor of Linked Lists.</a:t>
            </a:r>
          </a:p>
          <a:p>
            <a:pPr marL="0" indent="0" algn="just" fontAlgn="base">
              <a:buNone/>
            </a:pPr>
            <a:r>
              <a:rPr lang="en-US" sz="1600" dirty="0">
                <a:solidFill>
                  <a:srgbClr val="000000"/>
                </a:solidFill>
              </a:rPr>
              <a:t>(1) </a:t>
            </a:r>
            <a:r>
              <a:rPr lang="en-US" sz="1600" dirty="0">
                <a:solidFill>
                  <a:srgbClr val="C00000"/>
                </a:solidFill>
              </a:rPr>
              <a:t>The size of the arrays is fixed</a:t>
            </a:r>
            <a:r>
              <a:rPr lang="en-US" sz="1600" dirty="0">
                <a:solidFill>
                  <a:srgbClr val="000000"/>
                </a:solidFill>
              </a:rPr>
              <a:t>: So we must know the upper limit on the number of elements in advance. Also, generally, the allocated memory is equal to the upper limit irrespective of the usage, and in practical uses, upper limit is rarely reached.</a:t>
            </a:r>
          </a:p>
          <a:p>
            <a:pPr marL="0" indent="0" algn="just" fontAlgn="base">
              <a:buNone/>
            </a:pPr>
            <a:r>
              <a:rPr lang="en-US" sz="1600" dirty="0">
                <a:solidFill>
                  <a:srgbClr val="000000"/>
                </a:solidFill>
              </a:rPr>
              <a:t>(2) Inserting a new element in an array (sorted) of elements is expensive, because room has to be created for the new elements and to create room existing elements have to shifted</a:t>
            </a:r>
            <a:r>
              <a:rPr lang="en-US" sz="1600" dirty="0" smtClean="0">
                <a:solidFill>
                  <a:srgbClr val="000000"/>
                </a:solidFill>
              </a:rPr>
              <a:t>.</a:t>
            </a:r>
            <a:endParaRPr lang="en-US" sz="1600" dirty="0"/>
          </a:p>
          <a:p>
            <a:pPr marL="0" indent="0">
              <a:buNone/>
            </a:pPr>
            <a:r>
              <a:rPr lang="en-US" sz="1600" dirty="0">
                <a:solidFill>
                  <a:srgbClr val="002060"/>
                </a:solidFill>
              </a:rPr>
              <a:t>Linked lists have following </a:t>
            </a:r>
            <a:r>
              <a:rPr lang="en-US" sz="1600" dirty="0" smtClean="0">
                <a:solidFill>
                  <a:srgbClr val="002060"/>
                </a:solidFill>
              </a:rPr>
              <a:t>drawbacks</a:t>
            </a:r>
            <a:r>
              <a:rPr lang="en-US" sz="1600" dirty="0"/>
              <a:t/>
            </a:r>
            <a:br>
              <a:rPr lang="en-US" sz="1600" dirty="0"/>
            </a:br>
            <a:r>
              <a:rPr lang="en-US" sz="1600" dirty="0">
                <a:solidFill>
                  <a:schemeClr val="tx1"/>
                </a:solidFill>
              </a:rPr>
              <a:t>1) Random access is not allowed. We have to access elements sequentially starting from the first node. So we cannot do binary search with linked lists.</a:t>
            </a:r>
            <a:br>
              <a:rPr lang="en-US" sz="1600" dirty="0">
                <a:solidFill>
                  <a:schemeClr val="tx1"/>
                </a:solidFill>
              </a:rPr>
            </a:br>
            <a:r>
              <a:rPr lang="en-US" sz="1600" dirty="0">
                <a:solidFill>
                  <a:schemeClr val="tx1"/>
                </a:solidFill>
              </a:rPr>
              <a:t>2) Extra memory space for a pointer is required with each element of the list.</a:t>
            </a:r>
            <a:r>
              <a:rPr lang="en-US" sz="1600" dirty="0"/>
              <a:t/>
            </a:r>
            <a:br>
              <a:rPr lang="en-US" sz="1600" dirty="0"/>
            </a:br>
            <a:endParaRPr lang="en-US" sz="1600" dirty="0" smtClean="0"/>
          </a:p>
        </p:txBody>
      </p:sp>
      <p:pic>
        <p:nvPicPr>
          <p:cNvPr id="4" name="Picture 3"/>
          <p:cNvPicPr>
            <a:picLocks noChangeAspect="1"/>
          </p:cNvPicPr>
          <p:nvPr/>
        </p:nvPicPr>
        <p:blipFill>
          <a:blip r:embed="rId2"/>
          <a:stretch>
            <a:fillRect/>
          </a:stretch>
        </p:blipFill>
        <p:spPr>
          <a:xfrm>
            <a:off x="6675120" y="382384"/>
            <a:ext cx="4310743" cy="1537855"/>
          </a:xfrm>
          <a:prstGeom prst="rect">
            <a:avLst/>
          </a:prstGeom>
        </p:spPr>
      </p:pic>
      <p:sp>
        <p:nvSpPr>
          <p:cNvPr id="6" name="Rectangle 5"/>
          <p:cNvSpPr/>
          <p:nvPr/>
        </p:nvSpPr>
        <p:spPr>
          <a:xfrm>
            <a:off x="1251678" y="182880"/>
            <a:ext cx="4049486" cy="22076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Logical representation of linked list.  Each node stores the data and address to the next node. </a:t>
            </a:r>
            <a:r>
              <a:rPr lang="en-US" dirty="0" smtClean="0">
                <a:ln w="0"/>
                <a:solidFill>
                  <a:schemeClr val="tx1"/>
                </a:solidFill>
                <a:effectLst>
                  <a:outerShdw blurRad="38100" dist="19050" dir="2700000" algn="tl" rotWithShape="0">
                    <a:schemeClr val="dk1">
                      <a:alpha val="40000"/>
                    </a:schemeClr>
                  </a:outerShdw>
                </a:effectLst>
              </a:rPr>
              <a:t>First node also called as head node and the only information about the list that we keep all the time is address of the first node. The address of the last node is null.</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5421086" y="848015"/>
            <a:ext cx="1071154" cy="575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625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6">
                <a:lumMod val="75000"/>
              </a:schemeClr>
            </a:solidFill>
          </a:ln>
        </p:spPr>
        <p:txBody>
          <a:bodyPr/>
          <a:lstStyle/>
          <a:p>
            <a:r>
              <a:rPr lang="en-US" dirty="0" smtClean="0"/>
              <a:t>linked list vs array</a:t>
            </a:r>
            <a:endParaRPr lang="en-US" dirty="0"/>
          </a:p>
        </p:txBody>
      </p:sp>
      <p:sp>
        <p:nvSpPr>
          <p:cNvPr id="3" name="Content Placeholder 2"/>
          <p:cNvSpPr>
            <a:spLocks noGrp="1"/>
          </p:cNvSpPr>
          <p:nvPr>
            <p:ph idx="1"/>
          </p:nvPr>
        </p:nvSpPr>
        <p:spPr>
          <a:ln>
            <a:solidFill>
              <a:schemeClr val="accent6">
                <a:lumMod val="75000"/>
              </a:schemeClr>
            </a:solidFill>
          </a:ln>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1619573" y="1847073"/>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47569" y="1837948"/>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02562" y="1846911"/>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15751" y="2289800"/>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60758" y="1836685"/>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15827" y="2319080"/>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58256" y="2305633"/>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01563" y="2784901"/>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61844" y="2317182"/>
            <a:ext cx="758196" cy="465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6552" y="2312613"/>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73147" y="3250722"/>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72693" y="2785072"/>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114951" y="3251171"/>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73147" y="2792880"/>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45734" y="3240523"/>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15751" y="1827718"/>
            <a:ext cx="758196" cy="46582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23547" y="2764807"/>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613404" y="3252449"/>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58256" y="3263998"/>
            <a:ext cx="758196" cy="465821"/>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613404" y="2768258"/>
            <a:ext cx="758196" cy="482464"/>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88385" y="1719494"/>
            <a:ext cx="3469341" cy="239465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Dynamically allocating an array of size 4 to this heap area will not be possible because contiguous block of 16 bytes is not available here.</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613404" y="3720376"/>
            <a:ext cx="3760543" cy="9448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HEAP </a:t>
            </a:r>
            <a:r>
              <a:rPr lang="en-US" dirty="0">
                <a:ln w="0"/>
                <a:solidFill>
                  <a:schemeClr val="tx1"/>
                </a:solidFill>
                <a:effectLst>
                  <a:outerShdw blurRad="38100" dist="19050" dir="2700000" algn="tl" rotWithShape="0">
                    <a:schemeClr val="dk1">
                      <a:alpha val="40000"/>
                    </a:schemeClr>
                  </a:outerShdw>
                </a:effectLst>
              </a:rPr>
              <a:t>MEMORY(every block represents 4 byte and white color block </a:t>
            </a:r>
            <a:r>
              <a:rPr lang="en-US" dirty="0" smtClean="0">
                <a:ln w="0"/>
                <a:solidFill>
                  <a:schemeClr val="tx1"/>
                </a:solidFill>
                <a:effectLst>
                  <a:outerShdw blurRad="38100" dist="19050" dir="2700000" algn="tl" rotWithShape="0">
                    <a:schemeClr val="dk1">
                      <a:alpha val="40000"/>
                    </a:schemeClr>
                  </a:outerShdw>
                </a:effectLst>
              </a:rPr>
              <a:t>represents free space)</a:t>
            </a:r>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p:txBody>
      </p:sp>
      <p:sp>
        <p:nvSpPr>
          <p:cNvPr id="32" name="Oval 31"/>
          <p:cNvSpPr/>
          <p:nvPr/>
        </p:nvSpPr>
        <p:spPr>
          <a:xfrm>
            <a:off x="6588385" y="1707776"/>
            <a:ext cx="3469341" cy="239465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Dynamically allocating an array of size 4 to this heap area will not be possible because contiguous block of 16 bytes is not available here.</a:t>
            </a:r>
            <a:endParaRPr lang="en-US" dirty="0">
              <a:ln w="0"/>
              <a:solidFill>
                <a:schemeClr val="tx1"/>
              </a:solidFill>
              <a:effectLst>
                <a:outerShdw blurRad="38100" dist="19050" dir="2700000" algn="tl" rotWithShape="0">
                  <a:schemeClr val="dk1">
                    <a:alpha val="40000"/>
                  </a:schemeClr>
                </a:outerShdw>
              </a:effectLst>
            </a:endParaRPr>
          </a:p>
        </p:txBody>
      </p:sp>
      <p:sp>
        <p:nvSpPr>
          <p:cNvPr id="33" name="Oval 32"/>
          <p:cNvSpPr/>
          <p:nvPr/>
        </p:nvSpPr>
        <p:spPr>
          <a:xfrm>
            <a:off x="6776564" y="4827493"/>
            <a:ext cx="3469341" cy="181605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But, Allocating a linked list of size 4 to this heap area will be possible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9466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operations</a:t>
            </a:r>
            <a:endParaRPr lang="en-US" dirty="0"/>
          </a:p>
        </p:txBody>
      </p:sp>
      <p:sp>
        <p:nvSpPr>
          <p:cNvPr id="3" name="Content Placeholder 2"/>
          <p:cNvSpPr>
            <a:spLocks noGrp="1"/>
          </p:cNvSpPr>
          <p:nvPr>
            <p:ph idx="1"/>
          </p:nvPr>
        </p:nvSpPr>
        <p:spPr/>
        <p:txBody>
          <a:bodyPr/>
          <a:lstStyle/>
          <a:p>
            <a:r>
              <a:rPr lang="en-US" dirty="0" smtClean="0">
                <a:solidFill>
                  <a:schemeClr val="tx1"/>
                </a:solidFill>
              </a:rPr>
              <a:t>Linked </a:t>
            </a:r>
            <a:r>
              <a:rPr lang="en-US" dirty="0">
                <a:solidFill>
                  <a:schemeClr val="tx1"/>
                </a:solidFill>
              </a:rPr>
              <a:t>list is a collection of data item, where each item is stored in a structure (node). The structure for node can be declared as follows</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marL="0" indent="0">
              <a:buNone/>
            </a:pPr>
            <a:endParaRPr lang="en-US" dirty="0" smtClean="0"/>
          </a:p>
          <a:p>
            <a:pPr marL="0" indent="0">
              <a:buNone/>
            </a:pPr>
            <a:r>
              <a:rPr lang="en-US" b="1" dirty="0" smtClean="0">
                <a:solidFill>
                  <a:srgbClr val="FF0000"/>
                </a:solidFill>
              </a:rPr>
              <a:t>Operations on Linked Lists  (v imp)</a:t>
            </a:r>
          </a:p>
          <a:p>
            <a:pPr marL="0" indent="0">
              <a:buNone/>
            </a:pPr>
            <a:endParaRPr lang="en-US" b="1" dirty="0" smtClean="0">
              <a:solidFill>
                <a:srgbClr val="FF0000"/>
              </a:solidFill>
            </a:endParaRPr>
          </a:p>
          <a:p>
            <a:pPr marL="0" indent="0">
              <a:buNone/>
            </a:pPr>
            <a:endParaRPr lang="en-US" dirty="0" smtClean="0"/>
          </a:p>
          <a:p>
            <a:pPr marL="0" indent="0">
              <a:buNone/>
            </a:pPr>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pic>
        <p:nvPicPr>
          <p:cNvPr id="7" name="Picture 6"/>
          <p:cNvPicPr>
            <a:picLocks noChangeAspect="1"/>
          </p:cNvPicPr>
          <p:nvPr/>
        </p:nvPicPr>
        <p:blipFill>
          <a:blip r:embed="rId4"/>
          <a:stretch>
            <a:fillRect/>
          </a:stretch>
        </p:blipFill>
        <p:spPr>
          <a:xfrm>
            <a:off x="1572578" y="2608898"/>
            <a:ext cx="6108383" cy="1375274"/>
          </a:xfrm>
          <a:prstGeom prst="rect">
            <a:avLst/>
          </a:prstGeom>
        </p:spPr>
      </p:pic>
      <p:sp>
        <p:nvSpPr>
          <p:cNvPr id="5" name="Right Arrow 4"/>
          <p:cNvSpPr/>
          <p:nvPr/>
        </p:nvSpPr>
        <p:spPr>
          <a:xfrm>
            <a:off x="2259106" y="5419165"/>
            <a:ext cx="3254188" cy="6454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Refer Program here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7016345"/>
              </p:ext>
            </p:extLst>
          </p:nvPr>
        </p:nvGraphicFramePr>
        <p:xfrm>
          <a:off x="5762989" y="5522819"/>
          <a:ext cx="577850" cy="438150"/>
        </p:xfrm>
        <a:graphic>
          <a:graphicData uri="http://schemas.openxmlformats.org/presentationml/2006/ole">
            <mc:AlternateContent xmlns:mc="http://schemas.openxmlformats.org/markup-compatibility/2006">
              <mc:Choice xmlns:v="urn:schemas-microsoft-com:vml" Requires="v">
                <p:oleObj spid="_x0000_s1094" name="Packager Shell Object" showAsIcon="1" r:id="rId5" imgW="578160" imgH="437760" progId="Package">
                  <p:embed/>
                </p:oleObj>
              </mc:Choice>
              <mc:Fallback>
                <p:oleObj name="Packager Shell Object" showAsIcon="1" r:id="rId5" imgW="578160" imgH="437760" progId="Package">
                  <p:embed/>
                  <p:pic>
                    <p:nvPicPr>
                      <p:cNvPr id="0" name=""/>
                      <p:cNvPicPr/>
                      <p:nvPr/>
                    </p:nvPicPr>
                    <p:blipFill>
                      <a:blip r:embed="rId6"/>
                      <a:stretch>
                        <a:fillRect/>
                      </a:stretch>
                    </p:blipFill>
                    <p:spPr>
                      <a:xfrm>
                        <a:off x="5762989" y="5522819"/>
                        <a:ext cx="577850" cy="438150"/>
                      </a:xfrm>
                      <a:prstGeom prst="rect">
                        <a:avLst/>
                      </a:prstGeom>
                    </p:spPr>
                  </p:pic>
                </p:oleObj>
              </mc:Fallback>
            </mc:AlternateContent>
          </a:graphicData>
        </a:graphic>
      </p:graphicFrame>
    </p:spTree>
    <p:extLst>
      <p:ext uri="{BB962C8B-B14F-4D97-AF65-F5344CB8AC3E}">
        <p14:creationId xmlns:p14="http://schemas.microsoft.com/office/powerpoint/2010/main" val="329207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endParaRPr lang="en-US" dirty="0"/>
          </a:p>
        </p:txBody>
      </p:sp>
      <p:pic>
        <p:nvPicPr>
          <p:cNvPr id="4" name="Content Placeholder 3"/>
          <p:cNvPicPr>
            <a:picLocks noGrp="1" noChangeAspect="1"/>
          </p:cNvPicPr>
          <p:nvPr>
            <p:ph idx="1"/>
          </p:nvPr>
        </p:nvPicPr>
        <p:blipFill>
          <a:blip r:embed="rId2"/>
          <a:stretch>
            <a:fillRect/>
          </a:stretch>
        </p:blipFill>
        <p:spPr>
          <a:xfrm>
            <a:off x="1359254" y="4234634"/>
            <a:ext cx="6352428" cy="2293798"/>
          </a:xfrm>
          <a:prstGeom prst="rect">
            <a:avLst/>
          </a:prstGeom>
        </p:spPr>
      </p:pic>
      <p:sp>
        <p:nvSpPr>
          <p:cNvPr id="5" name="Rectangle 4"/>
          <p:cNvSpPr/>
          <p:nvPr/>
        </p:nvSpPr>
        <p:spPr>
          <a:xfrm>
            <a:off x="1251678" y="1480101"/>
            <a:ext cx="10178322" cy="646331"/>
          </a:xfrm>
          <a:prstGeom prst="rect">
            <a:avLst/>
          </a:prstGeom>
        </p:spPr>
        <p:txBody>
          <a:bodyPr wrap="square">
            <a:spAutoFit/>
          </a:bodyPr>
          <a:lstStyle/>
          <a:p>
            <a:pPr algn="just" fontAlgn="base"/>
            <a:r>
              <a:rPr lang="en-US" dirty="0" smtClean="0">
                <a:solidFill>
                  <a:srgbClr val="000000"/>
                </a:solidFill>
                <a:latin typeface="Open Sans"/>
              </a:rPr>
              <a:t>A</a:t>
            </a:r>
            <a:r>
              <a:rPr lang="en-US" dirty="0">
                <a:solidFill>
                  <a:srgbClr val="000000"/>
                </a:solidFill>
                <a:latin typeface="Open Sans"/>
              </a:rPr>
              <a:t> </a:t>
            </a:r>
            <a:r>
              <a:rPr lang="en-US" b="1" dirty="0">
                <a:solidFill>
                  <a:srgbClr val="000000"/>
                </a:solidFill>
                <a:latin typeface="Open Sans"/>
              </a:rPr>
              <a:t>D</a:t>
            </a:r>
            <a:r>
              <a:rPr lang="en-US" dirty="0">
                <a:solidFill>
                  <a:srgbClr val="000000"/>
                </a:solidFill>
                <a:latin typeface="Open Sans"/>
              </a:rPr>
              <a:t>oubly </a:t>
            </a:r>
            <a:r>
              <a:rPr lang="en-US" b="1" dirty="0">
                <a:solidFill>
                  <a:srgbClr val="000000"/>
                </a:solidFill>
                <a:latin typeface="Open Sans"/>
              </a:rPr>
              <a:t>L</a:t>
            </a:r>
            <a:r>
              <a:rPr lang="en-US" dirty="0">
                <a:solidFill>
                  <a:srgbClr val="000000"/>
                </a:solidFill>
                <a:latin typeface="Open Sans"/>
              </a:rPr>
              <a:t>inked </a:t>
            </a:r>
            <a:r>
              <a:rPr lang="en-US" b="1" dirty="0">
                <a:solidFill>
                  <a:srgbClr val="000000"/>
                </a:solidFill>
                <a:latin typeface="Open Sans"/>
              </a:rPr>
              <a:t>L</a:t>
            </a:r>
            <a:r>
              <a:rPr lang="en-US" dirty="0">
                <a:solidFill>
                  <a:srgbClr val="000000"/>
                </a:solidFill>
                <a:latin typeface="Open Sans"/>
              </a:rPr>
              <a:t>ist (DLL) contains an extra pointer, typically called </a:t>
            </a:r>
            <a:r>
              <a:rPr lang="en-US" i="1" dirty="0">
                <a:solidFill>
                  <a:srgbClr val="000000"/>
                </a:solidFill>
                <a:latin typeface="Open Sans"/>
              </a:rPr>
              <a:t>previous pointer</a:t>
            </a:r>
            <a:r>
              <a:rPr lang="en-US" dirty="0">
                <a:solidFill>
                  <a:srgbClr val="000000"/>
                </a:solidFill>
                <a:latin typeface="Open Sans"/>
              </a:rPr>
              <a:t>, together with next pointer and data which are there in singly linked list.</a:t>
            </a:r>
            <a:endParaRPr lang="en-US" b="0" i="0" dirty="0">
              <a:solidFill>
                <a:srgbClr val="000000"/>
              </a:solidFill>
              <a:effectLst/>
              <a:latin typeface="Open Sans"/>
            </a:endParaRPr>
          </a:p>
        </p:txBody>
      </p:sp>
      <p:pic>
        <p:nvPicPr>
          <p:cNvPr id="6" name="Picture 5"/>
          <p:cNvPicPr>
            <a:picLocks noChangeAspect="1"/>
          </p:cNvPicPr>
          <p:nvPr/>
        </p:nvPicPr>
        <p:blipFill>
          <a:blip r:embed="rId3"/>
          <a:stretch>
            <a:fillRect/>
          </a:stretch>
        </p:blipFill>
        <p:spPr>
          <a:xfrm>
            <a:off x="1251678" y="2214140"/>
            <a:ext cx="7296356" cy="2020493"/>
          </a:xfrm>
          <a:prstGeom prst="rect">
            <a:avLst/>
          </a:prstGeom>
        </p:spPr>
      </p:pic>
    </p:spTree>
    <p:extLst>
      <p:ext uri="{BB962C8B-B14F-4D97-AF65-F5344CB8AC3E}">
        <p14:creationId xmlns:p14="http://schemas.microsoft.com/office/powerpoint/2010/main" val="816071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p>
        </p:txBody>
      </p:sp>
      <p:sp>
        <p:nvSpPr>
          <p:cNvPr id="3" name="Content Placeholder 2"/>
          <p:cNvSpPr>
            <a:spLocks noGrp="1"/>
          </p:cNvSpPr>
          <p:nvPr>
            <p:ph idx="1"/>
          </p:nvPr>
        </p:nvSpPr>
        <p:spPr/>
        <p:txBody>
          <a:bodyPr/>
          <a:lstStyle/>
          <a:p>
            <a:pPr marL="0" indent="0" fontAlgn="base">
              <a:buNone/>
            </a:pPr>
            <a:r>
              <a:rPr lang="en-US" b="1" dirty="0">
                <a:solidFill>
                  <a:schemeClr val="tx1"/>
                </a:solidFill>
              </a:rPr>
              <a:t>Advantages over singly linked list</a:t>
            </a:r>
            <a:r>
              <a:rPr lang="en-US" dirty="0">
                <a:solidFill>
                  <a:schemeClr val="tx1"/>
                </a:solidFill>
              </a:rPr>
              <a:t/>
            </a:r>
            <a:br>
              <a:rPr lang="en-US" dirty="0">
                <a:solidFill>
                  <a:schemeClr val="tx1"/>
                </a:solidFill>
              </a:rPr>
            </a:br>
            <a:r>
              <a:rPr lang="en-US" b="1" dirty="0">
                <a:solidFill>
                  <a:schemeClr val="tx1"/>
                </a:solidFill>
              </a:rPr>
              <a:t>1)</a:t>
            </a:r>
            <a:r>
              <a:rPr lang="en-US" dirty="0">
                <a:solidFill>
                  <a:schemeClr val="tx1"/>
                </a:solidFill>
              </a:rPr>
              <a:t> A DLL can be traversed in both forward and backward direction.</a:t>
            </a:r>
            <a:br>
              <a:rPr lang="en-US" dirty="0">
                <a:solidFill>
                  <a:schemeClr val="tx1"/>
                </a:solidFill>
              </a:rPr>
            </a:br>
            <a:r>
              <a:rPr lang="en-US" b="1" dirty="0">
                <a:solidFill>
                  <a:schemeClr val="tx1"/>
                </a:solidFill>
              </a:rPr>
              <a:t>2)</a:t>
            </a:r>
            <a:r>
              <a:rPr lang="en-US" dirty="0">
                <a:solidFill>
                  <a:schemeClr val="tx1"/>
                </a:solidFill>
              </a:rPr>
              <a:t> The delete operation in DLL is more efficient if pointer to the node to be deleted is given.</a:t>
            </a:r>
            <a:br>
              <a:rPr lang="en-US" dirty="0">
                <a:solidFill>
                  <a:schemeClr val="tx1"/>
                </a:solidFill>
              </a:rPr>
            </a:br>
            <a:r>
              <a:rPr lang="en-US" dirty="0">
                <a:solidFill>
                  <a:schemeClr val="tx1"/>
                </a:solidFill>
              </a:rPr>
              <a:t>In singly linked list, to delete a node, pointer to the previous node is needed. To get this previous node, sometimes the list is traversed. In DLL, we can get the previous node using previous pointer.</a:t>
            </a:r>
          </a:p>
          <a:p>
            <a:pPr marL="0" indent="0" fontAlgn="base">
              <a:buNone/>
            </a:pPr>
            <a:r>
              <a:rPr lang="en-US" b="1" dirty="0">
                <a:solidFill>
                  <a:schemeClr val="tx1"/>
                </a:solidFill>
              </a:rPr>
              <a:t>Disadvantages over singly linked list</a:t>
            </a:r>
            <a:r>
              <a:rPr lang="en-US" dirty="0">
                <a:solidFill>
                  <a:schemeClr val="tx1"/>
                </a:solidFill>
              </a:rPr>
              <a:t/>
            </a:r>
            <a:br>
              <a:rPr lang="en-US" dirty="0">
                <a:solidFill>
                  <a:schemeClr val="tx1"/>
                </a:solidFill>
              </a:rPr>
            </a:br>
            <a:r>
              <a:rPr lang="en-US" b="1" dirty="0">
                <a:solidFill>
                  <a:schemeClr val="tx1"/>
                </a:solidFill>
              </a:rPr>
              <a:t>1)</a:t>
            </a:r>
            <a:r>
              <a:rPr lang="en-US" dirty="0">
                <a:solidFill>
                  <a:schemeClr val="tx1"/>
                </a:solidFill>
              </a:rPr>
              <a:t> Every node of DLL Require extra space for an previous pointer. It is possible to implement DLL with single pointer </a:t>
            </a:r>
            <a:r>
              <a:rPr lang="en-US" dirty="0" smtClean="0">
                <a:solidFill>
                  <a:schemeClr val="tx1"/>
                </a:solidFill>
              </a:rPr>
              <a:t>though.</a:t>
            </a:r>
            <a:r>
              <a:rPr lang="en-US" dirty="0">
                <a:solidFill>
                  <a:schemeClr val="tx1"/>
                </a:solidFill>
              </a:rPr>
              <a:t/>
            </a:r>
            <a:br>
              <a:rPr lang="en-US" dirty="0">
                <a:solidFill>
                  <a:schemeClr val="tx1"/>
                </a:solidFill>
              </a:rPr>
            </a:br>
            <a:r>
              <a:rPr lang="en-US" b="1" dirty="0">
                <a:solidFill>
                  <a:schemeClr val="tx1"/>
                </a:solidFill>
              </a:rPr>
              <a:t>2)</a:t>
            </a:r>
            <a:r>
              <a:rPr lang="en-US" dirty="0">
                <a:solidFill>
                  <a:schemeClr val="tx1"/>
                </a:solidFill>
              </a:rPr>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p>
        </p:txBody>
      </p:sp>
    </p:spTree>
    <p:extLst>
      <p:ext uri="{BB962C8B-B14F-4D97-AF65-F5344CB8AC3E}">
        <p14:creationId xmlns:p14="http://schemas.microsoft.com/office/powerpoint/2010/main" val="3779696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 operations</a:t>
            </a:r>
            <a:endParaRPr lang="en-US" dirty="0"/>
          </a:p>
        </p:txBody>
      </p:sp>
      <p:sp>
        <p:nvSpPr>
          <p:cNvPr id="4" name="Content Placeholder 3"/>
          <p:cNvSpPr>
            <a:spLocks noGrp="1"/>
          </p:cNvSpPr>
          <p:nvPr>
            <p:ph idx="1"/>
          </p:nvPr>
        </p:nvSpPr>
        <p:spPr>
          <a:xfrm>
            <a:off x="1251678" y="1506829"/>
            <a:ext cx="3643051" cy="13439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Refer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19348530"/>
              </p:ext>
            </p:extLst>
          </p:nvPr>
        </p:nvGraphicFramePr>
        <p:xfrm>
          <a:off x="5536734" y="1959727"/>
          <a:ext cx="473075" cy="438150"/>
        </p:xfrm>
        <a:graphic>
          <a:graphicData uri="http://schemas.openxmlformats.org/presentationml/2006/ole">
            <mc:AlternateContent xmlns:mc="http://schemas.openxmlformats.org/markup-compatibility/2006">
              <mc:Choice xmlns:v="urn:schemas-microsoft-com:vml" Requires="v">
                <p:oleObj spid="_x0000_s2118" name="Packager Shell Object" showAsIcon="1" r:id="rId3" imgW="472320" imgH="437760" progId="Package">
                  <p:embed/>
                </p:oleObj>
              </mc:Choice>
              <mc:Fallback>
                <p:oleObj name="Packager Shell Object" showAsIcon="1" r:id="rId3" imgW="472320" imgH="437760" progId="Package">
                  <p:embed/>
                  <p:pic>
                    <p:nvPicPr>
                      <p:cNvPr id="0" name=""/>
                      <p:cNvPicPr/>
                      <p:nvPr/>
                    </p:nvPicPr>
                    <p:blipFill>
                      <a:blip r:embed="rId4"/>
                      <a:stretch>
                        <a:fillRect/>
                      </a:stretch>
                    </p:blipFill>
                    <p:spPr>
                      <a:xfrm>
                        <a:off x="5536734" y="1959727"/>
                        <a:ext cx="473075" cy="438150"/>
                      </a:xfrm>
                      <a:prstGeom prst="rect">
                        <a:avLst/>
                      </a:prstGeom>
                    </p:spPr>
                  </p:pic>
                </p:oleObj>
              </mc:Fallback>
            </mc:AlternateContent>
          </a:graphicData>
        </a:graphic>
      </p:graphicFrame>
      <p:sp>
        <p:nvSpPr>
          <p:cNvPr id="7" name="TextBox 6"/>
          <p:cNvSpPr txBox="1"/>
          <p:nvPr/>
        </p:nvSpPr>
        <p:spPr>
          <a:xfrm>
            <a:off x="6340839" y="1506829"/>
            <a:ext cx="3173506" cy="2585323"/>
          </a:xfrm>
          <a:prstGeom prst="rect">
            <a:avLst/>
          </a:prstGeom>
          <a:noFill/>
        </p:spPr>
        <p:txBody>
          <a:bodyPr wrap="square" rtlCol="0">
            <a:spAutoFit/>
          </a:bodyPr>
          <a:lstStyle/>
          <a:p>
            <a:r>
              <a:rPr lang="en-US" b="1" dirty="0" smtClean="0"/>
              <a:t>Note</a:t>
            </a:r>
            <a:r>
              <a:rPr lang="en-US" dirty="0" smtClean="0"/>
              <a:t>: </a:t>
            </a:r>
            <a:r>
              <a:rPr lang="en-US" dirty="0" smtClean="0">
                <a:solidFill>
                  <a:srgbClr val="FF0000"/>
                </a:solidFill>
              </a:rPr>
              <a:t>Doubly linked list operations like insertion at begin, insertion at end and insertion at middle are present  in the attached code. You need to complete deletion at beginning, deletion at end and deletion at a position </a:t>
            </a:r>
            <a:r>
              <a:rPr lang="en-US" dirty="0">
                <a:solidFill>
                  <a:srgbClr val="FF0000"/>
                </a:solidFill>
              </a:rPr>
              <a:t>on your own</a:t>
            </a:r>
          </a:p>
        </p:txBody>
      </p:sp>
    </p:spTree>
    <p:extLst>
      <p:ext uri="{BB962C8B-B14F-4D97-AF65-F5344CB8AC3E}">
        <p14:creationId xmlns:p14="http://schemas.microsoft.com/office/powerpoint/2010/main" val="357175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Data Structure</a:t>
            </a:r>
          </a:p>
        </p:txBody>
      </p:sp>
      <p:sp>
        <p:nvSpPr>
          <p:cNvPr id="3" name="Content Placeholder 2"/>
          <p:cNvSpPr>
            <a:spLocks noGrp="1"/>
          </p:cNvSpPr>
          <p:nvPr>
            <p:ph idx="1"/>
          </p:nvPr>
        </p:nvSpPr>
        <p:spPr/>
        <p:txBody>
          <a:bodyPr/>
          <a:lstStyle/>
          <a:p>
            <a:pPr marL="0" indent="0">
              <a:buNone/>
            </a:pPr>
            <a:r>
              <a:rPr lang="en-US" dirty="0">
                <a:solidFill>
                  <a:schemeClr val="tx1"/>
                </a:solidFill>
              </a:rPr>
              <a:t>Stack is a linear data structure which follows a particular order in which the operations are performed. The order may be LIFO(Last In First Out) or FILO(First In Last Out</a:t>
            </a:r>
            <a:r>
              <a:rPr lang="en-US" dirty="0" smtClean="0">
                <a:solidFill>
                  <a:schemeClr val="tx1"/>
                </a:solidFill>
              </a:rPr>
              <a:t>).</a:t>
            </a:r>
          </a:p>
          <a:p>
            <a:pPr marL="0" indent="0" fontAlgn="base">
              <a:buNone/>
            </a:pPr>
            <a:r>
              <a:rPr lang="en-US" dirty="0">
                <a:solidFill>
                  <a:schemeClr val="tx1"/>
                </a:solidFill>
              </a:rPr>
              <a:t>Mainly the following </a:t>
            </a:r>
            <a:r>
              <a:rPr lang="en-US" dirty="0" smtClean="0">
                <a:solidFill>
                  <a:schemeClr val="tx1"/>
                </a:solidFill>
              </a:rPr>
              <a:t>basic </a:t>
            </a:r>
            <a:r>
              <a:rPr lang="en-US" dirty="0">
                <a:solidFill>
                  <a:schemeClr val="tx1"/>
                </a:solidFill>
              </a:rPr>
              <a:t>operations are performed in the stack:</a:t>
            </a:r>
          </a:p>
          <a:p>
            <a:pPr fontAlgn="base"/>
            <a:r>
              <a:rPr lang="en-US" b="1" dirty="0">
                <a:solidFill>
                  <a:schemeClr val="tx1"/>
                </a:solidFill>
              </a:rPr>
              <a:t>Push: </a:t>
            </a:r>
            <a:r>
              <a:rPr lang="en-US" dirty="0">
                <a:solidFill>
                  <a:schemeClr val="tx1"/>
                </a:solidFill>
              </a:rPr>
              <a:t>Adds an item in the stack. If the stack is full, then it is said to be an Overflow condition.</a:t>
            </a:r>
          </a:p>
          <a:p>
            <a:pPr fontAlgn="base"/>
            <a:r>
              <a:rPr lang="en-US" b="1" dirty="0">
                <a:solidFill>
                  <a:schemeClr val="tx1"/>
                </a:solidFill>
              </a:rPr>
              <a:t>Pop:</a:t>
            </a:r>
            <a:r>
              <a:rPr lang="en-US" dirty="0">
                <a:solidFill>
                  <a:schemeClr val="tx1"/>
                </a:solidFill>
              </a:rPr>
              <a:t> Removes an item from the stack. The items are popped in the reversed order in which they are pushed. If the stack is empty, then it is said to be an Underflow condition.</a:t>
            </a:r>
          </a:p>
          <a:p>
            <a:pPr fontAlgn="base"/>
            <a:r>
              <a:rPr lang="en-US" b="1" dirty="0">
                <a:solidFill>
                  <a:schemeClr val="tx1"/>
                </a:solidFill>
              </a:rPr>
              <a:t>Peek or Top</a:t>
            </a:r>
            <a:r>
              <a:rPr lang="en-US" dirty="0">
                <a:solidFill>
                  <a:schemeClr val="tx1"/>
                </a:solidFill>
              </a:rPr>
              <a:t>: Returns top element of stack.</a:t>
            </a:r>
          </a:p>
          <a:p>
            <a:pPr fontAlgn="base"/>
            <a:r>
              <a:rPr lang="en-US" b="1" dirty="0" err="1">
                <a:solidFill>
                  <a:schemeClr val="tx1"/>
                </a:solidFill>
              </a:rPr>
              <a:t>isEmpty</a:t>
            </a:r>
            <a:r>
              <a:rPr lang="en-US" b="1" dirty="0">
                <a:solidFill>
                  <a:schemeClr val="tx1"/>
                </a:solidFill>
              </a:rPr>
              <a:t>: </a:t>
            </a:r>
            <a:r>
              <a:rPr lang="en-US" dirty="0">
                <a:solidFill>
                  <a:schemeClr val="tx1"/>
                </a:solidFill>
              </a:rPr>
              <a:t>Returns true if stack is empty, else </a:t>
            </a:r>
            <a:r>
              <a:rPr lang="en-US" dirty="0" err="1">
                <a:solidFill>
                  <a:schemeClr val="tx1"/>
                </a:solidFill>
              </a:rPr>
              <a:t>fals</a:t>
            </a:r>
            <a:r>
              <a:rPr lang="en-US" dirty="0" smtClean="0">
                <a:solidFill>
                  <a:schemeClr val="tx1"/>
                </a:solidFill>
              </a:rPr>
              <a:t>.</a:t>
            </a:r>
          </a:p>
          <a:p>
            <a:pPr marL="0" indent="0" fontAlgn="base">
              <a:buNone/>
            </a:pPr>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297486" y="4608138"/>
            <a:ext cx="6010275" cy="1971675"/>
          </a:xfrm>
          <a:prstGeom prst="rect">
            <a:avLst/>
          </a:prstGeom>
        </p:spPr>
      </p:pic>
    </p:spTree>
    <p:extLst>
      <p:ext uri="{BB962C8B-B14F-4D97-AF65-F5344CB8AC3E}">
        <p14:creationId xmlns:p14="http://schemas.microsoft.com/office/powerpoint/2010/main" val="4123072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Topics( TOPICS HIGHLIGHTED IN Yellow COLOR ARE MADE ONLINE, STUDY THEM ON YOUR OWN FROM THE RESOURCE Available ON BLACKBOARD)</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9308210"/>
              </p:ext>
            </p:extLst>
          </p:nvPr>
        </p:nvGraphicFramePr>
        <p:xfrm>
          <a:off x="1251678" y="1731818"/>
          <a:ext cx="9355362" cy="4857242"/>
        </p:xfrm>
        <a:graphic>
          <a:graphicData uri="http://schemas.openxmlformats.org/drawingml/2006/table">
            <a:tbl>
              <a:tblPr firstRow="1" firstCol="1" bandRow="1">
                <a:tableStyleId>{5C22544A-7EE6-4342-B048-85BDC9FD1C3A}</a:tableStyleId>
              </a:tblPr>
              <a:tblGrid>
                <a:gridCol w="9355362">
                  <a:extLst>
                    <a:ext uri="{9D8B030D-6E8A-4147-A177-3AD203B41FA5}">
                      <a16:colId xmlns:a16="http://schemas.microsoft.com/office/drawing/2014/main" val="3138064243"/>
                    </a:ext>
                  </a:extLst>
                </a:gridCol>
              </a:tblGrid>
              <a:tr h="346362">
                <a:tc>
                  <a:txBody>
                    <a:bodyPr/>
                    <a:lstStyle/>
                    <a:p>
                      <a:pPr marL="0" marR="0">
                        <a:lnSpc>
                          <a:spcPct val="115000"/>
                        </a:lnSpc>
                        <a:spcBef>
                          <a:spcPts val="0"/>
                        </a:spcBef>
                        <a:spcAft>
                          <a:spcPts val="1000"/>
                        </a:spcAft>
                      </a:pPr>
                      <a:r>
                        <a:rPr lang="en-US" sz="1800" dirty="0">
                          <a:solidFill>
                            <a:schemeClr val="tx1"/>
                          </a:solidFill>
                          <a:effectLst/>
                        </a:rPr>
                        <a:t>Module-4 Queue, Stack and Linked List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2550722902"/>
                  </a:ext>
                </a:extLst>
              </a:tr>
              <a:tr h="451088">
                <a:tc>
                  <a:txBody>
                    <a:bodyPr/>
                    <a:lstStyle/>
                    <a:p>
                      <a:pPr marL="0" marR="0">
                        <a:lnSpc>
                          <a:spcPct val="115000"/>
                        </a:lnSpc>
                        <a:spcBef>
                          <a:spcPts val="0"/>
                        </a:spcBef>
                        <a:spcAft>
                          <a:spcPts val="1000"/>
                        </a:spcAft>
                      </a:pPr>
                      <a:r>
                        <a:rPr lang="en-US" sz="1800" dirty="0">
                          <a:solidFill>
                            <a:schemeClr val="tx1"/>
                          </a:solidFill>
                          <a:effectLst/>
                        </a:rPr>
                        <a:t>Representing Queues using Arrays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994357036"/>
                  </a:ext>
                </a:extLst>
              </a:tr>
              <a:tr h="451088">
                <a:tc>
                  <a:txBody>
                    <a:bodyPr/>
                    <a:lstStyle/>
                    <a:p>
                      <a:pPr marL="0" marR="0">
                        <a:lnSpc>
                          <a:spcPct val="115000"/>
                        </a:lnSpc>
                        <a:spcBef>
                          <a:spcPts val="0"/>
                        </a:spcBef>
                        <a:spcAft>
                          <a:spcPts val="1000"/>
                        </a:spcAft>
                      </a:pPr>
                      <a:r>
                        <a:rPr lang="en-US" sz="1800" dirty="0">
                          <a:solidFill>
                            <a:schemeClr val="tx1"/>
                          </a:solidFill>
                          <a:effectLst/>
                        </a:rPr>
                        <a:t>Representing Stacks using Arrays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660673889"/>
                  </a:ext>
                </a:extLst>
              </a:tr>
              <a:tr h="451088">
                <a:tc>
                  <a:txBody>
                    <a:bodyPr/>
                    <a:lstStyle/>
                    <a:p>
                      <a:pPr marL="0" marR="0">
                        <a:lnSpc>
                          <a:spcPct val="115000"/>
                        </a:lnSpc>
                        <a:spcBef>
                          <a:spcPts val="0"/>
                        </a:spcBef>
                        <a:spcAft>
                          <a:spcPts val="1000"/>
                        </a:spcAft>
                      </a:pPr>
                      <a:r>
                        <a:rPr lang="en-US" sz="1800" dirty="0">
                          <a:solidFill>
                            <a:schemeClr val="tx1"/>
                          </a:solidFill>
                          <a:effectLst/>
                        </a:rPr>
                        <a:t>Polish and Reverse polish Notations, Infix to Postfix conversion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960391893"/>
                  </a:ext>
                </a:extLst>
              </a:tr>
              <a:tr h="451088">
                <a:tc>
                  <a:txBody>
                    <a:bodyPr/>
                    <a:lstStyle/>
                    <a:p>
                      <a:pPr marL="0" marR="0">
                        <a:lnSpc>
                          <a:spcPct val="115000"/>
                        </a:lnSpc>
                        <a:spcBef>
                          <a:spcPts val="0"/>
                        </a:spcBef>
                        <a:spcAft>
                          <a:spcPts val="1000"/>
                        </a:spcAft>
                      </a:pPr>
                      <a:r>
                        <a:rPr lang="en-US" sz="1800" dirty="0">
                          <a:solidFill>
                            <a:schemeClr val="tx1"/>
                          </a:solidFill>
                          <a:effectLst/>
                        </a:rPr>
                        <a:t>Postfix expression evaluation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483435512"/>
                  </a:ext>
                </a:extLst>
              </a:tr>
              <a:tr h="451088">
                <a:tc>
                  <a:txBody>
                    <a:bodyPr/>
                    <a:lstStyle/>
                    <a:p>
                      <a:pPr marL="0" marR="0">
                        <a:lnSpc>
                          <a:spcPct val="115000"/>
                        </a:lnSpc>
                        <a:spcBef>
                          <a:spcPts val="0"/>
                        </a:spcBef>
                        <a:spcAft>
                          <a:spcPts val="1000"/>
                        </a:spcAft>
                      </a:pPr>
                      <a:r>
                        <a:rPr lang="en-US" sz="1800" dirty="0">
                          <a:solidFill>
                            <a:schemeClr val="tx1"/>
                          </a:solidFill>
                          <a:effectLst/>
                        </a:rPr>
                        <a:t>Linked lists: Operations (insert)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870948931"/>
                  </a:ext>
                </a:extLst>
              </a:tr>
              <a:tr h="451088">
                <a:tc>
                  <a:txBody>
                    <a:bodyPr/>
                    <a:lstStyle/>
                    <a:p>
                      <a:pPr marL="0" marR="0">
                        <a:lnSpc>
                          <a:spcPct val="115000"/>
                        </a:lnSpc>
                        <a:spcBef>
                          <a:spcPts val="0"/>
                        </a:spcBef>
                        <a:spcAft>
                          <a:spcPts val="1000"/>
                        </a:spcAft>
                      </a:pPr>
                      <a:r>
                        <a:rPr lang="en-US" sz="1800" dirty="0">
                          <a:solidFill>
                            <a:schemeClr val="tx1"/>
                          </a:solidFill>
                          <a:effectLst/>
                        </a:rPr>
                        <a:t>Linked lists: Operations (delete &amp; search)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234150054"/>
                  </a:ext>
                </a:extLst>
              </a:tr>
              <a:tr h="451088">
                <a:tc>
                  <a:txBody>
                    <a:bodyPr/>
                    <a:lstStyle/>
                    <a:p>
                      <a:pPr marL="0" marR="0">
                        <a:lnSpc>
                          <a:spcPct val="115000"/>
                        </a:lnSpc>
                        <a:spcBef>
                          <a:spcPts val="0"/>
                        </a:spcBef>
                        <a:spcAft>
                          <a:spcPts val="1000"/>
                        </a:spcAft>
                      </a:pPr>
                      <a:r>
                        <a:rPr lang="en-US" sz="1800" dirty="0">
                          <a:solidFill>
                            <a:schemeClr val="tx1"/>
                          </a:solidFill>
                          <a:effectLst/>
                        </a:rPr>
                        <a:t>Stack &amp; Queue implementation using Linked List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467420348"/>
                  </a:ext>
                </a:extLst>
              </a:tr>
              <a:tr h="451088">
                <a:tc>
                  <a:txBody>
                    <a:bodyPr/>
                    <a:lstStyle/>
                    <a:p>
                      <a:pPr marL="0" marR="0">
                        <a:lnSpc>
                          <a:spcPct val="115000"/>
                        </a:lnSpc>
                        <a:spcBef>
                          <a:spcPts val="0"/>
                        </a:spcBef>
                        <a:spcAft>
                          <a:spcPts val="1000"/>
                        </a:spcAft>
                      </a:pPr>
                      <a:r>
                        <a:rPr lang="en-US" sz="1800" dirty="0">
                          <a:solidFill>
                            <a:srgbClr val="FFC000"/>
                          </a:solidFill>
                          <a:effectLst/>
                        </a:rPr>
                        <a:t>Circular Queues, Priority Queues, Circular Linked List</a:t>
                      </a:r>
                      <a:endPar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465499123"/>
                  </a:ext>
                </a:extLst>
              </a:tr>
              <a:tr h="451088">
                <a:tc>
                  <a:txBody>
                    <a:bodyPr/>
                    <a:lstStyle/>
                    <a:p>
                      <a:pPr marL="0" marR="0">
                        <a:lnSpc>
                          <a:spcPct val="115000"/>
                        </a:lnSpc>
                        <a:spcBef>
                          <a:spcPts val="0"/>
                        </a:spcBef>
                        <a:spcAft>
                          <a:spcPts val="1000"/>
                        </a:spcAft>
                      </a:pPr>
                      <a:r>
                        <a:rPr lang="en-US" sz="1800" dirty="0">
                          <a:solidFill>
                            <a:schemeClr val="tx1"/>
                          </a:solidFill>
                          <a:effectLst/>
                        </a:rPr>
                        <a:t>Doubly linked lists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587029493"/>
                  </a:ext>
                </a:extLst>
              </a:tr>
              <a:tr h="451088">
                <a:tc>
                  <a:txBody>
                    <a:bodyPr/>
                    <a:lstStyle/>
                    <a:p>
                      <a:pPr marL="0" marR="0">
                        <a:lnSpc>
                          <a:spcPct val="115000"/>
                        </a:lnSpc>
                        <a:spcBef>
                          <a:spcPts val="0"/>
                        </a:spcBef>
                        <a:spcAft>
                          <a:spcPts val="1000"/>
                        </a:spcAft>
                      </a:pPr>
                      <a:r>
                        <a:rPr lang="en-US" sz="1800" dirty="0">
                          <a:solidFill>
                            <a:srgbClr val="C00000"/>
                          </a:solidFill>
                          <a:effectLst/>
                        </a:rPr>
                        <a:t>Polynomial representation &amp; operations using Linked List</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80959736"/>
                  </a:ext>
                </a:extLst>
              </a:tr>
            </a:tbl>
          </a:graphicData>
        </a:graphic>
      </p:graphicFrame>
    </p:spTree>
    <p:extLst>
      <p:ext uri="{BB962C8B-B14F-4D97-AF65-F5344CB8AC3E}">
        <p14:creationId xmlns:p14="http://schemas.microsoft.com/office/powerpoint/2010/main" val="1816058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Stack Data Structure</a:t>
            </a:r>
          </a:p>
        </p:txBody>
      </p:sp>
      <p:sp>
        <p:nvSpPr>
          <p:cNvPr id="3" name="Content Placeholder 2"/>
          <p:cNvSpPr>
            <a:spLocks noGrp="1"/>
          </p:cNvSpPr>
          <p:nvPr>
            <p:ph idx="1"/>
          </p:nvPr>
        </p:nvSpPr>
        <p:spPr/>
        <p:txBody>
          <a:bodyPr>
            <a:normAutofit/>
          </a:bodyPr>
          <a:lstStyle/>
          <a:p>
            <a:pPr marL="0" indent="0">
              <a:buNone/>
            </a:pPr>
            <a:r>
              <a:rPr lang="en-US" b="1" dirty="0">
                <a:solidFill>
                  <a:srgbClr val="002060"/>
                </a:solidFill>
              </a:rPr>
              <a:t>How to understand a stack practically?</a:t>
            </a:r>
            <a:r>
              <a:rPr lang="en-US" dirty="0">
                <a:solidFill>
                  <a:srgbClr val="002060"/>
                </a:solidFill>
              </a:rPr>
              <a:t/>
            </a:r>
            <a:br>
              <a:rPr lang="en-US" dirty="0">
                <a:solidFill>
                  <a:srgbClr val="002060"/>
                </a:solidFill>
              </a:rPr>
            </a:br>
            <a:r>
              <a:rPr lang="en-US" dirty="0">
                <a:solidFill>
                  <a:schemeClr val="tx1"/>
                </a:solidFill>
              </a:rPr>
              <a:t>There are many real life examples of stack. Consider the simple example of plates stacked over one another in canteen. The plate which is at the top is the first one to be removed, i.e. the plate which has been placed at the bottommost position remains in the stack for the longest period of time. So, it can be simply seen to follow LIFO/FILO order</a:t>
            </a:r>
            <a:r>
              <a:rPr lang="en-US" dirty="0" smtClean="0">
                <a:solidFill>
                  <a:schemeClr val="tx1"/>
                </a:solidFill>
              </a:rPr>
              <a:t>.</a:t>
            </a:r>
          </a:p>
          <a:p>
            <a:pPr marL="0" indent="0" fontAlgn="base">
              <a:buNone/>
            </a:pPr>
            <a:r>
              <a:rPr lang="en-US" b="1" dirty="0">
                <a:solidFill>
                  <a:srgbClr val="002060"/>
                </a:solidFill>
              </a:rPr>
              <a:t>Time Complexities of operations on stack:</a:t>
            </a:r>
            <a:endParaRPr lang="en-US" dirty="0">
              <a:solidFill>
                <a:srgbClr val="002060"/>
              </a:solidFill>
            </a:endParaRPr>
          </a:p>
          <a:p>
            <a:pPr marL="0" indent="0" fontAlgn="base">
              <a:buNone/>
            </a:pPr>
            <a:r>
              <a:rPr lang="en-US" dirty="0">
                <a:solidFill>
                  <a:schemeClr val="tx1"/>
                </a:solidFill>
              </a:rPr>
              <a:t>push(), pop(), </a:t>
            </a:r>
            <a:r>
              <a:rPr lang="en-US" dirty="0" err="1">
                <a:solidFill>
                  <a:schemeClr val="tx1"/>
                </a:solidFill>
              </a:rPr>
              <a:t>esEmpty</a:t>
            </a:r>
            <a:r>
              <a:rPr lang="en-US" dirty="0">
                <a:solidFill>
                  <a:schemeClr val="tx1"/>
                </a:solidFill>
              </a:rPr>
              <a:t>() and peek() all take O(1) time. We do not run any loop in any of these operations</a:t>
            </a:r>
            <a:r>
              <a:rPr lang="en-US" dirty="0" smtClean="0">
                <a:solidFill>
                  <a:schemeClr val="tx1"/>
                </a:solidFill>
              </a:rPr>
              <a:t>.</a:t>
            </a:r>
          </a:p>
          <a:p>
            <a:endParaRPr lang="en-US" dirty="0"/>
          </a:p>
        </p:txBody>
      </p:sp>
    </p:spTree>
    <p:extLst>
      <p:ext uri="{BB962C8B-B14F-4D97-AF65-F5344CB8AC3E}">
        <p14:creationId xmlns:p14="http://schemas.microsoft.com/office/powerpoint/2010/main" val="1479492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Data Structure</a:t>
            </a:r>
          </a:p>
        </p:txBody>
      </p:sp>
      <p:sp>
        <p:nvSpPr>
          <p:cNvPr id="3" name="Content Placeholder 2"/>
          <p:cNvSpPr>
            <a:spLocks noGrp="1"/>
          </p:cNvSpPr>
          <p:nvPr>
            <p:ph idx="1"/>
          </p:nvPr>
        </p:nvSpPr>
        <p:spPr/>
        <p:txBody>
          <a:bodyPr/>
          <a:lstStyle/>
          <a:p>
            <a:pPr marL="0" indent="0">
              <a:buNone/>
            </a:pPr>
            <a:r>
              <a:rPr lang="en-US" b="1" dirty="0">
                <a:solidFill>
                  <a:srgbClr val="C00000"/>
                </a:solidFill>
              </a:rPr>
              <a:t>Real life examples of stack are: </a:t>
            </a:r>
            <a:r>
              <a:rPr lang="en-US" dirty="0">
                <a:solidFill>
                  <a:srgbClr val="C00000"/>
                </a:solidFill>
              </a:rPr>
              <a:t> </a:t>
            </a:r>
          </a:p>
          <a:p>
            <a:r>
              <a:rPr lang="en-US" dirty="0">
                <a:solidFill>
                  <a:schemeClr val="tx1"/>
                </a:solidFill>
              </a:rPr>
              <a:t>To </a:t>
            </a:r>
            <a:r>
              <a:rPr lang="en-US" b="1" dirty="0">
                <a:solidFill>
                  <a:srgbClr val="002060"/>
                </a:solidFill>
              </a:rPr>
              <a:t>reverse a word</a:t>
            </a:r>
            <a:r>
              <a:rPr lang="en-US" dirty="0">
                <a:solidFill>
                  <a:schemeClr val="tx1"/>
                </a:solidFill>
              </a:rPr>
              <a:t>. You push a given word to stack - letter by letter - and then pop letters from the stack.</a:t>
            </a:r>
          </a:p>
          <a:p>
            <a:r>
              <a:rPr lang="en-US" dirty="0">
                <a:solidFill>
                  <a:schemeClr val="tx1"/>
                </a:solidFill>
              </a:rPr>
              <a:t>An </a:t>
            </a:r>
            <a:r>
              <a:rPr lang="en-US" b="1" dirty="0">
                <a:solidFill>
                  <a:schemeClr val="tx1"/>
                </a:solidFill>
              </a:rPr>
              <a:t>"</a:t>
            </a:r>
            <a:r>
              <a:rPr lang="en-US" b="1" dirty="0">
                <a:solidFill>
                  <a:srgbClr val="002060"/>
                </a:solidFill>
              </a:rPr>
              <a:t>undo</a:t>
            </a:r>
            <a:r>
              <a:rPr lang="en-US" b="1" dirty="0">
                <a:solidFill>
                  <a:schemeClr val="tx1"/>
                </a:solidFill>
              </a:rPr>
              <a:t>"</a:t>
            </a:r>
            <a:r>
              <a:rPr lang="en-US" dirty="0">
                <a:solidFill>
                  <a:schemeClr val="tx1"/>
                </a:solidFill>
              </a:rPr>
              <a:t> mechanism in text editors; this operation is accomplished by keeping all text changes in a stack.</a:t>
            </a:r>
          </a:p>
          <a:p>
            <a:pPr lvl="1"/>
            <a:r>
              <a:rPr lang="en-US" dirty="0">
                <a:solidFill>
                  <a:schemeClr val="tx1"/>
                </a:solidFill>
              </a:rPr>
              <a:t>Undo/Redo stacks in Excel or Word.</a:t>
            </a:r>
          </a:p>
          <a:p>
            <a:r>
              <a:rPr lang="en-US" b="1" dirty="0">
                <a:solidFill>
                  <a:srgbClr val="002060"/>
                </a:solidFill>
              </a:rPr>
              <a:t>Language processing</a:t>
            </a:r>
            <a:r>
              <a:rPr lang="en-US" dirty="0">
                <a:solidFill>
                  <a:srgbClr val="002060"/>
                </a:solidFill>
              </a:rPr>
              <a:t> </a:t>
            </a:r>
            <a:r>
              <a:rPr lang="en-US" dirty="0">
                <a:solidFill>
                  <a:schemeClr val="tx1"/>
                </a:solidFill>
              </a:rPr>
              <a:t>:</a:t>
            </a:r>
          </a:p>
          <a:p>
            <a:pPr lvl="1"/>
            <a:r>
              <a:rPr lang="en-US" dirty="0">
                <a:solidFill>
                  <a:schemeClr val="tx1"/>
                </a:solidFill>
              </a:rPr>
              <a:t>space for parameters and local variables is created internally using a stack.</a:t>
            </a:r>
          </a:p>
          <a:p>
            <a:pPr lvl="1"/>
            <a:r>
              <a:rPr lang="en-US" dirty="0">
                <a:solidFill>
                  <a:schemeClr val="tx1"/>
                </a:solidFill>
              </a:rPr>
              <a:t>compiler's syntax check for matching braces is implemented by using stack.</a:t>
            </a:r>
          </a:p>
          <a:p>
            <a:r>
              <a:rPr lang="en-US" dirty="0">
                <a:solidFill>
                  <a:schemeClr val="tx1"/>
                </a:solidFill>
              </a:rPr>
              <a:t>A </a:t>
            </a:r>
            <a:r>
              <a:rPr lang="en-US" b="1" dirty="0">
                <a:solidFill>
                  <a:srgbClr val="002060"/>
                </a:solidFill>
              </a:rPr>
              <a:t>stack of plates/books</a:t>
            </a:r>
            <a:r>
              <a:rPr lang="en-US" dirty="0">
                <a:solidFill>
                  <a:schemeClr val="tx1"/>
                </a:solidFill>
              </a:rPr>
              <a:t> in a cupboard.</a:t>
            </a:r>
          </a:p>
          <a:p>
            <a:r>
              <a:rPr lang="en-US" dirty="0">
                <a:solidFill>
                  <a:schemeClr val="tx1"/>
                </a:solidFill>
              </a:rPr>
              <a:t>Wearing/Removing </a:t>
            </a:r>
            <a:r>
              <a:rPr lang="en-US" b="1" dirty="0">
                <a:solidFill>
                  <a:srgbClr val="002060"/>
                </a:solidFill>
              </a:rPr>
              <a:t>Bangles</a:t>
            </a:r>
            <a:r>
              <a:rPr lang="en-US" dirty="0">
                <a:solidFill>
                  <a:schemeClr val="tx1"/>
                </a:solidFill>
              </a:rPr>
              <a:t>.</a:t>
            </a:r>
          </a:p>
          <a:p>
            <a:r>
              <a:rPr lang="en-US" dirty="0">
                <a:solidFill>
                  <a:schemeClr val="tx1"/>
                </a:solidFill>
              </a:rPr>
              <a:t>Support for</a:t>
            </a:r>
            <a:r>
              <a:rPr lang="en-US" b="1" dirty="0">
                <a:solidFill>
                  <a:schemeClr val="tx1"/>
                </a:solidFill>
              </a:rPr>
              <a:t> </a:t>
            </a:r>
            <a:r>
              <a:rPr lang="en-US" b="1" dirty="0">
                <a:solidFill>
                  <a:srgbClr val="002060"/>
                </a:solidFill>
              </a:rPr>
              <a:t>recursion</a:t>
            </a:r>
            <a:endParaRPr lang="en-US" dirty="0">
              <a:solidFill>
                <a:srgbClr val="002060"/>
              </a:solidFill>
            </a:endParaRPr>
          </a:p>
          <a:p>
            <a:pPr lvl="1"/>
            <a:r>
              <a:rPr lang="en-US" dirty="0">
                <a:solidFill>
                  <a:schemeClr val="tx1"/>
                </a:solidFill>
              </a:rPr>
              <a:t>Activation records of method calls.</a:t>
            </a:r>
          </a:p>
        </p:txBody>
      </p:sp>
    </p:spTree>
    <p:extLst>
      <p:ext uri="{BB962C8B-B14F-4D97-AF65-F5344CB8AC3E}">
        <p14:creationId xmlns:p14="http://schemas.microsoft.com/office/powerpoint/2010/main" val="3632714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Stack implementation using </a:t>
            </a:r>
            <a:r>
              <a:rPr lang="en-US" sz="4400" dirty="0" smtClean="0"/>
              <a:t>Array</a:t>
            </a:r>
            <a:endParaRPr lang="en-US" sz="4000" dirty="0"/>
          </a:p>
        </p:txBody>
      </p:sp>
      <p:sp>
        <p:nvSpPr>
          <p:cNvPr id="4" name="Content Placeholder 3"/>
          <p:cNvSpPr txBox="1">
            <a:spLocks noGrp="1"/>
          </p:cNvSpPr>
          <p:nvPr>
            <p:ph idx="1"/>
          </p:nvPr>
        </p:nvSpPr>
        <p:spPr>
          <a:xfrm>
            <a:off x="1251678" y="1506829"/>
            <a:ext cx="3375740" cy="8900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algn="ctr"/>
            <a:r>
              <a:rPr lang="en-US" dirty="0" smtClean="0"/>
              <a:t>Refer Program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45071816"/>
              </p:ext>
            </p:extLst>
          </p:nvPr>
        </p:nvGraphicFramePr>
        <p:xfrm>
          <a:off x="5230090" y="1732757"/>
          <a:ext cx="455613" cy="438150"/>
        </p:xfrm>
        <a:graphic>
          <a:graphicData uri="http://schemas.openxmlformats.org/presentationml/2006/ole">
            <mc:AlternateContent xmlns:mc="http://schemas.openxmlformats.org/markup-compatibility/2006">
              <mc:Choice xmlns:v="urn:schemas-microsoft-com:vml" Requires="v">
                <p:oleObj spid="_x0000_s4149" name="Packager Shell Object" showAsIcon="1" r:id="rId3" imgW="456120" imgH="437760" progId="Package">
                  <p:embed/>
                </p:oleObj>
              </mc:Choice>
              <mc:Fallback>
                <p:oleObj name="Packager Shell Object" showAsIcon="1" r:id="rId3" imgW="456120" imgH="437760" progId="Package">
                  <p:embed/>
                  <p:pic>
                    <p:nvPicPr>
                      <p:cNvPr id="0" name=""/>
                      <p:cNvPicPr/>
                      <p:nvPr/>
                    </p:nvPicPr>
                    <p:blipFill>
                      <a:blip r:embed="rId4"/>
                      <a:stretch>
                        <a:fillRect/>
                      </a:stretch>
                    </p:blipFill>
                    <p:spPr>
                      <a:xfrm>
                        <a:off x="5230090" y="1732757"/>
                        <a:ext cx="455613" cy="438150"/>
                      </a:xfrm>
                      <a:prstGeom prst="rect">
                        <a:avLst/>
                      </a:prstGeom>
                    </p:spPr>
                  </p:pic>
                </p:oleObj>
              </mc:Fallback>
            </mc:AlternateContent>
          </a:graphicData>
        </a:graphic>
      </p:graphicFrame>
    </p:spTree>
    <p:extLst>
      <p:ext uri="{BB962C8B-B14F-4D97-AF65-F5344CB8AC3E}">
        <p14:creationId xmlns:p14="http://schemas.microsoft.com/office/powerpoint/2010/main" val="345703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Stack implementation using linked list</a:t>
            </a:r>
            <a:endParaRPr lang="en-US" sz="3600" dirty="0"/>
          </a:p>
        </p:txBody>
      </p:sp>
      <p:sp>
        <p:nvSpPr>
          <p:cNvPr id="3" name="Content Placeholder 2"/>
          <p:cNvSpPr>
            <a:spLocks noGrp="1"/>
          </p:cNvSpPr>
          <p:nvPr>
            <p:ph idx="1"/>
          </p:nvPr>
        </p:nvSpPr>
        <p:spPr/>
        <p:txBody>
          <a:bodyPr/>
          <a:lstStyle/>
          <a:p>
            <a:r>
              <a:rPr lang="en-US" dirty="0" smtClean="0">
                <a:solidFill>
                  <a:schemeClr val="tx1"/>
                </a:solidFill>
              </a:rPr>
              <a:t>Stack </a:t>
            </a:r>
            <a:r>
              <a:rPr lang="en-US" dirty="0">
                <a:solidFill>
                  <a:schemeClr val="tx1"/>
                </a:solidFill>
              </a:rPr>
              <a:t>is </a:t>
            </a:r>
            <a:r>
              <a:rPr lang="en-US" dirty="0" smtClean="0">
                <a:solidFill>
                  <a:schemeClr val="tx1"/>
                </a:solidFill>
              </a:rPr>
              <a:t>an area </a:t>
            </a:r>
            <a:r>
              <a:rPr lang="en-US" dirty="0">
                <a:solidFill>
                  <a:schemeClr val="tx1"/>
                </a:solidFill>
              </a:rPr>
              <a:t>of memory that holds all local variables and parameters used by any function, and remembers the order in which functions are called so that function returns occur </a:t>
            </a:r>
            <a:r>
              <a:rPr lang="en-US" dirty="0" smtClean="0">
                <a:solidFill>
                  <a:schemeClr val="tx1"/>
                </a:solidFill>
              </a:rPr>
              <a:t>correctly.</a:t>
            </a:r>
          </a:p>
          <a:p>
            <a:r>
              <a:rPr lang="en-US" dirty="0" smtClean="0">
                <a:solidFill>
                  <a:schemeClr val="tx1"/>
                </a:solidFill>
              </a:rPr>
              <a:t>Each </a:t>
            </a:r>
            <a:r>
              <a:rPr lang="en-US" dirty="0">
                <a:solidFill>
                  <a:schemeClr val="tx1"/>
                </a:solidFill>
              </a:rPr>
              <a:t>time a function is called, its local variables and parameters are “pushed onto” the stack. When the function </a:t>
            </a:r>
            <a:r>
              <a:rPr lang="en-US" dirty="0" smtClean="0">
                <a:solidFill>
                  <a:schemeClr val="tx1"/>
                </a:solidFill>
              </a:rPr>
              <a:t>returns these </a:t>
            </a:r>
            <a:r>
              <a:rPr lang="en-US" dirty="0">
                <a:solidFill>
                  <a:schemeClr val="tx1"/>
                </a:solidFill>
              </a:rPr>
              <a:t>locals and parameters are “popped.” Because of this, the size of a program’s stack fluctuates constantly as the program is running, but it has some maximum size. </a:t>
            </a:r>
            <a:endParaRPr lang="en-US" dirty="0" smtClean="0">
              <a:solidFill>
                <a:schemeClr val="tx1"/>
              </a:solidFill>
            </a:endParaRPr>
          </a:p>
          <a:p>
            <a:r>
              <a:rPr lang="en-US" dirty="0" smtClean="0">
                <a:solidFill>
                  <a:schemeClr val="tx1"/>
                </a:solidFill>
              </a:rPr>
              <a:t>A list with the restriction that insertion and deletion can be performed only from one end.</a:t>
            </a:r>
          </a:p>
          <a:p>
            <a:r>
              <a:rPr lang="en-US" dirty="0" smtClean="0">
                <a:solidFill>
                  <a:schemeClr val="tx1"/>
                </a:solidFill>
              </a:rPr>
              <a:t>stack </a:t>
            </a:r>
            <a:r>
              <a:rPr lang="en-US" dirty="0">
                <a:solidFill>
                  <a:schemeClr val="tx1"/>
                </a:solidFill>
              </a:rPr>
              <a:t>is as a last in, first out (LIFO) abstract data type and linear data structure. </a:t>
            </a:r>
            <a:endParaRPr lang="en-US" dirty="0" smtClean="0">
              <a:solidFill>
                <a:schemeClr val="tx1"/>
              </a:solidFill>
            </a:endParaRPr>
          </a:p>
          <a:p>
            <a:r>
              <a:rPr lang="en-US" dirty="0" smtClean="0">
                <a:solidFill>
                  <a:schemeClr val="tx1"/>
                </a:solidFill>
              </a:rPr>
              <a:t>Linked </a:t>
            </a:r>
            <a:r>
              <a:rPr lang="en-US" dirty="0">
                <a:solidFill>
                  <a:schemeClr val="tx1"/>
                </a:solidFill>
              </a:rPr>
              <a:t>list is a data structure consisting of a group of nodes which together represent a sequence. </a:t>
            </a:r>
            <a:endParaRPr lang="en-US" dirty="0" smtClean="0">
              <a:solidFill>
                <a:schemeClr val="tx1"/>
              </a:solidFill>
            </a:endParaRPr>
          </a:p>
          <a:p>
            <a:r>
              <a:rPr lang="en-US" dirty="0" smtClean="0">
                <a:solidFill>
                  <a:srgbClr val="002060"/>
                </a:solidFill>
              </a:rPr>
              <a:t>Here </a:t>
            </a:r>
            <a:r>
              <a:rPr lang="en-US" dirty="0">
                <a:solidFill>
                  <a:srgbClr val="002060"/>
                </a:solidFill>
              </a:rPr>
              <a:t>we need to apply the application of </a:t>
            </a:r>
            <a:r>
              <a:rPr lang="en-US" dirty="0" smtClean="0">
                <a:solidFill>
                  <a:srgbClr val="002060"/>
                </a:solidFill>
              </a:rPr>
              <a:t>linked list </a:t>
            </a:r>
            <a:r>
              <a:rPr lang="en-US" dirty="0">
                <a:solidFill>
                  <a:srgbClr val="002060"/>
                </a:solidFill>
              </a:rPr>
              <a:t>to perform basic operations of stack</a:t>
            </a:r>
            <a:r>
              <a:rPr lang="en-US" dirty="0" smtClean="0">
                <a:solidFill>
                  <a:srgbClr val="002060"/>
                </a:solidFill>
              </a:rPr>
              <a:t>.</a:t>
            </a:r>
          </a:p>
          <a:p>
            <a:endParaRPr lang="en-US" dirty="0">
              <a:solidFill>
                <a:srgbClr val="002060"/>
              </a:solidFill>
            </a:endParaRPr>
          </a:p>
        </p:txBody>
      </p:sp>
      <p:sp>
        <p:nvSpPr>
          <p:cNvPr id="4" name="Content Placeholder 3"/>
          <p:cNvSpPr txBox="1">
            <a:spLocks/>
          </p:cNvSpPr>
          <p:nvPr/>
        </p:nvSpPr>
        <p:spPr>
          <a:xfrm>
            <a:off x="1758833" y="5377528"/>
            <a:ext cx="3643051" cy="13439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algn="ctr"/>
            <a:r>
              <a:rPr lang="en-US" dirty="0" smtClean="0"/>
              <a:t>Refer Program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805037146"/>
              </p:ext>
            </p:extLst>
          </p:nvPr>
        </p:nvGraphicFramePr>
        <p:xfrm>
          <a:off x="5909039" y="5830426"/>
          <a:ext cx="431800" cy="438150"/>
        </p:xfrm>
        <a:graphic>
          <a:graphicData uri="http://schemas.openxmlformats.org/presentationml/2006/ole">
            <mc:AlternateContent xmlns:mc="http://schemas.openxmlformats.org/markup-compatibility/2006">
              <mc:Choice xmlns:v="urn:schemas-microsoft-com:vml" Requires="v">
                <p:oleObj spid="_x0000_s3138" name="Packager Shell Object" showAsIcon="1" r:id="rId3" imgW="431640" imgH="437760" progId="Package">
                  <p:embed/>
                </p:oleObj>
              </mc:Choice>
              <mc:Fallback>
                <p:oleObj name="Packager Shell Object" showAsIcon="1" r:id="rId3" imgW="431640" imgH="437760" progId="Package">
                  <p:embed/>
                  <p:pic>
                    <p:nvPicPr>
                      <p:cNvPr id="0" name=""/>
                      <p:cNvPicPr/>
                      <p:nvPr/>
                    </p:nvPicPr>
                    <p:blipFill>
                      <a:blip r:embed="rId4"/>
                      <a:stretch>
                        <a:fillRect/>
                      </a:stretch>
                    </p:blipFill>
                    <p:spPr>
                      <a:xfrm>
                        <a:off x="5909039" y="5830426"/>
                        <a:ext cx="431800" cy="438150"/>
                      </a:xfrm>
                      <a:prstGeom prst="rect">
                        <a:avLst/>
                      </a:prstGeom>
                    </p:spPr>
                  </p:pic>
                </p:oleObj>
              </mc:Fallback>
            </mc:AlternateContent>
          </a:graphicData>
        </a:graphic>
      </p:graphicFrame>
    </p:spTree>
    <p:extLst>
      <p:ext uri="{BB962C8B-B14F-4D97-AF65-F5344CB8AC3E}">
        <p14:creationId xmlns:p14="http://schemas.microsoft.com/office/powerpoint/2010/main" val="426306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queue data structure</a:t>
            </a:r>
            <a:endParaRPr lang="en-US" sz="3200" dirty="0"/>
          </a:p>
        </p:txBody>
      </p:sp>
      <p:sp>
        <p:nvSpPr>
          <p:cNvPr id="3" name="Content Placeholder 2"/>
          <p:cNvSpPr>
            <a:spLocks noGrp="1"/>
          </p:cNvSpPr>
          <p:nvPr>
            <p:ph idx="1"/>
          </p:nvPr>
        </p:nvSpPr>
        <p:spPr/>
        <p:txBody>
          <a:bodyPr/>
          <a:lstStyle/>
          <a:p>
            <a:pPr marL="0" indent="0">
              <a:buNone/>
            </a:pPr>
            <a:r>
              <a:rPr lang="en-US" dirty="0">
                <a:solidFill>
                  <a:schemeClr val="tx1"/>
                </a:solidFill>
              </a:rPr>
              <a:t>Like </a:t>
            </a:r>
            <a:r>
              <a:rPr lang="en-US" dirty="0" smtClean="0">
                <a:solidFill>
                  <a:schemeClr val="tx1"/>
                </a:solidFill>
              </a:rPr>
              <a:t>Stack</a:t>
            </a:r>
            <a:r>
              <a:rPr lang="en-US" dirty="0">
                <a:solidFill>
                  <a:schemeClr val="tx1"/>
                </a:solidFill>
              </a:rPr>
              <a:t>, Queue is a linear structure which follows a particular order in which the operations are performed. The order is </a:t>
            </a:r>
            <a:r>
              <a:rPr lang="en-US" b="1" dirty="0">
                <a:solidFill>
                  <a:schemeClr val="tx1"/>
                </a:solidFill>
              </a:rPr>
              <a:t>F</a:t>
            </a:r>
            <a:r>
              <a:rPr lang="en-US" dirty="0">
                <a:solidFill>
                  <a:schemeClr val="tx1"/>
                </a:solidFill>
              </a:rPr>
              <a:t>irst </a:t>
            </a:r>
            <a:r>
              <a:rPr lang="en-US" b="1" dirty="0">
                <a:solidFill>
                  <a:schemeClr val="tx1"/>
                </a:solidFill>
              </a:rPr>
              <a:t>I</a:t>
            </a:r>
            <a:r>
              <a:rPr lang="en-US" dirty="0">
                <a:solidFill>
                  <a:schemeClr val="tx1"/>
                </a:solidFill>
              </a:rPr>
              <a:t>n </a:t>
            </a:r>
            <a:r>
              <a:rPr lang="en-US" b="1" dirty="0">
                <a:solidFill>
                  <a:schemeClr val="tx1"/>
                </a:solidFill>
              </a:rPr>
              <a:t>F</a:t>
            </a:r>
            <a:r>
              <a:rPr lang="en-US" dirty="0">
                <a:solidFill>
                  <a:schemeClr val="tx1"/>
                </a:solidFill>
              </a:rPr>
              <a:t>irst </a:t>
            </a:r>
            <a:r>
              <a:rPr lang="en-US" b="1" dirty="0">
                <a:solidFill>
                  <a:schemeClr val="tx1"/>
                </a:solidFill>
              </a:rPr>
              <a:t>O</a:t>
            </a:r>
            <a:r>
              <a:rPr lang="en-US" dirty="0">
                <a:solidFill>
                  <a:schemeClr val="tx1"/>
                </a:solidFill>
              </a:rPr>
              <a:t>ut (FIFO).  </a:t>
            </a:r>
            <a:endParaRPr lang="en-US" dirty="0" smtClean="0">
              <a:solidFill>
                <a:schemeClr val="tx1"/>
              </a:solidFill>
            </a:endParaRPr>
          </a:p>
          <a:p>
            <a:pPr marL="0" indent="0">
              <a:buNone/>
            </a:pPr>
            <a:r>
              <a:rPr lang="en-US" dirty="0" smtClean="0">
                <a:solidFill>
                  <a:schemeClr val="tx1"/>
                </a:solidFill>
              </a:rPr>
              <a:t>A </a:t>
            </a:r>
            <a:r>
              <a:rPr lang="en-US" dirty="0">
                <a:solidFill>
                  <a:schemeClr val="tx1"/>
                </a:solidFill>
              </a:rPr>
              <a:t>good example of queue is any queue of consumers for a resource where the consumer that came first is served </a:t>
            </a:r>
            <a:r>
              <a:rPr lang="en-US" dirty="0" smtClean="0">
                <a:solidFill>
                  <a:schemeClr val="tx1"/>
                </a:solidFill>
              </a:rPr>
              <a:t>first.</a:t>
            </a:r>
          </a:p>
          <a:p>
            <a:pPr marL="0" indent="0">
              <a:buNone/>
            </a:pPr>
            <a:r>
              <a:rPr lang="en-US" dirty="0" smtClean="0">
                <a:solidFill>
                  <a:schemeClr val="tx1"/>
                </a:solidFill>
              </a:rPr>
              <a:t>The </a:t>
            </a:r>
            <a:r>
              <a:rPr lang="en-US" dirty="0">
                <a:solidFill>
                  <a:schemeClr val="tx1"/>
                </a:solidFill>
              </a:rPr>
              <a:t>difference between stacks and queues is in removing. In a stack we remove the item the most recently added; in a queue, we remove the item the least recently added</a:t>
            </a:r>
            <a:r>
              <a:rPr lang="en-US" dirty="0" smtClean="0">
                <a:solidFill>
                  <a:schemeClr val="tx1"/>
                </a:solidFill>
              </a:rPr>
              <a:t>.</a:t>
            </a:r>
          </a:p>
          <a:p>
            <a:pPr marL="0" indent="0" fontAlgn="base">
              <a:buNone/>
            </a:pPr>
            <a:r>
              <a:rPr lang="en-US" b="1" dirty="0">
                <a:solidFill>
                  <a:srgbClr val="002060"/>
                </a:solidFill>
              </a:rPr>
              <a:t>Operations on Queue:</a:t>
            </a:r>
            <a:r>
              <a:rPr lang="en-US" dirty="0">
                <a:solidFill>
                  <a:schemeClr val="tx1"/>
                </a:solidFill>
              </a:rPr>
              <a:t/>
            </a:r>
            <a:br>
              <a:rPr lang="en-US" dirty="0">
                <a:solidFill>
                  <a:schemeClr val="tx1"/>
                </a:solidFill>
              </a:rPr>
            </a:br>
            <a:r>
              <a:rPr lang="en-US" dirty="0">
                <a:solidFill>
                  <a:schemeClr val="tx1"/>
                </a:solidFill>
              </a:rPr>
              <a:t>Mainly the following four basic operations are performed on queue:</a:t>
            </a:r>
          </a:p>
          <a:p>
            <a:pPr marL="0" indent="0" fontAlgn="base">
              <a:buNone/>
            </a:pPr>
            <a:r>
              <a:rPr lang="en-US" b="1" dirty="0" err="1">
                <a:solidFill>
                  <a:srgbClr val="C00000"/>
                </a:solidFill>
              </a:rPr>
              <a:t>Enqueue</a:t>
            </a:r>
            <a:r>
              <a:rPr lang="en-US" b="1" dirty="0">
                <a:solidFill>
                  <a:schemeClr val="tx1"/>
                </a:solidFill>
              </a:rPr>
              <a:t>: </a:t>
            </a:r>
            <a:r>
              <a:rPr lang="en-US" dirty="0">
                <a:solidFill>
                  <a:schemeClr val="tx1"/>
                </a:solidFill>
              </a:rPr>
              <a:t>Adds an item to the queue. If the queue is full, then it is said to be an Overflow condition.</a:t>
            </a:r>
            <a:br>
              <a:rPr lang="en-US" dirty="0">
                <a:solidFill>
                  <a:schemeClr val="tx1"/>
                </a:solidFill>
              </a:rPr>
            </a:br>
            <a:r>
              <a:rPr lang="en-US" b="1" dirty="0" err="1">
                <a:solidFill>
                  <a:srgbClr val="C00000"/>
                </a:solidFill>
              </a:rPr>
              <a:t>Dequeue</a:t>
            </a:r>
            <a:r>
              <a:rPr lang="en-US" b="1" dirty="0">
                <a:solidFill>
                  <a:schemeClr val="tx1"/>
                </a:solidFill>
              </a:rPr>
              <a:t>:</a:t>
            </a:r>
            <a:r>
              <a:rPr lang="en-US" dirty="0">
                <a:solidFill>
                  <a:schemeClr val="tx1"/>
                </a:solidFill>
              </a:rPr>
              <a:t> Removes an item from the queue. The items are popped in the same order in which they are pushed. If the queue is empty, then it is said to be an Underflow condition.</a:t>
            </a:r>
            <a:br>
              <a:rPr lang="en-US" dirty="0">
                <a:solidFill>
                  <a:schemeClr val="tx1"/>
                </a:solidFill>
              </a:rPr>
            </a:br>
            <a:r>
              <a:rPr lang="en-US" b="1" dirty="0">
                <a:solidFill>
                  <a:srgbClr val="C00000"/>
                </a:solidFill>
              </a:rPr>
              <a:t>Front</a:t>
            </a:r>
            <a:r>
              <a:rPr lang="en-US" b="1" dirty="0">
                <a:solidFill>
                  <a:schemeClr val="tx1"/>
                </a:solidFill>
              </a:rPr>
              <a:t>: </a:t>
            </a:r>
            <a:r>
              <a:rPr lang="en-US" dirty="0">
                <a:solidFill>
                  <a:schemeClr val="tx1"/>
                </a:solidFill>
              </a:rPr>
              <a:t>Get the front item from queue.</a:t>
            </a:r>
            <a:br>
              <a:rPr lang="en-US" dirty="0">
                <a:solidFill>
                  <a:schemeClr val="tx1"/>
                </a:solidFill>
              </a:rPr>
            </a:br>
            <a:r>
              <a:rPr lang="en-US" b="1" dirty="0">
                <a:solidFill>
                  <a:srgbClr val="C00000"/>
                </a:solidFill>
              </a:rPr>
              <a:t>Rear</a:t>
            </a:r>
            <a:r>
              <a:rPr lang="en-US" b="1" dirty="0">
                <a:solidFill>
                  <a:schemeClr val="tx1"/>
                </a:solidFill>
              </a:rPr>
              <a:t>:</a:t>
            </a:r>
            <a:r>
              <a:rPr lang="en-US" dirty="0">
                <a:solidFill>
                  <a:schemeClr val="tx1"/>
                </a:solidFill>
              </a:rPr>
              <a:t> Get the last item from queue.</a:t>
            </a:r>
          </a:p>
          <a:p>
            <a:endParaRPr lang="en-US" dirty="0">
              <a:solidFill>
                <a:schemeClr val="tx1"/>
              </a:solidFill>
            </a:endParaRPr>
          </a:p>
        </p:txBody>
      </p:sp>
    </p:spTree>
    <p:extLst>
      <p:ext uri="{BB962C8B-B14F-4D97-AF65-F5344CB8AC3E}">
        <p14:creationId xmlns:p14="http://schemas.microsoft.com/office/powerpoint/2010/main" val="3618954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queue data structure</a:t>
            </a:r>
          </a:p>
        </p:txBody>
      </p:sp>
      <p:sp>
        <p:nvSpPr>
          <p:cNvPr id="3" name="Content Placeholder 2"/>
          <p:cNvSpPr>
            <a:spLocks noGrp="1"/>
          </p:cNvSpPr>
          <p:nvPr>
            <p:ph idx="1"/>
          </p:nvPr>
        </p:nvSpPr>
        <p:spPr/>
        <p:txBody>
          <a:bodyPr/>
          <a:lstStyle/>
          <a:p>
            <a:pPr marL="0" indent="0" fontAlgn="base">
              <a:buNone/>
            </a:pPr>
            <a:r>
              <a:rPr lang="en-US" b="1" dirty="0">
                <a:solidFill>
                  <a:srgbClr val="002060"/>
                </a:solidFill>
              </a:rPr>
              <a:t>Applications of Queue:</a:t>
            </a:r>
            <a:r>
              <a:rPr lang="en-US" dirty="0">
                <a:solidFill>
                  <a:schemeClr val="tx1"/>
                </a:solidFill>
              </a:rPr>
              <a:t/>
            </a:r>
            <a:br>
              <a:rPr lang="en-US" dirty="0">
                <a:solidFill>
                  <a:schemeClr val="tx1"/>
                </a:solidFill>
              </a:rPr>
            </a:br>
            <a:r>
              <a:rPr lang="en-US" dirty="0">
                <a:solidFill>
                  <a:schemeClr val="tx1"/>
                </a:solidFill>
              </a:rPr>
              <a:t>Queue is used when things don’t have to be processed </a:t>
            </a:r>
            <a:r>
              <a:rPr lang="en-US" dirty="0" smtClean="0">
                <a:solidFill>
                  <a:schemeClr val="tx1"/>
                </a:solidFill>
              </a:rPr>
              <a:t>immediately, </a:t>
            </a:r>
            <a:r>
              <a:rPr lang="en-US" dirty="0">
                <a:solidFill>
                  <a:schemeClr val="tx1"/>
                </a:solidFill>
              </a:rPr>
              <a:t>but have to be processed in </a:t>
            </a:r>
            <a:r>
              <a:rPr lang="en-US" b="1" dirty="0">
                <a:solidFill>
                  <a:schemeClr val="tx1"/>
                </a:solidFill>
              </a:rPr>
              <a:t>F</a:t>
            </a:r>
            <a:r>
              <a:rPr lang="en-US" dirty="0">
                <a:solidFill>
                  <a:schemeClr val="tx1"/>
                </a:solidFill>
              </a:rPr>
              <a:t>irst </a:t>
            </a:r>
            <a:r>
              <a:rPr lang="en-US" b="1" dirty="0" smtClean="0">
                <a:solidFill>
                  <a:schemeClr val="tx1"/>
                </a:solidFill>
              </a:rPr>
              <a:t>I</a:t>
            </a:r>
            <a:r>
              <a:rPr lang="en-US" dirty="0" smtClean="0">
                <a:solidFill>
                  <a:schemeClr val="tx1"/>
                </a:solidFill>
              </a:rPr>
              <a:t>n </a:t>
            </a:r>
            <a:r>
              <a:rPr lang="en-US" b="1" dirty="0" smtClean="0">
                <a:solidFill>
                  <a:schemeClr val="tx1"/>
                </a:solidFill>
              </a:rPr>
              <a:t>F</a:t>
            </a:r>
            <a:r>
              <a:rPr lang="en-US" dirty="0" smtClean="0">
                <a:solidFill>
                  <a:schemeClr val="tx1"/>
                </a:solidFill>
              </a:rPr>
              <a:t>irst</a:t>
            </a:r>
            <a:r>
              <a:rPr lang="en-US" dirty="0">
                <a:solidFill>
                  <a:schemeClr val="tx1"/>
                </a:solidFill>
              </a:rPr>
              <a:t> </a:t>
            </a:r>
            <a:r>
              <a:rPr lang="en-US" b="1" dirty="0">
                <a:solidFill>
                  <a:schemeClr val="tx1"/>
                </a:solidFill>
              </a:rPr>
              <a:t>O</a:t>
            </a:r>
            <a:r>
              <a:rPr lang="en-US" dirty="0">
                <a:solidFill>
                  <a:schemeClr val="tx1"/>
                </a:solidFill>
              </a:rPr>
              <a:t>ut order like </a:t>
            </a:r>
            <a:r>
              <a:rPr lang="en-US" dirty="0">
                <a:solidFill>
                  <a:srgbClr val="C00000"/>
                </a:solidFill>
              </a:rPr>
              <a:t>Breadth First Search</a:t>
            </a:r>
            <a:r>
              <a:rPr lang="en-US" dirty="0">
                <a:solidFill>
                  <a:schemeClr val="tx1"/>
                </a:solidFill>
              </a:rPr>
              <a:t>. This property of Queue makes it also useful in following kind of scenarios.</a:t>
            </a:r>
          </a:p>
          <a:p>
            <a:pPr marL="0" indent="0" fontAlgn="base">
              <a:buNone/>
            </a:pPr>
            <a:r>
              <a:rPr lang="en-US" b="1" dirty="0">
                <a:solidFill>
                  <a:schemeClr val="tx1"/>
                </a:solidFill>
              </a:rPr>
              <a:t>1)</a:t>
            </a:r>
            <a:r>
              <a:rPr lang="en-US" dirty="0">
                <a:solidFill>
                  <a:schemeClr val="tx1"/>
                </a:solidFill>
              </a:rPr>
              <a:t> When a resource is shared among multiple consumers. Examples include CPU scheduling, Disk Scheduling.</a:t>
            </a:r>
            <a:br>
              <a:rPr lang="en-US" dirty="0">
                <a:solidFill>
                  <a:schemeClr val="tx1"/>
                </a:solidFill>
              </a:rPr>
            </a:br>
            <a:r>
              <a:rPr lang="en-US" b="1" dirty="0">
                <a:solidFill>
                  <a:schemeClr val="tx1"/>
                </a:solidFill>
              </a:rPr>
              <a:t>2) </a:t>
            </a:r>
            <a:r>
              <a:rPr lang="en-US" dirty="0">
                <a:solidFill>
                  <a:schemeClr val="tx1"/>
                </a:solidFill>
              </a:rPr>
              <a:t>When data is transferred asynchronously (data not necessarily received at same rate as sent) between two processes. Examples include IO Buffers, pipes, file IO, etc.</a:t>
            </a:r>
          </a:p>
        </p:txBody>
      </p:sp>
      <p:pic>
        <p:nvPicPr>
          <p:cNvPr id="4" name="Picture 3"/>
          <p:cNvPicPr>
            <a:picLocks noChangeAspect="1"/>
          </p:cNvPicPr>
          <p:nvPr/>
        </p:nvPicPr>
        <p:blipFill>
          <a:blip r:embed="rId2"/>
          <a:stretch>
            <a:fillRect/>
          </a:stretch>
        </p:blipFill>
        <p:spPr>
          <a:xfrm>
            <a:off x="1251678" y="4220441"/>
            <a:ext cx="5895975" cy="2324100"/>
          </a:xfrm>
          <a:prstGeom prst="rect">
            <a:avLst/>
          </a:prstGeom>
        </p:spPr>
      </p:pic>
    </p:spTree>
    <p:extLst>
      <p:ext uri="{BB962C8B-B14F-4D97-AF65-F5344CB8AC3E}">
        <p14:creationId xmlns:p14="http://schemas.microsoft.com/office/powerpoint/2010/main" val="3599923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queue implementation using </a:t>
            </a:r>
            <a:r>
              <a:rPr lang="en-US" sz="3600" dirty="0" smtClean="0"/>
              <a:t>array and linked list</a:t>
            </a:r>
            <a:endParaRPr lang="en-US" sz="3600" dirty="0"/>
          </a:p>
        </p:txBody>
      </p:sp>
      <p:sp>
        <p:nvSpPr>
          <p:cNvPr id="4" name="Content Placeholder 3"/>
          <p:cNvSpPr txBox="1">
            <a:spLocks noGrp="1"/>
          </p:cNvSpPr>
          <p:nvPr>
            <p:ph idx="1"/>
          </p:nvPr>
        </p:nvSpPr>
        <p:spPr>
          <a:xfrm>
            <a:off x="1251678" y="1506829"/>
            <a:ext cx="2627595" cy="8761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Georgia" panose="02040502050405020303" pitchFamily="18" charset="0"/>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lt1"/>
                </a:solidFill>
                <a:latin typeface="Georgia" panose="02040502050405020303" pitchFamily="18" charset="0"/>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algn="ctr"/>
            <a:r>
              <a:rPr lang="en-US" dirty="0" smtClean="0"/>
              <a:t>Refer Programs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614963193"/>
              </p:ext>
            </p:extLst>
          </p:nvPr>
        </p:nvGraphicFramePr>
        <p:xfrm>
          <a:off x="4783138" y="1711325"/>
          <a:ext cx="546100" cy="466725"/>
        </p:xfrm>
        <a:graphic>
          <a:graphicData uri="http://schemas.openxmlformats.org/presentationml/2006/ole">
            <mc:AlternateContent xmlns:mc="http://schemas.openxmlformats.org/markup-compatibility/2006">
              <mc:Choice xmlns:v="urn:schemas-microsoft-com:vml" Requires="v">
                <p:oleObj spid="_x0000_s5190" name="Packager Shell Object" showAsIcon="1" r:id="rId3" imgW="545760" imgH="467280" progId="Package">
                  <p:embed/>
                </p:oleObj>
              </mc:Choice>
              <mc:Fallback>
                <p:oleObj name="Packager Shell Object" showAsIcon="1" r:id="rId3" imgW="545760" imgH="467280" progId="Package">
                  <p:embed/>
                  <p:pic>
                    <p:nvPicPr>
                      <p:cNvPr id="0" name=""/>
                      <p:cNvPicPr/>
                      <p:nvPr/>
                    </p:nvPicPr>
                    <p:blipFill>
                      <a:blip r:embed="rId4"/>
                      <a:stretch>
                        <a:fillRect/>
                      </a:stretch>
                    </p:blipFill>
                    <p:spPr>
                      <a:xfrm>
                        <a:off x="4783138" y="1711325"/>
                        <a:ext cx="546100" cy="4667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90167301"/>
              </p:ext>
            </p:extLst>
          </p:nvPr>
        </p:nvGraphicFramePr>
        <p:xfrm>
          <a:off x="6980238" y="1711325"/>
          <a:ext cx="528637" cy="466725"/>
        </p:xfrm>
        <a:graphic>
          <a:graphicData uri="http://schemas.openxmlformats.org/presentationml/2006/ole">
            <mc:AlternateContent xmlns:mc="http://schemas.openxmlformats.org/markup-compatibility/2006">
              <mc:Choice xmlns:v="urn:schemas-microsoft-com:vml" Requires="v">
                <p:oleObj spid="_x0000_s5191" name="Packager Shell Object" showAsIcon="1" r:id="rId5" imgW="528480" imgH="467280" progId="Package">
                  <p:embed/>
                </p:oleObj>
              </mc:Choice>
              <mc:Fallback>
                <p:oleObj name="Packager Shell Object" showAsIcon="1" r:id="rId5" imgW="528480" imgH="467280" progId="Package">
                  <p:embed/>
                  <p:pic>
                    <p:nvPicPr>
                      <p:cNvPr id="0" name=""/>
                      <p:cNvPicPr/>
                      <p:nvPr/>
                    </p:nvPicPr>
                    <p:blipFill>
                      <a:blip r:embed="rId6"/>
                      <a:stretch>
                        <a:fillRect/>
                      </a:stretch>
                    </p:blipFill>
                    <p:spPr>
                      <a:xfrm>
                        <a:off x="6980238" y="1711325"/>
                        <a:ext cx="528637" cy="466725"/>
                      </a:xfrm>
                      <a:prstGeom prst="rect">
                        <a:avLst/>
                      </a:prstGeom>
                    </p:spPr>
                  </p:pic>
                </p:oleObj>
              </mc:Fallback>
            </mc:AlternateContent>
          </a:graphicData>
        </a:graphic>
      </p:graphicFrame>
    </p:spTree>
    <p:extLst>
      <p:ext uri="{BB962C8B-B14F-4D97-AF65-F5344CB8AC3E}">
        <p14:creationId xmlns:p14="http://schemas.microsoft.com/office/powerpoint/2010/main" val="1646734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Infix to </a:t>
            </a:r>
            <a:r>
              <a:rPr lang="en-US" dirty="0" smtClean="0"/>
              <a:t>Postfix conversion</a:t>
            </a:r>
            <a:endParaRPr lang="en-US" dirty="0"/>
          </a:p>
        </p:txBody>
      </p:sp>
      <p:sp>
        <p:nvSpPr>
          <p:cNvPr id="3" name="Content Placeholder 2"/>
          <p:cNvSpPr>
            <a:spLocks noGrp="1"/>
          </p:cNvSpPr>
          <p:nvPr>
            <p:ph idx="1"/>
          </p:nvPr>
        </p:nvSpPr>
        <p:spPr/>
        <p:txBody>
          <a:bodyPr/>
          <a:lstStyle/>
          <a:p>
            <a:pPr marL="0" indent="0" fontAlgn="base">
              <a:buNone/>
            </a:pPr>
            <a:r>
              <a:rPr lang="en-US" b="1" dirty="0">
                <a:solidFill>
                  <a:schemeClr val="tx1"/>
                </a:solidFill>
              </a:rPr>
              <a:t>Infix expression</a:t>
            </a:r>
            <a:r>
              <a:rPr lang="en-US" b="1" dirty="0" smtClean="0">
                <a:solidFill>
                  <a:schemeClr val="tx1"/>
                </a:solidFill>
              </a:rPr>
              <a:t>: </a:t>
            </a:r>
            <a:r>
              <a:rPr lang="en-US" dirty="0" smtClean="0">
                <a:solidFill>
                  <a:schemeClr val="tx1"/>
                </a:solidFill>
              </a:rPr>
              <a:t>The </a:t>
            </a:r>
            <a:r>
              <a:rPr lang="en-US" dirty="0">
                <a:solidFill>
                  <a:schemeClr val="tx1"/>
                </a:solidFill>
              </a:rPr>
              <a:t>expression of the form a op b. When an operator is in-between every pair of operands.</a:t>
            </a:r>
          </a:p>
          <a:p>
            <a:pPr marL="0" indent="0" fontAlgn="base">
              <a:buNone/>
            </a:pPr>
            <a:r>
              <a:rPr lang="en-US" b="1" dirty="0">
                <a:solidFill>
                  <a:schemeClr val="tx1"/>
                </a:solidFill>
              </a:rPr>
              <a:t>Postfix expression</a:t>
            </a:r>
            <a:r>
              <a:rPr lang="en-US" b="1" dirty="0" smtClean="0">
                <a:solidFill>
                  <a:schemeClr val="tx1"/>
                </a:solidFill>
              </a:rPr>
              <a:t>: </a:t>
            </a:r>
            <a:r>
              <a:rPr lang="en-US" dirty="0" smtClean="0">
                <a:solidFill>
                  <a:schemeClr val="tx1"/>
                </a:solidFill>
              </a:rPr>
              <a:t>The </a:t>
            </a:r>
            <a:r>
              <a:rPr lang="en-US" dirty="0">
                <a:solidFill>
                  <a:schemeClr val="tx1"/>
                </a:solidFill>
              </a:rPr>
              <a:t>expression of the form a b op. When an operator is followed for every pair of operands.</a:t>
            </a:r>
          </a:p>
          <a:p>
            <a:pPr marL="0" indent="0" fontAlgn="base">
              <a:buNone/>
            </a:pPr>
            <a:r>
              <a:rPr lang="en-US" b="1" dirty="0">
                <a:solidFill>
                  <a:schemeClr val="tx1"/>
                </a:solidFill>
              </a:rPr>
              <a:t>Why postfix representation of the expression?</a:t>
            </a:r>
            <a:r>
              <a:rPr lang="en-US" dirty="0">
                <a:solidFill>
                  <a:schemeClr val="tx1"/>
                </a:solidFill>
              </a:rPr>
              <a:t/>
            </a:r>
            <a:br>
              <a:rPr lang="en-US" dirty="0">
                <a:solidFill>
                  <a:schemeClr val="tx1"/>
                </a:solidFill>
              </a:rPr>
            </a:br>
            <a:r>
              <a:rPr lang="en-US" dirty="0">
                <a:solidFill>
                  <a:schemeClr val="tx1"/>
                </a:solidFill>
              </a:rPr>
              <a:t>The compiler scans the expression either from left to right or from right to left.</a:t>
            </a:r>
          </a:p>
          <a:p>
            <a:pPr fontAlgn="base"/>
            <a:r>
              <a:rPr lang="en-US" dirty="0">
                <a:solidFill>
                  <a:schemeClr val="tx1"/>
                </a:solidFill>
              </a:rPr>
              <a:t>Consider the below expression: a +</a:t>
            </a:r>
            <a:r>
              <a:rPr lang="en-US" dirty="0" smtClean="0">
                <a:solidFill>
                  <a:schemeClr val="tx1"/>
                </a:solidFill>
              </a:rPr>
              <a:t> </a:t>
            </a:r>
            <a:r>
              <a:rPr lang="en-US" dirty="0">
                <a:solidFill>
                  <a:schemeClr val="tx1"/>
                </a:solidFill>
              </a:rPr>
              <a:t>b *</a:t>
            </a:r>
            <a:r>
              <a:rPr lang="en-US" dirty="0" smtClean="0">
                <a:solidFill>
                  <a:schemeClr val="tx1"/>
                </a:solidFill>
              </a:rPr>
              <a:t> </a:t>
            </a:r>
            <a:r>
              <a:rPr lang="en-US" dirty="0">
                <a:solidFill>
                  <a:schemeClr val="tx1"/>
                </a:solidFill>
              </a:rPr>
              <a:t>c +</a:t>
            </a:r>
            <a:r>
              <a:rPr lang="en-US" dirty="0" smtClean="0">
                <a:solidFill>
                  <a:schemeClr val="tx1"/>
                </a:solidFill>
              </a:rPr>
              <a:t> </a:t>
            </a:r>
            <a:r>
              <a:rPr lang="en-US" dirty="0">
                <a:solidFill>
                  <a:schemeClr val="tx1"/>
                </a:solidFill>
              </a:rPr>
              <a:t>d</a:t>
            </a:r>
            <a:br>
              <a:rPr lang="en-US" dirty="0">
                <a:solidFill>
                  <a:schemeClr val="tx1"/>
                </a:solidFill>
              </a:rPr>
            </a:br>
            <a:r>
              <a:rPr lang="en-US" dirty="0">
                <a:solidFill>
                  <a:schemeClr val="tx1"/>
                </a:solidFill>
              </a:rPr>
              <a:t>If op1 = +, op2 = *, op3 = +</a:t>
            </a:r>
          </a:p>
          <a:p>
            <a:pPr fontAlgn="base"/>
            <a:r>
              <a:rPr lang="en-US" dirty="0">
                <a:solidFill>
                  <a:schemeClr val="tx1"/>
                </a:solidFill>
              </a:rPr>
              <a:t>The compiler first scans the expression to evaluate the expression b * c, then again scan the expression to add a to it. The result is then added to d after another scan.</a:t>
            </a:r>
          </a:p>
          <a:p>
            <a:pPr fontAlgn="base"/>
            <a:r>
              <a:rPr lang="en-US" dirty="0">
                <a:solidFill>
                  <a:schemeClr val="tx1"/>
                </a:solidFill>
              </a:rPr>
              <a:t>The repeated scanning makes it very in-efficient. It is better to convert the expression to postfix(or prefix) form before evaluation.</a:t>
            </a:r>
          </a:p>
          <a:p>
            <a:pPr fontAlgn="base"/>
            <a:r>
              <a:rPr lang="en-US" dirty="0">
                <a:solidFill>
                  <a:schemeClr val="tx1"/>
                </a:solidFill>
              </a:rPr>
              <a:t>The corresponding expression in postfix form is: </a:t>
            </a:r>
            <a:r>
              <a:rPr lang="en-US" dirty="0" err="1">
                <a:solidFill>
                  <a:schemeClr val="tx1"/>
                </a:solidFill>
              </a:rPr>
              <a:t>abc</a:t>
            </a:r>
            <a:r>
              <a:rPr lang="en-US" dirty="0">
                <a:solidFill>
                  <a:schemeClr val="tx1"/>
                </a:solidFill>
              </a:rPr>
              <a:t>*+d+. The postfix expressions can be evaluated easily using a stack. We will cover postfix expression evaluation in a separate post.</a:t>
            </a:r>
          </a:p>
          <a:p>
            <a:endParaRPr lang="en-US" dirty="0">
              <a:solidFill>
                <a:schemeClr val="tx1"/>
              </a:solidFill>
            </a:endParaRPr>
          </a:p>
        </p:txBody>
      </p:sp>
    </p:spTree>
    <p:extLst>
      <p:ext uri="{BB962C8B-B14F-4D97-AF65-F5344CB8AC3E}">
        <p14:creationId xmlns:p14="http://schemas.microsoft.com/office/powerpoint/2010/main" val="3328710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 table</a:t>
            </a:r>
            <a:endParaRPr lang="en-US" dirty="0"/>
          </a:p>
        </p:txBody>
      </p:sp>
      <p:pic>
        <p:nvPicPr>
          <p:cNvPr id="4" name="Content Placeholder 3"/>
          <p:cNvPicPr>
            <a:picLocks noGrp="1" noChangeAspect="1"/>
          </p:cNvPicPr>
          <p:nvPr>
            <p:ph idx="1"/>
          </p:nvPr>
        </p:nvPicPr>
        <p:blipFill>
          <a:blip r:embed="rId3"/>
          <a:stretch>
            <a:fillRect/>
          </a:stretch>
        </p:blipFill>
        <p:spPr>
          <a:xfrm>
            <a:off x="1422493" y="1210236"/>
            <a:ext cx="7318095" cy="5365376"/>
          </a:xfrm>
          <a:prstGeom prst="rect">
            <a:avLst/>
          </a:prstGeom>
        </p:spPr>
      </p:pic>
    </p:spTree>
    <p:extLst>
      <p:ext uri="{BB962C8B-B14F-4D97-AF65-F5344CB8AC3E}">
        <p14:creationId xmlns:p14="http://schemas.microsoft.com/office/powerpoint/2010/main" val="579055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ctr"/>
            <a:r>
              <a:rPr lang="en-US" sz="2400" b="1" dirty="0" smtClean="0"/>
              <a:t>Infix </a:t>
            </a:r>
            <a:r>
              <a:rPr lang="en-US" sz="2400" b="1" dirty="0"/>
              <a:t>to Postfix </a:t>
            </a:r>
            <a:r>
              <a:rPr lang="en-US" sz="2400" b="1" dirty="0" smtClean="0"/>
              <a:t>conversion and </a:t>
            </a:r>
            <a:r>
              <a:rPr lang="en-US" sz="2400" dirty="0"/>
              <a:t/>
            </a:r>
            <a:br>
              <a:rPr lang="en-US" sz="2400" dirty="0"/>
            </a:br>
            <a:r>
              <a:rPr lang="en-US" sz="2400" b="1" dirty="0"/>
              <a:t>Postfix expression </a:t>
            </a:r>
            <a:r>
              <a:rPr lang="en-US" sz="2400" b="1" dirty="0" smtClean="0"/>
              <a:t>evaluation</a:t>
            </a:r>
            <a:endParaRPr lang="en-US" sz="2400" dirty="0"/>
          </a:p>
        </p:txBody>
      </p:sp>
      <p:sp>
        <p:nvSpPr>
          <p:cNvPr id="3" name="Content Placeholder 2"/>
          <p:cNvSpPr>
            <a:spLocks noGrp="1"/>
          </p:cNvSpPr>
          <p:nvPr>
            <p:ph idx="1"/>
          </p:nvPr>
        </p:nvSpPr>
        <p:spPr/>
        <p:txBody>
          <a:bodyPr/>
          <a:lstStyle/>
          <a:p>
            <a:pPr marL="0" indent="0">
              <a:buNone/>
            </a:pPr>
            <a:r>
              <a:rPr lang="pt-BR" dirty="0" smtClean="0">
                <a:solidFill>
                  <a:schemeClr val="tx1"/>
                </a:solidFill>
              </a:rPr>
              <a:t>1. </a:t>
            </a:r>
            <a:r>
              <a:rPr lang="pt-BR" dirty="0">
                <a:solidFill>
                  <a:schemeClr val="tx1"/>
                </a:solidFill>
              </a:rPr>
              <a:t> </a:t>
            </a:r>
            <a:r>
              <a:rPr lang="pt-BR" b="1" dirty="0">
                <a:solidFill>
                  <a:schemeClr val="tx1"/>
                </a:solidFill>
              </a:rPr>
              <a:t>infix: (A + B) * C + D / (E + F * G) - H</a:t>
            </a:r>
          </a:p>
          <a:p>
            <a:pPr marL="0" indent="0">
              <a:buNone/>
            </a:pPr>
            <a:r>
              <a:rPr lang="pt-BR" dirty="0">
                <a:solidFill>
                  <a:schemeClr val="tx1"/>
                </a:solidFill>
              </a:rPr>
              <a:t> </a:t>
            </a:r>
            <a:r>
              <a:rPr lang="pt-BR" dirty="0" smtClean="0">
                <a:solidFill>
                  <a:schemeClr val="tx1"/>
                </a:solidFill>
              </a:rPr>
              <a:t>    postfix</a:t>
            </a:r>
            <a:r>
              <a:rPr lang="pt-BR" dirty="0">
                <a:solidFill>
                  <a:schemeClr val="tx1"/>
                </a:solidFill>
              </a:rPr>
              <a:t>: A B + C * D E F G * + / + H - </a:t>
            </a:r>
          </a:p>
          <a:p>
            <a:pPr marL="0" indent="0">
              <a:buNone/>
            </a:pPr>
            <a:r>
              <a:rPr lang="pt-BR" dirty="0" smtClean="0">
                <a:solidFill>
                  <a:schemeClr val="tx1"/>
                </a:solidFill>
              </a:rPr>
              <a:t>2. </a:t>
            </a:r>
            <a:r>
              <a:rPr lang="pt-BR" b="1" dirty="0">
                <a:solidFill>
                  <a:schemeClr val="tx1"/>
                </a:solidFill>
              </a:rPr>
              <a:t>infix: A + ((B - C * D) / E ) + F - G / H </a:t>
            </a:r>
            <a:endParaRPr lang="pt-BR" b="1" dirty="0" smtClean="0">
              <a:solidFill>
                <a:schemeClr val="tx1"/>
              </a:solidFill>
            </a:endParaRPr>
          </a:p>
          <a:p>
            <a:pPr marL="0" indent="0">
              <a:buNone/>
            </a:pPr>
            <a:r>
              <a:rPr lang="pt-BR" dirty="0" smtClean="0">
                <a:solidFill>
                  <a:schemeClr val="tx1"/>
                </a:solidFill>
              </a:rPr>
              <a:t>     </a:t>
            </a:r>
            <a:r>
              <a:rPr lang="pt-BR" dirty="0">
                <a:solidFill>
                  <a:schemeClr val="tx1"/>
                </a:solidFill>
              </a:rPr>
              <a:t> postfix: A B C D * - E / + F + G H / </a:t>
            </a:r>
            <a:r>
              <a:rPr lang="pt-BR" dirty="0" smtClean="0">
                <a:solidFill>
                  <a:schemeClr val="tx1"/>
                </a:solidFill>
              </a:rPr>
              <a:t>-</a:t>
            </a:r>
          </a:p>
          <a:p>
            <a:pPr marL="0" indent="0">
              <a:buNone/>
            </a:pPr>
            <a:r>
              <a:rPr lang="pt-BR" dirty="0" smtClean="0">
                <a:solidFill>
                  <a:schemeClr val="tx1"/>
                </a:solidFill>
              </a:rPr>
              <a:t>3. </a:t>
            </a:r>
            <a:r>
              <a:rPr lang="pt-BR" b="1" dirty="0">
                <a:solidFill>
                  <a:schemeClr val="tx1"/>
                </a:solidFill>
              </a:rPr>
              <a:t>(A * B + C) / D - E / (F + G) </a:t>
            </a:r>
            <a:endParaRPr lang="pt-BR" b="1" dirty="0" smtClean="0">
              <a:solidFill>
                <a:schemeClr val="tx1"/>
              </a:solidFill>
            </a:endParaRPr>
          </a:p>
          <a:p>
            <a:pPr marL="0" indent="0">
              <a:buNone/>
            </a:pPr>
            <a:r>
              <a:rPr lang="en-US" dirty="0">
                <a:solidFill>
                  <a:schemeClr val="tx1"/>
                </a:solidFill>
              </a:rPr>
              <a:t> </a:t>
            </a:r>
            <a:r>
              <a:rPr lang="en-US" dirty="0" smtClean="0">
                <a:solidFill>
                  <a:schemeClr val="tx1"/>
                </a:solidFill>
              </a:rPr>
              <a:t>    postfix</a:t>
            </a:r>
            <a:r>
              <a:rPr lang="en-US" dirty="0">
                <a:solidFill>
                  <a:schemeClr val="tx1"/>
                </a:solidFill>
              </a:rPr>
              <a:t>: A B * C + D / E F G + / - </a:t>
            </a:r>
            <a:endParaRPr lang="en-US" dirty="0" smtClean="0">
              <a:solidFill>
                <a:schemeClr val="tx1"/>
              </a:solidFill>
            </a:endParaRPr>
          </a:p>
          <a:p>
            <a:pPr marL="0" indent="0">
              <a:buNone/>
            </a:pPr>
            <a:r>
              <a:rPr lang="en-US" dirty="0" smtClean="0">
                <a:solidFill>
                  <a:schemeClr val="tx1"/>
                </a:solidFill>
              </a:rPr>
              <a:t>4. </a:t>
            </a:r>
            <a:r>
              <a:rPr lang="en-US" b="1" dirty="0">
                <a:solidFill>
                  <a:schemeClr val="tx1"/>
                </a:solidFill>
              </a:rPr>
              <a:t>What is the value of the following postfix expression</a:t>
            </a:r>
            <a:r>
              <a:rPr lang="en-US" b="1" dirty="0" smtClean="0">
                <a:solidFill>
                  <a:schemeClr val="tx1"/>
                </a:solidFill>
              </a:rPr>
              <a:t>?</a:t>
            </a:r>
          </a:p>
          <a:p>
            <a:pPr marL="0" indent="0">
              <a:buNone/>
            </a:pPr>
            <a:r>
              <a:rPr lang="en-US" dirty="0">
                <a:solidFill>
                  <a:schemeClr val="tx1"/>
                </a:solidFill>
              </a:rPr>
              <a:t> 54     6    +    7    4    -    *    9    /    35    15    +    + </a:t>
            </a:r>
            <a:endParaRPr lang="pt-BR" dirty="0">
              <a:solidFill>
                <a:schemeClr val="tx1"/>
              </a:solidFill>
            </a:endParaRPr>
          </a:p>
        </p:txBody>
      </p:sp>
    </p:spTree>
    <p:extLst>
      <p:ext uri="{BB962C8B-B14F-4D97-AF65-F5344CB8AC3E}">
        <p14:creationId xmlns:p14="http://schemas.microsoft.com/office/powerpoint/2010/main" val="330368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a:xfrm>
            <a:off x="1" y="1025236"/>
            <a:ext cx="11804072" cy="5696239"/>
          </a:xfrm>
        </p:spPr>
        <p:txBody>
          <a:bodyPr/>
          <a:lstStyle/>
          <a:p>
            <a:pPr marL="0" indent="0">
              <a:buNone/>
            </a:pPr>
            <a:r>
              <a:rPr lang="en-US" dirty="0" smtClean="0"/>
              <a:t>		</a:t>
            </a:r>
            <a:endParaRPr lang="en-US" dirty="0"/>
          </a:p>
        </p:txBody>
      </p:sp>
      <p:pic>
        <p:nvPicPr>
          <p:cNvPr id="5" name="Picture 4"/>
          <p:cNvPicPr>
            <a:picLocks noChangeAspect="1"/>
          </p:cNvPicPr>
          <p:nvPr/>
        </p:nvPicPr>
        <p:blipFill>
          <a:blip r:embed="rId3"/>
          <a:stretch>
            <a:fillRect/>
          </a:stretch>
        </p:blipFill>
        <p:spPr>
          <a:xfrm>
            <a:off x="9199418" y="2076655"/>
            <a:ext cx="2489489" cy="3798682"/>
          </a:xfrm>
          <a:prstGeom prst="rect">
            <a:avLst/>
          </a:prstGeom>
        </p:spPr>
      </p:pic>
      <p:sp>
        <p:nvSpPr>
          <p:cNvPr id="6" name="Rectangle 5"/>
          <p:cNvSpPr/>
          <p:nvPr/>
        </p:nvSpPr>
        <p:spPr>
          <a:xfrm>
            <a:off x="9266525" y="1385923"/>
            <a:ext cx="2355273" cy="5705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Application’s memory</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592291" y="5292436"/>
            <a:ext cx="1496291" cy="6244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Instructions</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32542" y="4516704"/>
            <a:ext cx="1496291" cy="6244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Global and static data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532543" y="3519055"/>
            <a:ext cx="1496291" cy="84638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Function calls and local variables</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706218" y="5472545"/>
            <a:ext cx="2401164" cy="12489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GLOBAL </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4706217" y="1452190"/>
            <a:ext cx="2401165" cy="36889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STACK</a:t>
            </a:r>
            <a:endParaRPr lang="en-US"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4"/>
          <a:stretch>
            <a:fillRect/>
          </a:stretch>
        </p:blipFill>
        <p:spPr>
          <a:xfrm>
            <a:off x="565006" y="1385923"/>
            <a:ext cx="3970626" cy="5340189"/>
          </a:xfrm>
          <a:prstGeom prst="rect">
            <a:avLst/>
          </a:prstGeom>
        </p:spPr>
      </p:pic>
    </p:spTree>
    <p:extLst>
      <p:ext uri="{BB962C8B-B14F-4D97-AF65-F5344CB8AC3E}">
        <p14:creationId xmlns:p14="http://schemas.microsoft.com/office/powerpoint/2010/main" val="1344561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6" name="Content Placeholder 25"/>
          <p:cNvPicPr>
            <a:picLocks noGrp="1" noChangeAspect="1"/>
          </p:cNvPicPr>
          <p:nvPr>
            <p:ph idx="1"/>
          </p:nvPr>
        </p:nvPicPr>
        <p:blipFill>
          <a:blip r:embed="rId2"/>
          <a:stretch>
            <a:fillRect/>
          </a:stretch>
        </p:blipFill>
        <p:spPr>
          <a:xfrm>
            <a:off x="7152848" y="36135"/>
            <a:ext cx="1981200" cy="4222669"/>
          </a:xfrm>
          <a:prstGeom prst="rect">
            <a:avLst/>
          </a:prstGeom>
        </p:spPr>
      </p:pic>
      <p:sp>
        <p:nvSpPr>
          <p:cNvPr id="10" name="Rectangle 9"/>
          <p:cNvSpPr/>
          <p:nvPr/>
        </p:nvSpPr>
        <p:spPr>
          <a:xfrm>
            <a:off x="4697988" y="4386194"/>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3"/>
          <a:stretch>
            <a:fillRect/>
          </a:stretch>
        </p:blipFill>
        <p:spPr>
          <a:xfrm>
            <a:off x="4008300" y="36135"/>
            <a:ext cx="2428008" cy="4327814"/>
          </a:xfrm>
          <a:prstGeom prst="rect">
            <a:avLst/>
          </a:prstGeom>
        </p:spPr>
      </p:pic>
      <p:pic>
        <p:nvPicPr>
          <p:cNvPr id="14" name="Picture 13"/>
          <p:cNvPicPr>
            <a:picLocks noChangeAspect="1"/>
          </p:cNvPicPr>
          <p:nvPr/>
        </p:nvPicPr>
        <p:blipFill>
          <a:blip r:embed="rId4"/>
          <a:stretch>
            <a:fillRect/>
          </a:stretch>
        </p:blipFill>
        <p:spPr>
          <a:xfrm>
            <a:off x="90164" y="36134"/>
            <a:ext cx="3970626" cy="5340189"/>
          </a:xfrm>
          <a:prstGeom prst="rect">
            <a:avLst/>
          </a:prstGeom>
        </p:spPr>
      </p:pic>
      <p:sp>
        <p:nvSpPr>
          <p:cNvPr id="17" name="Right Brace 16"/>
          <p:cNvSpPr/>
          <p:nvPr/>
        </p:nvSpPr>
        <p:spPr>
          <a:xfrm>
            <a:off x="6354690" y="1911927"/>
            <a:ext cx="364761" cy="1857269"/>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8" name="Rectangle 17"/>
          <p:cNvSpPr/>
          <p:nvPr/>
        </p:nvSpPr>
        <p:spPr>
          <a:xfrm rot="5400000">
            <a:off x="6116149" y="2535371"/>
            <a:ext cx="1707572" cy="6103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STACK FRAME</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ounded Rectangle 18"/>
          <p:cNvSpPr/>
          <p:nvPr/>
        </p:nvSpPr>
        <p:spPr>
          <a:xfrm>
            <a:off x="4777330" y="5010662"/>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cxnSp>
        <p:nvCxnSpPr>
          <p:cNvPr id="22" name="Straight Arrow Connector 21"/>
          <p:cNvCxnSpPr/>
          <p:nvPr/>
        </p:nvCxnSpPr>
        <p:spPr>
          <a:xfrm>
            <a:off x="2357380" y="919975"/>
            <a:ext cx="2202872" cy="1066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7" name="Picture 26"/>
          <p:cNvPicPr>
            <a:picLocks noChangeAspect="1"/>
          </p:cNvPicPr>
          <p:nvPr/>
        </p:nvPicPr>
        <p:blipFill>
          <a:blip r:embed="rId5"/>
          <a:stretch>
            <a:fillRect/>
          </a:stretch>
        </p:blipFill>
        <p:spPr>
          <a:xfrm>
            <a:off x="9386674" y="36134"/>
            <a:ext cx="1790700" cy="4222669"/>
          </a:xfrm>
          <a:prstGeom prst="rect">
            <a:avLst/>
          </a:prstGeom>
        </p:spPr>
      </p:pic>
      <p:sp>
        <p:nvSpPr>
          <p:cNvPr id="28" name="Rectangle 27"/>
          <p:cNvSpPr/>
          <p:nvPr/>
        </p:nvSpPr>
        <p:spPr>
          <a:xfrm>
            <a:off x="7385763" y="4400045"/>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29" name="Rounded Rectangle 28"/>
          <p:cNvSpPr/>
          <p:nvPr/>
        </p:nvSpPr>
        <p:spPr>
          <a:xfrm>
            <a:off x="7465105" y="5024513"/>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
        <p:nvSpPr>
          <p:cNvPr id="30" name="Rectangle 29"/>
          <p:cNvSpPr/>
          <p:nvPr/>
        </p:nvSpPr>
        <p:spPr>
          <a:xfrm>
            <a:off x="9491662" y="4344626"/>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31" name="Rounded Rectangle 30"/>
          <p:cNvSpPr/>
          <p:nvPr/>
        </p:nvSpPr>
        <p:spPr>
          <a:xfrm>
            <a:off x="9571004" y="4969094"/>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Tree>
    <p:extLst>
      <p:ext uri="{BB962C8B-B14F-4D97-AF65-F5344CB8AC3E}">
        <p14:creationId xmlns:p14="http://schemas.microsoft.com/office/powerpoint/2010/main" val="1275552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8885" y="0"/>
            <a:ext cx="11994570" cy="6721475"/>
          </a:xfrm>
        </p:spPr>
        <p:txBody>
          <a:bodyPr/>
          <a:lstStyle/>
          <a:p>
            <a:r>
              <a:rPr lang="en-US" dirty="0" smtClean="0"/>
              <a:t> </a:t>
            </a:r>
            <a:endParaRPr lang="en-US" dirty="0"/>
          </a:p>
        </p:txBody>
      </p:sp>
      <p:pic>
        <p:nvPicPr>
          <p:cNvPr id="4" name="Picture 3"/>
          <p:cNvPicPr>
            <a:picLocks noChangeAspect="1"/>
          </p:cNvPicPr>
          <p:nvPr/>
        </p:nvPicPr>
        <p:blipFill>
          <a:blip r:embed="rId3"/>
          <a:stretch>
            <a:fillRect/>
          </a:stretch>
        </p:blipFill>
        <p:spPr>
          <a:xfrm>
            <a:off x="5031347" y="311583"/>
            <a:ext cx="1819275" cy="3983037"/>
          </a:xfrm>
          <a:prstGeom prst="rect">
            <a:avLst/>
          </a:prstGeom>
        </p:spPr>
      </p:pic>
      <p:pic>
        <p:nvPicPr>
          <p:cNvPr id="5" name="Picture 4"/>
          <p:cNvPicPr>
            <a:picLocks noChangeAspect="1"/>
          </p:cNvPicPr>
          <p:nvPr/>
        </p:nvPicPr>
        <p:blipFill>
          <a:blip r:embed="rId4"/>
          <a:stretch>
            <a:fillRect/>
          </a:stretch>
        </p:blipFill>
        <p:spPr>
          <a:xfrm>
            <a:off x="559803" y="95483"/>
            <a:ext cx="3970626" cy="5340189"/>
          </a:xfrm>
          <a:prstGeom prst="rect">
            <a:avLst/>
          </a:prstGeom>
        </p:spPr>
      </p:pic>
      <p:sp>
        <p:nvSpPr>
          <p:cNvPr id="6" name="Rectangle 5"/>
          <p:cNvSpPr/>
          <p:nvPr/>
        </p:nvSpPr>
        <p:spPr>
          <a:xfrm>
            <a:off x="5224454" y="4233789"/>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5303796" y="485825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cxnSp>
        <p:nvCxnSpPr>
          <p:cNvPr id="9" name="Straight Arrow Connector 8"/>
          <p:cNvCxnSpPr/>
          <p:nvPr/>
        </p:nvCxnSpPr>
        <p:spPr>
          <a:xfrm flipV="1">
            <a:off x="1251678" y="3088065"/>
            <a:ext cx="3779669" cy="185899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1" name="Picture 10"/>
          <p:cNvPicPr>
            <a:picLocks noChangeAspect="1"/>
          </p:cNvPicPr>
          <p:nvPr/>
        </p:nvPicPr>
        <p:blipFill>
          <a:blip r:embed="rId5"/>
          <a:stretch>
            <a:fillRect/>
          </a:stretch>
        </p:blipFill>
        <p:spPr>
          <a:xfrm>
            <a:off x="7480151" y="311583"/>
            <a:ext cx="1352550" cy="3837709"/>
          </a:xfrm>
          <a:prstGeom prst="rect">
            <a:avLst/>
          </a:prstGeom>
        </p:spPr>
      </p:pic>
      <p:sp>
        <p:nvSpPr>
          <p:cNvPr id="12" name="Rectangle 11"/>
          <p:cNvSpPr/>
          <p:nvPr/>
        </p:nvSpPr>
        <p:spPr>
          <a:xfrm>
            <a:off x="7302640" y="4233789"/>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7381982" y="485825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
        <p:nvSpPr>
          <p:cNvPr id="14" name="Rounded Rectangle 13"/>
          <p:cNvSpPr/>
          <p:nvPr/>
        </p:nvSpPr>
        <p:spPr>
          <a:xfrm>
            <a:off x="5335715" y="58761"/>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5" name="Rounded Rectangle 14"/>
          <p:cNvSpPr/>
          <p:nvPr/>
        </p:nvSpPr>
        <p:spPr>
          <a:xfrm>
            <a:off x="7333915" y="4227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Oval 15"/>
          <p:cNvSpPr/>
          <p:nvPr/>
        </p:nvSpPr>
        <p:spPr>
          <a:xfrm>
            <a:off x="9010212" y="95482"/>
            <a:ext cx="2795247" cy="268928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OS allocates some amount of space for stack at compile time but stack frames and local variables are allocated at run time</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Oval 16"/>
          <p:cNvSpPr/>
          <p:nvPr/>
        </p:nvSpPr>
        <p:spPr>
          <a:xfrm>
            <a:off x="9146011" y="3014231"/>
            <a:ext cx="2556438" cy="294322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If stack grows beyond the reserved space (</a:t>
            </a:r>
            <a:r>
              <a:rPr lang="en-US" dirty="0" err="1" smtClean="0">
                <a:ln w="0"/>
                <a:solidFill>
                  <a:schemeClr val="tx1"/>
                </a:solidFill>
                <a:effectLst>
                  <a:outerShdw blurRad="38100" dist="19050" dir="2700000" algn="tl" rotWithShape="0">
                    <a:schemeClr val="dk1">
                      <a:alpha val="40000"/>
                    </a:schemeClr>
                  </a:outerShdw>
                </a:effectLst>
              </a:rPr>
              <a:t>eg</a:t>
            </a:r>
            <a:r>
              <a:rPr lang="en-US" dirty="0" smtClean="0">
                <a:ln w="0"/>
                <a:solidFill>
                  <a:schemeClr val="tx1"/>
                </a:solidFill>
                <a:effectLst>
                  <a:outerShdw blurRad="38100" dist="19050" dir="2700000" algn="tl" rotWithShape="0">
                    <a:schemeClr val="dk1">
                      <a:alpha val="40000"/>
                    </a:schemeClr>
                  </a:outerShdw>
                </a:effectLst>
              </a:rPr>
              <a:t>: bad recursion), stack overflow occurs because stack cannot grow at run time</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524000" y="5611091"/>
            <a:ext cx="7024255" cy="103909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Unlike stack, heap is not fixed. Its size can vary during the lifetime of the application. A programmer can totally control how much memory to use from heap.</a:t>
            </a:r>
            <a:endParaRPr lang="en-US" dirty="0">
              <a:ln w="0"/>
              <a:solidFill>
                <a:schemeClr val="tx1"/>
              </a:solidFill>
              <a:effectLst>
                <a:outerShdw blurRad="38100" dist="19050" dir="2700000" algn="tl" rotWithShape="0">
                  <a:schemeClr val="dk1">
                    <a:alpha val="40000"/>
                  </a:schemeClr>
                </a:outerShdw>
              </a:effectLst>
            </a:endParaRPr>
          </a:p>
        </p:txBody>
      </p:sp>
      <p:sp>
        <p:nvSpPr>
          <p:cNvPr id="21" name="Down Arrow 20"/>
          <p:cNvSpPr/>
          <p:nvPr/>
        </p:nvSpPr>
        <p:spPr>
          <a:xfrm>
            <a:off x="9310255" y="6023321"/>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485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545096" y="1559503"/>
            <a:ext cx="4410075" cy="4010025"/>
          </a:xfrm>
          <a:prstGeom prst="rect">
            <a:avLst/>
          </a:prstGeom>
        </p:spPr>
      </p:pic>
      <p:pic>
        <p:nvPicPr>
          <p:cNvPr id="5" name="Picture 4"/>
          <p:cNvPicPr>
            <a:picLocks noChangeAspect="1"/>
          </p:cNvPicPr>
          <p:nvPr/>
        </p:nvPicPr>
        <p:blipFill>
          <a:blip r:embed="rId3"/>
          <a:stretch>
            <a:fillRect/>
          </a:stretch>
        </p:blipFill>
        <p:spPr>
          <a:xfrm>
            <a:off x="5737952" y="0"/>
            <a:ext cx="3219011" cy="4160662"/>
          </a:xfrm>
          <a:prstGeom prst="rect">
            <a:avLst/>
          </a:prstGeom>
        </p:spPr>
      </p:pic>
      <p:sp>
        <p:nvSpPr>
          <p:cNvPr id="6" name="Rectangle 5"/>
          <p:cNvSpPr/>
          <p:nvPr/>
        </p:nvSpPr>
        <p:spPr>
          <a:xfrm>
            <a:off x="5652661" y="4941295"/>
            <a:ext cx="3237195" cy="12854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Heap is also called dynamic memory and using the heap is referred to as dynamic memory allocation</a:t>
            </a:r>
            <a:endParaRPr lang="en-US"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4"/>
          <a:stretch>
            <a:fillRect/>
          </a:stretch>
        </p:blipFill>
        <p:spPr>
          <a:xfrm>
            <a:off x="9587346" y="0"/>
            <a:ext cx="2189018" cy="4160662"/>
          </a:xfrm>
          <a:prstGeom prst="rect">
            <a:avLst/>
          </a:prstGeom>
        </p:spPr>
      </p:pic>
      <p:sp>
        <p:nvSpPr>
          <p:cNvPr id="9" name="Rectangle 8"/>
          <p:cNvSpPr/>
          <p:nvPr/>
        </p:nvSpPr>
        <p:spPr>
          <a:xfrm>
            <a:off x="9739745" y="4313062"/>
            <a:ext cx="2137931" cy="12564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m</a:t>
            </a:r>
            <a:r>
              <a:rPr lang="en-US" dirty="0" err="1" smtClean="0">
                <a:ln w="0"/>
                <a:solidFill>
                  <a:schemeClr val="tx1"/>
                </a:solidFill>
                <a:effectLst>
                  <a:outerShdw blurRad="38100" dist="19050" dir="2700000" algn="tl" rotWithShape="0">
                    <a:schemeClr val="dk1">
                      <a:alpha val="40000"/>
                    </a:schemeClr>
                  </a:outerShdw>
                </a:effectLst>
              </a:rPr>
              <a:t>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c</a:t>
            </a:r>
            <a:r>
              <a:rPr lang="en-US" dirty="0" err="1" smtClean="0">
                <a:ln w="0"/>
                <a:solidFill>
                  <a:schemeClr val="tx1"/>
                </a:solidFill>
                <a:effectLst>
                  <a:outerShdw blurRad="38100" dist="19050" dir="2700000" algn="tl" rotWithShape="0">
                    <a:schemeClr val="dk1">
                      <a:alpha val="40000"/>
                    </a:schemeClr>
                  </a:outerShdw>
                </a:effectLst>
              </a:rPr>
              <a:t>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r</a:t>
            </a:r>
            <a:r>
              <a:rPr lang="en-US" dirty="0" err="1" smtClean="0">
                <a:ln w="0"/>
                <a:solidFill>
                  <a:schemeClr val="tx1"/>
                </a:solidFill>
                <a:effectLst>
                  <a:outerShdw blurRad="38100" dist="19050" dir="2700000" algn="tl" rotWithShape="0">
                    <a:schemeClr val="dk1">
                      <a:alpha val="40000"/>
                    </a:schemeClr>
                  </a:outerShdw>
                </a:effectLst>
              </a:rPr>
              <a:t>ealloc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free</a:t>
            </a:r>
          </a:p>
        </p:txBody>
      </p:sp>
    </p:spTree>
    <p:extLst>
      <p:ext uri="{BB962C8B-B14F-4D97-AF65-F5344CB8AC3E}">
        <p14:creationId xmlns:p14="http://schemas.microsoft.com/office/powerpoint/2010/main" val="4100556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868795" y="75364"/>
            <a:ext cx="4514850" cy="1666875"/>
          </a:xfrm>
          <a:prstGeom prst="rect">
            <a:avLst/>
          </a:prstGeom>
        </p:spPr>
      </p:pic>
      <p:pic>
        <p:nvPicPr>
          <p:cNvPr id="7" name="Picture 6"/>
          <p:cNvPicPr>
            <a:picLocks noChangeAspect="1"/>
          </p:cNvPicPr>
          <p:nvPr/>
        </p:nvPicPr>
        <p:blipFill>
          <a:blip r:embed="rId3"/>
          <a:stretch>
            <a:fillRect/>
          </a:stretch>
        </p:blipFill>
        <p:spPr>
          <a:xfrm>
            <a:off x="868795" y="2245332"/>
            <a:ext cx="3867150" cy="4576330"/>
          </a:xfrm>
          <a:prstGeom prst="rect">
            <a:avLst/>
          </a:prstGeom>
        </p:spPr>
      </p:pic>
      <p:pic>
        <p:nvPicPr>
          <p:cNvPr id="8" name="Picture 7"/>
          <p:cNvPicPr>
            <a:picLocks noChangeAspect="1"/>
          </p:cNvPicPr>
          <p:nvPr/>
        </p:nvPicPr>
        <p:blipFill>
          <a:blip r:embed="rId4"/>
          <a:stretch>
            <a:fillRect/>
          </a:stretch>
        </p:blipFill>
        <p:spPr>
          <a:xfrm>
            <a:off x="1132035" y="1797657"/>
            <a:ext cx="1417205" cy="447675"/>
          </a:xfrm>
          <a:prstGeom prst="rect">
            <a:avLst/>
          </a:prstGeom>
        </p:spPr>
      </p:pic>
      <p:pic>
        <p:nvPicPr>
          <p:cNvPr id="9" name="Content Placeholder 3"/>
          <p:cNvPicPr>
            <a:picLocks noChangeAspect="1"/>
          </p:cNvPicPr>
          <p:nvPr/>
        </p:nvPicPr>
        <p:blipFill>
          <a:blip r:embed="rId2"/>
          <a:stretch>
            <a:fillRect/>
          </a:stretch>
        </p:blipFill>
        <p:spPr>
          <a:xfrm>
            <a:off x="6105814" y="75362"/>
            <a:ext cx="4251610" cy="1666875"/>
          </a:xfrm>
          <a:prstGeom prst="rect">
            <a:avLst/>
          </a:prstGeom>
        </p:spPr>
      </p:pic>
      <p:pic>
        <p:nvPicPr>
          <p:cNvPr id="10" name="Picture 9"/>
          <p:cNvPicPr>
            <a:picLocks noChangeAspect="1"/>
          </p:cNvPicPr>
          <p:nvPr/>
        </p:nvPicPr>
        <p:blipFill>
          <a:blip r:embed="rId4"/>
          <a:stretch>
            <a:fillRect/>
          </a:stretch>
        </p:blipFill>
        <p:spPr>
          <a:xfrm>
            <a:off x="6105814" y="1732696"/>
            <a:ext cx="1417205" cy="447675"/>
          </a:xfrm>
          <a:prstGeom prst="rect">
            <a:avLst/>
          </a:prstGeom>
        </p:spPr>
      </p:pic>
      <p:pic>
        <p:nvPicPr>
          <p:cNvPr id="11" name="Picture 10"/>
          <p:cNvPicPr>
            <a:picLocks noChangeAspect="1"/>
          </p:cNvPicPr>
          <p:nvPr/>
        </p:nvPicPr>
        <p:blipFill>
          <a:blip r:embed="rId5"/>
          <a:stretch>
            <a:fillRect/>
          </a:stretch>
        </p:blipFill>
        <p:spPr>
          <a:xfrm>
            <a:off x="6105814" y="2161288"/>
            <a:ext cx="4219575" cy="876300"/>
          </a:xfrm>
          <a:prstGeom prst="rect">
            <a:avLst/>
          </a:prstGeom>
        </p:spPr>
      </p:pic>
      <p:pic>
        <p:nvPicPr>
          <p:cNvPr id="12" name="Picture 11"/>
          <p:cNvPicPr>
            <a:picLocks noChangeAspect="1"/>
          </p:cNvPicPr>
          <p:nvPr/>
        </p:nvPicPr>
        <p:blipFill>
          <a:blip r:embed="rId6"/>
          <a:stretch>
            <a:fillRect/>
          </a:stretch>
        </p:blipFill>
        <p:spPr>
          <a:xfrm>
            <a:off x="6105814" y="3078855"/>
            <a:ext cx="3867150" cy="3784074"/>
          </a:xfrm>
          <a:prstGeom prst="rect">
            <a:avLst/>
          </a:prstGeom>
        </p:spPr>
      </p:pic>
      <p:sp>
        <p:nvSpPr>
          <p:cNvPr id="14" name="Rectangle 13"/>
          <p:cNvSpPr/>
          <p:nvPr/>
        </p:nvSpPr>
        <p:spPr>
          <a:xfrm>
            <a:off x="10357424" y="5491328"/>
            <a:ext cx="1136469" cy="914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Clear the memory using free</a:t>
            </a:r>
            <a:endParaRPr lang="en-US" b="1" dirty="0">
              <a:solidFill>
                <a:schemeClr val="tx1"/>
              </a:solidFill>
            </a:endParaRPr>
          </a:p>
        </p:txBody>
      </p:sp>
      <p:cxnSp>
        <p:nvCxnSpPr>
          <p:cNvPr id="16" name="Straight Arrow Connector 15"/>
          <p:cNvCxnSpPr/>
          <p:nvPr/>
        </p:nvCxnSpPr>
        <p:spPr>
          <a:xfrm>
            <a:off x="9509760" y="4970892"/>
            <a:ext cx="1149531" cy="5204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9" name="Content Placeholder 3"/>
          <p:cNvPicPr>
            <a:picLocks noChangeAspect="1"/>
          </p:cNvPicPr>
          <p:nvPr/>
        </p:nvPicPr>
        <p:blipFill>
          <a:blip r:embed="rId2"/>
          <a:stretch>
            <a:fillRect/>
          </a:stretch>
        </p:blipFill>
        <p:spPr>
          <a:xfrm>
            <a:off x="6105814" y="36174"/>
            <a:ext cx="4251610" cy="1666875"/>
          </a:xfrm>
          <a:prstGeom prst="rect">
            <a:avLst/>
          </a:prstGeom>
        </p:spPr>
      </p:pic>
      <p:pic>
        <p:nvPicPr>
          <p:cNvPr id="20" name="Picture 19"/>
          <p:cNvPicPr>
            <a:picLocks noChangeAspect="1"/>
          </p:cNvPicPr>
          <p:nvPr/>
        </p:nvPicPr>
        <p:blipFill>
          <a:blip r:embed="rId4"/>
          <a:stretch>
            <a:fillRect/>
          </a:stretch>
        </p:blipFill>
        <p:spPr>
          <a:xfrm>
            <a:off x="6105814" y="1693508"/>
            <a:ext cx="1417205" cy="447675"/>
          </a:xfrm>
          <a:prstGeom prst="rect">
            <a:avLst/>
          </a:prstGeom>
        </p:spPr>
      </p:pic>
    </p:spTree>
    <p:extLst>
      <p:ext uri="{BB962C8B-B14F-4D97-AF65-F5344CB8AC3E}">
        <p14:creationId xmlns:p14="http://schemas.microsoft.com/office/powerpoint/2010/main" val="371513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t>
            </a:r>
            <a:endParaRPr lang="en-US" dirty="0"/>
          </a:p>
        </p:txBody>
      </p:sp>
      <p:sp>
        <p:nvSpPr>
          <p:cNvPr id="3" name="Content Placeholder 2"/>
          <p:cNvSpPr>
            <a:spLocks noGrp="1"/>
          </p:cNvSpPr>
          <p:nvPr>
            <p:ph idx="1"/>
          </p:nvPr>
        </p:nvSpPr>
        <p:spPr>
          <a:xfrm>
            <a:off x="731520" y="0"/>
            <a:ext cx="10698480" cy="6721475"/>
          </a:xfrm>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1077428" y="2683516"/>
            <a:ext cx="4219575" cy="876300"/>
          </a:xfrm>
          <a:prstGeom prst="rect">
            <a:avLst/>
          </a:prstGeom>
        </p:spPr>
      </p:pic>
      <p:pic>
        <p:nvPicPr>
          <p:cNvPr id="5" name="Content Placeholder 3"/>
          <p:cNvPicPr>
            <a:picLocks noChangeAspect="1"/>
          </p:cNvPicPr>
          <p:nvPr/>
        </p:nvPicPr>
        <p:blipFill>
          <a:blip r:embed="rId3"/>
          <a:stretch>
            <a:fillRect/>
          </a:stretch>
        </p:blipFill>
        <p:spPr>
          <a:xfrm>
            <a:off x="1098150" y="-636"/>
            <a:ext cx="4251610" cy="1972508"/>
          </a:xfrm>
          <a:prstGeom prst="rect">
            <a:avLst/>
          </a:prstGeom>
        </p:spPr>
      </p:pic>
      <p:pic>
        <p:nvPicPr>
          <p:cNvPr id="6" name="Picture 5"/>
          <p:cNvPicPr>
            <a:picLocks noChangeAspect="1"/>
          </p:cNvPicPr>
          <p:nvPr/>
        </p:nvPicPr>
        <p:blipFill>
          <a:blip r:embed="rId4"/>
          <a:stretch>
            <a:fillRect/>
          </a:stretch>
        </p:blipFill>
        <p:spPr>
          <a:xfrm>
            <a:off x="1098150" y="1939291"/>
            <a:ext cx="1417205" cy="529760"/>
          </a:xfrm>
          <a:prstGeom prst="rect">
            <a:avLst/>
          </a:prstGeom>
        </p:spPr>
      </p:pic>
      <p:pic>
        <p:nvPicPr>
          <p:cNvPr id="7" name="Picture 6"/>
          <p:cNvPicPr>
            <a:picLocks noChangeAspect="1"/>
          </p:cNvPicPr>
          <p:nvPr/>
        </p:nvPicPr>
        <p:blipFill>
          <a:blip r:embed="rId5"/>
          <a:stretch>
            <a:fillRect/>
          </a:stretch>
        </p:blipFill>
        <p:spPr>
          <a:xfrm>
            <a:off x="1098150" y="2398439"/>
            <a:ext cx="1114425" cy="342900"/>
          </a:xfrm>
          <a:prstGeom prst="rect">
            <a:avLst/>
          </a:prstGeom>
        </p:spPr>
      </p:pic>
      <p:sp>
        <p:nvSpPr>
          <p:cNvPr id="8" name="Content Placeholder 2"/>
          <p:cNvSpPr txBox="1">
            <a:spLocks/>
          </p:cNvSpPr>
          <p:nvPr/>
        </p:nvSpPr>
        <p:spPr>
          <a:xfrm>
            <a:off x="731520" y="182881"/>
            <a:ext cx="10698480" cy="6499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Georgia" panose="02040502050405020303" pitchFamily="18" charset="0"/>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Georgia" panose="02040502050405020303" pitchFamily="18" charset="0"/>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mtClean="0"/>
              <a:t> </a:t>
            </a:r>
            <a:endParaRPr lang="en-US" dirty="0"/>
          </a:p>
        </p:txBody>
      </p:sp>
      <p:pic>
        <p:nvPicPr>
          <p:cNvPr id="9" name="Picture 8"/>
          <p:cNvPicPr>
            <a:picLocks noChangeAspect="1"/>
          </p:cNvPicPr>
          <p:nvPr/>
        </p:nvPicPr>
        <p:blipFill>
          <a:blip r:embed="rId6"/>
          <a:stretch>
            <a:fillRect/>
          </a:stretch>
        </p:blipFill>
        <p:spPr>
          <a:xfrm>
            <a:off x="971333" y="3559816"/>
            <a:ext cx="4085857" cy="3161659"/>
          </a:xfrm>
          <a:prstGeom prst="rect">
            <a:avLst/>
          </a:prstGeom>
        </p:spPr>
      </p:pic>
      <p:pic>
        <p:nvPicPr>
          <p:cNvPr id="10" name="Picture 9"/>
          <p:cNvPicPr>
            <a:picLocks noChangeAspect="1"/>
          </p:cNvPicPr>
          <p:nvPr/>
        </p:nvPicPr>
        <p:blipFill>
          <a:blip r:embed="rId7"/>
          <a:stretch>
            <a:fillRect/>
          </a:stretch>
        </p:blipFill>
        <p:spPr>
          <a:xfrm>
            <a:off x="6233037" y="3529095"/>
            <a:ext cx="4543425" cy="381000"/>
          </a:xfrm>
          <a:prstGeom prst="rect">
            <a:avLst/>
          </a:prstGeom>
        </p:spPr>
      </p:pic>
      <p:pic>
        <p:nvPicPr>
          <p:cNvPr id="11" name="Picture 10"/>
          <p:cNvPicPr>
            <a:picLocks noChangeAspect="1"/>
          </p:cNvPicPr>
          <p:nvPr/>
        </p:nvPicPr>
        <p:blipFill>
          <a:blip r:embed="rId2"/>
          <a:stretch>
            <a:fillRect/>
          </a:stretch>
        </p:blipFill>
        <p:spPr>
          <a:xfrm>
            <a:off x="6206326" y="2683516"/>
            <a:ext cx="4219575" cy="876300"/>
          </a:xfrm>
          <a:prstGeom prst="rect">
            <a:avLst/>
          </a:prstGeom>
        </p:spPr>
      </p:pic>
      <p:pic>
        <p:nvPicPr>
          <p:cNvPr id="12" name="Content Placeholder 3"/>
          <p:cNvPicPr>
            <a:picLocks noChangeAspect="1"/>
          </p:cNvPicPr>
          <p:nvPr/>
        </p:nvPicPr>
        <p:blipFill>
          <a:blip r:embed="rId3"/>
          <a:stretch>
            <a:fillRect/>
          </a:stretch>
        </p:blipFill>
        <p:spPr>
          <a:xfrm>
            <a:off x="6161309" y="-636"/>
            <a:ext cx="4251610" cy="1972508"/>
          </a:xfrm>
          <a:prstGeom prst="rect">
            <a:avLst/>
          </a:prstGeom>
        </p:spPr>
      </p:pic>
      <p:pic>
        <p:nvPicPr>
          <p:cNvPr id="13" name="Picture 12"/>
          <p:cNvPicPr>
            <a:picLocks noChangeAspect="1"/>
          </p:cNvPicPr>
          <p:nvPr/>
        </p:nvPicPr>
        <p:blipFill>
          <a:blip r:embed="rId4"/>
          <a:stretch>
            <a:fillRect/>
          </a:stretch>
        </p:blipFill>
        <p:spPr>
          <a:xfrm>
            <a:off x="6233037" y="1817201"/>
            <a:ext cx="1417205" cy="529760"/>
          </a:xfrm>
          <a:prstGeom prst="rect">
            <a:avLst/>
          </a:prstGeom>
        </p:spPr>
      </p:pic>
      <p:pic>
        <p:nvPicPr>
          <p:cNvPr id="14" name="Picture 13"/>
          <p:cNvPicPr>
            <a:picLocks noChangeAspect="1"/>
          </p:cNvPicPr>
          <p:nvPr/>
        </p:nvPicPr>
        <p:blipFill>
          <a:blip r:embed="rId5"/>
          <a:stretch>
            <a:fillRect/>
          </a:stretch>
        </p:blipFill>
        <p:spPr>
          <a:xfrm>
            <a:off x="6233037" y="2315979"/>
            <a:ext cx="1114425" cy="342900"/>
          </a:xfrm>
          <a:prstGeom prst="rect">
            <a:avLst/>
          </a:prstGeom>
        </p:spPr>
      </p:pic>
      <p:sp>
        <p:nvSpPr>
          <p:cNvPr id="16" name="Oval Callout 15"/>
          <p:cNvSpPr/>
          <p:nvPr/>
        </p:nvSpPr>
        <p:spPr>
          <a:xfrm>
            <a:off x="7264888" y="4586683"/>
            <a:ext cx="1300888" cy="1087976"/>
          </a:xfrm>
          <a:prstGeom prst="wedgeEllipseCallout">
            <a:avLst>
              <a:gd name="adj1" fmla="val 71031"/>
              <a:gd name="adj2" fmla="val -364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71023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pic>
        <p:nvPicPr>
          <p:cNvPr id="6" name="Picture 5"/>
          <p:cNvPicPr>
            <a:picLocks noChangeAspect="1"/>
          </p:cNvPicPr>
          <p:nvPr/>
        </p:nvPicPr>
        <p:blipFill>
          <a:blip r:embed="rId2"/>
          <a:stretch>
            <a:fillRect/>
          </a:stretch>
        </p:blipFill>
        <p:spPr>
          <a:xfrm>
            <a:off x="4572433" y="119413"/>
            <a:ext cx="6753225" cy="3317297"/>
          </a:xfrm>
          <a:prstGeom prst="rect">
            <a:avLst/>
          </a:prstGeom>
        </p:spPr>
      </p:pic>
      <p:pic>
        <p:nvPicPr>
          <p:cNvPr id="7" name="Picture 6"/>
          <p:cNvPicPr>
            <a:picLocks noChangeAspect="1"/>
          </p:cNvPicPr>
          <p:nvPr/>
        </p:nvPicPr>
        <p:blipFill>
          <a:blip r:embed="rId3"/>
          <a:stretch>
            <a:fillRect/>
          </a:stretch>
        </p:blipFill>
        <p:spPr>
          <a:xfrm>
            <a:off x="4627853" y="3729255"/>
            <a:ext cx="6667500" cy="2992220"/>
          </a:xfrm>
          <a:prstGeom prst="rect">
            <a:avLst/>
          </a:prstGeom>
        </p:spPr>
      </p:pic>
      <p:sp>
        <p:nvSpPr>
          <p:cNvPr id="8" name="Oval 7"/>
          <p:cNvSpPr/>
          <p:nvPr/>
        </p:nvSpPr>
        <p:spPr>
          <a:xfrm>
            <a:off x="1251678" y="799564"/>
            <a:ext cx="2604655" cy="202608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an integer value in memory,</a:t>
            </a:r>
          </a:p>
          <a:p>
            <a:pPr algn="ctr"/>
            <a:r>
              <a:rPr lang="en-US" dirty="0" err="1">
                <a:solidFill>
                  <a:schemeClr val="tx1"/>
                </a:solidFill>
              </a:rPr>
              <a:t>i</a:t>
            </a:r>
            <a:r>
              <a:rPr lang="en-US" dirty="0" err="1" smtClean="0">
                <a:solidFill>
                  <a:schemeClr val="tx1"/>
                </a:solidFill>
              </a:rPr>
              <a:t>nt</a:t>
            </a:r>
            <a:r>
              <a:rPr lang="en-US" dirty="0" smtClean="0">
                <a:solidFill>
                  <a:schemeClr val="tx1"/>
                </a:solidFill>
              </a:rPr>
              <a:t> x=8;</a:t>
            </a:r>
            <a:endParaRPr lang="en-US" dirty="0">
              <a:solidFill>
                <a:schemeClr val="tx1"/>
              </a:solidFill>
            </a:endParaRPr>
          </a:p>
        </p:txBody>
      </p:sp>
      <p:sp>
        <p:nvSpPr>
          <p:cNvPr id="9" name="Oval 8"/>
          <p:cNvSpPr/>
          <p:nvPr/>
        </p:nvSpPr>
        <p:spPr>
          <a:xfrm>
            <a:off x="1196248" y="3935276"/>
            <a:ext cx="3066189" cy="2607323"/>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a list of numbers in memory: Using array we can store list of number of same type, array is always stored as one contiguous block of memory</a:t>
            </a:r>
            <a:endParaRPr lang="en-US" dirty="0">
              <a:solidFill>
                <a:schemeClr val="tx1"/>
              </a:solidFill>
            </a:endParaRPr>
          </a:p>
        </p:txBody>
      </p:sp>
      <p:sp>
        <p:nvSpPr>
          <p:cNvPr id="10" name="Rectangle 9"/>
          <p:cNvSpPr/>
          <p:nvPr/>
        </p:nvSpPr>
        <p:spPr>
          <a:xfrm>
            <a:off x="8354291" y="3024324"/>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1" name="Rectangle 10"/>
          <p:cNvSpPr/>
          <p:nvPr/>
        </p:nvSpPr>
        <p:spPr>
          <a:xfrm>
            <a:off x="8354291" y="6542599"/>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12952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2884</TotalTime>
  <Words>1146</Words>
  <Application>Microsoft Office PowerPoint</Application>
  <PresentationFormat>Widescreen</PresentationFormat>
  <Paragraphs>218</Paragraphs>
  <Slides>29</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Arial</vt:lpstr>
      <vt:lpstr>Calibri</vt:lpstr>
      <vt:lpstr>Georgia</vt:lpstr>
      <vt:lpstr>Gill Sans MT</vt:lpstr>
      <vt:lpstr>Open Sans</vt:lpstr>
      <vt:lpstr>Times New Roman</vt:lpstr>
      <vt:lpstr>Badge</vt:lpstr>
      <vt:lpstr>Packager Shell Object</vt:lpstr>
      <vt:lpstr>Package</vt:lpstr>
      <vt:lpstr>Module 4</vt:lpstr>
      <vt:lpstr>Topics( TOPICS HIGHLIGHTED IN Yellow COLOR ARE MADE ONLINE, STUDY THEM ON YOUR OWN FROM THE RESOURCE Available ON BLACKBOARD)</vt:lpstr>
      <vt:lpstr>Dynamic memory allocation</vt:lpstr>
      <vt:lpstr> </vt:lpstr>
      <vt:lpstr> </vt:lpstr>
      <vt:lpstr> </vt:lpstr>
      <vt:lpstr> </vt:lpstr>
      <vt:lpstr>   </vt:lpstr>
      <vt:lpstr> </vt:lpstr>
      <vt:lpstr> </vt:lpstr>
      <vt:lpstr>    </vt:lpstr>
      <vt:lpstr> </vt:lpstr>
      <vt:lpstr> </vt:lpstr>
      <vt:lpstr>linked list vs array</vt:lpstr>
      <vt:lpstr>Linked list operations</vt:lpstr>
      <vt:lpstr>Doubly linked list</vt:lpstr>
      <vt:lpstr>Doubly linked list</vt:lpstr>
      <vt:lpstr>Doubly linked list operations</vt:lpstr>
      <vt:lpstr>Stack Data Structure</vt:lpstr>
      <vt:lpstr>Stack Data Structure</vt:lpstr>
      <vt:lpstr>Stack Data Structure</vt:lpstr>
      <vt:lpstr>Stack implementation using Array</vt:lpstr>
      <vt:lpstr>Stack implementation using linked list</vt:lpstr>
      <vt:lpstr>queue data structure</vt:lpstr>
      <vt:lpstr>queue data structure</vt:lpstr>
      <vt:lpstr>queue implementation using array and linked list</vt:lpstr>
      <vt:lpstr>Infix to Postfix conversion</vt:lpstr>
      <vt:lpstr>Operator precedence table</vt:lpstr>
      <vt:lpstr>Infix to Postfix conversion and  Postfix expression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314</cp:revision>
  <dcterms:created xsi:type="dcterms:W3CDTF">2017-11-09T22:54:09Z</dcterms:created>
  <dcterms:modified xsi:type="dcterms:W3CDTF">2018-01-13T14:52:42Z</dcterms:modified>
</cp:coreProperties>
</file>