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14"/>
  </p:notesMasterIdLst>
  <p:sldIdLst>
    <p:sldId id="256" r:id="rId2"/>
    <p:sldId id="466" r:id="rId3"/>
    <p:sldId id="467" r:id="rId4"/>
    <p:sldId id="369" r:id="rId5"/>
    <p:sldId id="373" r:id="rId6"/>
    <p:sldId id="382" r:id="rId7"/>
    <p:sldId id="375" r:id="rId8"/>
    <p:sldId id="383" r:id="rId9"/>
    <p:sldId id="391" r:id="rId10"/>
    <p:sldId id="393" r:id="rId11"/>
    <p:sldId id="394" r:id="rId12"/>
    <p:sldId id="390" r:id="rId13"/>
    <p:sldId id="291" r:id="rId14"/>
    <p:sldId id="257" r:id="rId15"/>
    <p:sldId id="258" r:id="rId16"/>
    <p:sldId id="293" r:id="rId17"/>
    <p:sldId id="295" r:id="rId18"/>
    <p:sldId id="310" r:id="rId19"/>
    <p:sldId id="296" r:id="rId20"/>
    <p:sldId id="297" r:id="rId21"/>
    <p:sldId id="468" r:id="rId22"/>
    <p:sldId id="469" r:id="rId23"/>
    <p:sldId id="307" r:id="rId24"/>
    <p:sldId id="308" r:id="rId25"/>
    <p:sldId id="309" r:id="rId26"/>
    <p:sldId id="306" r:id="rId27"/>
    <p:sldId id="312" r:id="rId28"/>
    <p:sldId id="299" r:id="rId29"/>
    <p:sldId id="300" r:id="rId30"/>
    <p:sldId id="301" r:id="rId31"/>
    <p:sldId id="260" r:id="rId32"/>
    <p:sldId id="329" r:id="rId33"/>
    <p:sldId id="335" r:id="rId34"/>
    <p:sldId id="332" r:id="rId35"/>
    <p:sldId id="330" r:id="rId36"/>
    <p:sldId id="336" r:id="rId37"/>
    <p:sldId id="339" r:id="rId38"/>
    <p:sldId id="349" r:id="rId39"/>
    <p:sldId id="340" r:id="rId40"/>
    <p:sldId id="344" r:id="rId41"/>
    <p:sldId id="350" r:id="rId42"/>
    <p:sldId id="351" r:id="rId43"/>
    <p:sldId id="345" r:id="rId44"/>
    <p:sldId id="346" r:id="rId45"/>
    <p:sldId id="352" r:id="rId46"/>
    <p:sldId id="347" r:id="rId47"/>
    <p:sldId id="385" r:id="rId48"/>
    <p:sldId id="384" r:id="rId49"/>
    <p:sldId id="354" r:id="rId50"/>
    <p:sldId id="355" r:id="rId51"/>
    <p:sldId id="357" r:id="rId52"/>
    <p:sldId id="358" r:id="rId53"/>
    <p:sldId id="396" r:id="rId54"/>
    <p:sldId id="395" r:id="rId55"/>
    <p:sldId id="397" r:id="rId56"/>
    <p:sldId id="398" r:id="rId57"/>
    <p:sldId id="399" r:id="rId58"/>
    <p:sldId id="400" r:id="rId59"/>
    <p:sldId id="359" r:id="rId60"/>
    <p:sldId id="360" r:id="rId61"/>
    <p:sldId id="361" r:id="rId62"/>
    <p:sldId id="401" r:id="rId63"/>
    <p:sldId id="402" r:id="rId64"/>
    <p:sldId id="403" r:id="rId65"/>
    <p:sldId id="404" r:id="rId66"/>
    <p:sldId id="405" r:id="rId67"/>
    <p:sldId id="406" r:id="rId68"/>
    <p:sldId id="407" r:id="rId69"/>
    <p:sldId id="408" r:id="rId70"/>
    <p:sldId id="409" r:id="rId71"/>
    <p:sldId id="430" r:id="rId72"/>
    <p:sldId id="425" r:id="rId73"/>
    <p:sldId id="421" r:id="rId74"/>
    <p:sldId id="427" r:id="rId75"/>
    <p:sldId id="426" r:id="rId76"/>
    <p:sldId id="428" r:id="rId77"/>
    <p:sldId id="420" r:id="rId78"/>
    <p:sldId id="431" r:id="rId79"/>
    <p:sldId id="437" r:id="rId80"/>
    <p:sldId id="436" r:id="rId81"/>
    <p:sldId id="435" r:id="rId82"/>
    <p:sldId id="432" r:id="rId83"/>
    <p:sldId id="414" r:id="rId84"/>
    <p:sldId id="434" r:id="rId85"/>
    <p:sldId id="433" r:id="rId86"/>
    <p:sldId id="412" r:id="rId87"/>
    <p:sldId id="424" r:id="rId88"/>
    <p:sldId id="438" r:id="rId89"/>
    <p:sldId id="440" r:id="rId90"/>
    <p:sldId id="441" r:id="rId91"/>
    <p:sldId id="442" r:id="rId92"/>
    <p:sldId id="444" r:id="rId93"/>
    <p:sldId id="451" r:id="rId94"/>
    <p:sldId id="452" r:id="rId95"/>
    <p:sldId id="453" r:id="rId96"/>
    <p:sldId id="445" r:id="rId97"/>
    <p:sldId id="449" r:id="rId98"/>
    <p:sldId id="450" r:id="rId99"/>
    <p:sldId id="446" r:id="rId100"/>
    <p:sldId id="443" r:id="rId101"/>
    <p:sldId id="465" r:id="rId102"/>
    <p:sldId id="454" r:id="rId103"/>
    <p:sldId id="455" r:id="rId104"/>
    <p:sldId id="464" r:id="rId105"/>
    <p:sldId id="463" r:id="rId106"/>
    <p:sldId id="456" r:id="rId107"/>
    <p:sldId id="457" r:id="rId108"/>
    <p:sldId id="458" r:id="rId109"/>
    <p:sldId id="459" r:id="rId110"/>
    <p:sldId id="460" r:id="rId111"/>
    <p:sldId id="461" r:id="rId112"/>
    <p:sldId id="462"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Joshi" initials="DJ" lastIdx="4" clrIdx="0">
    <p:extLst>
      <p:ext uri="{19B8F6BF-5375-455C-9EA6-DF929625EA0E}">
        <p15:presenceInfo xmlns:p15="http://schemas.microsoft.com/office/powerpoint/2012/main" userId="S-1-5-21-524661589-3697318505-3302111199-73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40" autoAdjust="0"/>
  </p:normalViewPr>
  <p:slideViewPr>
    <p:cSldViewPr>
      <p:cViewPr>
        <p:scale>
          <a:sx n="80" d="100"/>
          <a:sy n="80" d="100"/>
        </p:scale>
        <p:origin x="894"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19T16:43:55.371" idx="4">
    <p:pos x="300" y="2972"/>
    <p:text>We will talk more about other type of variables and their default values in module-2</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F778E0-BDB2-43C9-BF90-DC7C7BA398CE}" type="datetimeFigureOut">
              <a:rPr lang="en-US" smtClean="0"/>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D033D8-1DB7-4E34-8C6A-A80AF3BD44F7}" type="slidenum">
              <a:rPr lang="en-US" smtClean="0"/>
              <a:t>‹#›</a:t>
            </a:fld>
            <a:endParaRPr lang="en-US"/>
          </a:p>
        </p:txBody>
      </p:sp>
    </p:spTree>
    <p:extLst>
      <p:ext uri="{BB962C8B-B14F-4D97-AF65-F5344CB8AC3E}">
        <p14:creationId xmlns:p14="http://schemas.microsoft.com/office/powerpoint/2010/main" val="43170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compiling-a-c-program-behind-the-scen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Embedded systems: faster to execute</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a:t>
            </a:fld>
            <a:endParaRPr lang="en-US"/>
          </a:p>
        </p:txBody>
      </p:sp>
    </p:spTree>
    <p:extLst>
      <p:ext uri="{BB962C8B-B14F-4D97-AF65-F5344CB8AC3E}">
        <p14:creationId xmlns:p14="http://schemas.microsoft.com/office/powerpoint/2010/main" val="3397060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https://www.geeksforgeeks.org/compiling-a-c-program-behind-the-scenes/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33</a:t>
            </a:fld>
            <a:endParaRPr lang="en-US"/>
          </a:p>
        </p:txBody>
      </p:sp>
    </p:spTree>
    <p:extLst>
      <p:ext uri="{BB962C8B-B14F-4D97-AF65-F5344CB8AC3E}">
        <p14:creationId xmlns:p14="http://schemas.microsoft.com/office/powerpoint/2010/main" val="2346702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compilation of a C program the compilation is started off with preprocessing the directives (e.g., #include and #define). The preprocessor (</a:t>
            </a:r>
            <a:r>
              <a:rPr lang="en-US" sz="1200" b="0" i="1" kern="1200" dirty="0" err="1" smtClean="0">
                <a:solidFill>
                  <a:schemeClr val="tx1"/>
                </a:solidFill>
                <a:effectLst/>
                <a:latin typeface="+mn-lt"/>
                <a:ea typeface="+mn-ea"/>
                <a:cs typeface="+mn-cs"/>
              </a:rPr>
              <a:t>cpp</a:t>
            </a:r>
            <a:r>
              <a:rPr lang="en-US" sz="1200" b="0" i="0" kern="1200" dirty="0" smtClean="0">
                <a:solidFill>
                  <a:schemeClr val="tx1"/>
                </a:solidFill>
                <a:effectLst/>
                <a:latin typeface="+mn-lt"/>
                <a:ea typeface="+mn-ea"/>
                <a:cs typeface="+mn-cs"/>
              </a:rPr>
              <a:t> - c preprocessor) is a separate program in reality, but it is invoked automatically by the compiler. For example, the </a:t>
            </a:r>
            <a:r>
              <a:rPr lang="en-US" dirty="0" smtClean="0"/>
              <a:t>#include &lt;</a:t>
            </a:r>
            <a:r>
              <a:rPr lang="en-US" dirty="0" err="1" smtClean="0"/>
              <a:t>stdio.h</a:t>
            </a:r>
            <a:r>
              <a:rPr lang="en-US" dirty="0" smtClean="0"/>
              <a:t>&gt;</a:t>
            </a:r>
            <a:r>
              <a:rPr lang="en-US" sz="1200" b="0" i="0" kern="1200" dirty="0" smtClean="0">
                <a:solidFill>
                  <a:schemeClr val="tx1"/>
                </a:solidFill>
                <a:effectLst/>
                <a:latin typeface="+mn-lt"/>
                <a:ea typeface="+mn-ea"/>
                <a:cs typeface="+mn-cs"/>
              </a:rPr>
              <a:t> command in line 1 of </a:t>
            </a:r>
            <a:r>
              <a:rPr lang="en-US" sz="1200" b="0" i="0" kern="1200" dirty="0" err="1" smtClean="0">
                <a:solidFill>
                  <a:schemeClr val="tx1"/>
                </a:solidFill>
                <a:effectLst/>
                <a:latin typeface="+mn-lt"/>
                <a:ea typeface="+mn-ea"/>
                <a:cs typeface="+mn-cs"/>
              </a:rPr>
              <a:t>Test</a:t>
            </a:r>
            <a:r>
              <a:rPr lang="en-US" dirty="0" err="1" smtClean="0"/>
              <a:t>.c</a:t>
            </a:r>
            <a:r>
              <a:rPr lang="en-US" sz="1200" b="0" i="0" kern="1200" dirty="0" smtClean="0">
                <a:solidFill>
                  <a:schemeClr val="tx1"/>
                </a:solidFill>
                <a:effectLst/>
                <a:latin typeface="+mn-lt"/>
                <a:ea typeface="+mn-ea"/>
                <a:cs typeface="+mn-cs"/>
              </a:rPr>
              <a:t> tells the preprocessor to read the contents of the system header file </a:t>
            </a:r>
            <a:r>
              <a:rPr lang="en-US" dirty="0" err="1" smtClean="0"/>
              <a:t>stdio.h</a:t>
            </a:r>
            <a:r>
              <a:rPr lang="en-US" sz="1200" b="0" i="0" kern="1200" dirty="0" smtClean="0">
                <a:solidFill>
                  <a:schemeClr val="tx1"/>
                </a:solidFill>
                <a:effectLst/>
                <a:latin typeface="+mn-lt"/>
                <a:ea typeface="+mn-ea"/>
                <a:cs typeface="+mn-cs"/>
              </a:rPr>
              <a:t> and insert it directly into the program text. The result is another file typically with the </a:t>
            </a:r>
            <a:r>
              <a:rPr lang="en-US" dirty="0" smtClean="0"/>
              <a:t>.</a:t>
            </a:r>
            <a:r>
              <a:rPr lang="en-US" dirty="0" err="1" smtClean="0"/>
              <a:t>i</a:t>
            </a:r>
            <a:r>
              <a:rPr lang="en-US" sz="1200" b="0" i="0" kern="1200" dirty="0" smtClean="0">
                <a:solidFill>
                  <a:schemeClr val="tx1"/>
                </a:solidFill>
                <a:effectLst/>
                <a:latin typeface="+mn-lt"/>
                <a:ea typeface="+mn-ea"/>
                <a:cs typeface="+mn-cs"/>
              </a:rPr>
              <a:t> suffix. In practice, the preprocessed file is not saved to disk unless the </a:t>
            </a:r>
            <a:r>
              <a:rPr lang="en-US" dirty="0" smtClean="0"/>
              <a:t>-save-temps</a:t>
            </a:r>
            <a:r>
              <a:rPr lang="en-US" sz="1200" b="0" i="0" kern="1200" dirty="0" smtClean="0">
                <a:solidFill>
                  <a:schemeClr val="tx1"/>
                </a:solidFill>
                <a:effectLst/>
                <a:latin typeface="+mn-lt"/>
                <a:ea typeface="+mn-ea"/>
                <a:cs typeface="+mn-cs"/>
              </a:rPr>
              <a:t> option is used.</a:t>
            </a:r>
          </a:p>
          <a:p>
            <a:r>
              <a:rPr lang="en-US" sz="1200" b="0" i="0" kern="1200" dirty="0" smtClean="0">
                <a:solidFill>
                  <a:schemeClr val="tx1"/>
                </a:solidFill>
                <a:effectLst/>
                <a:latin typeface="+mn-lt"/>
                <a:ea typeface="+mn-ea"/>
                <a:cs typeface="+mn-cs"/>
              </a:rPr>
              <a:t>This is the first stage of compilation process where preprocessor directives (macros and header files are most common) are expanded. To perform this step </a:t>
            </a:r>
            <a:r>
              <a:rPr lang="en-US" sz="1200" b="0" i="0" kern="1200" dirty="0" err="1" smtClean="0">
                <a:solidFill>
                  <a:schemeClr val="tx1"/>
                </a:solidFill>
                <a:effectLst/>
                <a:latin typeface="+mn-lt"/>
                <a:ea typeface="+mn-ea"/>
                <a:cs typeface="+mn-cs"/>
              </a:rPr>
              <a:t>gcc</a:t>
            </a:r>
            <a:r>
              <a:rPr lang="en-US" sz="1200" b="0" i="0" kern="1200" dirty="0" smtClean="0">
                <a:solidFill>
                  <a:schemeClr val="tx1"/>
                </a:solidFill>
                <a:effectLst/>
                <a:latin typeface="+mn-lt"/>
                <a:ea typeface="+mn-ea"/>
                <a:cs typeface="+mn-cs"/>
              </a:rPr>
              <a:t> executes the following command internally.</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34</a:t>
            </a:fld>
            <a:endParaRPr lang="en-US"/>
          </a:p>
        </p:txBody>
      </p:sp>
    </p:spTree>
    <p:extLst>
      <p:ext uri="{BB962C8B-B14F-4D97-AF65-F5344CB8AC3E}">
        <p14:creationId xmlns:p14="http://schemas.microsoft.com/office/powerpoint/2010/main" val="190756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35</a:t>
            </a:fld>
            <a:endParaRPr lang="en-US"/>
          </a:p>
        </p:txBody>
      </p:sp>
    </p:spTree>
    <p:extLst>
      <p:ext uri="{BB962C8B-B14F-4D97-AF65-F5344CB8AC3E}">
        <p14:creationId xmlns:p14="http://schemas.microsoft.com/office/powerpoint/2010/main" val="1967883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dirty="0" err="1" smtClean="0"/>
              <a:t>stdio.h</a:t>
            </a:r>
            <a:r>
              <a:rPr lang="en-US" sz="1200" b="0" i="0" kern="1200" dirty="0" smtClean="0">
                <a:solidFill>
                  <a:schemeClr val="tx1"/>
                </a:solidFill>
                <a:effectLst/>
                <a:latin typeface="+mn-lt"/>
                <a:ea typeface="+mn-ea"/>
                <a:cs typeface="+mn-cs"/>
              </a:rPr>
              <a:t> holds information about the I/O stuff, the actual code for it will be in the runtime library (though you rarely have to link that library specifically since the compiler will try to take care of it for you). Because you usually link with the compiler (i.e., the compiler invokes the linker for you), it knows that you're probably going to need the C run time library.</a:t>
            </a:r>
          </a:p>
          <a:p>
            <a:endParaRPr lang="en-US" dirty="0" smtClean="0"/>
          </a:p>
          <a:p>
            <a:r>
              <a:rPr lang="en-US" dirty="0" smtClean="0"/>
              <a:t>On a normal Unix system, if you do not instruct it otherwise, [GCC] will look for headers requested with #include &lt;file&gt; in: C:\Program Files (x86)\</a:t>
            </a:r>
            <a:r>
              <a:rPr lang="en-US" dirty="0" err="1" smtClean="0"/>
              <a:t>CodeBlocks</a:t>
            </a:r>
            <a:r>
              <a:rPr lang="en-US" dirty="0" smtClean="0"/>
              <a:t>\</a:t>
            </a:r>
            <a:r>
              <a:rPr lang="en-US" dirty="0" err="1" smtClean="0"/>
              <a:t>MinGW</a:t>
            </a:r>
            <a:r>
              <a:rPr lang="en-US" dirty="0" smtClean="0"/>
              <a:t>\include</a:t>
            </a:r>
          </a:p>
          <a:p>
            <a:endParaRPr lang="en-US" dirty="0" smtClean="0"/>
          </a:p>
          <a:p>
            <a:r>
              <a:rPr lang="en-US" dirty="0" smtClean="0"/>
              <a:t>Source: http://www.mingw.org/wiki/includepathhowto</a:t>
            </a:r>
            <a:br>
              <a:rPr lang="en-US" dirty="0" smtClean="0"/>
            </a:b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36</a:t>
            </a:fld>
            <a:endParaRPr lang="en-US"/>
          </a:p>
        </p:txBody>
      </p:sp>
    </p:spTree>
    <p:extLst>
      <p:ext uri="{BB962C8B-B14F-4D97-AF65-F5344CB8AC3E}">
        <p14:creationId xmlns:p14="http://schemas.microsoft.com/office/powerpoint/2010/main" val="387222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37</a:t>
            </a:fld>
            <a:endParaRPr lang="en-US"/>
          </a:p>
        </p:txBody>
      </p:sp>
    </p:spTree>
    <p:extLst>
      <p:ext uri="{BB962C8B-B14F-4D97-AF65-F5344CB8AC3E}">
        <p14:creationId xmlns:p14="http://schemas.microsoft.com/office/powerpoint/2010/main" val="806310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39</a:t>
            </a:fld>
            <a:endParaRPr lang="en-US"/>
          </a:p>
        </p:txBody>
      </p:sp>
    </p:spTree>
    <p:extLst>
      <p:ext uri="{BB962C8B-B14F-4D97-AF65-F5344CB8AC3E}">
        <p14:creationId xmlns:p14="http://schemas.microsoft.com/office/powerpoint/2010/main" val="4176311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Static : storage specifier and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is a type qualifier.</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41</a:t>
            </a:fld>
            <a:endParaRPr lang="en-US"/>
          </a:p>
        </p:txBody>
      </p:sp>
    </p:spTree>
    <p:extLst>
      <p:ext uri="{BB962C8B-B14F-4D97-AF65-F5344CB8AC3E}">
        <p14:creationId xmlns:p14="http://schemas.microsoft.com/office/powerpoint/2010/main" val="420439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the stack? It's a special region of your computer's memory that stores temporary variables created by each function (including the </a:t>
            </a:r>
            <a:r>
              <a:rPr lang="en-US" dirty="0" smtClean="0"/>
              <a:t>main()</a:t>
            </a:r>
            <a:r>
              <a:rPr lang="en-US" sz="1200" b="0" i="0" kern="1200" dirty="0" smtClean="0">
                <a:solidFill>
                  <a:schemeClr val="tx1"/>
                </a:solidFill>
                <a:effectLst/>
                <a:latin typeface="+mn-lt"/>
                <a:ea typeface="+mn-ea"/>
                <a:cs typeface="+mn-cs"/>
              </a:rPr>
              <a:t> function). The stack is a "LIFO" (last in, first out) data structure, that is managed and optimized by the CPU quite closely. Every time a function declares a new variable, it is "pushed" onto the stack. Then every time a function exits, </a:t>
            </a:r>
            <a:r>
              <a:rPr lang="en-US" sz="1200" b="1" i="0"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of the variables pushed onto the stack by that function, are freed (that is to say, they are deleted). Once a stack variable is freed, that region of memory becomes available for other stack variables.</a:t>
            </a:r>
          </a:p>
          <a:p>
            <a:r>
              <a:rPr lang="en-US" sz="1200" b="0" i="0" kern="1200" dirty="0" smtClean="0">
                <a:solidFill>
                  <a:schemeClr val="tx1"/>
                </a:solidFill>
                <a:effectLst/>
                <a:latin typeface="+mn-lt"/>
                <a:ea typeface="+mn-ea"/>
                <a:cs typeface="+mn-cs"/>
              </a:rPr>
              <a:t>The advantage of using the stack to store variables, is that memory is managed for you. You don't have to allocate memory by hand, or free it once you don't need it any more. What's more, because the CPU organizes stack memory so efficiently, reading from and writing to stack variables is very fast.</a:t>
            </a:r>
          </a:p>
          <a:p>
            <a:r>
              <a:rPr lang="en-US" sz="1200" b="0" i="0" kern="1200" dirty="0" smtClean="0">
                <a:solidFill>
                  <a:schemeClr val="tx1"/>
                </a:solidFill>
                <a:effectLst/>
                <a:latin typeface="+mn-lt"/>
                <a:ea typeface="+mn-ea"/>
                <a:cs typeface="+mn-cs"/>
              </a:rPr>
              <a:t>A key to understanding the stack is the notion that </a:t>
            </a:r>
            <a:r>
              <a:rPr lang="en-US" sz="1200" b="1" i="0" kern="1200" dirty="0" smtClean="0">
                <a:solidFill>
                  <a:schemeClr val="tx1"/>
                </a:solidFill>
                <a:effectLst/>
                <a:latin typeface="+mn-lt"/>
                <a:ea typeface="+mn-ea"/>
                <a:cs typeface="+mn-cs"/>
              </a:rPr>
              <a:t>when a function exits</a:t>
            </a:r>
            <a:r>
              <a:rPr lang="en-US" sz="1200" b="0" i="0" kern="1200" dirty="0" smtClean="0">
                <a:solidFill>
                  <a:schemeClr val="tx1"/>
                </a:solidFill>
                <a:effectLst/>
                <a:latin typeface="+mn-lt"/>
                <a:ea typeface="+mn-ea"/>
                <a:cs typeface="+mn-cs"/>
              </a:rPr>
              <a:t>, all of its variables are popped off of the stack (and hence lost forever). Thus stack variables are </a:t>
            </a:r>
            <a:r>
              <a:rPr lang="en-US" sz="1200" b="1" i="0" kern="1200" dirty="0" smtClean="0">
                <a:solidFill>
                  <a:schemeClr val="tx1"/>
                </a:solidFill>
                <a:effectLst/>
                <a:latin typeface="+mn-lt"/>
                <a:ea typeface="+mn-ea"/>
                <a:cs typeface="+mn-cs"/>
              </a:rPr>
              <a:t>local</a:t>
            </a:r>
            <a:r>
              <a:rPr lang="en-US" sz="1200" b="0" i="0" kern="1200" dirty="0" smtClean="0">
                <a:solidFill>
                  <a:schemeClr val="tx1"/>
                </a:solidFill>
                <a:effectLst/>
                <a:latin typeface="+mn-lt"/>
                <a:ea typeface="+mn-ea"/>
                <a:cs typeface="+mn-cs"/>
              </a:rPr>
              <a:t> in nature. This is related to a concept we saw earlier known as </a:t>
            </a:r>
            <a:r>
              <a:rPr lang="en-US" sz="1200" b="1" i="0" kern="1200" dirty="0" smtClean="0">
                <a:solidFill>
                  <a:schemeClr val="tx1"/>
                </a:solidFill>
                <a:effectLst/>
                <a:latin typeface="+mn-lt"/>
                <a:ea typeface="+mn-ea"/>
                <a:cs typeface="+mn-cs"/>
              </a:rPr>
              <a:t>variable scope</a:t>
            </a:r>
            <a:r>
              <a:rPr lang="en-US" sz="1200" b="0" i="0" kern="1200" dirty="0" smtClean="0">
                <a:solidFill>
                  <a:schemeClr val="tx1"/>
                </a:solidFill>
                <a:effectLst/>
                <a:latin typeface="+mn-lt"/>
                <a:ea typeface="+mn-ea"/>
                <a:cs typeface="+mn-cs"/>
              </a:rPr>
              <a:t>, or local vs global variables. A common bug in C programming is attempting to access a variable that was created on the stack inside some function, from a place in your program outside of that function (i.e. after that function has exited).</a:t>
            </a:r>
          </a:p>
          <a:p>
            <a:r>
              <a:rPr lang="en-US" sz="1200" b="0" i="0" kern="1200" dirty="0" smtClean="0">
                <a:solidFill>
                  <a:schemeClr val="tx1"/>
                </a:solidFill>
                <a:effectLst/>
                <a:latin typeface="+mn-lt"/>
                <a:ea typeface="+mn-ea"/>
                <a:cs typeface="+mn-cs"/>
              </a:rPr>
              <a:t>Another feature of the stack to keep in mind, is that there is a limit (varies with OS) on the size of variables that can be store on the stack. This is not the case for variables allocated on the </a:t>
            </a:r>
            <a:r>
              <a:rPr lang="en-US" sz="1200" b="1" i="0" kern="1200" dirty="0" smtClean="0">
                <a:solidFill>
                  <a:schemeClr val="tx1"/>
                </a:solidFill>
                <a:effectLst/>
                <a:latin typeface="+mn-lt"/>
                <a:ea typeface="+mn-ea"/>
                <a:cs typeface="+mn-cs"/>
              </a:rPr>
              <a:t>heap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Heap: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heap is a region of your computer's memory that is not managed automatically for you, and is not as tightly managed by the CPU. It is a more free-floating region of memory (and is larger). To allocate memory on the heap, you must use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calloc</a:t>
            </a:r>
            <a:r>
              <a:rPr lang="en-US" sz="1200" b="0" i="0" kern="1200" dirty="0" smtClean="0">
                <a:solidFill>
                  <a:schemeClr val="tx1"/>
                </a:solidFill>
                <a:effectLst/>
                <a:latin typeface="+mn-lt"/>
                <a:ea typeface="+mn-ea"/>
                <a:cs typeface="+mn-cs"/>
              </a:rPr>
              <a:t>(), which are built-in C functions. Once you have allocated memory on the heap, you are responsible for using free() to deallocate that memory once you don't need it any more. If you fail to do this, your program will have what is known as a </a:t>
            </a:r>
            <a:r>
              <a:rPr lang="en-US" sz="1200" b="1" i="0" kern="1200" dirty="0" smtClean="0">
                <a:solidFill>
                  <a:schemeClr val="tx1"/>
                </a:solidFill>
                <a:effectLst/>
                <a:latin typeface="+mn-lt"/>
                <a:ea typeface="+mn-ea"/>
                <a:cs typeface="+mn-cs"/>
              </a:rPr>
              <a:t>memory leak</a:t>
            </a:r>
            <a:r>
              <a:rPr lang="en-US" sz="1200" b="0" i="0" kern="1200" dirty="0" smtClean="0">
                <a:solidFill>
                  <a:schemeClr val="tx1"/>
                </a:solidFill>
                <a:effectLst/>
                <a:latin typeface="+mn-lt"/>
                <a:ea typeface="+mn-ea"/>
                <a:cs typeface="+mn-cs"/>
              </a:rPr>
              <a:t>. That is, memory on the heap will still be set aside (and won't be available to other processes). As we will see in the debugging section, there is a tool called </a:t>
            </a:r>
            <a:r>
              <a:rPr lang="en-US" sz="1200" b="0" i="0" kern="1200" dirty="0" err="1" smtClean="0">
                <a:solidFill>
                  <a:schemeClr val="tx1"/>
                </a:solidFill>
                <a:effectLst/>
                <a:latin typeface="+mn-lt"/>
                <a:ea typeface="+mn-ea"/>
                <a:cs typeface="+mn-cs"/>
              </a:rPr>
              <a:t>valgrind</a:t>
            </a:r>
            <a:r>
              <a:rPr lang="en-US" sz="1200" b="0" i="0" kern="1200" dirty="0" smtClean="0">
                <a:solidFill>
                  <a:schemeClr val="tx1"/>
                </a:solidFill>
                <a:effectLst/>
                <a:latin typeface="+mn-lt"/>
                <a:ea typeface="+mn-ea"/>
                <a:cs typeface="+mn-cs"/>
              </a:rPr>
              <a:t> that can help you detect memory leaks.</a:t>
            </a:r>
          </a:p>
          <a:p>
            <a:r>
              <a:rPr lang="en-US" sz="1200" b="0" i="0" kern="1200" dirty="0" smtClean="0">
                <a:solidFill>
                  <a:schemeClr val="tx1"/>
                </a:solidFill>
                <a:effectLst/>
                <a:latin typeface="+mn-lt"/>
                <a:ea typeface="+mn-ea"/>
                <a:cs typeface="+mn-cs"/>
              </a:rPr>
              <a:t>Unlike the stack, the heap does not have size restrictions on variable size (apart from the obvious physical limitations of your computer). Heap memory is slightly slower to be read from and written to, because one has to use </a:t>
            </a:r>
            <a:r>
              <a:rPr lang="en-US" sz="1200" b="1" i="0" kern="1200" dirty="0" smtClean="0">
                <a:solidFill>
                  <a:schemeClr val="tx1"/>
                </a:solidFill>
                <a:effectLst/>
                <a:latin typeface="+mn-lt"/>
                <a:ea typeface="+mn-ea"/>
                <a:cs typeface="+mn-cs"/>
              </a:rPr>
              <a:t>pointers</a:t>
            </a:r>
            <a:r>
              <a:rPr lang="en-US" sz="1200" b="0" i="0" kern="1200" dirty="0" smtClean="0">
                <a:solidFill>
                  <a:schemeClr val="tx1"/>
                </a:solidFill>
                <a:effectLst/>
                <a:latin typeface="+mn-lt"/>
                <a:ea typeface="+mn-ea"/>
                <a:cs typeface="+mn-cs"/>
              </a:rPr>
              <a:t> to access memory on the heap. We will talk about pointers shortly.</a:t>
            </a:r>
          </a:p>
          <a:p>
            <a:r>
              <a:rPr lang="en-US" sz="1200" b="0" i="0" kern="1200" dirty="0" smtClean="0">
                <a:solidFill>
                  <a:schemeClr val="tx1"/>
                </a:solidFill>
                <a:effectLst/>
                <a:latin typeface="+mn-lt"/>
                <a:ea typeface="+mn-ea"/>
                <a:cs typeface="+mn-cs"/>
              </a:rPr>
              <a:t>Unlike the stack, variables created on the heap are accessible by any function, anywhere in your program. Heap variables are essentially global in scope.</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42</a:t>
            </a:fld>
            <a:endParaRPr lang="en-US"/>
          </a:p>
        </p:txBody>
      </p:sp>
    </p:spTree>
    <p:extLst>
      <p:ext uri="{BB962C8B-B14F-4D97-AF65-F5344CB8AC3E}">
        <p14:creationId xmlns:p14="http://schemas.microsoft.com/office/powerpoint/2010/main" val="1347651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idea behind </a:t>
            </a:r>
            <a:r>
              <a:rPr lang="en-US" dirty="0" err="1" smtClean="0"/>
              <a:t>int</a:t>
            </a:r>
            <a:r>
              <a:rPr lang="en-US" sz="1200" b="0" i="0" kern="1200" dirty="0" smtClean="0">
                <a:solidFill>
                  <a:schemeClr val="tx1"/>
                </a:solidFill>
                <a:effectLst/>
                <a:latin typeface="+mn-lt"/>
                <a:ea typeface="+mn-ea"/>
                <a:cs typeface="+mn-cs"/>
              </a:rPr>
              <a:t> was that it was supposed to match the natural "word" size on the given platform: 16 bit on 16-bit platforms, 32 bit on 32-bit platforms, 64 bit on 64-bit platforms, you get the idea. However, for backward compatibility purposes some compilers prefer to stick to 32-bit </a:t>
            </a:r>
            <a:r>
              <a:rPr lang="en-US" dirty="0" err="1" smtClean="0"/>
              <a:t>int</a:t>
            </a:r>
            <a:r>
              <a:rPr lang="en-US" sz="1200" b="0" i="0" kern="1200" dirty="0" err="1" smtClean="0">
                <a:solidFill>
                  <a:schemeClr val="tx1"/>
                </a:solidFill>
                <a:effectLst/>
                <a:latin typeface="+mn-lt"/>
                <a:ea typeface="+mn-ea"/>
                <a:cs typeface="+mn-cs"/>
              </a:rPr>
              <a:t>even</a:t>
            </a:r>
            <a:r>
              <a:rPr lang="en-US" sz="1200" b="0" i="0" kern="1200" dirty="0" smtClean="0">
                <a:solidFill>
                  <a:schemeClr val="tx1"/>
                </a:solidFill>
                <a:effectLst/>
                <a:latin typeface="+mn-lt"/>
                <a:ea typeface="+mn-ea"/>
                <a:cs typeface="+mn-cs"/>
              </a:rPr>
              <a:t> on 64-bit platforms.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44</a:t>
            </a:fld>
            <a:endParaRPr lang="en-US"/>
          </a:p>
        </p:txBody>
      </p:sp>
    </p:spTree>
    <p:extLst>
      <p:ext uri="{BB962C8B-B14F-4D97-AF65-F5344CB8AC3E}">
        <p14:creationId xmlns:p14="http://schemas.microsoft.com/office/powerpoint/2010/main" val="2341850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a:t>
            </a:r>
            <a:r>
              <a:rPr lang="en-US" sz="1200" dirty="0" smtClean="0"/>
              <a:t>In addition to these standard keywords, TIGCC recognizes some extended keywords which do not exist in ANSI C, like </a:t>
            </a:r>
            <a:r>
              <a:rPr lang="en-US" sz="1200" dirty="0" err="1" smtClean="0"/>
              <a:t>asm</a:t>
            </a:r>
            <a:r>
              <a:rPr lang="en-US" sz="1200" dirty="0" smtClean="0"/>
              <a:t>, </a:t>
            </a:r>
            <a:r>
              <a:rPr lang="en-US" sz="1200" dirty="0" err="1" smtClean="0"/>
              <a:t>typeof</a:t>
            </a:r>
            <a:r>
              <a:rPr lang="en-US" sz="1200" dirty="0" smtClean="0"/>
              <a:t>, inline, etc., </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47</a:t>
            </a:fld>
            <a:endParaRPr lang="en-US"/>
          </a:p>
        </p:txBody>
      </p:sp>
    </p:spTree>
    <p:extLst>
      <p:ext uri="{BB962C8B-B14F-4D97-AF65-F5344CB8AC3E}">
        <p14:creationId xmlns:p14="http://schemas.microsoft.com/office/powerpoint/2010/main" val="242350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American National Standards Institute (ANSI, /ˈ</a:t>
            </a:r>
            <a:r>
              <a:rPr lang="en-US" dirty="0" err="1" smtClean="0"/>
              <a:t>ænsi</a:t>
            </a:r>
            <a:r>
              <a:rPr lang="en-US" dirty="0" smtClean="0"/>
              <a:t>/ an-see) is a private non-profit organization that oversees the development of voluntary consensus standards for products, services, processes, systems, and personnel in the United States.</a:t>
            </a:r>
          </a:p>
          <a:p>
            <a:r>
              <a:rPr lang="en-US" dirty="0" smtClean="0"/>
              <a:t>The organization's headquarters are in Washington, DC. ANSI's operations office is located in New York City.</a:t>
            </a:r>
          </a:p>
          <a:p>
            <a:r>
              <a:rPr lang="en-US" dirty="0" smtClean="0"/>
              <a:t>The International Organization for Standardization (ISO) is an international standard-setting body composed of representatives from various national standards organizations. Founded on 23 February 1947, the organization promotes worldwide proprietary, industrial and commercial standards. It is headquartered in Geneva, Switzerland</a:t>
            </a:r>
            <a:r>
              <a:rPr lang="en-US" baseline="0" dirty="0" smtClean="0"/>
              <a:t> </a:t>
            </a:r>
            <a:r>
              <a:rPr lang="en-US" dirty="0" smtClean="0"/>
              <a:t>and as of 2015 works in 163 countries.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4</a:t>
            </a:fld>
            <a:endParaRPr lang="en-US"/>
          </a:p>
        </p:txBody>
      </p:sp>
    </p:spTree>
    <p:extLst>
      <p:ext uri="{BB962C8B-B14F-4D97-AF65-F5344CB8AC3E}">
        <p14:creationId xmlns:p14="http://schemas.microsoft.com/office/powerpoint/2010/main" val="2737080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value of an uninitialized local variable in C is indeterminate and reading it can invoke undefined behavior.</a:t>
            </a:r>
          </a:p>
          <a:p>
            <a:pPr fontAlgn="base"/>
            <a:r>
              <a:rPr lang="en-US" sz="1200" b="0" i="0" kern="1200" dirty="0" smtClean="0">
                <a:solidFill>
                  <a:schemeClr val="tx1"/>
                </a:solidFill>
                <a:effectLst/>
                <a:latin typeface="+mn-lt"/>
                <a:ea typeface="+mn-ea"/>
                <a:cs typeface="+mn-cs"/>
              </a:rPr>
              <a:t>Now, repeatedly executing </a:t>
            </a:r>
            <a:r>
              <a:rPr lang="en-US" sz="1200" b="0" i="1" kern="1200" dirty="0" smtClean="0">
                <a:solidFill>
                  <a:schemeClr val="tx1"/>
                </a:solidFill>
                <a:effectLst/>
                <a:latin typeface="+mn-lt"/>
                <a:ea typeface="+mn-ea"/>
                <a:cs typeface="+mn-cs"/>
              </a:rPr>
              <a:t>a particular program</a:t>
            </a:r>
            <a:r>
              <a:rPr lang="en-US" sz="1200" b="0" i="0" kern="1200" dirty="0" smtClean="0">
                <a:solidFill>
                  <a:schemeClr val="tx1"/>
                </a:solidFill>
                <a:effectLst/>
                <a:latin typeface="+mn-lt"/>
                <a:ea typeface="+mn-ea"/>
                <a:cs typeface="+mn-cs"/>
              </a:rPr>
              <a:t> compiled with </a:t>
            </a:r>
            <a:r>
              <a:rPr lang="en-US" sz="1200" b="0" i="1" kern="1200" dirty="0" smtClean="0">
                <a:solidFill>
                  <a:schemeClr val="tx1"/>
                </a:solidFill>
                <a:effectLst/>
                <a:latin typeface="+mn-lt"/>
                <a:ea typeface="+mn-ea"/>
                <a:cs typeface="+mn-cs"/>
              </a:rPr>
              <a:t>a particular compiler</a:t>
            </a:r>
            <a:r>
              <a:rPr lang="en-US" sz="1200" b="0" i="0" kern="1200" dirty="0" smtClean="0">
                <a:solidFill>
                  <a:schemeClr val="tx1"/>
                </a:solidFill>
                <a:effectLst/>
                <a:latin typeface="+mn-lt"/>
                <a:ea typeface="+mn-ea"/>
                <a:cs typeface="+mn-cs"/>
              </a:rPr>
              <a:t> in </a:t>
            </a:r>
            <a:r>
              <a:rPr lang="en-US" sz="1200" b="0" i="1" kern="1200" dirty="0" smtClean="0">
                <a:solidFill>
                  <a:schemeClr val="tx1"/>
                </a:solidFill>
                <a:effectLst/>
                <a:latin typeface="+mn-lt"/>
                <a:ea typeface="+mn-ea"/>
                <a:cs typeface="+mn-cs"/>
              </a:rPr>
              <a:t>a particular environment</a:t>
            </a:r>
            <a:r>
              <a:rPr lang="en-US" sz="1200" b="0" i="0" kern="1200" dirty="0" smtClean="0">
                <a:solidFill>
                  <a:schemeClr val="tx1"/>
                </a:solidFill>
                <a:effectLst/>
                <a:latin typeface="+mn-lt"/>
                <a:ea typeface="+mn-ea"/>
                <a:cs typeface="+mn-cs"/>
              </a:rPr>
              <a:t> (as you are doing) is likely to yield the same (still undefined, of course) behavior. This could be because the OS will usually give your process the same range of logical memory every time you run it and thus the garbage that your program reads has a good chance of being the same every time (but it's still garbage, nonetheless). </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smtClean="0"/>
              <a:t>Output:  sum is 30</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smtClean="0"/>
              <a:t>Output:  unpredictable(garbage value) </a:t>
            </a:r>
            <a:r>
              <a:rPr lang="en-US" smtClean="0"/>
              <a:t>(right)</a:t>
            </a:r>
          </a:p>
          <a:p>
            <a:pPr fontAlgn="base"/>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58</a:t>
            </a:fld>
            <a:endParaRPr lang="en-US"/>
          </a:p>
        </p:txBody>
      </p:sp>
    </p:spTree>
    <p:extLst>
      <p:ext uri="{BB962C8B-B14F-4D97-AF65-F5344CB8AC3E}">
        <p14:creationId xmlns:p14="http://schemas.microsoft.com/office/powerpoint/2010/main" val="3412674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value of g= 10</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61</a:t>
            </a:fld>
            <a:endParaRPr lang="en-US"/>
          </a:p>
        </p:txBody>
      </p:sp>
    </p:spTree>
    <p:extLst>
      <p:ext uri="{BB962C8B-B14F-4D97-AF65-F5344CB8AC3E}">
        <p14:creationId xmlns:p14="http://schemas.microsoft.com/office/powerpoint/2010/main" val="2298454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hexadecimal system is commonly used by programmers to describe locations in </a:t>
            </a:r>
            <a:r>
              <a:rPr lang="en-US" sz="1200" b="0" i="0" u="none" strike="noStrike" kern="1200" dirty="0" smtClean="0">
                <a:solidFill>
                  <a:schemeClr val="tx1"/>
                </a:solidFill>
                <a:effectLst/>
                <a:latin typeface="+mn-lt"/>
                <a:ea typeface="+mn-ea"/>
                <a:cs typeface="+mn-cs"/>
              </a:rPr>
              <a:t>memory </a:t>
            </a:r>
            <a:r>
              <a:rPr lang="en-US" sz="1200" b="0" i="0" kern="1200" dirty="0" smtClean="0">
                <a:solidFill>
                  <a:schemeClr val="tx1"/>
                </a:solidFill>
                <a:effectLst/>
                <a:latin typeface="+mn-lt"/>
                <a:ea typeface="+mn-ea"/>
                <a:cs typeface="+mn-cs"/>
              </a:rPr>
              <a:t> because it can represent every </a:t>
            </a:r>
            <a:r>
              <a:rPr lang="en-US" sz="1200" b="0" i="0" u="none" strike="noStrike" kern="1200" dirty="0" smtClean="0">
                <a:solidFill>
                  <a:schemeClr val="tx1"/>
                </a:solidFill>
                <a:effectLst/>
                <a:latin typeface="+mn-lt"/>
                <a:ea typeface="+mn-ea"/>
                <a:cs typeface="+mn-cs"/>
              </a:rPr>
              <a:t>byte</a:t>
            </a:r>
            <a:r>
              <a:rPr lang="en-US" sz="1200" b="0" i="0" kern="1200" dirty="0" smtClean="0">
                <a:solidFill>
                  <a:schemeClr val="tx1"/>
                </a:solidFill>
                <a:effectLst/>
                <a:latin typeface="+mn-lt"/>
                <a:ea typeface="+mn-ea"/>
                <a:cs typeface="+mn-cs"/>
              </a:rPr>
              <a:t> (i.e., eight </a:t>
            </a:r>
            <a:r>
              <a:rPr lang="en-US" sz="1200" b="0" i="0" u="none" strike="noStrike" kern="1200" dirty="0" smtClean="0">
                <a:solidFill>
                  <a:schemeClr val="tx1"/>
                </a:solidFill>
                <a:effectLst/>
                <a:latin typeface="+mn-lt"/>
                <a:ea typeface="+mn-ea"/>
                <a:cs typeface="+mn-cs"/>
              </a:rPr>
              <a:t>bits</a:t>
            </a:r>
            <a:r>
              <a:rPr lang="en-US" sz="1200" b="0" i="0" kern="1200" dirty="0" smtClean="0">
                <a:solidFill>
                  <a:schemeClr val="tx1"/>
                </a:solidFill>
                <a:effectLst/>
                <a:latin typeface="+mn-lt"/>
                <a:ea typeface="+mn-ea"/>
                <a:cs typeface="+mn-cs"/>
              </a:rPr>
              <a:t>) as two consecutive hexadecimal digits instead of the eight digits that would be required by </a:t>
            </a:r>
            <a:r>
              <a:rPr lang="en-US" sz="1200" b="0" i="0" u="none" strike="noStrike" kern="1200" dirty="0" smtClean="0">
                <a:solidFill>
                  <a:schemeClr val="tx1"/>
                </a:solidFill>
                <a:effectLst/>
                <a:latin typeface="+mn-lt"/>
                <a:ea typeface="+mn-ea"/>
                <a:cs typeface="+mn-cs"/>
              </a:rPr>
              <a:t>binary</a:t>
            </a:r>
            <a:r>
              <a:rPr lang="en-US" sz="1200" b="0" i="0" kern="1200" dirty="0" smtClean="0">
                <a:solidFill>
                  <a:schemeClr val="tx1"/>
                </a:solidFill>
                <a:effectLst/>
                <a:latin typeface="+mn-lt"/>
                <a:ea typeface="+mn-ea"/>
                <a:cs typeface="+mn-cs"/>
              </a:rPr>
              <a:t> (i.e., base 2) numbers and the three digits that would be required with decimal numbers. In addition, it is much easier for humans to read hexadecimal numbers than binary numbers.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Memory is often manipulated in terms of larger units, such as pages or segments, which tend to have sizes that are powers of 2. So if addresses are expressed in hex, it's much easier to read them as </a:t>
            </a:r>
            <a:r>
              <a:rPr lang="en-US" sz="1200" b="0" i="0" kern="1200" dirty="0" err="1" smtClean="0">
                <a:solidFill>
                  <a:schemeClr val="tx1"/>
                </a:solidFill>
                <a:effectLst/>
                <a:latin typeface="+mn-lt"/>
                <a:ea typeface="+mn-ea"/>
                <a:cs typeface="+mn-cs"/>
              </a:rPr>
              <a:t>page+offset</a:t>
            </a:r>
            <a:r>
              <a:rPr lang="en-US" sz="1200" b="0" i="0" kern="1200" dirty="0" smtClean="0">
                <a:solidFill>
                  <a:schemeClr val="tx1"/>
                </a:solidFill>
                <a:effectLst/>
                <a:latin typeface="+mn-lt"/>
                <a:ea typeface="+mn-ea"/>
                <a:cs typeface="+mn-cs"/>
              </a:rPr>
              <a:t> or similar constructs.</a:t>
            </a:r>
          </a:p>
        </p:txBody>
      </p:sp>
      <p:sp>
        <p:nvSpPr>
          <p:cNvPr id="4" name="Slide Number Placeholder 3"/>
          <p:cNvSpPr>
            <a:spLocks noGrp="1"/>
          </p:cNvSpPr>
          <p:nvPr>
            <p:ph type="sldNum" sz="quarter" idx="10"/>
          </p:nvPr>
        </p:nvSpPr>
        <p:spPr/>
        <p:txBody>
          <a:bodyPr/>
          <a:lstStyle/>
          <a:p>
            <a:fld id="{FAE8E0B0-07CE-46E7-95F0-C1560CE6A121}" type="slidenum">
              <a:rPr lang="en-US" smtClean="0"/>
              <a:t>64</a:t>
            </a:fld>
            <a:endParaRPr lang="en-US"/>
          </a:p>
        </p:txBody>
      </p:sp>
    </p:spTree>
    <p:extLst>
      <p:ext uri="{BB962C8B-B14F-4D97-AF65-F5344CB8AC3E}">
        <p14:creationId xmlns:p14="http://schemas.microsoft.com/office/powerpoint/2010/main" val="466056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of height :100 </a:t>
            </a:r>
          </a:p>
          <a:p>
            <a:r>
              <a:rPr lang="en-US" dirty="0" smtClean="0"/>
              <a:t>value of number : 3.140000 </a:t>
            </a:r>
          </a:p>
          <a:p>
            <a:r>
              <a:rPr lang="en-US" dirty="0" smtClean="0"/>
              <a:t>value of number :  3.14 </a:t>
            </a:r>
          </a:p>
          <a:p>
            <a:r>
              <a:rPr lang="en-US" dirty="0" smtClean="0"/>
              <a:t>value of number : 3.1400 </a:t>
            </a:r>
          </a:p>
          <a:p>
            <a:r>
              <a:rPr lang="en-US" dirty="0" smtClean="0"/>
              <a:t>value of letter : A </a:t>
            </a:r>
          </a:p>
          <a:p>
            <a:r>
              <a:rPr lang="en-US" dirty="0" smtClean="0"/>
              <a:t>value of </a:t>
            </a:r>
            <a:r>
              <a:rPr lang="en-US" dirty="0" err="1" smtClean="0"/>
              <a:t>letter_sequence</a:t>
            </a:r>
            <a:r>
              <a:rPr lang="en-US" dirty="0" smtClean="0"/>
              <a:t> : ABC</a:t>
            </a:r>
          </a:p>
          <a:p>
            <a:r>
              <a:rPr lang="en-US" dirty="0" smtClean="0"/>
              <a:t>value of </a:t>
            </a:r>
            <a:r>
              <a:rPr lang="en-US" dirty="0" err="1" smtClean="0"/>
              <a:t>backslash_char</a:t>
            </a:r>
            <a:r>
              <a:rPr lang="en-US" dirty="0" smtClean="0"/>
              <a:t> : ? </a:t>
            </a:r>
            <a:endParaRPr lang="en-US" dirty="0"/>
          </a:p>
        </p:txBody>
      </p:sp>
      <p:sp>
        <p:nvSpPr>
          <p:cNvPr id="4" name="Slide Number Placeholder 3"/>
          <p:cNvSpPr>
            <a:spLocks noGrp="1"/>
          </p:cNvSpPr>
          <p:nvPr>
            <p:ph type="sldNum" sz="quarter" idx="10"/>
          </p:nvPr>
        </p:nvSpPr>
        <p:spPr/>
        <p:txBody>
          <a:bodyPr/>
          <a:lstStyle/>
          <a:p>
            <a:fld id="{FAE8E0B0-07CE-46E7-95F0-C1560CE6A121}" type="slidenum">
              <a:rPr lang="en-US" smtClean="0"/>
              <a:t>67</a:t>
            </a:fld>
            <a:endParaRPr lang="en-US"/>
          </a:p>
        </p:txBody>
      </p:sp>
    </p:spTree>
    <p:extLst>
      <p:ext uri="{BB962C8B-B14F-4D97-AF65-F5344CB8AC3E}">
        <p14:creationId xmlns:p14="http://schemas.microsoft.com/office/powerpoint/2010/main" val="1862774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value of height : 100                                                                                                          </a:t>
            </a:r>
          </a:p>
          <a:p>
            <a:r>
              <a:rPr lang="en-US" sz="1200" b="0" i="0" kern="1200" dirty="0" smtClean="0">
                <a:solidFill>
                  <a:schemeClr val="tx1"/>
                </a:solidFill>
                <a:effectLst/>
                <a:latin typeface="+mn-lt"/>
                <a:ea typeface="+mn-ea"/>
                <a:cs typeface="+mn-cs"/>
              </a:rPr>
              <a:t>value of number : 3.140000                                                                                                     </a:t>
            </a:r>
          </a:p>
          <a:p>
            <a:r>
              <a:rPr lang="en-US" sz="1200" b="0" i="0" kern="1200" dirty="0" smtClean="0">
                <a:solidFill>
                  <a:schemeClr val="tx1"/>
                </a:solidFill>
                <a:effectLst/>
                <a:latin typeface="+mn-lt"/>
                <a:ea typeface="+mn-ea"/>
                <a:cs typeface="+mn-cs"/>
              </a:rPr>
              <a:t>value of letter : A                                                                                                            </a:t>
            </a:r>
          </a:p>
          <a:p>
            <a:r>
              <a:rPr lang="en-US" sz="1200" b="0" i="0" kern="1200" dirty="0" smtClean="0">
                <a:solidFill>
                  <a:schemeClr val="tx1"/>
                </a:solidFill>
                <a:effectLst/>
                <a:latin typeface="+mn-lt"/>
                <a:ea typeface="+mn-ea"/>
                <a:cs typeface="+mn-cs"/>
              </a:rPr>
              <a:t>value of </a:t>
            </a:r>
            <a:r>
              <a:rPr lang="en-US" sz="1200" b="0" i="0" kern="1200" dirty="0" err="1" smtClean="0">
                <a:solidFill>
                  <a:schemeClr val="tx1"/>
                </a:solidFill>
                <a:effectLst/>
                <a:latin typeface="+mn-lt"/>
                <a:ea typeface="+mn-ea"/>
                <a:cs typeface="+mn-cs"/>
              </a:rPr>
              <a:t>letter_sequence</a:t>
            </a:r>
            <a:r>
              <a:rPr lang="en-US" sz="1200" b="0" i="0" kern="1200" dirty="0" smtClean="0">
                <a:solidFill>
                  <a:schemeClr val="tx1"/>
                </a:solidFill>
                <a:effectLst/>
                <a:latin typeface="+mn-lt"/>
                <a:ea typeface="+mn-ea"/>
                <a:cs typeface="+mn-cs"/>
              </a:rPr>
              <a:t> : ABC                                                                                                 </a:t>
            </a:r>
          </a:p>
          <a:p>
            <a:r>
              <a:rPr lang="en-US" sz="1200" b="0" i="0" kern="1200" dirty="0" smtClean="0">
                <a:solidFill>
                  <a:schemeClr val="tx1"/>
                </a:solidFill>
                <a:effectLst/>
                <a:latin typeface="+mn-lt"/>
                <a:ea typeface="+mn-ea"/>
                <a:cs typeface="+mn-cs"/>
              </a:rPr>
              <a:t>value of </a:t>
            </a:r>
            <a:r>
              <a:rPr lang="en-US" sz="1200" b="0" i="0" kern="1200" dirty="0" err="1" smtClean="0">
                <a:solidFill>
                  <a:schemeClr val="tx1"/>
                </a:solidFill>
                <a:effectLst/>
                <a:latin typeface="+mn-lt"/>
                <a:ea typeface="+mn-ea"/>
                <a:cs typeface="+mn-cs"/>
              </a:rPr>
              <a:t>backslash_char</a:t>
            </a:r>
            <a:r>
              <a:rPr lang="en-US" sz="1200" b="0" i="0" kern="1200" dirty="0" smtClean="0">
                <a:solidFill>
                  <a:schemeClr val="tx1"/>
                </a:solidFill>
                <a:effectLst/>
                <a:latin typeface="+mn-lt"/>
                <a:ea typeface="+mn-ea"/>
                <a:cs typeface="+mn-cs"/>
              </a:rPr>
              <a:t> : ?</a:t>
            </a:r>
          </a:p>
          <a:p>
            <a:endParaRPr lang="en-US" dirty="0"/>
          </a:p>
        </p:txBody>
      </p:sp>
      <p:sp>
        <p:nvSpPr>
          <p:cNvPr id="4" name="Slide Number Placeholder 3"/>
          <p:cNvSpPr>
            <a:spLocks noGrp="1"/>
          </p:cNvSpPr>
          <p:nvPr>
            <p:ph type="sldNum" sz="quarter" idx="10"/>
          </p:nvPr>
        </p:nvSpPr>
        <p:spPr/>
        <p:txBody>
          <a:bodyPr/>
          <a:lstStyle/>
          <a:p>
            <a:fld id="{FAE8E0B0-07CE-46E7-95F0-C1560CE6A121}" type="slidenum">
              <a:rPr lang="en-US" smtClean="0"/>
              <a:t>68</a:t>
            </a:fld>
            <a:endParaRPr lang="en-US"/>
          </a:p>
        </p:txBody>
      </p:sp>
    </p:spTree>
    <p:extLst>
      <p:ext uri="{BB962C8B-B14F-4D97-AF65-F5344CB8AC3E}">
        <p14:creationId xmlns:p14="http://schemas.microsoft.com/office/powerpoint/2010/main" val="3894603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requirements dictate that the </a:t>
            </a:r>
            <a:r>
              <a:rPr lang="en-US" sz="1200" b="1" i="0"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be changed (for example, if the voting age is lowered to 20 in the future), it is much easier to adapt the program. If we use literals throughout the program, the change will be hard to do and there is a good chance some instances will not be corrected.</a:t>
            </a:r>
          </a:p>
          <a:p>
            <a:endParaRPr lang="en-US" dirty="0"/>
          </a:p>
        </p:txBody>
      </p:sp>
      <p:sp>
        <p:nvSpPr>
          <p:cNvPr id="4" name="Slide Number Placeholder 3"/>
          <p:cNvSpPr>
            <a:spLocks noGrp="1"/>
          </p:cNvSpPr>
          <p:nvPr>
            <p:ph type="sldNum" sz="quarter" idx="10"/>
          </p:nvPr>
        </p:nvSpPr>
        <p:spPr/>
        <p:txBody>
          <a:bodyPr/>
          <a:lstStyle/>
          <a:p>
            <a:fld id="{FAE8E0B0-07CE-46E7-95F0-C1560CE6A121}" type="slidenum">
              <a:rPr lang="en-US" smtClean="0"/>
              <a:t>69</a:t>
            </a:fld>
            <a:endParaRPr lang="en-US"/>
          </a:p>
        </p:txBody>
      </p:sp>
    </p:spTree>
    <p:extLst>
      <p:ext uri="{BB962C8B-B14F-4D97-AF65-F5344CB8AC3E}">
        <p14:creationId xmlns:p14="http://schemas.microsoft.com/office/powerpoint/2010/main" val="133429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70</a:t>
            </a:fld>
            <a:endParaRPr lang="en-US"/>
          </a:p>
        </p:txBody>
      </p:sp>
    </p:spTree>
    <p:extLst>
      <p:ext uri="{BB962C8B-B14F-4D97-AF65-F5344CB8AC3E}">
        <p14:creationId xmlns:p14="http://schemas.microsoft.com/office/powerpoint/2010/main" val="214635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Open Sans"/>
              </a:rPr>
              <a:t>Operator precedence determines which operator is performed first in an expression with more than one operators with different precedence. For example 10 + 20 * 30 is calculated as 10 + (20 * 30) and not as (10 + 20) * 30.</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Associativity is used when two operators of same precedence appear in an expression. Associativity can be either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eft</a:t>
            </a:r>
            <a:r>
              <a:rPr lang="en-US" sz="1200" b="1" i="0" kern="1200" dirty="0" smtClean="0">
                <a:solidFill>
                  <a:schemeClr val="tx1"/>
                </a:solidFill>
                <a:effectLst/>
                <a:latin typeface="+mn-lt"/>
                <a:ea typeface="+mn-ea"/>
                <a:cs typeface="+mn-cs"/>
              </a:rPr>
              <a:t> t</a:t>
            </a:r>
            <a:r>
              <a:rPr lang="en-US" sz="1200" b="0" i="0" kern="1200" dirty="0" smtClean="0">
                <a:solidFill>
                  <a:schemeClr val="tx1"/>
                </a:solidFill>
                <a:effectLst/>
                <a:latin typeface="+mn-lt"/>
                <a:ea typeface="+mn-ea"/>
                <a:cs typeface="+mn-cs"/>
              </a:rPr>
              <a:t>o </a:t>
            </a:r>
            <a:r>
              <a:rPr lang="en-US" sz="1200" b="1" i="0"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ight or</a:t>
            </a:r>
            <a:r>
              <a:rPr lang="en-US" sz="1200" b="1" i="0" kern="1200" dirty="0" smtClean="0">
                <a:solidFill>
                  <a:schemeClr val="tx1"/>
                </a:solidFill>
                <a:effectLst/>
                <a:latin typeface="+mn-lt"/>
                <a:ea typeface="+mn-ea"/>
                <a:cs typeface="+mn-cs"/>
              </a:rPr>
              <a:t> R</a:t>
            </a:r>
            <a:r>
              <a:rPr lang="en-US" sz="1200" b="0" i="0" kern="1200" dirty="0" smtClean="0">
                <a:solidFill>
                  <a:schemeClr val="tx1"/>
                </a:solidFill>
                <a:effectLst/>
                <a:latin typeface="+mn-lt"/>
                <a:ea typeface="+mn-ea"/>
                <a:cs typeface="+mn-cs"/>
              </a:rPr>
              <a:t>ight</a:t>
            </a:r>
            <a:r>
              <a:rPr lang="en-US" sz="1200" b="1" i="0" kern="1200" dirty="0" smtClean="0">
                <a:solidFill>
                  <a:schemeClr val="tx1"/>
                </a:solidFill>
                <a:effectLst/>
                <a:latin typeface="+mn-lt"/>
                <a:ea typeface="+mn-ea"/>
                <a:cs typeface="+mn-cs"/>
              </a:rPr>
              <a:t> t</a:t>
            </a:r>
            <a:r>
              <a:rPr lang="en-US" sz="1200" b="0" i="0" kern="1200" dirty="0" smtClean="0">
                <a:solidFill>
                  <a:schemeClr val="tx1"/>
                </a:solidFill>
                <a:effectLst/>
                <a:latin typeface="+mn-lt"/>
                <a:ea typeface="+mn-ea"/>
                <a:cs typeface="+mn-cs"/>
              </a:rPr>
              <a:t>o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eft. For example ‘*’ and ‘/’ have same precedence and their associativity is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eft</a:t>
            </a:r>
            <a:r>
              <a:rPr lang="en-US" sz="1200" b="1" i="0" kern="1200" dirty="0" smtClean="0">
                <a:solidFill>
                  <a:schemeClr val="tx1"/>
                </a:solidFill>
                <a:effectLst/>
                <a:latin typeface="+mn-lt"/>
                <a:ea typeface="+mn-ea"/>
                <a:cs typeface="+mn-cs"/>
              </a:rPr>
              <a:t> t</a:t>
            </a:r>
            <a:r>
              <a:rPr lang="en-US" sz="1200" b="0" i="0" kern="1200" dirty="0" smtClean="0">
                <a:solidFill>
                  <a:schemeClr val="tx1"/>
                </a:solidFill>
                <a:effectLst/>
                <a:latin typeface="+mn-lt"/>
                <a:ea typeface="+mn-ea"/>
                <a:cs typeface="+mn-cs"/>
              </a:rPr>
              <a:t>o </a:t>
            </a:r>
            <a:r>
              <a:rPr lang="en-US" sz="1200" b="1" i="0"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ight, so the expression “100 / 10 * 10” is treated as “(100 / 10) * 10”.</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71</a:t>
            </a:fld>
            <a:endParaRPr lang="en-US"/>
          </a:p>
        </p:txBody>
      </p:sp>
    </p:spTree>
    <p:extLst>
      <p:ext uri="{BB962C8B-B14F-4D97-AF65-F5344CB8AC3E}">
        <p14:creationId xmlns:p14="http://schemas.microsoft.com/office/powerpoint/2010/main" val="3975102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r>
              <a:rPr lang="en-US" baseline="0" dirty="0" smtClean="0"/>
              <a:t> the link to know more about undefined behavior :</a:t>
            </a:r>
            <a:r>
              <a:rPr lang="en-US" dirty="0" smtClean="0"/>
              <a:t>https://www.nayuki.io/page/undefined-behavior-in-c-and-cplusplus-programs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72</a:t>
            </a:fld>
            <a:endParaRPr lang="en-US"/>
          </a:p>
        </p:txBody>
      </p:sp>
    </p:spTree>
    <p:extLst>
      <p:ext uri="{BB962C8B-B14F-4D97-AF65-F5344CB8AC3E}">
        <p14:creationId xmlns:p14="http://schemas.microsoft.com/office/powerpoint/2010/main" val="227783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 is 12</a:t>
            </a:r>
          </a:p>
          <a:p>
            <a:r>
              <a:rPr lang="en-US" dirty="0" smtClean="0"/>
              <a:t>difference is 8</a:t>
            </a:r>
          </a:p>
          <a:p>
            <a:r>
              <a:rPr lang="en-US" dirty="0" smtClean="0"/>
              <a:t>multiplication is 20</a:t>
            </a:r>
          </a:p>
          <a:p>
            <a:r>
              <a:rPr lang="en-US" dirty="0" smtClean="0"/>
              <a:t>division is 5</a:t>
            </a:r>
          </a:p>
          <a:p>
            <a:r>
              <a:rPr lang="en-US" dirty="0" smtClean="0"/>
              <a:t>division is -8</a:t>
            </a:r>
          </a:p>
          <a:p>
            <a:r>
              <a:rPr lang="en-US" dirty="0" smtClean="0"/>
              <a:t>mod is -1</a:t>
            </a:r>
          </a:p>
          <a:p>
            <a:r>
              <a:rPr lang="en-US" dirty="0" smtClean="0"/>
              <a:t>mod is -8</a:t>
            </a:r>
          </a:p>
          <a:p>
            <a:r>
              <a:rPr lang="en-US" dirty="0" smtClean="0"/>
              <a:t>mod is 1</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74</a:t>
            </a:fld>
            <a:endParaRPr lang="en-US"/>
          </a:p>
        </p:txBody>
      </p:sp>
    </p:spTree>
    <p:extLst>
      <p:ext uri="{BB962C8B-B14F-4D97-AF65-F5344CB8AC3E}">
        <p14:creationId xmlns:p14="http://schemas.microsoft.com/office/powerpoint/2010/main" val="412710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6E238B-4A36-4000-8194-D9F75FDC07EC}" type="slidenum">
              <a:t>6</a:t>
            </a:fld>
            <a:endParaRPr lang="en-IN"/>
          </a:p>
        </p:txBody>
      </p:sp>
      <p:sp>
        <p:nvSpPr>
          <p:cNvPr id="2" name="Slide Image Placeholder 1"/>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8238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p>
          <a:p>
            <a:r>
              <a:rPr lang="en-US" dirty="0" smtClean="0"/>
              <a:t>a &lt; b is : 1</a:t>
            </a:r>
          </a:p>
          <a:p>
            <a:r>
              <a:rPr lang="en-US" dirty="0" smtClean="0"/>
              <a:t>a &lt;= b is : 1</a:t>
            </a:r>
          </a:p>
          <a:p>
            <a:r>
              <a:rPr lang="en-US" dirty="0" smtClean="0"/>
              <a:t>a == b is : 0</a:t>
            </a:r>
          </a:p>
          <a:p>
            <a:r>
              <a:rPr lang="en-US" dirty="0" smtClean="0"/>
              <a:t>a != b is : 1</a:t>
            </a:r>
          </a:p>
          <a:p>
            <a:r>
              <a:rPr lang="en-US" dirty="0" smtClean="0"/>
              <a:t>a &gt; b is : 0</a:t>
            </a:r>
          </a:p>
          <a:p>
            <a:r>
              <a:rPr lang="en-US" dirty="0" smtClean="0"/>
              <a:t>a &gt;= b is : 0</a:t>
            </a:r>
          </a:p>
          <a:p>
            <a:endParaRPr lang="en-US" dirty="0" smtClean="0"/>
          </a:p>
          <a:p>
            <a:r>
              <a:rPr lang="en-US" dirty="0" smtClean="0"/>
              <a:t>2. The Value of d is : 1</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76</a:t>
            </a:fld>
            <a:endParaRPr lang="en-US"/>
          </a:p>
        </p:txBody>
      </p:sp>
    </p:spTree>
    <p:extLst>
      <p:ext uri="{BB962C8B-B14F-4D97-AF65-F5344CB8AC3E}">
        <p14:creationId xmlns:p14="http://schemas.microsoft.com/office/powerpoint/2010/main" val="3717793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 is : 0</a:t>
            </a:r>
          </a:p>
          <a:p>
            <a:r>
              <a:rPr lang="en-US" dirty="0" smtClean="0"/>
              <a:t>a=b is : 200</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77</a:t>
            </a:fld>
            <a:endParaRPr lang="en-US"/>
          </a:p>
        </p:txBody>
      </p:sp>
    </p:spTree>
    <p:extLst>
      <p:ext uri="{BB962C8B-B14F-4D97-AF65-F5344CB8AC3E}">
        <p14:creationId xmlns:p14="http://schemas.microsoft.com/office/powerpoint/2010/main" val="700147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79</a:t>
            </a:fld>
            <a:endParaRPr lang="en-US"/>
          </a:p>
        </p:txBody>
      </p:sp>
    </p:spTree>
    <p:extLst>
      <p:ext uri="{BB962C8B-B14F-4D97-AF65-F5344CB8AC3E}">
        <p14:creationId xmlns:p14="http://schemas.microsoft.com/office/powerpoint/2010/main" val="3705624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No output</a:t>
            </a:r>
          </a:p>
        </p:txBody>
      </p:sp>
      <p:sp>
        <p:nvSpPr>
          <p:cNvPr id="4" name="Slide Number Placeholder 3"/>
          <p:cNvSpPr>
            <a:spLocks noGrp="1"/>
          </p:cNvSpPr>
          <p:nvPr>
            <p:ph type="sldNum" sz="quarter" idx="10"/>
          </p:nvPr>
        </p:nvSpPr>
        <p:spPr/>
        <p:txBody>
          <a:bodyPr/>
          <a:lstStyle/>
          <a:p>
            <a:fld id="{5ED033D8-1DB7-4E34-8C6A-A80AF3BD44F7}" type="slidenum">
              <a:rPr lang="en-US" smtClean="0"/>
              <a:t>80</a:t>
            </a:fld>
            <a:endParaRPr lang="en-US"/>
          </a:p>
        </p:txBody>
      </p:sp>
    </p:spTree>
    <p:extLst>
      <p:ext uri="{BB962C8B-B14F-4D97-AF65-F5344CB8AC3E}">
        <p14:creationId xmlns:p14="http://schemas.microsoft.com/office/powerpoint/2010/main" val="1488124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output</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81</a:t>
            </a:fld>
            <a:endParaRPr lang="en-US"/>
          </a:p>
        </p:txBody>
      </p:sp>
    </p:spTree>
    <p:extLst>
      <p:ext uri="{BB962C8B-B14F-4D97-AF65-F5344CB8AC3E}">
        <p14:creationId xmlns:p14="http://schemas.microsoft.com/office/powerpoint/2010/main" val="1096969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Bitwise Operators can only be applied on char and integer operands. We cannot use bitwise operators with float, double, long double, void and other user define complex data types.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82</a:t>
            </a:fld>
            <a:endParaRPr lang="en-US"/>
          </a:p>
        </p:txBody>
      </p:sp>
    </p:spTree>
    <p:extLst>
      <p:ext uri="{BB962C8B-B14F-4D97-AF65-F5344CB8AC3E}">
        <p14:creationId xmlns:p14="http://schemas.microsoft.com/office/powerpoint/2010/main" val="3249245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86</a:t>
            </a:fld>
            <a:endParaRPr lang="en-US"/>
          </a:p>
        </p:txBody>
      </p:sp>
    </p:spTree>
    <p:extLst>
      <p:ext uri="{BB962C8B-B14F-4D97-AF65-F5344CB8AC3E}">
        <p14:creationId xmlns:p14="http://schemas.microsoft.com/office/powerpoint/2010/main" val="1516901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condition after evaluation will be either true or false. if statement accepts </a:t>
            </a:r>
            <a:r>
              <a:rPr lang="en-US" dirty="0" err="1" smtClean="0"/>
              <a:t>boolean</a:t>
            </a:r>
            <a:r>
              <a:rPr lang="en-US" dirty="0" smtClean="0"/>
              <a:t> values – if the value is true then it will execute the block of statements below it otherwise not.</a:t>
            </a:r>
          </a:p>
          <a:p>
            <a:r>
              <a:rPr lang="en-US" dirty="0" smtClean="0"/>
              <a:t>If we do not provide the curly braces ‘{‘ and ‘}’ after if( condition ) then by default if statement will consider the first immediately below statement to be inside its block.</a:t>
            </a:r>
          </a:p>
          <a:p>
            <a:r>
              <a:rPr lang="en-US" dirty="0" smtClean="0"/>
              <a:t>Example:</a:t>
            </a:r>
          </a:p>
          <a:p>
            <a:endParaRPr lang="en-US" dirty="0" smtClean="0"/>
          </a:p>
          <a:p>
            <a:r>
              <a:rPr lang="en-US" dirty="0" smtClean="0"/>
              <a:t>// Here if the condition is true, if block </a:t>
            </a:r>
          </a:p>
          <a:p>
            <a:r>
              <a:rPr lang="en-US" dirty="0" smtClean="0"/>
              <a:t>// will consider only statement1 to be inside </a:t>
            </a:r>
          </a:p>
          <a:p>
            <a:r>
              <a:rPr lang="en-US" dirty="0" smtClean="0"/>
              <a:t>// its block</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89</a:t>
            </a:fld>
            <a:endParaRPr lang="en-US"/>
          </a:p>
        </p:txBody>
      </p:sp>
    </p:spTree>
    <p:extLst>
      <p:ext uri="{BB962C8B-B14F-4D97-AF65-F5344CB8AC3E}">
        <p14:creationId xmlns:p14="http://schemas.microsoft.com/office/powerpoint/2010/main" val="3270592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90</a:t>
            </a:fld>
            <a:endParaRPr lang="en-US"/>
          </a:p>
        </p:txBody>
      </p:sp>
    </p:spTree>
    <p:extLst>
      <p:ext uri="{BB962C8B-B14F-4D97-AF65-F5344CB8AC3E}">
        <p14:creationId xmlns:p14="http://schemas.microsoft.com/office/powerpoint/2010/main" val="193145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890767A-651F-4521-9560-B0E84C673CAD}" type="slidenum">
              <a:t>8</a:t>
            </a:fld>
            <a:endParaRPr lang="en-IN"/>
          </a:p>
        </p:txBody>
      </p:sp>
      <p:sp>
        <p:nvSpPr>
          <p:cNvPr id="2" name="Slide Image Placeholder 1"/>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2807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&gt;&gt; sum= </a:t>
            </a:r>
            <a:r>
              <a:rPr lang="en-US" dirty="0" err="1" smtClean="0"/>
              <a:t>a+b</a:t>
            </a:r>
            <a:endParaRPr lang="en-US" dirty="0" smtClean="0"/>
          </a:p>
          <a:p>
            <a:r>
              <a:rPr lang="en-US" dirty="0" smtClean="0"/>
              <a:t>Byte: </a:t>
            </a:r>
            <a:r>
              <a:rPr lang="en-US" sz="1200" b="0" i="0" kern="1200" dirty="0" smtClean="0">
                <a:solidFill>
                  <a:schemeClr val="tx1"/>
                </a:solidFill>
                <a:effectLst/>
                <a:latin typeface="+mn-lt"/>
                <a:ea typeface="+mn-ea"/>
                <a:cs typeface="+mn-cs"/>
              </a:rPr>
              <a:t>a unit of memory size</a:t>
            </a:r>
          </a:p>
          <a:p>
            <a:r>
              <a:rPr lang="en-US" sz="1200" b="0" i="0" kern="1200" dirty="0" smtClean="0">
                <a:solidFill>
                  <a:schemeClr val="tx1"/>
                </a:solidFill>
                <a:effectLst/>
                <a:latin typeface="+mn-lt"/>
                <a:ea typeface="+mn-ea"/>
                <a:cs typeface="+mn-cs"/>
              </a:rPr>
              <a:t>1GB= 2</a:t>
            </a:r>
            <a:r>
              <a:rPr lang="en-US" sz="1200" b="0" i="0" kern="1200" baseline="30000" dirty="0" smtClean="0">
                <a:solidFill>
                  <a:schemeClr val="tx1"/>
                </a:solidFill>
                <a:effectLst/>
                <a:latin typeface="+mn-lt"/>
                <a:ea typeface="+mn-ea"/>
                <a:cs typeface="+mn-cs"/>
              </a:rPr>
              <a:t>30</a:t>
            </a:r>
            <a:r>
              <a:rPr lang="en-US" sz="1200" b="0" i="0" kern="1200" dirty="0" smtClean="0">
                <a:solidFill>
                  <a:schemeClr val="tx1"/>
                </a:solidFill>
                <a:effectLst/>
                <a:latin typeface="+mn-lt"/>
                <a:ea typeface="+mn-ea"/>
                <a:cs typeface="+mn-cs"/>
              </a:rPr>
              <a:t> bytes</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bit</a:t>
            </a:r>
            <a:r>
              <a:rPr lang="en-US" sz="1200" b="0" i="0" kern="1200" dirty="0" smtClean="0">
                <a:solidFill>
                  <a:schemeClr val="tx1"/>
                </a:solidFill>
                <a:effectLst/>
                <a:latin typeface="+mn-lt"/>
                <a:ea typeface="+mn-ea"/>
                <a:cs typeface="+mn-cs"/>
              </a:rPr>
              <a:t> (short for binary digit) is the smallest unit of data in a </a:t>
            </a:r>
            <a:r>
              <a:rPr lang="en-US" sz="1200" b="1" i="0" kern="1200" dirty="0" smtClean="0">
                <a:solidFill>
                  <a:schemeClr val="tx1"/>
                </a:solidFill>
                <a:effectLst/>
                <a:latin typeface="+mn-lt"/>
                <a:ea typeface="+mn-ea"/>
                <a:cs typeface="+mn-cs"/>
              </a:rPr>
              <a:t>computer</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bit</a:t>
            </a:r>
            <a:r>
              <a:rPr lang="en-US" sz="1200" b="0" i="0" kern="1200" dirty="0" smtClean="0">
                <a:solidFill>
                  <a:schemeClr val="tx1"/>
                </a:solidFill>
                <a:effectLst/>
                <a:latin typeface="+mn-lt"/>
                <a:ea typeface="+mn-ea"/>
                <a:cs typeface="+mn-cs"/>
              </a:rPr>
              <a:t> has a single binary value, either 0 or 1. Although </a:t>
            </a:r>
            <a:r>
              <a:rPr lang="en-US" sz="1200" b="1" i="0" kern="1200" dirty="0" smtClean="0">
                <a:solidFill>
                  <a:schemeClr val="tx1"/>
                </a:solidFill>
                <a:effectLst/>
                <a:latin typeface="+mn-lt"/>
                <a:ea typeface="+mn-ea"/>
                <a:cs typeface="+mn-cs"/>
              </a:rPr>
              <a:t>computers</a:t>
            </a:r>
            <a:r>
              <a:rPr lang="en-US" sz="1200" b="0" i="0" kern="1200" dirty="0" smtClean="0">
                <a:solidFill>
                  <a:schemeClr val="tx1"/>
                </a:solidFill>
                <a:effectLst/>
                <a:latin typeface="+mn-lt"/>
                <a:ea typeface="+mn-ea"/>
                <a:cs typeface="+mn-cs"/>
              </a:rPr>
              <a:t> usually provide instructions that can test and manipulate </a:t>
            </a:r>
            <a:r>
              <a:rPr lang="en-US" sz="1200" b="1" i="0" kern="1200" dirty="0" smtClean="0">
                <a:solidFill>
                  <a:schemeClr val="tx1"/>
                </a:solidFill>
                <a:effectLst/>
                <a:latin typeface="+mn-lt"/>
                <a:ea typeface="+mn-ea"/>
                <a:cs typeface="+mn-cs"/>
              </a:rPr>
              <a:t>bits</a:t>
            </a:r>
            <a:r>
              <a:rPr lang="en-US" sz="1200" b="0" i="0" kern="1200" dirty="0" smtClean="0">
                <a:solidFill>
                  <a:schemeClr val="tx1"/>
                </a:solidFill>
                <a:effectLst/>
                <a:latin typeface="+mn-lt"/>
                <a:ea typeface="+mn-ea"/>
                <a:cs typeface="+mn-cs"/>
              </a:rPr>
              <a:t>, they generally are designed to store data and execute instructions in </a:t>
            </a:r>
            <a:r>
              <a:rPr lang="en-US" sz="1200" b="1" i="0" kern="1200" dirty="0" smtClean="0">
                <a:solidFill>
                  <a:schemeClr val="tx1"/>
                </a:solidFill>
                <a:effectLst/>
                <a:latin typeface="+mn-lt"/>
                <a:ea typeface="+mn-ea"/>
                <a:cs typeface="+mn-cs"/>
              </a:rPr>
              <a:t>bit</a:t>
            </a:r>
            <a:r>
              <a:rPr lang="en-US" sz="1200" b="0" i="0" kern="1200" dirty="0" smtClean="0">
                <a:solidFill>
                  <a:schemeClr val="tx1"/>
                </a:solidFill>
                <a:effectLst/>
                <a:latin typeface="+mn-lt"/>
                <a:ea typeface="+mn-ea"/>
                <a:cs typeface="+mn-cs"/>
              </a:rPr>
              <a:t> multiples called bytes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16</a:t>
            </a:fld>
            <a:endParaRPr lang="en-US"/>
          </a:p>
        </p:txBody>
      </p:sp>
    </p:spTree>
    <p:extLst>
      <p:ext uri="{BB962C8B-B14F-4D97-AF65-F5344CB8AC3E}">
        <p14:creationId xmlns:p14="http://schemas.microsoft.com/office/powerpoint/2010/main" val="139232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computer is used for solving a particular problem, the steps to the solution should be communicated to the computer. This makes the study of algorithms a very important part in computer science. An algorithm is executed in a computer by combining lot of elementary operations such as additions and subtractions to perform more complex mathematical operations. But translating the idea of the algorithm in to computer code is not straight forward. Specially, converting an algorithm in to a low level language such as assembly language could be very tedious than using a high level language such as C or Java.</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17</a:t>
            </a:fld>
            <a:endParaRPr lang="en-US"/>
          </a:p>
        </p:txBody>
      </p:sp>
    </p:spTree>
    <p:extLst>
      <p:ext uri="{BB962C8B-B14F-4D97-AF65-F5344CB8AC3E}">
        <p14:creationId xmlns:p14="http://schemas.microsoft.com/office/powerpoint/2010/main" val="315469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Pseudo-code is a general way of describing an algorithm. Pseudo-code does not use the syntax of a specific programming language, therefore cannot be executed on a computer. But it closely resembles the structure of a programming language and contains roughly the same level of detail.</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18</a:t>
            </a:fld>
            <a:endParaRPr lang="en-US"/>
          </a:p>
        </p:txBody>
      </p:sp>
    </p:spTree>
    <p:extLst>
      <p:ext uri="{BB962C8B-B14F-4D97-AF65-F5344CB8AC3E}">
        <p14:creationId xmlns:p14="http://schemas.microsoft.com/office/powerpoint/2010/main" val="86650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31</a:t>
            </a:fld>
            <a:endParaRPr lang="en-US"/>
          </a:p>
        </p:txBody>
      </p:sp>
    </p:spTree>
    <p:extLst>
      <p:ext uri="{BB962C8B-B14F-4D97-AF65-F5344CB8AC3E}">
        <p14:creationId xmlns:p14="http://schemas.microsoft.com/office/powerpoint/2010/main" val="318097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a:t>
            </a:r>
            <a:r>
              <a:rPr lang="en-US" sz="1200" b="1" dirty="0" smtClean="0"/>
              <a:t> </a:t>
            </a:r>
            <a:r>
              <a:rPr lang="en-US" sz="1200" dirty="0" smtClean="0"/>
              <a:t>'Hello World!' program is created with help of a text editor and saved as </a:t>
            </a:r>
            <a:r>
              <a:rPr lang="en-US" sz="1200" dirty="0" err="1" smtClean="0"/>
              <a:t>Test.c</a:t>
            </a:r>
            <a:r>
              <a:rPr lang="en-US" sz="1200" dirty="0" smtClean="0"/>
              <a:t>.</a:t>
            </a:r>
          </a:p>
          <a:p>
            <a:r>
              <a:rPr lang="en-US" sz="1200" dirty="0" smtClean="0"/>
              <a:t>The </a:t>
            </a:r>
            <a:r>
              <a:rPr lang="en-US" sz="1200" dirty="0" err="1" smtClean="0"/>
              <a:t>Test.c</a:t>
            </a:r>
            <a:r>
              <a:rPr lang="en-US" sz="1200" dirty="0" smtClean="0"/>
              <a:t> program code is stored in a file as a sequence of bytes. Each byte has a value corresponding to some character. The first byte has the value 35 that corresponds to the character '#', for example. Likewise, the second byte has the integer value 105, which corresponds to the character '</a:t>
            </a:r>
            <a:r>
              <a:rPr lang="en-US" sz="1200" dirty="0" err="1" smtClean="0"/>
              <a:t>i</a:t>
            </a:r>
            <a:r>
              <a:rPr lang="en-US" sz="1200" dirty="0" smtClean="0"/>
              <a:t>', and so on.</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32</a:t>
            </a:fld>
            <a:endParaRPr lang="en-US"/>
          </a:p>
        </p:txBody>
      </p:sp>
    </p:spTree>
    <p:extLst>
      <p:ext uri="{BB962C8B-B14F-4D97-AF65-F5344CB8AC3E}">
        <p14:creationId xmlns:p14="http://schemas.microsoft.com/office/powerpoint/2010/main" val="27265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91B913B-E6C8-42B7-91B6-8E192B5A0425}" type="datetimeFigureOut">
              <a:rPr lang="en-US" smtClean="0"/>
              <a:t>8/19/2019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6A6B0B-82AA-40A5-8A33-5C2A105644F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1B913B-E6C8-42B7-91B6-8E192B5A0425}"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A6B0B-82AA-40A5-8A33-5C2A105644F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16A6B0B-82AA-40A5-8A33-5C2A105644F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1B913B-E6C8-42B7-91B6-8E192B5A0425}"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891B913B-E6C8-42B7-91B6-8E192B5A0425}"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16A6B0B-82AA-40A5-8A33-5C2A105644F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normAutofit/>
          </a:bodyPr>
          <a:lstStyle>
            <a:lvl1pPr>
              <a:defRPr sz="2000"/>
            </a:lvl1pPr>
            <a:lvl2pPr>
              <a:defRPr sz="2000"/>
            </a:lvl2pPr>
            <a:lvl3pPr>
              <a:defRPr sz="2000"/>
            </a:lvl3pPr>
            <a:lvl4pPr>
              <a:defRPr sz="2000"/>
            </a:lvl4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20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91B913B-E6C8-42B7-91B6-8E192B5A0425}" type="datetimeFigureOut">
              <a:rPr lang="en-US" smtClean="0"/>
              <a:t>8/19/2019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6A6B0B-82AA-40A5-8A33-5C2A105644F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1" cap="none" baseline="0">
                <a:solidFill>
                  <a:srgbClr val="FFFFFF"/>
                </a:solidFill>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lvl1pPr>
              <a:defRPr b="1"/>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a:xfrm>
            <a:off x="5791200" y="6409944"/>
            <a:ext cx="3044952" cy="365760"/>
          </a:xfrm>
        </p:spPr>
        <p:txBody>
          <a:bodyPr/>
          <a:lstStyle/>
          <a:p>
            <a:fld id="{891B913B-E6C8-42B7-91B6-8E192B5A0425}"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A6B0B-82AA-40A5-8A33-5C2A105644F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normAutofit/>
          </a:bodyPr>
          <a:lstStyle>
            <a:lvl1pPr>
              <a:defRPr sz="2000"/>
            </a:lvl1pPr>
            <a:lvl2pPr>
              <a:defRPr sz="2000"/>
            </a:lvl2pPr>
            <a:lvl3pPr>
              <a:defRPr sz="2000"/>
            </a:lvl3pPr>
            <a:lvl4pPr>
              <a:defRPr sz="2000"/>
            </a:lvl4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Content Placeholder 11"/>
          <p:cNvSpPr>
            <a:spLocks noGrp="1"/>
          </p:cNvSpPr>
          <p:nvPr>
            <p:ph sz="half" idx="2"/>
          </p:nvPr>
        </p:nvSpPr>
        <p:spPr>
          <a:xfrm>
            <a:off x="4800600" y="1371600"/>
            <a:ext cx="4038600" cy="4681728"/>
          </a:xfrm>
        </p:spPr>
        <p:txBody>
          <a:bodyPr>
            <a:normAutofit/>
          </a:bodyPr>
          <a:lstStyle>
            <a:lvl1pPr>
              <a:defRPr sz="2000"/>
            </a:lvl1pPr>
            <a:lvl2pPr>
              <a:defRPr sz="2000"/>
            </a:lvl2pPr>
            <a:lvl3pPr>
              <a:defRPr sz="2000"/>
            </a:lvl3pPr>
            <a:lvl4pPr>
              <a:defRPr sz="2000"/>
            </a:lvl4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91B913B-E6C8-42B7-91B6-8E192B5A0425}" type="datetimeFigureOut">
              <a:rPr lang="en-US" smtClean="0"/>
              <a:t>8/19/2019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normAutofit/>
          </a:bodyPr>
          <a:lstStyle>
            <a:lvl1pPr>
              <a:defRPr sz="2000"/>
            </a:lvl1pPr>
            <a:lvl2pPr>
              <a:defRPr sz="2000"/>
            </a:lvl2pPr>
            <a:lvl3pPr>
              <a:defRPr sz="2000"/>
            </a:lvl3pPr>
            <a:lvl4pPr>
              <a:defRPr sz="2000"/>
            </a:lvl4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6" name="Content Placeholder 25"/>
          <p:cNvSpPr>
            <a:spLocks noGrp="1"/>
          </p:cNvSpPr>
          <p:nvPr>
            <p:ph sz="quarter" idx="4"/>
          </p:nvPr>
        </p:nvSpPr>
        <p:spPr>
          <a:xfrm>
            <a:off x="4800600" y="2471383"/>
            <a:ext cx="4038600" cy="3822192"/>
          </a:xfrm>
        </p:spPr>
        <p:txBody>
          <a:bodyPr>
            <a:normAutofit/>
          </a:bodyPr>
          <a:lstStyle>
            <a:lvl1pPr>
              <a:defRPr sz="2000"/>
            </a:lvl1pPr>
            <a:lvl2pPr>
              <a:defRPr sz="2000"/>
            </a:lvl2pPr>
            <a:lvl3pPr>
              <a:defRPr sz="2000"/>
            </a:lvl3pPr>
            <a:lvl4pPr>
              <a:defRPr sz="2000"/>
            </a:lvl4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16A6B0B-82AA-40A5-8A33-5C2A105644F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1B913B-E6C8-42B7-91B6-8E192B5A0425}" type="datetimeFigureOut">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16A6B0B-82AA-40A5-8A33-5C2A10564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91B913B-E6C8-42B7-91B6-8E192B5A0425}" type="datetimeFigureOut">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16A6B0B-82AA-40A5-8A33-5C2A10564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16A6B0B-82AA-40A5-8A33-5C2A105644F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91B913B-E6C8-42B7-91B6-8E192B5A0425}" type="datetimeFigureOut">
              <a:rPr lang="en-US" smtClean="0"/>
              <a:t>8/19/2019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16A6B0B-82AA-40A5-8A33-5C2A105644F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91B913B-E6C8-42B7-91B6-8E192B5A0425}" type="datetimeFigureOut">
              <a:rPr lang="en-US" smtClean="0"/>
              <a:t>8/19/2019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91B913B-E6C8-42B7-91B6-8E192B5A0425}" type="datetimeFigureOut">
              <a:rPr lang="en-US" smtClean="0"/>
              <a:t>8/19/2019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16A6B0B-82AA-40A5-8A33-5C2A105644F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3200" dirty="0" smtClean="0"/>
              <a:t> </a:t>
            </a:r>
            <a:r>
              <a:rPr lang="en-US" sz="3200" dirty="0">
                <a:solidFill>
                  <a:schemeClr val="tx1"/>
                </a:solidFill>
              </a:rPr>
              <a:t/>
            </a:r>
            <a:br>
              <a:rPr lang="en-US" sz="3200" dirty="0">
                <a:solidFill>
                  <a:schemeClr val="tx1"/>
                </a:solidFill>
              </a:rPr>
            </a:br>
            <a:r>
              <a:rPr lang="en-US" sz="3200" dirty="0">
                <a:solidFill>
                  <a:schemeClr val="tx1"/>
                </a:solidFill>
              </a:rPr>
              <a:t>Basic C programming concepts</a:t>
            </a:r>
            <a:endParaRPr lang="en-US" sz="3200" dirty="0"/>
          </a:p>
          <a:p>
            <a:r>
              <a:rPr lang="en-US" sz="3200" dirty="0">
                <a:solidFill>
                  <a:schemeClr val="tx1"/>
                </a:solidFill>
              </a:rPr>
              <a:t/>
            </a:r>
            <a:br>
              <a:rPr lang="en-US" sz="3200" dirty="0">
                <a:solidFill>
                  <a:schemeClr val="tx1"/>
                </a:solidFill>
              </a:rPr>
            </a:br>
            <a:r>
              <a:rPr lang="en-US" sz="3200" dirty="0">
                <a:solidFill>
                  <a:schemeClr val="tx1"/>
                </a:solidFill>
              </a:rPr>
              <a:t/>
            </a:r>
            <a:br>
              <a:rPr lang="en-US" sz="3200" dirty="0">
                <a:solidFill>
                  <a:schemeClr val="tx1"/>
                </a:solidFill>
              </a:rPr>
            </a:br>
            <a:r>
              <a:rPr lang="en-US" sz="3200" dirty="0">
                <a:solidFill>
                  <a:schemeClr val="tx1"/>
                </a:solidFill>
              </a:rPr>
              <a:t/>
            </a:r>
            <a:br>
              <a:rPr lang="en-US" sz="3200" dirty="0">
                <a:solidFill>
                  <a:schemeClr val="tx1"/>
                </a:solidFill>
              </a:rPr>
            </a:br>
            <a:endParaRPr lang="en-US" sz="3200" dirty="0"/>
          </a:p>
        </p:txBody>
      </p:sp>
      <p:sp>
        <p:nvSpPr>
          <p:cNvPr id="2" name="Title 1"/>
          <p:cNvSpPr>
            <a:spLocks noGrp="1"/>
          </p:cNvSpPr>
          <p:nvPr>
            <p:ph type="ctrTitle"/>
          </p:nvPr>
        </p:nvSpPr>
        <p:spPr/>
        <p:txBody>
          <a:bodyPr>
            <a:normAutofit/>
          </a:bodyPr>
          <a:lstStyle/>
          <a:p>
            <a:r>
              <a:rPr lang="en-US" b="1" dirty="0" smtClean="0"/>
              <a:t>Module-1</a:t>
            </a:r>
            <a:endParaRPr lang="en-US" b="1" dirty="0"/>
          </a:p>
        </p:txBody>
      </p:sp>
    </p:spTree>
    <p:extLst>
      <p:ext uri="{BB962C8B-B14F-4D97-AF65-F5344CB8AC3E}">
        <p14:creationId xmlns:p14="http://schemas.microsoft.com/office/powerpoint/2010/main" val="94603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Number Systems</a:t>
            </a:r>
            <a:endParaRPr lang="en-US" dirty="0"/>
          </a:p>
        </p:txBody>
      </p:sp>
      <p:sp>
        <p:nvSpPr>
          <p:cNvPr id="3" name="Content Placeholder 2"/>
          <p:cNvSpPr>
            <a:spLocks noGrp="1"/>
          </p:cNvSpPr>
          <p:nvPr>
            <p:ph sz="quarter" idx="1"/>
          </p:nvPr>
        </p:nvSpPr>
        <p:spPr/>
        <p:txBody>
          <a:bodyPr>
            <a:noAutofit/>
          </a:bodyPr>
          <a:lstStyle/>
          <a:p>
            <a:pPr marL="0" indent="0" algn="just">
              <a:buNone/>
            </a:pPr>
            <a:r>
              <a:rPr lang="en-US" sz="2000" b="1" dirty="0" smtClean="0"/>
              <a:t>2. Binary </a:t>
            </a:r>
            <a:r>
              <a:rPr lang="en-US" sz="2000" b="1" dirty="0"/>
              <a:t>(Base 2) Number </a:t>
            </a:r>
            <a:r>
              <a:rPr lang="en-US" sz="2000" b="1" dirty="0" smtClean="0"/>
              <a:t>System</a:t>
            </a:r>
            <a:r>
              <a:rPr lang="en-US" sz="2000" b="1" dirty="0"/>
              <a:t>: </a:t>
            </a:r>
            <a:r>
              <a:rPr lang="en-US" sz="2000" dirty="0"/>
              <a:t>Binary number system has two symbols: 0 and 1, called bits. It is also a positional notation, for example,</a:t>
            </a:r>
          </a:p>
          <a:p>
            <a:pPr marL="0" indent="0" algn="just">
              <a:buNone/>
            </a:pPr>
            <a:r>
              <a:rPr lang="en-US" sz="2000" b="1" dirty="0" smtClean="0"/>
              <a:t> 10110B </a:t>
            </a:r>
            <a:r>
              <a:rPr lang="en-US" sz="2000" b="1" dirty="0"/>
              <a:t>= 1×2^4 + 0×2^3 + 1×2^2 + 1×2^1 + 0×2^0</a:t>
            </a:r>
          </a:p>
          <a:p>
            <a:pPr algn="just"/>
            <a:r>
              <a:rPr lang="en-US" sz="2000" dirty="0"/>
              <a:t>We shall denote a binary number with a suffix B. </a:t>
            </a:r>
            <a:endParaRPr lang="en-US" sz="2000" dirty="0" smtClean="0"/>
          </a:p>
          <a:p>
            <a:pPr algn="just"/>
            <a:r>
              <a:rPr lang="en-US" sz="2000" dirty="0" smtClean="0"/>
              <a:t>A </a:t>
            </a:r>
            <a:r>
              <a:rPr lang="en-US" sz="2000" dirty="0"/>
              <a:t>binary digit is called a bit. Eight bits is called a byte (why 8-bit unit? Probably because </a:t>
            </a:r>
            <a:r>
              <a:rPr lang="en-US" sz="2000" dirty="0" smtClean="0"/>
              <a:t>8=2^3).</a:t>
            </a:r>
          </a:p>
          <a:p>
            <a:pPr marL="0" indent="0" algn="just">
              <a:buNone/>
            </a:pPr>
            <a:r>
              <a:rPr lang="en-US" sz="2000" b="1" dirty="0"/>
              <a:t>3. Hexadecimal (Base 16) Number </a:t>
            </a:r>
            <a:r>
              <a:rPr lang="en-US" sz="2000" b="1" dirty="0" smtClean="0"/>
              <a:t>System: </a:t>
            </a:r>
            <a:r>
              <a:rPr lang="en-US" sz="2000" dirty="0" smtClean="0"/>
              <a:t>Hexadecimal </a:t>
            </a:r>
            <a:r>
              <a:rPr lang="en-US" sz="2000" dirty="0"/>
              <a:t>number system uses 16 symbols: 0, 1, 2, 3, 4, 5, 6, 7, 8, 9, A, B, C, D, E, and F, called hex digits. It is a positional notation, for example,</a:t>
            </a:r>
          </a:p>
          <a:p>
            <a:pPr marL="0" indent="0" algn="just">
              <a:buNone/>
            </a:pPr>
            <a:r>
              <a:rPr lang="en-US" sz="2000" b="1" dirty="0"/>
              <a:t>A3EH = 10×16^2 + 3×16^1 + 14×16^0</a:t>
            </a:r>
          </a:p>
          <a:p>
            <a:pPr marL="0" indent="0" algn="just">
              <a:buNone/>
            </a:pPr>
            <a:r>
              <a:rPr lang="en-US" sz="2000" dirty="0"/>
              <a:t>We shall denote a hexadecimal number (in short, hex) with a suffix H. Some programming languages denote hex numbers with prefix 0x (e.g., 0x1A3C5F), or prefix x with hex digit quoted (e.g., x'C3A4D98B</a:t>
            </a:r>
            <a:r>
              <a:rPr lang="en-US" sz="2000" dirty="0" smtClean="0"/>
              <a:t>').</a:t>
            </a:r>
            <a:endParaRPr lang="en-US" sz="2000" dirty="0"/>
          </a:p>
        </p:txBody>
      </p:sp>
    </p:spTree>
    <p:extLst>
      <p:ext uri="{BB962C8B-B14F-4D97-AF65-F5344CB8AC3E}">
        <p14:creationId xmlns:p14="http://schemas.microsoft.com/office/powerpoint/2010/main" val="10408185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en-US" b="1" dirty="0" smtClean="0"/>
              <a:t>Ternary </a:t>
            </a:r>
            <a:r>
              <a:rPr lang="en-US" b="1" dirty="0"/>
              <a:t>Statement</a:t>
            </a:r>
          </a:p>
          <a:p>
            <a:r>
              <a:rPr lang="en-US" dirty="0"/>
              <a:t>Ternary statement or Ternary operator is like if-else statement in its functioning. However, its syntax differs from if-else’s syntax. </a:t>
            </a:r>
            <a:endParaRPr lang="en-US" dirty="0" smtClean="0"/>
          </a:p>
          <a:p>
            <a:pPr marL="0" indent="0">
              <a:buNone/>
            </a:pPr>
            <a:r>
              <a:rPr lang="en-US" dirty="0"/>
              <a:t>Advantage of Ternary </a:t>
            </a:r>
            <a:r>
              <a:rPr lang="en-US" dirty="0" smtClean="0"/>
              <a:t>Operator</a:t>
            </a:r>
            <a:endParaRPr lang="en-US" dirty="0"/>
          </a:p>
          <a:p>
            <a:r>
              <a:rPr lang="en-US" dirty="0"/>
              <a:t>Using ?: reduce the number of line codes and improve the performance of application.</a:t>
            </a:r>
          </a:p>
          <a:p>
            <a:pPr marL="0" indent="0">
              <a:buNone/>
            </a:pPr>
            <a:r>
              <a:rPr lang="en-US" dirty="0" smtClean="0"/>
              <a:t>Syntax</a:t>
            </a:r>
            <a:endParaRPr lang="en-US" dirty="0"/>
          </a:p>
          <a:p>
            <a:pPr marL="0" indent="0">
              <a:buNone/>
            </a:pPr>
            <a:r>
              <a:rPr lang="en-US" b="1" dirty="0" smtClean="0"/>
              <a:t>	expression-1 </a:t>
            </a:r>
            <a:r>
              <a:rPr lang="en-US" b="1" dirty="0"/>
              <a:t>? expression-2 : </a:t>
            </a:r>
            <a:r>
              <a:rPr lang="en-US" b="1" dirty="0" smtClean="0"/>
              <a:t>expression-3</a:t>
            </a:r>
          </a:p>
          <a:p>
            <a:r>
              <a:rPr lang="en-US" dirty="0"/>
              <a:t>In the above symbol expression-1 is condition and expression-2 and expression-3 will be either value or variable or statement or any mathematical expression. If condition will be true expression-2 will be execute otherwise expression-3 will be executed</a:t>
            </a:r>
            <a:r>
              <a:rPr lang="en-US" dirty="0" smtClean="0"/>
              <a:t>. Example</a:t>
            </a:r>
            <a:endParaRPr lang="en-US" dirty="0"/>
          </a:p>
          <a:p>
            <a:pPr marL="0" indent="0">
              <a:buNone/>
            </a:pPr>
            <a:r>
              <a:rPr lang="en-US" dirty="0" smtClean="0"/>
              <a:t>	a&lt;b </a:t>
            </a:r>
            <a:r>
              <a:rPr lang="en-US" dirty="0"/>
              <a:t>? </a:t>
            </a:r>
            <a:r>
              <a:rPr lang="en-US" dirty="0" err="1"/>
              <a:t>printf</a:t>
            </a:r>
            <a:r>
              <a:rPr lang="en-US" dirty="0"/>
              <a:t>("a is less") : </a:t>
            </a:r>
            <a:r>
              <a:rPr lang="en-US" dirty="0" err="1"/>
              <a:t>printf</a:t>
            </a:r>
            <a:r>
              <a:rPr lang="en-US" dirty="0"/>
              <a:t>("a is greater");</a:t>
            </a:r>
          </a:p>
        </p:txBody>
      </p:sp>
    </p:spTree>
    <p:extLst>
      <p:ext uri="{BB962C8B-B14F-4D97-AF65-F5344CB8AC3E}">
        <p14:creationId xmlns:p14="http://schemas.microsoft.com/office/powerpoint/2010/main" val="10090241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marL="274320" lvl="1" indent="0">
              <a:buNone/>
            </a:pPr>
            <a:r>
              <a:rPr lang="en-US" dirty="0"/>
              <a:t># include &lt;</a:t>
            </a:r>
            <a:r>
              <a:rPr lang="en-US" dirty="0" err="1"/>
              <a:t>stdio.h</a:t>
            </a:r>
            <a:r>
              <a:rPr lang="en-US" dirty="0" smtClean="0"/>
              <a:t>&gt;</a:t>
            </a:r>
            <a:endParaRPr lang="en-US" dirty="0"/>
          </a:p>
          <a:p>
            <a:pPr marL="274320" lvl="1" indent="0">
              <a:buNone/>
            </a:pPr>
            <a:r>
              <a:rPr lang="en-US" dirty="0" err="1" smtClean="0"/>
              <a:t>int</a:t>
            </a:r>
            <a:r>
              <a:rPr lang="en-US" dirty="0" smtClean="0"/>
              <a:t> </a:t>
            </a:r>
            <a:r>
              <a:rPr lang="en-US" dirty="0"/>
              <a:t>main()</a:t>
            </a:r>
          </a:p>
          <a:p>
            <a:pPr marL="274320" lvl="1" indent="0">
              <a:buNone/>
            </a:pPr>
            <a:r>
              <a:rPr lang="en-US" dirty="0"/>
              <a:t>{</a:t>
            </a:r>
          </a:p>
          <a:p>
            <a:pPr marL="274320" lvl="1" indent="0">
              <a:buNone/>
            </a:pPr>
            <a:r>
              <a:rPr lang="en-US" dirty="0" err="1"/>
              <a:t>int</a:t>
            </a:r>
            <a:r>
              <a:rPr lang="en-US" dirty="0"/>
              <a:t> a, b, c, big ;</a:t>
            </a:r>
          </a:p>
          <a:p>
            <a:pPr marL="274320" lvl="1" indent="0">
              <a:buNone/>
            </a:pPr>
            <a:r>
              <a:rPr lang="en-US" dirty="0" err="1"/>
              <a:t>printf</a:t>
            </a:r>
            <a:r>
              <a:rPr lang="en-US" dirty="0"/>
              <a:t>("Enter three numbers : ") ;</a:t>
            </a:r>
          </a:p>
          <a:p>
            <a:pPr marL="274320" lvl="1" indent="0">
              <a:buNone/>
            </a:pPr>
            <a:r>
              <a:rPr lang="en-US" dirty="0" err="1"/>
              <a:t>scanf</a:t>
            </a:r>
            <a:r>
              <a:rPr lang="en-US" dirty="0"/>
              <a:t>("%d %d %d", &amp;a, &amp;b, &amp;c) ;</a:t>
            </a:r>
          </a:p>
          <a:p>
            <a:pPr marL="274320" lvl="1" indent="0">
              <a:buNone/>
            </a:pPr>
            <a:r>
              <a:rPr lang="en-US" dirty="0"/>
              <a:t>big = a &gt; b ? (a &gt; c ? a : c) : (b &gt; c ? b : c) ;</a:t>
            </a:r>
          </a:p>
          <a:p>
            <a:pPr marL="274320" lvl="1" indent="0">
              <a:buNone/>
            </a:pPr>
            <a:r>
              <a:rPr lang="en-US" dirty="0" err="1"/>
              <a:t>printf</a:t>
            </a:r>
            <a:r>
              <a:rPr lang="en-US" dirty="0"/>
              <a:t>("\</a:t>
            </a:r>
            <a:r>
              <a:rPr lang="en-US" dirty="0" err="1"/>
              <a:t>nThe</a:t>
            </a:r>
            <a:r>
              <a:rPr lang="en-US" dirty="0"/>
              <a:t> biggest number is : %d", big) ;</a:t>
            </a:r>
          </a:p>
          <a:p>
            <a:pPr marL="274320" lvl="1" indent="0">
              <a:buNone/>
            </a:pPr>
            <a:r>
              <a:rPr lang="en-US" dirty="0"/>
              <a:t>}</a:t>
            </a:r>
          </a:p>
        </p:txBody>
      </p:sp>
    </p:spTree>
    <p:extLst>
      <p:ext uri="{BB962C8B-B14F-4D97-AF65-F5344CB8AC3E}">
        <p14:creationId xmlns:p14="http://schemas.microsoft.com/office/powerpoint/2010/main" val="2193122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quarter" idx="1"/>
          </p:nvPr>
        </p:nvSpPr>
        <p:spPr/>
        <p:txBody>
          <a:bodyPr/>
          <a:lstStyle/>
          <a:p>
            <a:pPr marL="0" indent="0">
              <a:buNone/>
            </a:pPr>
            <a:r>
              <a:rPr lang="en-US" b="1" dirty="0" smtClean="0"/>
              <a:t>3 </a:t>
            </a:r>
            <a:r>
              <a:rPr lang="en-US" b="1" dirty="0"/>
              <a:t>type of Loops in C language</a:t>
            </a:r>
          </a:p>
          <a:p>
            <a:r>
              <a:rPr lang="en-US" i="1" dirty="0"/>
              <a:t>while</a:t>
            </a:r>
            <a:r>
              <a:rPr lang="en-US" dirty="0"/>
              <a:t> loop</a:t>
            </a:r>
          </a:p>
          <a:p>
            <a:r>
              <a:rPr lang="en-US" i="1" dirty="0"/>
              <a:t>for</a:t>
            </a:r>
            <a:r>
              <a:rPr lang="en-US" dirty="0"/>
              <a:t> loop</a:t>
            </a:r>
          </a:p>
          <a:p>
            <a:r>
              <a:rPr lang="en-US" i="1" dirty="0"/>
              <a:t>do-while</a:t>
            </a:r>
            <a:r>
              <a:rPr lang="en-US" dirty="0"/>
              <a:t> loop</a:t>
            </a:r>
          </a:p>
          <a:p>
            <a:endParaRPr lang="en-US" dirty="0" smtClean="0"/>
          </a:p>
          <a:p>
            <a:pPr marL="0" indent="0">
              <a:buNone/>
            </a:pPr>
            <a:r>
              <a:rPr lang="en-US" b="1" dirty="0"/>
              <a:t>while loop</a:t>
            </a:r>
          </a:p>
          <a:p>
            <a:r>
              <a:rPr lang="en-US" b="1" dirty="0"/>
              <a:t>while</a:t>
            </a:r>
            <a:r>
              <a:rPr lang="en-US" dirty="0"/>
              <a:t> loop can be addressed as an </a:t>
            </a:r>
            <a:r>
              <a:rPr lang="en-US" b="1" dirty="0"/>
              <a:t>entry control</a:t>
            </a:r>
            <a:r>
              <a:rPr lang="en-US" dirty="0"/>
              <a:t> loop. It is completed in 3 steps.</a:t>
            </a:r>
          </a:p>
          <a:p>
            <a:r>
              <a:rPr lang="en-US" dirty="0"/>
              <a:t>Variable initialization.( </a:t>
            </a:r>
            <a:r>
              <a:rPr lang="en-US" dirty="0" err="1"/>
              <a:t>e.g</a:t>
            </a:r>
            <a:r>
              <a:rPr lang="en-US" dirty="0"/>
              <a:t> </a:t>
            </a:r>
            <a:r>
              <a:rPr lang="en-US" dirty="0" err="1"/>
              <a:t>int</a:t>
            </a:r>
            <a:r>
              <a:rPr lang="en-US" dirty="0"/>
              <a:t> x=0; )</a:t>
            </a:r>
          </a:p>
          <a:p>
            <a:r>
              <a:rPr lang="en-US" dirty="0"/>
              <a:t>condition( </a:t>
            </a:r>
            <a:r>
              <a:rPr lang="en-US" dirty="0" err="1"/>
              <a:t>e.g</a:t>
            </a:r>
            <a:r>
              <a:rPr lang="en-US" dirty="0"/>
              <a:t> while( x&lt;=10) )</a:t>
            </a:r>
          </a:p>
          <a:p>
            <a:r>
              <a:rPr lang="en-US" dirty="0"/>
              <a:t>Variable increment or decrement ( x++ or x-- or x=x+2 )</a:t>
            </a:r>
          </a:p>
          <a:p>
            <a:endParaRPr lang="en-US" dirty="0"/>
          </a:p>
        </p:txBody>
      </p:sp>
    </p:spTree>
    <p:extLst>
      <p:ext uri="{BB962C8B-B14F-4D97-AF65-F5344CB8AC3E}">
        <p14:creationId xmlns:p14="http://schemas.microsoft.com/office/powerpoint/2010/main" val="15536586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quarter" idx="1"/>
          </p:nvPr>
        </p:nvSpPr>
        <p:spPr/>
        <p:txBody>
          <a:bodyPr/>
          <a:lstStyle/>
          <a:p>
            <a:pPr marL="0" indent="0">
              <a:buNone/>
            </a:pPr>
            <a:r>
              <a:rPr lang="en-US" dirty="0"/>
              <a:t>In </a:t>
            </a:r>
            <a:r>
              <a:rPr lang="en-US" b="1" dirty="0"/>
              <a:t>for</a:t>
            </a:r>
            <a:r>
              <a:rPr lang="en-US" dirty="0"/>
              <a:t> loop we have exactly two semicolons, one after initialization and second after condition. In this loop we can have more than one initialization or increment/decrement, separated using comma operator. </a:t>
            </a:r>
            <a:r>
              <a:rPr lang="en-US" b="1" dirty="0"/>
              <a:t>for</a:t>
            </a:r>
            <a:r>
              <a:rPr lang="en-US" dirty="0"/>
              <a:t> loop can have only one </a:t>
            </a:r>
            <a:r>
              <a:rPr lang="en-US" b="1" dirty="0"/>
              <a:t>condition</a:t>
            </a:r>
            <a:r>
              <a:rPr lang="en-US" dirty="0"/>
              <a:t>.</a:t>
            </a:r>
          </a:p>
          <a:p>
            <a:r>
              <a:rPr lang="en-US" dirty="0"/>
              <a:t>The </a:t>
            </a:r>
            <a:r>
              <a:rPr lang="en-US" b="1" dirty="0"/>
              <a:t>for</a:t>
            </a:r>
            <a:r>
              <a:rPr lang="en-US" dirty="0"/>
              <a:t> loop is executed as follows:</a:t>
            </a:r>
          </a:p>
          <a:p>
            <a:r>
              <a:rPr lang="en-US" dirty="0"/>
              <a:t>It first evaluates the initialization code.</a:t>
            </a:r>
          </a:p>
          <a:p>
            <a:r>
              <a:rPr lang="en-US" dirty="0"/>
              <a:t>Then it checks the condition expression.</a:t>
            </a:r>
          </a:p>
          <a:p>
            <a:r>
              <a:rPr lang="en-US" dirty="0"/>
              <a:t>If it is true, it executes the for-loop body.</a:t>
            </a:r>
          </a:p>
          <a:p>
            <a:r>
              <a:rPr lang="en-US" dirty="0"/>
              <a:t>Then it evaluate the increment/decrement condition and again follows from step 2.</a:t>
            </a:r>
          </a:p>
          <a:p>
            <a:r>
              <a:rPr lang="en-US" dirty="0"/>
              <a:t>When the condition expression becomes false, it exits the loop.</a:t>
            </a:r>
          </a:p>
        </p:txBody>
      </p:sp>
    </p:spTree>
    <p:extLst>
      <p:ext uri="{BB962C8B-B14F-4D97-AF65-F5344CB8AC3E}">
        <p14:creationId xmlns:p14="http://schemas.microsoft.com/office/powerpoint/2010/main" val="1166000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quarter" idx="1"/>
          </p:nvPr>
        </p:nvSpPr>
        <p:spPr/>
        <p:txBody>
          <a:bodyPr/>
          <a:lstStyle/>
          <a:p>
            <a:r>
              <a:rPr lang="en-US" dirty="0"/>
              <a:t>The for loop seems most appropriate when number of iteration are known in advance, for example, counting array elements. </a:t>
            </a:r>
            <a:r>
              <a:rPr lang="en-US"/>
              <a:t>But, there could be many complex problems where number of iterations depend upon a certain condition and can't be predicated beforehand, in those situation programmers usually prefer to use while loop.</a:t>
            </a:r>
            <a:endParaRPr lang="en-US" dirty="0"/>
          </a:p>
        </p:txBody>
      </p:sp>
    </p:spTree>
    <p:extLst>
      <p:ext uri="{BB962C8B-B14F-4D97-AF65-F5344CB8AC3E}">
        <p14:creationId xmlns:p14="http://schemas.microsoft.com/office/powerpoint/2010/main" val="839680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Loops</a:t>
            </a:r>
            <a:endParaRPr lang="en-US" dirty="0"/>
          </a:p>
        </p:txBody>
      </p:sp>
      <p:sp>
        <p:nvSpPr>
          <p:cNvPr id="3" name="Content Placeholder 2"/>
          <p:cNvSpPr>
            <a:spLocks noGrp="1"/>
          </p:cNvSpPr>
          <p:nvPr>
            <p:ph sz="quarter" idx="1"/>
          </p:nvPr>
        </p:nvSpPr>
        <p:spPr/>
        <p:txBody>
          <a:bodyPr/>
          <a:lstStyle/>
          <a:p>
            <a:pPr marL="0" indent="0">
              <a:buNone/>
            </a:pPr>
            <a:r>
              <a:rPr lang="en-US" b="1" dirty="0"/>
              <a:t>do while loop</a:t>
            </a:r>
          </a:p>
          <a:p>
            <a:r>
              <a:rPr lang="en-US" dirty="0"/>
              <a:t>In some situations it is necessary to execute body of the loop before testing the condition. Such situations can be handled with the help of </a:t>
            </a:r>
            <a:r>
              <a:rPr lang="en-US" b="1" dirty="0"/>
              <a:t>do-while</a:t>
            </a:r>
            <a:r>
              <a:rPr lang="en-US" dirty="0"/>
              <a:t> loop. </a:t>
            </a:r>
            <a:r>
              <a:rPr lang="en-US" b="1" dirty="0"/>
              <a:t>do</a:t>
            </a:r>
            <a:r>
              <a:rPr lang="en-US" dirty="0"/>
              <a:t> statement evaluates the body of the loop first and at the end, the condition is checked using </a:t>
            </a:r>
            <a:r>
              <a:rPr lang="en-US" b="1" dirty="0"/>
              <a:t>while</a:t>
            </a:r>
            <a:r>
              <a:rPr lang="en-US" dirty="0"/>
              <a:t> statement. It means that for at least one time ,the body of the loop will be executed, even though the starting condition inside while is initialized to false. General format of </a:t>
            </a:r>
            <a:r>
              <a:rPr lang="en-US" b="1" dirty="0"/>
              <a:t>do-while</a:t>
            </a:r>
            <a:r>
              <a:rPr lang="en-US" dirty="0"/>
              <a:t> loop is,</a:t>
            </a:r>
          </a:p>
        </p:txBody>
      </p:sp>
    </p:spTree>
    <p:extLst>
      <p:ext uri="{BB962C8B-B14F-4D97-AF65-F5344CB8AC3E}">
        <p14:creationId xmlns:p14="http://schemas.microsoft.com/office/powerpoint/2010/main" val="17912186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for loop, initialization, condition and adjustment statements are all put together in one line which make loop easier to understand and implement. While in the while loop, initialization is done prior to the beginning of the loop. Conditional statement is always put at the start of the loop. While adjustment can be either combined with condition or embedded into the body of the loop. For example:</a:t>
            </a:r>
          </a:p>
        </p:txBody>
      </p:sp>
    </p:spTree>
    <p:extLst>
      <p:ext uri="{BB962C8B-B14F-4D97-AF65-F5344CB8AC3E}">
        <p14:creationId xmlns:p14="http://schemas.microsoft.com/office/powerpoint/2010/main" val="38050684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3787763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2832455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17827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Number Systems</a:t>
            </a:r>
            <a:endParaRPr lang="en-US" dirty="0"/>
          </a:p>
        </p:txBody>
      </p:sp>
      <p:sp>
        <p:nvSpPr>
          <p:cNvPr id="3" name="Content Placeholder 2"/>
          <p:cNvSpPr>
            <a:spLocks noGrp="1"/>
          </p:cNvSpPr>
          <p:nvPr>
            <p:ph sz="quarter" idx="1"/>
          </p:nvPr>
        </p:nvSpPr>
        <p:spPr/>
        <p:txBody>
          <a:bodyPr>
            <a:normAutofit/>
          </a:bodyPr>
          <a:lstStyle/>
          <a:p>
            <a:pPr algn="just"/>
            <a:r>
              <a:rPr lang="en-US" sz="2000" dirty="0"/>
              <a:t>Each hexadecimal digit is also called a hex digit. Most programming languages accept lowercase 'a' to 'f' as well as uppercase 'A' to 'F'.</a:t>
            </a:r>
          </a:p>
          <a:p>
            <a:pPr algn="just"/>
            <a:r>
              <a:rPr lang="en-US" sz="2000" dirty="0"/>
              <a:t>Computers uses binary system in their internal operations, as they are built from binary digital electronic components. However, writing or reading a long sequence of binary bits is cumbersome and error-prone. Hexadecimal system is used as a compact form or shorthand for binary bits. Each hex digit is equivalent to 4 binary bits, i.e., shorthand for 4 bits, as follows:</a:t>
            </a:r>
          </a:p>
        </p:txBody>
      </p:sp>
    </p:spTree>
    <p:extLst>
      <p:ext uri="{BB962C8B-B14F-4D97-AF65-F5344CB8AC3E}">
        <p14:creationId xmlns:p14="http://schemas.microsoft.com/office/powerpoint/2010/main" val="22624066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4029658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928868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04097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89411"/>
            <a:ext cx="8534400" cy="758952"/>
          </a:xfrm>
        </p:spPr>
        <p:txBody>
          <a:bodyPr/>
          <a:lstStyle/>
          <a:p>
            <a:r>
              <a:rPr lang="en-US" b="1" dirty="0" smtClean="0">
                <a:solidFill>
                  <a:schemeClr val="tx1"/>
                </a:solidFill>
              </a:rPr>
              <a:t>Important Number Conversions</a:t>
            </a:r>
            <a:endParaRPr lang="en-US"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US" sz="2000" b="1" dirty="0"/>
              <a:t>Conversion from Hexadecimal to Binary</a:t>
            </a:r>
          </a:p>
          <a:p>
            <a:pPr marL="0" indent="0">
              <a:buNone/>
            </a:pPr>
            <a:endParaRPr lang="en-US" dirty="0" smtClean="0"/>
          </a:p>
          <a:p>
            <a:endParaRPr lang="en-US" dirty="0"/>
          </a:p>
          <a:p>
            <a:pPr marL="0" indent="0">
              <a:buNone/>
            </a:pPr>
            <a:endParaRPr lang="en-US" b="1" dirty="0" smtClean="0"/>
          </a:p>
          <a:p>
            <a:pPr marL="0" indent="0">
              <a:buNone/>
            </a:pPr>
            <a:endParaRPr lang="en-US" sz="2000" b="1" dirty="0" smtClean="0"/>
          </a:p>
          <a:p>
            <a:pPr marL="0" indent="0">
              <a:buNone/>
            </a:pPr>
            <a:r>
              <a:rPr lang="en-US" sz="2000" b="1" dirty="0" smtClean="0"/>
              <a:t>Conversion </a:t>
            </a:r>
            <a:r>
              <a:rPr lang="en-US" sz="2000" b="1" dirty="0"/>
              <a:t>from Binary to Hexadecimal</a:t>
            </a:r>
          </a:p>
          <a:p>
            <a:pPr marL="0" indent="0">
              <a:buNone/>
            </a:pPr>
            <a:endParaRPr lang="en-US" dirty="0"/>
          </a:p>
          <a:p>
            <a:endParaRPr lang="en-US" dirty="0" smtClean="0"/>
          </a:p>
          <a:p>
            <a:endParaRPr lang="en-US" dirty="0"/>
          </a:p>
          <a:p>
            <a:endParaRPr lang="en-US" dirty="0"/>
          </a:p>
        </p:txBody>
      </p:sp>
      <p:sp>
        <p:nvSpPr>
          <p:cNvPr id="7" name="Rectangle 1"/>
          <p:cNvSpPr>
            <a:spLocks noChangeArrowheads="1"/>
          </p:cNvSpPr>
          <p:nvPr/>
        </p:nvSpPr>
        <p:spPr bwMode="auto">
          <a:xfrm>
            <a:off x="286512" y="4099567"/>
            <a:ext cx="850392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Segoe UI" panose="020B0502040204020203" pitchFamily="34" charset="0"/>
              </a:rPr>
              <a:t>Starting from the right-most bit (least-significant bit), replace each group of 4 bits by the equivalent hex digit (pad the left-most bits with zero if necessary), for examples,</a:t>
            </a:r>
            <a:endParaRPr kumimoji="0" lang="en-US" altLang="en-US" sz="2000" b="0" i="0" u="none" strike="noStrike" cap="none" normalizeH="0" baseline="0" dirty="0" smtClean="0">
              <a:ln>
                <a:noFill/>
              </a:ln>
              <a:solidFill>
                <a:srgbClr val="000000"/>
              </a:solidFill>
              <a:effectLst/>
              <a:latin typeface="+mj-lt"/>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Consolas" panose="020B0609020204030204" pitchFamily="49" charset="0"/>
              </a:rPr>
              <a:t>1001001010B = 0010 0100 1010B = 24AH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Consolas" panose="020B0609020204030204" pitchFamily="49" charset="0"/>
              </a:rPr>
              <a:t>10001011001011B = 0010 0010 1100 1011B = 22CBH</a:t>
            </a: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Segoe UI" panose="020B0502040204020203" pitchFamily="34" charset="0"/>
              </a:rPr>
              <a:t>It is important to note that hexadecimal number provides a </a:t>
            </a:r>
            <a:r>
              <a:rPr kumimoji="0" lang="en-US" altLang="en-US" sz="2000" b="0" i="1" u="none" strike="noStrike" cap="none" normalizeH="0" baseline="0" dirty="0" smtClean="0">
                <a:ln>
                  <a:noFill/>
                </a:ln>
                <a:solidFill>
                  <a:srgbClr val="000000"/>
                </a:solidFill>
                <a:effectLst/>
                <a:latin typeface="+mj-lt"/>
                <a:cs typeface="Segoe UI" panose="020B0502040204020203" pitchFamily="34" charset="0"/>
              </a:rPr>
              <a:t>compact form</a:t>
            </a:r>
            <a:r>
              <a:rPr kumimoji="0" lang="en-US" altLang="en-US" sz="2000" b="0" i="0" u="none" strike="noStrike" cap="none" normalizeH="0" baseline="0" dirty="0" smtClean="0">
                <a:ln>
                  <a:noFill/>
                </a:ln>
                <a:solidFill>
                  <a:srgbClr val="000000"/>
                </a:solidFill>
                <a:effectLst/>
                <a:latin typeface="+mj-lt"/>
                <a:cs typeface="Segoe UI" panose="020B0502040204020203" pitchFamily="34" charset="0"/>
              </a:rPr>
              <a:t> or </a:t>
            </a:r>
            <a:r>
              <a:rPr kumimoji="0" lang="en-US" altLang="en-US" sz="2000" b="0" i="1" u="none" strike="noStrike" cap="none" normalizeH="0" baseline="0" dirty="0" smtClean="0">
                <a:ln>
                  <a:noFill/>
                </a:ln>
                <a:solidFill>
                  <a:srgbClr val="000000"/>
                </a:solidFill>
                <a:effectLst/>
                <a:latin typeface="+mj-lt"/>
                <a:cs typeface="Segoe UI" panose="020B0502040204020203" pitchFamily="34" charset="0"/>
              </a:rPr>
              <a:t>shorthand</a:t>
            </a:r>
            <a:r>
              <a:rPr kumimoji="0" lang="en-US" altLang="en-US" sz="2000" b="0" i="0" u="none" strike="noStrike" cap="none" normalizeH="0" baseline="0" dirty="0" smtClean="0">
                <a:ln>
                  <a:noFill/>
                </a:ln>
                <a:solidFill>
                  <a:srgbClr val="000000"/>
                </a:solidFill>
                <a:effectLst/>
                <a:latin typeface="+mj-lt"/>
                <a:cs typeface="Segoe UI" panose="020B0502040204020203" pitchFamily="34" charset="0"/>
              </a:rPr>
              <a:t> for representing binary bits.</a:t>
            </a:r>
            <a:endParaRPr kumimoji="0" lang="en-US" altLang="en-US" sz="2000" b="0" i="0" u="none" strike="noStrike" cap="none" normalizeH="0" baseline="0" dirty="0" smtClean="0">
              <a:ln>
                <a:noFill/>
              </a:ln>
              <a:solidFill>
                <a:schemeClr val="tx1"/>
              </a:solidFill>
              <a:effectLst/>
              <a:latin typeface="+mj-lt"/>
            </a:endParaRPr>
          </a:p>
        </p:txBody>
      </p:sp>
      <p:sp>
        <p:nvSpPr>
          <p:cNvPr id="9" name="Rectangle 3"/>
          <p:cNvSpPr>
            <a:spLocks noChangeArrowheads="1"/>
          </p:cNvSpPr>
          <p:nvPr/>
        </p:nvSpPr>
        <p:spPr bwMode="auto">
          <a:xfrm>
            <a:off x="273448" y="2017493"/>
            <a:ext cx="8534401" cy="1040312"/>
          </a:xfrm>
          <a:prstGeom prst="rect">
            <a:avLst/>
          </a:prstGeom>
          <a:solidFill>
            <a:srgbClr val="D7EC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7141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Segoe UI" panose="020B0502040204020203" pitchFamily="34" charset="0"/>
              </a:rPr>
              <a:t>Replace each hex digit by the 4 equivalent bits, for examples,</a:t>
            </a:r>
            <a:endParaRPr kumimoji="0" lang="en-US" altLang="en-US" sz="2000" b="0" i="0" u="none" strike="noStrike" cap="none" normalizeH="0" baseline="0" dirty="0" smtClean="0">
              <a:ln>
                <a:noFill/>
              </a:ln>
              <a:solidFill>
                <a:srgbClr val="000000"/>
              </a:solidFill>
              <a:effectLst/>
              <a:latin typeface="+mj-lt"/>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Consolas" panose="020B0609020204030204" pitchFamily="49" charset="0"/>
              </a:rPr>
              <a:t>A3C5H = 1010 0011 1100 0101B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cs typeface="Consolas" panose="020B0609020204030204" pitchFamily="49" charset="0"/>
              </a:rPr>
              <a:t>102AH = 0001 0000 0010 1010B</a:t>
            </a:r>
            <a:r>
              <a:rPr kumimoji="0" lang="en-US" altLang="en-US" sz="2000" b="0" i="0" u="none" strike="noStrike" cap="none" normalizeH="0" baseline="0" dirty="0" smtClean="0">
                <a:ln>
                  <a:noFill/>
                </a:ln>
                <a:solidFill>
                  <a:schemeClr val="tx1"/>
                </a:solidFill>
                <a:effectLst/>
                <a:latin typeface="+mj-lt"/>
              </a:rPr>
              <a:t> </a:t>
            </a:r>
          </a:p>
        </p:txBody>
      </p:sp>
    </p:spTree>
    <p:extLst>
      <p:ext uri="{BB962C8B-B14F-4D97-AF65-F5344CB8AC3E}">
        <p14:creationId xmlns:p14="http://schemas.microsoft.com/office/powerpoint/2010/main" val="280921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Books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457200" lvl="0" indent="-457200">
              <a:buFont typeface="+mj-lt"/>
              <a:buAutoNum type="arabicPeriod"/>
            </a:pPr>
            <a:r>
              <a:rPr lang="en-US" sz="2000" dirty="0" err="1"/>
              <a:t>Yashwant</a:t>
            </a:r>
            <a:r>
              <a:rPr lang="en-US" sz="2000" dirty="0"/>
              <a:t> </a:t>
            </a:r>
            <a:r>
              <a:rPr lang="en-US" sz="2000" dirty="0" err="1"/>
              <a:t>Kanetkar</a:t>
            </a:r>
            <a:r>
              <a:rPr lang="en-US" sz="2000" dirty="0"/>
              <a:t>, “Let Us C”. </a:t>
            </a:r>
          </a:p>
          <a:p>
            <a:pPr marL="457200" lvl="0" indent="-457200">
              <a:buFont typeface="+mj-lt"/>
              <a:buAutoNum type="arabicPeriod"/>
            </a:pPr>
            <a:r>
              <a:rPr lang="en-US" sz="2000" dirty="0" err="1"/>
              <a:t>Schaum</a:t>
            </a:r>
            <a:r>
              <a:rPr lang="en-US" sz="2000" dirty="0"/>
              <a:t> Series, “Data Structure”.</a:t>
            </a:r>
          </a:p>
          <a:p>
            <a:pPr marL="457200" lvl="0" indent="-457200">
              <a:buFont typeface="+mj-lt"/>
              <a:buAutoNum type="arabicPeriod"/>
            </a:pPr>
            <a:r>
              <a:rPr lang="en-US" sz="2000" dirty="0"/>
              <a:t>Ellis Horowitz and </a:t>
            </a:r>
            <a:r>
              <a:rPr lang="en-US" sz="2000" dirty="0" err="1"/>
              <a:t>Sartaz</a:t>
            </a:r>
            <a:r>
              <a:rPr lang="en-US" sz="2000" dirty="0"/>
              <a:t> </a:t>
            </a:r>
            <a:r>
              <a:rPr lang="en-US" sz="2000" dirty="0" err="1"/>
              <a:t>Sahni</a:t>
            </a:r>
            <a:r>
              <a:rPr lang="en-US" sz="2000" dirty="0"/>
              <a:t>, “Data Structure using C”.</a:t>
            </a:r>
          </a:p>
          <a:p>
            <a:pPr marL="457200" indent="-457200">
              <a:buFont typeface="+mj-lt"/>
              <a:buAutoNum type="arabicPeriod"/>
            </a:pPr>
            <a:r>
              <a:rPr lang="en-US" sz="2000" dirty="0"/>
              <a:t>P.K. Sinha and P.K. Sinha, “Computer Fundamentals</a:t>
            </a:r>
            <a:r>
              <a:rPr lang="en-US" sz="2000" dirty="0" smtClean="0"/>
              <a:t>”</a:t>
            </a:r>
          </a:p>
          <a:p>
            <a:pPr marL="0" indent="0">
              <a:buNone/>
            </a:pPr>
            <a:endParaRPr lang="en-US" sz="2000" dirty="0" smtClean="0"/>
          </a:p>
          <a:p>
            <a:pPr marL="0" indent="0">
              <a:buNone/>
            </a:pPr>
            <a:r>
              <a:rPr lang="en-US" sz="2000" u="sng" dirty="0"/>
              <a:t>Reference Books</a:t>
            </a:r>
            <a:endParaRPr lang="en-US" sz="2000" dirty="0"/>
          </a:p>
          <a:p>
            <a:r>
              <a:rPr lang="en-US" sz="2000" dirty="0"/>
              <a:t>E </a:t>
            </a:r>
            <a:r>
              <a:rPr lang="en-US" sz="2000" dirty="0" err="1"/>
              <a:t>Balaguruswamy</a:t>
            </a:r>
            <a:r>
              <a:rPr lang="en-US" sz="2000" dirty="0"/>
              <a:t>, “Programming in ANSI C”.</a:t>
            </a:r>
          </a:p>
          <a:p>
            <a:endParaRPr lang="en-US" sz="2000" dirty="0"/>
          </a:p>
        </p:txBody>
      </p:sp>
    </p:spTree>
    <p:extLst>
      <p:ext uri="{BB962C8B-B14F-4D97-AF65-F5344CB8AC3E}">
        <p14:creationId xmlns:p14="http://schemas.microsoft.com/office/powerpoint/2010/main" val="60488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Course Plan</a:t>
            </a:r>
            <a:endParaRPr lang="en-US" b="1" dirty="0">
              <a:solidFill>
                <a:schemeClr val="tx1"/>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324608720"/>
              </p:ext>
            </p:extLst>
          </p:nvPr>
        </p:nvGraphicFramePr>
        <p:xfrm>
          <a:off x="598964" y="1600199"/>
          <a:ext cx="7909560" cy="4419600"/>
        </p:xfrm>
        <a:graphic>
          <a:graphicData uri="http://schemas.openxmlformats.org/drawingml/2006/table">
            <a:tbl>
              <a:tblPr firstRow="1" firstCol="1" bandRow="1">
                <a:tableStyleId>{5C22544A-7EE6-4342-B048-85BDC9FD1C3A}</a:tableStyleId>
              </a:tblPr>
              <a:tblGrid>
                <a:gridCol w="3954780">
                  <a:extLst>
                    <a:ext uri="{9D8B030D-6E8A-4147-A177-3AD203B41FA5}">
                      <a16:colId xmlns:a16="http://schemas.microsoft.com/office/drawing/2014/main" val="20000"/>
                    </a:ext>
                  </a:extLst>
                </a:gridCol>
                <a:gridCol w="3954780">
                  <a:extLst>
                    <a:ext uri="{9D8B030D-6E8A-4147-A177-3AD203B41FA5}">
                      <a16:colId xmlns:a16="http://schemas.microsoft.com/office/drawing/2014/main" val="20001"/>
                    </a:ext>
                  </a:extLst>
                </a:gridCol>
              </a:tblGrid>
              <a:tr h="1473200">
                <a:tc>
                  <a:txBody>
                    <a:bodyPr/>
                    <a:lstStyle/>
                    <a:p>
                      <a:pPr marL="0" marR="0" algn="just">
                        <a:spcBef>
                          <a:spcPts val="0"/>
                        </a:spcBef>
                        <a:spcAft>
                          <a:spcPts val="0"/>
                        </a:spcAft>
                      </a:pPr>
                      <a:r>
                        <a:rPr lang="en-US" sz="2000" dirty="0" smtClean="0">
                          <a:solidFill>
                            <a:schemeClr val="tx1"/>
                          </a:solidFill>
                          <a:effectLst/>
                        </a:rPr>
                        <a:t>Module</a:t>
                      </a:r>
                      <a:r>
                        <a:rPr lang="en-US" sz="2000" baseline="0" dirty="0" smtClean="0">
                          <a:solidFill>
                            <a:schemeClr val="tx1"/>
                          </a:solidFill>
                          <a:effectLst/>
                        </a:rPr>
                        <a:t> </a:t>
                      </a:r>
                      <a:r>
                        <a:rPr lang="en-US" sz="2000" dirty="0" smtClean="0">
                          <a:solidFill>
                            <a:schemeClr val="tx1"/>
                          </a:solidFill>
                          <a:effectLst/>
                        </a:rPr>
                        <a:t>1</a:t>
                      </a:r>
                      <a:r>
                        <a:rPr lang="en-US" sz="2000" dirty="0">
                          <a:solidFill>
                            <a:schemeClr val="tx1"/>
                          </a:solidFill>
                          <a:effectLst/>
                        </a:rPr>
                        <a:t>: Basic C programming concepts</a:t>
                      </a:r>
                      <a:endParaRPr lang="en-US" sz="2000" dirty="0">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c>
                  <a:txBody>
                    <a:bodyPr/>
                    <a:lstStyle/>
                    <a:p>
                      <a:pPr marL="0" marR="0" algn="just">
                        <a:spcBef>
                          <a:spcPts val="0"/>
                        </a:spcBef>
                        <a:spcAft>
                          <a:spcPts val="0"/>
                        </a:spcAft>
                      </a:pPr>
                      <a:r>
                        <a:rPr lang="en-US" sz="2000" dirty="0">
                          <a:solidFill>
                            <a:schemeClr val="tx1"/>
                          </a:solidFill>
                          <a:effectLst/>
                        </a:rPr>
                        <a:t>Module 4: Queue, Stack and Linked List</a:t>
                      </a:r>
                      <a:endParaRPr lang="en-US" sz="2000" dirty="0">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0000"/>
                  </a:ext>
                </a:extLst>
              </a:tr>
              <a:tr h="1473200">
                <a:tc>
                  <a:txBody>
                    <a:bodyPr/>
                    <a:lstStyle/>
                    <a:p>
                      <a:pPr marL="0" marR="0" algn="just">
                        <a:spcBef>
                          <a:spcPts val="0"/>
                        </a:spcBef>
                        <a:spcAft>
                          <a:spcPts val="0"/>
                        </a:spcAft>
                      </a:pPr>
                      <a:r>
                        <a:rPr lang="en-US" sz="2000">
                          <a:solidFill>
                            <a:schemeClr val="tx1"/>
                          </a:solidFill>
                          <a:effectLst/>
                        </a:rPr>
                        <a:t>Module 2: Pointers and Functions</a:t>
                      </a:r>
                      <a:endParaRPr lang="en-US" sz="2000">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c>
                  <a:txBody>
                    <a:bodyPr/>
                    <a:lstStyle/>
                    <a:p>
                      <a:pPr marL="0" marR="0" algn="just">
                        <a:spcBef>
                          <a:spcPts val="0"/>
                        </a:spcBef>
                        <a:spcAft>
                          <a:spcPts val="0"/>
                        </a:spcAft>
                      </a:pPr>
                      <a:r>
                        <a:rPr lang="en-US" sz="2000" b="1" dirty="0">
                          <a:solidFill>
                            <a:schemeClr val="tx1"/>
                          </a:solidFill>
                          <a:effectLst/>
                        </a:rPr>
                        <a:t>Module 5: Searching, Sorting and File Handling</a:t>
                      </a:r>
                      <a:endParaRPr lang="en-US" sz="2000" b="1" dirty="0">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0001"/>
                  </a:ext>
                </a:extLst>
              </a:tr>
              <a:tr h="1473200">
                <a:tc>
                  <a:txBody>
                    <a:bodyPr/>
                    <a:lstStyle/>
                    <a:p>
                      <a:pPr marL="0" marR="0" algn="just">
                        <a:spcBef>
                          <a:spcPts val="0"/>
                        </a:spcBef>
                        <a:spcAft>
                          <a:spcPts val="0"/>
                        </a:spcAft>
                      </a:pPr>
                      <a:r>
                        <a:rPr lang="en-US" sz="2000">
                          <a:solidFill>
                            <a:schemeClr val="tx1"/>
                          </a:solidFill>
                          <a:effectLst/>
                        </a:rPr>
                        <a:t>Module 3: Array, Structure and Union</a:t>
                      </a:r>
                      <a:endParaRPr lang="en-US" sz="2000">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c>
                  <a:txBody>
                    <a:bodyPr/>
                    <a:lstStyle/>
                    <a:p>
                      <a:pPr marL="0" marR="0" algn="just">
                        <a:spcBef>
                          <a:spcPts val="0"/>
                        </a:spcBef>
                        <a:spcAft>
                          <a:spcPts val="0"/>
                        </a:spcAft>
                      </a:pPr>
                      <a:r>
                        <a:rPr lang="en-US" sz="2000" dirty="0">
                          <a:solidFill>
                            <a:schemeClr val="tx1"/>
                          </a:solidFill>
                          <a:effectLst/>
                        </a:rPr>
                        <a:t> </a:t>
                      </a:r>
                      <a:endParaRPr lang="en-US" sz="2000" dirty="0">
                        <a:solidFill>
                          <a:schemeClr val="tx1"/>
                        </a:solidFill>
                        <a:effectLst/>
                        <a:latin typeface="Tahoma"/>
                        <a:ea typeface="Times New Roman"/>
                        <a:cs typeface="Mangal"/>
                      </a:endParaRPr>
                    </a:p>
                  </a:txBody>
                  <a:tcPr marL="68580" marR="68580" marT="0" marB="0">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2724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rPr>
              <a:t>Module 1: Basic C programming </a:t>
            </a:r>
            <a:r>
              <a:rPr lang="en-US" sz="3600" dirty="0" smtClean="0">
                <a:solidFill>
                  <a:schemeClr val="tx1"/>
                </a:solidFill>
              </a:rPr>
              <a:t>concepts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62731754"/>
              </p:ext>
            </p:extLst>
          </p:nvPr>
        </p:nvGraphicFramePr>
        <p:xfrm>
          <a:off x="304800" y="1524003"/>
          <a:ext cx="8504238" cy="5181601"/>
        </p:xfrm>
        <a:graphic>
          <a:graphicData uri="http://schemas.openxmlformats.org/drawingml/2006/table">
            <a:tbl>
              <a:tblPr firstRow="1" firstCol="1" bandRow="1">
                <a:tableStyleId>{5C22544A-7EE6-4342-B048-85BDC9FD1C3A}</a:tableStyleId>
              </a:tblPr>
              <a:tblGrid>
                <a:gridCol w="8504238">
                  <a:extLst>
                    <a:ext uri="{9D8B030D-6E8A-4147-A177-3AD203B41FA5}">
                      <a16:colId xmlns:a16="http://schemas.microsoft.com/office/drawing/2014/main" val="20000"/>
                    </a:ext>
                  </a:extLst>
                </a:gridCol>
              </a:tblGrid>
              <a:tr h="451094">
                <a:tc>
                  <a:txBody>
                    <a:bodyPr/>
                    <a:lstStyle/>
                    <a:p>
                      <a:pPr marL="0" marR="0">
                        <a:spcBef>
                          <a:spcPts val="0"/>
                        </a:spcBef>
                        <a:spcAft>
                          <a:spcPts val="0"/>
                        </a:spcAft>
                      </a:pPr>
                      <a:r>
                        <a:rPr lang="en-US" sz="1400" dirty="0">
                          <a:solidFill>
                            <a:schemeClr val="tx1"/>
                          </a:solidFill>
                          <a:effectLst/>
                        </a:rPr>
                        <a:t>Algorithm, Pseudo code and Flow-chart</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0"/>
                  </a:ext>
                </a:extLst>
              </a:tr>
              <a:tr h="219567">
                <a:tc>
                  <a:txBody>
                    <a:bodyPr/>
                    <a:lstStyle/>
                    <a:p>
                      <a:pPr marL="0" marR="0">
                        <a:spcBef>
                          <a:spcPts val="0"/>
                        </a:spcBef>
                        <a:spcAft>
                          <a:spcPts val="0"/>
                        </a:spcAft>
                      </a:pPr>
                      <a:r>
                        <a:rPr lang="en-US" sz="1400" dirty="0">
                          <a:solidFill>
                            <a:schemeClr val="tx1"/>
                          </a:solidFill>
                          <a:effectLst/>
                        </a:rPr>
                        <a:t>Program Development steps, Use of translators, Linkers, Loaders, Editors and Locaters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1"/>
                  </a:ext>
                </a:extLst>
              </a:tr>
              <a:tr h="451094">
                <a:tc>
                  <a:txBody>
                    <a:bodyPr/>
                    <a:lstStyle/>
                    <a:p>
                      <a:pPr marL="0" marR="0">
                        <a:spcBef>
                          <a:spcPts val="0"/>
                        </a:spcBef>
                        <a:spcAft>
                          <a:spcPts val="0"/>
                        </a:spcAft>
                      </a:pPr>
                      <a:r>
                        <a:rPr lang="en-US" sz="1400" dirty="0">
                          <a:solidFill>
                            <a:schemeClr val="tx1"/>
                          </a:solidFill>
                          <a:effectLst/>
                        </a:rPr>
                        <a:t>Structure of C program, A Simple C program, Identifiers, Data types, Sizes of Data Types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2"/>
                  </a:ext>
                </a:extLst>
              </a:tr>
              <a:tr h="451094">
                <a:tc>
                  <a:txBody>
                    <a:bodyPr/>
                    <a:lstStyle/>
                    <a:p>
                      <a:pPr marL="0" marR="0">
                        <a:spcBef>
                          <a:spcPts val="0"/>
                        </a:spcBef>
                        <a:spcAft>
                          <a:spcPts val="0"/>
                        </a:spcAft>
                      </a:pPr>
                      <a:r>
                        <a:rPr lang="en-US" sz="1400" dirty="0">
                          <a:solidFill>
                            <a:srgbClr val="FF0000"/>
                          </a:solidFill>
                          <a:effectLst/>
                        </a:rPr>
                        <a:t>Size-of operator, Modifiers, Use of </a:t>
                      </a:r>
                      <a:r>
                        <a:rPr lang="en-US" sz="1400" dirty="0" err="1">
                          <a:solidFill>
                            <a:srgbClr val="FF0000"/>
                          </a:solidFill>
                          <a:effectLst/>
                        </a:rPr>
                        <a:t>values.h</a:t>
                      </a:r>
                      <a:r>
                        <a:rPr lang="en-US" sz="1400" dirty="0">
                          <a:solidFill>
                            <a:srgbClr val="FF0000"/>
                          </a:solidFill>
                          <a:effectLst/>
                        </a:rPr>
                        <a:t> and </a:t>
                      </a:r>
                      <a:r>
                        <a:rPr lang="en-US" sz="1400" dirty="0" err="1">
                          <a:solidFill>
                            <a:srgbClr val="FF0000"/>
                          </a:solidFill>
                          <a:effectLst/>
                        </a:rPr>
                        <a:t>limits.h</a:t>
                      </a:r>
                      <a:endParaRPr lang="en-US" sz="1100" dirty="0">
                        <a:solidFill>
                          <a:srgbClr val="FF0000"/>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3"/>
                  </a:ext>
                </a:extLst>
              </a:tr>
              <a:tr h="451094">
                <a:tc>
                  <a:txBody>
                    <a:bodyPr/>
                    <a:lstStyle/>
                    <a:p>
                      <a:pPr marL="0" marR="0">
                        <a:spcBef>
                          <a:spcPts val="0"/>
                        </a:spcBef>
                        <a:spcAft>
                          <a:spcPts val="0"/>
                        </a:spcAft>
                      </a:pPr>
                      <a:r>
                        <a:rPr lang="en-US" sz="1400" dirty="0">
                          <a:solidFill>
                            <a:schemeClr val="tx1"/>
                          </a:solidFill>
                          <a:effectLst/>
                        </a:rPr>
                        <a:t>Variables, Declaration vs. Definition, Types of Variables, Global vs. Local Variable, Literals, Constants &amp; </a:t>
                      </a:r>
                      <a:r>
                        <a:rPr lang="en-US" sz="1400" dirty="0">
                          <a:solidFill>
                            <a:srgbClr val="00B050"/>
                          </a:solidFill>
                          <a:effectLst/>
                        </a:rPr>
                        <a:t>Qualifiers</a:t>
                      </a:r>
                      <a:endParaRPr lang="en-US" sz="1100" dirty="0">
                        <a:solidFill>
                          <a:srgbClr val="00B050"/>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4"/>
                  </a:ext>
                </a:extLst>
              </a:tr>
              <a:tr h="451094">
                <a:tc>
                  <a:txBody>
                    <a:bodyPr/>
                    <a:lstStyle/>
                    <a:p>
                      <a:pPr marL="0" marR="0">
                        <a:spcBef>
                          <a:spcPts val="0"/>
                        </a:spcBef>
                        <a:spcAft>
                          <a:spcPts val="0"/>
                        </a:spcAft>
                      </a:pPr>
                      <a:r>
                        <a:rPr lang="en-US" sz="1400" dirty="0">
                          <a:solidFill>
                            <a:schemeClr val="tx1"/>
                          </a:solidFill>
                          <a:effectLst/>
                        </a:rPr>
                        <a:t>Arithmetic operators, Relational and Logical operators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5"/>
                  </a:ext>
                </a:extLst>
              </a:tr>
              <a:tr h="451094">
                <a:tc>
                  <a:txBody>
                    <a:bodyPr/>
                    <a:lstStyle/>
                    <a:p>
                      <a:pPr marL="0" marR="0">
                        <a:spcBef>
                          <a:spcPts val="0"/>
                        </a:spcBef>
                        <a:spcAft>
                          <a:spcPts val="0"/>
                        </a:spcAft>
                      </a:pPr>
                      <a:r>
                        <a:rPr lang="en-US" sz="1400" dirty="0">
                          <a:solidFill>
                            <a:schemeClr val="tx1"/>
                          </a:solidFill>
                          <a:effectLst/>
                        </a:rPr>
                        <a:t>Assignment operators, Increment and Decrement operators, Conditional operator, Bit-wise operators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6"/>
                  </a:ext>
                </a:extLst>
              </a:tr>
              <a:tr h="451094">
                <a:tc>
                  <a:txBody>
                    <a:bodyPr/>
                    <a:lstStyle/>
                    <a:p>
                      <a:pPr marL="0" marR="0">
                        <a:spcBef>
                          <a:spcPts val="0"/>
                        </a:spcBef>
                        <a:spcAft>
                          <a:spcPts val="0"/>
                        </a:spcAft>
                      </a:pPr>
                      <a:r>
                        <a:rPr lang="en-US" sz="1400" dirty="0">
                          <a:solidFill>
                            <a:srgbClr val="FF0000"/>
                          </a:solidFill>
                          <a:effectLst/>
                        </a:rPr>
                        <a:t>Expressions, Precedence and Order of evaluation (Associativity), Type conversions</a:t>
                      </a:r>
                      <a:endParaRPr lang="en-US" sz="1100" dirty="0">
                        <a:solidFill>
                          <a:srgbClr val="FF0000"/>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7"/>
                  </a:ext>
                </a:extLst>
              </a:tr>
              <a:tr h="451094">
                <a:tc>
                  <a:txBody>
                    <a:bodyPr/>
                    <a:lstStyle/>
                    <a:p>
                      <a:pPr marL="0" marR="0">
                        <a:spcBef>
                          <a:spcPts val="0"/>
                        </a:spcBef>
                        <a:spcAft>
                          <a:spcPts val="0"/>
                        </a:spcAft>
                      </a:pPr>
                      <a:r>
                        <a:rPr lang="en-US" sz="1400" dirty="0">
                          <a:solidFill>
                            <a:schemeClr val="tx1"/>
                          </a:solidFill>
                          <a:effectLst/>
                        </a:rPr>
                        <a:t>if statements, Conditional expressions, Input-output statements, statements and blocks </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8"/>
                  </a:ext>
                </a:extLst>
              </a:tr>
              <a:tr h="451094">
                <a:tc>
                  <a:txBody>
                    <a:bodyPr/>
                    <a:lstStyle/>
                    <a:p>
                      <a:pPr marL="0" marR="0">
                        <a:spcBef>
                          <a:spcPts val="0"/>
                        </a:spcBef>
                        <a:spcAft>
                          <a:spcPts val="0"/>
                        </a:spcAft>
                      </a:pPr>
                      <a:r>
                        <a:rPr lang="en-US" sz="1400" dirty="0">
                          <a:solidFill>
                            <a:schemeClr val="tx1"/>
                          </a:solidFill>
                          <a:effectLst/>
                        </a:rPr>
                        <a:t>Loops: while, do-while, for statements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9"/>
                  </a:ext>
                </a:extLst>
              </a:tr>
              <a:tr h="451094">
                <a:tc>
                  <a:txBody>
                    <a:bodyPr/>
                    <a:lstStyle/>
                    <a:p>
                      <a:pPr marL="0" marR="0">
                        <a:spcBef>
                          <a:spcPts val="0"/>
                        </a:spcBef>
                        <a:spcAft>
                          <a:spcPts val="0"/>
                        </a:spcAft>
                      </a:pPr>
                      <a:r>
                        <a:rPr lang="en-US" sz="1400">
                          <a:solidFill>
                            <a:schemeClr val="tx1"/>
                          </a:solidFill>
                          <a:effectLst/>
                        </a:rPr>
                        <a:t>Switch statements, break, continue, goto and labels</a:t>
                      </a:r>
                      <a:endParaRPr lang="en-US" sz="110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10"/>
                  </a:ext>
                </a:extLst>
              </a:tr>
              <a:tr h="451094">
                <a:tc>
                  <a:txBody>
                    <a:bodyPr/>
                    <a:lstStyle/>
                    <a:p>
                      <a:pPr marL="0" marR="0">
                        <a:spcBef>
                          <a:spcPts val="0"/>
                        </a:spcBef>
                        <a:spcAft>
                          <a:spcPts val="0"/>
                        </a:spcAft>
                      </a:pPr>
                      <a:r>
                        <a:rPr lang="en-US" sz="1400" dirty="0">
                          <a:solidFill>
                            <a:schemeClr val="tx1"/>
                          </a:solidFill>
                          <a:effectLst/>
                        </a:rPr>
                        <a:t>Reflection &amp; Discussion</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65299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Basic Organization of a Computer </a:t>
            </a:r>
            <a:r>
              <a:rPr lang="en-US" b="1" dirty="0">
                <a:solidFill>
                  <a:schemeClr val="tx1"/>
                </a:solidFill>
              </a:rPr>
              <a:t>S</a:t>
            </a:r>
            <a:r>
              <a:rPr lang="en-US" b="1" dirty="0" smtClean="0">
                <a:solidFill>
                  <a:schemeClr val="tx1"/>
                </a:solidFill>
              </a:rPr>
              <a:t>ystem</a:t>
            </a:r>
            <a:endParaRPr lang="en-US" b="1" dirty="0">
              <a:solidFill>
                <a:schemeClr val="tx1"/>
              </a:solidFill>
            </a:endParaRPr>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533525"/>
            <a:ext cx="874395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6200775"/>
            <a:ext cx="38481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801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Algorithm</a:t>
            </a:r>
            <a:endParaRPr lang="en-US" b="1" dirty="0">
              <a:solidFill>
                <a:schemeClr val="tx1"/>
              </a:solidFill>
            </a:endParaRPr>
          </a:p>
        </p:txBody>
      </p:sp>
      <p:sp>
        <p:nvSpPr>
          <p:cNvPr id="3" name="Content Placeholder 2"/>
          <p:cNvSpPr>
            <a:spLocks noGrp="1"/>
          </p:cNvSpPr>
          <p:nvPr>
            <p:ph sz="quarter" idx="1"/>
          </p:nvPr>
        </p:nvSpPr>
        <p:spPr>
          <a:xfrm>
            <a:off x="316992" y="1222248"/>
            <a:ext cx="8503920" cy="5635752"/>
          </a:xfrm>
        </p:spPr>
        <p:txBody>
          <a:bodyPr>
            <a:noAutofit/>
          </a:bodyPr>
          <a:lstStyle/>
          <a:p>
            <a:r>
              <a:rPr lang="en-US" sz="2000" dirty="0"/>
              <a:t>An algorithm is simply a solution to a problem. An algorithm presents the solution to a problem as a well defined set of steps or instructions. </a:t>
            </a:r>
            <a:endParaRPr lang="en-US" sz="2000" dirty="0" smtClean="0"/>
          </a:p>
          <a:p>
            <a:pPr marL="0" indent="0">
              <a:buNone/>
            </a:pPr>
            <a:r>
              <a:rPr lang="en-US" sz="2000" b="1" dirty="0" smtClean="0"/>
              <a:t>Qualities </a:t>
            </a:r>
            <a:r>
              <a:rPr lang="en-US" sz="2000" b="1" dirty="0"/>
              <a:t>of a good algorithm</a:t>
            </a:r>
          </a:p>
          <a:p>
            <a:r>
              <a:rPr lang="en-US" sz="2000" dirty="0"/>
              <a:t>Inputs and outputs should be defined precisely.</a:t>
            </a:r>
          </a:p>
          <a:p>
            <a:r>
              <a:rPr lang="en-US" sz="2000" dirty="0"/>
              <a:t>Each steps in algorithm should be clear and unambiguous.</a:t>
            </a:r>
          </a:p>
          <a:p>
            <a:r>
              <a:rPr lang="en-US" sz="2000" dirty="0"/>
              <a:t>Algorithm should be most effective among many different ways to solve a problem.</a:t>
            </a:r>
          </a:p>
          <a:p>
            <a:r>
              <a:rPr lang="en-US" sz="2000" dirty="0"/>
              <a:t>An algorithm shouldn't have computer code. Instead, the algorithm should be written in such a way that, it can be used in similar programming languages</a:t>
            </a:r>
            <a:r>
              <a:rPr lang="en-US" sz="2000" dirty="0" smtClean="0"/>
              <a:t>.</a:t>
            </a:r>
          </a:p>
          <a:p>
            <a:pPr marL="0" indent="0">
              <a:buNone/>
            </a:pPr>
            <a:r>
              <a:rPr lang="en-US" b="1" dirty="0"/>
              <a:t>Features of an Algorithm:</a:t>
            </a:r>
          </a:p>
          <a:p>
            <a:r>
              <a:rPr lang="en-US" dirty="0"/>
              <a:t>As we know that an algorithm takes some inputs, execute some finite number of steps and gives an output. So, the certain step involved in the algorithm must be executable.</a:t>
            </a:r>
          </a:p>
          <a:p>
            <a:r>
              <a:rPr lang="en-US" dirty="0"/>
              <a:t>It must generate some result.</a:t>
            </a:r>
          </a:p>
          <a:p>
            <a:r>
              <a:rPr lang="en-US" dirty="0"/>
              <a:t>After a specific period, it must cease to run.</a:t>
            </a:r>
          </a:p>
          <a:p>
            <a:endParaRPr lang="en-US" sz="2000" dirty="0"/>
          </a:p>
          <a:p>
            <a:pPr marL="0" indent="0">
              <a:buNone/>
            </a:pPr>
            <a:endParaRPr lang="en-US" sz="2000" dirty="0"/>
          </a:p>
        </p:txBody>
      </p:sp>
    </p:spTree>
    <p:extLst>
      <p:ext uri="{BB962C8B-B14F-4D97-AF65-F5344CB8AC3E}">
        <p14:creationId xmlns:p14="http://schemas.microsoft.com/office/powerpoint/2010/main" val="1427291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pseudocode</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A set of specific instructions which are very similar to computer code, but not specific to any one computer.</a:t>
            </a:r>
          </a:p>
          <a:p>
            <a:r>
              <a:rPr lang="en-US" sz="2000" dirty="0"/>
              <a:t> Pseudocode allows to include control structures such as </a:t>
            </a:r>
            <a:r>
              <a:rPr lang="en-US" sz="2000" dirty="0" smtClean="0"/>
              <a:t>while, </a:t>
            </a:r>
            <a:r>
              <a:rPr lang="en-US" sz="2000" dirty="0" err="1" smtClean="0"/>
              <a:t>if,if</a:t>
            </a:r>
            <a:r>
              <a:rPr lang="en-US" sz="2000" dirty="0" smtClean="0"/>
              <a:t> then-else, repeat-until, for, case etc., </a:t>
            </a:r>
            <a:r>
              <a:rPr lang="en-US" sz="2000" dirty="0"/>
              <a:t>which are present in many high level languages</a:t>
            </a:r>
            <a:r>
              <a:rPr lang="en-US" sz="2000" dirty="0" smtClean="0"/>
              <a:t>.</a:t>
            </a:r>
          </a:p>
          <a:p>
            <a:r>
              <a:rPr lang="en-US" sz="2000" dirty="0"/>
              <a:t>While algorithms can be written in natural language, pseudocode is written in a format that is closely related to high level programming language structures</a:t>
            </a:r>
            <a:r>
              <a:rPr lang="en-US" sz="2000" dirty="0" smtClean="0"/>
              <a:t>.</a:t>
            </a:r>
          </a:p>
          <a:p>
            <a:r>
              <a:rPr lang="en-US" sz="2000" dirty="0"/>
              <a:t>Additionally, transforming an algorithm presented in pseudocode to programming code could be much easier than converting an algorithm written in natural language.</a:t>
            </a:r>
          </a:p>
        </p:txBody>
      </p:sp>
    </p:spTree>
    <p:extLst>
      <p:ext uri="{BB962C8B-B14F-4D97-AF65-F5344CB8AC3E}">
        <p14:creationId xmlns:p14="http://schemas.microsoft.com/office/powerpoint/2010/main" val="2477657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Flow chart</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a:t>A flowchart is a pictorial representation of an algorithm in which the steps are drawn in the form of different shapes of boxes and the logical flow is indicated by interconnecting arrows. </a:t>
            </a:r>
            <a:endParaRPr lang="en-US" sz="2000" dirty="0" smtClean="0"/>
          </a:p>
          <a:p>
            <a:r>
              <a:rPr lang="en-US" sz="2000" dirty="0" smtClean="0"/>
              <a:t>The </a:t>
            </a:r>
            <a:r>
              <a:rPr lang="en-US" sz="2000" dirty="0"/>
              <a:t>boxes represent operations and the arrows represent the sequence in which the operations </a:t>
            </a:r>
            <a:r>
              <a:rPr lang="en-US" sz="2000" dirty="0" smtClean="0"/>
              <a:t>are </a:t>
            </a:r>
            <a:r>
              <a:rPr lang="en-US" sz="2000" dirty="0"/>
              <a:t>implemented</a:t>
            </a:r>
            <a:r>
              <a:rPr lang="en-US" sz="2000" dirty="0" smtClean="0"/>
              <a:t>.</a:t>
            </a:r>
          </a:p>
          <a:p>
            <a:pPr marL="0" indent="0">
              <a:buNone/>
            </a:pPr>
            <a:r>
              <a:rPr lang="en-US" sz="2000" b="1" dirty="0"/>
              <a:t>Flowchart Symbols </a:t>
            </a:r>
            <a:endParaRPr lang="en-US" sz="2000" b="1" dirty="0" smtClean="0"/>
          </a:p>
          <a:p>
            <a:pPr marL="0" indent="0">
              <a:buNone/>
            </a:pPr>
            <a:endParaRPr lang="en-US" sz="20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3276600"/>
            <a:ext cx="52863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2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C was the programming language developed at </a:t>
            </a:r>
            <a:r>
              <a:rPr lang="en-US" dirty="0" err="1"/>
              <a:t>AT</a:t>
            </a:r>
            <a:r>
              <a:rPr lang="en-US" dirty="0"/>
              <a:t> &amp; T's Bell Laboratories of USA in 1972. It was written by a man name Dennis Ritchie.</a:t>
            </a:r>
            <a:br>
              <a:rPr lang="en-US" dirty="0"/>
            </a:br>
            <a:r>
              <a:rPr lang="en-US" dirty="0"/>
              <a:t>When ever it comes to performance (speed of execution), C is unbeatable</a:t>
            </a:r>
            <a:r>
              <a:rPr lang="en-US" dirty="0" smtClean="0"/>
              <a:t>.</a:t>
            </a:r>
          </a:p>
          <a:p>
            <a:r>
              <a:rPr lang="en-US" dirty="0"/>
              <a:t>Device drivers of new devices are always written in C. The reason is that C provides you access to the basic elements of the computer. It gives you direct access to memory of your CPU through pointers. It allows you to manipulate and play with bits and bytes</a:t>
            </a:r>
            <a:r>
              <a:rPr lang="en-US" dirty="0" smtClean="0"/>
              <a:t>.</a:t>
            </a:r>
          </a:p>
          <a:p>
            <a:r>
              <a:rPr lang="en-US" dirty="0"/>
              <a:t>If you want to create your own OS, you have to learn C. </a:t>
            </a:r>
            <a:r>
              <a:rPr lang="en-US" dirty="0" err="1"/>
              <a:t>Bcoz</a:t>
            </a:r>
            <a:r>
              <a:rPr lang="en-US" dirty="0"/>
              <a:t> famous OS like windows, </a:t>
            </a:r>
            <a:r>
              <a:rPr lang="en-US" dirty="0" err="1"/>
              <a:t>ios</a:t>
            </a:r>
            <a:r>
              <a:rPr lang="en-US" dirty="0"/>
              <a:t>, </a:t>
            </a:r>
            <a:r>
              <a:rPr lang="en-US" dirty="0" err="1"/>
              <a:t>linux</a:t>
            </a:r>
            <a:r>
              <a:rPr lang="en-US" dirty="0"/>
              <a:t> and </a:t>
            </a:r>
            <a:r>
              <a:rPr lang="en-US" dirty="0" err="1"/>
              <a:t>unix</a:t>
            </a:r>
            <a:r>
              <a:rPr lang="en-US" dirty="0"/>
              <a:t> have </a:t>
            </a:r>
            <a:r>
              <a:rPr lang="en-US" dirty="0" err="1"/>
              <a:t>thier</a:t>
            </a:r>
            <a:r>
              <a:rPr lang="en-US" dirty="0"/>
              <a:t> major part written in C language </a:t>
            </a:r>
            <a:r>
              <a:rPr lang="en-US" dirty="0" smtClean="0"/>
              <a:t>.</a:t>
            </a:r>
          </a:p>
          <a:p>
            <a:r>
              <a:rPr lang="en-US" dirty="0"/>
              <a:t>Device Drivers of new devices are always written in C , because C provide direct access to memory of CPU by the help of pointers.</a:t>
            </a:r>
          </a:p>
        </p:txBody>
      </p:sp>
    </p:spTree>
    <p:extLst>
      <p:ext uri="{BB962C8B-B14F-4D97-AF65-F5344CB8AC3E}">
        <p14:creationId xmlns:p14="http://schemas.microsoft.com/office/powerpoint/2010/main" val="2741359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Flow chart</a:t>
            </a:r>
            <a:endParaRPr lang="en-US" dirty="0">
              <a:solidFill>
                <a:schemeClr val="tx1"/>
              </a:solidFill>
            </a:endParaRP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086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2144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44193139"/>
              </p:ext>
            </p:extLst>
          </p:nvPr>
        </p:nvGraphicFramePr>
        <p:xfrm>
          <a:off x="284962" y="233766"/>
          <a:ext cx="8706639" cy="6243234"/>
        </p:xfrm>
        <a:graphic>
          <a:graphicData uri="http://schemas.openxmlformats.org/drawingml/2006/table">
            <a:tbl>
              <a:tblPr/>
              <a:tblGrid>
                <a:gridCol w="2902213">
                  <a:extLst>
                    <a:ext uri="{9D8B030D-6E8A-4147-A177-3AD203B41FA5}">
                      <a16:colId xmlns:a16="http://schemas.microsoft.com/office/drawing/2014/main" val="3528130532"/>
                    </a:ext>
                  </a:extLst>
                </a:gridCol>
                <a:gridCol w="2902213">
                  <a:extLst>
                    <a:ext uri="{9D8B030D-6E8A-4147-A177-3AD203B41FA5}">
                      <a16:colId xmlns:a16="http://schemas.microsoft.com/office/drawing/2014/main" val="2678737551"/>
                    </a:ext>
                  </a:extLst>
                </a:gridCol>
                <a:gridCol w="2902213">
                  <a:extLst>
                    <a:ext uri="{9D8B030D-6E8A-4147-A177-3AD203B41FA5}">
                      <a16:colId xmlns:a16="http://schemas.microsoft.com/office/drawing/2014/main" val="1281674574"/>
                    </a:ext>
                  </a:extLst>
                </a:gridCol>
              </a:tblGrid>
              <a:tr h="1116109">
                <a:tc>
                  <a:txBody>
                    <a:bodyPr/>
                    <a:lstStyle/>
                    <a:p>
                      <a:pPr algn="ctr" fontAlgn="ctr"/>
                      <a:r>
                        <a:rPr lang="en-US" sz="1800" b="1" cap="all" dirty="0">
                          <a:effectLst/>
                        </a:rPr>
                        <a:t>BASIS FOR COMPARISON</a:t>
                      </a:r>
                      <a:br>
                        <a:rPr lang="en-US" sz="1800" b="1" cap="all" dirty="0">
                          <a:effectLst/>
                        </a:rPr>
                      </a:br>
                      <a:endParaRPr lang="en-US" sz="1800" b="1" cap="all" dirty="0">
                        <a:effectLst/>
                      </a:endParaRPr>
                    </a:p>
                  </a:txBody>
                  <a:tcPr marL="63855" marR="63855" marT="63855" marB="6385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800" b="1" cap="all" dirty="0">
                          <a:effectLst/>
                        </a:rPr>
                        <a:t>ALGORITHM</a:t>
                      </a:r>
                    </a:p>
                  </a:txBody>
                  <a:tcPr marL="63855" marR="63855" marT="63855" marB="6385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800" b="1" cap="all" dirty="0">
                          <a:effectLst/>
                        </a:rPr>
                        <a:t>FLOW CHART</a:t>
                      </a:r>
                    </a:p>
                  </a:txBody>
                  <a:tcPr marL="63855" marR="63855" marT="63855" marB="6385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470316257"/>
                  </a:ext>
                </a:extLst>
              </a:tr>
              <a:tr h="1743920">
                <a:tc>
                  <a:txBody>
                    <a:bodyPr/>
                    <a:lstStyle/>
                    <a:p>
                      <a:pPr algn="l" fontAlgn="t"/>
                      <a:r>
                        <a:rPr lang="en-US" sz="1800">
                          <a:effectLst/>
                        </a:rPr>
                        <a:t>Basic</a:t>
                      </a:r>
                      <a:br>
                        <a:rPr lang="en-US" sz="1800">
                          <a:effectLst/>
                        </a:rPr>
                      </a:br>
                      <a:endParaRPr lang="en-US" sz="1800">
                        <a:effectLst/>
                      </a:endParaRP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Includes sequence of steps which depicts the procedure of the solution.</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An information diagram made up of different shapes shows the data flow.</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4800876"/>
                  </a:ext>
                </a:extLst>
              </a:tr>
              <a:tr h="802203">
                <a:tc>
                  <a:txBody>
                    <a:bodyPr/>
                    <a:lstStyle/>
                    <a:p>
                      <a:pPr algn="l" fontAlgn="t"/>
                      <a:r>
                        <a:rPr lang="en-US" sz="1800">
                          <a:effectLst/>
                        </a:rPr>
                        <a:t>Comprehensibility</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Hard to understand</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Easily interpreted</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97307992"/>
                  </a:ext>
                </a:extLst>
              </a:tr>
              <a:tr h="488298">
                <a:tc>
                  <a:txBody>
                    <a:bodyPr/>
                    <a:lstStyle/>
                    <a:p>
                      <a:pPr algn="l" fontAlgn="t"/>
                      <a:r>
                        <a:rPr lang="en-US" sz="1800">
                          <a:effectLst/>
                        </a:rPr>
                        <a:t>Uses</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Text</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Symbols</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13663682"/>
                  </a:ext>
                </a:extLst>
              </a:tr>
              <a:tr h="802203">
                <a:tc>
                  <a:txBody>
                    <a:bodyPr/>
                    <a:lstStyle/>
                    <a:p>
                      <a:pPr algn="l" fontAlgn="t"/>
                      <a:r>
                        <a:rPr lang="en-US" sz="1800">
                          <a:effectLst/>
                        </a:rPr>
                        <a:t>Implements</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No rules are employed.</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Predefined rules are implemented.</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33539618"/>
                  </a:ext>
                </a:extLst>
              </a:tr>
              <a:tr h="488298">
                <a:tc>
                  <a:txBody>
                    <a:bodyPr/>
                    <a:lstStyle/>
                    <a:p>
                      <a:pPr algn="l" fontAlgn="t"/>
                      <a:r>
                        <a:rPr lang="en-US" sz="1800">
                          <a:effectLst/>
                        </a:rPr>
                        <a:t>Debugging</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Easier</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Difficult</a:t>
                      </a:r>
                    </a:p>
                  </a:txBody>
                  <a:tcPr marL="63855" marR="63855" marT="63855" marB="638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9359902"/>
                  </a:ext>
                </a:extLst>
              </a:tr>
              <a:tr h="802203">
                <a:tc>
                  <a:txBody>
                    <a:bodyPr/>
                    <a:lstStyle/>
                    <a:p>
                      <a:pPr algn="l" fontAlgn="t"/>
                      <a:r>
                        <a:rPr lang="en-US" sz="1800">
                          <a:effectLst/>
                        </a:rPr>
                        <a:t>Ease of construction</a:t>
                      </a:r>
                    </a:p>
                  </a:txBody>
                  <a:tcPr marL="63855" marR="63855" marT="63855" marB="6385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800">
                          <a:effectLst/>
                        </a:rPr>
                        <a:t>Perplexing</a:t>
                      </a:r>
                    </a:p>
                  </a:txBody>
                  <a:tcPr marL="63855" marR="63855" marT="63855" marB="6385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800" dirty="0">
                          <a:effectLst/>
                        </a:rPr>
                        <a:t>Simple</a:t>
                      </a:r>
                    </a:p>
                  </a:txBody>
                  <a:tcPr marL="63855" marR="63855" marT="63855" marB="63855">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2293281595"/>
                  </a:ext>
                </a:extLst>
              </a:tr>
            </a:tbl>
          </a:graphicData>
        </a:graphic>
      </p:graphicFrame>
    </p:spTree>
    <p:extLst>
      <p:ext uri="{BB962C8B-B14F-4D97-AF65-F5344CB8AC3E}">
        <p14:creationId xmlns:p14="http://schemas.microsoft.com/office/powerpoint/2010/main" val="896825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Differences Between Algorithm and </a:t>
            </a:r>
            <a:r>
              <a:rPr lang="en-US" dirty="0" smtClean="0"/>
              <a:t>Flowchart</a:t>
            </a:r>
            <a:endParaRPr lang="en-US" dirty="0"/>
          </a:p>
        </p:txBody>
      </p:sp>
      <p:sp>
        <p:nvSpPr>
          <p:cNvPr id="3" name="Content Placeholder 2"/>
          <p:cNvSpPr>
            <a:spLocks noGrp="1"/>
          </p:cNvSpPr>
          <p:nvPr>
            <p:ph sz="quarter" idx="1"/>
          </p:nvPr>
        </p:nvSpPr>
        <p:spPr/>
        <p:txBody>
          <a:bodyPr>
            <a:normAutofit/>
          </a:bodyPr>
          <a:lstStyle/>
          <a:p>
            <a:r>
              <a:rPr lang="en-US" dirty="0" smtClean="0"/>
              <a:t>An </a:t>
            </a:r>
            <a:r>
              <a:rPr lang="en-US" dirty="0"/>
              <a:t>algorithm involves a combination of sequential steps to interpret the logic of the solution. In contrast, a flowchart is the pictorial illustration of the algorithm.</a:t>
            </a:r>
          </a:p>
          <a:p>
            <a:r>
              <a:rPr lang="en-US" dirty="0"/>
              <a:t>A flow chart is more understandable as compared to the algorithm.</a:t>
            </a:r>
          </a:p>
          <a:p>
            <a:r>
              <a:rPr lang="en-US" dirty="0"/>
              <a:t>The algorithm is written in a language that can be perceived by humans. On the other hand, the flowchart is made up using different shapes and symbols.</a:t>
            </a:r>
          </a:p>
          <a:p>
            <a:r>
              <a:rPr lang="en-US" dirty="0"/>
              <a:t>There are no stringent rules are implemented in the algorithms while the flowchart is abode by predefined rules.</a:t>
            </a:r>
          </a:p>
          <a:p>
            <a:r>
              <a:rPr lang="en-US" dirty="0"/>
              <a:t>Errors and bugs are easily detected in the algorithm as compared to the flow charts.</a:t>
            </a:r>
          </a:p>
          <a:p>
            <a:r>
              <a:rPr lang="en-US" dirty="0"/>
              <a:t>Flow charts are simple to create. On the contrary, the construction of the algorithm is complex.</a:t>
            </a:r>
          </a:p>
          <a:p>
            <a:endParaRPr lang="en-US" dirty="0"/>
          </a:p>
        </p:txBody>
      </p:sp>
    </p:spTree>
    <p:extLst>
      <p:ext uri="{BB962C8B-B14F-4D97-AF65-F5344CB8AC3E}">
        <p14:creationId xmlns:p14="http://schemas.microsoft.com/office/powerpoint/2010/main" val="538316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Activity</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dirty="0"/>
              <a:t>Let's say that you have a friend arriving at the </a:t>
            </a:r>
            <a:r>
              <a:rPr lang="en-US" sz="2000" dirty="0" smtClean="0"/>
              <a:t>airport, </a:t>
            </a:r>
            <a:r>
              <a:rPr lang="en-US" sz="2000" dirty="0"/>
              <a:t>and your friend needs to get from the airport to your house. </a:t>
            </a:r>
            <a:r>
              <a:rPr lang="en-US" sz="2000" dirty="0" smtClean="0"/>
              <a:t>What are the algorithms </a:t>
            </a:r>
            <a:r>
              <a:rPr lang="en-US" sz="2000" dirty="0"/>
              <a:t>that </a:t>
            </a:r>
            <a:r>
              <a:rPr lang="en-US" sz="2000" dirty="0" smtClean="0"/>
              <a:t>you </a:t>
            </a:r>
            <a:r>
              <a:rPr lang="en-US" sz="2000" dirty="0"/>
              <a:t>might give your friend for getting to your home</a:t>
            </a:r>
            <a:r>
              <a:rPr lang="en-US" sz="2000" dirty="0" smtClean="0"/>
              <a:t>:</a:t>
            </a:r>
          </a:p>
          <a:p>
            <a:endParaRPr lang="en-US" sz="2000" dirty="0"/>
          </a:p>
        </p:txBody>
      </p:sp>
    </p:spTree>
    <p:extLst>
      <p:ext uri="{BB962C8B-B14F-4D97-AF65-F5344CB8AC3E}">
        <p14:creationId xmlns:p14="http://schemas.microsoft.com/office/powerpoint/2010/main" val="3853497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Possible Solutions?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b="1" dirty="0"/>
              <a:t>The taxi algorithm</a:t>
            </a:r>
            <a:r>
              <a:rPr lang="en-US" sz="2000" dirty="0"/>
              <a:t>:</a:t>
            </a:r>
          </a:p>
          <a:p>
            <a:r>
              <a:rPr lang="en-US" sz="2000" dirty="0"/>
              <a:t>Go to the taxi stand.</a:t>
            </a:r>
          </a:p>
          <a:p>
            <a:r>
              <a:rPr lang="en-US" sz="2000" dirty="0"/>
              <a:t>Get in a taxi.</a:t>
            </a:r>
          </a:p>
          <a:p>
            <a:r>
              <a:rPr lang="en-US" sz="2000" dirty="0"/>
              <a:t>Give the driver my address.</a:t>
            </a:r>
          </a:p>
          <a:p>
            <a:pPr marL="0" indent="0">
              <a:buNone/>
            </a:pPr>
            <a:r>
              <a:rPr lang="en-US" sz="2000" b="1" dirty="0"/>
              <a:t>The call-me algorithm</a:t>
            </a:r>
            <a:r>
              <a:rPr lang="en-US" sz="2000" dirty="0"/>
              <a:t>:</a:t>
            </a:r>
          </a:p>
          <a:p>
            <a:r>
              <a:rPr lang="en-US" sz="2000" dirty="0"/>
              <a:t>When your </a:t>
            </a:r>
            <a:r>
              <a:rPr lang="en-US" sz="2000" dirty="0" smtClean="0"/>
              <a:t>plane</a:t>
            </a:r>
            <a:r>
              <a:rPr lang="en-US" sz="2000" dirty="0"/>
              <a:t> arrives, call </a:t>
            </a:r>
            <a:r>
              <a:rPr lang="en-US" sz="2000" dirty="0" smtClean="0"/>
              <a:t>me.</a:t>
            </a:r>
            <a:endParaRPr lang="en-US" sz="2000" dirty="0"/>
          </a:p>
          <a:p>
            <a:r>
              <a:rPr lang="en-US" sz="2000" dirty="0"/>
              <a:t>Meet me outside </a:t>
            </a:r>
            <a:r>
              <a:rPr lang="en-US" sz="2000" dirty="0" smtClean="0"/>
              <a:t>the airport.</a:t>
            </a:r>
            <a:endParaRPr lang="en-US" sz="2000" dirty="0"/>
          </a:p>
          <a:p>
            <a:pPr marL="0" indent="0">
              <a:buNone/>
            </a:pPr>
            <a:r>
              <a:rPr lang="en-US" sz="2000" b="1" dirty="0"/>
              <a:t>The bus algorithm</a:t>
            </a:r>
            <a:r>
              <a:rPr lang="en-US" sz="2000" dirty="0"/>
              <a:t>:</a:t>
            </a:r>
          </a:p>
          <a:p>
            <a:r>
              <a:rPr lang="en-US" sz="2000" dirty="0"/>
              <a:t>Outside baggage claim, catch bus </a:t>
            </a:r>
            <a:r>
              <a:rPr lang="en-US" sz="2000" dirty="0" smtClean="0"/>
              <a:t>for ISBT Dehradun</a:t>
            </a:r>
            <a:endParaRPr lang="en-US" sz="2000" dirty="0"/>
          </a:p>
          <a:p>
            <a:r>
              <a:rPr lang="en-US" sz="2000" dirty="0" smtClean="0"/>
              <a:t>On reaching Dehradun ISBT catch bus for </a:t>
            </a:r>
            <a:r>
              <a:rPr lang="en-US" sz="2000" dirty="0" err="1" smtClean="0"/>
              <a:t>ballupur</a:t>
            </a:r>
            <a:r>
              <a:rPr lang="en-US" sz="2000" dirty="0" smtClean="0"/>
              <a:t>.</a:t>
            </a:r>
            <a:endParaRPr lang="en-US" sz="2000" dirty="0"/>
          </a:p>
          <a:p>
            <a:r>
              <a:rPr lang="en-US" sz="2000" dirty="0"/>
              <a:t>Get off on </a:t>
            </a:r>
            <a:r>
              <a:rPr lang="en-US" sz="2000" dirty="0" err="1" smtClean="0"/>
              <a:t>ballupur</a:t>
            </a:r>
            <a:r>
              <a:rPr lang="en-US" sz="2000" dirty="0" smtClean="0"/>
              <a:t>.</a:t>
            </a:r>
            <a:endParaRPr lang="en-US" sz="2000" dirty="0"/>
          </a:p>
          <a:p>
            <a:r>
              <a:rPr lang="en-US" sz="2000" dirty="0"/>
              <a:t>Walk two blocks north to my house.</a:t>
            </a:r>
          </a:p>
          <a:p>
            <a:endParaRPr lang="en-US" sz="2000" dirty="0"/>
          </a:p>
        </p:txBody>
      </p:sp>
    </p:spTree>
    <p:extLst>
      <p:ext uri="{BB962C8B-B14F-4D97-AF65-F5344CB8AC3E}">
        <p14:creationId xmlns:p14="http://schemas.microsoft.com/office/powerpoint/2010/main" val="3478145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Choosing the best Algorithm</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dirty="0"/>
              <a:t>All four of these algorithms accomplish exactly the same goal, but each algorithm does it in completely different way. Each algorithm also has a different cost and a different travel time. Taking a taxi, for example, is probably the fastest way, but also the most expensive. Taking the bus is definitely less expensive, but a whole lot slower. You choose the algorithm based on the circumstances.</a:t>
            </a:r>
          </a:p>
        </p:txBody>
      </p:sp>
    </p:spTree>
    <p:extLst>
      <p:ext uri="{BB962C8B-B14F-4D97-AF65-F5344CB8AC3E}">
        <p14:creationId xmlns:p14="http://schemas.microsoft.com/office/powerpoint/2010/main" val="4031388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Example-1</a:t>
            </a:r>
            <a:endParaRPr lang="en-US" b="1" dirty="0">
              <a:solidFill>
                <a:schemeClr val="tx1"/>
              </a:solidFill>
            </a:endParaRPr>
          </a:p>
        </p:txBody>
      </p:sp>
      <p:sp>
        <p:nvSpPr>
          <p:cNvPr id="3" name="Content Placeholder 2"/>
          <p:cNvSpPr>
            <a:spLocks noGrp="1"/>
          </p:cNvSpPr>
          <p:nvPr>
            <p:ph sz="quarter" idx="1"/>
          </p:nvPr>
        </p:nvSpPr>
        <p:spPr>
          <a:xfrm>
            <a:off x="301752" y="1527048"/>
            <a:ext cx="8503920" cy="5102352"/>
          </a:xfrm>
        </p:spPr>
        <p:txBody>
          <a:bodyPr>
            <a:noAutofit/>
          </a:bodyPr>
          <a:lstStyle/>
          <a:p>
            <a:pPr marL="0" indent="0">
              <a:buNone/>
            </a:pPr>
            <a:r>
              <a:rPr lang="en-US" sz="2000" dirty="0" smtClean="0"/>
              <a:t>Ques: Write </a:t>
            </a:r>
            <a:r>
              <a:rPr lang="en-US" sz="2000" dirty="0"/>
              <a:t>an </a:t>
            </a:r>
            <a:r>
              <a:rPr lang="en-US" sz="2000" dirty="0" smtClean="0"/>
              <a:t>algorithm, pseudocode  and draw corresponding flow chart </a:t>
            </a:r>
            <a:r>
              <a:rPr lang="en-US" sz="2000" dirty="0"/>
              <a:t>to determine </a:t>
            </a:r>
            <a:r>
              <a:rPr lang="en-US" sz="2000" dirty="0" smtClean="0"/>
              <a:t>a student’s final grade and indicate whether it is passing or failing. If final grade is less than 40, student is considered as fail. The final grade is calculated as the average of four marks. </a:t>
            </a:r>
          </a:p>
          <a:p>
            <a:pPr marL="457200" indent="-457200" fontAlgn="base">
              <a:buFont typeface="+mj-lt"/>
              <a:buAutoNum type="arabicPeriod"/>
            </a:pPr>
            <a:endParaRPr lang="en-US" sz="2000" dirty="0"/>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315199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Example-1</a:t>
            </a:r>
            <a:endParaRPr lang="en-US" dirty="0">
              <a:solidFill>
                <a:schemeClr val="tx1"/>
              </a:solidFill>
            </a:endParaRPr>
          </a:p>
        </p:txBody>
      </p:sp>
      <p:sp>
        <p:nvSpPr>
          <p:cNvPr id="3" name="Content Placeholder 2"/>
          <p:cNvSpPr>
            <a:spLocks noGrp="1"/>
          </p:cNvSpPr>
          <p:nvPr>
            <p:ph sz="quarter" idx="1"/>
          </p:nvPr>
        </p:nvSpPr>
        <p:spPr/>
        <p:txBody>
          <a:bodyPr/>
          <a:lstStyle/>
          <a:p>
            <a:pPr marL="0" indent="0">
              <a:buNone/>
            </a:pPr>
            <a:r>
              <a:rPr lang="en-US" sz="2000" dirty="0" err="1"/>
              <a:t>Ans</a:t>
            </a:r>
            <a:r>
              <a:rPr lang="en-US" sz="2000" dirty="0"/>
              <a:t>: </a:t>
            </a:r>
            <a:r>
              <a:rPr lang="en-US" sz="2000" b="1" dirty="0"/>
              <a:t>Algorithm:</a:t>
            </a:r>
          </a:p>
          <a:p>
            <a:pPr marL="0" indent="0">
              <a:buNone/>
            </a:pPr>
            <a:r>
              <a:rPr lang="en-US" sz="2000" dirty="0"/>
              <a:t>1. Input set of marks</a:t>
            </a:r>
          </a:p>
          <a:p>
            <a:pPr marL="0" indent="0">
              <a:buNone/>
            </a:pPr>
            <a:r>
              <a:rPr lang="en-US" sz="2000" dirty="0"/>
              <a:t>2. Find the average by adding the marks and dividing them by 4</a:t>
            </a:r>
          </a:p>
          <a:p>
            <a:pPr marL="0" indent="0" fontAlgn="base">
              <a:buNone/>
            </a:pPr>
            <a:r>
              <a:rPr lang="en-US" sz="2000" dirty="0"/>
              <a:t>3.  if average is less than 40 then display fail otherwise pass </a:t>
            </a:r>
          </a:p>
          <a:p>
            <a:pPr marL="0" indent="0" fontAlgn="base">
              <a:buNone/>
            </a:pPr>
            <a:r>
              <a:rPr lang="en-US" sz="2000" b="1" dirty="0"/>
              <a:t>Pseudocode:</a:t>
            </a:r>
          </a:p>
          <a:p>
            <a:pPr marL="0" indent="0">
              <a:buNone/>
            </a:pPr>
            <a:r>
              <a:rPr lang="en-US" sz="2000" dirty="0"/>
              <a:t>1. Input set of 4 marks </a:t>
            </a:r>
            <a:r>
              <a:rPr lang="en-US" sz="2000" dirty="0" err="1"/>
              <a:t>a,b,c,d</a:t>
            </a:r>
            <a:endParaRPr lang="en-US" sz="2000" dirty="0"/>
          </a:p>
          <a:p>
            <a:pPr marL="0" indent="0">
              <a:buNone/>
            </a:pPr>
            <a:r>
              <a:rPr lang="en-US" sz="2000" dirty="0"/>
              <a:t>2. Compute average as  (</a:t>
            </a:r>
            <a:r>
              <a:rPr lang="en-US" sz="2000" dirty="0" err="1"/>
              <a:t>a+b+c+d</a:t>
            </a:r>
            <a:r>
              <a:rPr lang="en-US" sz="2000" dirty="0"/>
              <a:t>)/4</a:t>
            </a:r>
          </a:p>
          <a:p>
            <a:pPr marL="0" indent="0">
              <a:buNone/>
            </a:pPr>
            <a:r>
              <a:rPr lang="en-US" sz="2000" dirty="0"/>
              <a:t>3. if (average&lt;40) then</a:t>
            </a:r>
          </a:p>
          <a:p>
            <a:pPr lvl="1"/>
            <a:r>
              <a:rPr lang="en-US" sz="2000" dirty="0">
                <a:solidFill>
                  <a:schemeClr val="tx1"/>
                </a:solidFill>
              </a:rPr>
              <a:t>display fail</a:t>
            </a:r>
          </a:p>
          <a:p>
            <a:pPr lvl="1"/>
            <a:r>
              <a:rPr lang="en-US" sz="2000" dirty="0">
                <a:solidFill>
                  <a:schemeClr val="tx1"/>
                </a:solidFill>
              </a:rPr>
              <a:t>else display pass</a:t>
            </a:r>
          </a:p>
          <a:p>
            <a:pPr marL="0" indent="0">
              <a:buNone/>
            </a:pPr>
            <a:endParaRPr lang="en-US" dirty="0"/>
          </a:p>
        </p:txBody>
      </p:sp>
    </p:spTree>
    <p:extLst>
      <p:ext uri="{BB962C8B-B14F-4D97-AF65-F5344CB8AC3E}">
        <p14:creationId xmlns:p14="http://schemas.microsoft.com/office/powerpoint/2010/main" val="4189004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Example-2</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b="1" dirty="0" smtClean="0"/>
              <a:t>Q)Write </a:t>
            </a:r>
            <a:r>
              <a:rPr lang="en-US" sz="2000" b="1" dirty="0"/>
              <a:t>an algorithm </a:t>
            </a:r>
            <a:r>
              <a:rPr lang="en-US" sz="2000" b="1" dirty="0" smtClean="0"/>
              <a:t>and pseudocode and </a:t>
            </a:r>
            <a:r>
              <a:rPr lang="en-US" sz="2000" b="1" dirty="0"/>
              <a:t>draw a corresponding flow chart to print the sum of the digits of a given </a:t>
            </a:r>
            <a:r>
              <a:rPr lang="en-US" sz="2000" b="1" dirty="0" smtClean="0"/>
              <a:t>number</a:t>
            </a:r>
          </a:p>
          <a:p>
            <a:pPr marL="0" indent="0">
              <a:buNone/>
            </a:pPr>
            <a:r>
              <a:rPr lang="en-US" sz="2000" b="1" dirty="0" err="1" smtClean="0"/>
              <a:t>Ans</a:t>
            </a:r>
            <a:r>
              <a:rPr lang="en-US" sz="2000" b="1" dirty="0" smtClean="0"/>
              <a:t>:  Algorithm:</a:t>
            </a:r>
          </a:p>
          <a:p>
            <a:pPr marL="457200" indent="-457200" fontAlgn="base">
              <a:buFont typeface="+mj-lt"/>
              <a:buAutoNum type="arabicPeriod"/>
            </a:pPr>
            <a:r>
              <a:rPr lang="en-US" sz="2000" dirty="0"/>
              <a:t>Input a Number</a:t>
            </a:r>
          </a:p>
          <a:p>
            <a:pPr marL="457200" indent="-457200" fontAlgn="base">
              <a:buFont typeface="+mj-lt"/>
              <a:buAutoNum type="arabicPeriod"/>
            </a:pPr>
            <a:r>
              <a:rPr lang="en-US" sz="2000" dirty="0"/>
              <a:t>Initialize Sum to zero</a:t>
            </a:r>
          </a:p>
          <a:p>
            <a:pPr marL="457200" indent="-457200" fontAlgn="base">
              <a:buFont typeface="+mj-lt"/>
              <a:buAutoNum type="arabicPeriod"/>
            </a:pPr>
            <a:r>
              <a:rPr lang="en-US" sz="2000" dirty="0"/>
              <a:t>While Number is not zero</a:t>
            </a:r>
          </a:p>
          <a:p>
            <a:pPr marL="457200" indent="-457200" fontAlgn="base">
              <a:buFont typeface="+mj-lt"/>
              <a:buAutoNum type="arabicPeriod"/>
            </a:pPr>
            <a:r>
              <a:rPr lang="en-US" sz="2000" dirty="0"/>
              <a:t>               Get Remainder by Number Mod 10</a:t>
            </a:r>
          </a:p>
          <a:p>
            <a:pPr marL="457200" indent="-457200" fontAlgn="base">
              <a:buFont typeface="+mj-lt"/>
              <a:buAutoNum type="arabicPeriod"/>
            </a:pPr>
            <a:r>
              <a:rPr lang="en-US" sz="2000" dirty="0"/>
              <a:t>               Add Remainder to Sum</a:t>
            </a:r>
          </a:p>
          <a:p>
            <a:pPr marL="457200" indent="-457200" fontAlgn="base">
              <a:buFont typeface="+mj-lt"/>
              <a:buAutoNum type="arabicPeriod"/>
            </a:pPr>
            <a:r>
              <a:rPr lang="en-US" sz="2000" dirty="0"/>
              <a:t>               Divide Number by 10</a:t>
            </a:r>
          </a:p>
          <a:p>
            <a:pPr marL="457200" indent="-457200" fontAlgn="base">
              <a:buFont typeface="+mj-lt"/>
              <a:buAutoNum type="arabicPeriod"/>
            </a:pPr>
            <a:r>
              <a:rPr lang="en-US" sz="2000" dirty="0"/>
              <a:t>Print sum </a:t>
            </a:r>
          </a:p>
          <a:p>
            <a:endParaRPr lang="en-US" sz="2000" dirty="0"/>
          </a:p>
        </p:txBody>
      </p:sp>
    </p:spTree>
    <p:extLst>
      <p:ext uri="{BB962C8B-B14F-4D97-AF65-F5344CB8AC3E}">
        <p14:creationId xmlns:p14="http://schemas.microsoft.com/office/powerpoint/2010/main" val="4067347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Example-2</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marL="0" indent="0" fontAlgn="base">
              <a:buNone/>
            </a:pPr>
            <a:r>
              <a:rPr lang="en-US" sz="2000" b="1" dirty="0"/>
              <a:t>pseudocode </a:t>
            </a:r>
            <a:r>
              <a:rPr lang="en-US" sz="2000" b="1" dirty="0" smtClean="0"/>
              <a:t>:</a:t>
            </a:r>
          </a:p>
          <a:p>
            <a:pPr marL="0" indent="0" fontAlgn="base">
              <a:buNone/>
            </a:pPr>
            <a:r>
              <a:rPr lang="en-US" sz="2000" dirty="0" smtClean="0"/>
              <a:t>Step </a:t>
            </a:r>
            <a:r>
              <a:rPr lang="en-US" sz="2000" dirty="0"/>
              <a:t>1:  Input N</a:t>
            </a:r>
          </a:p>
          <a:p>
            <a:pPr marL="0" indent="0" fontAlgn="base">
              <a:buNone/>
            </a:pPr>
            <a:r>
              <a:rPr lang="en-US" sz="2000" dirty="0"/>
              <a:t>Step 2:  Sum = 0</a:t>
            </a:r>
          </a:p>
          <a:p>
            <a:pPr marL="0" indent="0" fontAlgn="base">
              <a:buNone/>
            </a:pPr>
            <a:r>
              <a:rPr lang="en-US" sz="2000" dirty="0"/>
              <a:t>Step 3:  While (N != 0)</a:t>
            </a:r>
          </a:p>
          <a:p>
            <a:pPr marL="0" indent="0" fontAlgn="base">
              <a:buNone/>
            </a:pPr>
            <a:r>
              <a:rPr lang="en-US" sz="2000" dirty="0"/>
              <a:t>                        Rem = N % 10;</a:t>
            </a:r>
          </a:p>
          <a:p>
            <a:pPr marL="0" indent="0" fontAlgn="base">
              <a:buNone/>
            </a:pPr>
            <a:r>
              <a:rPr lang="en-US" sz="2000" dirty="0"/>
              <a:t>                        Sum = Sum + Rem;</a:t>
            </a:r>
          </a:p>
          <a:p>
            <a:pPr marL="0" indent="0" fontAlgn="base">
              <a:buNone/>
            </a:pPr>
            <a:r>
              <a:rPr lang="en-US" sz="2000" dirty="0"/>
              <a:t>                        N = N / 10;</a:t>
            </a:r>
          </a:p>
          <a:p>
            <a:pPr marL="0" indent="0" fontAlgn="base">
              <a:buNone/>
            </a:pPr>
            <a:r>
              <a:rPr lang="en-US" sz="2000" dirty="0"/>
              <a:t>Step 4:  Print Sum</a:t>
            </a:r>
          </a:p>
          <a:p>
            <a:pPr marL="0" indent="0">
              <a:buNone/>
            </a:pPr>
            <a:endParaRPr lang="en-US" sz="2000" dirty="0"/>
          </a:p>
        </p:txBody>
      </p:sp>
    </p:spTree>
    <p:extLst>
      <p:ext uri="{BB962C8B-B14F-4D97-AF65-F5344CB8AC3E}">
        <p14:creationId xmlns:p14="http://schemas.microsoft.com/office/powerpoint/2010/main" val="1991605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sz="quarter" idx="1"/>
          </p:nvPr>
        </p:nvPicPr>
        <p:blipFill>
          <a:blip r:embed="rId3"/>
          <a:stretch>
            <a:fillRect/>
          </a:stretch>
        </p:blipFill>
        <p:spPr>
          <a:xfrm>
            <a:off x="310793" y="257014"/>
            <a:ext cx="6819900" cy="3114675"/>
          </a:xfrm>
          <a:prstGeom prst="rect">
            <a:avLst/>
          </a:prstGeom>
        </p:spPr>
      </p:pic>
    </p:spTree>
    <p:extLst>
      <p:ext uri="{BB962C8B-B14F-4D97-AF65-F5344CB8AC3E}">
        <p14:creationId xmlns:p14="http://schemas.microsoft.com/office/powerpoint/2010/main" val="1758484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Example-2</a:t>
            </a:r>
            <a:endParaRPr lang="en-US" dirty="0">
              <a:solidFill>
                <a:schemeClr val="tx1"/>
              </a:solidFill>
            </a:endParaRPr>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1374775"/>
            <a:ext cx="4800600" cy="502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3429000"/>
            <a:ext cx="2514600" cy="461665"/>
          </a:xfrm>
          <a:prstGeom prst="rect">
            <a:avLst/>
          </a:prstGeom>
          <a:noFill/>
        </p:spPr>
        <p:txBody>
          <a:bodyPr wrap="square" rtlCol="0">
            <a:spAutoFit/>
          </a:bodyPr>
          <a:lstStyle/>
          <a:p>
            <a:r>
              <a:rPr lang="en-US" sz="2400" b="1" dirty="0" smtClean="0"/>
              <a:t>Flow Chart</a:t>
            </a:r>
            <a:endParaRPr lang="en-US" sz="2400" b="1" dirty="0"/>
          </a:p>
        </p:txBody>
      </p:sp>
    </p:spTree>
    <p:extLst>
      <p:ext uri="{BB962C8B-B14F-4D97-AF65-F5344CB8AC3E}">
        <p14:creationId xmlns:p14="http://schemas.microsoft.com/office/powerpoint/2010/main" val="1561243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Questions</a:t>
            </a:r>
            <a:r>
              <a:rPr lang="en-US" dirty="0" smtClean="0"/>
              <a:t>?</a:t>
            </a:r>
            <a:endParaRPr lang="en-US" dirty="0"/>
          </a:p>
        </p:txBody>
      </p:sp>
      <p:sp>
        <p:nvSpPr>
          <p:cNvPr id="3" name="Content Placeholder 2"/>
          <p:cNvSpPr>
            <a:spLocks noGrp="1"/>
          </p:cNvSpPr>
          <p:nvPr>
            <p:ph sz="quarter" idx="1"/>
          </p:nvPr>
        </p:nvSpPr>
        <p:spPr/>
        <p:txBody>
          <a:bodyPr>
            <a:normAutofit/>
          </a:bodyPr>
          <a:lstStyle/>
          <a:p>
            <a:pPr marL="0" lvl="0" indent="0">
              <a:buNone/>
            </a:pPr>
            <a:r>
              <a:rPr lang="en-US" sz="2000" b="1" dirty="0" smtClean="0"/>
              <a:t>Write an algorithm, pseudocode and draw corresponding flow chart for the Questions given below:</a:t>
            </a:r>
          </a:p>
          <a:p>
            <a:pPr marL="0" lvl="0" indent="0">
              <a:buNone/>
            </a:pPr>
            <a:endParaRPr lang="en-US" sz="2000" dirty="0" smtClean="0"/>
          </a:p>
          <a:p>
            <a:pPr marL="0" lvl="0" indent="0">
              <a:buNone/>
            </a:pPr>
            <a:r>
              <a:rPr lang="en-US" sz="2000" dirty="0"/>
              <a:t>1</a:t>
            </a:r>
            <a:r>
              <a:rPr lang="en-US" sz="2000" dirty="0" smtClean="0"/>
              <a:t>)Find </a:t>
            </a:r>
            <a:r>
              <a:rPr lang="en-US" sz="2000" dirty="0"/>
              <a:t>the sum of all the multiples of 3 or 5 below </a:t>
            </a:r>
            <a:r>
              <a:rPr lang="en-US" sz="2000" dirty="0" smtClean="0"/>
              <a:t>1000.</a:t>
            </a:r>
          </a:p>
          <a:p>
            <a:pPr marL="0" lvl="0" indent="0">
              <a:buNone/>
            </a:pPr>
            <a:r>
              <a:rPr lang="en-US" sz="2000" dirty="0"/>
              <a:t>2</a:t>
            </a:r>
            <a:r>
              <a:rPr lang="en-US" sz="2000" dirty="0" smtClean="0"/>
              <a:t>) find </a:t>
            </a:r>
            <a:r>
              <a:rPr lang="en-US" sz="2000" dirty="0"/>
              <a:t>all the roots of a quadratic equation </a:t>
            </a:r>
            <a:r>
              <a:rPr lang="en-US" sz="2000" dirty="0" smtClean="0"/>
              <a:t>ax</a:t>
            </a:r>
            <a:r>
              <a:rPr lang="en-US" sz="2000" baseline="30000" dirty="0" smtClean="0"/>
              <a:t>2</a:t>
            </a:r>
            <a:r>
              <a:rPr lang="en-US" sz="2000" dirty="0" smtClean="0"/>
              <a:t>+bx+c=0</a:t>
            </a:r>
          </a:p>
          <a:p>
            <a:pPr marL="0" lvl="0" indent="0">
              <a:buNone/>
            </a:pPr>
            <a:r>
              <a:rPr lang="en-US" sz="2000" dirty="0" smtClean="0"/>
              <a:t>3) find </a:t>
            </a:r>
            <a:r>
              <a:rPr lang="en-US" sz="2000" dirty="0"/>
              <a:t>the largest among three different numbers entered by user</a:t>
            </a:r>
            <a:r>
              <a:rPr lang="en-US" sz="2000" dirty="0" smtClean="0"/>
              <a:t>.</a:t>
            </a:r>
          </a:p>
          <a:p>
            <a:pPr marL="0" lvl="0" indent="0">
              <a:buNone/>
            </a:pPr>
            <a:r>
              <a:rPr lang="en-US" sz="2000" dirty="0"/>
              <a:t>4</a:t>
            </a:r>
            <a:r>
              <a:rPr lang="en-US" sz="2000" dirty="0" smtClean="0"/>
              <a:t>)Determine </a:t>
            </a:r>
            <a:r>
              <a:rPr lang="en-US" sz="2000" dirty="0"/>
              <a:t>and Output Whether Number N is Even or </a:t>
            </a:r>
            <a:r>
              <a:rPr lang="en-US" sz="2000" dirty="0" smtClean="0"/>
              <a:t>Odd</a:t>
            </a:r>
          </a:p>
          <a:p>
            <a:pPr marL="0" lvl="0" indent="0">
              <a:buNone/>
            </a:pPr>
            <a:r>
              <a:rPr lang="en-US" sz="2000" dirty="0"/>
              <a:t>5</a:t>
            </a:r>
            <a:r>
              <a:rPr lang="en-US" sz="2000" dirty="0" smtClean="0"/>
              <a:t>)Calculate the</a:t>
            </a:r>
            <a:r>
              <a:rPr lang="en-US" sz="2000" dirty="0"/>
              <a:t> </a:t>
            </a:r>
            <a:r>
              <a:rPr lang="en-US" sz="2000" dirty="0" smtClean="0"/>
              <a:t>remainder, </a:t>
            </a:r>
            <a:r>
              <a:rPr lang="en-US" sz="2000" dirty="0"/>
              <a:t>and the quotient </a:t>
            </a:r>
            <a:r>
              <a:rPr lang="en-US" sz="2000" dirty="0" smtClean="0"/>
              <a:t>of </a:t>
            </a:r>
            <a:r>
              <a:rPr lang="en-US" sz="2000" dirty="0"/>
              <a:t>two given numbers</a:t>
            </a:r>
            <a:r>
              <a:rPr lang="en-US" sz="2000" dirty="0" smtClean="0"/>
              <a:t>.</a:t>
            </a:r>
          </a:p>
          <a:p>
            <a:pPr marL="0" lvl="0" indent="0">
              <a:buNone/>
            </a:pPr>
            <a:r>
              <a:rPr lang="en-US" sz="2000" dirty="0"/>
              <a:t>6</a:t>
            </a:r>
            <a:r>
              <a:rPr lang="en-US" sz="2000" dirty="0" smtClean="0"/>
              <a:t>) Generate even </a:t>
            </a:r>
            <a:r>
              <a:rPr lang="en-US" sz="2000" dirty="0"/>
              <a:t>numbers between </a:t>
            </a:r>
            <a:r>
              <a:rPr lang="en-US" sz="2000" dirty="0" smtClean="0"/>
              <a:t>100and 200.</a:t>
            </a:r>
            <a:endParaRPr lang="en-US" sz="2000" dirty="0"/>
          </a:p>
        </p:txBody>
      </p:sp>
    </p:spTree>
    <p:extLst>
      <p:ext uri="{BB962C8B-B14F-4D97-AF65-F5344CB8AC3E}">
        <p14:creationId xmlns:p14="http://schemas.microsoft.com/office/powerpoint/2010/main" val="3461900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Compiling and executing a ‘C’ </a:t>
            </a:r>
            <a:r>
              <a:rPr lang="en-US" sz="3600" b="1" dirty="0" smtClean="0">
                <a:solidFill>
                  <a:schemeClr val="tx1"/>
                </a:solidFill>
              </a:rPr>
              <a:t>code</a:t>
            </a:r>
            <a:endParaRPr lang="en-US" sz="3600" b="1" dirty="0">
              <a:solidFill>
                <a:schemeClr val="tx1"/>
              </a:solidFill>
            </a:endParaRPr>
          </a:p>
        </p:txBody>
      </p:sp>
      <p:sp>
        <p:nvSpPr>
          <p:cNvPr id="3" name="Content Placeholder 2"/>
          <p:cNvSpPr>
            <a:spLocks noGrp="1"/>
          </p:cNvSpPr>
          <p:nvPr>
            <p:ph sz="quarter" idx="1"/>
          </p:nvPr>
        </p:nvSpPr>
        <p:spPr>
          <a:xfrm>
            <a:off x="304800" y="1524000"/>
            <a:ext cx="8503920" cy="5026152"/>
          </a:xfrm>
        </p:spPr>
        <p:txBody>
          <a:bodyPr>
            <a:noAutofit/>
          </a:bodyPr>
          <a:lstStyle/>
          <a:p>
            <a:pPr marL="0" indent="0">
              <a:buNone/>
            </a:pPr>
            <a:r>
              <a:rPr lang="en-US" sz="2000" dirty="0" smtClean="0"/>
              <a:t>#</a:t>
            </a:r>
            <a:r>
              <a:rPr lang="en-US" sz="2000" dirty="0"/>
              <a:t>include &lt;</a:t>
            </a:r>
            <a:r>
              <a:rPr lang="en-US" sz="2000" dirty="0" err="1"/>
              <a:t>stdio.h</a:t>
            </a:r>
            <a:r>
              <a:rPr lang="en-US" sz="2000" dirty="0"/>
              <a:t>&gt;</a:t>
            </a:r>
          </a:p>
          <a:p>
            <a:pPr marL="0" indent="0">
              <a:buNone/>
            </a:pPr>
            <a:r>
              <a:rPr lang="en-US" sz="2000" dirty="0"/>
              <a:t>#define </a:t>
            </a:r>
            <a:r>
              <a:rPr lang="en-US" sz="2000" dirty="0" smtClean="0"/>
              <a:t>SOMETHING "Hello </a:t>
            </a:r>
            <a:r>
              <a:rPr lang="en-US" sz="2000" dirty="0"/>
              <a:t>World"</a:t>
            </a:r>
          </a:p>
          <a:p>
            <a:pPr marL="0" indent="0">
              <a:buNone/>
            </a:pPr>
            <a:r>
              <a:rPr lang="en-US" sz="2000" dirty="0" err="1"/>
              <a:t>int</a:t>
            </a:r>
            <a:r>
              <a:rPr lang="en-US" sz="2000" dirty="0"/>
              <a:t> </a:t>
            </a:r>
            <a:r>
              <a:rPr lang="en-US" sz="2000" dirty="0" smtClean="0"/>
              <a:t>main()</a:t>
            </a:r>
            <a:endParaRPr lang="en-US" sz="2000" dirty="0"/>
          </a:p>
          <a:p>
            <a:pPr marL="0" indent="0">
              <a:buNone/>
            </a:pPr>
            <a:r>
              <a:rPr lang="en-US" sz="2000" dirty="0"/>
              <a:t>{</a:t>
            </a:r>
          </a:p>
          <a:p>
            <a:pPr marL="0" indent="0">
              <a:buNone/>
            </a:pPr>
            <a:r>
              <a:rPr lang="en-US" sz="2000" dirty="0"/>
              <a:t>/* Using a macro to print 'Hello World</a:t>
            </a:r>
            <a:r>
              <a:rPr lang="en-US" sz="2000" dirty="0" smtClean="0"/>
              <a:t>'*/</a:t>
            </a:r>
          </a:p>
          <a:p>
            <a:pPr marL="0" indent="0">
              <a:buNone/>
            </a:pPr>
            <a:r>
              <a:rPr lang="en-US" sz="2000" dirty="0" err="1"/>
              <a:t>p</a:t>
            </a:r>
            <a:r>
              <a:rPr lang="en-US" sz="2000" dirty="0" err="1" smtClean="0"/>
              <a:t>rintf</a:t>
            </a:r>
            <a:r>
              <a:rPr lang="en-US" sz="2000" dirty="0" smtClean="0"/>
              <a:t>(“Hi”);</a:t>
            </a:r>
            <a:endParaRPr lang="en-US" sz="2000" dirty="0"/>
          </a:p>
          <a:p>
            <a:pPr marL="0" indent="0">
              <a:buNone/>
            </a:pPr>
            <a:r>
              <a:rPr lang="en-US" sz="2000" dirty="0" err="1" smtClean="0"/>
              <a:t>printf</a:t>
            </a:r>
            <a:r>
              <a:rPr lang="en-US" sz="2000" dirty="0" smtClean="0"/>
              <a:t>(SOMETHING);</a:t>
            </a:r>
            <a:endParaRPr lang="en-US" sz="2000" dirty="0"/>
          </a:p>
          <a:p>
            <a:pPr marL="0" indent="0">
              <a:buNone/>
            </a:pPr>
            <a:r>
              <a:rPr lang="en-US" sz="2000" dirty="0"/>
              <a:t>return 0;</a:t>
            </a:r>
          </a:p>
          <a:p>
            <a:pPr marL="0" indent="0">
              <a:buNone/>
            </a:pPr>
            <a:r>
              <a:rPr lang="en-US" sz="2000" dirty="0" smtClean="0"/>
              <a:t>}</a:t>
            </a:r>
          </a:p>
          <a:p>
            <a:pPr marL="0" indent="0">
              <a:buNone/>
            </a:pPr>
            <a:r>
              <a:rPr lang="en-US" sz="2000" b="1" dirty="0" err="1"/>
              <a:t>gcc</a:t>
            </a:r>
            <a:r>
              <a:rPr lang="en-US" sz="2000" b="1" dirty="0"/>
              <a:t> </a:t>
            </a:r>
            <a:r>
              <a:rPr lang="en-US" sz="2000" b="1" dirty="0" err="1" smtClean="0"/>
              <a:t>Test.c</a:t>
            </a:r>
            <a:r>
              <a:rPr lang="en-US" sz="2000" b="1" dirty="0" smtClean="0"/>
              <a:t> </a:t>
            </a:r>
            <a:r>
              <a:rPr lang="en-US" sz="2000" b="1" dirty="0"/>
              <a:t>-o </a:t>
            </a:r>
            <a:r>
              <a:rPr lang="en-US" sz="2000" b="1" dirty="0" smtClean="0"/>
              <a:t>Test.exe</a:t>
            </a:r>
          </a:p>
          <a:p>
            <a:pPr marL="0" indent="0">
              <a:buNone/>
            </a:pPr>
            <a:r>
              <a:rPr lang="pt-BR" sz="2000" b="1" dirty="0" smtClean="0"/>
              <a:t>gcc </a:t>
            </a:r>
            <a:r>
              <a:rPr lang="pt-BR" sz="2000" b="1" dirty="0"/>
              <a:t>-E -o </a:t>
            </a:r>
            <a:r>
              <a:rPr lang="pt-BR" sz="2000" b="1" dirty="0" smtClean="0"/>
              <a:t>Test.i Test.c  </a:t>
            </a:r>
            <a:endParaRPr lang="en-US" sz="20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211" y="2236851"/>
            <a:ext cx="25146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02251" y="1814060"/>
            <a:ext cx="2882520" cy="369332"/>
          </a:xfrm>
          <a:prstGeom prst="rect">
            <a:avLst/>
          </a:prstGeom>
          <a:noFill/>
        </p:spPr>
        <p:txBody>
          <a:bodyPr wrap="none" rtlCol="0">
            <a:spAutoFit/>
          </a:bodyPr>
          <a:lstStyle/>
          <a:p>
            <a:r>
              <a:rPr lang="en-US" b="1" dirty="0" smtClean="0">
                <a:solidFill>
                  <a:srgbClr val="FF0000"/>
                </a:solidFill>
              </a:rPr>
              <a:t>Preprocessor directive</a:t>
            </a:r>
            <a:endParaRPr lang="en-US" b="1" dirty="0">
              <a:solidFill>
                <a:srgbClr val="FF0000"/>
              </a:solidFill>
            </a:endParaRPr>
          </a:p>
        </p:txBody>
      </p:sp>
    </p:spTree>
    <p:extLst>
      <p:ext uri="{BB962C8B-B14F-4D97-AF65-F5344CB8AC3E}">
        <p14:creationId xmlns:p14="http://schemas.microsoft.com/office/powerpoint/2010/main" val="3431952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chemeClr val="tx1"/>
                </a:solidFill>
              </a:rPr>
              <a:t>Compiling and executing a ‘C’ </a:t>
            </a:r>
            <a:r>
              <a:rPr lang="en-US" sz="3200" b="1" dirty="0" smtClean="0">
                <a:solidFill>
                  <a:schemeClr val="tx1"/>
                </a:solidFill>
              </a:rPr>
              <a:t>code</a:t>
            </a:r>
            <a:br>
              <a:rPr lang="en-US" sz="3200" b="1" dirty="0" smtClean="0">
                <a:solidFill>
                  <a:schemeClr val="tx1"/>
                </a:solidFill>
              </a:rPr>
            </a:b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a:t>There are four main stages through which a source code passes in order to finally become an executable.</a:t>
            </a:r>
            <a:br>
              <a:rPr lang="en-US" sz="2000" dirty="0"/>
            </a:br>
            <a:r>
              <a:rPr lang="en-US" sz="2000" dirty="0"/>
              <a:t/>
            </a:r>
            <a:br>
              <a:rPr lang="en-US" sz="2000" dirty="0"/>
            </a:br>
            <a:r>
              <a:rPr lang="en-US" sz="2000" dirty="0"/>
              <a:t>The four stages for a C program to become an executable are the following:</a:t>
            </a:r>
          </a:p>
          <a:p>
            <a:r>
              <a:rPr lang="en-US" sz="2000" dirty="0"/>
              <a:t>Pre-processing</a:t>
            </a:r>
          </a:p>
          <a:p>
            <a:r>
              <a:rPr lang="en-US" sz="2000" dirty="0"/>
              <a:t>Compilation</a:t>
            </a:r>
          </a:p>
          <a:p>
            <a:r>
              <a:rPr lang="en-US" sz="2000" dirty="0"/>
              <a:t>Assembly</a:t>
            </a:r>
          </a:p>
          <a:p>
            <a:r>
              <a:rPr lang="en-US" sz="2000" dirty="0" smtClean="0"/>
              <a:t>Linking</a:t>
            </a:r>
          </a:p>
          <a:p>
            <a:endParaRPr lang="en-US" sz="2000" dirty="0"/>
          </a:p>
        </p:txBody>
      </p:sp>
    </p:spTree>
    <p:extLst>
      <p:ext uri="{BB962C8B-B14F-4D97-AF65-F5344CB8AC3E}">
        <p14:creationId xmlns:p14="http://schemas.microsoft.com/office/powerpoint/2010/main" val="2645354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Compiling and executing a ‘C’ code</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dirty="0" smtClean="0"/>
              <a:t>1) </a:t>
            </a:r>
            <a:r>
              <a:rPr lang="en-US" sz="2000" b="1" dirty="0" smtClean="0"/>
              <a:t>Preprocessing</a:t>
            </a:r>
            <a:r>
              <a:rPr lang="en-US" sz="2000" dirty="0" smtClean="0"/>
              <a:t>: This </a:t>
            </a:r>
            <a:r>
              <a:rPr lang="en-US" sz="2000" dirty="0"/>
              <a:t>is the very first stage through which a source code passes. In this stage the following tasks are done:</a:t>
            </a:r>
          </a:p>
          <a:p>
            <a:pPr lvl="1"/>
            <a:r>
              <a:rPr lang="en-US" sz="2000" dirty="0">
                <a:solidFill>
                  <a:schemeClr val="tx1"/>
                </a:solidFill>
              </a:rPr>
              <a:t>Expansion of the included </a:t>
            </a:r>
            <a:r>
              <a:rPr lang="en-US" sz="2000" dirty="0" smtClean="0">
                <a:solidFill>
                  <a:schemeClr val="tx1"/>
                </a:solidFill>
              </a:rPr>
              <a:t>files</a:t>
            </a:r>
          </a:p>
          <a:p>
            <a:pPr lvl="1"/>
            <a:r>
              <a:rPr lang="en-US" sz="2000" dirty="0" smtClean="0">
                <a:solidFill>
                  <a:schemeClr val="tx1"/>
                </a:solidFill>
              </a:rPr>
              <a:t>Macro </a:t>
            </a:r>
            <a:r>
              <a:rPr lang="en-US" sz="2000" dirty="0">
                <a:solidFill>
                  <a:schemeClr val="tx1"/>
                </a:solidFill>
              </a:rPr>
              <a:t>substitution</a:t>
            </a:r>
          </a:p>
          <a:p>
            <a:pPr lvl="1"/>
            <a:r>
              <a:rPr lang="en-US" sz="2000" dirty="0">
                <a:solidFill>
                  <a:schemeClr val="tx1"/>
                </a:solidFill>
              </a:rPr>
              <a:t>Comments are stripped </a:t>
            </a:r>
            <a:r>
              <a:rPr lang="en-US" sz="2000" dirty="0" smtClean="0">
                <a:solidFill>
                  <a:schemeClr val="tx1"/>
                </a:solidFill>
              </a:rPr>
              <a:t>off</a:t>
            </a:r>
          </a:p>
          <a:p>
            <a:pPr marL="0" indent="0" fontAlgn="base">
              <a:buNone/>
            </a:pPr>
            <a:endParaRPr lang="en-US" b="1" dirty="0" smtClean="0"/>
          </a:p>
          <a:p>
            <a:pPr marL="0" indent="0" fontAlgn="base">
              <a:buNone/>
            </a:pPr>
            <a:r>
              <a:rPr lang="en-US" b="1" dirty="0" smtClean="0"/>
              <a:t>Analysis</a:t>
            </a:r>
            <a:r>
              <a:rPr lang="en-US" b="1" dirty="0"/>
              <a:t>:</a:t>
            </a:r>
            <a:endParaRPr lang="en-US" dirty="0"/>
          </a:p>
          <a:p>
            <a:pPr fontAlgn="base"/>
            <a:r>
              <a:rPr lang="en-US" dirty="0" err="1"/>
              <a:t>printf</a:t>
            </a:r>
            <a:r>
              <a:rPr lang="en-US" dirty="0"/>
              <a:t> contains now “Hello World” rather than the </a:t>
            </a:r>
            <a:r>
              <a:rPr lang="en-US" dirty="0" smtClean="0"/>
              <a:t>macro SOMETHING that’s </a:t>
            </a:r>
            <a:r>
              <a:rPr lang="en-US" dirty="0"/>
              <a:t>because macros have expanded.</a:t>
            </a:r>
          </a:p>
          <a:p>
            <a:pPr fontAlgn="base"/>
            <a:r>
              <a:rPr lang="en-US" dirty="0"/>
              <a:t>Comments are stripped off.</a:t>
            </a:r>
          </a:p>
          <a:p>
            <a:pPr fontAlgn="base"/>
            <a:r>
              <a:rPr lang="en-US" b="1" dirty="0"/>
              <a:t>#include&lt;</a:t>
            </a:r>
            <a:r>
              <a:rPr lang="en-US" b="1" dirty="0" err="1"/>
              <a:t>stdio.h</a:t>
            </a:r>
            <a:r>
              <a:rPr lang="en-US" b="1" dirty="0"/>
              <a:t>&gt;</a:t>
            </a:r>
            <a:r>
              <a:rPr lang="en-US" dirty="0"/>
              <a:t> is missing instead we see lots of code. So header files has been expanded and included in our source file</a:t>
            </a:r>
            <a:r>
              <a:rPr lang="en-US" dirty="0" smtClean="0"/>
              <a:t>.</a:t>
            </a:r>
            <a:endParaRPr lang="en-US" sz="2000" dirty="0">
              <a:solidFill>
                <a:schemeClr val="tx1"/>
              </a:solidFill>
            </a:endParaRPr>
          </a:p>
          <a:p>
            <a:endParaRPr lang="en-US" sz="2000" dirty="0" smtClean="0"/>
          </a:p>
        </p:txBody>
      </p:sp>
    </p:spTree>
    <p:extLst>
      <p:ext uri="{BB962C8B-B14F-4D97-AF65-F5344CB8AC3E}">
        <p14:creationId xmlns:p14="http://schemas.microsoft.com/office/powerpoint/2010/main" val="1388219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rPr>
              <a:t>Compiling and executing a ‘C’ code</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pPr marL="0" indent="0">
              <a:buNone/>
            </a:pPr>
            <a:r>
              <a:rPr lang="en-US" sz="2000" dirty="0" smtClean="0"/>
              <a:t>2) </a:t>
            </a:r>
            <a:r>
              <a:rPr lang="en-US" sz="2000" b="1" dirty="0" err="1" smtClean="0"/>
              <a:t>Compilation:</a:t>
            </a:r>
            <a:r>
              <a:rPr lang="en-US" sz="2000" dirty="0" err="1"/>
              <a:t>In</a:t>
            </a:r>
            <a:r>
              <a:rPr lang="en-US" sz="2000" dirty="0"/>
              <a:t> this phase compilation proper takes place. The compiler (</a:t>
            </a:r>
            <a:r>
              <a:rPr lang="en-US" sz="2000" i="1" dirty="0"/>
              <a:t>ccl</a:t>
            </a:r>
            <a:r>
              <a:rPr lang="en-US" sz="2000" dirty="0"/>
              <a:t>) translates </a:t>
            </a:r>
            <a:r>
              <a:rPr lang="en-US" sz="2000" dirty="0" err="1" smtClean="0"/>
              <a:t>Test.i</a:t>
            </a:r>
            <a:r>
              <a:rPr lang="en-US" sz="2000" dirty="0"/>
              <a:t> into </a:t>
            </a:r>
            <a:r>
              <a:rPr lang="en-US" sz="2000" dirty="0" err="1" smtClean="0"/>
              <a:t>Test.s</a:t>
            </a:r>
            <a:r>
              <a:rPr lang="en-US" sz="2000" dirty="0"/>
              <a:t>. File </a:t>
            </a:r>
            <a:r>
              <a:rPr lang="en-US" sz="2000" dirty="0" err="1" smtClean="0"/>
              <a:t>Test.s</a:t>
            </a:r>
            <a:r>
              <a:rPr lang="en-US" sz="2000" dirty="0"/>
              <a:t> contains assembly code. You can explicitly tell </a:t>
            </a:r>
            <a:r>
              <a:rPr lang="en-US" sz="2000" i="1" dirty="0" err="1"/>
              <a:t>gcc</a:t>
            </a:r>
            <a:r>
              <a:rPr lang="en-US" sz="2000" dirty="0"/>
              <a:t> to translate </a:t>
            </a:r>
            <a:r>
              <a:rPr lang="en-US" sz="2000" dirty="0" err="1" smtClean="0"/>
              <a:t>Test.i</a:t>
            </a:r>
            <a:r>
              <a:rPr lang="en-US" sz="2000" dirty="0"/>
              <a:t> to </a:t>
            </a:r>
            <a:r>
              <a:rPr lang="en-US" sz="2000" dirty="0" err="1" smtClean="0"/>
              <a:t>Test.s</a:t>
            </a:r>
            <a:r>
              <a:rPr lang="en-US" sz="2000" dirty="0"/>
              <a:t> by executing the following command.</a:t>
            </a:r>
          </a:p>
          <a:p>
            <a:pPr marL="0" indent="0">
              <a:buNone/>
            </a:pPr>
            <a:r>
              <a:rPr lang="en-US" sz="2000" dirty="0" smtClean="0"/>
              <a:t>	</a:t>
            </a:r>
            <a:r>
              <a:rPr lang="en-US" sz="2000" b="1" dirty="0" err="1" smtClean="0"/>
              <a:t>gcc</a:t>
            </a:r>
            <a:r>
              <a:rPr lang="en-US" sz="2000" b="1" dirty="0" smtClean="0"/>
              <a:t> </a:t>
            </a:r>
            <a:r>
              <a:rPr lang="en-US" sz="2000" b="1" dirty="0"/>
              <a:t>-S </a:t>
            </a:r>
            <a:r>
              <a:rPr lang="en-US" sz="2000" b="1" dirty="0" err="1" smtClean="0"/>
              <a:t>Test.i</a:t>
            </a:r>
            <a:endParaRPr lang="en-US" sz="2000" b="1" dirty="0"/>
          </a:p>
          <a:p>
            <a:r>
              <a:rPr lang="en-US" sz="2000" dirty="0"/>
              <a:t>The command line option -S tells the compiler to convert the preprocessed code to assembly language without creating an object file. After having created </a:t>
            </a:r>
            <a:r>
              <a:rPr lang="en-US" sz="2000" dirty="0" err="1" smtClean="0"/>
              <a:t>Test.s</a:t>
            </a:r>
            <a:r>
              <a:rPr lang="en-US" sz="2000" dirty="0" smtClean="0"/>
              <a:t> we </a:t>
            </a:r>
            <a:r>
              <a:rPr lang="en-US" sz="2000" dirty="0"/>
              <a:t>can see the content of this file. While looking at assembly code </a:t>
            </a:r>
            <a:r>
              <a:rPr lang="en-US" sz="2000" dirty="0" smtClean="0"/>
              <a:t>we may </a:t>
            </a:r>
            <a:r>
              <a:rPr lang="en-US" sz="2000" dirty="0"/>
              <a:t>note that the assembly code contains a call to the external function </a:t>
            </a:r>
            <a:r>
              <a:rPr lang="en-US" sz="2000" dirty="0" err="1"/>
              <a:t>printf</a:t>
            </a:r>
            <a:r>
              <a:rPr lang="en-US" sz="2000" dirty="0" smtClean="0"/>
              <a:t>.</a:t>
            </a:r>
          </a:p>
          <a:p>
            <a:pPr marL="0" indent="0">
              <a:buNone/>
            </a:pPr>
            <a:r>
              <a:rPr lang="en-US" sz="2000" b="1" dirty="0" smtClean="0"/>
              <a:t>3) Assembly:</a:t>
            </a:r>
            <a:r>
              <a:rPr lang="en-US" sz="2000" b="1" dirty="0"/>
              <a:t> </a:t>
            </a:r>
            <a:r>
              <a:rPr lang="en-US" sz="2000" dirty="0" smtClean="0"/>
              <a:t>Here</a:t>
            </a:r>
            <a:r>
              <a:rPr lang="en-US" sz="2000" dirty="0"/>
              <a:t>, the assembler (</a:t>
            </a:r>
            <a:r>
              <a:rPr lang="en-US" sz="2000" i="1" dirty="0"/>
              <a:t>as</a:t>
            </a:r>
            <a:r>
              <a:rPr lang="en-US" sz="2000" dirty="0"/>
              <a:t>) translates </a:t>
            </a:r>
            <a:r>
              <a:rPr lang="en-US" sz="2000" dirty="0" err="1" smtClean="0"/>
              <a:t>Test.s</a:t>
            </a:r>
            <a:r>
              <a:rPr lang="en-US" sz="2000" dirty="0"/>
              <a:t> into machine language instructions, and generates an object file </a:t>
            </a:r>
            <a:r>
              <a:rPr lang="en-US" sz="2000" dirty="0" err="1" smtClean="0"/>
              <a:t>Test.o</a:t>
            </a:r>
            <a:r>
              <a:rPr lang="en-US" sz="2000" dirty="0"/>
              <a:t>. You can invoke the assembler at your own by executing the following command.</a:t>
            </a:r>
          </a:p>
          <a:p>
            <a:pPr marL="0" indent="0">
              <a:buNone/>
            </a:pPr>
            <a:r>
              <a:rPr lang="en-US" sz="2000" dirty="0" smtClean="0"/>
              <a:t>	</a:t>
            </a:r>
            <a:r>
              <a:rPr lang="en-US" sz="2000" b="1" dirty="0" err="1"/>
              <a:t>g</a:t>
            </a:r>
            <a:r>
              <a:rPr lang="en-US" sz="2000" b="1" dirty="0" err="1" smtClean="0"/>
              <a:t>cc</a:t>
            </a:r>
            <a:r>
              <a:rPr lang="en-US" sz="2000" b="1" dirty="0" smtClean="0"/>
              <a:t> </a:t>
            </a:r>
            <a:r>
              <a:rPr lang="en-US" sz="2000" b="1" dirty="0" err="1" smtClean="0"/>
              <a:t>Test.s</a:t>
            </a:r>
            <a:r>
              <a:rPr lang="en-US" sz="2000" b="1" dirty="0" smtClean="0"/>
              <a:t> </a:t>
            </a:r>
            <a:r>
              <a:rPr lang="en-US" sz="2000" b="1" dirty="0"/>
              <a:t>-o </a:t>
            </a:r>
            <a:r>
              <a:rPr lang="en-US" sz="2000" b="1" dirty="0" err="1" smtClean="0"/>
              <a:t>Test.o</a:t>
            </a:r>
            <a:endParaRPr lang="en-US" sz="2000" b="1" dirty="0"/>
          </a:p>
          <a:p>
            <a:endParaRPr lang="en-US" sz="2000" dirty="0"/>
          </a:p>
          <a:p>
            <a:endParaRPr lang="en-US" sz="2000" dirty="0"/>
          </a:p>
        </p:txBody>
      </p:sp>
    </p:spTree>
    <p:extLst>
      <p:ext uri="{BB962C8B-B14F-4D97-AF65-F5344CB8AC3E}">
        <p14:creationId xmlns:p14="http://schemas.microsoft.com/office/powerpoint/2010/main" val="2315054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Compiling and executing a ‘C’ code</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a:t>The above command will generate </a:t>
            </a:r>
            <a:r>
              <a:rPr lang="en-US" sz="2000" dirty="0" err="1" smtClean="0"/>
              <a:t>Test.o</a:t>
            </a:r>
            <a:r>
              <a:rPr lang="en-US" sz="2000" dirty="0"/>
              <a:t> as it is specified with -o option. And, the resulting file contains the machine instructions for the classic "Hello World!" program, with an undefined reference to </a:t>
            </a:r>
            <a:r>
              <a:rPr lang="en-US" sz="2000" dirty="0" err="1"/>
              <a:t>printf</a:t>
            </a:r>
            <a:r>
              <a:rPr lang="en-US" sz="2000" dirty="0"/>
              <a:t>.</a:t>
            </a:r>
          </a:p>
          <a:p>
            <a:pPr marL="0" indent="0">
              <a:buNone/>
            </a:pPr>
            <a:r>
              <a:rPr lang="en-US" sz="2000" b="1" dirty="0" smtClean="0"/>
              <a:t>4) Linking: </a:t>
            </a:r>
            <a:r>
              <a:rPr lang="en-US" sz="2000" dirty="0" smtClean="0"/>
              <a:t>This </a:t>
            </a:r>
            <a:r>
              <a:rPr lang="en-US" sz="2000" dirty="0"/>
              <a:t>is the final stage in compilation of "Hello World!" program. This phase links object files to produce final executable file. An executable file requires many external resources (system functions, C run-time libraries etc.). Regarding our "Hello World!" program you have noticed that it calls the </a:t>
            </a:r>
            <a:r>
              <a:rPr lang="en-US" sz="2000" dirty="0" err="1"/>
              <a:t>printf</a:t>
            </a:r>
            <a:r>
              <a:rPr lang="en-US" sz="2000" dirty="0"/>
              <a:t> function to print the 'Hello World!' message on console. This function is contained in a separate pre compiled object file </a:t>
            </a:r>
            <a:r>
              <a:rPr lang="en-US" sz="2000" dirty="0" err="1"/>
              <a:t>printf.o</a:t>
            </a:r>
            <a:r>
              <a:rPr lang="en-US" sz="2000" dirty="0"/>
              <a:t>, which must somehow be merged with our </a:t>
            </a:r>
            <a:r>
              <a:rPr lang="en-US" sz="2000" dirty="0" err="1"/>
              <a:t>helloworld.o</a:t>
            </a:r>
            <a:r>
              <a:rPr lang="en-US" sz="2000" dirty="0"/>
              <a:t> file. The linker (</a:t>
            </a:r>
            <a:r>
              <a:rPr lang="en-US" sz="2000" i="1" dirty="0" err="1"/>
              <a:t>ld</a:t>
            </a:r>
            <a:r>
              <a:rPr lang="en-US" sz="2000" dirty="0"/>
              <a:t>) performs this task for you. Eventually, the resulting file </a:t>
            </a:r>
            <a:r>
              <a:rPr lang="en-US" sz="2000" dirty="0" err="1"/>
              <a:t>helloworld</a:t>
            </a:r>
            <a:r>
              <a:rPr lang="en-US" sz="2000" dirty="0"/>
              <a:t> is produced, which is an executable. This is now ready to be loaded into memory and executed by the system.</a:t>
            </a:r>
          </a:p>
        </p:txBody>
      </p:sp>
    </p:spTree>
    <p:extLst>
      <p:ext uri="{BB962C8B-B14F-4D97-AF65-F5344CB8AC3E}">
        <p14:creationId xmlns:p14="http://schemas.microsoft.com/office/powerpoint/2010/main" val="3046215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rPr>
              <a:t>Sample Code of C “Hello World” </a:t>
            </a:r>
            <a:r>
              <a:rPr lang="en-US" sz="3600" dirty="0" smtClean="0">
                <a:solidFill>
                  <a:schemeClr val="tx1"/>
                </a:solidFill>
              </a:rPr>
              <a:t>Program</a:t>
            </a:r>
            <a:endParaRPr lang="en-US" dirty="0">
              <a:solidFill>
                <a:schemeClr val="tx1"/>
              </a:solidFill>
            </a:endParaRPr>
          </a:p>
        </p:txBody>
      </p:sp>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229600"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074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rPr>
              <a:t>Structure of </a:t>
            </a:r>
            <a:r>
              <a:rPr lang="en-US" sz="3600" b="1" dirty="0" smtClean="0">
                <a:solidFill>
                  <a:schemeClr val="tx1"/>
                </a:solidFill>
              </a:rPr>
              <a:t>a C </a:t>
            </a:r>
            <a:r>
              <a:rPr lang="en-US" sz="3600" b="1" dirty="0">
                <a:solidFill>
                  <a:schemeClr val="tx1"/>
                </a:solidFill>
              </a:rPr>
              <a:t>program</a:t>
            </a:r>
            <a:endParaRPr lang="en-US" b="1" dirty="0"/>
          </a:p>
        </p:txBody>
      </p:sp>
      <p:sp>
        <p:nvSpPr>
          <p:cNvPr id="3" name="Content Placeholder 2"/>
          <p:cNvSpPr>
            <a:spLocks noGrp="1"/>
          </p:cNvSpPr>
          <p:nvPr>
            <p:ph sz="quarter" idx="1"/>
          </p:nvPr>
        </p:nvSpPr>
        <p:spPr/>
        <p:txBody>
          <a:bodyPr>
            <a:noAutofit/>
          </a:bodyPr>
          <a:lstStyle/>
          <a:p>
            <a:r>
              <a:rPr lang="en-US" sz="2000" b="1" dirty="0"/>
              <a:t>Documentations (Documentation </a:t>
            </a:r>
            <a:r>
              <a:rPr lang="en-US" sz="2000" b="1" dirty="0" smtClean="0"/>
              <a:t>Section): </a:t>
            </a:r>
            <a:r>
              <a:rPr lang="en-US" sz="2000" dirty="0" smtClean="0"/>
              <a:t>The </a:t>
            </a:r>
            <a:r>
              <a:rPr lang="en-US" sz="2000" dirty="0"/>
              <a:t>Documentation section usually contains the collection of comment lines giving the name of the program, author’s or programmer’s name and few other details.</a:t>
            </a:r>
          </a:p>
          <a:p>
            <a:r>
              <a:rPr lang="en-US" sz="2000" b="1" dirty="0"/>
              <a:t>Preprocessor Statements (Link Section</a:t>
            </a:r>
            <a:r>
              <a:rPr lang="en-US" sz="2000" b="1" dirty="0" smtClean="0"/>
              <a:t>): </a:t>
            </a:r>
            <a:r>
              <a:rPr lang="en-US" sz="2000" dirty="0" smtClean="0"/>
              <a:t>It links predefined functions in library files into your program</a:t>
            </a:r>
            <a:endParaRPr lang="en-US" sz="2000" dirty="0"/>
          </a:p>
          <a:p>
            <a:r>
              <a:rPr lang="en-US" sz="2000" b="1" dirty="0"/>
              <a:t>Global Declarations </a:t>
            </a:r>
            <a:r>
              <a:rPr lang="en-US" sz="2000" dirty="0" smtClean="0"/>
              <a:t>:</a:t>
            </a:r>
            <a:r>
              <a:rPr lang="en-US" sz="2000" dirty="0"/>
              <a:t> used to define those variables that are used globally within the entire program and is used in more than one function</a:t>
            </a:r>
          </a:p>
          <a:p>
            <a:r>
              <a:rPr lang="en-US" sz="2000" b="1" dirty="0" smtClean="0"/>
              <a:t>The </a:t>
            </a:r>
            <a:r>
              <a:rPr lang="en-US" sz="2000" b="1" dirty="0"/>
              <a:t>main() function</a:t>
            </a:r>
          </a:p>
          <a:p>
            <a:pPr lvl="1"/>
            <a:r>
              <a:rPr lang="en-US" sz="2000" dirty="0">
                <a:solidFill>
                  <a:schemeClr val="tx1"/>
                </a:solidFill>
              </a:rPr>
              <a:t>Local Declarations</a:t>
            </a:r>
          </a:p>
          <a:p>
            <a:pPr lvl="1"/>
            <a:r>
              <a:rPr lang="en-US" sz="2000" dirty="0">
                <a:solidFill>
                  <a:schemeClr val="tx1"/>
                </a:solidFill>
              </a:rPr>
              <a:t>Program Statements &amp; Expressions</a:t>
            </a:r>
          </a:p>
          <a:p>
            <a:r>
              <a:rPr lang="en-US" sz="2000" b="1" dirty="0"/>
              <a:t>User Defined Functions</a:t>
            </a:r>
          </a:p>
          <a:p>
            <a:pPr marL="0" indent="0">
              <a:buNone/>
            </a:pPr>
            <a:r>
              <a:rPr lang="en-US" sz="2000" u="sng" dirty="0"/>
              <a:t/>
            </a:r>
            <a:br>
              <a:rPr lang="en-US" sz="2000" u="sng" dirty="0"/>
            </a:br>
            <a:endParaRPr lang="en-US" sz="2000" dirty="0"/>
          </a:p>
        </p:txBody>
      </p:sp>
    </p:spTree>
    <p:extLst>
      <p:ext uri="{BB962C8B-B14F-4D97-AF65-F5344CB8AC3E}">
        <p14:creationId xmlns:p14="http://schemas.microsoft.com/office/powerpoint/2010/main" val="995340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Structure of </a:t>
            </a:r>
            <a:r>
              <a:rPr lang="en-US" sz="3200" b="1" dirty="0" smtClean="0">
                <a:solidFill>
                  <a:schemeClr val="tx1"/>
                </a:solidFill>
              </a:rPr>
              <a:t>a C </a:t>
            </a:r>
            <a:r>
              <a:rPr lang="en-US" sz="3200" b="1" dirty="0">
                <a:solidFill>
                  <a:schemeClr val="tx1"/>
                </a:solidFill>
              </a:rPr>
              <a:t>program</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18791245"/>
              </p:ext>
            </p:extLst>
          </p:nvPr>
        </p:nvGraphicFramePr>
        <p:xfrm>
          <a:off x="533400" y="1527175"/>
          <a:ext cx="8077200" cy="4241504"/>
        </p:xfrm>
        <a:graphic>
          <a:graphicData uri="http://schemas.openxmlformats.org/drawingml/2006/table">
            <a:tbl>
              <a:tblPr/>
              <a:tblGrid>
                <a:gridCol w="1981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1139825">
                <a:tc>
                  <a:txBody>
                    <a:bodyPr/>
                    <a:lstStyle/>
                    <a:p>
                      <a:pPr fontAlgn="t"/>
                      <a:r>
                        <a:rPr lang="en-US" sz="1800" dirty="0">
                          <a:solidFill>
                            <a:srgbClr val="111111"/>
                          </a:solidFill>
                          <a:effectLst/>
                        </a:rPr>
                        <a:t>* Comments */</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smtClean="0">
                          <a:solidFill>
                            <a:srgbClr val="111111"/>
                          </a:solidFill>
                          <a:effectLst/>
                        </a:rPr>
                        <a:t>This </a:t>
                      </a:r>
                      <a:r>
                        <a:rPr lang="en-US" sz="1800" dirty="0">
                          <a:solidFill>
                            <a:srgbClr val="111111"/>
                          </a:solidFill>
                          <a:effectLst/>
                        </a:rPr>
                        <a:t>is a comment block, which is ignored by the compiler. Comment is used anywhere in program to add info about program or code block, which can be helpful for programmer to understand the code easily in feature.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84467">
                <a:tc>
                  <a:txBody>
                    <a:bodyPr/>
                    <a:lstStyle/>
                    <a:p>
                      <a:pPr fontAlgn="t"/>
                      <a:r>
                        <a:rPr lang="en-US" sz="1800" dirty="0">
                          <a:solidFill>
                            <a:srgbClr val="111111"/>
                          </a:solidFill>
                          <a:effectLst/>
                        </a:rPr>
                        <a:t>#include&lt;</a:t>
                      </a:r>
                      <a:r>
                        <a:rPr lang="en-US" sz="1800" dirty="0" err="1">
                          <a:solidFill>
                            <a:srgbClr val="111111"/>
                          </a:solidFill>
                          <a:effectLst/>
                        </a:rPr>
                        <a:t>stdio.h</a:t>
                      </a:r>
                      <a:r>
                        <a:rPr lang="en-US" sz="1800" dirty="0">
                          <a:solidFill>
                            <a:srgbClr val="111111"/>
                          </a:solidFill>
                          <a:effectLst/>
                        </a:rPr>
                        <a:t>&gt;</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smtClean="0">
                          <a:solidFill>
                            <a:srgbClr val="111111"/>
                          </a:solidFill>
                          <a:effectLst/>
                        </a:rPr>
                        <a:t>This </a:t>
                      </a:r>
                      <a:r>
                        <a:rPr lang="en-US" sz="1800" dirty="0">
                          <a:solidFill>
                            <a:srgbClr val="111111"/>
                          </a:solidFill>
                          <a:effectLst/>
                        </a:rPr>
                        <a:t>is a preprocessor </a:t>
                      </a:r>
                      <a:r>
                        <a:rPr lang="en-US" sz="1800" dirty="0" smtClean="0">
                          <a:solidFill>
                            <a:srgbClr val="111111"/>
                          </a:solidFill>
                          <a:effectLst/>
                        </a:rPr>
                        <a:t>command</a:t>
                      </a:r>
                      <a:r>
                        <a:rPr lang="en-US" sz="1800" baseline="0" dirty="0" smtClean="0">
                          <a:solidFill>
                            <a:srgbClr val="111111"/>
                          </a:solidFill>
                          <a:effectLst/>
                        </a:rPr>
                        <a:t> to </a:t>
                      </a:r>
                      <a:r>
                        <a:rPr lang="en-US" sz="1800" dirty="0" smtClean="0">
                          <a:solidFill>
                            <a:srgbClr val="111111"/>
                          </a:solidFill>
                          <a:effectLst/>
                        </a:rPr>
                        <a:t>include </a:t>
                      </a:r>
                      <a:r>
                        <a:rPr lang="en-US" sz="1800" dirty="0">
                          <a:solidFill>
                            <a:srgbClr val="111111"/>
                          </a:solidFill>
                          <a:effectLst/>
                        </a:rPr>
                        <a:t>the header file </a:t>
                      </a:r>
                      <a:r>
                        <a:rPr lang="en-US" sz="1800" dirty="0" err="1">
                          <a:solidFill>
                            <a:srgbClr val="111111"/>
                          </a:solidFill>
                          <a:effectLst/>
                        </a:rPr>
                        <a:t>stdio.h</a:t>
                      </a:r>
                      <a:r>
                        <a:rPr lang="en-US" sz="1800" dirty="0">
                          <a:solidFill>
                            <a:srgbClr val="111111"/>
                          </a:solidFill>
                          <a:effectLst/>
                        </a:rPr>
                        <a:t> in the program before compiling the source-code.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12645">
                <a:tc>
                  <a:txBody>
                    <a:bodyPr/>
                    <a:lstStyle/>
                    <a:p>
                      <a:pPr fontAlgn="t"/>
                      <a:r>
                        <a:rPr lang="en-US" sz="1800" dirty="0">
                          <a:solidFill>
                            <a:srgbClr val="111111"/>
                          </a:solidFill>
                          <a:effectLst/>
                        </a:rPr>
                        <a:t>main()</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The main() is the main function where program execution begins. Every C program must contain only one main </a:t>
                      </a:r>
                      <a:r>
                        <a:rPr lang="en-US" sz="1800" dirty="0" smtClean="0">
                          <a:solidFill>
                            <a:srgbClr val="111111"/>
                          </a:solidFill>
                          <a:effectLst/>
                        </a:rPr>
                        <a:t>function.</a:t>
                      </a:r>
                      <a:endParaRPr lang="en-US" sz="1800" dirty="0">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7750">
                <a:tc>
                  <a:txBody>
                    <a:bodyPr/>
                    <a:lstStyle/>
                    <a:p>
                      <a:pPr fontAlgn="t"/>
                      <a:r>
                        <a:rPr lang="en-US" sz="1800">
                          <a:solidFill>
                            <a:srgbClr val="111111"/>
                          </a:solidFill>
                          <a:effectLst/>
                        </a:rPr>
                        <a:t>Braces</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smtClean="0">
                          <a:solidFill>
                            <a:srgbClr val="111111"/>
                          </a:solidFill>
                          <a:effectLst/>
                        </a:rPr>
                        <a:t>The Curly </a:t>
                      </a:r>
                      <a:r>
                        <a:rPr lang="en-US" sz="1800" dirty="0">
                          <a:solidFill>
                            <a:srgbClr val="111111"/>
                          </a:solidFill>
                          <a:effectLst/>
                        </a:rPr>
                        <a:t>braces which shows how much the main() function has its scope.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7750">
                <a:tc>
                  <a:txBody>
                    <a:bodyPr/>
                    <a:lstStyle/>
                    <a:p>
                      <a:pPr fontAlgn="t"/>
                      <a:r>
                        <a:rPr lang="en-US" sz="1800">
                          <a:solidFill>
                            <a:srgbClr val="111111"/>
                          </a:solidFill>
                          <a:effectLst/>
                        </a:rPr>
                        <a:t>printf()</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It is a </a:t>
                      </a:r>
                      <a:r>
                        <a:rPr lang="en-US" sz="1800" dirty="0" smtClean="0">
                          <a:solidFill>
                            <a:srgbClr val="111111"/>
                          </a:solidFill>
                          <a:effectLst/>
                        </a:rPr>
                        <a:t>predefined (already</a:t>
                      </a:r>
                      <a:r>
                        <a:rPr lang="en-US" sz="1800" baseline="0" dirty="0" smtClean="0">
                          <a:solidFill>
                            <a:srgbClr val="111111"/>
                          </a:solidFill>
                          <a:effectLst/>
                        </a:rPr>
                        <a:t> written and compiled) </a:t>
                      </a:r>
                      <a:r>
                        <a:rPr lang="en-US" sz="1800" dirty="0" smtClean="0">
                          <a:solidFill>
                            <a:srgbClr val="111111"/>
                          </a:solidFill>
                          <a:effectLst/>
                        </a:rPr>
                        <a:t>function </a:t>
                      </a:r>
                      <a:r>
                        <a:rPr lang="en-US" sz="1800" dirty="0">
                          <a:solidFill>
                            <a:srgbClr val="111111"/>
                          </a:solidFill>
                          <a:effectLst/>
                        </a:rPr>
                        <a:t>in C, which prints text on the </a:t>
                      </a:r>
                      <a:r>
                        <a:rPr lang="en-US" sz="1800" dirty="0" smtClean="0">
                          <a:solidFill>
                            <a:srgbClr val="111111"/>
                          </a:solidFill>
                          <a:effectLst/>
                        </a:rPr>
                        <a:t>screen</a:t>
                      </a:r>
                      <a:endParaRPr lang="en-US" sz="1800" dirty="0">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1835">
                <a:tc>
                  <a:txBody>
                    <a:bodyPr/>
                    <a:lstStyle/>
                    <a:p>
                      <a:pPr fontAlgn="t"/>
                      <a:r>
                        <a:rPr lang="en-US" sz="1800" dirty="0">
                          <a:solidFill>
                            <a:srgbClr val="111111"/>
                          </a:solidFill>
                          <a:effectLst/>
                        </a:rPr>
                        <a:t>return 0</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At the end of the main function returns value 0.</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4478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History of C Standards</a:t>
            </a:r>
            <a:endParaRPr lang="en-US" b="1" dirty="0">
              <a:solidFill>
                <a:schemeClr val="tx1"/>
              </a:solidFill>
            </a:endParaRPr>
          </a:p>
        </p:txBody>
      </p:sp>
      <p:sp>
        <p:nvSpPr>
          <p:cNvPr id="3" name="Content Placeholder 2"/>
          <p:cNvSpPr>
            <a:spLocks noGrp="1"/>
          </p:cNvSpPr>
          <p:nvPr>
            <p:ph sz="quarter" idx="1"/>
          </p:nvPr>
        </p:nvSpPr>
        <p:spPr>
          <a:xfrm>
            <a:off x="301752" y="1527048"/>
            <a:ext cx="8503920" cy="4873752"/>
          </a:xfrm>
        </p:spPr>
        <p:txBody>
          <a:bodyPr>
            <a:noAutofit/>
          </a:bodyPr>
          <a:lstStyle/>
          <a:p>
            <a:pPr marL="0" indent="0">
              <a:buNone/>
            </a:pPr>
            <a:r>
              <a:rPr lang="en-US" sz="2000" dirty="0" smtClean="0"/>
              <a:t>1) </a:t>
            </a:r>
            <a:r>
              <a:rPr lang="en-US" sz="2000" b="1" dirty="0" smtClean="0"/>
              <a:t>K&amp;R </a:t>
            </a:r>
            <a:r>
              <a:rPr lang="en-US" sz="2000" b="1" dirty="0"/>
              <a:t>C</a:t>
            </a:r>
          </a:p>
          <a:p>
            <a:r>
              <a:rPr lang="en-US" sz="2000" dirty="0" smtClean="0"/>
              <a:t>In </a:t>
            </a:r>
            <a:r>
              <a:rPr lang="en-US" sz="2000" dirty="0"/>
              <a:t>1978, Brian Kernighan and Dennis Ritchie published the first edition of The C Programming Language</a:t>
            </a:r>
            <a:r>
              <a:rPr lang="en-US" sz="2000" dirty="0" smtClean="0"/>
              <a:t>. </a:t>
            </a:r>
            <a:r>
              <a:rPr lang="en-US" sz="2000" dirty="0"/>
              <a:t>This book, known to C programmers as "K&amp;R", served for many years as an informal specification of the language.</a:t>
            </a:r>
            <a:endParaRPr lang="en-US" sz="2000" dirty="0" smtClean="0"/>
          </a:p>
          <a:p>
            <a:pPr marL="0" indent="0">
              <a:buNone/>
            </a:pPr>
            <a:r>
              <a:rPr lang="en-US" sz="2000" dirty="0" smtClean="0"/>
              <a:t>2) </a:t>
            </a:r>
            <a:r>
              <a:rPr lang="en-US" sz="2000" b="1" dirty="0" smtClean="0"/>
              <a:t>ANSI </a:t>
            </a:r>
            <a:r>
              <a:rPr lang="en-US" sz="2000" b="1" dirty="0"/>
              <a:t>C and ISO </a:t>
            </a:r>
            <a:r>
              <a:rPr lang="en-US" sz="2000" b="1" dirty="0" smtClean="0"/>
              <a:t>C  (C89 or C90)</a:t>
            </a:r>
          </a:p>
          <a:p>
            <a:r>
              <a:rPr lang="en-US" sz="2000" dirty="0" smtClean="0"/>
              <a:t>ANSI</a:t>
            </a:r>
            <a:r>
              <a:rPr lang="en-US" sz="2000" dirty="0"/>
              <a:t> (American National Standards Institute) is the primary organization for </a:t>
            </a:r>
            <a:r>
              <a:rPr lang="en-US" sz="2000" dirty="0" smtClean="0"/>
              <a:t>encouraging </a:t>
            </a:r>
            <a:r>
              <a:rPr lang="en-US" sz="2000" dirty="0"/>
              <a:t>the development of technology standards in the United States</a:t>
            </a:r>
            <a:r>
              <a:rPr lang="en-US" sz="2000" dirty="0" smtClean="0"/>
              <a:t>. </a:t>
            </a:r>
          </a:p>
          <a:p>
            <a:r>
              <a:rPr lang="en-US" sz="2000" dirty="0"/>
              <a:t>In 1983, the American National Standards Institute (ANSI) formed a committee, </a:t>
            </a:r>
            <a:r>
              <a:rPr lang="en-US" sz="2000" dirty="0" smtClean="0"/>
              <a:t>to </a:t>
            </a:r>
            <a:r>
              <a:rPr lang="en-US" sz="2000" dirty="0"/>
              <a:t>establish a standard specification of </a:t>
            </a:r>
            <a:r>
              <a:rPr lang="en-US" sz="2000" dirty="0" smtClean="0"/>
              <a:t>C. </a:t>
            </a:r>
            <a:r>
              <a:rPr lang="en-US" sz="2000" dirty="0"/>
              <a:t>In 1989, the C standard was ratified as ANSI X3.159-1989 "Programming Language C". This version of the language is often referred to as ANSI C, Standard C, or sometimes </a:t>
            </a:r>
            <a:r>
              <a:rPr lang="en-US" sz="2000" dirty="0" smtClean="0"/>
              <a:t>C89.</a:t>
            </a:r>
          </a:p>
        </p:txBody>
      </p:sp>
    </p:spTree>
    <p:extLst>
      <p:ext uri="{BB962C8B-B14F-4D97-AF65-F5344CB8AC3E}">
        <p14:creationId xmlns:p14="http://schemas.microsoft.com/office/powerpoint/2010/main" val="3018538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Memory Management in C</a:t>
            </a:r>
            <a:endParaRPr lang="en-US" b="1" dirty="0">
              <a:solidFill>
                <a:schemeClr val="tx1"/>
              </a:solidFill>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2390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5237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Memory Management in C</a:t>
            </a:r>
            <a:endParaRPr lang="en-US" dirty="0"/>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pPr marL="0" indent="0" fontAlgn="base">
              <a:buNone/>
            </a:pPr>
            <a:r>
              <a:rPr lang="en-US" sz="2000" b="1" dirty="0" smtClean="0"/>
              <a:t>A </a:t>
            </a:r>
            <a:r>
              <a:rPr lang="en-US" sz="2000" b="1" dirty="0"/>
              <a:t>typical memory layout of a running process</a:t>
            </a:r>
          </a:p>
          <a:p>
            <a:pPr marL="0" indent="0" fontAlgn="base">
              <a:buNone/>
            </a:pPr>
            <a:r>
              <a:rPr lang="en-US" sz="2000" b="1" dirty="0"/>
              <a:t>1. Text </a:t>
            </a:r>
            <a:r>
              <a:rPr lang="en-US" sz="2000" b="1" dirty="0" smtClean="0"/>
              <a:t>Segment: </a:t>
            </a:r>
            <a:r>
              <a:rPr lang="en-US" sz="2000" dirty="0"/>
              <a:t>which contains executable instructions</a:t>
            </a:r>
            <a:r>
              <a:rPr lang="en-US" sz="2000" dirty="0" smtClean="0"/>
              <a:t>. </a:t>
            </a:r>
            <a:r>
              <a:rPr lang="en-US" sz="2000" dirty="0"/>
              <a:t>the text segment is often read-only, to prevent a program from accidentally modifying its instructions</a:t>
            </a:r>
            <a:r>
              <a:rPr lang="en-US" sz="2000" dirty="0" smtClean="0"/>
              <a:t>.</a:t>
            </a:r>
          </a:p>
          <a:p>
            <a:pPr marL="0" indent="0" fontAlgn="base">
              <a:buNone/>
            </a:pPr>
            <a:r>
              <a:rPr lang="en-US" sz="2000" b="1" dirty="0" smtClean="0"/>
              <a:t>2. Initialized </a:t>
            </a:r>
            <a:r>
              <a:rPr lang="en-US" sz="2000" b="1" dirty="0"/>
              <a:t>Data Segment</a:t>
            </a:r>
            <a:r>
              <a:rPr lang="en-US" sz="2000" b="1" dirty="0" smtClean="0"/>
              <a:t>: </a:t>
            </a:r>
            <a:r>
              <a:rPr lang="en-US" sz="2000" dirty="0"/>
              <a:t>contains the </a:t>
            </a:r>
            <a:r>
              <a:rPr lang="en-US" sz="2000" b="1" dirty="0"/>
              <a:t>global</a:t>
            </a:r>
            <a:r>
              <a:rPr lang="en-US" sz="2000" dirty="0"/>
              <a:t> variables and </a:t>
            </a:r>
            <a:r>
              <a:rPr lang="en-US" sz="2000" b="1" dirty="0"/>
              <a:t>static</a:t>
            </a:r>
            <a:r>
              <a:rPr lang="en-US" sz="2000" dirty="0"/>
              <a:t> variables that are initialized by the programmer</a:t>
            </a:r>
            <a:r>
              <a:rPr lang="en-US" sz="2000" dirty="0" smtClean="0"/>
              <a:t>. </a:t>
            </a:r>
          </a:p>
          <a:p>
            <a:pPr fontAlgn="base"/>
            <a:r>
              <a:rPr lang="en-US" sz="2000" dirty="0"/>
              <a:t>D</a:t>
            </a:r>
            <a:r>
              <a:rPr lang="en-US" sz="2000" dirty="0" smtClean="0"/>
              <a:t>ata </a:t>
            </a:r>
            <a:r>
              <a:rPr lang="en-US" sz="2000" dirty="0"/>
              <a:t>segment is not read-only, since the values of the variables can be altered at run time</a:t>
            </a:r>
            <a:r>
              <a:rPr lang="en-US" sz="2000" dirty="0" smtClean="0"/>
              <a:t>.</a:t>
            </a:r>
          </a:p>
          <a:p>
            <a:pPr fontAlgn="base"/>
            <a:r>
              <a:rPr lang="en-US" sz="2000" dirty="0"/>
              <a:t>This segment can be further classified into initialized read-only area and initialized read-write area</a:t>
            </a:r>
            <a:r>
              <a:rPr lang="en-US" sz="2000" dirty="0" smtClean="0"/>
              <a:t>.</a:t>
            </a:r>
          </a:p>
          <a:p>
            <a:pPr fontAlgn="base"/>
            <a:r>
              <a:rPr lang="en-US" sz="2000" dirty="0" smtClean="0"/>
              <a:t>Example: A global C statement </a:t>
            </a:r>
            <a:r>
              <a:rPr lang="en-US" sz="2000" b="1" dirty="0" err="1" smtClean="0"/>
              <a:t>int</a:t>
            </a:r>
            <a:r>
              <a:rPr lang="en-US" sz="2000" b="1" dirty="0" smtClean="0"/>
              <a:t> a=1 </a:t>
            </a:r>
            <a:r>
              <a:rPr lang="en-US" sz="2000" dirty="0" smtClean="0"/>
              <a:t>would </a:t>
            </a:r>
            <a:r>
              <a:rPr lang="en-US" sz="2000" dirty="0"/>
              <a:t>be stored in initialized read-write area. And a global C statement like </a:t>
            </a:r>
            <a:r>
              <a:rPr lang="en-US" sz="2000" b="1" dirty="0" err="1"/>
              <a:t>const</a:t>
            </a:r>
            <a:r>
              <a:rPr lang="en-US" sz="2000" b="1" dirty="0"/>
              <a:t> char* </a:t>
            </a:r>
            <a:r>
              <a:rPr lang="en-US" sz="2000" b="1" dirty="0" smtClean="0"/>
              <a:t>a </a:t>
            </a:r>
            <a:r>
              <a:rPr lang="en-US" sz="2000" b="1" dirty="0"/>
              <a:t>= “hello world”</a:t>
            </a:r>
            <a:r>
              <a:rPr lang="en-US" sz="2000" dirty="0"/>
              <a:t> makes the string literal “hello world” to be stored in initialized read-only area and the character pointer variable string in initialized read-write area.</a:t>
            </a:r>
          </a:p>
          <a:p>
            <a:endParaRPr lang="en-US" sz="2000" dirty="0"/>
          </a:p>
        </p:txBody>
      </p:sp>
    </p:spTree>
    <p:extLst>
      <p:ext uri="{BB962C8B-B14F-4D97-AF65-F5344CB8AC3E}">
        <p14:creationId xmlns:p14="http://schemas.microsoft.com/office/powerpoint/2010/main" val="3231544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Memory Management in C</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000" b="1" dirty="0" smtClean="0"/>
              <a:t>3. Uninitialized </a:t>
            </a:r>
            <a:r>
              <a:rPr lang="en-US" sz="2000" b="1" dirty="0"/>
              <a:t>Data Segment</a:t>
            </a:r>
            <a:r>
              <a:rPr lang="en-US" sz="2000" b="1" dirty="0" smtClean="0"/>
              <a:t>: </a:t>
            </a:r>
            <a:r>
              <a:rPr lang="en-US" sz="2000" dirty="0"/>
              <a:t>Uninitialized data segment, often called the “</a:t>
            </a:r>
            <a:r>
              <a:rPr lang="en-US" sz="2000" dirty="0" err="1"/>
              <a:t>bss</a:t>
            </a:r>
            <a:r>
              <a:rPr lang="en-US" sz="2000" dirty="0"/>
              <a:t>” segment, named after an ancient assembler operator that stood for “block started by symbol</a:t>
            </a:r>
            <a:r>
              <a:rPr lang="en-US" sz="2000" dirty="0" smtClean="0"/>
              <a:t>.</a:t>
            </a:r>
          </a:p>
          <a:p>
            <a:r>
              <a:rPr lang="en-US" sz="2000" dirty="0"/>
              <a:t>Data in this segment is initialized by the kernel to arithmetic 0 before the program starts </a:t>
            </a:r>
            <a:r>
              <a:rPr lang="en-US" sz="2000" dirty="0" smtClean="0"/>
              <a:t>executing.</a:t>
            </a:r>
          </a:p>
          <a:p>
            <a:pPr marL="0" indent="0">
              <a:buNone/>
            </a:pPr>
            <a:r>
              <a:rPr lang="en-US" sz="2000" b="1" dirty="0" smtClean="0"/>
              <a:t>4. Stack: </a:t>
            </a:r>
            <a:r>
              <a:rPr lang="en-US" sz="2000" dirty="0"/>
              <a:t>The stack area traditionally adjoined the heap area and grew the opposite direction; when the stack pointer met the heap pointer, free memory was exhausted</a:t>
            </a:r>
            <a:r>
              <a:rPr lang="en-US" sz="2000" dirty="0" smtClean="0"/>
              <a:t>.</a:t>
            </a:r>
          </a:p>
          <a:p>
            <a:r>
              <a:rPr lang="en-US" sz="2000" dirty="0"/>
              <a:t>T</a:t>
            </a:r>
            <a:r>
              <a:rPr lang="en-US" sz="2000" dirty="0" smtClean="0"/>
              <a:t>he </a:t>
            </a:r>
            <a:r>
              <a:rPr lang="en-US" sz="2000" dirty="0"/>
              <a:t>stack grows and shrinks as functions push and pop local variables</a:t>
            </a:r>
          </a:p>
          <a:p>
            <a:r>
              <a:rPr lang="en-US" sz="2000" dirty="0"/>
              <a:t>T</a:t>
            </a:r>
            <a:r>
              <a:rPr lang="en-US" sz="2000" dirty="0" smtClean="0"/>
              <a:t>here </a:t>
            </a:r>
            <a:r>
              <a:rPr lang="en-US" sz="2000" dirty="0"/>
              <a:t>is no need to manage the memory yourself, variables are allocated and freed automatically</a:t>
            </a:r>
          </a:p>
          <a:p>
            <a:r>
              <a:rPr lang="en-US" sz="2000" dirty="0"/>
              <a:t>T</a:t>
            </a:r>
            <a:r>
              <a:rPr lang="en-US" sz="2000" dirty="0" smtClean="0"/>
              <a:t>he </a:t>
            </a:r>
            <a:r>
              <a:rPr lang="en-US" sz="2000" dirty="0"/>
              <a:t>stack has size limits</a:t>
            </a:r>
          </a:p>
          <a:p>
            <a:r>
              <a:rPr lang="en-US" sz="2000" dirty="0" smtClean="0"/>
              <a:t>Stack </a:t>
            </a:r>
            <a:r>
              <a:rPr lang="en-US" sz="2000" dirty="0"/>
              <a:t>variables only exist while the function that created them, is running</a:t>
            </a:r>
          </a:p>
          <a:p>
            <a:endParaRPr lang="en-US" sz="2000" dirty="0" smtClean="0"/>
          </a:p>
          <a:p>
            <a:endParaRPr lang="en-US" sz="2000" dirty="0" smtClean="0"/>
          </a:p>
        </p:txBody>
      </p:sp>
    </p:spTree>
    <p:extLst>
      <p:ext uri="{BB962C8B-B14F-4D97-AF65-F5344CB8AC3E}">
        <p14:creationId xmlns:p14="http://schemas.microsoft.com/office/powerpoint/2010/main" val="3545797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Memory Management in C</a:t>
            </a: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a:t>Variables created on the stack will go out of scope and are automatically deallocated.</a:t>
            </a:r>
          </a:p>
          <a:p>
            <a:pPr fontAlgn="base"/>
            <a:r>
              <a:rPr lang="en-US" dirty="0"/>
              <a:t>Much faster to allocate in comparison to variables on the heap.</a:t>
            </a:r>
          </a:p>
          <a:p>
            <a:pPr fontAlgn="base"/>
            <a:r>
              <a:rPr lang="en-US" dirty="0"/>
              <a:t>Implemented with an actual stack data structure.</a:t>
            </a:r>
          </a:p>
          <a:p>
            <a:pPr fontAlgn="base"/>
            <a:r>
              <a:rPr lang="en-US" dirty="0"/>
              <a:t>Stores </a:t>
            </a:r>
            <a:r>
              <a:rPr lang="en-US" b="1" dirty="0"/>
              <a:t>local data, return </a:t>
            </a:r>
            <a:r>
              <a:rPr lang="en-US" b="1" dirty="0" smtClean="0"/>
              <a:t>addresses</a:t>
            </a:r>
            <a:r>
              <a:rPr lang="en-US" dirty="0" smtClean="0"/>
              <a:t>, </a:t>
            </a:r>
            <a:r>
              <a:rPr lang="en-US" b="1" dirty="0" smtClean="0"/>
              <a:t>used </a:t>
            </a:r>
            <a:r>
              <a:rPr lang="en-US" b="1" dirty="0"/>
              <a:t>for parameter passing</a:t>
            </a:r>
            <a:r>
              <a:rPr lang="en-US" dirty="0"/>
              <a:t>.</a:t>
            </a:r>
          </a:p>
          <a:p>
            <a:pPr fontAlgn="base"/>
            <a:r>
              <a:rPr lang="en-US" dirty="0"/>
              <a:t>Can have a stack overflow when too much of the stack is used (mostly from infinite or too deep recursion, very large allocations).</a:t>
            </a:r>
          </a:p>
          <a:p>
            <a:pPr fontAlgn="base"/>
            <a:r>
              <a:rPr lang="en-US" dirty="0"/>
              <a:t>Data created on the stack can be used without pointers</a:t>
            </a:r>
            <a:r>
              <a:rPr lang="en-US" dirty="0" smtClean="0"/>
              <a:t>.</a:t>
            </a:r>
          </a:p>
          <a:p>
            <a:pPr marL="0" indent="0" fontAlgn="base">
              <a:buNone/>
            </a:pPr>
            <a:r>
              <a:rPr lang="en-US" dirty="0" smtClean="0"/>
              <a:t>4</a:t>
            </a:r>
            <a:r>
              <a:rPr lang="en-US" b="1" dirty="0" smtClean="0"/>
              <a:t>. Heap: </a:t>
            </a:r>
            <a:r>
              <a:rPr lang="en-US" dirty="0" smtClean="0"/>
              <a:t>It is used </a:t>
            </a:r>
            <a:r>
              <a:rPr lang="en-US" dirty="0"/>
              <a:t>on demand to allocate a block of data for use by  </a:t>
            </a:r>
            <a:r>
              <a:rPr lang="en-US" dirty="0" smtClean="0"/>
              <a:t>   the </a:t>
            </a:r>
            <a:r>
              <a:rPr lang="en-US" dirty="0"/>
              <a:t>program</a:t>
            </a:r>
            <a:r>
              <a:rPr lang="en-US" dirty="0" smtClean="0"/>
              <a:t>.</a:t>
            </a:r>
            <a:endParaRPr lang="en-US" b="1" dirty="0" smtClean="0"/>
          </a:p>
          <a:p>
            <a:pPr fontAlgn="base"/>
            <a:r>
              <a:rPr lang="en-US" dirty="0" smtClean="0"/>
              <a:t>Slower </a:t>
            </a:r>
            <a:r>
              <a:rPr lang="en-US" dirty="0"/>
              <a:t>to allocate in comparison to variables on the stack.</a:t>
            </a:r>
          </a:p>
          <a:p>
            <a:pPr fontAlgn="base"/>
            <a:r>
              <a:rPr lang="en-US" dirty="0" smtClean="0"/>
              <a:t>Can </a:t>
            </a:r>
            <a:r>
              <a:rPr lang="en-US" dirty="0"/>
              <a:t>have fragmentation when there are a lot of allocations and deallocations.</a:t>
            </a:r>
          </a:p>
          <a:p>
            <a:pPr marL="0" indent="0" fontAlgn="base">
              <a:buNone/>
            </a:pPr>
            <a:endParaRPr lang="en-US" dirty="0"/>
          </a:p>
          <a:p>
            <a:endParaRPr lang="en-US" dirty="0"/>
          </a:p>
        </p:txBody>
      </p:sp>
    </p:spTree>
    <p:extLst>
      <p:ext uri="{BB962C8B-B14F-4D97-AF65-F5344CB8AC3E}">
        <p14:creationId xmlns:p14="http://schemas.microsoft.com/office/powerpoint/2010/main" val="1587022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Memory Management in </a:t>
            </a:r>
            <a:r>
              <a:rPr lang="en-US" b="1" dirty="0" smtClean="0">
                <a:solidFill>
                  <a:schemeClr val="tx1"/>
                </a:solidFill>
              </a:rPr>
              <a:t>C</a:t>
            </a:r>
            <a:endParaRPr lang="en-US" dirty="0"/>
          </a:p>
        </p:txBody>
      </p:sp>
      <p:sp>
        <p:nvSpPr>
          <p:cNvPr id="3" name="Content Placeholder 2"/>
          <p:cNvSpPr>
            <a:spLocks noGrp="1"/>
          </p:cNvSpPr>
          <p:nvPr>
            <p:ph sz="quarter" idx="1"/>
          </p:nvPr>
        </p:nvSpPr>
        <p:spPr/>
        <p:txBody>
          <a:bodyPr>
            <a:normAutofit/>
          </a:bodyPr>
          <a:lstStyle/>
          <a:p>
            <a:pPr fontAlgn="base"/>
            <a:r>
              <a:rPr lang="en-US" sz="2000" dirty="0" smtClean="0"/>
              <a:t>In </a:t>
            </a:r>
            <a:r>
              <a:rPr lang="en-US" sz="2000" dirty="0"/>
              <a:t>C++ or C, data created on the heap will be pointed to by pointers and allocated with new or </a:t>
            </a:r>
            <a:r>
              <a:rPr lang="en-US" sz="2000" dirty="0" err="1"/>
              <a:t>malloc</a:t>
            </a:r>
            <a:r>
              <a:rPr lang="en-US" sz="2000" dirty="0"/>
              <a:t> respectively</a:t>
            </a:r>
            <a:r>
              <a:rPr lang="en-US" sz="2000" dirty="0" smtClean="0"/>
              <a:t>.</a:t>
            </a:r>
          </a:p>
          <a:p>
            <a:pPr fontAlgn="base"/>
            <a:r>
              <a:rPr lang="en-US" sz="2000" dirty="0" smtClean="0"/>
              <a:t>WE use </a:t>
            </a:r>
            <a:r>
              <a:rPr lang="en-US" sz="2000" dirty="0"/>
              <a:t>the heap if </a:t>
            </a:r>
            <a:r>
              <a:rPr lang="en-US" sz="2000" dirty="0" smtClean="0"/>
              <a:t>we </a:t>
            </a:r>
            <a:r>
              <a:rPr lang="en-US" sz="2000" dirty="0"/>
              <a:t>don't know exactly how much data </a:t>
            </a:r>
            <a:r>
              <a:rPr lang="en-US" sz="2000" dirty="0" smtClean="0"/>
              <a:t>we </a:t>
            </a:r>
            <a:r>
              <a:rPr lang="en-US" sz="2000" dirty="0"/>
              <a:t>will need at run </a:t>
            </a:r>
            <a:r>
              <a:rPr lang="en-US" sz="2000" dirty="0" smtClean="0"/>
              <a:t>time.</a:t>
            </a:r>
          </a:p>
          <a:p>
            <a:endParaRPr lang="en-US" sz="2000" dirty="0"/>
          </a:p>
        </p:txBody>
      </p:sp>
    </p:spTree>
    <p:extLst>
      <p:ext uri="{BB962C8B-B14F-4D97-AF65-F5344CB8AC3E}">
        <p14:creationId xmlns:p14="http://schemas.microsoft.com/office/powerpoint/2010/main" val="13104582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1066800"/>
          </a:xfrm>
        </p:spPr>
        <p:txBody>
          <a:bodyPr>
            <a:normAutofit fontScale="90000"/>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Example to compare the size of uninitialized data segment(</a:t>
            </a:r>
            <a:r>
              <a:rPr lang="en-US" dirty="0" err="1" smtClean="0">
                <a:solidFill>
                  <a:schemeClr val="tx1"/>
                </a:solidFill>
              </a:rPr>
              <a:t>bss</a:t>
            </a:r>
            <a:r>
              <a:rPr lang="en-US" dirty="0" smtClean="0">
                <a:solidFill>
                  <a:schemeClr val="tx1"/>
                </a:solidFill>
              </a:rPr>
              <a:t>) </a:t>
            </a:r>
            <a:endParaRPr lang="en-US" dirty="0">
              <a:solidFill>
                <a:schemeClr val="tx1"/>
              </a:solidFill>
            </a:endParaRP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5105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76800"/>
            <a:ext cx="7772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09" y="3581400"/>
            <a:ext cx="76962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072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971550"/>
          </a:xfrm>
        </p:spPr>
        <p:txBody>
          <a:bodyPr>
            <a:normAutofit fontScale="90000"/>
          </a:bodyPr>
          <a:lstStyle/>
          <a:p>
            <a:r>
              <a:rPr lang="en-US" dirty="0">
                <a:solidFill>
                  <a:schemeClr val="tx1"/>
                </a:solidFill>
              </a:rPr>
              <a:t>Example to compare the size of uninitialized data segment(</a:t>
            </a:r>
            <a:r>
              <a:rPr lang="en-US" dirty="0" err="1">
                <a:solidFill>
                  <a:schemeClr val="tx1"/>
                </a:solidFill>
              </a:rPr>
              <a:t>bss</a:t>
            </a:r>
            <a:r>
              <a:rPr lang="en-US" dirty="0">
                <a:solidFill>
                  <a:schemeClr val="tx1"/>
                </a:solidFill>
              </a:rPr>
              <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 y="4114800"/>
            <a:ext cx="81534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5257800"/>
            <a:ext cx="81534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381000" y="1447800"/>
            <a:ext cx="6781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578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Keywords</a:t>
            </a:r>
            <a:endParaRPr lang="en-US" b="1" dirty="0">
              <a:solidFill>
                <a:schemeClr val="tx1"/>
              </a:solidFill>
            </a:endParaRPr>
          </a:p>
        </p:txBody>
      </p:sp>
      <p:sp>
        <p:nvSpPr>
          <p:cNvPr id="3" name="Content Placeholder 2"/>
          <p:cNvSpPr>
            <a:spLocks noGrp="1"/>
          </p:cNvSpPr>
          <p:nvPr>
            <p:ph sz="quarter" idx="1"/>
          </p:nvPr>
        </p:nvSpPr>
        <p:spPr>
          <a:xfrm>
            <a:off x="332232" y="1447800"/>
            <a:ext cx="8503920" cy="5102352"/>
          </a:xfrm>
        </p:spPr>
        <p:txBody>
          <a:bodyPr>
            <a:normAutofit/>
          </a:bodyPr>
          <a:lstStyle/>
          <a:p>
            <a:pPr marL="0" indent="0" algn="just">
              <a:buNone/>
            </a:pPr>
            <a:r>
              <a:rPr lang="en-US" sz="2000" dirty="0"/>
              <a:t>Keywords are predefined, reserved words used in programming that have special meanings to the compiler. As C is a case sensitive language, all keywords must be written in lowercase. Here is a list of all keywords allowed in ANSI C.</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4" name="Picture 3"/>
          <p:cNvPicPr>
            <a:picLocks noChangeAspect="1"/>
          </p:cNvPicPr>
          <p:nvPr/>
        </p:nvPicPr>
        <p:blipFill>
          <a:blip r:embed="rId3"/>
          <a:stretch>
            <a:fillRect/>
          </a:stretch>
        </p:blipFill>
        <p:spPr>
          <a:xfrm>
            <a:off x="762000" y="2743200"/>
            <a:ext cx="7467600" cy="3657600"/>
          </a:xfrm>
          <a:prstGeom prst="rect">
            <a:avLst/>
          </a:prstGeom>
        </p:spPr>
      </p:pic>
    </p:spTree>
    <p:extLst>
      <p:ext uri="{BB962C8B-B14F-4D97-AF65-F5344CB8AC3E}">
        <p14:creationId xmlns:p14="http://schemas.microsoft.com/office/powerpoint/2010/main" val="2872733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Identifiers</a:t>
            </a:r>
            <a:endParaRPr lang="en-US" b="1" dirty="0">
              <a:solidFill>
                <a:schemeClr val="tx1"/>
              </a:solidFill>
            </a:endParaRPr>
          </a:p>
        </p:txBody>
      </p:sp>
      <p:sp>
        <p:nvSpPr>
          <p:cNvPr id="3" name="Content Placeholder 2"/>
          <p:cNvSpPr>
            <a:spLocks noGrp="1"/>
          </p:cNvSpPr>
          <p:nvPr>
            <p:ph sz="quarter" idx="1"/>
          </p:nvPr>
        </p:nvSpPr>
        <p:spPr/>
        <p:txBody>
          <a:bodyPr>
            <a:noAutofit/>
          </a:bodyPr>
          <a:lstStyle/>
          <a:p>
            <a:r>
              <a:rPr lang="en-US" sz="2000" dirty="0"/>
              <a:t>In C language identifiers are the names given to variables, constants, functions and user-define data. These identifier are </a:t>
            </a:r>
            <a:r>
              <a:rPr lang="en-US" sz="2000" dirty="0" smtClean="0"/>
              <a:t>defined </a:t>
            </a:r>
            <a:r>
              <a:rPr lang="en-US" sz="2000" dirty="0"/>
              <a:t>against a set of rules</a:t>
            </a:r>
            <a:r>
              <a:rPr lang="en-US" sz="2000" dirty="0" smtClean="0"/>
              <a:t>.</a:t>
            </a:r>
          </a:p>
          <a:p>
            <a:pPr marL="0" indent="0">
              <a:buNone/>
            </a:pPr>
            <a:r>
              <a:rPr lang="en-US" sz="2000" b="1" dirty="0"/>
              <a:t>Rules for an Identifier</a:t>
            </a:r>
          </a:p>
          <a:p>
            <a:r>
              <a:rPr lang="en-US" sz="2000" dirty="0"/>
              <a:t>An Identifier can only have alphanumeric characters( a-z , A-Z , 0-9 ) and underscore( _ ).</a:t>
            </a:r>
          </a:p>
          <a:p>
            <a:r>
              <a:rPr lang="en-US" sz="2000" dirty="0"/>
              <a:t>The first character of an identifier can only contain alphabet( a-z , A-Z ) or underscore ( _ ).</a:t>
            </a:r>
          </a:p>
          <a:p>
            <a:r>
              <a:rPr lang="en-US" sz="2000" dirty="0"/>
              <a:t>Identifiers are also case sensitive in C. For example </a:t>
            </a:r>
            <a:r>
              <a:rPr lang="en-US" sz="2000" i="1" dirty="0"/>
              <a:t>name</a:t>
            </a:r>
            <a:r>
              <a:rPr lang="en-US" sz="2000" dirty="0"/>
              <a:t> and </a:t>
            </a:r>
            <a:r>
              <a:rPr lang="en-US" sz="2000" i="1" dirty="0"/>
              <a:t>Name</a:t>
            </a:r>
            <a:r>
              <a:rPr lang="en-US" sz="2000" dirty="0"/>
              <a:t> are two different identifier in C.</a:t>
            </a:r>
          </a:p>
          <a:p>
            <a:r>
              <a:rPr lang="en-US" sz="2000" dirty="0"/>
              <a:t>Keywords are not allowed to be used as Identifiers.</a:t>
            </a:r>
          </a:p>
          <a:p>
            <a:r>
              <a:rPr lang="en-US" sz="2000" dirty="0"/>
              <a:t>No special characters, such as semicolon, period, whitespaces, slash or comma are permitted to be used in or as Identifier.</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33245511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Identifiers (Note)</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It </a:t>
            </a:r>
            <a:r>
              <a:rPr lang="en-US" sz="2000" dirty="0"/>
              <a:t>won’t give any compile error and </a:t>
            </a:r>
            <a:r>
              <a:rPr lang="en-US" sz="2000" dirty="0" smtClean="0"/>
              <a:t> prints “</a:t>
            </a:r>
            <a:r>
              <a:rPr lang="en-US" sz="2000" b="1" dirty="0" smtClean="0"/>
              <a:t>main</a:t>
            </a:r>
            <a:r>
              <a:rPr lang="en-US" sz="2000" dirty="0" smtClean="0"/>
              <a:t>”</a:t>
            </a:r>
          </a:p>
          <a:p>
            <a:r>
              <a:rPr lang="en-US" sz="2000" dirty="0"/>
              <a:t>C language standard (i.e. C99 and C11) defines a predefined identifier </a:t>
            </a:r>
            <a:r>
              <a:rPr lang="en-US" sz="2000" dirty="0" smtClean="0"/>
              <a:t> therefore C </a:t>
            </a:r>
            <a:r>
              <a:rPr lang="en-US" sz="2000" dirty="0"/>
              <a:t>compiler implicitly adds __</a:t>
            </a:r>
            <a:r>
              <a:rPr lang="en-US" sz="2000" dirty="0" err="1"/>
              <a:t>func</a:t>
            </a:r>
            <a:r>
              <a:rPr lang="en-US" sz="2000" dirty="0" smtClean="0"/>
              <a:t>__ variable </a:t>
            </a:r>
            <a:r>
              <a:rPr lang="en-US" sz="2000" dirty="0"/>
              <a:t> in every function so that it can be used in that function to get the function name</a:t>
            </a:r>
            <a:r>
              <a:rPr lang="en-US" sz="2000" dirty="0" smtClean="0"/>
              <a:t>.</a:t>
            </a:r>
          </a:p>
          <a:p>
            <a:r>
              <a:rPr lang="en-US" sz="2000" dirty="0"/>
              <a:t>Syntax</a:t>
            </a:r>
            <a:r>
              <a:rPr lang="en-US" sz="2000" b="1" dirty="0"/>
              <a:t>: static </a:t>
            </a:r>
            <a:r>
              <a:rPr lang="en-US" sz="2000" b="1" dirty="0" err="1"/>
              <a:t>const</a:t>
            </a:r>
            <a:r>
              <a:rPr lang="en-US" sz="2000" b="1" dirty="0"/>
              <a:t> char __</a:t>
            </a:r>
            <a:r>
              <a:rPr lang="en-US" sz="2000" b="1" dirty="0" err="1"/>
              <a:t>func</a:t>
            </a:r>
            <a:r>
              <a:rPr lang="en-US" sz="2000" b="1" dirty="0"/>
              <a:t>__[] = “function-name”;</a:t>
            </a:r>
          </a:p>
        </p:txBody>
      </p:sp>
      <p:pic>
        <p:nvPicPr>
          <p:cNvPr id="5" name="Picture 4"/>
          <p:cNvPicPr>
            <a:picLocks noChangeAspect="1"/>
          </p:cNvPicPr>
          <p:nvPr/>
        </p:nvPicPr>
        <p:blipFill>
          <a:blip r:embed="rId2"/>
          <a:stretch>
            <a:fillRect/>
          </a:stretch>
        </p:blipFill>
        <p:spPr>
          <a:xfrm>
            <a:off x="301752" y="1548818"/>
            <a:ext cx="4270248" cy="2261181"/>
          </a:xfrm>
          <a:prstGeom prst="rect">
            <a:avLst/>
          </a:prstGeom>
        </p:spPr>
      </p:pic>
    </p:spTree>
    <p:extLst>
      <p:ext uri="{BB962C8B-B14F-4D97-AF65-F5344CB8AC3E}">
        <p14:creationId xmlns:p14="http://schemas.microsoft.com/office/powerpoint/2010/main" val="1311651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History of C Standards</a:t>
            </a:r>
            <a:endParaRPr lang="en-US" dirty="0"/>
          </a:p>
        </p:txBody>
      </p:sp>
      <p:sp>
        <p:nvSpPr>
          <p:cNvPr id="3" name="Content Placeholder 2"/>
          <p:cNvSpPr>
            <a:spLocks noGrp="1"/>
          </p:cNvSpPr>
          <p:nvPr>
            <p:ph sz="quarter" idx="1"/>
          </p:nvPr>
        </p:nvSpPr>
        <p:spPr/>
        <p:txBody>
          <a:bodyPr>
            <a:normAutofit/>
          </a:bodyPr>
          <a:lstStyle/>
          <a:p>
            <a:r>
              <a:rPr lang="en-US" sz="2000" dirty="0"/>
              <a:t>In 1990, the ANSI C standard (with formatting changes) was adopted by the International Organization for Standardization (ISO) as ISO/IEC 9899:1990, which is sometimes called C90. Therefore, the terms "C89" and "C90" refer to the same programming language</a:t>
            </a:r>
            <a:r>
              <a:rPr lang="en-US" sz="2000" dirty="0" smtClean="0"/>
              <a:t>.</a:t>
            </a:r>
          </a:p>
          <a:p>
            <a:pPr marL="0" indent="0">
              <a:buNone/>
            </a:pPr>
            <a:r>
              <a:rPr lang="en-US" sz="2000" b="1" dirty="0" smtClean="0"/>
              <a:t>3) C99</a:t>
            </a:r>
          </a:p>
          <a:p>
            <a:r>
              <a:rPr lang="en-US" sz="2000" dirty="0"/>
              <a:t>The C standard was further revised in the late 1990s, leading to the publication of ISO/IEC 9899:1999 in 1999, which is commonly referred to as </a:t>
            </a:r>
            <a:r>
              <a:rPr lang="en-US" sz="2000" dirty="0" smtClean="0"/>
              <a:t>C99</a:t>
            </a:r>
          </a:p>
          <a:p>
            <a:pPr marL="0" indent="0">
              <a:buNone/>
            </a:pPr>
            <a:r>
              <a:rPr lang="en-US" sz="2000" b="1" dirty="0" smtClean="0"/>
              <a:t>4) </a:t>
            </a:r>
            <a:r>
              <a:rPr lang="en-US" sz="2000" b="1" dirty="0"/>
              <a:t>C11</a:t>
            </a:r>
          </a:p>
          <a:p>
            <a:r>
              <a:rPr lang="en-US" sz="2000" dirty="0"/>
              <a:t>The latest C standard is ISO/IEC 9899:2011, also known as C11 as the final draft was published in 2011</a:t>
            </a:r>
            <a:r>
              <a:rPr lang="en-US" sz="2000"/>
              <a:t>. </a:t>
            </a:r>
            <a:r>
              <a:rPr lang="en-US" sz="2000" smtClean="0"/>
              <a:t> </a:t>
            </a:r>
            <a:endParaRPr lang="en-US" sz="2000" dirty="0">
              <a:solidFill>
                <a:srgbClr val="0070C0"/>
              </a:solidFill>
            </a:endParaRPr>
          </a:p>
        </p:txBody>
      </p:sp>
    </p:spTree>
    <p:extLst>
      <p:ext uri="{BB962C8B-B14F-4D97-AF65-F5344CB8AC3E}">
        <p14:creationId xmlns:p14="http://schemas.microsoft.com/office/powerpoint/2010/main" val="9140891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types</a:t>
            </a:r>
          </a:p>
        </p:txBody>
      </p:sp>
      <p:sp>
        <p:nvSpPr>
          <p:cNvPr id="6" name="Content Placeholder 5"/>
          <p:cNvSpPr>
            <a:spLocks noGrp="1"/>
          </p:cNvSpPr>
          <p:nvPr>
            <p:ph sz="quarter" idx="1"/>
          </p:nvPr>
        </p:nvSpPr>
        <p:spPr/>
        <p:txBody>
          <a:bodyPr>
            <a:normAutofit/>
          </a:bodyPr>
          <a:lstStyle/>
          <a:p>
            <a:r>
              <a:rPr lang="en-US" sz="2000" dirty="0"/>
              <a:t>In C programming, variables or memory locations should be declared before it can be used. </a:t>
            </a:r>
            <a:endParaRPr lang="en-US" sz="2000" dirty="0" smtClean="0"/>
          </a:p>
          <a:p>
            <a:r>
              <a:rPr lang="en-US" sz="2000" dirty="0" smtClean="0"/>
              <a:t>Data </a:t>
            </a:r>
            <a:r>
              <a:rPr lang="en-US" sz="2000" dirty="0"/>
              <a:t>types in c </a:t>
            </a:r>
            <a:r>
              <a:rPr lang="en-US" sz="2000" dirty="0" smtClean="0"/>
              <a:t>is used to declare </a:t>
            </a:r>
            <a:r>
              <a:rPr lang="en-US" sz="2000" dirty="0"/>
              <a:t>variables or functions of different types. The type of a variable determines how much space it occupies in storage and how the bit pattern stored is interpreted</a:t>
            </a:r>
            <a:r>
              <a:rPr lang="en-US" sz="2000" dirty="0" smtClean="0"/>
              <a:t>.</a:t>
            </a:r>
          </a:p>
          <a:p>
            <a:endParaRPr lang="en-US" sz="2000" dirty="0" smtClean="0"/>
          </a:p>
          <a:p>
            <a:endParaRPr lang="en-US" sz="2000" dirty="0"/>
          </a:p>
          <a:p>
            <a:endParaRPr lang="en-US" sz="2000" dirty="0" smtClean="0"/>
          </a:p>
          <a:p>
            <a:endParaRPr lang="en-US" sz="2000" dirty="0"/>
          </a:p>
          <a:p>
            <a:endParaRPr lang="en-US" sz="2000" dirty="0"/>
          </a:p>
        </p:txBody>
      </p:sp>
      <p:pic>
        <p:nvPicPr>
          <p:cNvPr id="7" name="Picture 6"/>
          <p:cNvPicPr>
            <a:picLocks noChangeAspect="1"/>
          </p:cNvPicPr>
          <p:nvPr/>
        </p:nvPicPr>
        <p:blipFill>
          <a:blip r:embed="rId2"/>
          <a:stretch>
            <a:fillRect/>
          </a:stretch>
        </p:blipFill>
        <p:spPr>
          <a:xfrm>
            <a:off x="685800" y="3429000"/>
            <a:ext cx="5257800" cy="2670048"/>
          </a:xfrm>
          <a:prstGeom prst="rect">
            <a:avLst/>
          </a:prstGeom>
        </p:spPr>
      </p:pic>
    </p:spTree>
    <p:extLst>
      <p:ext uri="{BB962C8B-B14F-4D97-AF65-F5344CB8AC3E}">
        <p14:creationId xmlns:p14="http://schemas.microsoft.com/office/powerpoint/2010/main" val="2398050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types</a:t>
            </a:r>
            <a:endParaRPr lang="en-US" dirty="0"/>
          </a:p>
        </p:txBody>
      </p:sp>
      <p:sp>
        <p:nvSpPr>
          <p:cNvPr id="3" name="Content Placeholder 2"/>
          <p:cNvSpPr>
            <a:spLocks noGrp="1"/>
          </p:cNvSpPr>
          <p:nvPr>
            <p:ph sz="quarter" idx="1"/>
          </p:nvPr>
        </p:nvSpPr>
        <p:spPr/>
        <p:txBody>
          <a:bodyPr>
            <a:noAutofit/>
          </a:bodyPr>
          <a:lstStyle/>
          <a:p>
            <a:endParaRPr lang="en-US" sz="2000" dirty="0"/>
          </a:p>
          <a:p>
            <a:endParaRPr lang="en-US" sz="2000" dirty="0"/>
          </a:p>
          <a:p>
            <a:endParaRPr lang="en-US" sz="2000" dirty="0"/>
          </a:p>
          <a:p>
            <a:endParaRPr lang="en-US" sz="2000" dirty="0" smtClean="0"/>
          </a:p>
          <a:p>
            <a:endParaRPr lang="en-US" sz="2000" dirty="0"/>
          </a:p>
          <a:p>
            <a:pPr marL="0" indent="0">
              <a:buNone/>
            </a:pPr>
            <a:endParaRPr lang="en-US" sz="2000" dirty="0"/>
          </a:p>
          <a:p>
            <a:endParaRPr lang="en-US" sz="2000" dirty="0" smtClean="0"/>
          </a:p>
          <a:p>
            <a:pPr marL="0" indent="0">
              <a:buNone/>
            </a:pPr>
            <a:r>
              <a:rPr lang="en-US" sz="2000" b="1" dirty="0" smtClean="0"/>
              <a:t> Basic Type:</a:t>
            </a:r>
          </a:p>
          <a:p>
            <a:pPr marL="0" indent="0">
              <a:buNone/>
            </a:pPr>
            <a:r>
              <a:rPr lang="en-US" sz="2000" dirty="0" smtClean="0"/>
              <a:t>1. </a:t>
            </a:r>
            <a:r>
              <a:rPr lang="en-US" sz="2000" b="1" dirty="0" smtClean="0"/>
              <a:t>Integer Type</a:t>
            </a:r>
            <a:r>
              <a:rPr lang="en-US" sz="2000" dirty="0" smtClean="0"/>
              <a:t>: </a:t>
            </a:r>
            <a:r>
              <a:rPr lang="en-US" sz="2000" dirty="0"/>
              <a:t>Integers are whole numbers that can have both positive and negative values but no decimal values. Example: 0, -5, </a:t>
            </a:r>
            <a:r>
              <a:rPr lang="en-US" sz="2000" dirty="0" smtClean="0"/>
              <a:t>10</a:t>
            </a:r>
          </a:p>
          <a:p>
            <a:r>
              <a:rPr lang="en-US" sz="2000" dirty="0" smtClean="0"/>
              <a:t>In </a:t>
            </a:r>
            <a:r>
              <a:rPr lang="en-US" sz="2000" dirty="0"/>
              <a:t>C programming, keyword </a:t>
            </a:r>
            <a:r>
              <a:rPr lang="en-US" sz="2000" b="1" dirty="0" err="1"/>
              <a:t>int</a:t>
            </a:r>
            <a:r>
              <a:rPr lang="en-US" sz="2000" dirty="0"/>
              <a:t> is used for declaring integer variable. For </a:t>
            </a:r>
            <a:r>
              <a:rPr lang="en-US" sz="2000" dirty="0" smtClean="0"/>
              <a:t>example: </a:t>
            </a:r>
            <a:r>
              <a:rPr lang="en-US" sz="2000" b="1" dirty="0" err="1" smtClean="0"/>
              <a:t>int</a:t>
            </a:r>
            <a:r>
              <a:rPr lang="en-US" sz="2000" b="1" dirty="0" smtClean="0"/>
              <a:t> a;		</a:t>
            </a:r>
          </a:p>
          <a:p>
            <a:r>
              <a:rPr lang="en-US" sz="2000" dirty="0" smtClean="0"/>
              <a:t>Here</a:t>
            </a:r>
            <a:r>
              <a:rPr lang="en-US" sz="2000" dirty="0"/>
              <a:t>, a is a variable of type integer.</a:t>
            </a:r>
          </a:p>
          <a:p>
            <a:endParaRPr lang="en-US" sz="2000" dirty="0" smtClean="0"/>
          </a:p>
          <a:p>
            <a:pPr marL="0" indent="0">
              <a:buNone/>
            </a:pPr>
            <a:endParaRPr lang="en-US" sz="2000" dirty="0"/>
          </a:p>
        </p:txBody>
      </p:sp>
      <p:pic>
        <p:nvPicPr>
          <p:cNvPr id="5" name="Picture 4"/>
          <p:cNvPicPr>
            <a:picLocks noChangeAspect="1"/>
          </p:cNvPicPr>
          <p:nvPr/>
        </p:nvPicPr>
        <p:blipFill>
          <a:blip r:embed="rId2"/>
          <a:stretch>
            <a:fillRect/>
          </a:stretch>
        </p:blipFill>
        <p:spPr>
          <a:xfrm>
            <a:off x="457200" y="1505276"/>
            <a:ext cx="6248400" cy="2533323"/>
          </a:xfrm>
          <a:prstGeom prst="rect">
            <a:avLst/>
          </a:prstGeom>
        </p:spPr>
      </p:pic>
    </p:spTree>
    <p:extLst>
      <p:ext uri="{BB962C8B-B14F-4D97-AF65-F5344CB8AC3E}">
        <p14:creationId xmlns:p14="http://schemas.microsoft.com/office/powerpoint/2010/main" val="41022785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types</a:t>
            </a:r>
            <a:endParaRPr lang="en-US" dirty="0"/>
          </a:p>
        </p:txBody>
      </p:sp>
      <p:sp>
        <p:nvSpPr>
          <p:cNvPr id="3" name="Content Placeholder 2"/>
          <p:cNvSpPr>
            <a:spLocks noGrp="1"/>
          </p:cNvSpPr>
          <p:nvPr>
            <p:ph sz="quarter" idx="1"/>
          </p:nvPr>
        </p:nvSpPr>
        <p:spPr/>
        <p:txBody>
          <a:bodyPr>
            <a:normAutofit/>
          </a:bodyPr>
          <a:lstStyle/>
          <a:p>
            <a:r>
              <a:rPr lang="en-US" sz="2000" dirty="0" smtClean="0"/>
              <a:t>We </a:t>
            </a:r>
            <a:r>
              <a:rPr lang="en-US" sz="2000" dirty="0"/>
              <a:t>can declare multiple variable at once in C programming. For </a:t>
            </a:r>
            <a:r>
              <a:rPr lang="en-US" sz="2000" dirty="0" smtClean="0"/>
              <a:t>example: </a:t>
            </a:r>
            <a:r>
              <a:rPr lang="en-US" sz="2000" dirty="0" err="1" smtClean="0"/>
              <a:t>int</a:t>
            </a:r>
            <a:r>
              <a:rPr lang="en-US" sz="2000" dirty="0" smtClean="0"/>
              <a:t> a, b;</a:t>
            </a:r>
          </a:p>
          <a:p>
            <a:pPr marL="0" indent="0">
              <a:buNone/>
            </a:pPr>
            <a:r>
              <a:rPr lang="en-US" sz="2000" b="1" dirty="0"/>
              <a:t>2. float - Floating </a:t>
            </a:r>
            <a:r>
              <a:rPr lang="en-US" sz="2000" b="1" dirty="0" smtClean="0"/>
              <a:t>types</a:t>
            </a:r>
            <a:r>
              <a:rPr lang="en-US" sz="2000" b="1" dirty="0"/>
              <a:t>: </a:t>
            </a:r>
            <a:r>
              <a:rPr lang="en-US" sz="2000" dirty="0"/>
              <a:t>Floating type variables can hold real numbers such as: 2.34, -9.382, 5.0 etc. You can declare a floating point variable in C by using either float or double keyword. For example</a:t>
            </a:r>
            <a:r>
              <a:rPr lang="en-US" sz="2000" dirty="0" smtClean="0"/>
              <a:t>:</a:t>
            </a:r>
          </a:p>
          <a:p>
            <a:pPr marL="0" indent="0">
              <a:buNone/>
            </a:pPr>
            <a:r>
              <a:rPr lang="en-US" sz="2000" dirty="0" smtClean="0"/>
              <a:t> float a;</a:t>
            </a:r>
          </a:p>
          <a:p>
            <a:pPr marL="0" indent="0">
              <a:buNone/>
            </a:pPr>
            <a:r>
              <a:rPr lang="en-US" sz="2000" dirty="0"/>
              <a:t> </a:t>
            </a:r>
            <a:r>
              <a:rPr lang="en-US" sz="2000" dirty="0" smtClean="0"/>
              <a:t>double  b;</a:t>
            </a:r>
          </a:p>
          <a:p>
            <a:pPr marL="0" indent="0">
              <a:buNone/>
            </a:pPr>
            <a:r>
              <a:rPr lang="en-US" sz="2000" b="1" dirty="0"/>
              <a:t>double</a:t>
            </a:r>
            <a:r>
              <a:rPr lang="en-US" sz="2000" dirty="0"/>
              <a:t>: It is used to store decimal numbers (numbers with floating point value) with double </a:t>
            </a:r>
            <a:r>
              <a:rPr lang="en-US" sz="2000" dirty="0" smtClean="0"/>
              <a:t>precision.</a:t>
            </a:r>
          </a:p>
          <a:p>
            <a:pPr marL="0" indent="0">
              <a:buNone/>
            </a:pPr>
            <a:endParaRPr lang="en-US" sz="2000" dirty="0" smtClean="0"/>
          </a:p>
        </p:txBody>
      </p:sp>
    </p:spTree>
    <p:extLst>
      <p:ext uri="{BB962C8B-B14F-4D97-AF65-F5344CB8AC3E}">
        <p14:creationId xmlns:p14="http://schemas.microsoft.com/office/powerpoint/2010/main" val="38966381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types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a:t>3. </a:t>
            </a:r>
            <a:r>
              <a:rPr lang="en-US" sz="2000" b="1" dirty="0"/>
              <a:t>char</a:t>
            </a:r>
            <a:r>
              <a:rPr lang="en-US" sz="2000" dirty="0"/>
              <a:t>: The most basic data type in C. It stores a single character and requires a single byte of memory in almost all compilers</a:t>
            </a:r>
            <a:r>
              <a:rPr lang="en-US" sz="2000" dirty="0" smtClean="0"/>
              <a:t>.</a:t>
            </a:r>
          </a:p>
          <a:p>
            <a:r>
              <a:rPr lang="en-US" sz="2000" dirty="0"/>
              <a:t>Keyword char is used for declaring character type variables. For example</a:t>
            </a:r>
            <a:r>
              <a:rPr lang="en-US" sz="2000" dirty="0" smtClean="0"/>
              <a:t>:</a:t>
            </a:r>
            <a:endParaRPr lang="en-US" sz="2000" dirty="0"/>
          </a:p>
          <a:p>
            <a:pPr marL="0" indent="0">
              <a:buNone/>
            </a:pPr>
            <a:r>
              <a:rPr lang="en-US" sz="2000" dirty="0" smtClean="0"/>
              <a:t>    </a:t>
            </a:r>
            <a:r>
              <a:rPr lang="en-US" sz="2000" b="1" dirty="0" smtClean="0"/>
              <a:t>char test = 'h';</a:t>
            </a:r>
          </a:p>
          <a:p>
            <a:r>
              <a:rPr lang="en-US" sz="2000" dirty="0" smtClean="0"/>
              <a:t>Here</a:t>
            </a:r>
            <a:r>
              <a:rPr lang="en-US" sz="2000" dirty="0"/>
              <a:t>, test is a character variable. The value of test is 'h'.</a:t>
            </a:r>
          </a:p>
          <a:p>
            <a:r>
              <a:rPr lang="en-US" sz="2000" dirty="0"/>
              <a:t>The size of character variable is 1 byte</a:t>
            </a:r>
            <a:r>
              <a:rPr lang="en-US" sz="2000" dirty="0" smtClean="0"/>
              <a:t>.</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7661345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a:t>
            </a:r>
            <a:r>
              <a:rPr lang="en-US" b="1" dirty="0" smtClean="0">
                <a:solidFill>
                  <a:schemeClr val="tx1"/>
                </a:solidFill>
              </a:rPr>
              <a:t>types and sizes of Data types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smtClean="0"/>
              <a:t>Different </a:t>
            </a:r>
            <a:r>
              <a:rPr lang="en-US" sz="2000" dirty="0"/>
              <a:t>data types also have different ranges </a:t>
            </a:r>
            <a:r>
              <a:rPr lang="en-US" sz="2000" dirty="0" err="1"/>
              <a:t>upto</a:t>
            </a:r>
            <a:r>
              <a:rPr lang="en-US" sz="2000" dirty="0"/>
              <a:t> which they can store numbers. These ranges may vary from compiler to compiler. Below is list of ranges along with the memory requirement and format specifiers on 32 bit </a:t>
            </a:r>
            <a:r>
              <a:rPr lang="en-US" sz="2000" dirty="0" err="1"/>
              <a:t>gcc</a:t>
            </a:r>
            <a:r>
              <a:rPr lang="en-US" sz="2000" dirty="0"/>
              <a:t> compiler.</a:t>
            </a:r>
            <a:endParaRPr lang="en-US" sz="2000" dirty="0" smtClean="0"/>
          </a:p>
          <a:p>
            <a:pPr marL="0" indent="0">
              <a:buNone/>
            </a:pPr>
            <a:endParaRPr lang="en-US" sz="2000" dirty="0"/>
          </a:p>
        </p:txBody>
      </p:sp>
      <p:pic>
        <p:nvPicPr>
          <p:cNvPr id="5" name="Picture 4"/>
          <p:cNvPicPr>
            <a:picLocks noChangeAspect="1"/>
          </p:cNvPicPr>
          <p:nvPr/>
        </p:nvPicPr>
        <p:blipFill>
          <a:blip r:embed="rId2"/>
          <a:stretch>
            <a:fillRect/>
          </a:stretch>
        </p:blipFill>
        <p:spPr>
          <a:xfrm>
            <a:off x="301752" y="2819400"/>
            <a:ext cx="8534400" cy="3581400"/>
          </a:xfrm>
          <a:prstGeom prst="rect">
            <a:avLst/>
          </a:prstGeom>
        </p:spPr>
      </p:pic>
    </p:spTree>
    <p:extLst>
      <p:ext uri="{BB962C8B-B14F-4D97-AF65-F5344CB8AC3E}">
        <p14:creationId xmlns:p14="http://schemas.microsoft.com/office/powerpoint/2010/main" val="5857147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Online Lecture</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solidFill>
                  <a:srgbClr val="FF0000"/>
                </a:solidFill>
              </a:rPr>
              <a:t>Size-of </a:t>
            </a:r>
            <a:r>
              <a:rPr lang="en-US" sz="2000" dirty="0">
                <a:solidFill>
                  <a:srgbClr val="FF0000"/>
                </a:solidFill>
              </a:rPr>
              <a:t>operator, Modifiers, Use of </a:t>
            </a:r>
            <a:r>
              <a:rPr lang="en-US" sz="2000" dirty="0" err="1">
                <a:solidFill>
                  <a:srgbClr val="FF0000"/>
                </a:solidFill>
              </a:rPr>
              <a:t>values.h</a:t>
            </a:r>
            <a:r>
              <a:rPr lang="en-US" sz="2000" dirty="0">
                <a:solidFill>
                  <a:srgbClr val="FF0000"/>
                </a:solidFill>
              </a:rPr>
              <a:t> and </a:t>
            </a:r>
            <a:r>
              <a:rPr lang="en-US" sz="2000" dirty="0" err="1">
                <a:solidFill>
                  <a:srgbClr val="FF0000"/>
                </a:solidFill>
              </a:rPr>
              <a:t>limits.h</a:t>
            </a:r>
            <a:endParaRPr lang="en-US" sz="2000" dirty="0">
              <a:solidFill>
                <a:srgbClr val="FF0000"/>
              </a:solidFill>
            </a:endParaRPr>
          </a:p>
        </p:txBody>
      </p:sp>
    </p:spTree>
    <p:extLst>
      <p:ext uri="{BB962C8B-B14F-4D97-AF65-F5344CB8AC3E}">
        <p14:creationId xmlns:p14="http://schemas.microsoft.com/office/powerpoint/2010/main" val="2231979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Variables</a:t>
            </a:r>
          </a:p>
        </p:txBody>
      </p:sp>
      <p:sp>
        <p:nvSpPr>
          <p:cNvPr id="3" name="Content Placeholder 2"/>
          <p:cNvSpPr>
            <a:spLocks noGrp="1"/>
          </p:cNvSpPr>
          <p:nvPr>
            <p:ph sz="quarter" idx="1"/>
          </p:nvPr>
        </p:nvSpPr>
        <p:spPr/>
        <p:txBody>
          <a:bodyPr>
            <a:noAutofit/>
          </a:bodyPr>
          <a:lstStyle/>
          <a:p>
            <a:r>
              <a:rPr lang="en-US" sz="2000" dirty="0"/>
              <a:t>A variable is a name of memory location. It is used to store data. Its value can be changed and it can be reused many times</a:t>
            </a:r>
            <a:r>
              <a:rPr lang="en-US" sz="2000" dirty="0" smtClean="0"/>
              <a:t>.</a:t>
            </a:r>
            <a:endParaRPr lang="en-US" sz="2000" dirty="0"/>
          </a:p>
          <a:p>
            <a:r>
              <a:rPr lang="en-US" sz="2000" dirty="0"/>
              <a:t>It is a way to represent memory location through symbol so that it can be easily identified</a:t>
            </a:r>
            <a:r>
              <a:rPr lang="en-US" sz="2000" dirty="0" smtClean="0"/>
              <a:t>.</a:t>
            </a:r>
          </a:p>
          <a:p>
            <a:r>
              <a:rPr lang="en-US" sz="2000" dirty="0"/>
              <a:t>type </a:t>
            </a:r>
            <a:r>
              <a:rPr lang="en-US" sz="2000" dirty="0" err="1"/>
              <a:t>variable_list</a:t>
            </a:r>
            <a:r>
              <a:rPr lang="en-US" sz="2000" dirty="0"/>
              <a:t>;  </a:t>
            </a:r>
            <a:endParaRPr lang="en-US" sz="2000" dirty="0" smtClean="0"/>
          </a:p>
          <a:p>
            <a:pPr marL="0" indent="0">
              <a:buNone/>
            </a:pPr>
            <a:r>
              <a:rPr lang="en-US" sz="2000" b="1" dirty="0" smtClean="0"/>
              <a:t>	</a:t>
            </a:r>
            <a:r>
              <a:rPr lang="en-US" sz="2000" b="1" dirty="0" err="1" smtClean="0"/>
              <a:t>int</a:t>
            </a:r>
            <a:r>
              <a:rPr lang="en-US" sz="2000" dirty="0"/>
              <a:t> a;  </a:t>
            </a:r>
          </a:p>
          <a:p>
            <a:pPr marL="0" indent="0">
              <a:buNone/>
            </a:pPr>
            <a:r>
              <a:rPr lang="en-US" sz="2000" b="1" dirty="0" smtClean="0"/>
              <a:t>	float</a:t>
            </a:r>
            <a:r>
              <a:rPr lang="en-US" sz="2000" dirty="0"/>
              <a:t> b;  </a:t>
            </a:r>
          </a:p>
          <a:p>
            <a:pPr marL="0" indent="0">
              <a:buNone/>
            </a:pPr>
            <a:r>
              <a:rPr lang="en-US" sz="2000" b="1" dirty="0" smtClean="0"/>
              <a:t>	char</a:t>
            </a:r>
            <a:r>
              <a:rPr lang="en-US" sz="2000" dirty="0"/>
              <a:t> c;  </a:t>
            </a:r>
          </a:p>
          <a:p>
            <a:r>
              <a:rPr lang="en-US" sz="2000" dirty="0" smtClean="0"/>
              <a:t>Here</a:t>
            </a:r>
            <a:r>
              <a:rPr lang="en-US" sz="2000" dirty="0"/>
              <a:t>, a, b, c are variables and </a:t>
            </a:r>
            <a:r>
              <a:rPr lang="en-US" sz="2000" dirty="0" err="1"/>
              <a:t>int</a:t>
            </a:r>
            <a:r>
              <a:rPr lang="en-US" sz="2000" dirty="0" smtClean="0"/>
              <a:t>, float, char </a:t>
            </a:r>
            <a:r>
              <a:rPr lang="en-US" sz="2000" dirty="0"/>
              <a:t>are data types</a:t>
            </a:r>
            <a:r>
              <a:rPr lang="en-US" sz="2000" dirty="0" smtClean="0"/>
              <a:t>.</a:t>
            </a:r>
          </a:p>
          <a:p>
            <a:pPr marL="0" indent="0">
              <a:buNone/>
            </a:pPr>
            <a:r>
              <a:rPr lang="en-US" sz="2000" b="1" dirty="0"/>
              <a:t>Rules to define variable </a:t>
            </a:r>
            <a:r>
              <a:rPr lang="en-US" sz="2000" b="1" dirty="0" smtClean="0"/>
              <a:t>name</a:t>
            </a:r>
            <a:endParaRPr lang="en-US" sz="2000" dirty="0"/>
          </a:p>
          <a:p>
            <a:r>
              <a:rPr lang="en-US" sz="2000" dirty="0"/>
              <a:t>Variable name must not start with a digit.</a:t>
            </a:r>
          </a:p>
          <a:p>
            <a:r>
              <a:rPr lang="en-US" sz="2000" dirty="0"/>
              <a:t>Variable name can consist of alphabets, digits and special symbols like underscore _.</a:t>
            </a:r>
          </a:p>
          <a:p>
            <a:endParaRPr lang="en-US" sz="2000" dirty="0"/>
          </a:p>
        </p:txBody>
      </p:sp>
    </p:spTree>
    <p:extLst>
      <p:ext uri="{BB962C8B-B14F-4D97-AF65-F5344CB8AC3E}">
        <p14:creationId xmlns:p14="http://schemas.microsoft.com/office/powerpoint/2010/main" val="2504120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Variables</a:t>
            </a:r>
            <a:endParaRPr lang="en-US" dirty="0"/>
          </a:p>
        </p:txBody>
      </p:sp>
      <p:sp>
        <p:nvSpPr>
          <p:cNvPr id="3" name="Content Placeholder 2"/>
          <p:cNvSpPr>
            <a:spLocks noGrp="1"/>
          </p:cNvSpPr>
          <p:nvPr>
            <p:ph sz="quarter" idx="1"/>
          </p:nvPr>
        </p:nvSpPr>
        <p:spPr/>
        <p:txBody>
          <a:bodyPr>
            <a:normAutofit/>
          </a:bodyPr>
          <a:lstStyle/>
          <a:p>
            <a:r>
              <a:rPr lang="en-US" sz="2000" dirty="0"/>
              <a:t>Blank or spaces are not allowed in variable name.</a:t>
            </a:r>
          </a:p>
          <a:p>
            <a:r>
              <a:rPr lang="en-US" sz="2000" dirty="0"/>
              <a:t>Keywords are not allowed as variable name</a:t>
            </a:r>
            <a:r>
              <a:rPr lang="en-US" sz="2000" dirty="0" smtClean="0"/>
              <a:t>.</a:t>
            </a:r>
          </a:p>
          <a:p>
            <a:pPr marL="0" indent="0">
              <a:buNone/>
            </a:pPr>
            <a:r>
              <a:rPr lang="en-US" sz="2000" b="1" dirty="0"/>
              <a:t>Declaration and Definition of variable</a:t>
            </a:r>
          </a:p>
          <a:p>
            <a:r>
              <a:rPr lang="en-US" sz="2000" dirty="0"/>
              <a:t>Declaration of variables must be done before they are used in the program. Declaration does two things.</a:t>
            </a:r>
          </a:p>
          <a:p>
            <a:r>
              <a:rPr lang="en-US" sz="2000" dirty="0"/>
              <a:t>It tells the compiler what the variable name is.</a:t>
            </a:r>
          </a:p>
          <a:p>
            <a:r>
              <a:rPr lang="en-US" sz="2000" dirty="0"/>
              <a:t>It specifies what type of data the variable will hold.</a:t>
            </a:r>
          </a:p>
          <a:p>
            <a:r>
              <a:rPr lang="en-US" sz="2000" dirty="0"/>
              <a:t>Definition of variable means to assign a value to a variable</a:t>
            </a:r>
            <a:r>
              <a:rPr lang="en-US" sz="2000" dirty="0" smtClean="0"/>
              <a:t>.</a:t>
            </a:r>
          </a:p>
          <a:p>
            <a:r>
              <a:rPr lang="en-US" sz="2000" dirty="0" smtClean="0"/>
              <a:t>Definition </a:t>
            </a:r>
            <a:r>
              <a:rPr lang="en-US" sz="2000" dirty="0"/>
              <a:t>specify what code or data the variable describes. A variable must be declared before it can be defined.</a:t>
            </a:r>
          </a:p>
          <a:p>
            <a:endParaRPr lang="en-US" sz="2000" dirty="0"/>
          </a:p>
        </p:txBody>
      </p:sp>
    </p:spTree>
    <p:extLst>
      <p:ext uri="{BB962C8B-B14F-4D97-AF65-F5344CB8AC3E}">
        <p14:creationId xmlns:p14="http://schemas.microsoft.com/office/powerpoint/2010/main" val="25862253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a:t>
            </a:r>
            <a:endParaRPr lang="en-US" b="1" dirty="0">
              <a:solidFill>
                <a:schemeClr val="tx1"/>
              </a:solidFill>
            </a:endParaRPr>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pPr lvl="8"/>
            <a:endParaRPr lang="en-US" dirty="0" smtClean="0"/>
          </a:p>
          <a:p>
            <a:pPr marL="0" indent="0">
              <a:buNone/>
            </a:pPr>
            <a:endParaRPr lang="en-US" dirty="0"/>
          </a:p>
        </p:txBody>
      </p:sp>
      <p:pic>
        <p:nvPicPr>
          <p:cNvPr id="6" name="Picture 5"/>
          <p:cNvPicPr>
            <a:picLocks noChangeAspect="1"/>
          </p:cNvPicPr>
          <p:nvPr/>
        </p:nvPicPr>
        <p:blipFill>
          <a:blip r:embed="rId3"/>
          <a:stretch>
            <a:fillRect/>
          </a:stretch>
        </p:blipFill>
        <p:spPr>
          <a:xfrm>
            <a:off x="323523" y="1612773"/>
            <a:ext cx="4019877" cy="2425827"/>
          </a:xfrm>
          <a:prstGeom prst="rect">
            <a:avLst/>
          </a:prstGeom>
        </p:spPr>
      </p:pic>
      <p:pic>
        <p:nvPicPr>
          <p:cNvPr id="7" name="Picture 6"/>
          <p:cNvPicPr>
            <a:picLocks noChangeAspect="1"/>
          </p:cNvPicPr>
          <p:nvPr/>
        </p:nvPicPr>
        <p:blipFill>
          <a:blip r:embed="rId4"/>
          <a:stretch>
            <a:fillRect/>
          </a:stretch>
        </p:blipFill>
        <p:spPr>
          <a:xfrm>
            <a:off x="4953000" y="1612772"/>
            <a:ext cx="3883152" cy="2425828"/>
          </a:xfrm>
          <a:prstGeom prst="rect">
            <a:avLst/>
          </a:prstGeom>
        </p:spPr>
      </p:pic>
      <p:sp>
        <p:nvSpPr>
          <p:cNvPr id="9" name="TextBox 8"/>
          <p:cNvSpPr txBox="1"/>
          <p:nvPr/>
        </p:nvSpPr>
        <p:spPr>
          <a:xfrm>
            <a:off x="323523" y="4343400"/>
            <a:ext cx="184731" cy="369332"/>
          </a:xfrm>
          <a:prstGeom prst="rect">
            <a:avLst/>
          </a:prstGeom>
          <a:noFill/>
        </p:spPr>
        <p:txBody>
          <a:bodyPr wrap="none" rtlCol="0">
            <a:spAutoFit/>
          </a:bodyPr>
          <a:lstStyle/>
          <a:p>
            <a:endParaRPr lang="en-US" dirty="0"/>
          </a:p>
        </p:txBody>
      </p:sp>
      <p:sp>
        <p:nvSpPr>
          <p:cNvPr id="10" name="TextBox 9"/>
          <p:cNvSpPr txBox="1"/>
          <p:nvPr/>
        </p:nvSpPr>
        <p:spPr>
          <a:xfrm>
            <a:off x="4881622" y="44791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6306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Local and Global variables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b="1" dirty="0" smtClean="0"/>
              <a:t>Local variables: </a:t>
            </a:r>
            <a:r>
              <a:rPr lang="en-US" sz="2000" dirty="0" smtClean="0"/>
              <a:t>Variables </a:t>
            </a:r>
            <a:r>
              <a:rPr lang="en-US" sz="2000" dirty="0"/>
              <a:t>that are declared inside a function or block are called local variables. </a:t>
            </a:r>
            <a:r>
              <a:rPr lang="en-US" sz="2000" dirty="0" smtClean="0"/>
              <a:t>Local </a:t>
            </a:r>
            <a:r>
              <a:rPr lang="en-US" sz="2000" dirty="0"/>
              <a:t>variables are not known to functions outside their own. </a:t>
            </a:r>
            <a:r>
              <a:rPr lang="en-US" sz="2000" dirty="0" smtClean="0"/>
              <a:t>Example: Here </a:t>
            </a:r>
            <a:r>
              <a:rPr lang="en-US" sz="2000" dirty="0"/>
              <a:t>all the variables a, b, and c are local to main() function.</a:t>
            </a:r>
          </a:p>
        </p:txBody>
      </p:sp>
      <p:pic>
        <p:nvPicPr>
          <p:cNvPr id="4" name="Picture 3"/>
          <p:cNvPicPr>
            <a:picLocks noChangeAspect="1"/>
          </p:cNvPicPr>
          <p:nvPr/>
        </p:nvPicPr>
        <p:blipFill>
          <a:blip r:embed="rId2"/>
          <a:stretch>
            <a:fillRect/>
          </a:stretch>
        </p:blipFill>
        <p:spPr>
          <a:xfrm>
            <a:off x="319169" y="2819400"/>
            <a:ext cx="6996031" cy="3581401"/>
          </a:xfrm>
          <a:prstGeom prst="rect">
            <a:avLst/>
          </a:prstGeom>
        </p:spPr>
      </p:pic>
    </p:spTree>
    <p:extLst>
      <p:ext uri="{BB962C8B-B14F-4D97-AF65-F5344CB8AC3E}">
        <p14:creationId xmlns:p14="http://schemas.microsoft.com/office/powerpoint/2010/main" val="102483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1680" y="228600"/>
            <a:ext cx="8534160" cy="758520"/>
          </a:xfrm>
          <a:noFill/>
          <a:ln>
            <a:noFill/>
          </a:ln>
        </p:spPr>
        <p:txBody>
          <a:bodyPr wrap="square" lIns="90000" tIns="45000" rIns="90000" bIns="45000" anchor="b">
            <a:noAutofit/>
          </a:bodyPr>
          <a:lstStyle/>
          <a:p>
            <a:pPr lvl="0" algn="ctr">
              <a:lnSpc>
                <a:spcPct val="100000"/>
              </a:lnSpc>
              <a:spcBef>
                <a:spcPts val="0"/>
              </a:spcBef>
            </a:pPr>
            <a:r>
              <a:rPr lang="en-US" sz="3300" b="1">
                <a:solidFill>
                  <a:srgbClr val="000000"/>
                </a:solidFill>
                <a:highlight>
                  <a:scrgbClr r="0" g="0" b="0">
                    <a:alpha val="0"/>
                  </a:scrgbClr>
                </a:highlight>
                <a:latin typeface="Georgia"/>
              </a:rPr>
              <a:t>Example</a:t>
            </a:r>
          </a:p>
        </p:txBody>
      </p:sp>
      <p:sp>
        <p:nvSpPr>
          <p:cNvPr id="3" name="Content Placeholder 2"/>
          <p:cNvSpPr txBox="1">
            <a:spLocks noGrp="1"/>
          </p:cNvSpPr>
          <p:nvPr>
            <p:ph type="body" idx="4294967295"/>
          </p:nvPr>
        </p:nvSpPr>
        <p:spPr>
          <a:xfrm>
            <a:off x="301680" y="1527120"/>
            <a:ext cx="8503560" cy="4571640"/>
          </a:xfrm>
          <a:noFill/>
          <a:ln>
            <a:noFill/>
          </a:ln>
        </p:spPr>
        <p:txBody>
          <a:bodyPr wrap="square" lIns="90000" tIns="45000" rIns="90000" bIns="45000" anchor="t">
            <a:noAutofit/>
          </a:bodyPr>
          <a:lstStyle/>
          <a:p>
            <a:pPr lvl="0">
              <a:lnSpc>
                <a:spcPct val="100000"/>
              </a:lnSpc>
              <a:spcBef>
                <a:spcPts val="1417"/>
              </a:spcBef>
              <a:buNone/>
            </a:pPr>
            <a:r>
              <a:rPr lang="en-US" sz="2000">
                <a:solidFill>
                  <a:srgbClr val="000000"/>
                </a:solidFill>
                <a:highlight>
                  <a:scrgbClr r="0" g="0" b="0">
                    <a:alpha val="0"/>
                  </a:scrgbClr>
                </a:highlight>
                <a:latin typeface="Georgia"/>
              </a:rPr>
              <a:t>void main()</a:t>
            </a:r>
          </a:p>
          <a:p>
            <a:pPr lvl="0">
              <a:lnSpc>
                <a:spcPct val="100000"/>
              </a:lnSpc>
              <a:spcBef>
                <a:spcPts val="1417"/>
              </a:spcBef>
              <a:buNone/>
            </a:pPr>
            <a:r>
              <a:rPr lang="en-US" sz="2000">
                <a:solidFill>
                  <a:srgbClr val="000000"/>
                </a:solidFill>
                <a:highlight>
                  <a:scrgbClr r="0" g="0" b="0">
                    <a:alpha val="0"/>
                  </a:scrgbClr>
                </a:highlight>
                <a:latin typeface="Georgia"/>
              </a:rPr>
              <a:t>{  </a:t>
            </a:r>
          </a:p>
          <a:p>
            <a:pPr lvl="0">
              <a:lnSpc>
                <a:spcPct val="100000"/>
              </a:lnSpc>
              <a:spcBef>
                <a:spcPts val="1417"/>
              </a:spcBef>
              <a:buNone/>
            </a:pPr>
            <a:r>
              <a:rPr lang="en-US" sz="2000">
                <a:solidFill>
                  <a:srgbClr val="000000"/>
                </a:solidFill>
                <a:highlight>
                  <a:scrgbClr r="0" g="0" b="0">
                    <a:alpha val="0"/>
                  </a:scrgbClr>
                </a:highlight>
                <a:latin typeface="Georgia"/>
              </a:rPr>
              <a:t>}</a:t>
            </a:r>
          </a:p>
          <a:p>
            <a:pPr lvl="0">
              <a:lnSpc>
                <a:spcPct val="100000"/>
              </a:lnSpc>
              <a:spcBef>
                <a:spcPts val="1417"/>
              </a:spcBef>
              <a:buNone/>
            </a:pPr>
            <a:r>
              <a:rPr lang="en-US" sz="2000">
                <a:solidFill>
                  <a:srgbClr val="000000"/>
                </a:solidFill>
                <a:highlight>
                  <a:scrgbClr r="0" g="0" b="0">
                    <a:alpha val="0"/>
                  </a:scrgbClr>
                </a:highlight>
                <a:latin typeface="Georgia"/>
              </a:rPr>
              <a:t>The above program fails in g++ compiler as the return type of main is void, but it compiles in Turbo C. How do we decide whether it is a legitimate C program or not?</a:t>
            </a:r>
          </a:p>
        </p:txBody>
      </p:sp>
    </p:spTree>
    <p:extLst>
      <p:ext uri="{BB962C8B-B14F-4D97-AF65-F5344CB8AC3E}">
        <p14:creationId xmlns:p14="http://schemas.microsoft.com/office/powerpoint/2010/main" val="164117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Local and Global variables</a:t>
            </a:r>
            <a:endParaRPr lang="en-US" dirty="0"/>
          </a:p>
        </p:txBody>
      </p:sp>
      <p:sp>
        <p:nvSpPr>
          <p:cNvPr id="3" name="Content Placeholder 2"/>
          <p:cNvSpPr>
            <a:spLocks noGrp="1"/>
          </p:cNvSpPr>
          <p:nvPr>
            <p:ph sz="quarter" idx="1"/>
          </p:nvPr>
        </p:nvSpPr>
        <p:spPr>
          <a:xfrm>
            <a:off x="301752" y="1527048"/>
            <a:ext cx="8503920" cy="5330952"/>
          </a:xfrm>
        </p:spPr>
        <p:txBody>
          <a:bodyPr>
            <a:normAutofit/>
          </a:bodyPr>
          <a:lstStyle/>
          <a:p>
            <a:pPr marL="0" indent="0">
              <a:buNone/>
            </a:pPr>
            <a:r>
              <a:rPr lang="en-US" sz="2000" b="1" dirty="0"/>
              <a:t>Global </a:t>
            </a:r>
            <a:r>
              <a:rPr lang="en-US" sz="2000" b="1" dirty="0" smtClean="0"/>
              <a:t>variables: </a:t>
            </a:r>
            <a:r>
              <a:rPr lang="en-US" sz="2000" dirty="0" smtClean="0"/>
              <a:t>They</a:t>
            </a:r>
            <a:r>
              <a:rPr lang="en-US" sz="2000" b="1" dirty="0" smtClean="0"/>
              <a:t> </a:t>
            </a:r>
            <a:r>
              <a:rPr lang="en-US" sz="2000" dirty="0"/>
              <a:t>are defined outside a function, usually on top of the program. Global variables hold their values throughout the lifetime of your program </a:t>
            </a:r>
            <a:r>
              <a:rPr lang="en-US" sz="2000" dirty="0" smtClean="0"/>
              <a:t>and </a:t>
            </a:r>
            <a:r>
              <a:rPr lang="en-US" sz="2000" dirty="0"/>
              <a:t>can be accessed inside any </a:t>
            </a:r>
            <a:r>
              <a:rPr lang="en-US" sz="2000" dirty="0" smtClean="0"/>
              <a:t>functions </a:t>
            </a:r>
            <a:r>
              <a:rPr lang="en-US" sz="2000" dirty="0"/>
              <a:t>defined for the program.</a:t>
            </a:r>
          </a:p>
        </p:txBody>
      </p:sp>
      <p:pic>
        <p:nvPicPr>
          <p:cNvPr id="4" name="Picture 3"/>
          <p:cNvPicPr>
            <a:picLocks noChangeAspect="1"/>
          </p:cNvPicPr>
          <p:nvPr/>
        </p:nvPicPr>
        <p:blipFill>
          <a:blip r:embed="rId2"/>
          <a:stretch>
            <a:fillRect/>
          </a:stretch>
        </p:blipFill>
        <p:spPr>
          <a:xfrm>
            <a:off x="301752" y="2819400"/>
            <a:ext cx="7470648" cy="3581400"/>
          </a:xfrm>
          <a:prstGeom prst="rect">
            <a:avLst/>
          </a:prstGeom>
        </p:spPr>
      </p:pic>
    </p:spTree>
    <p:extLst>
      <p:ext uri="{BB962C8B-B14F-4D97-AF65-F5344CB8AC3E}">
        <p14:creationId xmlns:p14="http://schemas.microsoft.com/office/powerpoint/2010/main" val="29123031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Local and Global variables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Note: </a:t>
            </a:r>
            <a:r>
              <a:rPr lang="en-US" sz="2000" dirty="0" smtClean="0"/>
              <a:t>A </a:t>
            </a:r>
            <a:r>
              <a:rPr lang="en-US" sz="2000" dirty="0"/>
              <a:t>program can have same name for local and global variables but the value of local variable inside a function will take preference. </a:t>
            </a:r>
            <a:endParaRPr lang="en-US" sz="2000" dirty="0" smtClean="0"/>
          </a:p>
          <a:p>
            <a:pPr marL="0" indent="0">
              <a:buNone/>
            </a:pPr>
            <a:r>
              <a:rPr lang="en-US" sz="2000" b="1" dirty="0" smtClean="0"/>
              <a:t>Example:</a:t>
            </a:r>
            <a:endParaRPr lang="en-US" sz="2000" b="1" dirty="0"/>
          </a:p>
        </p:txBody>
      </p:sp>
      <p:pic>
        <p:nvPicPr>
          <p:cNvPr id="4" name="Picture 3"/>
          <p:cNvPicPr>
            <a:picLocks noChangeAspect="1"/>
          </p:cNvPicPr>
          <p:nvPr/>
        </p:nvPicPr>
        <p:blipFill>
          <a:blip r:embed="rId3"/>
          <a:stretch>
            <a:fillRect/>
          </a:stretch>
        </p:blipFill>
        <p:spPr>
          <a:xfrm>
            <a:off x="381000" y="2590801"/>
            <a:ext cx="8001000" cy="3657600"/>
          </a:xfrm>
          <a:prstGeom prst="rect">
            <a:avLst/>
          </a:prstGeom>
        </p:spPr>
      </p:pic>
    </p:spTree>
    <p:extLst>
      <p:ext uri="{BB962C8B-B14F-4D97-AF65-F5344CB8AC3E}">
        <p14:creationId xmlns:p14="http://schemas.microsoft.com/office/powerpoint/2010/main" val="237821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Constant in C</a:t>
            </a:r>
            <a:endParaRPr lang="en-US" b="1" dirty="0">
              <a:solidFill>
                <a:schemeClr val="tx1"/>
              </a:solidFill>
            </a:endParaRPr>
          </a:p>
        </p:txBody>
      </p:sp>
      <p:sp>
        <p:nvSpPr>
          <p:cNvPr id="3" name="Content Placeholder 2"/>
          <p:cNvSpPr>
            <a:spLocks noGrp="1"/>
          </p:cNvSpPr>
          <p:nvPr>
            <p:ph sz="quarter" idx="1"/>
          </p:nvPr>
        </p:nvSpPr>
        <p:spPr>
          <a:xfrm>
            <a:off x="301752" y="1527048"/>
            <a:ext cx="8503920" cy="5102352"/>
          </a:xfrm>
        </p:spPr>
        <p:txBody>
          <a:bodyPr>
            <a:normAutofit/>
          </a:bodyPr>
          <a:lstStyle/>
          <a:p>
            <a:r>
              <a:rPr lang="en-US" sz="2000" dirty="0" smtClean="0"/>
              <a:t>Constant is a value that never changes.</a:t>
            </a:r>
          </a:p>
          <a:p>
            <a:r>
              <a:rPr lang="en-US" sz="2000" dirty="0" smtClean="0"/>
              <a:t>Constant in C means the content whose value </a:t>
            </a:r>
            <a:r>
              <a:rPr lang="en-US" sz="2000" dirty="0" err="1" smtClean="0"/>
              <a:t>doesnot</a:t>
            </a:r>
            <a:r>
              <a:rPr lang="en-US" sz="2000" dirty="0" smtClean="0"/>
              <a:t> change at the time of execution of the program.</a:t>
            </a:r>
          </a:p>
          <a:p>
            <a:r>
              <a:rPr lang="en-US" sz="2000" dirty="0" smtClean="0"/>
              <a:t>It is considered as the best practice to define constants using only upper-case names.</a:t>
            </a:r>
          </a:p>
          <a:p>
            <a:r>
              <a:rPr lang="en-US" sz="2000" dirty="0" smtClean="0"/>
              <a:t>Syntax: 	</a:t>
            </a:r>
            <a:r>
              <a:rPr lang="en-US" sz="2000" b="1" dirty="0" err="1" smtClean="0"/>
              <a:t>const</a:t>
            </a:r>
            <a:r>
              <a:rPr lang="en-US" sz="2000" b="1" dirty="0" smtClean="0"/>
              <a:t> type </a:t>
            </a:r>
            <a:r>
              <a:rPr lang="en-US" sz="2000" b="1" dirty="0" err="1" smtClean="0"/>
              <a:t>constant_name</a:t>
            </a:r>
            <a:r>
              <a:rPr lang="en-US" sz="2000" b="1" dirty="0" smtClean="0"/>
              <a:t>; or </a:t>
            </a:r>
            <a:r>
              <a:rPr lang="en-US" sz="2000" b="1" dirty="0" err="1"/>
              <a:t>const</a:t>
            </a:r>
            <a:r>
              <a:rPr lang="en-US" sz="2000" b="1" dirty="0"/>
              <a:t> </a:t>
            </a:r>
            <a:r>
              <a:rPr lang="en-US" sz="2000" b="1" dirty="0" err="1"/>
              <a:t>data_type</a:t>
            </a:r>
            <a:r>
              <a:rPr lang="en-US" sz="2000" b="1" dirty="0"/>
              <a:t> *</a:t>
            </a:r>
            <a:r>
              <a:rPr lang="en-US" sz="2000" b="1" dirty="0" err="1"/>
              <a:t>variable_name</a:t>
            </a:r>
            <a:r>
              <a:rPr lang="en-US" sz="2000" b="1" dirty="0" smtClean="0"/>
              <a:t>;</a:t>
            </a:r>
          </a:p>
          <a:p>
            <a:pPr marL="0" indent="0">
              <a:buNone/>
            </a:pPr>
            <a:r>
              <a:rPr lang="en-US" sz="2000" dirty="0"/>
              <a:t>We can define constants in C in two ways.</a:t>
            </a:r>
          </a:p>
          <a:p>
            <a:r>
              <a:rPr lang="en-US" sz="2000" dirty="0"/>
              <a:t>Using </a:t>
            </a:r>
            <a:r>
              <a:rPr lang="en-US" sz="2000" dirty="0" err="1"/>
              <a:t>const</a:t>
            </a:r>
            <a:r>
              <a:rPr lang="en-US" sz="2000" dirty="0"/>
              <a:t> keyword in variable declaration.</a:t>
            </a:r>
          </a:p>
          <a:p>
            <a:r>
              <a:rPr lang="en-US" sz="2000" dirty="0"/>
              <a:t>Using #define preprocessor </a:t>
            </a:r>
            <a:r>
              <a:rPr lang="en-US" sz="2000" dirty="0" smtClean="0"/>
              <a:t>directives.</a:t>
            </a:r>
          </a:p>
          <a:p>
            <a:pPr marL="0" indent="0">
              <a:buNone/>
            </a:pPr>
            <a:r>
              <a:rPr lang="en-US" sz="2000" b="1" dirty="0" smtClean="0"/>
              <a:t>Types:</a:t>
            </a:r>
          </a:p>
          <a:p>
            <a:endParaRPr lang="en-US" sz="2000" b="1"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029200"/>
            <a:ext cx="29718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452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Constant in C</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Integer Constant: </a:t>
            </a:r>
          </a:p>
          <a:p>
            <a:r>
              <a:rPr lang="en-US" sz="2000" dirty="0" smtClean="0"/>
              <a:t>An integer constant is a decimal(base 10), octal(base 8), or hexadecimal(base 16) number that represents an integer value.</a:t>
            </a:r>
          </a:p>
          <a:p>
            <a:r>
              <a:rPr lang="en-US" sz="2000" dirty="0" smtClean="0"/>
              <a:t>Integer constants are used to represent integer value that cannot be changed.</a:t>
            </a:r>
          </a:p>
          <a:p>
            <a:r>
              <a:rPr lang="en-US" sz="2000" b="1" dirty="0" smtClean="0"/>
              <a:t>Example</a:t>
            </a:r>
            <a:r>
              <a:rPr lang="en-US" sz="2000" dirty="0" smtClean="0"/>
              <a:t>: 10, -121, 0, 0256, +14, 0x6, 0xA</a:t>
            </a:r>
          </a:p>
          <a:p>
            <a:pPr marL="0" indent="0">
              <a:buNone/>
            </a:pPr>
            <a:r>
              <a:rPr lang="en-US" sz="2000" b="1" dirty="0" smtClean="0"/>
              <a:t>Rules for constructing integer constant:</a:t>
            </a:r>
          </a:p>
          <a:p>
            <a:pPr marL="0" indent="0">
              <a:buNone/>
            </a:pPr>
            <a:r>
              <a:rPr lang="en-US" sz="2000" dirty="0" smtClean="0"/>
              <a:t>1</a:t>
            </a:r>
            <a:r>
              <a:rPr lang="en-US" sz="2000" dirty="0"/>
              <a:t>) An integer constant must have at least one digit.</a:t>
            </a:r>
            <a:br>
              <a:rPr lang="en-US" sz="2000" dirty="0"/>
            </a:br>
            <a:r>
              <a:rPr lang="en-US" sz="2000" dirty="0"/>
              <a:t>2) It must not have a decimal point.</a:t>
            </a:r>
            <a:br>
              <a:rPr lang="en-US" sz="2000" dirty="0"/>
            </a:br>
            <a:r>
              <a:rPr lang="en-US" sz="2000" dirty="0"/>
              <a:t>3) It can either be positive or negative.</a:t>
            </a:r>
            <a:br>
              <a:rPr lang="en-US" sz="2000" dirty="0"/>
            </a:br>
            <a:r>
              <a:rPr lang="en-US" sz="2000" dirty="0"/>
              <a:t>4) No commas or blanks are allowed within an integer constant.</a:t>
            </a:r>
            <a:br>
              <a:rPr lang="en-US" sz="2000" dirty="0"/>
            </a:br>
            <a:r>
              <a:rPr lang="en-US" sz="2000" dirty="0"/>
              <a:t>5) If no sign precedes an integer constant, it is assumed to be positive.</a:t>
            </a:r>
            <a:br>
              <a:rPr lang="en-US" sz="2000" dirty="0"/>
            </a:br>
            <a:endParaRPr lang="en-US" sz="2000" dirty="0"/>
          </a:p>
        </p:txBody>
      </p:sp>
    </p:spTree>
    <p:extLst>
      <p:ext uri="{BB962C8B-B14F-4D97-AF65-F5344CB8AC3E}">
        <p14:creationId xmlns:p14="http://schemas.microsoft.com/office/powerpoint/2010/main" val="19966849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Constant in C</a:t>
            </a:r>
            <a:endParaRPr lang="en-US" dirty="0"/>
          </a:p>
        </p:txBody>
      </p:sp>
      <p:sp>
        <p:nvSpPr>
          <p:cNvPr id="3" name="Content Placeholder 2"/>
          <p:cNvSpPr>
            <a:spLocks noGrp="1"/>
          </p:cNvSpPr>
          <p:nvPr>
            <p:ph sz="quarter" idx="1"/>
          </p:nvPr>
        </p:nvSpPr>
        <p:spPr/>
        <p:txBody>
          <a:bodyPr>
            <a:noAutofit/>
          </a:bodyPr>
          <a:lstStyle/>
          <a:p>
            <a:pPr marL="0" indent="0" fontAlgn="base">
              <a:buNone/>
            </a:pPr>
            <a:r>
              <a:rPr lang="en-US" sz="2000" b="1" dirty="0"/>
              <a:t>Decimal Integer constant:</a:t>
            </a:r>
            <a:r>
              <a:rPr lang="en-US" sz="2000" dirty="0"/>
              <a:t/>
            </a:r>
            <a:br>
              <a:rPr lang="en-US" sz="2000" dirty="0"/>
            </a:br>
            <a:r>
              <a:rPr lang="en-US" sz="2000" dirty="0"/>
              <a:t>• 0 to 9</a:t>
            </a:r>
            <a:br>
              <a:rPr lang="en-US" sz="2000" dirty="0"/>
            </a:br>
            <a:r>
              <a:rPr lang="en-US" sz="2000" dirty="0"/>
              <a:t>• E.g.: 49, 58, -62 … </a:t>
            </a:r>
            <a:endParaRPr lang="en-US" sz="2000" dirty="0" smtClean="0"/>
          </a:p>
          <a:p>
            <a:pPr marL="0" indent="0" fontAlgn="base">
              <a:buNone/>
            </a:pPr>
            <a:r>
              <a:rPr lang="en-US" sz="2000" b="1" dirty="0" smtClean="0"/>
              <a:t>Octal </a:t>
            </a:r>
            <a:r>
              <a:rPr lang="en-US" sz="2000" b="1" dirty="0"/>
              <a:t>Integer constant:</a:t>
            </a:r>
            <a:r>
              <a:rPr lang="en-US" sz="2000" dirty="0"/>
              <a:t/>
            </a:r>
            <a:br>
              <a:rPr lang="en-US" sz="2000" dirty="0"/>
            </a:br>
            <a:r>
              <a:rPr lang="en-US" sz="2000" dirty="0"/>
              <a:t>• 0 to 7</a:t>
            </a:r>
            <a:br>
              <a:rPr lang="en-US" sz="2000" dirty="0"/>
            </a:br>
            <a:r>
              <a:rPr lang="en-US" sz="2000" dirty="0"/>
              <a:t>• Add “0” before the value.</a:t>
            </a:r>
            <a:br>
              <a:rPr lang="en-US" sz="2000" dirty="0"/>
            </a:br>
            <a:r>
              <a:rPr lang="en-US" sz="2000" dirty="0"/>
              <a:t>• E.g.: 045, 056, 067</a:t>
            </a:r>
          </a:p>
          <a:p>
            <a:pPr marL="0" indent="0" fontAlgn="base">
              <a:buNone/>
            </a:pPr>
            <a:r>
              <a:rPr lang="en-US" sz="2000" b="1" dirty="0"/>
              <a:t>Hexadecimal Integer constant:</a:t>
            </a:r>
            <a:r>
              <a:rPr lang="en-US" sz="2000" dirty="0"/>
              <a:t/>
            </a:r>
            <a:br>
              <a:rPr lang="en-US" sz="2000" dirty="0"/>
            </a:br>
            <a:r>
              <a:rPr lang="en-US" sz="2000" dirty="0"/>
              <a:t>• 0 to 9 and A to F</a:t>
            </a:r>
            <a:br>
              <a:rPr lang="en-US" sz="2000" dirty="0"/>
            </a:br>
            <a:r>
              <a:rPr lang="en-US" sz="2000" dirty="0"/>
              <a:t>• Add 0x before the value</a:t>
            </a:r>
            <a:br>
              <a:rPr lang="en-US" sz="2000" dirty="0"/>
            </a:br>
            <a:r>
              <a:rPr lang="en-US" sz="2000" dirty="0"/>
              <a:t>• E.g.: 0x42, 0x56, 0x67</a:t>
            </a:r>
          </a:p>
          <a:p>
            <a:endParaRPr lang="en-US" sz="2000" dirty="0"/>
          </a:p>
        </p:txBody>
      </p:sp>
    </p:spTree>
    <p:extLst>
      <p:ext uri="{BB962C8B-B14F-4D97-AF65-F5344CB8AC3E}">
        <p14:creationId xmlns:p14="http://schemas.microsoft.com/office/powerpoint/2010/main" val="37550064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73" y="146754"/>
            <a:ext cx="8534400" cy="758952"/>
          </a:xfrm>
        </p:spPr>
        <p:txBody>
          <a:bodyPr/>
          <a:lstStyle/>
          <a:p>
            <a:r>
              <a:rPr lang="en-US" b="1" dirty="0">
                <a:solidFill>
                  <a:schemeClr val="tx1"/>
                </a:solidFill>
              </a:rPr>
              <a:t>Constant in C</a:t>
            </a:r>
            <a:endParaRPr lang="en-US" dirty="0"/>
          </a:p>
        </p:txBody>
      </p:sp>
      <p:sp>
        <p:nvSpPr>
          <p:cNvPr id="3" name="Content Placeholder 2"/>
          <p:cNvSpPr>
            <a:spLocks noGrp="1"/>
          </p:cNvSpPr>
          <p:nvPr>
            <p:ph sz="quarter" idx="1"/>
          </p:nvPr>
        </p:nvSpPr>
        <p:spPr>
          <a:xfrm>
            <a:off x="228600" y="1512207"/>
            <a:ext cx="8503920" cy="4572000"/>
          </a:xfrm>
        </p:spPr>
        <p:txBody>
          <a:bodyPr>
            <a:normAutofit/>
          </a:bodyPr>
          <a:lstStyle/>
          <a:p>
            <a:pPr marL="0" indent="0" fontAlgn="base">
              <a:buNone/>
            </a:pPr>
            <a:r>
              <a:rPr lang="en-US" sz="2000" b="1" dirty="0" smtClean="0"/>
              <a:t>Backslash Character Constants In C:</a:t>
            </a:r>
            <a:endParaRPr lang="en-US" sz="2000" dirty="0" smtClean="0"/>
          </a:p>
          <a:p>
            <a:pPr fontAlgn="base"/>
            <a:r>
              <a:rPr lang="en-US" sz="2000" dirty="0" smtClean="0"/>
              <a:t>There </a:t>
            </a:r>
            <a:r>
              <a:rPr lang="en-US" sz="2000" dirty="0"/>
              <a:t>are some characters which have special meaning in C language.</a:t>
            </a:r>
          </a:p>
          <a:p>
            <a:pPr fontAlgn="base"/>
            <a:r>
              <a:rPr lang="en-US" sz="2000" dirty="0"/>
              <a:t>They should be preceded by backslash symbol to make use of special function of them</a:t>
            </a:r>
            <a:r>
              <a:rPr lang="en-US" sz="2000" dirty="0" smtClean="0"/>
              <a:t>.</a:t>
            </a:r>
            <a:endParaRPr lang="en-US" sz="2000" dirty="0"/>
          </a:p>
        </p:txBody>
      </p:sp>
    </p:spTree>
    <p:extLst>
      <p:ext uri="{BB962C8B-B14F-4D97-AF65-F5344CB8AC3E}">
        <p14:creationId xmlns:p14="http://schemas.microsoft.com/office/powerpoint/2010/main" val="1700431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Constant in C</a:t>
            </a:r>
            <a:endParaRPr lang="en-US"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1523999"/>
            <a:ext cx="6553200" cy="487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0331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Example:1(using </a:t>
            </a:r>
            <a:r>
              <a:rPr lang="en-US" b="1" dirty="0" err="1" smtClean="0">
                <a:solidFill>
                  <a:schemeClr val="tx1"/>
                </a:solidFill>
              </a:rPr>
              <a:t>const</a:t>
            </a:r>
            <a:r>
              <a:rPr lang="en-US" b="1" dirty="0" smtClean="0">
                <a:solidFill>
                  <a:schemeClr val="tx1"/>
                </a:solidFill>
              </a:rPr>
              <a:t> keyword)</a:t>
            </a:r>
            <a:endParaRPr lang="en-US" b="1" dirty="0">
              <a:solidFill>
                <a:schemeClr val="tx1"/>
              </a:solidFill>
            </a:endParaRPr>
          </a:p>
        </p:txBody>
      </p:sp>
      <p:pic>
        <p:nvPicPr>
          <p:cNvPr id="5124"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28601" y="1447801"/>
            <a:ext cx="8607552"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1786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Example-2(using #preprocessor directive)</a:t>
            </a:r>
            <a:endParaRPr lang="en-US" b="1" dirty="0">
              <a:solidFill>
                <a:schemeClr val="tx1"/>
              </a:solidFill>
            </a:endParaRPr>
          </a:p>
        </p:txBody>
      </p:sp>
      <p:pic>
        <p:nvPicPr>
          <p:cNvPr id="6147"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28600" y="1371601"/>
            <a:ext cx="8763000" cy="5410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8855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Literal</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A</a:t>
            </a:r>
            <a:r>
              <a:rPr lang="en-US" sz="2000" dirty="0"/>
              <a:t> </a:t>
            </a:r>
            <a:r>
              <a:rPr lang="en-US" sz="2000" b="1" dirty="0"/>
              <a:t>literal</a:t>
            </a:r>
            <a:r>
              <a:rPr lang="en-US" sz="2000" dirty="0"/>
              <a:t> is a value that is expressed as itself. For example, the number 25 or the string "Hello World" are both literals</a:t>
            </a:r>
            <a:r>
              <a:rPr lang="en-US" sz="2000" dirty="0" smtClean="0"/>
              <a:t>.</a:t>
            </a:r>
          </a:p>
          <a:p>
            <a:r>
              <a:rPr lang="en-US" sz="2000" dirty="0"/>
              <a:t>A </a:t>
            </a:r>
            <a:r>
              <a:rPr lang="en-US" sz="2000" b="1" dirty="0"/>
              <a:t>constant</a:t>
            </a:r>
            <a:r>
              <a:rPr lang="en-US" sz="2000" dirty="0"/>
              <a:t> is a data type that substitutes a literal. Constants are useful in situations </a:t>
            </a:r>
            <a:r>
              <a:rPr lang="en-US" sz="2000" dirty="0" smtClean="0"/>
              <a:t>where a </a:t>
            </a:r>
            <a:r>
              <a:rPr lang="en-US" sz="2000" dirty="0"/>
              <a:t>specific, unchanging value is to be used at various times during the software program</a:t>
            </a:r>
          </a:p>
          <a:p>
            <a:endParaRPr lang="en-US" sz="2000" dirty="0" smtClean="0"/>
          </a:p>
        </p:txBody>
      </p:sp>
    </p:spTree>
    <p:extLst>
      <p:ext uri="{BB962C8B-B14F-4D97-AF65-F5344CB8AC3E}">
        <p14:creationId xmlns:p14="http://schemas.microsoft.com/office/powerpoint/2010/main" val="3987087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On compiling the program with </a:t>
            </a:r>
            <a:r>
              <a:rPr lang="en-US" sz="2000" dirty="0" err="1" smtClean="0"/>
              <a:t>gcc</a:t>
            </a:r>
            <a:r>
              <a:rPr lang="en-US" sz="2000" dirty="0" smtClean="0"/>
              <a:t> compiler on Ubuntu</a:t>
            </a:r>
          </a:p>
          <a:p>
            <a:endParaRPr lang="en-US" sz="2000" dirty="0"/>
          </a:p>
          <a:p>
            <a:endParaRPr lang="en-US" sz="2000" dirty="0" smtClean="0"/>
          </a:p>
          <a:p>
            <a:endParaRPr lang="en-US" sz="2000" dirty="0"/>
          </a:p>
          <a:p>
            <a:pPr marL="0" indent="0">
              <a:buNone/>
            </a:pPr>
            <a:endParaRPr lang="en-US" sz="2000" dirty="0"/>
          </a:p>
          <a:p>
            <a:endParaRPr lang="en-US" sz="2000" dirty="0" smtClean="0"/>
          </a:p>
          <a:p>
            <a:r>
              <a:rPr lang="en-US" sz="2000" dirty="0" smtClean="0"/>
              <a:t>On </a:t>
            </a:r>
            <a:r>
              <a:rPr lang="en-US" sz="2000" dirty="0"/>
              <a:t>compiling the program with </a:t>
            </a:r>
            <a:r>
              <a:rPr lang="en-US" sz="2000" dirty="0" smtClean="0"/>
              <a:t>g++ </a:t>
            </a:r>
            <a:r>
              <a:rPr lang="en-US" sz="2000" dirty="0"/>
              <a:t>compiler on Ubuntu</a:t>
            </a:r>
          </a:p>
          <a:p>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509016" y="1981200"/>
            <a:ext cx="8119872" cy="1524000"/>
          </a:xfrm>
          <a:prstGeom prst="rect">
            <a:avLst/>
          </a:prstGeom>
        </p:spPr>
      </p:pic>
      <p:pic>
        <p:nvPicPr>
          <p:cNvPr id="6" name="Picture 5"/>
          <p:cNvPicPr>
            <a:picLocks noChangeAspect="1"/>
          </p:cNvPicPr>
          <p:nvPr/>
        </p:nvPicPr>
        <p:blipFill>
          <a:blip r:embed="rId3"/>
          <a:stretch>
            <a:fillRect/>
          </a:stretch>
        </p:blipFill>
        <p:spPr>
          <a:xfrm>
            <a:off x="509016" y="4343400"/>
            <a:ext cx="8119872" cy="1600200"/>
          </a:xfrm>
          <a:prstGeom prst="rect">
            <a:avLst/>
          </a:prstGeom>
        </p:spPr>
      </p:pic>
    </p:spTree>
    <p:extLst>
      <p:ext uri="{BB962C8B-B14F-4D97-AF65-F5344CB8AC3E}">
        <p14:creationId xmlns:p14="http://schemas.microsoft.com/office/powerpoint/2010/main" val="41162432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 literal vs constant</a:t>
            </a:r>
            <a:endParaRPr lang="en-US" b="1" dirty="0">
              <a:solidFill>
                <a:schemeClr val="tx1"/>
              </a:solidFill>
            </a:endParaRP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8458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75829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C</a:t>
            </a:r>
            <a:endParaRPr lang="en-US" dirty="0"/>
          </a:p>
        </p:txBody>
      </p:sp>
      <p:pic>
        <p:nvPicPr>
          <p:cNvPr id="5" name="Content Placeholder 4"/>
          <p:cNvPicPr>
            <a:picLocks noGrp="1" noChangeAspect="1"/>
          </p:cNvPicPr>
          <p:nvPr>
            <p:ph sz="quarter" idx="1"/>
          </p:nvPr>
        </p:nvPicPr>
        <p:blipFill>
          <a:blip r:embed="rId3"/>
          <a:stretch>
            <a:fillRect/>
          </a:stretch>
        </p:blipFill>
        <p:spPr>
          <a:xfrm>
            <a:off x="426893" y="2791450"/>
            <a:ext cx="3933825" cy="2352675"/>
          </a:xfrm>
          <a:prstGeom prst="rect">
            <a:avLst/>
          </a:prstGeom>
        </p:spPr>
      </p:pic>
      <p:sp>
        <p:nvSpPr>
          <p:cNvPr id="7" name="Rectangle 6"/>
          <p:cNvSpPr/>
          <p:nvPr/>
        </p:nvSpPr>
        <p:spPr>
          <a:xfrm>
            <a:off x="457200" y="4392341"/>
            <a:ext cx="4572000" cy="369332"/>
          </a:xfrm>
          <a:prstGeom prst="rect">
            <a:avLst/>
          </a:prstGeom>
        </p:spPr>
        <p:txBody>
          <a:bodyPr>
            <a:spAutoFit/>
          </a:bodyPr>
          <a:lstStyle/>
          <a:p>
            <a:endParaRPr lang="en-US" dirty="0"/>
          </a:p>
        </p:txBody>
      </p:sp>
      <p:sp>
        <p:nvSpPr>
          <p:cNvPr id="8" name="Rectangle 7"/>
          <p:cNvSpPr/>
          <p:nvPr/>
        </p:nvSpPr>
        <p:spPr>
          <a:xfrm>
            <a:off x="491836" y="5181600"/>
            <a:ext cx="7737764" cy="923330"/>
          </a:xfrm>
          <a:prstGeom prst="rect">
            <a:avLst/>
          </a:prstGeom>
        </p:spPr>
        <p:txBody>
          <a:bodyPr wrap="square">
            <a:spAutoFit/>
          </a:bodyPr>
          <a:lstStyle/>
          <a:p>
            <a:r>
              <a:rPr lang="en-US" b="1" i="1" dirty="0">
                <a:solidFill>
                  <a:srgbClr val="000000"/>
                </a:solidFill>
                <a:latin typeface="Open Sans"/>
              </a:rPr>
              <a:t>Precedence and Associativity are two characteristics of operators that determine the evaluation order of subexpressions in absence of brackets</a:t>
            </a:r>
            <a:r>
              <a:rPr lang="en-US" b="1" dirty="0">
                <a:solidFill>
                  <a:srgbClr val="000000"/>
                </a:solidFill>
                <a:latin typeface="Open Sans"/>
              </a:rPr>
              <a:t>.</a:t>
            </a:r>
            <a:endParaRPr lang="en-US" b="1" dirty="0"/>
          </a:p>
        </p:txBody>
      </p:sp>
      <p:sp>
        <p:nvSpPr>
          <p:cNvPr id="3" name="Rectangle 2"/>
          <p:cNvSpPr/>
          <p:nvPr/>
        </p:nvSpPr>
        <p:spPr>
          <a:xfrm>
            <a:off x="204778" y="1438031"/>
            <a:ext cx="8728347" cy="1323439"/>
          </a:xfrm>
          <a:prstGeom prst="rect">
            <a:avLst/>
          </a:prstGeom>
        </p:spPr>
        <p:txBody>
          <a:bodyPr wrap="square">
            <a:spAutoFit/>
          </a:bodyPr>
          <a:lstStyle/>
          <a:p>
            <a:pPr algn="just"/>
            <a:r>
              <a:rPr lang="en-US" sz="2000" dirty="0" smtClean="0"/>
              <a:t>Operators </a:t>
            </a:r>
            <a:r>
              <a:rPr lang="en-US" sz="2000" dirty="0"/>
              <a:t>in C Programming (all valid operators available in C), expressions (combination of operators, variables and constants) and precedence of operators (which operator has higher priority and which operator has lower priority).</a:t>
            </a:r>
          </a:p>
        </p:txBody>
      </p:sp>
    </p:spTree>
    <p:extLst>
      <p:ext uri="{BB962C8B-B14F-4D97-AF65-F5344CB8AC3E}">
        <p14:creationId xmlns:p14="http://schemas.microsoft.com/office/powerpoint/2010/main" val="690081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sz="quarter" idx="1"/>
          </p:nvPr>
        </p:nvSpPr>
        <p:spPr>
          <a:xfrm>
            <a:off x="301752" y="1527048"/>
            <a:ext cx="8503920" cy="4721352"/>
          </a:xfrm>
        </p:spPr>
        <p:txBody>
          <a:bodyPr>
            <a:normAutofit/>
          </a:bodyPr>
          <a:lstStyle/>
          <a:p>
            <a:pPr marL="0" indent="0">
              <a:buNone/>
            </a:pPr>
            <a:r>
              <a:rPr lang="en-US" b="1" dirty="0" smtClean="0"/>
              <a:t>Operator Types</a:t>
            </a:r>
            <a:r>
              <a:rPr lang="en-US" dirty="0" smtClean="0"/>
              <a:t>:</a:t>
            </a:r>
          </a:p>
          <a:p>
            <a:pPr marL="0" indent="0">
              <a:buNone/>
            </a:pPr>
            <a:r>
              <a:rPr lang="en-US" dirty="0" smtClean="0"/>
              <a:t>Operators </a:t>
            </a:r>
            <a:r>
              <a:rPr lang="en-US" dirty="0"/>
              <a:t>are the symbols which tell the computer to execute certain mathematical or logical operations</a:t>
            </a:r>
            <a:r>
              <a:rPr lang="en-US" dirty="0" smtClean="0"/>
              <a:t>.</a:t>
            </a:r>
          </a:p>
          <a:p>
            <a:r>
              <a:rPr lang="en-US" dirty="0"/>
              <a:t>Arithmetic operators</a:t>
            </a:r>
          </a:p>
          <a:p>
            <a:r>
              <a:rPr lang="en-US" dirty="0"/>
              <a:t>Relational operators</a:t>
            </a:r>
          </a:p>
          <a:p>
            <a:r>
              <a:rPr lang="en-US" dirty="0"/>
              <a:t>Logical operators</a:t>
            </a:r>
          </a:p>
          <a:p>
            <a:r>
              <a:rPr lang="en-US" dirty="0"/>
              <a:t>Assignment operators</a:t>
            </a:r>
          </a:p>
          <a:p>
            <a:r>
              <a:rPr lang="en-US" dirty="0"/>
              <a:t>Increment and Decrement operators</a:t>
            </a:r>
          </a:p>
          <a:p>
            <a:r>
              <a:rPr lang="en-US" dirty="0"/>
              <a:t>Conditional operators</a:t>
            </a:r>
          </a:p>
          <a:p>
            <a:r>
              <a:rPr lang="en-US" dirty="0"/>
              <a:t>Bitwise operators</a:t>
            </a:r>
          </a:p>
          <a:p>
            <a:r>
              <a:rPr lang="en-US" dirty="0"/>
              <a:t>Special operators</a:t>
            </a:r>
          </a:p>
        </p:txBody>
      </p:sp>
    </p:spTree>
    <p:extLst>
      <p:ext uri="{BB962C8B-B14F-4D97-AF65-F5344CB8AC3E}">
        <p14:creationId xmlns:p14="http://schemas.microsoft.com/office/powerpoint/2010/main" val="25261223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Arithmetic Operators</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pPr marL="0" indent="0">
              <a:buNone/>
            </a:pPr>
            <a:r>
              <a:rPr lang="en-US" dirty="0" smtClean="0"/>
              <a:t>Note</a:t>
            </a:r>
            <a:r>
              <a:rPr lang="en-US" dirty="0"/>
              <a:t>: ‘/’ is integer division which only gives integer part as result after division. ‘%’ is modulo division which gives the remainder of integer division as result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smtClean="0"/>
          </a:p>
          <a:p>
            <a:endParaRPr lang="en-US" dirty="0"/>
          </a:p>
        </p:txBody>
      </p:sp>
      <p:pic>
        <p:nvPicPr>
          <p:cNvPr id="7" name="Picture 6"/>
          <p:cNvPicPr>
            <a:picLocks noChangeAspect="1"/>
          </p:cNvPicPr>
          <p:nvPr/>
        </p:nvPicPr>
        <p:blipFill>
          <a:blip r:embed="rId2"/>
          <a:stretch>
            <a:fillRect/>
          </a:stretch>
        </p:blipFill>
        <p:spPr>
          <a:xfrm>
            <a:off x="295506" y="3276600"/>
            <a:ext cx="6781800" cy="2590800"/>
          </a:xfrm>
          <a:prstGeom prst="rect">
            <a:avLst/>
          </a:prstGeom>
        </p:spPr>
      </p:pic>
    </p:spTree>
    <p:extLst>
      <p:ext uri="{BB962C8B-B14F-4D97-AF65-F5344CB8AC3E}">
        <p14:creationId xmlns:p14="http://schemas.microsoft.com/office/powerpoint/2010/main" val="346156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Operators</a:t>
            </a:r>
            <a:endParaRPr lang="en-US" dirty="0"/>
          </a:p>
        </p:txBody>
      </p:sp>
      <p:pic>
        <p:nvPicPr>
          <p:cNvPr id="4" name="Content Placeholder 3"/>
          <p:cNvPicPr>
            <a:picLocks noGrp="1" noChangeAspect="1"/>
          </p:cNvPicPr>
          <p:nvPr>
            <p:ph sz="quarter" idx="1"/>
          </p:nvPr>
        </p:nvPicPr>
        <p:blipFill>
          <a:blip r:embed="rId3"/>
          <a:stretch>
            <a:fillRect/>
          </a:stretch>
        </p:blipFill>
        <p:spPr>
          <a:xfrm>
            <a:off x="301752" y="1524000"/>
            <a:ext cx="6327648" cy="3886200"/>
          </a:xfrm>
          <a:prstGeom prst="rect">
            <a:avLst/>
          </a:prstGeom>
        </p:spPr>
      </p:pic>
    </p:spTree>
    <p:extLst>
      <p:ext uri="{BB962C8B-B14F-4D97-AF65-F5344CB8AC3E}">
        <p14:creationId xmlns:p14="http://schemas.microsoft.com/office/powerpoint/2010/main" val="22666050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Relational Operators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fontAlgn="base">
              <a:buNone/>
            </a:pPr>
            <a:r>
              <a:rPr lang="en-US" b="1" dirty="0"/>
              <a:t>Relational Operators</a:t>
            </a:r>
          </a:p>
          <a:p>
            <a:pPr fontAlgn="base"/>
            <a:r>
              <a:rPr lang="en-US" dirty="0"/>
              <a:t>Relational operators are used when we have to make comparisons. C programming offers 6 relational operators</a:t>
            </a:r>
            <a:r>
              <a:rPr lang="en-US" dirty="0" smtClean="0"/>
              <a:t>.</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smtClean="0"/>
          </a:p>
          <a:p>
            <a:pPr fontAlgn="base"/>
            <a:r>
              <a:rPr lang="en-US" dirty="0" smtClean="0"/>
              <a:t>Relational </a:t>
            </a:r>
            <a:r>
              <a:rPr lang="en-US" dirty="0"/>
              <a:t>operators are most commonly used in decision statements like </a:t>
            </a:r>
            <a:r>
              <a:rPr lang="en-US" i="1" dirty="0"/>
              <a:t>if</a:t>
            </a:r>
            <a:r>
              <a:rPr lang="en-US" dirty="0"/>
              <a:t>, </a:t>
            </a:r>
            <a:r>
              <a:rPr lang="en-US" i="1" dirty="0"/>
              <a:t>while</a:t>
            </a:r>
            <a:r>
              <a:rPr lang="en-US" dirty="0"/>
              <a:t>, etc. Some simple relational expressions are:</a:t>
            </a:r>
          </a:p>
          <a:p>
            <a:endParaRPr lang="en-US" dirty="0"/>
          </a:p>
        </p:txBody>
      </p:sp>
      <p:pic>
        <p:nvPicPr>
          <p:cNvPr id="5" name="Picture 4"/>
          <p:cNvPicPr>
            <a:picLocks noChangeAspect="1"/>
          </p:cNvPicPr>
          <p:nvPr/>
        </p:nvPicPr>
        <p:blipFill>
          <a:blip r:embed="rId2"/>
          <a:stretch>
            <a:fillRect/>
          </a:stretch>
        </p:blipFill>
        <p:spPr>
          <a:xfrm>
            <a:off x="729424" y="2543568"/>
            <a:ext cx="7648575" cy="2628900"/>
          </a:xfrm>
          <a:prstGeom prst="rect">
            <a:avLst/>
          </a:prstGeom>
        </p:spPr>
      </p:pic>
    </p:spTree>
    <p:extLst>
      <p:ext uri="{BB962C8B-B14F-4D97-AF65-F5344CB8AC3E}">
        <p14:creationId xmlns:p14="http://schemas.microsoft.com/office/powerpoint/2010/main" val="17227080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a:p>
        </p:txBody>
      </p:sp>
      <p:pic>
        <p:nvPicPr>
          <p:cNvPr id="5" name="Picture 4"/>
          <p:cNvPicPr>
            <a:picLocks noChangeAspect="1"/>
          </p:cNvPicPr>
          <p:nvPr/>
        </p:nvPicPr>
        <p:blipFill>
          <a:blip r:embed="rId3"/>
          <a:stretch>
            <a:fillRect/>
          </a:stretch>
        </p:blipFill>
        <p:spPr>
          <a:xfrm>
            <a:off x="990600" y="1527048"/>
            <a:ext cx="7467600" cy="2892552"/>
          </a:xfrm>
          <a:prstGeom prst="rect">
            <a:avLst/>
          </a:prstGeom>
        </p:spPr>
      </p:pic>
      <p:pic>
        <p:nvPicPr>
          <p:cNvPr id="4" name="Picture 3"/>
          <p:cNvPicPr>
            <a:picLocks noChangeAspect="1"/>
          </p:cNvPicPr>
          <p:nvPr/>
        </p:nvPicPr>
        <p:blipFill>
          <a:blip r:embed="rId4"/>
          <a:stretch>
            <a:fillRect/>
          </a:stretch>
        </p:blipFill>
        <p:spPr>
          <a:xfrm>
            <a:off x="990600" y="4572000"/>
            <a:ext cx="7467600" cy="2032816"/>
          </a:xfrm>
          <a:prstGeom prst="rect">
            <a:avLst/>
          </a:prstGeom>
        </p:spPr>
      </p:pic>
    </p:spTree>
    <p:extLst>
      <p:ext uri="{BB962C8B-B14F-4D97-AF65-F5344CB8AC3E}">
        <p14:creationId xmlns:p14="http://schemas.microsoft.com/office/powerpoint/2010/main" val="21139013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sz="quarter" idx="1"/>
          </p:nvPr>
        </p:nvSpPr>
        <p:spPr/>
        <p:txBody>
          <a:bodyPr/>
          <a:lstStyle/>
          <a:p>
            <a:r>
              <a:rPr lang="en-US" b="1" i="1" dirty="0"/>
              <a:t>Assignment operator and Equality operator is entirely Different. Assignment operator(=) is used to Assign Values while Equality(==) operator is used to compare the Two Expressions.</a:t>
            </a:r>
            <a:endParaRPr lang="en-US" dirty="0"/>
          </a:p>
        </p:txBody>
      </p:sp>
      <p:pic>
        <p:nvPicPr>
          <p:cNvPr id="4" name="Picture 3"/>
          <p:cNvPicPr>
            <a:picLocks noChangeAspect="1"/>
          </p:cNvPicPr>
          <p:nvPr/>
        </p:nvPicPr>
        <p:blipFill>
          <a:blip r:embed="rId3"/>
          <a:stretch>
            <a:fillRect/>
          </a:stretch>
        </p:blipFill>
        <p:spPr>
          <a:xfrm>
            <a:off x="685800" y="2971800"/>
            <a:ext cx="6858000" cy="3127248"/>
          </a:xfrm>
          <a:prstGeom prst="rect">
            <a:avLst/>
          </a:prstGeom>
        </p:spPr>
      </p:pic>
    </p:spTree>
    <p:extLst>
      <p:ext uri="{BB962C8B-B14F-4D97-AF65-F5344CB8AC3E}">
        <p14:creationId xmlns:p14="http://schemas.microsoft.com/office/powerpoint/2010/main" val="35044789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r>
              <a:rPr lang="en-US" dirty="0" smtClean="0"/>
              <a:t>:</a:t>
            </a:r>
            <a:endParaRPr lang="en-US" dirty="0"/>
          </a:p>
        </p:txBody>
      </p:sp>
      <p:sp>
        <p:nvSpPr>
          <p:cNvPr id="3" name="Content Placeholder 2"/>
          <p:cNvSpPr>
            <a:spLocks noGrp="1"/>
          </p:cNvSpPr>
          <p:nvPr>
            <p:ph sz="quarter" idx="1"/>
          </p:nvPr>
        </p:nvSpPr>
        <p:spPr>
          <a:xfrm>
            <a:off x="301752" y="1527048"/>
            <a:ext cx="8503920" cy="4949952"/>
          </a:xfrm>
        </p:spPr>
        <p:txBody>
          <a:bodyPr>
            <a:normAutofit lnSpcReduction="10000"/>
          </a:bodyPr>
          <a:lstStyle/>
          <a:p>
            <a:r>
              <a:rPr lang="en-US" dirty="0" smtClean="0"/>
              <a:t>There </a:t>
            </a:r>
            <a:r>
              <a:rPr lang="en-US" dirty="0"/>
              <a:t>are 3 logical operators in C language AND(&amp;&amp;), OR(||) and NOT</a:t>
            </a:r>
            <a:r>
              <a:rPr lang="en-US" dirty="0" smtClean="0"/>
              <a:t>(!)</a:t>
            </a:r>
          </a:p>
          <a:p>
            <a:r>
              <a:rPr lang="en-US" dirty="0"/>
              <a:t>Logical Operators in C programming language combines multiple </a:t>
            </a:r>
            <a:r>
              <a:rPr lang="en-US" dirty="0" err="1"/>
              <a:t>boolean</a:t>
            </a:r>
            <a:r>
              <a:rPr lang="en-US" dirty="0"/>
              <a:t> expressions. If we want to check more than one condition, then we need </a:t>
            </a:r>
            <a:r>
              <a:rPr lang="en-US" b="1" dirty="0"/>
              <a:t>logical Operators</a:t>
            </a:r>
            <a:r>
              <a:rPr lang="en-US" dirty="0"/>
              <a:t>.</a:t>
            </a:r>
          </a:p>
          <a:p>
            <a:r>
              <a:rPr lang="en-US" dirty="0"/>
              <a:t>Logical Operators always produces </a:t>
            </a:r>
            <a:r>
              <a:rPr lang="en-US" dirty="0" err="1"/>
              <a:t>boolean</a:t>
            </a:r>
            <a:r>
              <a:rPr lang="en-US" dirty="0"/>
              <a:t> results, either TRUE(non-zero value) or FALSE(zero value</a:t>
            </a:r>
            <a:r>
              <a:rPr lang="en-US" dirty="0" smtClean="0"/>
              <a:t>).</a:t>
            </a:r>
          </a:p>
          <a:p>
            <a:pPr marL="0" indent="0">
              <a:buNone/>
            </a:pPr>
            <a:r>
              <a:rPr lang="en-US" dirty="0" smtClean="0"/>
              <a:t>Example: If </a:t>
            </a:r>
            <a:r>
              <a:rPr lang="en-US" dirty="0" err="1" smtClean="0"/>
              <a:t>roll_no</a:t>
            </a:r>
            <a:r>
              <a:rPr lang="en-US" dirty="0" smtClean="0"/>
              <a:t>  of a student is greater than 34 and less than 72 then student belongs to batch 2</a:t>
            </a:r>
            <a:r>
              <a:rPr lang="en-US" dirty="0"/>
              <a:t/>
            </a:r>
            <a:br>
              <a:rPr lang="en-US" dirty="0"/>
            </a:br>
            <a:r>
              <a:rPr lang="en-US" dirty="0"/>
              <a:t>We can implement above mentioned condition using logical operator as follows:</a:t>
            </a:r>
            <a:br>
              <a:rPr lang="en-US" dirty="0"/>
            </a:br>
            <a:r>
              <a:rPr lang="en-US" b="1" dirty="0"/>
              <a:t>if</a:t>
            </a:r>
            <a:r>
              <a:rPr lang="en-US" b="1" dirty="0" smtClean="0"/>
              <a:t>((</a:t>
            </a:r>
            <a:r>
              <a:rPr lang="en-US" b="1" dirty="0" err="1" smtClean="0"/>
              <a:t>roll_no</a:t>
            </a:r>
            <a:r>
              <a:rPr lang="en-US" b="1" dirty="0" smtClean="0"/>
              <a:t> &gt;34) </a:t>
            </a:r>
            <a:r>
              <a:rPr lang="en-US" b="1" dirty="0"/>
              <a:t>&amp;&amp; </a:t>
            </a:r>
            <a:r>
              <a:rPr lang="en-US" b="1" dirty="0" smtClean="0"/>
              <a:t>(</a:t>
            </a:r>
            <a:r>
              <a:rPr lang="en-US" b="1" dirty="0" err="1" smtClean="0"/>
              <a:t>roll_no</a:t>
            </a:r>
            <a:r>
              <a:rPr lang="en-US" b="1" dirty="0" smtClean="0"/>
              <a:t> &lt;72))</a:t>
            </a:r>
          </a:p>
          <a:p>
            <a:r>
              <a:rPr lang="en-US" b="1" dirty="0" smtClean="0"/>
              <a:t>AND</a:t>
            </a:r>
            <a:r>
              <a:rPr lang="en-US" dirty="0" smtClean="0"/>
              <a:t> : Returns true, If both operands are true otherwise false.</a:t>
            </a:r>
          </a:p>
          <a:p>
            <a:r>
              <a:rPr lang="en-US" b="1" dirty="0" smtClean="0"/>
              <a:t>OR</a:t>
            </a:r>
            <a:r>
              <a:rPr lang="en-US" dirty="0" smtClean="0"/>
              <a:t> : Returns false If both operands are false, otherwise true.</a:t>
            </a:r>
          </a:p>
          <a:p>
            <a:r>
              <a:rPr lang="en-US" b="1" dirty="0" smtClean="0"/>
              <a:t>NOT</a:t>
            </a:r>
            <a:r>
              <a:rPr lang="en-US" dirty="0" smtClean="0"/>
              <a:t> : Returns true if operand is false and Returns false if operand is true.</a:t>
            </a:r>
          </a:p>
          <a:p>
            <a:endParaRPr lang="en-US" dirty="0"/>
          </a:p>
        </p:txBody>
      </p:sp>
    </p:spTree>
    <p:extLst>
      <p:ext uri="{BB962C8B-B14F-4D97-AF65-F5344CB8AC3E}">
        <p14:creationId xmlns:p14="http://schemas.microsoft.com/office/powerpoint/2010/main" val="9574126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sz="quarter" idx="1"/>
          </p:nvPr>
        </p:nvPicPr>
        <p:blipFill>
          <a:blip r:embed="rId3"/>
          <a:stretch>
            <a:fillRect/>
          </a:stretch>
        </p:blipFill>
        <p:spPr>
          <a:xfrm>
            <a:off x="301752" y="1524000"/>
            <a:ext cx="8534400" cy="5029200"/>
          </a:xfrm>
          <a:prstGeom prst="rect">
            <a:avLst/>
          </a:prstGeom>
        </p:spPr>
      </p:pic>
    </p:spTree>
    <p:extLst>
      <p:ext uri="{BB962C8B-B14F-4D97-AF65-F5344CB8AC3E}">
        <p14:creationId xmlns:p14="http://schemas.microsoft.com/office/powerpoint/2010/main" val="242167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1680" y="228600"/>
            <a:ext cx="8534160" cy="758520"/>
          </a:xfrm>
          <a:noFill/>
          <a:ln>
            <a:noFill/>
          </a:ln>
        </p:spPr>
        <p:txBody>
          <a:bodyPr wrap="square" lIns="90000" tIns="45000" rIns="90000" bIns="45000" anchor="b">
            <a:noAutofit/>
          </a:bodyPr>
          <a:lstStyle/>
          <a:p>
            <a:pPr lvl="0" algn="ctr">
              <a:lnSpc>
                <a:spcPct val="100000"/>
              </a:lnSpc>
              <a:spcBef>
                <a:spcPts val="0"/>
              </a:spcBef>
            </a:pPr>
            <a:r>
              <a:rPr lang="en-US" sz="3300" b="1">
                <a:solidFill>
                  <a:srgbClr val="000000"/>
                </a:solidFill>
                <a:highlight>
                  <a:scrgbClr r="0" g="0" b="0">
                    <a:alpha val="0"/>
                  </a:scrgbClr>
                </a:highlight>
                <a:latin typeface="Georgia"/>
              </a:rPr>
              <a:t>Example</a:t>
            </a:r>
          </a:p>
        </p:txBody>
      </p:sp>
      <p:pic>
        <p:nvPicPr>
          <p:cNvPr id="3" name="Content Placeholder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rot="10200">
            <a:off x="1046547" y="2113414"/>
            <a:ext cx="7187399" cy="4096440"/>
          </a:xfrm>
          <a:prstGeom prst="rect">
            <a:avLst/>
          </a:prstGeom>
          <a:noFill/>
          <a:ln>
            <a:noFill/>
          </a:ln>
        </p:spPr>
      </p:pic>
      <p:sp>
        <p:nvSpPr>
          <p:cNvPr id="4" name="TextBox 3"/>
          <p:cNvSpPr txBox="1"/>
          <p:nvPr/>
        </p:nvSpPr>
        <p:spPr>
          <a:xfrm>
            <a:off x="1116000" y="1477080"/>
            <a:ext cx="6948000" cy="621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1191"/>
              </a:spcBef>
              <a:spcAft>
                <a:spcPts val="992"/>
              </a:spcAft>
              <a:buNone/>
              <a:tabLst/>
              <a:defRPr sz="1000">
                <a:latin typeface="Georgia" pitchFamily="16"/>
              </a:defRPr>
            </a:pPr>
            <a:r>
              <a:rPr lang="en-IN" sz="1800" b="0" i="0" u="none" strike="noStrike" kern="1200" cap="none">
                <a:ln>
                  <a:noFill/>
                </a:ln>
                <a:latin typeface="Georgia" pitchFamily="18"/>
                <a:ea typeface="Noto Sans CJK SC Regular" pitchFamily="2"/>
                <a:cs typeface="FreeSans" pitchFamily="2"/>
              </a:rPr>
              <a:t>“void main() {}”, the standard says following about prototype of main().</a:t>
            </a:r>
          </a:p>
        </p:txBody>
      </p:sp>
    </p:spTree>
    <p:extLst>
      <p:ext uri="{BB962C8B-B14F-4D97-AF65-F5344CB8AC3E}">
        <p14:creationId xmlns:p14="http://schemas.microsoft.com/office/powerpoint/2010/main" val="489705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Short-Circuiting in Logical Operators:</a:t>
            </a:r>
          </a:p>
        </p:txBody>
      </p:sp>
      <p:sp>
        <p:nvSpPr>
          <p:cNvPr id="3" name="Content Placeholder 2"/>
          <p:cNvSpPr>
            <a:spLocks noGrp="1"/>
          </p:cNvSpPr>
          <p:nvPr>
            <p:ph sz="quarter" idx="1"/>
          </p:nvPr>
        </p:nvSpPr>
        <p:spPr/>
        <p:txBody>
          <a:bodyPr/>
          <a:lstStyle/>
          <a:p>
            <a:r>
              <a:rPr lang="en-US" dirty="0"/>
              <a:t>In case of </a:t>
            </a:r>
            <a:r>
              <a:rPr lang="en-US" b="1" dirty="0"/>
              <a:t>logical AND</a:t>
            </a:r>
            <a:r>
              <a:rPr lang="en-US" dirty="0"/>
              <a:t>, the second operand is not evaluated if first operand is false. For example, program 1 below doesn’t print </a:t>
            </a:r>
            <a:r>
              <a:rPr lang="en-US" dirty="0" smtClean="0"/>
              <a:t>“C language” </a:t>
            </a:r>
            <a:r>
              <a:rPr lang="en-US" dirty="0"/>
              <a:t>as the first operand of logical AND itself is false</a:t>
            </a:r>
            <a:r>
              <a:rPr lang="en-US" dirty="0" smtClean="0"/>
              <a:t>.</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685800" y="2708148"/>
            <a:ext cx="7543800" cy="3311652"/>
          </a:xfrm>
          <a:prstGeom prst="rect">
            <a:avLst/>
          </a:prstGeom>
        </p:spPr>
      </p:pic>
    </p:spTree>
    <p:extLst>
      <p:ext uri="{BB962C8B-B14F-4D97-AF65-F5344CB8AC3E}">
        <p14:creationId xmlns:p14="http://schemas.microsoft.com/office/powerpoint/2010/main" val="2385574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Short-Circuiting in Logical Operators:</a:t>
            </a:r>
          </a:p>
        </p:txBody>
      </p:sp>
      <p:sp>
        <p:nvSpPr>
          <p:cNvPr id="3" name="Content Placeholder 2"/>
          <p:cNvSpPr>
            <a:spLocks noGrp="1"/>
          </p:cNvSpPr>
          <p:nvPr>
            <p:ph sz="quarter" idx="1"/>
          </p:nvPr>
        </p:nvSpPr>
        <p:spPr/>
        <p:txBody>
          <a:bodyPr/>
          <a:lstStyle/>
          <a:p>
            <a:r>
              <a:rPr lang="en-US" dirty="0"/>
              <a:t>In case of </a:t>
            </a:r>
            <a:r>
              <a:rPr lang="en-US" b="1" dirty="0"/>
              <a:t>logical OR</a:t>
            </a:r>
            <a:r>
              <a:rPr lang="en-US" dirty="0"/>
              <a:t>, the second operand is not evaluated if first operand is true. For example, program 1 below doesn’t print </a:t>
            </a:r>
            <a:r>
              <a:rPr lang="en-US" dirty="0" smtClean="0"/>
              <a:t>“C Language” </a:t>
            </a:r>
            <a:r>
              <a:rPr lang="en-US" dirty="0"/>
              <a:t>as the first operand of logical OR itself is true</a:t>
            </a:r>
            <a:r>
              <a:rPr lang="en-US" dirty="0" smtClean="0"/>
              <a:t>.</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609600" y="2819400"/>
            <a:ext cx="7620000" cy="2209800"/>
          </a:xfrm>
          <a:prstGeom prst="rect">
            <a:avLst/>
          </a:prstGeom>
        </p:spPr>
      </p:pic>
    </p:spTree>
    <p:extLst>
      <p:ext uri="{BB962C8B-B14F-4D97-AF65-F5344CB8AC3E}">
        <p14:creationId xmlns:p14="http://schemas.microsoft.com/office/powerpoint/2010/main" val="10938026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b="0" dirty="0"/>
              <a:t/>
            </a:r>
            <a:br>
              <a:rPr lang="en-US" b="0" dirty="0"/>
            </a:br>
            <a:r>
              <a:rPr lang="en-US" dirty="0"/>
              <a:t>Bitwise </a:t>
            </a:r>
            <a:r>
              <a:rPr lang="en-US" dirty="0" smtClean="0"/>
              <a:t>Operators</a:t>
            </a:r>
            <a:endParaRPr lang="en-US" dirty="0"/>
          </a:p>
        </p:txBody>
      </p:sp>
      <p:sp>
        <p:nvSpPr>
          <p:cNvPr id="3" name="Content Placeholder 2"/>
          <p:cNvSpPr>
            <a:spLocks noGrp="1"/>
          </p:cNvSpPr>
          <p:nvPr>
            <p:ph sz="quarter" idx="1"/>
          </p:nvPr>
        </p:nvSpPr>
        <p:spPr/>
        <p:txBody>
          <a:bodyPr/>
          <a:lstStyle/>
          <a:p>
            <a:r>
              <a:rPr lang="en-US" dirty="0"/>
              <a:t>C is a middle level language, it support many operations which can be performed in assembly language like operations on bits. </a:t>
            </a:r>
            <a:endParaRPr lang="en-US" dirty="0" smtClean="0"/>
          </a:p>
          <a:p>
            <a:r>
              <a:rPr lang="en-US" dirty="0" smtClean="0"/>
              <a:t>Bitwise </a:t>
            </a:r>
            <a:r>
              <a:rPr lang="en-US" dirty="0"/>
              <a:t>operators performs bit-by-bit operations on </a:t>
            </a:r>
            <a:r>
              <a:rPr lang="en-US" dirty="0" smtClean="0"/>
              <a:t>operands. There </a:t>
            </a:r>
            <a:r>
              <a:rPr lang="en-US" dirty="0"/>
              <a:t>are six bitwise operators supported in C programming language.</a:t>
            </a:r>
          </a:p>
        </p:txBody>
      </p:sp>
      <p:pic>
        <p:nvPicPr>
          <p:cNvPr id="4" name="Picture 3"/>
          <p:cNvPicPr>
            <a:picLocks noChangeAspect="1"/>
          </p:cNvPicPr>
          <p:nvPr/>
        </p:nvPicPr>
        <p:blipFill>
          <a:blip r:embed="rId3"/>
          <a:stretch>
            <a:fillRect/>
          </a:stretch>
        </p:blipFill>
        <p:spPr>
          <a:xfrm>
            <a:off x="685800" y="3048000"/>
            <a:ext cx="7467600" cy="3124200"/>
          </a:xfrm>
          <a:prstGeom prst="rect">
            <a:avLst/>
          </a:prstGeom>
        </p:spPr>
      </p:pic>
    </p:spTree>
    <p:extLst>
      <p:ext uri="{BB962C8B-B14F-4D97-AF65-F5344CB8AC3E}">
        <p14:creationId xmlns:p14="http://schemas.microsoft.com/office/powerpoint/2010/main" val="38483690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b="0" dirty="0"/>
              <a:t/>
            </a:r>
            <a:br>
              <a:rPr lang="en-US" b="0" dirty="0"/>
            </a:br>
            <a:r>
              <a:rPr lang="en-US" dirty="0"/>
              <a:t>Bitwise Operators</a:t>
            </a:r>
          </a:p>
        </p:txBody>
      </p:sp>
      <p:sp>
        <p:nvSpPr>
          <p:cNvPr id="3" name="Content Placeholder 2"/>
          <p:cNvSpPr>
            <a:spLocks noGrp="1"/>
          </p:cNvSpPr>
          <p:nvPr>
            <p:ph sz="quarter" idx="1"/>
          </p:nvPr>
        </p:nvSpPr>
        <p:spPr/>
        <p:txBody>
          <a:bodyPr/>
          <a:lstStyle/>
          <a:p>
            <a:pPr marL="0" indent="0">
              <a:buNone/>
            </a:pPr>
            <a:r>
              <a:rPr lang="en-US" dirty="0"/>
              <a:t>Bitwise Operators can only be applied on char and integer operands. We cannot use bitwise operators with float, double, long double, void and other user define complex data types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85800" y="2667000"/>
            <a:ext cx="7772400" cy="1981200"/>
          </a:xfrm>
          <a:prstGeom prst="rect">
            <a:avLst/>
          </a:prstGeom>
        </p:spPr>
      </p:pic>
    </p:spTree>
    <p:extLst>
      <p:ext uri="{BB962C8B-B14F-4D97-AF65-F5344CB8AC3E}">
        <p14:creationId xmlns:p14="http://schemas.microsoft.com/office/powerpoint/2010/main" val="4316838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Shift Operators</a:t>
            </a:r>
          </a:p>
        </p:txBody>
      </p:sp>
      <p:sp>
        <p:nvSpPr>
          <p:cNvPr id="3" name="Content Placeholder 2"/>
          <p:cNvSpPr>
            <a:spLocks noGrp="1"/>
          </p:cNvSpPr>
          <p:nvPr>
            <p:ph sz="quarter" idx="1"/>
          </p:nvPr>
        </p:nvSpPr>
        <p:spPr/>
        <p:txBody>
          <a:bodyPr/>
          <a:lstStyle/>
          <a:p>
            <a:r>
              <a:rPr lang="en-US" dirty="0"/>
              <a:t>The shift operators shift their first operand left (&lt;&lt;) or right (&gt;&gt;) by the number of positions the second operand specifies</a:t>
            </a:r>
            <a:r>
              <a:rPr lang="en-US" dirty="0" smtClean="0"/>
              <a:t>.</a:t>
            </a:r>
          </a:p>
          <a:p>
            <a:r>
              <a:rPr lang="en-US" dirty="0"/>
              <a:t>Both operands must be integral values. These operators perform the usual arithmetic conversions; the type of the result is the type of the left operand after conversion</a:t>
            </a:r>
            <a:r>
              <a:rPr lang="en-US" dirty="0" smtClean="0"/>
              <a:t>.</a:t>
            </a:r>
          </a:p>
          <a:p>
            <a:endParaRPr lang="en-US" dirty="0"/>
          </a:p>
        </p:txBody>
      </p:sp>
    </p:spTree>
    <p:extLst>
      <p:ext uri="{BB962C8B-B14F-4D97-AF65-F5344CB8AC3E}">
        <p14:creationId xmlns:p14="http://schemas.microsoft.com/office/powerpoint/2010/main" val="6526285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Shift Operators</a:t>
            </a:r>
          </a:p>
        </p:txBody>
      </p:sp>
      <p:sp>
        <p:nvSpPr>
          <p:cNvPr id="3" name="Content Placeholder 2"/>
          <p:cNvSpPr>
            <a:spLocks noGrp="1"/>
          </p:cNvSpPr>
          <p:nvPr>
            <p:ph sz="quarter" idx="1"/>
          </p:nvPr>
        </p:nvSpPr>
        <p:spPr/>
        <p:txBody>
          <a:bodyPr>
            <a:normAutofit lnSpcReduction="10000"/>
          </a:bodyPr>
          <a:lstStyle/>
          <a:p>
            <a:r>
              <a:rPr lang="en-US" dirty="0"/>
              <a:t>The shift operators shift their first operand left (&lt;&lt;) or right (&gt;&gt;) by the number of positions the second operand specifies</a:t>
            </a:r>
            <a:r>
              <a:rPr lang="en-US" dirty="0" smtClean="0"/>
              <a:t>.</a:t>
            </a:r>
          </a:p>
          <a:p>
            <a:r>
              <a:rPr lang="en-US" dirty="0"/>
              <a:t>Left shift is useful in implementing multiplication with powers of 2  and Right shift is used to implement division with powers of 2.</a:t>
            </a:r>
            <a:br>
              <a:rPr lang="en-US" dirty="0"/>
            </a:br>
            <a:r>
              <a:rPr lang="en-US" dirty="0"/>
              <a:t/>
            </a:r>
            <a:br>
              <a:rPr lang="en-US" dirty="0"/>
            </a:br>
            <a:r>
              <a:rPr lang="en-US" dirty="0"/>
              <a:t>class Test {</a:t>
            </a:r>
            <a:br>
              <a:rPr lang="en-US" dirty="0"/>
            </a:br>
            <a:r>
              <a:rPr lang="en-US" dirty="0"/>
              <a:t>    public static void main(String </a:t>
            </a:r>
            <a:r>
              <a:rPr lang="en-US" dirty="0" err="1"/>
              <a:t>args</a:t>
            </a:r>
            <a:r>
              <a:rPr lang="en-US" dirty="0"/>
              <a:t>[])  {</a:t>
            </a:r>
            <a:br>
              <a:rPr lang="en-US" dirty="0"/>
            </a:br>
            <a:r>
              <a:rPr lang="en-US" dirty="0"/>
              <a:t>       </a:t>
            </a:r>
            <a:r>
              <a:rPr lang="en-US" dirty="0" err="1"/>
              <a:t>int</a:t>
            </a:r>
            <a:r>
              <a:rPr lang="en-US" dirty="0"/>
              <a:t> y = 4;</a:t>
            </a:r>
            <a:br>
              <a:rPr lang="en-US" dirty="0"/>
            </a:br>
            <a:r>
              <a:rPr lang="en-US" dirty="0"/>
              <a:t>       </a:t>
            </a:r>
            <a:r>
              <a:rPr lang="en-US" dirty="0" err="1"/>
              <a:t>System.out.println</a:t>
            </a:r>
            <a:r>
              <a:rPr lang="en-US" dirty="0"/>
              <a:t>(y&gt;&gt;1);   </a:t>
            </a:r>
            <a:br>
              <a:rPr lang="en-US" dirty="0"/>
            </a:br>
            <a:r>
              <a:rPr lang="en-US" dirty="0"/>
              <a:t>    }    </a:t>
            </a:r>
            <a:br>
              <a:rPr lang="en-US" dirty="0"/>
            </a:br>
            <a:r>
              <a:rPr lang="en-US" dirty="0" smtClean="0"/>
              <a:t>}</a:t>
            </a:r>
          </a:p>
          <a:p>
            <a:r>
              <a:rPr lang="en-US" dirty="0" smtClean="0"/>
              <a:t>We </a:t>
            </a:r>
            <a:r>
              <a:rPr lang="en-US" dirty="0"/>
              <a:t>can also check whether a number is even or odd by </a:t>
            </a:r>
            <a:r>
              <a:rPr lang="en-US" dirty="0" smtClean="0"/>
              <a:t>AND </a:t>
            </a:r>
            <a:r>
              <a:rPr lang="en-US" dirty="0" err="1" smtClean="0"/>
              <a:t>ing</a:t>
            </a:r>
            <a:r>
              <a:rPr lang="en-US" dirty="0" smtClean="0"/>
              <a:t> </a:t>
            </a:r>
            <a:r>
              <a:rPr lang="en-US" dirty="0"/>
              <a:t>operation with 1. Because if lowest order bit is set number is odd otherwise it is even. </a:t>
            </a:r>
            <a:br>
              <a:rPr lang="en-US" dirty="0"/>
            </a:br>
            <a:endParaRPr lang="en-US" dirty="0"/>
          </a:p>
        </p:txBody>
      </p:sp>
    </p:spTree>
    <p:extLst>
      <p:ext uri="{BB962C8B-B14F-4D97-AF65-F5344CB8AC3E}">
        <p14:creationId xmlns:p14="http://schemas.microsoft.com/office/powerpoint/2010/main" val="5880517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Increment and decrement operators</a:t>
            </a:r>
            <a:endParaRPr lang="en-US" dirty="0"/>
          </a:p>
        </p:txBody>
      </p:sp>
      <p:sp>
        <p:nvSpPr>
          <p:cNvPr id="3" name="Content Placeholder 2"/>
          <p:cNvSpPr>
            <a:spLocks noGrp="1"/>
          </p:cNvSpPr>
          <p:nvPr>
            <p:ph sz="quarter" idx="1"/>
          </p:nvPr>
        </p:nvSpPr>
        <p:spPr/>
        <p:txBody>
          <a:bodyPr>
            <a:noAutofit/>
          </a:bodyPr>
          <a:lstStyle/>
          <a:p>
            <a:pPr fontAlgn="base"/>
            <a:r>
              <a:rPr lang="en-US" sz="2000" b="1" dirty="0"/>
              <a:t>Increment:</a:t>
            </a:r>
            <a:r>
              <a:rPr lang="en-US" sz="2000" dirty="0"/>
              <a:t> The </a:t>
            </a:r>
            <a:r>
              <a:rPr lang="en-US" sz="2000" b="1" dirty="0"/>
              <a:t>‘++’</a:t>
            </a:r>
            <a:r>
              <a:rPr lang="en-US" sz="2000" dirty="0"/>
              <a:t> operator is used to increment the value of an integer. When placed before the variable name (also called pre-increment operator), its value is incremented instantly. For example, </a:t>
            </a:r>
            <a:r>
              <a:rPr lang="en-US" sz="2000" b="1" dirty="0"/>
              <a:t>++</a:t>
            </a:r>
            <a:r>
              <a:rPr lang="en-US" sz="2000" b="1" dirty="0" smtClean="0"/>
              <a:t>x</a:t>
            </a:r>
            <a:r>
              <a:rPr lang="en-US" sz="2000" dirty="0" smtClean="0"/>
              <a:t>. And </a:t>
            </a:r>
            <a:r>
              <a:rPr lang="en-US" sz="2000" dirty="0"/>
              <a:t>when it is placed after the variable name (also called post-increment operator), its value is preserved temporarily until the execution of this statement and it gets updated before the execution of the next statement. For example, </a:t>
            </a:r>
            <a:r>
              <a:rPr lang="en-US" sz="2000" b="1" dirty="0"/>
              <a:t>x++</a:t>
            </a:r>
            <a:r>
              <a:rPr lang="en-US" sz="2000" dirty="0"/>
              <a:t>.</a:t>
            </a:r>
          </a:p>
          <a:p>
            <a:pPr fontAlgn="base"/>
            <a:r>
              <a:rPr lang="en-US" sz="2000" b="1" dirty="0"/>
              <a:t>Decrement:</a:t>
            </a:r>
            <a:r>
              <a:rPr lang="en-US" sz="2000" dirty="0"/>
              <a:t> The </a:t>
            </a:r>
            <a:r>
              <a:rPr lang="en-US" sz="2000" b="1" dirty="0"/>
              <a:t>‘–‘</a:t>
            </a:r>
            <a:r>
              <a:rPr lang="en-US" sz="2000" dirty="0"/>
              <a:t> operator is used to decrement the value of an integer. When placed before the variable name (also called pre-decrement operator), its value is decremented instantly. For example, </a:t>
            </a:r>
            <a:r>
              <a:rPr lang="en-US" sz="2000" b="1" dirty="0"/>
              <a:t>–</a:t>
            </a:r>
            <a:r>
              <a:rPr lang="en-US" sz="2000" b="1" dirty="0" smtClean="0"/>
              <a:t>x</a:t>
            </a:r>
            <a:r>
              <a:rPr lang="en-US" sz="2000" dirty="0" smtClean="0"/>
              <a:t>. And </a:t>
            </a:r>
            <a:r>
              <a:rPr lang="en-US" sz="2000" dirty="0"/>
              <a:t>when it is placed after the variable name (also called post-decrement operator), its value is preserved temporarily until the execution of this statement and it gets updated before the execution of the next statement. For example, </a:t>
            </a:r>
            <a:r>
              <a:rPr lang="en-US" sz="2000" b="1" dirty="0"/>
              <a:t>x–</a:t>
            </a:r>
            <a:r>
              <a:rPr lang="en-US" sz="2000" dirty="0"/>
              <a:t>.</a:t>
            </a:r>
          </a:p>
        </p:txBody>
      </p:sp>
    </p:spTree>
    <p:extLst>
      <p:ext uri="{BB962C8B-B14F-4D97-AF65-F5344CB8AC3E}">
        <p14:creationId xmlns:p14="http://schemas.microsoft.com/office/powerpoint/2010/main" val="41386297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How </a:t>
            </a:r>
            <a:r>
              <a:rPr lang="en-US" dirty="0"/>
              <a:t>does </a:t>
            </a:r>
            <a:r>
              <a:rPr lang="en-US" dirty="0" err="1"/>
              <a:t>printf</a:t>
            </a:r>
            <a:r>
              <a:rPr lang="en-US" dirty="0"/>
              <a:t>("%d %d %d", </a:t>
            </a:r>
            <a:r>
              <a:rPr lang="en-US" dirty="0" err="1"/>
              <a:t>i</a:t>
            </a:r>
            <a:r>
              <a:rPr lang="en-US" dirty="0"/>
              <a:t>, ++</a:t>
            </a:r>
            <a:r>
              <a:rPr lang="en-US" dirty="0" err="1"/>
              <a:t>i</a:t>
            </a:r>
            <a:r>
              <a:rPr lang="en-US" dirty="0"/>
              <a:t>, </a:t>
            </a:r>
            <a:r>
              <a:rPr lang="en-US" dirty="0" err="1"/>
              <a:t>i</a:t>
            </a:r>
            <a:r>
              <a:rPr lang="en-US" dirty="0"/>
              <a:t>++) evaluate? Does it operate from left to right or from right to left?</a:t>
            </a:r>
          </a:p>
          <a:p>
            <a:pPr marL="0" indent="0">
              <a:buNone/>
            </a:pPr>
            <a:r>
              <a:rPr lang="en-US" dirty="0" smtClean="0"/>
              <a:t>The </a:t>
            </a:r>
            <a:r>
              <a:rPr lang="en-US" dirty="0"/>
              <a:t>answer is undefined.</a:t>
            </a:r>
          </a:p>
          <a:p>
            <a:pPr marL="0" indent="0">
              <a:buNone/>
            </a:pPr>
            <a:r>
              <a:rPr lang="en-US" dirty="0" err="1"/>
              <a:t>printf</a:t>
            </a:r>
            <a:r>
              <a:rPr lang="en-US" dirty="0"/>
              <a:t>("%d %d %d", </a:t>
            </a:r>
            <a:r>
              <a:rPr lang="en-US" dirty="0" err="1"/>
              <a:t>i</a:t>
            </a:r>
            <a:r>
              <a:rPr lang="en-US" dirty="0"/>
              <a:t>, ++</a:t>
            </a:r>
            <a:r>
              <a:rPr lang="en-US" dirty="0" err="1"/>
              <a:t>i</a:t>
            </a:r>
            <a:r>
              <a:rPr lang="en-US" dirty="0"/>
              <a:t>, </a:t>
            </a:r>
            <a:r>
              <a:rPr lang="en-US" dirty="0" err="1"/>
              <a:t>i</a:t>
            </a:r>
            <a:r>
              <a:rPr lang="en-US" dirty="0" smtClean="0"/>
              <a:t>++)</a:t>
            </a:r>
          </a:p>
          <a:p>
            <a:pPr marL="0" indent="0">
              <a:buNone/>
            </a:pPr>
            <a:r>
              <a:rPr lang="en-US" dirty="0" smtClean="0"/>
              <a:t>There </a:t>
            </a:r>
            <a:r>
              <a:rPr lang="en-US" dirty="0"/>
              <a:t>are two modifications of </a:t>
            </a:r>
            <a:r>
              <a:rPr lang="en-US" dirty="0" err="1"/>
              <a:t>i</a:t>
            </a:r>
            <a:r>
              <a:rPr lang="en-US" dirty="0"/>
              <a:t> within a single sequence </a:t>
            </a:r>
            <a:r>
              <a:rPr lang="en-US" dirty="0" smtClean="0"/>
              <a:t>point, it called undefined behavior.</a:t>
            </a:r>
            <a:endParaRPr lang="en-US" dirty="0"/>
          </a:p>
        </p:txBody>
      </p:sp>
    </p:spTree>
    <p:extLst>
      <p:ext uri="{BB962C8B-B14F-4D97-AF65-F5344CB8AC3E}">
        <p14:creationId xmlns:p14="http://schemas.microsoft.com/office/powerpoint/2010/main" val="1029839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control statements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There comes situations in real life when we need to make some decisions and based on these decisions, we decide what should we do next. Similar situations arises in programming also where we need to make some decisions and based on these decision we will execute the next block of code.</a:t>
            </a:r>
          </a:p>
          <a:p>
            <a:endParaRPr lang="en-US" dirty="0"/>
          </a:p>
          <a:p>
            <a:r>
              <a:rPr lang="en-US" dirty="0"/>
              <a:t>Decision making statements in programming languages decides the direction of flow of program execution. Decision making statements available in </a:t>
            </a:r>
            <a:r>
              <a:rPr lang="en-US" dirty="0" smtClean="0"/>
              <a:t>C:</a:t>
            </a:r>
            <a:endParaRPr lang="en-US" dirty="0"/>
          </a:p>
          <a:p>
            <a:endParaRPr lang="en-US" dirty="0"/>
          </a:p>
          <a:p>
            <a:r>
              <a:rPr lang="en-US" dirty="0"/>
              <a:t>if statement</a:t>
            </a:r>
          </a:p>
          <a:p>
            <a:r>
              <a:rPr lang="en-US" dirty="0" err="1"/>
              <a:t>if..else</a:t>
            </a:r>
            <a:r>
              <a:rPr lang="en-US" dirty="0"/>
              <a:t> statements</a:t>
            </a:r>
          </a:p>
          <a:p>
            <a:r>
              <a:rPr lang="en-US" dirty="0"/>
              <a:t>nested if statements</a:t>
            </a:r>
          </a:p>
          <a:p>
            <a:r>
              <a:rPr lang="en-US" dirty="0"/>
              <a:t>if-else-if ladder</a:t>
            </a:r>
          </a:p>
          <a:p>
            <a:r>
              <a:rPr lang="en-US" dirty="0"/>
              <a:t>switch statements</a:t>
            </a:r>
          </a:p>
        </p:txBody>
      </p:sp>
    </p:spTree>
    <p:extLst>
      <p:ext uri="{BB962C8B-B14F-4D97-AF65-F5344CB8AC3E}">
        <p14:creationId xmlns:p14="http://schemas.microsoft.com/office/powerpoint/2010/main" val="40053729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None/>
            </a:pPr>
            <a:r>
              <a:rPr lang="en-US" dirty="0"/>
              <a:t>if statement is the most simple decision making statement. It is used to decide whether a certain statement or block of statements will be executed or not </a:t>
            </a:r>
            <a:r>
              <a:rPr lang="en-US" dirty="0" err="1"/>
              <a:t>i.e</a:t>
            </a:r>
            <a:r>
              <a:rPr lang="en-US" dirty="0"/>
              <a:t> if a certain condition is true then a block of statement is executed otherwise not.</a:t>
            </a:r>
          </a:p>
          <a:p>
            <a:pPr marL="0" indent="0">
              <a:buNone/>
            </a:pPr>
            <a:r>
              <a:rPr lang="en-US" dirty="0"/>
              <a:t>Syntax:</a:t>
            </a:r>
          </a:p>
          <a:p>
            <a:pPr marL="0" indent="0">
              <a:buNone/>
            </a:pPr>
            <a:endParaRPr lang="en-US" dirty="0"/>
          </a:p>
          <a:p>
            <a:pPr marL="0" indent="0">
              <a:buNone/>
            </a:pPr>
            <a:r>
              <a:rPr lang="en-US" dirty="0"/>
              <a:t>if(condition) </a:t>
            </a:r>
          </a:p>
          <a:p>
            <a:pPr marL="0" indent="0">
              <a:buNone/>
            </a:pPr>
            <a:r>
              <a:rPr lang="en-US" dirty="0"/>
              <a:t>{</a:t>
            </a:r>
          </a:p>
          <a:p>
            <a:pPr marL="0" indent="0">
              <a:buNone/>
            </a:pPr>
            <a:r>
              <a:rPr lang="en-US" dirty="0"/>
              <a:t>   // Statements to execute if</a:t>
            </a:r>
          </a:p>
          <a:p>
            <a:pPr marL="0" indent="0">
              <a:buNone/>
            </a:pPr>
            <a:r>
              <a:rPr lang="en-US" dirty="0"/>
              <a:t>   // condition is true</a:t>
            </a:r>
          </a:p>
          <a:p>
            <a:pPr marL="0" indent="0">
              <a:buNone/>
            </a:pPr>
            <a:r>
              <a:rPr lang="en-US" dirty="0"/>
              <a:t>}</a:t>
            </a:r>
          </a:p>
          <a:p>
            <a:pPr marL="0" indent="0">
              <a:buNone/>
            </a:pPr>
            <a:endParaRPr lang="en-US" dirty="0"/>
          </a:p>
          <a:p>
            <a:pPr marL="0" indent="0">
              <a:buNone/>
            </a:pPr>
            <a:r>
              <a:rPr lang="en-US" dirty="0"/>
              <a:t>if(condition)</a:t>
            </a:r>
          </a:p>
          <a:p>
            <a:pPr marL="0" indent="0">
              <a:buNone/>
            </a:pPr>
            <a:r>
              <a:rPr lang="en-US" dirty="0"/>
              <a:t>   statement1;</a:t>
            </a:r>
          </a:p>
          <a:p>
            <a:pPr marL="0" indent="0">
              <a:buNone/>
            </a:pPr>
            <a:r>
              <a:rPr lang="en-US" dirty="0"/>
              <a:t>   statement2;</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469766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Number Systems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lgn="just">
              <a:buNone/>
            </a:pPr>
            <a:r>
              <a:rPr lang="en-US" sz="2000" dirty="0"/>
              <a:t>Computer uses a fixed number of bits to represent a piece of data, which could be a number, a character, or others. A n-bit storage location can represent up to 2^n distinct entities. For example, a 3-bit memory location can hold one of these eight binary patterns: 000, 001, 010, 011, 100, 101, 110, or 111. Hence, it can represent at most 8 distinct entities</a:t>
            </a:r>
            <a:r>
              <a:rPr lang="en-US" sz="2000" dirty="0" smtClean="0"/>
              <a:t>.</a:t>
            </a:r>
          </a:p>
          <a:p>
            <a:pPr marL="0" indent="0" algn="just">
              <a:buNone/>
            </a:pPr>
            <a:endParaRPr lang="en-US" sz="2000" dirty="0" smtClean="0"/>
          </a:p>
          <a:p>
            <a:pPr marL="0" indent="0" algn="just">
              <a:buNone/>
            </a:pPr>
            <a:r>
              <a:rPr lang="en-US" sz="2000" b="1" dirty="0" smtClean="0"/>
              <a:t>1. Decimal </a:t>
            </a:r>
            <a:r>
              <a:rPr lang="en-US" sz="2000" b="1" dirty="0"/>
              <a:t>number system :</a:t>
            </a:r>
            <a:r>
              <a:rPr lang="en-US" sz="2000" dirty="0" smtClean="0"/>
              <a:t>It has </a:t>
            </a:r>
            <a:r>
              <a:rPr lang="en-US" sz="2000" dirty="0"/>
              <a:t>ten symbols: 0, 1, 2, 3, 4, 5, 6, 7, 8, and 9, called digits. It uses positional notation. That is, the least-significant digit (right-most digit) is of the order of 10^0 (units or ones), the second right-most digit is of the order of 10^1 (tens), the third right-most digit is of the order of 10^2 (hundreds), and so on. For example</a:t>
            </a:r>
            <a:r>
              <a:rPr lang="en-US" sz="2000" dirty="0" smtClean="0"/>
              <a:t>,</a:t>
            </a:r>
          </a:p>
          <a:p>
            <a:pPr algn="just"/>
            <a:endParaRPr lang="en-US" sz="2000" dirty="0"/>
          </a:p>
          <a:p>
            <a:pPr algn="just"/>
            <a:endParaRPr lang="en-US" sz="2000" dirty="0"/>
          </a:p>
          <a:p>
            <a:pPr algn="just"/>
            <a:endParaRPr lang="en-US" sz="2000" dirty="0"/>
          </a:p>
        </p:txBody>
      </p:sp>
      <p:pic>
        <p:nvPicPr>
          <p:cNvPr id="9" name="Picture 8"/>
          <p:cNvPicPr>
            <a:picLocks noChangeAspect="1"/>
          </p:cNvPicPr>
          <p:nvPr/>
        </p:nvPicPr>
        <p:blipFill>
          <a:blip r:embed="rId2"/>
          <a:stretch>
            <a:fillRect/>
          </a:stretch>
        </p:blipFill>
        <p:spPr>
          <a:xfrm>
            <a:off x="301752" y="5334000"/>
            <a:ext cx="4267200" cy="536448"/>
          </a:xfrm>
          <a:prstGeom prst="rect">
            <a:avLst/>
          </a:prstGeom>
        </p:spPr>
      </p:pic>
    </p:spTree>
    <p:extLst>
      <p:ext uri="{BB962C8B-B14F-4D97-AF65-F5344CB8AC3E}">
        <p14:creationId xmlns:p14="http://schemas.microsoft.com/office/powerpoint/2010/main" val="24693290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Content Placeholder 3"/>
          <p:cNvPicPr>
            <a:picLocks noGrp="1" noChangeAspect="1"/>
          </p:cNvPicPr>
          <p:nvPr>
            <p:ph sz="quarter" idx="1"/>
          </p:nvPr>
        </p:nvPicPr>
        <p:blipFill>
          <a:blip r:embed="rId3"/>
          <a:stretch>
            <a:fillRect/>
          </a:stretch>
        </p:blipFill>
        <p:spPr>
          <a:xfrm>
            <a:off x="2819400" y="1656850"/>
            <a:ext cx="3191669" cy="4391025"/>
          </a:xfrm>
          <a:prstGeom prst="rect">
            <a:avLst/>
          </a:prstGeom>
        </p:spPr>
      </p:pic>
    </p:spTree>
    <p:extLst>
      <p:ext uri="{BB962C8B-B14F-4D97-AF65-F5344CB8AC3E}">
        <p14:creationId xmlns:p14="http://schemas.microsoft.com/office/powerpoint/2010/main" val="21589696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None/>
            </a:pPr>
            <a:r>
              <a:rPr lang="en-US" dirty="0"/>
              <a:t>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a:t>
            </a:r>
          </a:p>
          <a:p>
            <a:pPr marL="0" indent="0">
              <a:buNone/>
            </a:pPr>
            <a:r>
              <a:rPr lang="en-US" dirty="0"/>
              <a:t>Syntax:</a:t>
            </a:r>
          </a:p>
          <a:p>
            <a:pPr marL="0" indent="0">
              <a:buNone/>
            </a:pPr>
            <a:endParaRPr lang="en-US" dirty="0"/>
          </a:p>
          <a:p>
            <a:pPr marL="0" indent="0">
              <a:buNone/>
            </a:pPr>
            <a:r>
              <a:rPr lang="en-US" dirty="0"/>
              <a:t>if (condition)</a:t>
            </a:r>
          </a:p>
          <a:p>
            <a:pPr marL="0" indent="0">
              <a:buNone/>
            </a:pPr>
            <a:r>
              <a:rPr lang="en-US" dirty="0"/>
              <a:t>{</a:t>
            </a:r>
          </a:p>
          <a:p>
            <a:pPr marL="0" indent="0">
              <a:buNone/>
            </a:pPr>
            <a:r>
              <a:rPr lang="en-US" dirty="0"/>
              <a:t>    // Executes this block if</a:t>
            </a:r>
          </a:p>
          <a:p>
            <a:pPr marL="0" indent="0">
              <a:buNone/>
            </a:pPr>
            <a:r>
              <a:rPr lang="en-US" dirty="0"/>
              <a:t>    // condition is true</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 Executes this block if</a:t>
            </a:r>
          </a:p>
          <a:p>
            <a:pPr marL="0" indent="0">
              <a:buNone/>
            </a:pPr>
            <a:r>
              <a:rPr lang="en-US" dirty="0"/>
              <a:t>    // condition is false</a:t>
            </a:r>
          </a:p>
          <a:p>
            <a:pPr marL="0" indent="0">
              <a:buNone/>
            </a:pPr>
            <a:r>
              <a:rPr lang="en-US" dirty="0"/>
              <a:t>}</a:t>
            </a:r>
          </a:p>
        </p:txBody>
      </p:sp>
      <p:pic>
        <p:nvPicPr>
          <p:cNvPr id="5" name="Picture 4"/>
          <p:cNvPicPr>
            <a:picLocks noChangeAspect="1"/>
          </p:cNvPicPr>
          <p:nvPr/>
        </p:nvPicPr>
        <p:blipFill>
          <a:blip r:embed="rId2"/>
          <a:stretch>
            <a:fillRect/>
          </a:stretch>
        </p:blipFill>
        <p:spPr>
          <a:xfrm>
            <a:off x="5638800" y="2667000"/>
            <a:ext cx="2857500" cy="3571875"/>
          </a:xfrm>
          <a:prstGeom prst="rect">
            <a:avLst/>
          </a:prstGeom>
        </p:spPr>
      </p:pic>
    </p:spTree>
    <p:extLst>
      <p:ext uri="{BB962C8B-B14F-4D97-AF65-F5344CB8AC3E}">
        <p14:creationId xmlns:p14="http://schemas.microsoft.com/office/powerpoint/2010/main" val="19917023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sz="quarter" idx="1"/>
          </p:nvPr>
        </p:nvPicPr>
        <p:blipFill>
          <a:blip r:embed="rId2"/>
          <a:stretch>
            <a:fillRect/>
          </a:stretch>
        </p:blipFill>
        <p:spPr>
          <a:xfrm>
            <a:off x="323523" y="1600200"/>
            <a:ext cx="2800677" cy="1981200"/>
          </a:xfrm>
          <a:prstGeom prst="rect">
            <a:avLst/>
          </a:prstGeom>
        </p:spPr>
      </p:pic>
      <p:pic>
        <p:nvPicPr>
          <p:cNvPr id="5" name="Picture 4"/>
          <p:cNvPicPr>
            <a:picLocks noChangeAspect="1"/>
          </p:cNvPicPr>
          <p:nvPr/>
        </p:nvPicPr>
        <p:blipFill>
          <a:blip r:embed="rId3"/>
          <a:stretch>
            <a:fillRect/>
          </a:stretch>
        </p:blipFill>
        <p:spPr>
          <a:xfrm>
            <a:off x="301752" y="3886200"/>
            <a:ext cx="2822448" cy="1904999"/>
          </a:xfrm>
          <a:prstGeom prst="rect">
            <a:avLst/>
          </a:prstGeom>
        </p:spPr>
      </p:pic>
      <p:pic>
        <p:nvPicPr>
          <p:cNvPr id="6" name="Picture 5"/>
          <p:cNvPicPr>
            <a:picLocks noChangeAspect="1"/>
          </p:cNvPicPr>
          <p:nvPr/>
        </p:nvPicPr>
        <p:blipFill>
          <a:blip r:embed="rId4"/>
          <a:stretch>
            <a:fillRect/>
          </a:stretch>
        </p:blipFill>
        <p:spPr>
          <a:xfrm>
            <a:off x="3352800" y="1613263"/>
            <a:ext cx="2819400" cy="1968137"/>
          </a:xfrm>
          <a:prstGeom prst="rect">
            <a:avLst/>
          </a:prstGeom>
        </p:spPr>
      </p:pic>
      <p:pic>
        <p:nvPicPr>
          <p:cNvPr id="7" name="Picture 6"/>
          <p:cNvPicPr>
            <a:picLocks noChangeAspect="1"/>
          </p:cNvPicPr>
          <p:nvPr/>
        </p:nvPicPr>
        <p:blipFill>
          <a:blip r:embed="rId5"/>
          <a:stretch>
            <a:fillRect/>
          </a:stretch>
        </p:blipFill>
        <p:spPr>
          <a:xfrm>
            <a:off x="3352800" y="3859858"/>
            <a:ext cx="2819400" cy="1931342"/>
          </a:xfrm>
          <a:prstGeom prst="rect">
            <a:avLst/>
          </a:prstGeom>
        </p:spPr>
      </p:pic>
      <p:pic>
        <p:nvPicPr>
          <p:cNvPr id="8" name="Picture 7"/>
          <p:cNvPicPr>
            <a:picLocks noChangeAspect="1"/>
          </p:cNvPicPr>
          <p:nvPr/>
        </p:nvPicPr>
        <p:blipFill>
          <a:blip r:embed="rId6"/>
          <a:stretch>
            <a:fillRect/>
          </a:stretch>
        </p:blipFill>
        <p:spPr>
          <a:xfrm>
            <a:off x="6400800" y="1613263"/>
            <a:ext cx="2435352" cy="1968137"/>
          </a:xfrm>
          <a:prstGeom prst="rect">
            <a:avLst/>
          </a:prstGeom>
        </p:spPr>
      </p:pic>
    </p:spTree>
    <p:extLst>
      <p:ext uri="{BB962C8B-B14F-4D97-AF65-F5344CB8AC3E}">
        <p14:creationId xmlns:p14="http://schemas.microsoft.com/office/powerpoint/2010/main" val="28453720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sz="quarter" idx="1"/>
          </p:nvPr>
        </p:nvPicPr>
        <p:blipFill>
          <a:blip r:embed="rId2"/>
          <a:stretch>
            <a:fillRect/>
          </a:stretch>
        </p:blipFill>
        <p:spPr>
          <a:xfrm>
            <a:off x="336586" y="1600200"/>
            <a:ext cx="6553200" cy="4495800"/>
          </a:xfrm>
          <a:prstGeom prst="rect">
            <a:avLst/>
          </a:prstGeom>
        </p:spPr>
      </p:pic>
    </p:spTree>
    <p:extLst>
      <p:ext uri="{BB962C8B-B14F-4D97-AF65-F5344CB8AC3E}">
        <p14:creationId xmlns:p14="http://schemas.microsoft.com/office/powerpoint/2010/main" val="1418269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Content Placeholder 3"/>
          <p:cNvPicPr>
            <a:picLocks noGrp="1" noChangeAspect="1"/>
          </p:cNvPicPr>
          <p:nvPr>
            <p:ph sz="quarter" idx="1"/>
          </p:nvPr>
        </p:nvPicPr>
        <p:blipFill>
          <a:blip r:embed="rId2"/>
          <a:stretch>
            <a:fillRect/>
          </a:stretch>
        </p:blipFill>
        <p:spPr>
          <a:xfrm>
            <a:off x="533400" y="1676400"/>
            <a:ext cx="5406231" cy="4419600"/>
          </a:xfrm>
          <a:prstGeom prst="rect">
            <a:avLst/>
          </a:prstGeom>
        </p:spPr>
      </p:pic>
    </p:spTree>
    <p:extLst>
      <p:ext uri="{BB962C8B-B14F-4D97-AF65-F5344CB8AC3E}">
        <p14:creationId xmlns:p14="http://schemas.microsoft.com/office/powerpoint/2010/main" val="36211518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pic>
        <p:nvPicPr>
          <p:cNvPr id="4" name="Content Placeholder 3"/>
          <p:cNvPicPr>
            <a:picLocks noGrp="1" noChangeAspect="1"/>
          </p:cNvPicPr>
          <p:nvPr>
            <p:ph sz="quarter" idx="1"/>
          </p:nvPr>
        </p:nvPicPr>
        <p:blipFill>
          <a:blip r:embed="rId2"/>
          <a:stretch>
            <a:fillRect/>
          </a:stretch>
        </p:blipFill>
        <p:spPr>
          <a:xfrm>
            <a:off x="533400" y="1524000"/>
            <a:ext cx="5791200" cy="4572000"/>
          </a:xfrm>
          <a:prstGeom prst="rect">
            <a:avLst/>
          </a:prstGeom>
        </p:spPr>
      </p:pic>
    </p:spTree>
    <p:extLst>
      <p:ext uri="{BB962C8B-B14F-4D97-AF65-F5344CB8AC3E}">
        <p14:creationId xmlns:p14="http://schemas.microsoft.com/office/powerpoint/2010/main" val="5805913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witch case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Note:</a:t>
            </a:r>
          </a:p>
          <a:p>
            <a:pPr marL="0" indent="0">
              <a:buNone/>
            </a:pPr>
            <a:endParaRPr lang="en-US" dirty="0"/>
          </a:p>
          <a:p>
            <a:pPr marL="0" indent="0">
              <a:buNone/>
            </a:pPr>
            <a:endParaRPr lang="en-US" dirty="0" smtClean="0"/>
          </a:p>
          <a:p>
            <a:pPr marL="0" indent="0">
              <a:buNone/>
            </a:pPr>
            <a:endParaRPr lang="en-US" dirty="0"/>
          </a:p>
          <a:p>
            <a:pPr marL="0" indent="0">
              <a:buNone/>
            </a:pPr>
            <a:r>
              <a:rPr lang="en-US" dirty="0"/>
              <a:t>1. expression in the switch must result in integer value.</a:t>
            </a:r>
            <a:br>
              <a:rPr lang="en-US" dirty="0"/>
            </a:br>
            <a:r>
              <a:rPr lang="en-US" dirty="0"/>
              <a:t>2. Maximum </a:t>
            </a:r>
            <a:r>
              <a:rPr lang="en-US" b="1" dirty="0"/>
              <a:t>one</a:t>
            </a:r>
            <a:r>
              <a:rPr lang="en-US" dirty="0"/>
              <a:t> of the label values match the expression value in order for the corresponding statements to execute. Otherwise default statement executes if present in the switch statement.</a:t>
            </a:r>
            <a:br>
              <a:rPr lang="en-US" dirty="0"/>
            </a:br>
            <a:r>
              <a:rPr lang="en-US" dirty="0"/>
              <a:t>3. break statement must be in the end in each case.</a:t>
            </a:r>
            <a:br>
              <a:rPr lang="en-US" dirty="0"/>
            </a:br>
            <a:r>
              <a:rPr lang="en-US" dirty="0"/>
              <a:t>4. break causes the execution to jump out of the switch to the statement immediately following the switch.</a:t>
            </a:r>
            <a:br>
              <a:rPr lang="en-US" dirty="0"/>
            </a:br>
            <a:endParaRPr lang="en-US" dirty="0"/>
          </a:p>
        </p:txBody>
      </p:sp>
    </p:spTree>
    <p:extLst>
      <p:ext uri="{BB962C8B-B14F-4D97-AF65-F5344CB8AC3E}">
        <p14:creationId xmlns:p14="http://schemas.microsoft.com/office/powerpoint/2010/main" val="41111070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sz="quarter" idx="1"/>
          </p:nvPr>
        </p:nvSpPr>
        <p:spPr/>
        <p:txBody>
          <a:bodyPr/>
          <a:lstStyle/>
          <a:p>
            <a:r>
              <a:rPr lang="en-US" dirty="0"/>
              <a:t>In C switch statement, the expression of each case label must be an </a:t>
            </a:r>
            <a:r>
              <a:rPr lang="en-US" b="1" dirty="0"/>
              <a:t>integer constant expression</a:t>
            </a:r>
            <a:r>
              <a:rPr lang="en-US" dirty="0" smtClean="0"/>
              <a:t>.</a:t>
            </a:r>
          </a:p>
          <a:p>
            <a:r>
              <a:rPr lang="en-US" dirty="0"/>
              <a:t>The expression used in switch must be </a:t>
            </a:r>
            <a:r>
              <a:rPr lang="en-US" b="1" dirty="0"/>
              <a:t>integral type </a:t>
            </a:r>
            <a:r>
              <a:rPr lang="en-US" dirty="0"/>
              <a:t>( </a:t>
            </a:r>
            <a:r>
              <a:rPr lang="en-US" dirty="0" err="1"/>
              <a:t>int</a:t>
            </a:r>
            <a:r>
              <a:rPr lang="en-US" dirty="0"/>
              <a:t>, char and </a:t>
            </a:r>
            <a:r>
              <a:rPr lang="en-US" dirty="0" err="1"/>
              <a:t>enum</a:t>
            </a:r>
            <a:r>
              <a:rPr lang="en-US" dirty="0"/>
              <a:t>). Any other type of expression is not allowed.</a:t>
            </a:r>
            <a:endParaRPr lang="en-US" dirty="0" smtClean="0"/>
          </a:p>
          <a:p>
            <a:endParaRPr lang="en-US" dirty="0"/>
          </a:p>
        </p:txBody>
      </p:sp>
      <p:pic>
        <p:nvPicPr>
          <p:cNvPr id="4" name="Picture 3"/>
          <p:cNvPicPr>
            <a:picLocks noChangeAspect="1"/>
          </p:cNvPicPr>
          <p:nvPr/>
        </p:nvPicPr>
        <p:blipFill>
          <a:blip r:embed="rId2"/>
          <a:stretch>
            <a:fillRect/>
          </a:stretch>
        </p:blipFill>
        <p:spPr>
          <a:xfrm>
            <a:off x="279981" y="2973977"/>
            <a:ext cx="3889249" cy="3333750"/>
          </a:xfrm>
          <a:prstGeom prst="rect">
            <a:avLst/>
          </a:prstGeom>
        </p:spPr>
      </p:pic>
      <p:pic>
        <p:nvPicPr>
          <p:cNvPr id="5" name="Picture 4"/>
          <p:cNvPicPr>
            <a:picLocks noChangeAspect="1"/>
          </p:cNvPicPr>
          <p:nvPr/>
        </p:nvPicPr>
        <p:blipFill>
          <a:blip r:embed="rId3"/>
          <a:stretch>
            <a:fillRect/>
          </a:stretch>
        </p:blipFill>
        <p:spPr>
          <a:xfrm>
            <a:off x="4383459" y="2971800"/>
            <a:ext cx="4459224" cy="3333750"/>
          </a:xfrm>
          <a:prstGeom prst="rect">
            <a:avLst/>
          </a:prstGeom>
        </p:spPr>
      </p:pic>
    </p:spTree>
    <p:extLst>
      <p:ext uri="{BB962C8B-B14F-4D97-AF65-F5344CB8AC3E}">
        <p14:creationId xmlns:p14="http://schemas.microsoft.com/office/powerpoint/2010/main" val="2679488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sz="quarter" idx="1"/>
          </p:nvPr>
        </p:nvSpPr>
        <p:spPr/>
        <p:txBody>
          <a:bodyPr/>
          <a:lstStyle/>
          <a:p>
            <a:r>
              <a:rPr lang="en-US" b="1" i="1" dirty="0"/>
              <a:t>All the statements following a matching case execute until a break statement is reached</a:t>
            </a:r>
            <a:r>
              <a:rPr lang="en-US" b="1" i="1" dirty="0" smtClean="0"/>
              <a:t>.</a:t>
            </a:r>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smtClean="0"/>
          </a:p>
          <a:p>
            <a:endParaRPr lang="en-US" dirty="0"/>
          </a:p>
        </p:txBody>
      </p:sp>
      <p:pic>
        <p:nvPicPr>
          <p:cNvPr id="4" name="Picture 3"/>
          <p:cNvPicPr>
            <a:picLocks noChangeAspect="1"/>
          </p:cNvPicPr>
          <p:nvPr/>
        </p:nvPicPr>
        <p:blipFill>
          <a:blip r:embed="rId2"/>
          <a:stretch>
            <a:fillRect/>
          </a:stretch>
        </p:blipFill>
        <p:spPr>
          <a:xfrm>
            <a:off x="349050" y="2362200"/>
            <a:ext cx="4241673" cy="3352800"/>
          </a:xfrm>
          <a:prstGeom prst="rect">
            <a:avLst/>
          </a:prstGeom>
        </p:spPr>
      </p:pic>
      <p:pic>
        <p:nvPicPr>
          <p:cNvPr id="5" name="Picture 4"/>
          <p:cNvPicPr>
            <a:picLocks noChangeAspect="1"/>
          </p:cNvPicPr>
          <p:nvPr/>
        </p:nvPicPr>
        <p:blipFill>
          <a:blip r:embed="rId3"/>
          <a:stretch>
            <a:fillRect/>
          </a:stretch>
        </p:blipFill>
        <p:spPr>
          <a:xfrm>
            <a:off x="4648200" y="2362200"/>
            <a:ext cx="4295775" cy="3352800"/>
          </a:xfrm>
          <a:prstGeom prst="rect">
            <a:avLst/>
          </a:prstGeom>
        </p:spPr>
      </p:pic>
    </p:spTree>
    <p:extLst>
      <p:ext uri="{BB962C8B-B14F-4D97-AF65-F5344CB8AC3E}">
        <p14:creationId xmlns:p14="http://schemas.microsoft.com/office/powerpoint/2010/main" val="25634283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5" name="Content Placeholder 4"/>
          <p:cNvSpPr>
            <a:spLocks noGrp="1"/>
          </p:cNvSpPr>
          <p:nvPr>
            <p:ph sz="quarter" idx="1"/>
          </p:nvPr>
        </p:nvSpPr>
        <p:spPr/>
        <p:txBody>
          <a:bodyPr>
            <a:normAutofit lnSpcReduction="10000"/>
          </a:bodyPr>
          <a:lstStyle/>
          <a:p>
            <a:r>
              <a:rPr lang="en-US" b="1" i="1" dirty="0"/>
              <a:t>The statements written above cases are never </a:t>
            </a:r>
            <a:r>
              <a:rPr lang="en-US" b="1" i="1" dirty="0" smtClean="0"/>
              <a:t>executed</a:t>
            </a:r>
          </a:p>
          <a:p>
            <a:r>
              <a:rPr lang="en-US" b="1" i="1" dirty="0"/>
              <a:t>Two case labels cannot have same value</a:t>
            </a:r>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r>
              <a:rPr lang="en-US" dirty="0"/>
              <a:t> </a:t>
            </a:r>
            <a:endParaRPr lang="en-US" dirty="0" smtClean="0"/>
          </a:p>
          <a:p>
            <a:endParaRPr lang="en-US" dirty="0"/>
          </a:p>
        </p:txBody>
      </p:sp>
      <p:pic>
        <p:nvPicPr>
          <p:cNvPr id="6" name="Picture 5"/>
          <p:cNvPicPr>
            <a:picLocks noChangeAspect="1"/>
          </p:cNvPicPr>
          <p:nvPr/>
        </p:nvPicPr>
        <p:blipFill>
          <a:blip r:embed="rId2"/>
          <a:stretch>
            <a:fillRect/>
          </a:stretch>
        </p:blipFill>
        <p:spPr>
          <a:xfrm>
            <a:off x="457200" y="2590800"/>
            <a:ext cx="4495800" cy="3048000"/>
          </a:xfrm>
          <a:prstGeom prst="rect">
            <a:avLst/>
          </a:prstGeom>
        </p:spPr>
      </p:pic>
      <p:pic>
        <p:nvPicPr>
          <p:cNvPr id="7" name="Picture 6"/>
          <p:cNvPicPr>
            <a:picLocks noChangeAspect="1"/>
          </p:cNvPicPr>
          <p:nvPr/>
        </p:nvPicPr>
        <p:blipFill>
          <a:blip r:embed="rId3"/>
          <a:stretch>
            <a:fillRect/>
          </a:stretch>
        </p:blipFill>
        <p:spPr>
          <a:xfrm>
            <a:off x="5143282" y="2608217"/>
            <a:ext cx="3662390" cy="3030583"/>
          </a:xfrm>
          <a:prstGeom prst="rect">
            <a:avLst/>
          </a:prstGeom>
        </p:spPr>
      </p:pic>
    </p:spTree>
    <p:extLst>
      <p:ext uri="{BB962C8B-B14F-4D97-AF65-F5344CB8AC3E}">
        <p14:creationId xmlns:p14="http://schemas.microsoft.com/office/powerpoint/2010/main" val="1783935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3549</TotalTime>
  <Words>5434</Words>
  <Application>Microsoft Office PowerPoint</Application>
  <PresentationFormat>On-screen Show (4:3)</PresentationFormat>
  <Paragraphs>758</Paragraphs>
  <Slides>112</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112</vt:i4>
      </vt:variant>
    </vt:vector>
  </HeadingPairs>
  <TitlesOfParts>
    <vt:vector size="125" baseType="lpstr">
      <vt:lpstr>Calibri</vt:lpstr>
      <vt:lpstr>Consolas</vt:lpstr>
      <vt:lpstr>FreeSans</vt:lpstr>
      <vt:lpstr>Georgia</vt:lpstr>
      <vt:lpstr>Mangal</vt:lpstr>
      <vt:lpstr>Noto Sans CJK SC Regular</vt:lpstr>
      <vt:lpstr>Open Sans</vt:lpstr>
      <vt:lpstr>Segoe UI</vt:lpstr>
      <vt:lpstr>Tahoma</vt:lpstr>
      <vt:lpstr>Times New Roman</vt:lpstr>
      <vt:lpstr>Wingdings</vt:lpstr>
      <vt:lpstr>Wingdings 2</vt:lpstr>
      <vt:lpstr>Civic</vt:lpstr>
      <vt:lpstr>Module-1</vt:lpstr>
      <vt:lpstr>PowerPoint Presentation</vt:lpstr>
      <vt:lpstr> </vt:lpstr>
      <vt:lpstr>History of C Standards</vt:lpstr>
      <vt:lpstr>History of C Standards</vt:lpstr>
      <vt:lpstr>Example</vt:lpstr>
      <vt:lpstr>Example</vt:lpstr>
      <vt:lpstr>Example</vt:lpstr>
      <vt:lpstr>Number Systems</vt:lpstr>
      <vt:lpstr>Number Systems</vt:lpstr>
      <vt:lpstr>Number Systems</vt:lpstr>
      <vt:lpstr>Important Number Conversions</vt:lpstr>
      <vt:lpstr>Books</vt:lpstr>
      <vt:lpstr>Course Plan</vt:lpstr>
      <vt:lpstr>Module 1: Basic C programming concepts</vt:lpstr>
      <vt:lpstr>Basic Organization of a Computer System</vt:lpstr>
      <vt:lpstr>Algorithm</vt:lpstr>
      <vt:lpstr>pseudocode</vt:lpstr>
      <vt:lpstr>Flow chart</vt:lpstr>
      <vt:lpstr>Flow chart</vt:lpstr>
      <vt:lpstr> </vt:lpstr>
      <vt:lpstr>Key Differences Between Algorithm and Flowchart</vt:lpstr>
      <vt:lpstr>Activity</vt:lpstr>
      <vt:lpstr>Possible Solutions?</vt:lpstr>
      <vt:lpstr>Choosing the best Algorithm</vt:lpstr>
      <vt:lpstr>Example-1</vt:lpstr>
      <vt:lpstr>Example-1</vt:lpstr>
      <vt:lpstr>Example-2</vt:lpstr>
      <vt:lpstr>Example-2</vt:lpstr>
      <vt:lpstr>Example-2</vt:lpstr>
      <vt:lpstr>Questions?</vt:lpstr>
      <vt:lpstr>Compiling and executing a ‘C’ code</vt:lpstr>
      <vt:lpstr>Compiling and executing a ‘C’ code </vt:lpstr>
      <vt:lpstr>Compiling and executing a ‘C’ code</vt:lpstr>
      <vt:lpstr>Compiling and executing a ‘C’ code</vt:lpstr>
      <vt:lpstr>Compiling and executing a ‘C’ code</vt:lpstr>
      <vt:lpstr>Sample Code of C “Hello World” Program</vt:lpstr>
      <vt:lpstr>Structure of a C program</vt:lpstr>
      <vt:lpstr>Structure of a C program</vt:lpstr>
      <vt:lpstr>Memory Management in C</vt:lpstr>
      <vt:lpstr>Memory Management in C</vt:lpstr>
      <vt:lpstr>Memory Management in C</vt:lpstr>
      <vt:lpstr>Memory Management in C</vt:lpstr>
      <vt:lpstr>Memory Management in C</vt:lpstr>
      <vt:lpstr>    Example to compare the size of uninitialized data segment(bss) </vt:lpstr>
      <vt:lpstr>Example to compare the size of uninitialized data segment(bss) </vt:lpstr>
      <vt:lpstr>Keywords</vt:lpstr>
      <vt:lpstr>Identifiers</vt:lpstr>
      <vt:lpstr>Identifiers (Note)</vt:lpstr>
      <vt:lpstr>Data types</vt:lpstr>
      <vt:lpstr>Data types</vt:lpstr>
      <vt:lpstr>Data types</vt:lpstr>
      <vt:lpstr>Data types</vt:lpstr>
      <vt:lpstr>Data types and sizes of Data types</vt:lpstr>
      <vt:lpstr>Online Lecture</vt:lpstr>
      <vt:lpstr>Variables</vt:lpstr>
      <vt:lpstr>Variables</vt:lpstr>
      <vt:lpstr>Example</vt:lpstr>
      <vt:lpstr>Local and Global variables</vt:lpstr>
      <vt:lpstr>Local and Global variables</vt:lpstr>
      <vt:lpstr>Local and Global variables</vt:lpstr>
      <vt:lpstr>Constant in C</vt:lpstr>
      <vt:lpstr>Constant in C</vt:lpstr>
      <vt:lpstr>Constant in C</vt:lpstr>
      <vt:lpstr>Constant in C</vt:lpstr>
      <vt:lpstr>Constant in C</vt:lpstr>
      <vt:lpstr>Example:1(using const keyword)</vt:lpstr>
      <vt:lpstr>Example-2(using #preprocessor directive)</vt:lpstr>
      <vt:lpstr>Literal</vt:lpstr>
      <vt:lpstr>Example: literal vs constant</vt:lpstr>
      <vt:lpstr>Operators in C</vt:lpstr>
      <vt:lpstr>Types</vt:lpstr>
      <vt:lpstr>Arithmetic Operators</vt:lpstr>
      <vt:lpstr>Operators</vt:lpstr>
      <vt:lpstr>Relational Operators</vt:lpstr>
      <vt:lpstr>Example</vt:lpstr>
      <vt:lpstr>Note:</vt:lpstr>
      <vt:lpstr>Logical Operators:</vt:lpstr>
      <vt:lpstr>Example </vt:lpstr>
      <vt:lpstr>Short-Circuiting in Logical Operators:</vt:lpstr>
      <vt:lpstr>Short-Circuiting in Logical Operators:</vt:lpstr>
      <vt:lpstr>  Bitwise Operators</vt:lpstr>
      <vt:lpstr>  Bitwise Operators</vt:lpstr>
      <vt:lpstr>Bitwise Shift Operators</vt:lpstr>
      <vt:lpstr>Bitwise Shift Operators</vt:lpstr>
      <vt:lpstr>Increment and decrement operators</vt:lpstr>
      <vt:lpstr>Example2</vt:lpstr>
      <vt:lpstr>Decision control statements</vt:lpstr>
      <vt:lpstr>if statement</vt:lpstr>
      <vt:lpstr>Flow chart</vt:lpstr>
      <vt:lpstr>if-else</vt:lpstr>
      <vt:lpstr>Example</vt:lpstr>
      <vt:lpstr>Example-1</vt:lpstr>
      <vt:lpstr>Example-2</vt:lpstr>
      <vt:lpstr>Example-2</vt:lpstr>
      <vt:lpstr>switch case</vt:lpstr>
      <vt:lpstr>Example1</vt:lpstr>
      <vt:lpstr>Example2</vt:lpstr>
      <vt:lpstr>Example3</vt:lpstr>
      <vt:lpstr>PowerPoint Presentation</vt:lpstr>
      <vt:lpstr>Example</vt:lpstr>
      <vt:lpstr>Loops</vt:lpstr>
      <vt:lpstr>Loops</vt:lpstr>
      <vt:lpstr>Loops</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860</cp:revision>
  <dcterms:created xsi:type="dcterms:W3CDTF">2017-08-08T03:49:26Z</dcterms:created>
  <dcterms:modified xsi:type="dcterms:W3CDTF">2019-08-19T01:12:59Z</dcterms:modified>
</cp:coreProperties>
</file>