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sldIdLst>
    <p:sldId id="256" r:id="rId2"/>
    <p:sldId id="369" r:id="rId3"/>
    <p:sldId id="373" r:id="rId4"/>
    <p:sldId id="381" r:id="rId5"/>
    <p:sldId id="375" r:id="rId6"/>
    <p:sldId id="376" r:id="rId7"/>
    <p:sldId id="291" r:id="rId8"/>
    <p:sldId id="257" r:id="rId9"/>
    <p:sldId id="258" r:id="rId10"/>
    <p:sldId id="293" r:id="rId11"/>
    <p:sldId id="295" r:id="rId12"/>
    <p:sldId id="310" r:id="rId13"/>
    <p:sldId id="296" r:id="rId14"/>
    <p:sldId id="297" r:id="rId15"/>
    <p:sldId id="307" r:id="rId16"/>
    <p:sldId id="308" r:id="rId17"/>
    <p:sldId id="309" r:id="rId18"/>
    <p:sldId id="306" r:id="rId19"/>
    <p:sldId id="312" r:id="rId20"/>
    <p:sldId id="299" r:id="rId21"/>
    <p:sldId id="300" r:id="rId22"/>
    <p:sldId id="301" r:id="rId23"/>
    <p:sldId id="260" r:id="rId24"/>
    <p:sldId id="329" r:id="rId25"/>
    <p:sldId id="335" r:id="rId26"/>
    <p:sldId id="332" r:id="rId27"/>
    <p:sldId id="330" r:id="rId28"/>
    <p:sldId id="336" r:id="rId29"/>
    <p:sldId id="339" r:id="rId30"/>
    <p:sldId id="349" r:id="rId31"/>
    <p:sldId id="340" r:id="rId32"/>
    <p:sldId id="341" r:id="rId33"/>
    <p:sldId id="342" r:id="rId34"/>
    <p:sldId id="343" r:id="rId35"/>
    <p:sldId id="344" r:id="rId36"/>
    <p:sldId id="350" r:id="rId37"/>
    <p:sldId id="351" r:id="rId38"/>
    <p:sldId id="345" r:id="rId39"/>
    <p:sldId id="346" r:id="rId40"/>
    <p:sldId id="352" r:id="rId41"/>
    <p:sldId id="347" r:id="rId42"/>
    <p:sldId id="353" r:id="rId43"/>
    <p:sldId id="354" r:id="rId44"/>
    <p:sldId id="355" r:id="rId45"/>
    <p:sldId id="356" r:id="rId46"/>
    <p:sldId id="357" r:id="rId47"/>
    <p:sldId id="358" r:id="rId48"/>
    <p:sldId id="359" r:id="rId49"/>
    <p:sldId id="360" r:id="rId50"/>
    <p:sldId id="361" r:id="rId51"/>
    <p:sldId id="362" r:id="rId52"/>
    <p:sldId id="363" r:id="rId53"/>
    <p:sldId id="379" r:id="rId54"/>
    <p:sldId id="380" r:id="rId55"/>
    <p:sldId id="377" r:id="rId56"/>
    <p:sldId id="378" r:id="rId57"/>
    <p:sldId id="364" r:id="rId58"/>
    <p:sldId id="365" r:id="rId59"/>
    <p:sldId id="366" r:id="rId60"/>
    <p:sldId id="367" r:id="rId61"/>
    <p:sldId id="36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73" autoAdjust="0"/>
  </p:normalViewPr>
  <p:slideViewPr>
    <p:cSldViewPr>
      <p:cViewPr varScale="1">
        <p:scale>
          <a:sx n="73" d="100"/>
          <a:sy n="73" d="100"/>
        </p:scale>
        <p:origin x="12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F778E0-BDB2-43C9-BF90-DC7C7BA398CE}" type="datetimeFigureOut">
              <a:rPr lang="en-US" smtClean="0"/>
              <a:t>8/19/2017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D033D8-1DB7-4E34-8C6A-A80AF3BD44F7}" type="slidenum">
              <a:rPr lang="en-US" smtClean="0"/>
              <a:t>‹#›</a:t>
            </a:fld>
            <a:endParaRPr lang="en-US"/>
          </a:p>
        </p:txBody>
      </p:sp>
    </p:spTree>
    <p:extLst>
      <p:ext uri="{BB962C8B-B14F-4D97-AF65-F5344CB8AC3E}">
        <p14:creationId xmlns:p14="http://schemas.microsoft.com/office/powerpoint/2010/main" val="43170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American National Standards Institute (ANSI, /ˈ</a:t>
            </a:r>
            <a:r>
              <a:rPr lang="en-US" dirty="0" err="1" smtClean="0"/>
              <a:t>ænsi</a:t>
            </a:r>
            <a:r>
              <a:rPr lang="en-US" dirty="0" smtClean="0"/>
              <a:t>/ an-see) is a private non-profit organization that oversees the development of voluntary consensus standards for products, services, processes, systems, and personnel in the United States.</a:t>
            </a:r>
          </a:p>
          <a:p>
            <a:r>
              <a:rPr lang="en-US" dirty="0" smtClean="0"/>
              <a:t>The organization's headquarters are in Washington, DC. ANSI's operations office is located in New York City.</a:t>
            </a:r>
          </a:p>
          <a:p>
            <a:r>
              <a:rPr lang="en-US" dirty="0" smtClean="0"/>
              <a:t>The International Organization for Standardization (ISO) is an international standard-setting body composed of representatives from various national standards organizations. Founded on 23 February 1947, the organization promotes worldwide proprietary, industrial and commercial standards. It is headquartered in Geneva, Switzerland</a:t>
            </a:r>
            <a:r>
              <a:rPr lang="en-US" baseline="0" dirty="0" smtClean="0"/>
              <a:t> </a:t>
            </a:r>
            <a:r>
              <a:rPr lang="en-US" dirty="0" smtClean="0"/>
              <a:t>and as of 2015 works in 163 countries.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2</a:t>
            </a:fld>
            <a:endParaRPr lang="en-US"/>
          </a:p>
        </p:txBody>
      </p:sp>
    </p:spTree>
    <p:extLst>
      <p:ext uri="{BB962C8B-B14F-4D97-AF65-F5344CB8AC3E}">
        <p14:creationId xmlns:p14="http://schemas.microsoft.com/office/powerpoint/2010/main" val="2737080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dirty="0" err="1" smtClean="0"/>
              <a:t>stdio.h</a:t>
            </a:r>
            <a:r>
              <a:rPr lang="en-US" sz="1200" b="0" i="0" kern="1200" dirty="0" smtClean="0">
                <a:solidFill>
                  <a:schemeClr val="tx1"/>
                </a:solidFill>
                <a:effectLst/>
                <a:latin typeface="+mn-lt"/>
                <a:ea typeface="+mn-ea"/>
                <a:cs typeface="+mn-cs"/>
              </a:rPr>
              <a:t> holds information about the I/O stuff, the actual code for it will be in the runtime library (though you rarely have to link that library specifically since the compiler will try to take care of it for you). Because you usually link with the compiler (i.e., the compiler invokes the linker for you), it knows that you're probably going to need the C run time library.</a:t>
            </a:r>
          </a:p>
          <a:p>
            <a:endParaRPr lang="en-US" dirty="0" smtClean="0"/>
          </a:p>
          <a:p>
            <a:r>
              <a:rPr lang="en-US" dirty="0" smtClean="0"/>
              <a:t>On a normal Unix system, if you do not instruct it otherwise, [GCC] will look for headers requested with #include &lt;file&gt; in: C:\Program Files (x86)\</a:t>
            </a:r>
            <a:r>
              <a:rPr lang="en-US" dirty="0" err="1" smtClean="0"/>
              <a:t>CodeBlocks</a:t>
            </a:r>
            <a:r>
              <a:rPr lang="en-US" dirty="0" smtClean="0"/>
              <a:t>\</a:t>
            </a:r>
            <a:r>
              <a:rPr lang="en-US" dirty="0" err="1" smtClean="0"/>
              <a:t>MinGW</a:t>
            </a:r>
            <a:r>
              <a:rPr lang="en-US" dirty="0" smtClean="0"/>
              <a:t>\include</a:t>
            </a:r>
          </a:p>
          <a:p>
            <a:endParaRPr lang="en-US" dirty="0" smtClean="0"/>
          </a:p>
          <a:p>
            <a:r>
              <a:rPr lang="en-US" dirty="0" smtClean="0"/>
              <a:t>Source: http://www.mingw.org/wiki/includepathhowto</a:t>
            </a:r>
            <a:br>
              <a:rPr lang="en-US" dirty="0" smtClean="0"/>
            </a:b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28</a:t>
            </a:fld>
            <a:endParaRPr lang="en-US"/>
          </a:p>
        </p:txBody>
      </p:sp>
    </p:spTree>
    <p:extLst>
      <p:ext uri="{BB962C8B-B14F-4D97-AF65-F5344CB8AC3E}">
        <p14:creationId xmlns:p14="http://schemas.microsoft.com/office/powerpoint/2010/main" val="3872226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29</a:t>
            </a:fld>
            <a:endParaRPr lang="en-US"/>
          </a:p>
        </p:txBody>
      </p:sp>
    </p:spTree>
    <p:extLst>
      <p:ext uri="{BB962C8B-B14F-4D97-AF65-F5344CB8AC3E}">
        <p14:creationId xmlns:p14="http://schemas.microsoft.com/office/powerpoint/2010/main" val="806310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31</a:t>
            </a:fld>
            <a:endParaRPr lang="en-US"/>
          </a:p>
        </p:txBody>
      </p:sp>
    </p:spTree>
    <p:extLst>
      <p:ext uri="{BB962C8B-B14F-4D97-AF65-F5344CB8AC3E}">
        <p14:creationId xmlns:p14="http://schemas.microsoft.com/office/powerpoint/2010/main" val="4176311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Static : storage specifier and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is a type qualifier.</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36</a:t>
            </a:fld>
            <a:endParaRPr lang="en-US"/>
          </a:p>
        </p:txBody>
      </p:sp>
    </p:spTree>
    <p:extLst>
      <p:ext uri="{BB962C8B-B14F-4D97-AF65-F5344CB8AC3E}">
        <p14:creationId xmlns:p14="http://schemas.microsoft.com/office/powerpoint/2010/main" val="420439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the stack? It's a special region of your computer's memory that stores temporary variables created by each function (including the </a:t>
            </a:r>
            <a:r>
              <a:rPr lang="en-US" dirty="0" smtClean="0"/>
              <a:t>main()</a:t>
            </a:r>
            <a:r>
              <a:rPr lang="en-US" sz="1200" b="0" i="0" kern="1200" dirty="0" smtClean="0">
                <a:solidFill>
                  <a:schemeClr val="tx1"/>
                </a:solidFill>
                <a:effectLst/>
                <a:latin typeface="+mn-lt"/>
                <a:ea typeface="+mn-ea"/>
                <a:cs typeface="+mn-cs"/>
              </a:rPr>
              <a:t> function). The stack is a "LIFO" (last in, first out) data structure, that is managed and optimized by the CPU quite closely. Every time a function declares a new variable, it is "pushed" onto the stack. Then every time a function exits, </a:t>
            </a:r>
            <a:r>
              <a:rPr lang="en-US" sz="1200" b="1" i="0"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of the variables pushed onto the stack by that function, are freed (that is to say, they are deleted). Once a stack variable is freed, that region of memory becomes available for other stack variables.</a:t>
            </a:r>
          </a:p>
          <a:p>
            <a:r>
              <a:rPr lang="en-US" sz="1200" b="0" i="0" kern="1200" dirty="0" smtClean="0">
                <a:solidFill>
                  <a:schemeClr val="tx1"/>
                </a:solidFill>
                <a:effectLst/>
                <a:latin typeface="+mn-lt"/>
                <a:ea typeface="+mn-ea"/>
                <a:cs typeface="+mn-cs"/>
              </a:rPr>
              <a:t>The advantage of using the stack to store variables, is that memory is managed for you. You don't have to allocate memory by hand, or free it once you don't need it any more. What's more, because the CPU organizes stack memory so efficiently, reading from and writing to stack variables is very fast.</a:t>
            </a:r>
          </a:p>
          <a:p>
            <a:r>
              <a:rPr lang="en-US" sz="1200" b="0" i="0" kern="1200" dirty="0" smtClean="0">
                <a:solidFill>
                  <a:schemeClr val="tx1"/>
                </a:solidFill>
                <a:effectLst/>
                <a:latin typeface="+mn-lt"/>
                <a:ea typeface="+mn-ea"/>
                <a:cs typeface="+mn-cs"/>
              </a:rPr>
              <a:t>A key to understanding the stack is the notion that </a:t>
            </a:r>
            <a:r>
              <a:rPr lang="en-US" sz="1200" b="1" i="0" kern="1200" dirty="0" smtClean="0">
                <a:solidFill>
                  <a:schemeClr val="tx1"/>
                </a:solidFill>
                <a:effectLst/>
                <a:latin typeface="+mn-lt"/>
                <a:ea typeface="+mn-ea"/>
                <a:cs typeface="+mn-cs"/>
              </a:rPr>
              <a:t>when a function exits</a:t>
            </a:r>
            <a:r>
              <a:rPr lang="en-US" sz="1200" b="0" i="0" kern="1200" dirty="0" smtClean="0">
                <a:solidFill>
                  <a:schemeClr val="tx1"/>
                </a:solidFill>
                <a:effectLst/>
                <a:latin typeface="+mn-lt"/>
                <a:ea typeface="+mn-ea"/>
                <a:cs typeface="+mn-cs"/>
              </a:rPr>
              <a:t>, all of its variables are popped off of the stack (and hence lost forever). Thus stack variables are </a:t>
            </a:r>
            <a:r>
              <a:rPr lang="en-US" sz="1200" b="1" i="0" kern="1200" dirty="0" smtClean="0">
                <a:solidFill>
                  <a:schemeClr val="tx1"/>
                </a:solidFill>
                <a:effectLst/>
                <a:latin typeface="+mn-lt"/>
                <a:ea typeface="+mn-ea"/>
                <a:cs typeface="+mn-cs"/>
              </a:rPr>
              <a:t>local</a:t>
            </a:r>
            <a:r>
              <a:rPr lang="en-US" sz="1200" b="0" i="0" kern="1200" dirty="0" smtClean="0">
                <a:solidFill>
                  <a:schemeClr val="tx1"/>
                </a:solidFill>
                <a:effectLst/>
                <a:latin typeface="+mn-lt"/>
                <a:ea typeface="+mn-ea"/>
                <a:cs typeface="+mn-cs"/>
              </a:rPr>
              <a:t> in nature. This is related to a concept we saw earlier known as </a:t>
            </a:r>
            <a:r>
              <a:rPr lang="en-US" sz="1200" b="1" i="0" kern="1200" dirty="0" smtClean="0">
                <a:solidFill>
                  <a:schemeClr val="tx1"/>
                </a:solidFill>
                <a:effectLst/>
                <a:latin typeface="+mn-lt"/>
                <a:ea typeface="+mn-ea"/>
                <a:cs typeface="+mn-cs"/>
              </a:rPr>
              <a:t>variable scope</a:t>
            </a:r>
            <a:r>
              <a:rPr lang="en-US" sz="1200" b="0" i="0" kern="1200" dirty="0" smtClean="0">
                <a:solidFill>
                  <a:schemeClr val="tx1"/>
                </a:solidFill>
                <a:effectLst/>
                <a:latin typeface="+mn-lt"/>
                <a:ea typeface="+mn-ea"/>
                <a:cs typeface="+mn-cs"/>
              </a:rPr>
              <a:t>, or local vs global variables. A common bug in C programming is attempting to access a variable that was created on the stack inside some function, from a place in your program outside of that function (i.e. after that function has exited).</a:t>
            </a:r>
          </a:p>
          <a:p>
            <a:r>
              <a:rPr lang="en-US" sz="1200" b="0" i="0" kern="1200" dirty="0" smtClean="0">
                <a:solidFill>
                  <a:schemeClr val="tx1"/>
                </a:solidFill>
                <a:effectLst/>
                <a:latin typeface="+mn-lt"/>
                <a:ea typeface="+mn-ea"/>
                <a:cs typeface="+mn-cs"/>
              </a:rPr>
              <a:t>Another feature of the stack to keep in mind, is that there is a limit (varies with OS) on the size of variables that can be store on the stack. This is not the case for variables allocated on the </a:t>
            </a:r>
            <a:r>
              <a:rPr lang="en-US" sz="1200" b="1" i="0" kern="1200" dirty="0" smtClean="0">
                <a:solidFill>
                  <a:schemeClr val="tx1"/>
                </a:solidFill>
                <a:effectLst/>
                <a:latin typeface="+mn-lt"/>
                <a:ea typeface="+mn-ea"/>
                <a:cs typeface="+mn-cs"/>
              </a:rPr>
              <a:t>heap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Heap: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heap is a region of your computer's memory that is not managed automatically for you, and is not as tightly managed by the CPU. It is a more free-floating region of memory (and is larger). To allocate memory on the heap, you must use </a:t>
            </a:r>
            <a:r>
              <a:rPr lang="en-US" sz="1200" b="0" i="0" kern="1200" dirty="0" err="1" smtClean="0">
                <a:solidFill>
                  <a:schemeClr val="tx1"/>
                </a:solidFill>
                <a:effectLst/>
                <a:latin typeface="+mn-lt"/>
                <a:ea typeface="+mn-ea"/>
                <a:cs typeface="+mn-cs"/>
              </a:rPr>
              <a:t>malloc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calloc</a:t>
            </a:r>
            <a:r>
              <a:rPr lang="en-US" sz="1200" b="0" i="0" kern="1200" dirty="0" smtClean="0">
                <a:solidFill>
                  <a:schemeClr val="tx1"/>
                </a:solidFill>
                <a:effectLst/>
                <a:latin typeface="+mn-lt"/>
                <a:ea typeface="+mn-ea"/>
                <a:cs typeface="+mn-cs"/>
              </a:rPr>
              <a:t>(), which are built-in C functions. Once you have allocated memory on the heap, you are responsible for using free() to deallocate that memory once you don't need it any more. If you fail to do this, your program will have what is known as a </a:t>
            </a:r>
            <a:r>
              <a:rPr lang="en-US" sz="1200" b="1" i="0" kern="1200" dirty="0" smtClean="0">
                <a:solidFill>
                  <a:schemeClr val="tx1"/>
                </a:solidFill>
                <a:effectLst/>
                <a:latin typeface="+mn-lt"/>
                <a:ea typeface="+mn-ea"/>
                <a:cs typeface="+mn-cs"/>
              </a:rPr>
              <a:t>memory leak</a:t>
            </a:r>
            <a:r>
              <a:rPr lang="en-US" sz="1200" b="0" i="0" kern="1200" dirty="0" smtClean="0">
                <a:solidFill>
                  <a:schemeClr val="tx1"/>
                </a:solidFill>
                <a:effectLst/>
                <a:latin typeface="+mn-lt"/>
                <a:ea typeface="+mn-ea"/>
                <a:cs typeface="+mn-cs"/>
              </a:rPr>
              <a:t>. That is, memory on the heap will still be set aside (and won't be available to other processes). As we will see in the debugging section, there is a tool called </a:t>
            </a:r>
            <a:r>
              <a:rPr lang="en-US" sz="1200" b="0" i="0" kern="1200" dirty="0" err="1" smtClean="0">
                <a:solidFill>
                  <a:schemeClr val="tx1"/>
                </a:solidFill>
                <a:effectLst/>
                <a:latin typeface="+mn-lt"/>
                <a:ea typeface="+mn-ea"/>
                <a:cs typeface="+mn-cs"/>
              </a:rPr>
              <a:t>valgrind</a:t>
            </a:r>
            <a:r>
              <a:rPr lang="en-US" sz="1200" b="0" i="0" kern="1200" dirty="0" smtClean="0">
                <a:solidFill>
                  <a:schemeClr val="tx1"/>
                </a:solidFill>
                <a:effectLst/>
                <a:latin typeface="+mn-lt"/>
                <a:ea typeface="+mn-ea"/>
                <a:cs typeface="+mn-cs"/>
              </a:rPr>
              <a:t> that can help you detect memory leaks.</a:t>
            </a:r>
          </a:p>
          <a:p>
            <a:r>
              <a:rPr lang="en-US" sz="1200" b="0" i="0" kern="1200" dirty="0" smtClean="0">
                <a:solidFill>
                  <a:schemeClr val="tx1"/>
                </a:solidFill>
                <a:effectLst/>
                <a:latin typeface="+mn-lt"/>
                <a:ea typeface="+mn-ea"/>
                <a:cs typeface="+mn-cs"/>
              </a:rPr>
              <a:t>Unlike the stack, the heap does not have size restrictions on variable size (apart from the obvious physical limitations of your computer). Heap memory is slightly slower to be read from and written to, because one has to use </a:t>
            </a:r>
            <a:r>
              <a:rPr lang="en-US" sz="1200" b="1" i="0" kern="1200" dirty="0" smtClean="0">
                <a:solidFill>
                  <a:schemeClr val="tx1"/>
                </a:solidFill>
                <a:effectLst/>
                <a:latin typeface="+mn-lt"/>
                <a:ea typeface="+mn-ea"/>
                <a:cs typeface="+mn-cs"/>
              </a:rPr>
              <a:t>pointers</a:t>
            </a:r>
            <a:r>
              <a:rPr lang="en-US" sz="1200" b="0" i="0" kern="1200" dirty="0" smtClean="0">
                <a:solidFill>
                  <a:schemeClr val="tx1"/>
                </a:solidFill>
                <a:effectLst/>
                <a:latin typeface="+mn-lt"/>
                <a:ea typeface="+mn-ea"/>
                <a:cs typeface="+mn-cs"/>
              </a:rPr>
              <a:t> to access memory on the heap. We will talk about pointers shortly.</a:t>
            </a:r>
          </a:p>
          <a:p>
            <a:r>
              <a:rPr lang="en-US" sz="1200" b="0" i="0" kern="1200" dirty="0" smtClean="0">
                <a:solidFill>
                  <a:schemeClr val="tx1"/>
                </a:solidFill>
                <a:effectLst/>
                <a:latin typeface="+mn-lt"/>
                <a:ea typeface="+mn-ea"/>
                <a:cs typeface="+mn-cs"/>
              </a:rPr>
              <a:t>Unlike the stack, variables created on the heap are accessible by any function, anywhere in your program. Heap variables are essentially global in scope.</a:t>
            </a:r>
          </a:p>
          <a:p>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37</a:t>
            </a:fld>
            <a:endParaRPr lang="en-US"/>
          </a:p>
        </p:txBody>
      </p:sp>
    </p:spTree>
    <p:extLst>
      <p:ext uri="{BB962C8B-B14F-4D97-AF65-F5344CB8AC3E}">
        <p14:creationId xmlns:p14="http://schemas.microsoft.com/office/powerpoint/2010/main" val="1347651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idea behind </a:t>
            </a:r>
            <a:r>
              <a:rPr lang="en-US" dirty="0" err="1" smtClean="0"/>
              <a:t>int</a:t>
            </a:r>
            <a:r>
              <a:rPr lang="en-US" sz="1200" b="0" i="0" kern="1200" dirty="0" smtClean="0">
                <a:solidFill>
                  <a:schemeClr val="tx1"/>
                </a:solidFill>
                <a:effectLst/>
                <a:latin typeface="+mn-lt"/>
                <a:ea typeface="+mn-ea"/>
                <a:cs typeface="+mn-cs"/>
              </a:rPr>
              <a:t> was that it was supposed to match the natural "word" size on the given platform: 16 bit on 16-bit platforms, 32 bit on 32-bit platforms, 64 bit on 64-bit platforms, you get the idea. However, for backward compatibility purposes some compilers prefer to stick to 32-bit </a:t>
            </a:r>
            <a:r>
              <a:rPr lang="en-US" dirty="0" err="1" smtClean="0"/>
              <a:t>int</a:t>
            </a:r>
            <a:r>
              <a:rPr lang="en-US" sz="1200" b="0" i="0" kern="1200" dirty="0" err="1" smtClean="0">
                <a:solidFill>
                  <a:schemeClr val="tx1"/>
                </a:solidFill>
                <a:effectLst/>
                <a:latin typeface="+mn-lt"/>
                <a:ea typeface="+mn-ea"/>
                <a:cs typeface="+mn-cs"/>
              </a:rPr>
              <a:t>even</a:t>
            </a:r>
            <a:r>
              <a:rPr lang="en-US" sz="1200" b="0" i="0" kern="1200" dirty="0" smtClean="0">
                <a:solidFill>
                  <a:schemeClr val="tx1"/>
                </a:solidFill>
                <a:effectLst/>
                <a:latin typeface="+mn-lt"/>
                <a:ea typeface="+mn-ea"/>
                <a:cs typeface="+mn-cs"/>
              </a:rPr>
              <a:t> on 64-bit platforms.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39</a:t>
            </a:fld>
            <a:endParaRPr lang="en-US"/>
          </a:p>
        </p:txBody>
      </p:sp>
    </p:spTree>
    <p:extLst>
      <p:ext uri="{BB962C8B-B14F-4D97-AF65-F5344CB8AC3E}">
        <p14:creationId xmlns:p14="http://schemas.microsoft.com/office/powerpoint/2010/main" val="2341850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value of g= 10</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50</a:t>
            </a:fld>
            <a:endParaRPr lang="en-US"/>
          </a:p>
        </p:txBody>
      </p:sp>
    </p:spTree>
    <p:extLst>
      <p:ext uri="{BB962C8B-B14F-4D97-AF65-F5344CB8AC3E}">
        <p14:creationId xmlns:p14="http://schemas.microsoft.com/office/powerpoint/2010/main" val="2298454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a is 10 and b is 4                                                                                                                                                              </a:t>
            </a:r>
          </a:p>
          <a:p>
            <a:r>
              <a:rPr lang="en-US" sz="1200" b="0" i="0" kern="1200" dirty="0" err="1" smtClean="0">
                <a:solidFill>
                  <a:schemeClr val="tx1"/>
                </a:solidFill>
                <a:effectLst/>
                <a:latin typeface="+mn-lt"/>
                <a:ea typeface="+mn-ea"/>
                <a:cs typeface="+mn-cs"/>
              </a:rPr>
              <a:t>a+b</a:t>
            </a:r>
            <a:r>
              <a:rPr lang="en-US" sz="1200" b="0" i="0" kern="1200" dirty="0" smtClean="0">
                <a:solidFill>
                  <a:schemeClr val="tx1"/>
                </a:solidFill>
                <a:effectLst/>
                <a:latin typeface="+mn-lt"/>
                <a:ea typeface="+mn-ea"/>
                <a:cs typeface="+mn-cs"/>
              </a:rPr>
              <a:t> is 14                                                                                                                                                                       </a:t>
            </a:r>
          </a:p>
          <a:p>
            <a:r>
              <a:rPr lang="en-US" sz="1200" b="0" i="0" kern="1200" dirty="0" smtClean="0">
                <a:solidFill>
                  <a:schemeClr val="tx1"/>
                </a:solidFill>
                <a:effectLst/>
                <a:latin typeface="+mn-lt"/>
                <a:ea typeface="+mn-ea"/>
                <a:cs typeface="+mn-cs"/>
              </a:rPr>
              <a:t>a-b is 6                                                                                                                                                                        </a:t>
            </a:r>
          </a:p>
          <a:p>
            <a:r>
              <a:rPr lang="en-US" sz="1200" b="0" i="0" kern="1200" dirty="0" smtClean="0">
                <a:solidFill>
                  <a:schemeClr val="tx1"/>
                </a:solidFill>
                <a:effectLst/>
                <a:latin typeface="+mn-lt"/>
                <a:ea typeface="+mn-ea"/>
                <a:cs typeface="+mn-cs"/>
              </a:rPr>
              <a:t>a*b is 40                                                                                                                                                                       </a:t>
            </a:r>
          </a:p>
          <a:p>
            <a:r>
              <a:rPr lang="en-US" sz="1200" b="0" i="0" kern="1200" dirty="0" smtClean="0">
                <a:solidFill>
                  <a:schemeClr val="tx1"/>
                </a:solidFill>
                <a:effectLst/>
                <a:latin typeface="+mn-lt"/>
                <a:ea typeface="+mn-ea"/>
                <a:cs typeface="+mn-cs"/>
              </a:rPr>
              <a:t>a/b is 2                                                                                                                                                                        </a:t>
            </a:r>
          </a:p>
          <a:p>
            <a:r>
              <a:rPr lang="en-US" sz="1200" b="0" i="0" kern="1200" dirty="0" err="1" smtClean="0">
                <a:solidFill>
                  <a:schemeClr val="tx1"/>
                </a:solidFill>
                <a:effectLst/>
                <a:latin typeface="+mn-lt"/>
                <a:ea typeface="+mn-ea"/>
                <a:cs typeface="+mn-cs"/>
              </a:rPr>
              <a:t>a%b</a:t>
            </a:r>
            <a:r>
              <a:rPr lang="en-US" sz="1200" b="0" i="0" kern="1200" dirty="0" smtClean="0">
                <a:solidFill>
                  <a:schemeClr val="tx1"/>
                </a:solidFill>
                <a:effectLst/>
                <a:latin typeface="+mn-lt"/>
                <a:ea typeface="+mn-ea"/>
                <a:cs typeface="+mn-cs"/>
              </a:rPr>
              <a:t> is 2 </a:t>
            </a:r>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57</a:t>
            </a:fld>
            <a:endParaRPr lang="en-US"/>
          </a:p>
        </p:txBody>
      </p:sp>
    </p:spTree>
    <p:extLst>
      <p:ext uri="{BB962C8B-B14F-4D97-AF65-F5344CB8AC3E}">
        <p14:creationId xmlns:p14="http://schemas.microsoft.com/office/powerpoint/2010/main" val="53323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&gt;&gt; sum= </a:t>
            </a:r>
            <a:r>
              <a:rPr lang="en-US" dirty="0" err="1" smtClean="0"/>
              <a:t>a+b</a:t>
            </a:r>
            <a:endParaRPr lang="en-US" dirty="0" smtClean="0"/>
          </a:p>
          <a:p>
            <a:r>
              <a:rPr lang="en-US" dirty="0" smtClean="0"/>
              <a:t>Byte: </a:t>
            </a:r>
            <a:r>
              <a:rPr lang="en-US" sz="1200" b="0" i="0" kern="1200" dirty="0" smtClean="0">
                <a:solidFill>
                  <a:schemeClr val="tx1"/>
                </a:solidFill>
                <a:effectLst/>
                <a:latin typeface="+mn-lt"/>
                <a:ea typeface="+mn-ea"/>
                <a:cs typeface="+mn-cs"/>
              </a:rPr>
              <a:t>a unit of memory size</a:t>
            </a:r>
          </a:p>
          <a:p>
            <a:r>
              <a:rPr lang="en-US" sz="1200" b="0" i="0" kern="1200" dirty="0" smtClean="0">
                <a:solidFill>
                  <a:schemeClr val="tx1"/>
                </a:solidFill>
                <a:effectLst/>
                <a:latin typeface="+mn-lt"/>
                <a:ea typeface="+mn-ea"/>
                <a:cs typeface="+mn-cs"/>
              </a:rPr>
              <a:t>1GB= 2</a:t>
            </a:r>
            <a:r>
              <a:rPr lang="en-US" sz="1200" b="0" i="0" kern="1200" baseline="30000" dirty="0" smtClean="0">
                <a:solidFill>
                  <a:schemeClr val="tx1"/>
                </a:solidFill>
                <a:effectLst/>
                <a:latin typeface="+mn-lt"/>
                <a:ea typeface="+mn-ea"/>
                <a:cs typeface="+mn-cs"/>
              </a:rPr>
              <a:t>30</a:t>
            </a:r>
            <a:r>
              <a:rPr lang="en-US" sz="1200" b="0" i="0" kern="1200" dirty="0" smtClean="0">
                <a:solidFill>
                  <a:schemeClr val="tx1"/>
                </a:solidFill>
                <a:effectLst/>
                <a:latin typeface="+mn-lt"/>
                <a:ea typeface="+mn-ea"/>
                <a:cs typeface="+mn-cs"/>
              </a:rPr>
              <a:t> bytes</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bit</a:t>
            </a:r>
            <a:r>
              <a:rPr lang="en-US" sz="1200" b="0" i="0" kern="1200" dirty="0" smtClean="0">
                <a:solidFill>
                  <a:schemeClr val="tx1"/>
                </a:solidFill>
                <a:effectLst/>
                <a:latin typeface="+mn-lt"/>
                <a:ea typeface="+mn-ea"/>
                <a:cs typeface="+mn-cs"/>
              </a:rPr>
              <a:t> (short for binary digit) is the smallest unit of data in a </a:t>
            </a:r>
            <a:r>
              <a:rPr lang="en-US" sz="1200" b="1" i="0" kern="1200" dirty="0" smtClean="0">
                <a:solidFill>
                  <a:schemeClr val="tx1"/>
                </a:solidFill>
                <a:effectLst/>
                <a:latin typeface="+mn-lt"/>
                <a:ea typeface="+mn-ea"/>
                <a:cs typeface="+mn-cs"/>
              </a:rPr>
              <a:t>computer</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bit</a:t>
            </a:r>
            <a:r>
              <a:rPr lang="en-US" sz="1200" b="0" i="0" kern="1200" dirty="0" smtClean="0">
                <a:solidFill>
                  <a:schemeClr val="tx1"/>
                </a:solidFill>
                <a:effectLst/>
                <a:latin typeface="+mn-lt"/>
                <a:ea typeface="+mn-ea"/>
                <a:cs typeface="+mn-cs"/>
              </a:rPr>
              <a:t> has a single binary value, either 0 or 1. Although </a:t>
            </a:r>
            <a:r>
              <a:rPr lang="en-US" sz="1200" b="1" i="0" kern="1200" dirty="0" smtClean="0">
                <a:solidFill>
                  <a:schemeClr val="tx1"/>
                </a:solidFill>
                <a:effectLst/>
                <a:latin typeface="+mn-lt"/>
                <a:ea typeface="+mn-ea"/>
                <a:cs typeface="+mn-cs"/>
              </a:rPr>
              <a:t>computers</a:t>
            </a:r>
            <a:r>
              <a:rPr lang="en-US" sz="1200" b="0" i="0" kern="1200" dirty="0" smtClean="0">
                <a:solidFill>
                  <a:schemeClr val="tx1"/>
                </a:solidFill>
                <a:effectLst/>
                <a:latin typeface="+mn-lt"/>
                <a:ea typeface="+mn-ea"/>
                <a:cs typeface="+mn-cs"/>
              </a:rPr>
              <a:t> usually provide instructions that can test and manipulate </a:t>
            </a:r>
            <a:r>
              <a:rPr lang="en-US" sz="1200" b="1" i="0" kern="1200" dirty="0" smtClean="0">
                <a:solidFill>
                  <a:schemeClr val="tx1"/>
                </a:solidFill>
                <a:effectLst/>
                <a:latin typeface="+mn-lt"/>
                <a:ea typeface="+mn-ea"/>
                <a:cs typeface="+mn-cs"/>
              </a:rPr>
              <a:t>bits</a:t>
            </a:r>
            <a:r>
              <a:rPr lang="en-US" sz="1200" b="0" i="0" kern="1200" dirty="0" smtClean="0">
                <a:solidFill>
                  <a:schemeClr val="tx1"/>
                </a:solidFill>
                <a:effectLst/>
                <a:latin typeface="+mn-lt"/>
                <a:ea typeface="+mn-ea"/>
                <a:cs typeface="+mn-cs"/>
              </a:rPr>
              <a:t>, they generally are designed to store data and execute instructions in </a:t>
            </a:r>
            <a:r>
              <a:rPr lang="en-US" sz="1200" b="1" i="0" kern="1200" dirty="0" smtClean="0">
                <a:solidFill>
                  <a:schemeClr val="tx1"/>
                </a:solidFill>
                <a:effectLst/>
                <a:latin typeface="+mn-lt"/>
                <a:ea typeface="+mn-ea"/>
                <a:cs typeface="+mn-cs"/>
              </a:rPr>
              <a:t>bit</a:t>
            </a:r>
            <a:r>
              <a:rPr lang="en-US" sz="1200" b="0" i="0" kern="1200" dirty="0" smtClean="0">
                <a:solidFill>
                  <a:schemeClr val="tx1"/>
                </a:solidFill>
                <a:effectLst/>
                <a:latin typeface="+mn-lt"/>
                <a:ea typeface="+mn-ea"/>
                <a:cs typeface="+mn-cs"/>
              </a:rPr>
              <a:t> multiples called bytes</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10</a:t>
            </a:fld>
            <a:endParaRPr lang="en-US"/>
          </a:p>
        </p:txBody>
      </p:sp>
    </p:spTree>
    <p:extLst>
      <p:ext uri="{BB962C8B-B14F-4D97-AF65-F5344CB8AC3E}">
        <p14:creationId xmlns:p14="http://schemas.microsoft.com/office/powerpoint/2010/main" val="139232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computer is used for solving a particular problem, the steps to the solution should be communicated to the computer. This makes the study of algorithms a very important part in computer science. An algorithm is executed in a computer by combining lot of elementary operations such as additions and subtractions to perform more complex mathematical operations. But translating the idea of the algorithm in to computer code is not straight forward. Specially, converting an algorithm in to a low level language such as assembly language could be very tedious than using a high level language such as C or Java.</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11</a:t>
            </a:fld>
            <a:endParaRPr lang="en-US"/>
          </a:p>
        </p:txBody>
      </p:sp>
    </p:spTree>
    <p:extLst>
      <p:ext uri="{BB962C8B-B14F-4D97-AF65-F5344CB8AC3E}">
        <p14:creationId xmlns:p14="http://schemas.microsoft.com/office/powerpoint/2010/main" val="3154695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Pseudo-code is a general way of describing an algorithm. Pseudo-code does not use the syntax of a specific programming language, therefore cannot be executed on a computer. But it closely resembles the structure of a programming language and contains roughly the same level of detail.</a:t>
            </a:r>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12</a:t>
            </a:fld>
            <a:endParaRPr lang="en-US"/>
          </a:p>
        </p:txBody>
      </p:sp>
    </p:spTree>
    <p:extLst>
      <p:ext uri="{BB962C8B-B14F-4D97-AF65-F5344CB8AC3E}">
        <p14:creationId xmlns:p14="http://schemas.microsoft.com/office/powerpoint/2010/main" val="86650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23</a:t>
            </a:fld>
            <a:endParaRPr lang="en-US"/>
          </a:p>
        </p:txBody>
      </p:sp>
    </p:spTree>
    <p:extLst>
      <p:ext uri="{BB962C8B-B14F-4D97-AF65-F5344CB8AC3E}">
        <p14:creationId xmlns:p14="http://schemas.microsoft.com/office/powerpoint/2010/main" val="318097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a:t>
            </a:r>
            <a:r>
              <a:rPr lang="en-US" sz="1200" b="1" dirty="0" smtClean="0"/>
              <a:t> </a:t>
            </a:r>
            <a:r>
              <a:rPr lang="en-US" sz="1200" dirty="0" smtClean="0"/>
              <a:t>'Hello World!' program is created with help of a text editor and saved as </a:t>
            </a:r>
            <a:r>
              <a:rPr lang="en-US" sz="1200" dirty="0" err="1" smtClean="0"/>
              <a:t>Test.c</a:t>
            </a:r>
            <a:r>
              <a:rPr lang="en-US" sz="1200" dirty="0" smtClean="0"/>
              <a:t>.</a:t>
            </a:r>
          </a:p>
          <a:p>
            <a:r>
              <a:rPr lang="en-US" sz="1200" dirty="0" smtClean="0"/>
              <a:t>The </a:t>
            </a:r>
            <a:r>
              <a:rPr lang="en-US" sz="1200" dirty="0" err="1" smtClean="0"/>
              <a:t>Test.c</a:t>
            </a:r>
            <a:r>
              <a:rPr lang="en-US" sz="1200" dirty="0" smtClean="0"/>
              <a:t> program code is stored in a file as a sequence of bytes. Each byte has a value corresponding to some character. The first byte has the value 35 that corresponds to the character '#', for example. Likewise, the second byte has the integer value 105, which corresponds to the character '</a:t>
            </a:r>
            <a:r>
              <a:rPr lang="en-US" sz="1200" dirty="0" err="1" smtClean="0"/>
              <a:t>i</a:t>
            </a:r>
            <a:r>
              <a:rPr lang="en-US" sz="1200" dirty="0" smtClean="0"/>
              <a:t>', and so on.</a:t>
            </a:r>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24</a:t>
            </a:fld>
            <a:endParaRPr lang="en-US"/>
          </a:p>
        </p:txBody>
      </p:sp>
    </p:spTree>
    <p:extLst>
      <p:ext uri="{BB962C8B-B14F-4D97-AF65-F5344CB8AC3E}">
        <p14:creationId xmlns:p14="http://schemas.microsoft.com/office/powerpoint/2010/main" val="272655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25</a:t>
            </a:fld>
            <a:endParaRPr lang="en-US"/>
          </a:p>
        </p:txBody>
      </p:sp>
    </p:spTree>
    <p:extLst>
      <p:ext uri="{BB962C8B-B14F-4D97-AF65-F5344CB8AC3E}">
        <p14:creationId xmlns:p14="http://schemas.microsoft.com/office/powerpoint/2010/main" val="234670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During compilation of a C program the compilation is started off with preprocessing the directives (e.g., #include and #define). The preprocessor (</a:t>
            </a:r>
            <a:r>
              <a:rPr lang="en-US" sz="1200" b="0" i="1" kern="1200" dirty="0" err="1" smtClean="0">
                <a:solidFill>
                  <a:schemeClr val="tx1"/>
                </a:solidFill>
                <a:effectLst/>
                <a:latin typeface="+mn-lt"/>
                <a:ea typeface="+mn-ea"/>
                <a:cs typeface="+mn-cs"/>
              </a:rPr>
              <a:t>cpp</a:t>
            </a:r>
            <a:r>
              <a:rPr lang="en-US" sz="1200" b="0" i="0" kern="1200" dirty="0" smtClean="0">
                <a:solidFill>
                  <a:schemeClr val="tx1"/>
                </a:solidFill>
                <a:effectLst/>
                <a:latin typeface="+mn-lt"/>
                <a:ea typeface="+mn-ea"/>
                <a:cs typeface="+mn-cs"/>
              </a:rPr>
              <a:t> - c preprocessor) is a separate program in reality, but it is invoked automatically by the compiler. For example, the </a:t>
            </a:r>
            <a:r>
              <a:rPr lang="en-US" dirty="0" smtClean="0"/>
              <a:t>#include &lt;</a:t>
            </a:r>
            <a:r>
              <a:rPr lang="en-US" dirty="0" err="1" smtClean="0"/>
              <a:t>stdio.h</a:t>
            </a:r>
            <a:r>
              <a:rPr lang="en-US" dirty="0" smtClean="0"/>
              <a:t>&gt;</a:t>
            </a:r>
            <a:r>
              <a:rPr lang="en-US" sz="1200" b="0" i="0" kern="1200" dirty="0" smtClean="0">
                <a:solidFill>
                  <a:schemeClr val="tx1"/>
                </a:solidFill>
                <a:effectLst/>
                <a:latin typeface="+mn-lt"/>
                <a:ea typeface="+mn-ea"/>
                <a:cs typeface="+mn-cs"/>
              </a:rPr>
              <a:t> command in line 1 of </a:t>
            </a:r>
            <a:r>
              <a:rPr lang="en-US" sz="1200" b="0" i="0" kern="1200" dirty="0" err="1" smtClean="0">
                <a:solidFill>
                  <a:schemeClr val="tx1"/>
                </a:solidFill>
                <a:effectLst/>
                <a:latin typeface="+mn-lt"/>
                <a:ea typeface="+mn-ea"/>
                <a:cs typeface="+mn-cs"/>
              </a:rPr>
              <a:t>Test</a:t>
            </a:r>
            <a:r>
              <a:rPr lang="en-US" dirty="0" err="1" smtClean="0"/>
              <a:t>.c</a:t>
            </a:r>
            <a:r>
              <a:rPr lang="en-US" sz="1200" b="0" i="0" kern="1200" dirty="0" smtClean="0">
                <a:solidFill>
                  <a:schemeClr val="tx1"/>
                </a:solidFill>
                <a:effectLst/>
                <a:latin typeface="+mn-lt"/>
                <a:ea typeface="+mn-ea"/>
                <a:cs typeface="+mn-cs"/>
              </a:rPr>
              <a:t> tells the preprocessor to read the contents of the system header file </a:t>
            </a:r>
            <a:r>
              <a:rPr lang="en-US" dirty="0" err="1" smtClean="0"/>
              <a:t>stdio.h</a:t>
            </a:r>
            <a:r>
              <a:rPr lang="en-US" sz="1200" b="0" i="0" kern="1200" dirty="0" smtClean="0">
                <a:solidFill>
                  <a:schemeClr val="tx1"/>
                </a:solidFill>
                <a:effectLst/>
                <a:latin typeface="+mn-lt"/>
                <a:ea typeface="+mn-ea"/>
                <a:cs typeface="+mn-cs"/>
              </a:rPr>
              <a:t> and insert it directly into the program text. The result is another file typically with the </a:t>
            </a:r>
            <a:r>
              <a:rPr lang="en-US" dirty="0" smtClean="0"/>
              <a:t>.</a:t>
            </a:r>
            <a:r>
              <a:rPr lang="en-US" dirty="0" err="1" smtClean="0"/>
              <a:t>i</a:t>
            </a:r>
            <a:r>
              <a:rPr lang="en-US" sz="1200" b="0" i="0" kern="1200" dirty="0" smtClean="0">
                <a:solidFill>
                  <a:schemeClr val="tx1"/>
                </a:solidFill>
                <a:effectLst/>
                <a:latin typeface="+mn-lt"/>
                <a:ea typeface="+mn-ea"/>
                <a:cs typeface="+mn-cs"/>
              </a:rPr>
              <a:t> suffix. In practice, the preprocessed file is not saved to disk unless the </a:t>
            </a:r>
            <a:r>
              <a:rPr lang="en-US" dirty="0" smtClean="0"/>
              <a:t>-save-temps</a:t>
            </a:r>
            <a:r>
              <a:rPr lang="en-US" sz="1200" b="0" i="0" kern="1200" dirty="0" smtClean="0">
                <a:solidFill>
                  <a:schemeClr val="tx1"/>
                </a:solidFill>
                <a:effectLst/>
                <a:latin typeface="+mn-lt"/>
                <a:ea typeface="+mn-ea"/>
                <a:cs typeface="+mn-cs"/>
              </a:rPr>
              <a:t> option is used.</a:t>
            </a:r>
          </a:p>
          <a:p>
            <a:r>
              <a:rPr lang="en-US" sz="1200" b="0" i="0" kern="1200" dirty="0" smtClean="0">
                <a:solidFill>
                  <a:schemeClr val="tx1"/>
                </a:solidFill>
                <a:effectLst/>
                <a:latin typeface="+mn-lt"/>
                <a:ea typeface="+mn-ea"/>
                <a:cs typeface="+mn-cs"/>
              </a:rPr>
              <a:t>This is the first stage of compilation process where preprocessor directives (macros and header files are most common) are expanded. To perform this step </a:t>
            </a:r>
            <a:r>
              <a:rPr lang="en-US" sz="1200" b="0" i="0" kern="1200" dirty="0" err="1" smtClean="0">
                <a:solidFill>
                  <a:schemeClr val="tx1"/>
                </a:solidFill>
                <a:effectLst/>
                <a:latin typeface="+mn-lt"/>
                <a:ea typeface="+mn-ea"/>
                <a:cs typeface="+mn-cs"/>
              </a:rPr>
              <a:t>gcc</a:t>
            </a:r>
            <a:r>
              <a:rPr lang="en-US" sz="1200" b="0" i="0" kern="1200" dirty="0" smtClean="0">
                <a:solidFill>
                  <a:schemeClr val="tx1"/>
                </a:solidFill>
                <a:effectLst/>
                <a:latin typeface="+mn-lt"/>
                <a:ea typeface="+mn-ea"/>
                <a:cs typeface="+mn-cs"/>
              </a:rPr>
              <a:t> executes the following command internally.</a:t>
            </a:r>
          </a:p>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26</a:t>
            </a:fld>
            <a:endParaRPr lang="en-US"/>
          </a:p>
        </p:txBody>
      </p:sp>
    </p:spTree>
    <p:extLst>
      <p:ext uri="{BB962C8B-B14F-4D97-AF65-F5344CB8AC3E}">
        <p14:creationId xmlns:p14="http://schemas.microsoft.com/office/powerpoint/2010/main" val="190756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033D8-1DB7-4E34-8C6A-A80AF3BD44F7}" type="slidenum">
              <a:rPr lang="en-US" smtClean="0"/>
              <a:t>27</a:t>
            </a:fld>
            <a:endParaRPr lang="en-US"/>
          </a:p>
        </p:txBody>
      </p:sp>
    </p:spTree>
    <p:extLst>
      <p:ext uri="{BB962C8B-B14F-4D97-AF65-F5344CB8AC3E}">
        <p14:creationId xmlns:p14="http://schemas.microsoft.com/office/powerpoint/2010/main" val="196788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91B913B-E6C8-42B7-91B6-8E192B5A0425}" type="datetimeFigureOut">
              <a:rPr lang="en-US" smtClean="0"/>
              <a:t>8/19/2017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16A6B0B-82AA-40A5-8A33-5C2A105644F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1B913B-E6C8-42B7-91B6-8E192B5A0425}"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A6B0B-82AA-40A5-8A33-5C2A105644F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16A6B0B-82AA-40A5-8A33-5C2A105644F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1B913B-E6C8-42B7-91B6-8E192B5A0425}"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91B913B-E6C8-42B7-91B6-8E192B5A0425}"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16A6B0B-82AA-40A5-8A33-5C2A105644F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91B913B-E6C8-42B7-91B6-8E192B5A0425}" type="datetimeFigureOut">
              <a:rPr lang="en-US" smtClean="0"/>
              <a:t>8/19/2017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16A6B0B-82AA-40A5-8A33-5C2A105644F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91B913B-E6C8-42B7-91B6-8E192B5A0425}" type="datetimeFigureOut">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A6B0B-82AA-40A5-8A33-5C2A105644F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91B913B-E6C8-42B7-91B6-8E192B5A0425}" type="datetimeFigureOut">
              <a:rPr lang="en-US" smtClean="0"/>
              <a:t>8/19/2017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16A6B0B-82AA-40A5-8A33-5C2A105644F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1B913B-E6C8-42B7-91B6-8E192B5A0425}" type="datetimeFigureOut">
              <a:rPr lang="en-US" smtClean="0"/>
              <a:t>8/19/2017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16A6B0B-82AA-40A5-8A33-5C2A105644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91B913B-E6C8-42B7-91B6-8E192B5A0425}" type="datetimeFigureOut">
              <a:rPr lang="en-US" smtClean="0"/>
              <a:t>8/19/2017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16A6B0B-82AA-40A5-8A33-5C2A105644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16A6B0B-82AA-40A5-8A33-5C2A105644F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91B913B-E6C8-42B7-91B6-8E192B5A0425}" type="datetimeFigureOut">
              <a:rPr lang="en-US" smtClean="0"/>
              <a:t>8/19/2017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16A6B0B-82AA-40A5-8A33-5C2A105644F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91B913B-E6C8-42B7-91B6-8E192B5A0425}" type="datetimeFigureOut">
              <a:rPr lang="en-US" smtClean="0"/>
              <a:t>8/19/2017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91B913B-E6C8-42B7-91B6-8E192B5A0425}" type="datetimeFigureOut">
              <a:rPr lang="en-US" smtClean="0"/>
              <a:t>8/19/2017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16A6B0B-82AA-40A5-8A33-5C2A105644F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3200" dirty="0" smtClean="0"/>
              <a:t> </a:t>
            </a:r>
            <a:r>
              <a:rPr lang="en-US" sz="3200" dirty="0">
                <a:solidFill>
                  <a:schemeClr val="tx1"/>
                </a:solidFill>
              </a:rPr>
              <a:t/>
            </a:r>
            <a:br>
              <a:rPr lang="en-US" sz="3200" dirty="0">
                <a:solidFill>
                  <a:schemeClr val="tx1"/>
                </a:solidFill>
              </a:rPr>
            </a:br>
            <a:r>
              <a:rPr lang="en-US" sz="3200" dirty="0">
                <a:solidFill>
                  <a:schemeClr val="tx1"/>
                </a:solidFill>
              </a:rPr>
              <a:t>Basic C programming concepts</a:t>
            </a:r>
            <a:endParaRPr lang="en-US" sz="3200" dirty="0"/>
          </a:p>
          <a:p>
            <a:r>
              <a:rPr lang="en-US" sz="3200" dirty="0">
                <a:solidFill>
                  <a:schemeClr val="tx1"/>
                </a:solidFill>
              </a:rPr>
              <a:t/>
            </a:r>
            <a:br>
              <a:rPr lang="en-US" sz="3200" dirty="0">
                <a:solidFill>
                  <a:schemeClr val="tx1"/>
                </a:solidFill>
              </a:rPr>
            </a:br>
            <a:r>
              <a:rPr lang="en-US" sz="3200" dirty="0">
                <a:solidFill>
                  <a:schemeClr val="tx1"/>
                </a:solidFill>
              </a:rPr>
              <a:t/>
            </a:r>
            <a:br>
              <a:rPr lang="en-US" sz="3200" dirty="0">
                <a:solidFill>
                  <a:schemeClr val="tx1"/>
                </a:solidFill>
              </a:rPr>
            </a:br>
            <a:r>
              <a:rPr lang="en-US" sz="3200" dirty="0">
                <a:solidFill>
                  <a:schemeClr val="tx1"/>
                </a:solidFill>
              </a:rPr>
              <a:t/>
            </a:r>
            <a:br>
              <a:rPr lang="en-US" sz="3200" dirty="0">
                <a:solidFill>
                  <a:schemeClr val="tx1"/>
                </a:solidFill>
              </a:rPr>
            </a:br>
            <a:endParaRPr lang="en-US" sz="3200" dirty="0"/>
          </a:p>
        </p:txBody>
      </p:sp>
      <p:sp>
        <p:nvSpPr>
          <p:cNvPr id="2" name="Title 1"/>
          <p:cNvSpPr>
            <a:spLocks noGrp="1"/>
          </p:cNvSpPr>
          <p:nvPr>
            <p:ph type="ctrTitle"/>
          </p:nvPr>
        </p:nvSpPr>
        <p:spPr/>
        <p:txBody>
          <a:bodyPr>
            <a:normAutofit/>
          </a:bodyPr>
          <a:lstStyle/>
          <a:p>
            <a:r>
              <a:rPr lang="en-US" b="1" dirty="0" smtClean="0"/>
              <a:t>Module-1</a:t>
            </a:r>
            <a:endParaRPr lang="en-US" b="1" dirty="0"/>
          </a:p>
        </p:txBody>
      </p:sp>
    </p:spTree>
    <p:extLst>
      <p:ext uri="{BB962C8B-B14F-4D97-AF65-F5344CB8AC3E}">
        <p14:creationId xmlns:p14="http://schemas.microsoft.com/office/powerpoint/2010/main" val="94603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Basic Organization of a Computer </a:t>
            </a:r>
            <a:r>
              <a:rPr lang="en-US" b="1" dirty="0"/>
              <a:t>S</a:t>
            </a:r>
            <a:r>
              <a:rPr lang="en-US" b="1" dirty="0" smtClean="0"/>
              <a:t>ystem</a:t>
            </a:r>
            <a:endParaRPr lang="en-US" b="1"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533525"/>
            <a:ext cx="8743950"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6200775"/>
            <a:ext cx="384810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801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endParaRPr lang="en-US" b="1" dirty="0"/>
          </a:p>
        </p:txBody>
      </p:sp>
      <p:sp>
        <p:nvSpPr>
          <p:cNvPr id="3" name="Content Placeholder 2"/>
          <p:cNvSpPr>
            <a:spLocks noGrp="1"/>
          </p:cNvSpPr>
          <p:nvPr>
            <p:ph sz="quarter" idx="1"/>
          </p:nvPr>
        </p:nvSpPr>
        <p:spPr>
          <a:xfrm>
            <a:off x="301752" y="1527048"/>
            <a:ext cx="8503920" cy="5026152"/>
          </a:xfrm>
        </p:spPr>
        <p:txBody>
          <a:bodyPr>
            <a:noAutofit/>
          </a:bodyPr>
          <a:lstStyle/>
          <a:p>
            <a:r>
              <a:rPr lang="en-US" sz="2000" dirty="0"/>
              <a:t>An algorithm is simply a solution to a problem. An algorithm presents the solution to a problem as a well defined set of steps or instructions. </a:t>
            </a:r>
            <a:endParaRPr lang="en-US" sz="2000" dirty="0" smtClean="0"/>
          </a:p>
          <a:p>
            <a:pPr marL="0" indent="0">
              <a:buNone/>
            </a:pPr>
            <a:r>
              <a:rPr lang="en-US" sz="2000" b="1" dirty="0" smtClean="0"/>
              <a:t>Qualities </a:t>
            </a:r>
            <a:r>
              <a:rPr lang="en-US" sz="2000" b="1" dirty="0"/>
              <a:t>of a good algorithm</a:t>
            </a:r>
          </a:p>
          <a:p>
            <a:r>
              <a:rPr lang="en-US" sz="2000" dirty="0"/>
              <a:t>Inputs and outputs should be defined precisely.</a:t>
            </a:r>
          </a:p>
          <a:p>
            <a:r>
              <a:rPr lang="en-US" sz="2000" dirty="0"/>
              <a:t>Each steps in algorithm should be clear and unambiguous.</a:t>
            </a:r>
          </a:p>
          <a:p>
            <a:r>
              <a:rPr lang="en-US" sz="2000" dirty="0"/>
              <a:t>Algorithm should be most effective among many different ways to solve a problem.</a:t>
            </a:r>
          </a:p>
          <a:p>
            <a:r>
              <a:rPr lang="en-US" sz="2000" dirty="0"/>
              <a:t>An algorithm shouldn't have computer code. Instead, the algorithm should be written in such a way that, it can be used in similar programming languages.</a:t>
            </a:r>
          </a:p>
          <a:p>
            <a:pPr marL="0" indent="0">
              <a:buNone/>
            </a:pPr>
            <a:endParaRPr lang="en-US" sz="2000" dirty="0"/>
          </a:p>
        </p:txBody>
      </p:sp>
    </p:spTree>
    <p:extLst>
      <p:ext uri="{BB962C8B-B14F-4D97-AF65-F5344CB8AC3E}">
        <p14:creationId xmlns:p14="http://schemas.microsoft.com/office/powerpoint/2010/main" val="1427291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pseudocode</a:t>
            </a:r>
            <a:endParaRPr lang="en-US" b="1" dirty="0"/>
          </a:p>
        </p:txBody>
      </p:sp>
      <p:sp>
        <p:nvSpPr>
          <p:cNvPr id="3" name="Content Placeholder 2"/>
          <p:cNvSpPr>
            <a:spLocks noGrp="1"/>
          </p:cNvSpPr>
          <p:nvPr>
            <p:ph sz="quarter" idx="1"/>
          </p:nvPr>
        </p:nvSpPr>
        <p:spPr/>
        <p:txBody>
          <a:bodyPr>
            <a:normAutofit/>
          </a:bodyPr>
          <a:lstStyle/>
          <a:p>
            <a:r>
              <a:rPr lang="en-US" sz="2000" dirty="0" smtClean="0"/>
              <a:t>A set of specific instructions which are very similar to computer code, but not specific to any one computer.</a:t>
            </a:r>
          </a:p>
          <a:p>
            <a:r>
              <a:rPr lang="en-US" sz="2000" dirty="0"/>
              <a:t> Pseudocode allows to include control structures such as </a:t>
            </a:r>
            <a:r>
              <a:rPr lang="en-US" sz="2000" dirty="0" smtClean="0"/>
              <a:t>while, </a:t>
            </a:r>
            <a:r>
              <a:rPr lang="en-US" sz="2000" dirty="0" err="1" smtClean="0"/>
              <a:t>if,if</a:t>
            </a:r>
            <a:r>
              <a:rPr lang="en-US" sz="2000" dirty="0" smtClean="0"/>
              <a:t> then-else, repeat-until, for, case etc., </a:t>
            </a:r>
            <a:r>
              <a:rPr lang="en-US" sz="2000" dirty="0"/>
              <a:t>which are present in many high level languages</a:t>
            </a:r>
            <a:r>
              <a:rPr lang="en-US" sz="2000" dirty="0" smtClean="0"/>
              <a:t>.</a:t>
            </a:r>
          </a:p>
          <a:p>
            <a:r>
              <a:rPr lang="en-US" sz="2000" dirty="0"/>
              <a:t>While algorithms can be written in natural language, pseudocode is written in a format that is closely related to high level programming language structures</a:t>
            </a:r>
            <a:r>
              <a:rPr lang="en-US" sz="2000" dirty="0" smtClean="0"/>
              <a:t>.</a:t>
            </a:r>
          </a:p>
          <a:p>
            <a:r>
              <a:rPr lang="en-US" sz="2000" dirty="0"/>
              <a:t>Additionally, transforming an algorithm presented in pseudocode to programming code could be much easier than converting an algorithm written in natural language.</a:t>
            </a:r>
          </a:p>
        </p:txBody>
      </p:sp>
    </p:spTree>
    <p:extLst>
      <p:ext uri="{BB962C8B-B14F-4D97-AF65-F5344CB8AC3E}">
        <p14:creationId xmlns:p14="http://schemas.microsoft.com/office/powerpoint/2010/main" val="2477657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chart</a:t>
            </a:r>
            <a:endParaRPr lang="en-US" b="1" dirty="0"/>
          </a:p>
        </p:txBody>
      </p:sp>
      <p:sp>
        <p:nvSpPr>
          <p:cNvPr id="3" name="Content Placeholder 2"/>
          <p:cNvSpPr>
            <a:spLocks noGrp="1"/>
          </p:cNvSpPr>
          <p:nvPr>
            <p:ph sz="quarter" idx="1"/>
          </p:nvPr>
        </p:nvSpPr>
        <p:spPr/>
        <p:txBody>
          <a:bodyPr>
            <a:normAutofit/>
          </a:bodyPr>
          <a:lstStyle/>
          <a:p>
            <a:r>
              <a:rPr lang="en-US" sz="2000" dirty="0"/>
              <a:t>A flowchart is a pictorial representation of an algorithm in which the steps are drawn in the form of different shapes of boxes and the logical flow is indicated by interconnecting arrows. </a:t>
            </a:r>
            <a:endParaRPr lang="en-US" sz="2000" dirty="0" smtClean="0"/>
          </a:p>
          <a:p>
            <a:r>
              <a:rPr lang="en-US" sz="2000" dirty="0" smtClean="0"/>
              <a:t>The </a:t>
            </a:r>
            <a:r>
              <a:rPr lang="en-US" sz="2000" dirty="0"/>
              <a:t>boxes represent operations and the arrows represent the sequence in which the operations </a:t>
            </a:r>
            <a:r>
              <a:rPr lang="en-US" sz="2000" dirty="0" smtClean="0"/>
              <a:t>are </a:t>
            </a:r>
            <a:r>
              <a:rPr lang="en-US" sz="2000" dirty="0"/>
              <a:t>implemented</a:t>
            </a:r>
            <a:r>
              <a:rPr lang="en-US" sz="2000" dirty="0" smtClean="0"/>
              <a:t>.</a:t>
            </a:r>
          </a:p>
          <a:p>
            <a:pPr marL="0" indent="0">
              <a:buNone/>
            </a:pPr>
            <a:r>
              <a:rPr lang="en-US" sz="2000" b="1" dirty="0"/>
              <a:t>Flowchart Symbols </a:t>
            </a:r>
            <a:endParaRPr lang="en-US" sz="2000" b="1" dirty="0" smtClean="0"/>
          </a:p>
          <a:p>
            <a:pPr marL="0" indent="0">
              <a:buNone/>
            </a:pPr>
            <a:endParaRPr lang="en-US" sz="20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3276600"/>
            <a:ext cx="52863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2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chart</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086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2144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a:t>
            </a:r>
            <a:endParaRPr lang="en-US" b="1" dirty="0"/>
          </a:p>
        </p:txBody>
      </p:sp>
      <p:sp>
        <p:nvSpPr>
          <p:cNvPr id="3" name="Content Placeholder 2"/>
          <p:cNvSpPr>
            <a:spLocks noGrp="1"/>
          </p:cNvSpPr>
          <p:nvPr>
            <p:ph sz="quarter" idx="1"/>
          </p:nvPr>
        </p:nvSpPr>
        <p:spPr/>
        <p:txBody>
          <a:bodyPr>
            <a:normAutofit/>
          </a:bodyPr>
          <a:lstStyle/>
          <a:p>
            <a:pPr marL="0" indent="0">
              <a:buNone/>
            </a:pPr>
            <a:r>
              <a:rPr lang="en-US" sz="2400" dirty="0"/>
              <a:t>Let's say that you have a friend arriving at the </a:t>
            </a:r>
            <a:r>
              <a:rPr lang="en-US" sz="2400" dirty="0" smtClean="0"/>
              <a:t>airport, </a:t>
            </a:r>
            <a:r>
              <a:rPr lang="en-US" sz="2400" dirty="0"/>
              <a:t>and your friend needs to get from the airport to your house. </a:t>
            </a:r>
            <a:r>
              <a:rPr lang="en-US" sz="2400" dirty="0" smtClean="0"/>
              <a:t>What are the algorithms </a:t>
            </a:r>
            <a:r>
              <a:rPr lang="en-US" sz="2400" dirty="0"/>
              <a:t>that </a:t>
            </a:r>
            <a:r>
              <a:rPr lang="en-US" sz="2400" dirty="0" smtClean="0"/>
              <a:t>you </a:t>
            </a:r>
            <a:r>
              <a:rPr lang="en-US" sz="2400" dirty="0"/>
              <a:t>might give your friend for getting to your home</a:t>
            </a:r>
            <a:r>
              <a:rPr lang="en-US" sz="2400" dirty="0" smtClean="0"/>
              <a:t>:</a:t>
            </a:r>
          </a:p>
          <a:p>
            <a:endParaRPr lang="en-US" sz="2400" dirty="0"/>
          </a:p>
        </p:txBody>
      </p:sp>
    </p:spTree>
    <p:extLst>
      <p:ext uri="{BB962C8B-B14F-4D97-AF65-F5344CB8AC3E}">
        <p14:creationId xmlns:p14="http://schemas.microsoft.com/office/powerpoint/2010/main" val="3853497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Possible Solutions?</a:t>
            </a:r>
            <a:endParaRPr lang="en-US" b="1" dirty="0"/>
          </a:p>
        </p:txBody>
      </p:sp>
      <p:sp>
        <p:nvSpPr>
          <p:cNvPr id="3" name="Content Placeholder 2"/>
          <p:cNvSpPr>
            <a:spLocks noGrp="1"/>
          </p:cNvSpPr>
          <p:nvPr>
            <p:ph sz="quarter" idx="1"/>
          </p:nvPr>
        </p:nvSpPr>
        <p:spPr/>
        <p:txBody>
          <a:bodyPr>
            <a:normAutofit/>
          </a:bodyPr>
          <a:lstStyle/>
          <a:p>
            <a:pPr marL="0" indent="0">
              <a:buNone/>
            </a:pPr>
            <a:r>
              <a:rPr lang="en-US" sz="2000" b="1" dirty="0"/>
              <a:t>The taxi algorithm</a:t>
            </a:r>
            <a:r>
              <a:rPr lang="en-US" sz="2000" dirty="0"/>
              <a:t>:</a:t>
            </a:r>
          </a:p>
          <a:p>
            <a:r>
              <a:rPr lang="en-US" sz="2000" dirty="0"/>
              <a:t>Go to the taxi stand.</a:t>
            </a:r>
          </a:p>
          <a:p>
            <a:r>
              <a:rPr lang="en-US" sz="2000" dirty="0"/>
              <a:t>Get in a taxi.</a:t>
            </a:r>
          </a:p>
          <a:p>
            <a:r>
              <a:rPr lang="en-US" sz="2000" dirty="0"/>
              <a:t>Give the driver my address.</a:t>
            </a:r>
          </a:p>
          <a:p>
            <a:pPr marL="0" indent="0">
              <a:buNone/>
            </a:pPr>
            <a:r>
              <a:rPr lang="en-US" sz="2000" b="1" dirty="0"/>
              <a:t>The call-me algorithm</a:t>
            </a:r>
            <a:r>
              <a:rPr lang="en-US" sz="2000" dirty="0"/>
              <a:t>:</a:t>
            </a:r>
          </a:p>
          <a:p>
            <a:r>
              <a:rPr lang="en-US" sz="2000" dirty="0"/>
              <a:t>When your </a:t>
            </a:r>
            <a:r>
              <a:rPr lang="en-US" sz="2000" dirty="0" smtClean="0"/>
              <a:t>plane</a:t>
            </a:r>
            <a:r>
              <a:rPr lang="en-US" sz="2000" dirty="0"/>
              <a:t> arrives, call </a:t>
            </a:r>
            <a:r>
              <a:rPr lang="en-US" sz="2000" dirty="0" smtClean="0"/>
              <a:t>me.</a:t>
            </a:r>
            <a:endParaRPr lang="en-US" sz="2000" dirty="0"/>
          </a:p>
          <a:p>
            <a:r>
              <a:rPr lang="en-US" sz="2000" dirty="0"/>
              <a:t>Meet me outside </a:t>
            </a:r>
            <a:r>
              <a:rPr lang="en-US" sz="2000" dirty="0" smtClean="0"/>
              <a:t>the airport.</a:t>
            </a:r>
            <a:endParaRPr lang="en-US" sz="2000" dirty="0"/>
          </a:p>
          <a:p>
            <a:pPr marL="0" indent="0">
              <a:buNone/>
            </a:pPr>
            <a:r>
              <a:rPr lang="en-US" sz="2000" b="1" dirty="0"/>
              <a:t>The bus algorithm</a:t>
            </a:r>
            <a:r>
              <a:rPr lang="en-US" sz="2000" dirty="0"/>
              <a:t>:</a:t>
            </a:r>
          </a:p>
          <a:p>
            <a:r>
              <a:rPr lang="en-US" sz="2000" dirty="0"/>
              <a:t>Outside baggage claim, catch bus </a:t>
            </a:r>
            <a:r>
              <a:rPr lang="en-US" sz="2000" dirty="0" smtClean="0"/>
              <a:t>for ISBT Dehradun</a:t>
            </a:r>
            <a:endParaRPr lang="en-US" sz="2000" dirty="0"/>
          </a:p>
          <a:p>
            <a:r>
              <a:rPr lang="en-US" sz="2000" dirty="0" smtClean="0"/>
              <a:t>On reaching Dehradun ISBT catch bus for </a:t>
            </a:r>
            <a:r>
              <a:rPr lang="en-US" sz="2000" dirty="0" err="1" smtClean="0"/>
              <a:t>ballupur</a:t>
            </a:r>
            <a:r>
              <a:rPr lang="en-US" sz="2000" dirty="0" smtClean="0"/>
              <a:t>.</a:t>
            </a:r>
            <a:endParaRPr lang="en-US" sz="2000" dirty="0"/>
          </a:p>
          <a:p>
            <a:r>
              <a:rPr lang="en-US" sz="2000" dirty="0"/>
              <a:t>Get off on </a:t>
            </a:r>
            <a:r>
              <a:rPr lang="en-US" sz="2000" dirty="0" err="1" smtClean="0"/>
              <a:t>ballupur</a:t>
            </a:r>
            <a:r>
              <a:rPr lang="en-US" sz="2000" dirty="0" smtClean="0"/>
              <a:t>.</a:t>
            </a:r>
            <a:endParaRPr lang="en-US" sz="2000" dirty="0"/>
          </a:p>
          <a:p>
            <a:r>
              <a:rPr lang="en-US" sz="2000" dirty="0"/>
              <a:t>Walk two blocks north to my house.</a:t>
            </a:r>
          </a:p>
          <a:p>
            <a:endParaRPr lang="en-US" sz="2000" dirty="0"/>
          </a:p>
        </p:txBody>
      </p:sp>
    </p:spTree>
    <p:extLst>
      <p:ext uri="{BB962C8B-B14F-4D97-AF65-F5344CB8AC3E}">
        <p14:creationId xmlns:p14="http://schemas.microsoft.com/office/powerpoint/2010/main" val="3478145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Choosing the best Algorithm</a:t>
            </a:r>
            <a:endParaRPr lang="en-US" b="1" dirty="0"/>
          </a:p>
        </p:txBody>
      </p:sp>
      <p:sp>
        <p:nvSpPr>
          <p:cNvPr id="3" name="Content Placeholder 2"/>
          <p:cNvSpPr>
            <a:spLocks noGrp="1"/>
          </p:cNvSpPr>
          <p:nvPr>
            <p:ph sz="quarter" idx="1"/>
          </p:nvPr>
        </p:nvSpPr>
        <p:spPr/>
        <p:txBody>
          <a:bodyPr>
            <a:normAutofit/>
          </a:bodyPr>
          <a:lstStyle/>
          <a:p>
            <a:pPr marL="0" indent="0">
              <a:buNone/>
            </a:pPr>
            <a:r>
              <a:rPr lang="en-US" sz="2400" dirty="0"/>
              <a:t>All four of these algorithms accomplish exactly the same goal, but each algorithm does it in completely different way. Each algorithm also has a different cost and a different travel time. Taking a taxi, for example, is probably the fastest way, but also the most expensive. Taking the bus is definitely less expensive, but a whole lot slower. You choose the algorithm based on the circumstances.</a:t>
            </a:r>
          </a:p>
        </p:txBody>
      </p:sp>
    </p:spTree>
    <p:extLst>
      <p:ext uri="{BB962C8B-B14F-4D97-AF65-F5344CB8AC3E}">
        <p14:creationId xmlns:p14="http://schemas.microsoft.com/office/powerpoint/2010/main" val="4031388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Example-1</a:t>
            </a:r>
            <a:endParaRPr lang="en-US" b="1" dirty="0"/>
          </a:p>
        </p:txBody>
      </p:sp>
      <p:sp>
        <p:nvSpPr>
          <p:cNvPr id="3" name="Content Placeholder 2"/>
          <p:cNvSpPr>
            <a:spLocks noGrp="1"/>
          </p:cNvSpPr>
          <p:nvPr>
            <p:ph sz="quarter" idx="1"/>
          </p:nvPr>
        </p:nvSpPr>
        <p:spPr>
          <a:xfrm>
            <a:off x="301752" y="1527048"/>
            <a:ext cx="8503920" cy="5102352"/>
          </a:xfrm>
        </p:spPr>
        <p:txBody>
          <a:bodyPr>
            <a:noAutofit/>
          </a:bodyPr>
          <a:lstStyle/>
          <a:p>
            <a:pPr marL="0" indent="0">
              <a:buNone/>
            </a:pPr>
            <a:r>
              <a:rPr lang="en-US" sz="2000" dirty="0" smtClean="0"/>
              <a:t>Ques: Write </a:t>
            </a:r>
            <a:r>
              <a:rPr lang="en-US" sz="2000" dirty="0"/>
              <a:t>an </a:t>
            </a:r>
            <a:r>
              <a:rPr lang="en-US" sz="2000" dirty="0" smtClean="0"/>
              <a:t>algorithm, pseudocode  and draw corresponding flow chart </a:t>
            </a:r>
            <a:r>
              <a:rPr lang="en-US" sz="2000" dirty="0"/>
              <a:t>to determine </a:t>
            </a:r>
            <a:r>
              <a:rPr lang="en-US" sz="2000" dirty="0" smtClean="0"/>
              <a:t>a student’s final grade and indicate whether it is passing or failing. If final grade is less than 40, student is considered as fail. The final grade is calculated as the average of four marks. </a:t>
            </a:r>
          </a:p>
          <a:p>
            <a:pPr marL="457200" indent="-457200" fontAlgn="base">
              <a:buFont typeface="+mj-lt"/>
              <a:buAutoNum type="arabicPeriod"/>
            </a:pPr>
            <a:endParaRPr lang="en-US" sz="2000" dirty="0"/>
          </a:p>
          <a:p>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3151997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Example-1</a:t>
            </a:r>
            <a:endParaRPr lang="en-US" dirty="0"/>
          </a:p>
        </p:txBody>
      </p:sp>
      <p:sp>
        <p:nvSpPr>
          <p:cNvPr id="3" name="Content Placeholder 2"/>
          <p:cNvSpPr>
            <a:spLocks noGrp="1"/>
          </p:cNvSpPr>
          <p:nvPr>
            <p:ph sz="quarter" idx="1"/>
          </p:nvPr>
        </p:nvSpPr>
        <p:spPr/>
        <p:txBody>
          <a:bodyPr/>
          <a:lstStyle/>
          <a:p>
            <a:pPr marL="0" indent="0">
              <a:buNone/>
            </a:pPr>
            <a:r>
              <a:rPr lang="en-US" sz="2000" dirty="0" err="1"/>
              <a:t>Ans</a:t>
            </a:r>
            <a:r>
              <a:rPr lang="en-US" sz="2000" dirty="0"/>
              <a:t>: </a:t>
            </a:r>
            <a:r>
              <a:rPr lang="en-US" sz="2000" b="1" dirty="0"/>
              <a:t>Algorithm:</a:t>
            </a:r>
          </a:p>
          <a:p>
            <a:pPr marL="0" indent="0">
              <a:buNone/>
            </a:pPr>
            <a:r>
              <a:rPr lang="en-US" sz="2000" dirty="0"/>
              <a:t>1. Input set of marks</a:t>
            </a:r>
          </a:p>
          <a:p>
            <a:pPr marL="0" indent="0">
              <a:buNone/>
            </a:pPr>
            <a:r>
              <a:rPr lang="en-US" sz="2000" dirty="0"/>
              <a:t>2. Find the average by adding the marks and dividing them by 4</a:t>
            </a:r>
          </a:p>
          <a:p>
            <a:pPr marL="0" indent="0" fontAlgn="base">
              <a:buNone/>
            </a:pPr>
            <a:r>
              <a:rPr lang="en-US" sz="2000" dirty="0"/>
              <a:t>3.  if average is less than 40 then display fail otherwise pass </a:t>
            </a:r>
          </a:p>
          <a:p>
            <a:pPr marL="0" indent="0" fontAlgn="base">
              <a:buNone/>
            </a:pPr>
            <a:r>
              <a:rPr lang="en-US" sz="2000" b="1" dirty="0"/>
              <a:t>Pseudocode:</a:t>
            </a:r>
          </a:p>
          <a:p>
            <a:pPr marL="0" indent="0">
              <a:buNone/>
            </a:pPr>
            <a:r>
              <a:rPr lang="en-US" sz="2000" dirty="0"/>
              <a:t>1. Input set of 4 marks </a:t>
            </a:r>
            <a:r>
              <a:rPr lang="en-US" sz="2000" dirty="0" err="1"/>
              <a:t>a,b,c,d</a:t>
            </a:r>
            <a:endParaRPr lang="en-US" sz="2000" dirty="0"/>
          </a:p>
          <a:p>
            <a:pPr marL="0" indent="0">
              <a:buNone/>
            </a:pPr>
            <a:r>
              <a:rPr lang="en-US" sz="2000" dirty="0"/>
              <a:t>2. Compute average as  (</a:t>
            </a:r>
            <a:r>
              <a:rPr lang="en-US" sz="2000" dirty="0" err="1"/>
              <a:t>a+b+c+d</a:t>
            </a:r>
            <a:r>
              <a:rPr lang="en-US" sz="2000" dirty="0"/>
              <a:t>)/4</a:t>
            </a:r>
          </a:p>
          <a:p>
            <a:pPr marL="0" indent="0">
              <a:buNone/>
            </a:pPr>
            <a:r>
              <a:rPr lang="en-US" sz="2000" dirty="0"/>
              <a:t>3. if (average&lt;40) then</a:t>
            </a:r>
          </a:p>
          <a:p>
            <a:pPr lvl="1"/>
            <a:r>
              <a:rPr lang="en-US" sz="2000" dirty="0">
                <a:solidFill>
                  <a:schemeClr val="tx1"/>
                </a:solidFill>
              </a:rPr>
              <a:t>display fail</a:t>
            </a:r>
          </a:p>
          <a:p>
            <a:pPr lvl="1"/>
            <a:r>
              <a:rPr lang="en-US" sz="2000" dirty="0">
                <a:solidFill>
                  <a:schemeClr val="tx1"/>
                </a:solidFill>
              </a:rPr>
              <a:t>else display pass</a:t>
            </a:r>
          </a:p>
          <a:p>
            <a:pPr marL="0" indent="0">
              <a:buNone/>
            </a:pPr>
            <a:endParaRPr lang="en-US" dirty="0"/>
          </a:p>
        </p:txBody>
      </p:sp>
    </p:spTree>
    <p:extLst>
      <p:ext uri="{BB962C8B-B14F-4D97-AF65-F5344CB8AC3E}">
        <p14:creationId xmlns:p14="http://schemas.microsoft.com/office/powerpoint/2010/main" val="4189004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History of C Standards</a:t>
            </a:r>
            <a:endParaRPr lang="en-US" b="1" dirty="0">
              <a:solidFill>
                <a:schemeClr val="tx1"/>
              </a:solidFill>
            </a:endParaRPr>
          </a:p>
        </p:txBody>
      </p:sp>
      <p:sp>
        <p:nvSpPr>
          <p:cNvPr id="3" name="Content Placeholder 2"/>
          <p:cNvSpPr>
            <a:spLocks noGrp="1"/>
          </p:cNvSpPr>
          <p:nvPr>
            <p:ph sz="quarter" idx="1"/>
          </p:nvPr>
        </p:nvSpPr>
        <p:spPr>
          <a:xfrm>
            <a:off x="301752" y="1527048"/>
            <a:ext cx="8503920" cy="4873752"/>
          </a:xfrm>
        </p:spPr>
        <p:txBody>
          <a:bodyPr>
            <a:noAutofit/>
          </a:bodyPr>
          <a:lstStyle/>
          <a:p>
            <a:pPr marL="0" indent="0">
              <a:buNone/>
            </a:pPr>
            <a:r>
              <a:rPr lang="en-US" sz="2000" dirty="0" smtClean="0"/>
              <a:t>1) </a:t>
            </a:r>
            <a:r>
              <a:rPr lang="en-US" sz="2000" b="1" dirty="0" smtClean="0"/>
              <a:t>K&amp;R </a:t>
            </a:r>
            <a:r>
              <a:rPr lang="en-US" sz="2000" b="1" dirty="0"/>
              <a:t>C</a:t>
            </a:r>
          </a:p>
          <a:p>
            <a:r>
              <a:rPr lang="en-US" sz="2000" dirty="0" smtClean="0"/>
              <a:t>In </a:t>
            </a:r>
            <a:r>
              <a:rPr lang="en-US" sz="2000" dirty="0"/>
              <a:t>1978, Brian Kernighan and Dennis Ritchie published the first edition of The C Programming Language</a:t>
            </a:r>
            <a:r>
              <a:rPr lang="en-US" sz="2000" dirty="0" smtClean="0"/>
              <a:t>. </a:t>
            </a:r>
            <a:r>
              <a:rPr lang="en-US" sz="2000" dirty="0"/>
              <a:t>This book, known to C programmers as "K&amp;R", served for many years as an informal specification of the language.</a:t>
            </a:r>
            <a:endParaRPr lang="en-US" sz="2000" dirty="0" smtClean="0"/>
          </a:p>
          <a:p>
            <a:pPr marL="0" indent="0">
              <a:buNone/>
            </a:pPr>
            <a:r>
              <a:rPr lang="en-US" sz="2000" dirty="0" smtClean="0"/>
              <a:t>2) </a:t>
            </a:r>
            <a:r>
              <a:rPr lang="en-US" sz="2000" b="1" dirty="0" smtClean="0"/>
              <a:t>ANSI </a:t>
            </a:r>
            <a:r>
              <a:rPr lang="en-US" sz="2000" b="1" dirty="0"/>
              <a:t>C and ISO </a:t>
            </a:r>
            <a:r>
              <a:rPr lang="en-US" sz="2000" b="1" dirty="0" smtClean="0"/>
              <a:t>C  (C89 or C90)</a:t>
            </a:r>
          </a:p>
          <a:p>
            <a:r>
              <a:rPr lang="en-US" sz="2000" dirty="0" smtClean="0"/>
              <a:t>ANSI</a:t>
            </a:r>
            <a:r>
              <a:rPr lang="en-US" sz="2000" dirty="0"/>
              <a:t> (American National Standards Institute) is the primary organization for </a:t>
            </a:r>
            <a:r>
              <a:rPr lang="en-US" sz="2000" dirty="0" smtClean="0"/>
              <a:t>encouraging </a:t>
            </a:r>
            <a:r>
              <a:rPr lang="en-US" sz="2000" dirty="0"/>
              <a:t>the development of technology standards in the United States</a:t>
            </a:r>
            <a:r>
              <a:rPr lang="en-US" sz="2000" dirty="0" smtClean="0"/>
              <a:t>. </a:t>
            </a:r>
          </a:p>
          <a:p>
            <a:r>
              <a:rPr lang="en-US" sz="2000" dirty="0"/>
              <a:t>In 1983, the American National Standards Institute (ANSI) formed a committee, </a:t>
            </a:r>
            <a:r>
              <a:rPr lang="en-US" sz="2000" dirty="0" smtClean="0"/>
              <a:t>to </a:t>
            </a:r>
            <a:r>
              <a:rPr lang="en-US" sz="2000" dirty="0"/>
              <a:t>establish a standard specification of </a:t>
            </a:r>
            <a:r>
              <a:rPr lang="en-US" sz="2000" dirty="0" smtClean="0"/>
              <a:t>C. </a:t>
            </a:r>
            <a:r>
              <a:rPr lang="en-US" sz="2000" dirty="0"/>
              <a:t>In 1989, the C standard was ratified as ANSI X3.159-1989 "Programming Language C". This version of the language is often referred to as ANSI C, Standard C, or sometimes </a:t>
            </a:r>
            <a:r>
              <a:rPr lang="en-US" sz="2000" dirty="0" smtClean="0"/>
              <a:t>C89.</a:t>
            </a:r>
          </a:p>
        </p:txBody>
      </p:sp>
    </p:spTree>
    <p:extLst>
      <p:ext uri="{BB962C8B-B14F-4D97-AF65-F5344CB8AC3E}">
        <p14:creationId xmlns:p14="http://schemas.microsoft.com/office/powerpoint/2010/main" val="301853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Example-2</a:t>
            </a:r>
            <a:endParaRPr lang="en-US" b="1" dirty="0"/>
          </a:p>
        </p:txBody>
      </p:sp>
      <p:sp>
        <p:nvSpPr>
          <p:cNvPr id="3" name="Content Placeholder 2"/>
          <p:cNvSpPr>
            <a:spLocks noGrp="1"/>
          </p:cNvSpPr>
          <p:nvPr>
            <p:ph sz="quarter" idx="1"/>
          </p:nvPr>
        </p:nvSpPr>
        <p:spPr/>
        <p:txBody>
          <a:bodyPr>
            <a:normAutofit/>
          </a:bodyPr>
          <a:lstStyle/>
          <a:p>
            <a:pPr marL="0" indent="0">
              <a:buNone/>
            </a:pPr>
            <a:r>
              <a:rPr lang="en-US" sz="2000" b="1" dirty="0" smtClean="0"/>
              <a:t>Q)Write </a:t>
            </a:r>
            <a:r>
              <a:rPr lang="en-US" sz="2000" b="1" dirty="0"/>
              <a:t>an algorithm </a:t>
            </a:r>
            <a:r>
              <a:rPr lang="en-US" sz="2000" b="1" dirty="0" smtClean="0"/>
              <a:t>and pseudocode and </a:t>
            </a:r>
            <a:r>
              <a:rPr lang="en-US" sz="2000" b="1" dirty="0"/>
              <a:t>draw a corresponding flow chart to print the sum of the digits of a given </a:t>
            </a:r>
            <a:r>
              <a:rPr lang="en-US" sz="2000" b="1" dirty="0" smtClean="0"/>
              <a:t>number</a:t>
            </a:r>
          </a:p>
          <a:p>
            <a:pPr marL="0" indent="0">
              <a:buNone/>
            </a:pPr>
            <a:r>
              <a:rPr lang="en-US" sz="2000" b="1" dirty="0" err="1" smtClean="0"/>
              <a:t>Ans</a:t>
            </a:r>
            <a:r>
              <a:rPr lang="en-US" sz="2000" b="1" dirty="0" smtClean="0"/>
              <a:t>:  Algorithm:</a:t>
            </a:r>
          </a:p>
          <a:p>
            <a:pPr marL="457200" indent="-457200" fontAlgn="base">
              <a:buFont typeface="+mj-lt"/>
              <a:buAutoNum type="arabicPeriod"/>
            </a:pPr>
            <a:r>
              <a:rPr lang="en-US" sz="2000" dirty="0"/>
              <a:t>Input a Number</a:t>
            </a:r>
          </a:p>
          <a:p>
            <a:pPr marL="457200" indent="-457200" fontAlgn="base">
              <a:buFont typeface="+mj-lt"/>
              <a:buAutoNum type="arabicPeriod"/>
            </a:pPr>
            <a:r>
              <a:rPr lang="en-US" sz="2000" dirty="0"/>
              <a:t>Initialize Sum to zero</a:t>
            </a:r>
          </a:p>
          <a:p>
            <a:pPr marL="457200" indent="-457200" fontAlgn="base">
              <a:buFont typeface="+mj-lt"/>
              <a:buAutoNum type="arabicPeriod"/>
            </a:pPr>
            <a:r>
              <a:rPr lang="en-US" sz="2000" dirty="0"/>
              <a:t>While Number is not zero</a:t>
            </a:r>
          </a:p>
          <a:p>
            <a:pPr marL="457200" indent="-457200" fontAlgn="base">
              <a:buFont typeface="+mj-lt"/>
              <a:buAutoNum type="arabicPeriod"/>
            </a:pPr>
            <a:r>
              <a:rPr lang="en-US" sz="2000" dirty="0"/>
              <a:t>               Get Remainder by Number Mod 10</a:t>
            </a:r>
          </a:p>
          <a:p>
            <a:pPr marL="457200" indent="-457200" fontAlgn="base">
              <a:buFont typeface="+mj-lt"/>
              <a:buAutoNum type="arabicPeriod"/>
            </a:pPr>
            <a:r>
              <a:rPr lang="en-US" sz="2000" dirty="0"/>
              <a:t>               Add Remainder to Sum</a:t>
            </a:r>
          </a:p>
          <a:p>
            <a:pPr marL="457200" indent="-457200" fontAlgn="base">
              <a:buFont typeface="+mj-lt"/>
              <a:buAutoNum type="arabicPeriod"/>
            </a:pPr>
            <a:r>
              <a:rPr lang="en-US" sz="2000" dirty="0"/>
              <a:t>               Divide Number by 10</a:t>
            </a:r>
          </a:p>
          <a:p>
            <a:pPr marL="457200" indent="-457200" fontAlgn="base">
              <a:buFont typeface="+mj-lt"/>
              <a:buAutoNum type="arabicPeriod"/>
            </a:pPr>
            <a:r>
              <a:rPr lang="en-US" sz="2000" dirty="0"/>
              <a:t>Print sum </a:t>
            </a:r>
          </a:p>
          <a:p>
            <a:endParaRPr lang="en-US" sz="2000" dirty="0"/>
          </a:p>
        </p:txBody>
      </p:sp>
    </p:spTree>
    <p:extLst>
      <p:ext uri="{BB962C8B-B14F-4D97-AF65-F5344CB8AC3E}">
        <p14:creationId xmlns:p14="http://schemas.microsoft.com/office/powerpoint/2010/main" val="4067347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Example-2</a:t>
            </a:r>
            <a:endParaRPr lang="en-US" dirty="0"/>
          </a:p>
        </p:txBody>
      </p:sp>
      <p:sp>
        <p:nvSpPr>
          <p:cNvPr id="3" name="Content Placeholder 2"/>
          <p:cNvSpPr>
            <a:spLocks noGrp="1"/>
          </p:cNvSpPr>
          <p:nvPr>
            <p:ph sz="quarter" idx="1"/>
          </p:nvPr>
        </p:nvSpPr>
        <p:spPr/>
        <p:txBody>
          <a:bodyPr>
            <a:normAutofit/>
          </a:bodyPr>
          <a:lstStyle/>
          <a:p>
            <a:pPr marL="0" indent="0" fontAlgn="base">
              <a:buNone/>
            </a:pPr>
            <a:r>
              <a:rPr lang="en-US" sz="2000" b="1" dirty="0"/>
              <a:t>pseudocode </a:t>
            </a:r>
            <a:r>
              <a:rPr lang="en-US" sz="2000" b="1" dirty="0" smtClean="0"/>
              <a:t>:</a:t>
            </a:r>
          </a:p>
          <a:p>
            <a:pPr marL="0" indent="0" fontAlgn="base">
              <a:buNone/>
            </a:pPr>
            <a:r>
              <a:rPr lang="en-US" sz="2000" dirty="0" smtClean="0"/>
              <a:t>Step </a:t>
            </a:r>
            <a:r>
              <a:rPr lang="en-US" sz="2000" dirty="0"/>
              <a:t>1:  Input N</a:t>
            </a:r>
          </a:p>
          <a:p>
            <a:pPr marL="0" indent="0" fontAlgn="base">
              <a:buNone/>
            </a:pPr>
            <a:r>
              <a:rPr lang="en-US" sz="2000" dirty="0"/>
              <a:t>Step 2:  Sum = 0</a:t>
            </a:r>
          </a:p>
          <a:p>
            <a:pPr marL="0" indent="0" fontAlgn="base">
              <a:buNone/>
            </a:pPr>
            <a:r>
              <a:rPr lang="en-US" sz="2000" dirty="0"/>
              <a:t>Step 3:  While (N != 0)</a:t>
            </a:r>
          </a:p>
          <a:p>
            <a:pPr marL="0" indent="0" fontAlgn="base">
              <a:buNone/>
            </a:pPr>
            <a:r>
              <a:rPr lang="en-US" sz="2000" dirty="0"/>
              <a:t>                        Rem = N % 10;</a:t>
            </a:r>
          </a:p>
          <a:p>
            <a:pPr marL="0" indent="0" fontAlgn="base">
              <a:buNone/>
            </a:pPr>
            <a:r>
              <a:rPr lang="en-US" sz="2000" dirty="0"/>
              <a:t>                        Sum = Sum + Rem;</a:t>
            </a:r>
          </a:p>
          <a:p>
            <a:pPr marL="0" indent="0" fontAlgn="base">
              <a:buNone/>
            </a:pPr>
            <a:r>
              <a:rPr lang="en-US" sz="2000" dirty="0"/>
              <a:t>                        N = N / 10;</a:t>
            </a:r>
          </a:p>
          <a:p>
            <a:pPr marL="0" indent="0" fontAlgn="base">
              <a:buNone/>
            </a:pPr>
            <a:r>
              <a:rPr lang="en-US" sz="2000" dirty="0"/>
              <a:t>Step 4:  Print Sum</a:t>
            </a:r>
          </a:p>
          <a:p>
            <a:pPr marL="0" indent="0">
              <a:buNone/>
            </a:pPr>
            <a:endParaRPr lang="en-US" sz="2000" dirty="0"/>
          </a:p>
        </p:txBody>
      </p:sp>
    </p:spTree>
    <p:extLst>
      <p:ext uri="{BB962C8B-B14F-4D97-AF65-F5344CB8AC3E}">
        <p14:creationId xmlns:p14="http://schemas.microsoft.com/office/powerpoint/2010/main" val="1991605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Example-2</a:t>
            </a:r>
            <a:endParaRPr lang="en-US"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52600" y="1374775"/>
            <a:ext cx="4800600" cy="502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3429000"/>
            <a:ext cx="2514600" cy="461665"/>
          </a:xfrm>
          <a:prstGeom prst="rect">
            <a:avLst/>
          </a:prstGeom>
          <a:noFill/>
        </p:spPr>
        <p:txBody>
          <a:bodyPr wrap="square" rtlCol="0">
            <a:spAutoFit/>
          </a:bodyPr>
          <a:lstStyle/>
          <a:p>
            <a:r>
              <a:rPr lang="en-US" sz="2400" b="1" dirty="0" smtClean="0"/>
              <a:t>Flow Chart</a:t>
            </a:r>
            <a:endParaRPr lang="en-US" sz="2400" b="1" dirty="0"/>
          </a:p>
        </p:txBody>
      </p:sp>
    </p:spTree>
    <p:extLst>
      <p:ext uri="{BB962C8B-B14F-4D97-AF65-F5344CB8AC3E}">
        <p14:creationId xmlns:p14="http://schemas.microsoft.com/office/powerpoint/2010/main" val="1561243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Questions</a:t>
            </a:r>
            <a:r>
              <a:rPr lang="en-US" dirty="0" smtClean="0"/>
              <a:t>?</a:t>
            </a:r>
            <a:endParaRPr lang="en-US" dirty="0"/>
          </a:p>
        </p:txBody>
      </p:sp>
      <p:sp>
        <p:nvSpPr>
          <p:cNvPr id="3" name="Content Placeholder 2"/>
          <p:cNvSpPr>
            <a:spLocks noGrp="1"/>
          </p:cNvSpPr>
          <p:nvPr>
            <p:ph sz="quarter" idx="1"/>
          </p:nvPr>
        </p:nvSpPr>
        <p:spPr/>
        <p:txBody>
          <a:bodyPr>
            <a:normAutofit/>
          </a:bodyPr>
          <a:lstStyle/>
          <a:p>
            <a:pPr marL="0" lvl="0" indent="0">
              <a:buNone/>
            </a:pPr>
            <a:r>
              <a:rPr lang="en-US" sz="2000" b="1" dirty="0" smtClean="0"/>
              <a:t>Write an algorithm, pseudocode and draw corresponding flow chart for the Questions given below:</a:t>
            </a:r>
          </a:p>
          <a:p>
            <a:pPr marL="0" lvl="0" indent="0">
              <a:buNone/>
            </a:pPr>
            <a:endParaRPr lang="en-US" sz="2000" dirty="0" smtClean="0"/>
          </a:p>
          <a:p>
            <a:pPr marL="0" lvl="0" indent="0">
              <a:buNone/>
            </a:pPr>
            <a:r>
              <a:rPr lang="en-US" sz="2000" dirty="0"/>
              <a:t>1</a:t>
            </a:r>
            <a:r>
              <a:rPr lang="en-US" sz="2000" dirty="0" smtClean="0"/>
              <a:t>)Find </a:t>
            </a:r>
            <a:r>
              <a:rPr lang="en-US" sz="2000" dirty="0"/>
              <a:t>the sum of all the multiples of 3 or 5 below </a:t>
            </a:r>
            <a:r>
              <a:rPr lang="en-US" sz="2000" dirty="0" smtClean="0"/>
              <a:t>1000.</a:t>
            </a:r>
          </a:p>
          <a:p>
            <a:pPr marL="0" lvl="0" indent="0">
              <a:buNone/>
            </a:pPr>
            <a:r>
              <a:rPr lang="en-US" sz="2000" dirty="0"/>
              <a:t>2</a:t>
            </a:r>
            <a:r>
              <a:rPr lang="en-US" sz="2000" dirty="0" smtClean="0"/>
              <a:t>) find </a:t>
            </a:r>
            <a:r>
              <a:rPr lang="en-US" sz="2000" dirty="0"/>
              <a:t>all the roots of a quadratic equation </a:t>
            </a:r>
            <a:r>
              <a:rPr lang="en-US" sz="2000" dirty="0" smtClean="0"/>
              <a:t>ax</a:t>
            </a:r>
            <a:r>
              <a:rPr lang="en-US" sz="2000" baseline="30000" dirty="0" smtClean="0"/>
              <a:t>2</a:t>
            </a:r>
            <a:r>
              <a:rPr lang="en-US" sz="2000" dirty="0" smtClean="0"/>
              <a:t>+bx+c=0</a:t>
            </a:r>
          </a:p>
          <a:p>
            <a:pPr marL="0" lvl="0" indent="0">
              <a:buNone/>
            </a:pPr>
            <a:r>
              <a:rPr lang="en-US" sz="2000" dirty="0" smtClean="0"/>
              <a:t>3) find </a:t>
            </a:r>
            <a:r>
              <a:rPr lang="en-US" sz="2000" dirty="0"/>
              <a:t>the largest among three different numbers entered by user</a:t>
            </a:r>
            <a:r>
              <a:rPr lang="en-US" sz="2000" dirty="0" smtClean="0"/>
              <a:t>.</a:t>
            </a:r>
          </a:p>
          <a:p>
            <a:pPr marL="0" lvl="0" indent="0">
              <a:buNone/>
            </a:pPr>
            <a:r>
              <a:rPr lang="en-US" sz="2000" dirty="0"/>
              <a:t>4</a:t>
            </a:r>
            <a:r>
              <a:rPr lang="en-US" sz="2000" dirty="0" smtClean="0"/>
              <a:t>)Determine </a:t>
            </a:r>
            <a:r>
              <a:rPr lang="en-US" sz="2000" dirty="0"/>
              <a:t>and Output Whether Number N is Even or </a:t>
            </a:r>
            <a:r>
              <a:rPr lang="en-US" sz="2000" dirty="0" smtClean="0"/>
              <a:t>Odd</a:t>
            </a:r>
          </a:p>
          <a:p>
            <a:pPr marL="0" lvl="0" indent="0">
              <a:buNone/>
            </a:pPr>
            <a:r>
              <a:rPr lang="en-US" sz="2000" dirty="0"/>
              <a:t>5</a:t>
            </a:r>
            <a:r>
              <a:rPr lang="en-US" sz="2000" dirty="0" smtClean="0"/>
              <a:t>)Calculate the</a:t>
            </a:r>
            <a:r>
              <a:rPr lang="en-US" sz="2000" dirty="0"/>
              <a:t> </a:t>
            </a:r>
            <a:r>
              <a:rPr lang="en-US" sz="2000" dirty="0" smtClean="0"/>
              <a:t>remainder, </a:t>
            </a:r>
            <a:r>
              <a:rPr lang="en-US" sz="2000" dirty="0"/>
              <a:t>and the quotient </a:t>
            </a:r>
            <a:r>
              <a:rPr lang="en-US" sz="2000" dirty="0" smtClean="0"/>
              <a:t>of </a:t>
            </a:r>
            <a:r>
              <a:rPr lang="en-US" sz="2000" dirty="0"/>
              <a:t>two given numbers</a:t>
            </a:r>
            <a:r>
              <a:rPr lang="en-US" sz="2000" dirty="0" smtClean="0"/>
              <a:t>.</a:t>
            </a:r>
          </a:p>
          <a:p>
            <a:pPr marL="0" lvl="0" indent="0">
              <a:buNone/>
            </a:pPr>
            <a:r>
              <a:rPr lang="en-US" sz="2000" dirty="0"/>
              <a:t>6</a:t>
            </a:r>
            <a:r>
              <a:rPr lang="en-US" sz="2000" dirty="0" smtClean="0"/>
              <a:t>) Generate even </a:t>
            </a:r>
            <a:r>
              <a:rPr lang="en-US" sz="2000" dirty="0"/>
              <a:t>numbers between </a:t>
            </a:r>
            <a:r>
              <a:rPr lang="en-US" sz="2000" dirty="0" smtClean="0"/>
              <a:t>100and 200.</a:t>
            </a:r>
            <a:endParaRPr lang="en-US" sz="2000" dirty="0"/>
          </a:p>
        </p:txBody>
      </p:sp>
    </p:spTree>
    <p:extLst>
      <p:ext uri="{BB962C8B-B14F-4D97-AF65-F5344CB8AC3E}">
        <p14:creationId xmlns:p14="http://schemas.microsoft.com/office/powerpoint/2010/main" val="3461900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Compiling and executing a ‘C’ </a:t>
            </a:r>
            <a:r>
              <a:rPr lang="en-US" sz="3600" b="1" dirty="0" smtClean="0"/>
              <a:t>code</a:t>
            </a:r>
            <a:endParaRPr lang="en-US" sz="3600" b="1" dirty="0"/>
          </a:p>
        </p:txBody>
      </p:sp>
      <p:sp>
        <p:nvSpPr>
          <p:cNvPr id="3" name="Content Placeholder 2"/>
          <p:cNvSpPr>
            <a:spLocks noGrp="1"/>
          </p:cNvSpPr>
          <p:nvPr>
            <p:ph sz="quarter" idx="1"/>
          </p:nvPr>
        </p:nvSpPr>
        <p:spPr>
          <a:xfrm>
            <a:off x="304800" y="1524000"/>
            <a:ext cx="8503920" cy="5026152"/>
          </a:xfrm>
        </p:spPr>
        <p:txBody>
          <a:bodyPr>
            <a:noAutofit/>
          </a:bodyPr>
          <a:lstStyle/>
          <a:p>
            <a:pPr marL="0" indent="0">
              <a:buNone/>
            </a:pPr>
            <a:r>
              <a:rPr lang="en-US" sz="2000" dirty="0" smtClean="0"/>
              <a:t>#</a:t>
            </a:r>
            <a:r>
              <a:rPr lang="en-US" sz="2000" dirty="0"/>
              <a:t>include &lt;</a:t>
            </a:r>
            <a:r>
              <a:rPr lang="en-US" sz="2000" dirty="0" err="1"/>
              <a:t>stdio.h</a:t>
            </a:r>
            <a:r>
              <a:rPr lang="en-US" sz="2000" dirty="0"/>
              <a:t>&gt;</a:t>
            </a:r>
          </a:p>
          <a:p>
            <a:pPr marL="0" indent="0">
              <a:buNone/>
            </a:pPr>
            <a:r>
              <a:rPr lang="en-US" sz="2000" dirty="0"/>
              <a:t>#define </a:t>
            </a:r>
            <a:r>
              <a:rPr lang="en-US" sz="2000" dirty="0" smtClean="0"/>
              <a:t>SOMETHING "Hello </a:t>
            </a:r>
            <a:r>
              <a:rPr lang="en-US" sz="2000" dirty="0"/>
              <a:t>World"</a:t>
            </a:r>
          </a:p>
          <a:p>
            <a:pPr marL="0" indent="0">
              <a:buNone/>
            </a:pPr>
            <a:r>
              <a:rPr lang="en-US" sz="2000" dirty="0" err="1"/>
              <a:t>int</a:t>
            </a:r>
            <a:r>
              <a:rPr lang="en-US" sz="2000" dirty="0"/>
              <a:t> </a:t>
            </a:r>
            <a:r>
              <a:rPr lang="en-US" sz="2000" dirty="0" smtClean="0"/>
              <a:t>main()</a:t>
            </a:r>
            <a:endParaRPr lang="en-US" sz="2000" dirty="0"/>
          </a:p>
          <a:p>
            <a:pPr marL="0" indent="0">
              <a:buNone/>
            </a:pPr>
            <a:r>
              <a:rPr lang="en-US" sz="2000" dirty="0"/>
              <a:t>{</a:t>
            </a:r>
          </a:p>
          <a:p>
            <a:pPr marL="0" indent="0">
              <a:buNone/>
            </a:pPr>
            <a:r>
              <a:rPr lang="en-US" sz="2000" dirty="0"/>
              <a:t>/* Using a macro to print 'Hello World</a:t>
            </a:r>
            <a:r>
              <a:rPr lang="en-US" sz="2000" dirty="0" smtClean="0"/>
              <a:t>'*/</a:t>
            </a:r>
          </a:p>
          <a:p>
            <a:pPr marL="0" indent="0">
              <a:buNone/>
            </a:pPr>
            <a:r>
              <a:rPr lang="en-US" sz="2000" dirty="0" err="1"/>
              <a:t>p</a:t>
            </a:r>
            <a:r>
              <a:rPr lang="en-US" sz="2000" dirty="0" err="1" smtClean="0"/>
              <a:t>rintf</a:t>
            </a:r>
            <a:r>
              <a:rPr lang="en-US" sz="2000" dirty="0" smtClean="0"/>
              <a:t>(“Hi”);</a:t>
            </a:r>
            <a:endParaRPr lang="en-US" sz="2000" dirty="0"/>
          </a:p>
          <a:p>
            <a:pPr marL="0" indent="0">
              <a:buNone/>
            </a:pPr>
            <a:r>
              <a:rPr lang="en-US" sz="2000" dirty="0" err="1" smtClean="0"/>
              <a:t>printf</a:t>
            </a:r>
            <a:r>
              <a:rPr lang="en-US" sz="2000" dirty="0" smtClean="0"/>
              <a:t>(SOMETHING);</a:t>
            </a:r>
            <a:endParaRPr lang="en-US" sz="2000" dirty="0"/>
          </a:p>
          <a:p>
            <a:pPr marL="0" indent="0">
              <a:buNone/>
            </a:pPr>
            <a:r>
              <a:rPr lang="en-US" sz="2000" dirty="0"/>
              <a:t>return 0;</a:t>
            </a:r>
          </a:p>
          <a:p>
            <a:pPr marL="0" indent="0">
              <a:buNone/>
            </a:pPr>
            <a:r>
              <a:rPr lang="en-US" sz="2000" dirty="0" smtClean="0"/>
              <a:t>}</a:t>
            </a:r>
          </a:p>
          <a:p>
            <a:pPr marL="0" indent="0">
              <a:buNone/>
            </a:pPr>
            <a:r>
              <a:rPr lang="en-US" sz="2000" b="1" dirty="0" err="1"/>
              <a:t>gcc</a:t>
            </a:r>
            <a:r>
              <a:rPr lang="en-US" sz="2000" b="1" dirty="0"/>
              <a:t> </a:t>
            </a:r>
            <a:r>
              <a:rPr lang="en-US" sz="2000" b="1" dirty="0" err="1" smtClean="0"/>
              <a:t>Test.c</a:t>
            </a:r>
            <a:r>
              <a:rPr lang="en-US" sz="2000" b="1" dirty="0" smtClean="0"/>
              <a:t> </a:t>
            </a:r>
            <a:r>
              <a:rPr lang="en-US" sz="2000" b="1" dirty="0"/>
              <a:t>-o </a:t>
            </a:r>
            <a:r>
              <a:rPr lang="en-US" sz="2000" b="1" dirty="0" smtClean="0"/>
              <a:t>Test.exe</a:t>
            </a:r>
          </a:p>
          <a:p>
            <a:pPr marL="0" indent="0">
              <a:buNone/>
            </a:pPr>
            <a:r>
              <a:rPr lang="pt-BR" sz="2000" b="1" dirty="0" smtClean="0"/>
              <a:t>gcc </a:t>
            </a:r>
            <a:r>
              <a:rPr lang="pt-BR" sz="2000" b="1" dirty="0"/>
              <a:t>-E -o </a:t>
            </a:r>
            <a:r>
              <a:rPr lang="pt-BR" sz="2000" b="1" dirty="0" smtClean="0"/>
              <a:t>Test.i Test.c  </a:t>
            </a:r>
            <a:endParaRPr lang="en-US" sz="2000"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266950"/>
            <a:ext cx="25146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00800" y="1897618"/>
            <a:ext cx="2882520" cy="369332"/>
          </a:xfrm>
          <a:prstGeom prst="rect">
            <a:avLst/>
          </a:prstGeom>
          <a:noFill/>
        </p:spPr>
        <p:txBody>
          <a:bodyPr wrap="none" rtlCol="0">
            <a:spAutoFit/>
          </a:bodyPr>
          <a:lstStyle/>
          <a:p>
            <a:r>
              <a:rPr lang="en-US" b="1" dirty="0" smtClean="0">
                <a:solidFill>
                  <a:srgbClr val="FF0000"/>
                </a:solidFill>
              </a:rPr>
              <a:t>Preprocessor directive</a:t>
            </a:r>
            <a:endParaRPr lang="en-US" b="1" dirty="0">
              <a:solidFill>
                <a:srgbClr val="FF0000"/>
              </a:solidFill>
            </a:endParaRPr>
          </a:p>
        </p:txBody>
      </p:sp>
    </p:spTree>
    <p:extLst>
      <p:ext uri="{BB962C8B-B14F-4D97-AF65-F5344CB8AC3E}">
        <p14:creationId xmlns:p14="http://schemas.microsoft.com/office/powerpoint/2010/main" val="3431952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Compiling and executing a ‘C’ code</a:t>
            </a:r>
            <a:endParaRPr lang="en-US" dirty="0"/>
          </a:p>
        </p:txBody>
      </p:sp>
      <p:sp>
        <p:nvSpPr>
          <p:cNvPr id="3" name="Content Placeholder 2"/>
          <p:cNvSpPr>
            <a:spLocks noGrp="1"/>
          </p:cNvSpPr>
          <p:nvPr>
            <p:ph sz="quarter" idx="1"/>
          </p:nvPr>
        </p:nvSpPr>
        <p:spPr/>
        <p:txBody>
          <a:bodyPr>
            <a:normAutofit/>
          </a:bodyPr>
          <a:lstStyle/>
          <a:p>
            <a:r>
              <a:rPr lang="en-US" sz="2000" dirty="0"/>
              <a:t>There are four main stages through which a source code passes in order to finally become an executable.</a:t>
            </a:r>
            <a:br>
              <a:rPr lang="en-US" sz="2000" dirty="0"/>
            </a:br>
            <a:r>
              <a:rPr lang="en-US" sz="2000" dirty="0"/>
              <a:t/>
            </a:r>
            <a:br>
              <a:rPr lang="en-US" sz="2000" dirty="0"/>
            </a:br>
            <a:r>
              <a:rPr lang="en-US" sz="2000" dirty="0"/>
              <a:t>The four stages for a C program to become an executable are the following:</a:t>
            </a:r>
          </a:p>
          <a:p>
            <a:r>
              <a:rPr lang="en-US" sz="2000" dirty="0"/>
              <a:t>Pre-processing</a:t>
            </a:r>
          </a:p>
          <a:p>
            <a:r>
              <a:rPr lang="en-US" sz="2000" dirty="0"/>
              <a:t>Compilation</a:t>
            </a:r>
          </a:p>
          <a:p>
            <a:r>
              <a:rPr lang="en-US" sz="2000" dirty="0"/>
              <a:t>Assembly</a:t>
            </a:r>
          </a:p>
          <a:p>
            <a:r>
              <a:rPr lang="en-US" sz="2000" dirty="0" smtClean="0"/>
              <a:t>Linking</a:t>
            </a:r>
          </a:p>
          <a:p>
            <a:endParaRPr lang="en-US" sz="2000" dirty="0"/>
          </a:p>
        </p:txBody>
      </p:sp>
    </p:spTree>
    <p:extLst>
      <p:ext uri="{BB962C8B-B14F-4D97-AF65-F5344CB8AC3E}">
        <p14:creationId xmlns:p14="http://schemas.microsoft.com/office/powerpoint/2010/main" val="2645354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Compiling and executing a ‘C’ code</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dirty="0" smtClean="0"/>
              <a:t>1) </a:t>
            </a:r>
            <a:r>
              <a:rPr lang="en-US" sz="2000" b="1" dirty="0" smtClean="0"/>
              <a:t>Preprocessing</a:t>
            </a:r>
            <a:r>
              <a:rPr lang="en-US" sz="2000" dirty="0" smtClean="0"/>
              <a:t>: This </a:t>
            </a:r>
            <a:r>
              <a:rPr lang="en-US" sz="2000" dirty="0"/>
              <a:t>is the very first stage through which a source code passes. In this stage the following tasks are done:</a:t>
            </a:r>
          </a:p>
          <a:p>
            <a:pPr lvl="1"/>
            <a:r>
              <a:rPr lang="en-US" sz="2000" dirty="0">
                <a:solidFill>
                  <a:schemeClr val="tx1"/>
                </a:solidFill>
              </a:rPr>
              <a:t>Expansion of the included </a:t>
            </a:r>
            <a:r>
              <a:rPr lang="en-US" sz="2000" dirty="0" smtClean="0">
                <a:solidFill>
                  <a:schemeClr val="tx1"/>
                </a:solidFill>
              </a:rPr>
              <a:t>files</a:t>
            </a:r>
          </a:p>
          <a:p>
            <a:pPr lvl="1"/>
            <a:r>
              <a:rPr lang="en-US" sz="2000" dirty="0" smtClean="0">
                <a:solidFill>
                  <a:schemeClr val="tx1"/>
                </a:solidFill>
              </a:rPr>
              <a:t>Macro </a:t>
            </a:r>
            <a:r>
              <a:rPr lang="en-US" sz="2000" dirty="0">
                <a:solidFill>
                  <a:schemeClr val="tx1"/>
                </a:solidFill>
              </a:rPr>
              <a:t>substitution</a:t>
            </a:r>
          </a:p>
          <a:p>
            <a:pPr lvl="1"/>
            <a:r>
              <a:rPr lang="en-US" sz="2000" dirty="0">
                <a:solidFill>
                  <a:schemeClr val="tx1"/>
                </a:solidFill>
              </a:rPr>
              <a:t>Comments are stripped off</a:t>
            </a:r>
          </a:p>
          <a:p>
            <a:r>
              <a:rPr lang="en-US" sz="2000" dirty="0" smtClean="0"/>
              <a:t>The </a:t>
            </a:r>
            <a:r>
              <a:rPr lang="en-US" sz="2000" dirty="0"/>
              <a:t>first observation is that the argument to </a:t>
            </a:r>
            <a:r>
              <a:rPr lang="en-US" sz="2000" dirty="0" err="1"/>
              <a:t>printf</a:t>
            </a:r>
            <a:r>
              <a:rPr lang="en-US" sz="2000" dirty="0"/>
              <a:t>() now contains directly the string “Hello World” rather than the macro. </a:t>
            </a:r>
          </a:p>
          <a:p>
            <a:r>
              <a:rPr lang="en-US" sz="2000" dirty="0"/>
              <a:t>The second observation is that the comment that we wrote in our original code is not there. </a:t>
            </a:r>
          </a:p>
          <a:p>
            <a:r>
              <a:rPr lang="en-US" sz="2000" dirty="0"/>
              <a:t>The </a:t>
            </a:r>
            <a:r>
              <a:rPr lang="en-US" sz="2000" dirty="0" smtClean="0"/>
              <a:t>third observation </a:t>
            </a:r>
            <a:r>
              <a:rPr lang="en-US" sz="2000" dirty="0"/>
              <a:t>is that the comment that we wrote in our original code is not there. This proves that all the comments are stripped off</a:t>
            </a:r>
            <a:r>
              <a:rPr lang="en-US" sz="2000" dirty="0" smtClean="0"/>
              <a:t>.</a:t>
            </a:r>
          </a:p>
          <a:p>
            <a:pPr marL="0" indent="0">
              <a:buNone/>
            </a:pPr>
            <a:r>
              <a:rPr lang="en-US" sz="2000" dirty="0"/>
              <a:t> </a:t>
            </a:r>
            <a:r>
              <a:rPr lang="en-US" sz="2000" dirty="0" smtClean="0"/>
              <a:t>      </a:t>
            </a:r>
            <a:r>
              <a:rPr lang="en-US" sz="2000" b="1" dirty="0" err="1" smtClean="0"/>
              <a:t>gcc</a:t>
            </a:r>
            <a:r>
              <a:rPr lang="en-US" sz="2000" b="1" dirty="0" smtClean="0"/>
              <a:t> </a:t>
            </a:r>
            <a:r>
              <a:rPr lang="en-US" sz="2000" b="1" dirty="0"/>
              <a:t>-E </a:t>
            </a:r>
            <a:r>
              <a:rPr lang="en-US" sz="2000" b="1" dirty="0" err="1"/>
              <a:t>Test.c</a:t>
            </a:r>
            <a:r>
              <a:rPr lang="en-US" sz="2000" b="1" dirty="0"/>
              <a:t> -o </a:t>
            </a:r>
            <a:r>
              <a:rPr lang="en-US" sz="2000" b="1" dirty="0" err="1" smtClean="0"/>
              <a:t>Test.i</a:t>
            </a:r>
            <a:r>
              <a:rPr lang="en-US" sz="2000" b="1" dirty="0" smtClean="0"/>
              <a:t>  </a:t>
            </a:r>
          </a:p>
          <a:p>
            <a:pPr marL="0" indent="0">
              <a:buNone/>
            </a:pPr>
            <a:r>
              <a:rPr lang="en-US" sz="2000" b="1" dirty="0" smtClean="0"/>
              <a:t>      </a:t>
            </a:r>
            <a:endParaRPr lang="en-US" sz="2000" dirty="0"/>
          </a:p>
        </p:txBody>
      </p:sp>
    </p:spTree>
    <p:extLst>
      <p:ext uri="{BB962C8B-B14F-4D97-AF65-F5344CB8AC3E}">
        <p14:creationId xmlns:p14="http://schemas.microsoft.com/office/powerpoint/2010/main" val="1388219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Compiling and executing a ‘C’ code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2000" dirty="0" smtClean="0"/>
              <a:t>2) </a:t>
            </a:r>
            <a:r>
              <a:rPr lang="en-US" sz="2000" b="1" dirty="0" err="1" smtClean="0"/>
              <a:t>Compilation:</a:t>
            </a:r>
            <a:r>
              <a:rPr lang="en-US" sz="2000" dirty="0" err="1"/>
              <a:t>In</a:t>
            </a:r>
            <a:r>
              <a:rPr lang="en-US" sz="2000" dirty="0"/>
              <a:t> this phase compilation proper takes place. The compiler (</a:t>
            </a:r>
            <a:r>
              <a:rPr lang="en-US" sz="2000" i="1" dirty="0"/>
              <a:t>ccl</a:t>
            </a:r>
            <a:r>
              <a:rPr lang="en-US" sz="2000" dirty="0"/>
              <a:t>) translates </a:t>
            </a:r>
            <a:r>
              <a:rPr lang="en-US" sz="2000" dirty="0" err="1" smtClean="0"/>
              <a:t>Test.i</a:t>
            </a:r>
            <a:r>
              <a:rPr lang="en-US" sz="2000" dirty="0"/>
              <a:t> into </a:t>
            </a:r>
            <a:r>
              <a:rPr lang="en-US" sz="2000" dirty="0" err="1" smtClean="0"/>
              <a:t>Test.s</a:t>
            </a:r>
            <a:r>
              <a:rPr lang="en-US" sz="2000" dirty="0"/>
              <a:t>. File </a:t>
            </a:r>
            <a:r>
              <a:rPr lang="en-US" sz="2000" dirty="0" err="1" smtClean="0"/>
              <a:t>Test.s</a:t>
            </a:r>
            <a:r>
              <a:rPr lang="en-US" sz="2000" dirty="0"/>
              <a:t> contains assembly code. You can explicitly tell </a:t>
            </a:r>
            <a:r>
              <a:rPr lang="en-US" sz="2000" i="1" dirty="0" err="1"/>
              <a:t>gcc</a:t>
            </a:r>
            <a:r>
              <a:rPr lang="en-US" sz="2000" dirty="0"/>
              <a:t> to translate </a:t>
            </a:r>
            <a:r>
              <a:rPr lang="en-US" sz="2000" dirty="0" err="1" smtClean="0"/>
              <a:t>Test.i</a:t>
            </a:r>
            <a:r>
              <a:rPr lang="en-US" sz="2000" dirty="0"/>
              <a:t> to </a:t>
            </a:r>
            <a:r>
              <a:rPr lang="en-US" sz="2000" dirty="0" err="1" smtClean="0"/>
              <a:t>Test.s</a:t>
            </a:r>
            <a:r>
              <a:rPr lang="en-US" sz="2000" dirty="0"/>
              <a:t> by executing the following command.</a:t>
            </a:r>
          </a:p>
          <a:p>
            <a:pPr marL="0" indent="0">
              <a:buNone/>
            </a:pPr>
            <a:r>
              <a:rPr lang="en-US" sz="2000" dirty="0" smtClean="0"/>
              <a:t>	</a:t>
            </a:r>
            <a:r>
              <a:rPr lang="en-US" sz="2000" b="1" dirty="0" err="1" smtClean="0"/>
              <a:t>gcc</a:t>
            </a:r>
            <a:r>
              <a:rPr lang="en-US" sz="2000" b="1" dirty="0" smtClean="0"/>
              <a:t> </a:t>
            </a:r>
            <a:r>
              <a:rPr lang="en-US" sz="2000" b="1" dirty="0"/>
              <a:t>-S </a:t>
            </a:r>
            <a:r>
              <a:rPr lang="en-US" sz="2000" b="1" dirty="0" err="1" smtClean="0"/>
              <a:t>Test.i</a:t>
            </a:r>
            <a:endParaRPr lang="en-US" sz="2000" b="1" dirty="0"/>
          </a:p>
          <a:p>
            <a:r>
              <a:rPr lang="en-US" sz="2000" dirty="0"/>
              <a:t>The command line option -S tells the compiler to convert the preprocessed code to assembly language without creating an object file. After having created </a:t>
            </a:r>
            <a:r>
              <a:rPr lang="en-US" sz="2000" dirty="0" err="1" smtClean="0"/>
              <a:t>Test.s</a:t>
            </a:r>
            <a:r>
              <a:rPr lang="en-US" sz="2000" dirty="0" smtClean="0"/>
              <a:t> we </a:t>
            </a:r>
            <a:r>
              <a:rPr lang="en-US" sz="2000" dirty="0"/>
              <a:t>can see the content of this file. While looking at assembly code </a:t>
            </a:r>
            <a:r>
              <a:rPr lang="en-US" sz="2000" dirty="0" smtClean="0"/>
              <a:t>we may </a:t>
            </a:r>
            <a:r>
              <a:rPr lang="en-US" sz="2000" dirty="0"/>
              <a:t>note that the assembly code contains a call to the external function </a:t>
            </a:r>
            <a:r>
              <a:rPr lang="en-US" sz="2000" dirty="0" err="1"/>
              <a:t>printf</a:t>
            </a:r>
            <a:r>
              <a:rPr lang="en-US" sz="2000" dirty="0" smtClean="0"/>
              <a:t>.</a:t>
            </a:r>
          </a:p>
          <a:p>
            <a:pPr marL="0" indent="0">
              <a:buNone/>
            </a:pPr>
            <a:r>
              <a:rPr lang="en-US" sz="2000" b="1" dirty="0" smtClean="0"/>
              <a:t>3) Assembly:</a:t>
            </a:r>
            <a:r>
              <a:rPr lang="en-US" sz="2000" b="1" dirty="0"/>
              <a:t> </a:t>
            </a:r>
            <a:r>
              <a:rPr lang="en-US" sz="2000" dirty="0" smtClean="0"/>
              <a:t>Here</a:t>
            </a:r>
            <a:r>
              <a:rPr lang="en-US" sz="2000" dirty="0"/>
              <a:t>, the assembler (</a:t>
            </a:r>
            <a:r>
              <a:rPr lang="en-US" sz="2000" i="1" dirty="0"/>
              <a:t>as</a:t>
            </a:r>
            <a:r>
              <a:rPr lang="en-US" sz="2000" dirty="0"/>
              <a:t>) translates </a:t>
            </a:r>
            <a:r>
              <a:rPr lang="en-US" sz="2000" dirty="0" err="1" smtClean="0"/>
              <a:t>Test.s</a:t>
            </a:r>
            <a:r>
              <a:rPr lang="en-US" sz="2000" dirty="0"/>
              <a:t> into machine language instructions, and generates an object file </a:t>
            </a:r>
            <a:r>
              <a:rPr lang="en-US" sz="2000" dirty="0" err="1" smtClean="0"/>
              <a:t>Test.o</a:t>
            </a:r>
            <a:r>
              <a:rPr lang="en-US" sz="2000" dirty="0"/>
              <a:t>. You can invoke the assembler at your own by executing the following command.</a:t>
            </a:r>
          </a:p>
          <a:p>
            <a:pPr marL="0" indent="0">
              <a:buNone/>
            </a:pPr>
            <a:r>
              <a:rPr lang="en-US" sz="2000" dirty="0" smtClean="0"/>
              <a:t>	</a:t>
            </a:r>
            <a:r>
              <a:rPr lang="en-US" sz="2000" b="1" dirty="0" err="1"/>
              <a:t>g</a:t>
            </a:r>
            <a:r>
              <a:rPr lang="en-US" sz="2000" b="1" dirty="0" err="1" smtClean="0"/>
              <a:t>cc</a:t>
            </a:r>
            <a:r>
              <a:rPr lang="en-US" sz="2000" b="1" dirty="0" smtClean="0"/>
              <a:t> </a:t>
            </a:r>
            <a:r>
              <a:rPr lang="en-US" sz="2000" b="1" dirty="0" err="1" smtClean="0"/>
              <a:t>Test.s</a:t>
            </a:r>
            <a:r>
              <a:rPr lang="en-US" sz="2000" b="1" dirty="0" smtClean="0"/>
              <a:t> </a:t>
            </a:r>
            <a:r>
              <a:rPr lang="en-US" sz="2000" b="1" dirty="0"/>
              <a:t>-o </a:t>
            </a:r>
            <a:r>
              <a:rPr lang="en-US" sz="2000" b="1" dirty="0" err="1" smtClean="0"/>
              <a:t>Test.o</a:t>
            </a:r>
            <a:endParaRPr lang="en-US" sz="2000" b="1" dirty="0"/>
          </a:p>
          <a:p>
            <a:endParaRPr lang="en-US" sz="2000" dirty="0"/>
          </a:p>
          <a:p>
            <a:endParaRPr lang="en-US" sz="2000" dirty="0"/>
          </a:p>
        </p:txBody>
      </p:sp>
    </p:spTree>
    <p:extLst>
      <p:ext uri="{BB962C8B-B14F-4D97-AF65-F5344CB8AC3E}">
        <p14:creationId xmlns:p14="http://schemas.microsoft.com/office/powerpoint/2010/main" val="2315054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Compiling and executing a ‘C’ code</a:t>
            </a:r>
            <a:endParaRPr lang="en-US" dirty="0"/>
          </a:p>
        </p:txBody>
      </p:sp>
      <p:sp>
        <p:nvSpPr>
          <p:cNvPr id="3" name="Content Placeholder 2"/>
          <p:cNvSpPr>
            <a:spLocks noGrp="1"/>
          </p:cNvSpPr>
          <p:nvPr>
            <p:ph sz="quarter" idx="1"/>
          </p:nvPr>
        </p:nvSpPr>
        <p:spPr/>
        <p:txBody>
          <a:bodyPr>
            <a:normAutofit/>
          </a:bodyPr>
          <a:lstStyle/>
          <a:p>
            <a:r>
              <a:rPr lang="en-US" sz="2000" dirty="0"/>
              <a:t>The above command will generate </a:t>
            </a:r>
            <a:r>
              <a:rPr lang="en-US" sz="2000" dirty="0" err="1" smtClean="0"/>
              <a:t>Test.o</a:t>
            </a:r>
            <a:r>
              <a:rPr lang="en-US" sz="2000" dirty="0"/>
              <a:t> as it is specified with -o option. And, the resulting file contains the machine instructions for the classic "Hello World!" program, with an undefined reference to </a:t>
            </a:r>
            <a:r>
              <a:rPr lang="en-US" sz="2000" dirty="0" err="1"/>
              <a:t>printf</a:t>
            </a:r>
            <a:r>
              <a:rPr lang="en-US" sz="2000" dirty="0"/>
              <a:t>.</a:t>
            </a:r>
          </a:p>
          <a:p>
            <a:pPr marL="0" indent="0">
              <a:buNone/>
            </a:pPr>
            <a:r>
              <a:rPr lang="en-US" sz="2000" b="1" dirty="0" smtClean="0"/>
              <a:t>4) Linking: </a:t>
            </a:r>
            <a:r>
              <a:rPr lang="en-US" sz="2000" dirty="0" smtClean="0"/>
              <a:t>This </a:t>
            </a:r>
            <a:r>
              <a:rPr lang="en-US" sz="2000" dirty="0"/>
              <a:t>is the final stage in compilation of "Hello World!" program. This phase links object files to produce final executable file. An executable file requires many external resources (system functions, C run-time libraries etc.). Regarding our "Hello World!" program you have noticed that it calls the </a:t>
            </a:r>
            <a:r>
              <a:rPr lang="en-US" sz="2000" dirty="0" err="1"/>
              <a:t>printf</a:t>
            </a:r>
            <a:r>
              <a:rPr lang="en-US" sz="2000" dirty="0"/>
              <a:t> function to print the 'Hello World!' message on console. This function is contained in a separate pre compiled object file </a:t>
            </a:r>
            <a:r>
              <a:rPr lang="en-US" sz="2000" dirty="0" err="1"/>
              <a:t>printf.o</a:t>
            </a:r>
            <a:r>
              <a:rPr lang="en-US" sz="2000" dirty="0"/>
              <a:t>, which must somehow be merged with our </a:t>
            </a:r>
            <a:r>
              <a:rPr lang="en-US" sz="2000" dirty="0" err="1"/>
              <a:t>helloworld.o</a:t>
            </a:r>
            <a:r>
              <a:rPr lang="en-US" sz="2000" dirty="0"/>
              <a:t> file. The linker (</a:t>
            </a:r>
            <a:r>
              <a:rPr lang="en-US" sz="2000" i="1" dirty="0" err="1"/>
              <a:t>ld</a:t>
            </a:r>
            <a:r>
              <a:rPr lang="en-US" sz="2000" dirty="0"/>
              <a:t>) performs this task for you. Eventually, the resulting file </a:t>
            </a:r>
            <a:r>
              <a:rPr lang="en-US" sz="2000" dirty="0" err="1"/>
              <a:t>helloworld</a:t>
            </a:r>
            <a:r>
              <a:rPr lang="en-US" sz="2000" dirty="0"/>
              <a:t> is produced, which is an executable. This is now ready to be loaded into memory and executed by the system.</a:t>
            </a:r>
          </a:p>
        </p:txBody>
      </p:sp>
    </p:spTree>
    <p:extLst>
      <p:ext uri="{BB962C8B-B14F-4D97-AF65-F5344CB8AC3E}">
        <p14:creationId xmlns:p14="http://schemas.microsoft.com/office/powerpoint/2010/main" val="304621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Sample Code of C “Hello World” </a:t>
            </a:r>
            <a:r>
              <a:rPr lang="en-US" sz="3600" dirty="0" smtClean="0"/>
              <a:t>Program</a:t>
            </a:r>
            <a:endParaRPr lang="en-US" dirty="0"/>
          </a:p>
        </p:txBody>
      </p:sp>
      <p:pic>
        <p:nvPicPr>
          <p:cNvPr id="2051"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229600"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074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History of C Standards</a:t>
            </a:r>
            <a:endParaRPr lang="en-US" dirty="0"/>
          </a:p>
        </p:txBody>
      </p:sp>
      <p:sp>
        <p:nvSpPr>
          <p:cNvPr id="3" name="Content Placeholder 2"/>
          <p:cNvSpPr>
            <a:spLocks noGrp="1"/>
          </p:cNvSpPr>
          <p:nvPr>
            <p:ph sz="quarter" idx="1"/>
          </p:nvPr>
        </p:nvSpPr>
        <p:spPr/>
        <p:txBody>
          <a:bodyPr>
            <a:normAutofit/>
          </a:bodyPr>
          <a:lstStyle/>
          <a:p>
            <a:r>
              <a:rPr lang="en-US" sz="2000" dirty="0"/>
              <a:t>In 1990, the ANSI C standard (with formatting changes) was adopted by the International Organization for Standardization (ISO) as ISO/IEC 9899:1990, which is sometimes called C90. Therefore, the terms "C89" and "C90" refer to the same programming language</a:t>
            </a:r>
            <a:r>
              <a:rPr lang="en-US" sz="2000" dirty="0" smtClean="0"/>
              <a:t>.</a:t>
            </a:r>
          </a:p>
          <a:p>
            <a:pPr marL="0" indent="0">
              <a:buNone/>
            </a:pPr>
            <a:r>
              <a:rPr lang="en-US" sz="2000" b="1" dirty="0" smtClean="0"/>
              <a:t>3) C99</a:t>
            </a:r>
          </a:p>
          <a:p>
            <a:r>
              <a:rPr lang="en-US" sz="2000" dirty="0"/>
              <a:t>The C standard was further revised in the late 1990s, leading to the publication of ISO/IEC 9899:1999 in 1999, which is commonly referred to as </a:t>
            </a:r>
            <a:r>
              <a:rPr lang="en-US" sz="2000" dirty="0" smtClean="0"/>
              <a:t>C99</a:t>
            </a:r>
          </a:p>
          <a:p>
            <a:pPr marL="0" indent="0">
              <a:buNone/>
            </a:pPr>
            <a:r>
              <a:rPr lang="en-US" sz="2000" b="1" dirty="0" smtClean="0"/>
              <a:t>4) </a:t>
            </a:r>
            <a:r>
              <a:rPr lang="en-US" sz="2000" b="1" dirty="0"/>
              <a:t>C11</a:t>
            </a:r>
          </a:p>
          <a:p>
            <a:r>
              <a:rPr lang="en-US" sz="2000" dirty="0"/>
              <a:t>The latest C standard is ISO/IEC 9899:2011, also known as C11 as the final draft was published in 2011</a:t>
            </a:r>
            <a:r>
              <a:rPr lang="en-US" sz="2000"/>
              <a:t>. </a:t>
            </a:r>
            <a:r>
              <a:rPr lang="en-US" sz="2000" smtClean="0"/>
              <a:t> </a:t>
            </a:r>
            <a:endParaRPr lang="en-US" sz="2000" dirty="0">
              <a:solidFill>
                <a:srgbClr val="0070C0"/>
              </a:solidFill>
            </a:endParaRPr>
          </a:p>
        </p:txBody>
      </p:sp>
    </p:spTree>
    <p:extLst>
      <p:ext uri="{BB962C8B-B14F-4D97-AF65-F5344CB8AC3E}">
        <p14:creationId xmlns:p14="http://schemas.microsoft.com/office/powerpoint/2010/main" val="914089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tx1"/>
                </a:solidFill>
              </a:rPr>
              <a:t>Structure of C program</a:t>
            </a:r>
            <a:endParaRPr lang="en-US" b="1" dirty="0"/>
          </a:p>
        </p:txBody>
      </p:sp>
      <p:sp>
        <p:nvSpPr>
          <p:cNvPr id="3" name="Content Placeholder 2"/>
          <p:cNvSpPr>
            <a:spLocks noGrp="1"/>
          </p:cNvSpPr>
          <p:nvPr>
            <p:ph sz="quarter" idx="1"/>
          </p:nvPr>
        </p:nvSpPr>
        <p:spPr/>
        <p:txBody>
          <a:bodyPr>
            <a:noAutofit/>
          </a:bodyPr>
          <a:lstStyle/>
          <a:p>
            <a:r>
              <a:rPr lang="en-US" sz="2000" b="1" dirty="0"/>
              <a:t>Documentations (Documentation </a:t>
            </a:r>
            <a:r>
              <a:rPr lang="en-US" sz="2000" b="1" dirty="0" smtClean="0"/>
              <a:t>Section): </a:t>
            </a:r>
            <a:r>
              <a:rPr lang="en-US" sz="2000" dirty="0" smtClean="0"/>
              <a:t>The </a:t>
            </a:r>
            <a:r>
              <a:rPr lang="en-US" sz="2000" dirty="0"/>
              <a:t>Documentation section usually contains the collection of comment lines giving the name of the program, author’s or programmer’s name and few other details.</a:t>
            </a:r>
          </a:p>
          <a:p>
            <a:r>
              <a:rPr lang="en-US" sz="2000" b="1" dirty="0"/>
              <a:t>Preprocessor Statements (Link Section</a:t>
            </a:r>
            <a:r>
              <a:rPr lang="en-US" sz="2000" b="1" dirty="0" smtClean="0"/>
              <a:t>): </a:t>
            </a:r>
            <a:r>
              <a:rPr lang="en-US" sz="2000" dirty="0" smtClean="0"/>
              <a:t>It links predefined functions in library files into your program</a:t>
            </a:r>
            <a:endParaRPr lang="en-US" sz="2000" dirty="0"/>
          </a:p>
          <a:p>
            <a:r>
              <a:rPr lang="en-US" sz="2000" b="1" dirty="0"/>
              <a:t>Global Declarations </a:t>
            </a:r>
            <a:r>
              <a:rPr lang="en-US" sz="2000" dirty="0" smtClean="0"/>
              <a:t>:</a:t>
            </a:r>
            <a:r>
              <a:rPr lang="en-US" sz="2000" dirty="0"/>
              <a:t> used to define those variables that are used globally within the entire program and is used in more than one function</a:t>
            </a:r>
          </a:p>
          <a:p>
            <a:r>
              <a:rPr lang="en-US" sz="2000" b="1" dirty="0" smtClean="0"/>
              <a:t>The </a:t>
            </a:r>
            <a:r>
              <a:rPr lang="en-US" sz="2000" b="1" dirty="0"/>
              <a:t>main() function</a:t>
            </a:r>
          </a:p>
          <a:p>
            <a:pPr lvl="1"/>
            <a:r>
              <a:rPr lang="en-US" sz="2000" dirty="0">
                <a:solidFill>
                  <a:schemeClr val="tx1"/>
                </a:solidFill>
              </a:rPr>
              <a:t>Local Declarations</a:t>
            </a:r>
          </a:p>
          <a:p>
            <a:pPr lvl="1"/>
            <a:r>
              <a:rPr lang="en-US" sz="2000" dirty="0">
                <a:solidFill>
                  <a:schemeClr val="tx1"/>
                </a:solidFill>
              </a:rPr>
              <a:t>Program Statements &amp; Expressions</a:t>
            </a:r>
          </a:p>
          <a:p>
            <a:r>
              <a:rPr lang="en-US" sz="2000" b="1" dirty="0"/>
              <a:t>User Defined Functions</a:t>
            </a:r>
          </a:p>
          <a:p>
            <a:pPr marL="0" indent="0">
              <a:buNone/>
            </a:pPr>
            <a:r>
              <a:rPr lang="en-US" sz="2000" u="sng" dirty="0"/>
              <a:t/>
            </a:r>
            <a:br>
              <a:rPr lang="en-US" sz="2000" u="sng" dirty="0"/>
            </a:br>
            <a:endParaRPr lang="en-US" sz="2000" dirty="0"/>
          </a:p>
        </p:txBody>
      </p:sp>
    </p:spTree>
    <p:extLst>
      <p:ext uri="{BB962C8B-B14F-4D97-AF65-F5344CB8AC3E}">
        <p14:creationId xmlns:p14="http://schemas.microsoft.com/office/powerpoint/2010/main" val="995340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rPr>
              <a:t>Structure of C program</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83467618"/>
              </p:ext>
            </p:extLst>
          </p:nvPr>
        </p:nvGraphicFramePr>
        <p:xfrm>
          <a:off x="533400" y="1527175"/>
          <a:ext cx="8077200" cy="4559702"/>
        </p:xfrm>
        <a:graphic>
          <a:graphicData uri="http://schemas.openxmlformats.org/drawingml/2006/table">
            <a:tbl>
              <a:tblPr/>
              <a:tblGrid>
                <a:gridCol w="19812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1139825">
                <a:tc>
                  <a:txBody>
                    <a:bodyPr/>
                    <a:lstStyle/>
                    <a:p>
                      <a:pPr fontAlgn="t"/>
                      <a:r>
                        <a:rPr lang="en-US" sz="1800" dirty="0">
                          <a:solidFill>
                            <a:srgbClr val="111111"/>
                          </a:solidFill>
                          <a:effectLst/>
                        </a:rPr>
                        <a:t>* Comments */</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smtClean="0">
                          <a:solidFill>
                            <a:srgbClr val="111111"/>
                          </a:solidFill>
                          <a:effectLst/>
                        </a:rPr>
                        <a:t>This </a:t>
                      </a:r>
                      <a:r>
                        <a:rPr lang="en-US" sz="1800" dirty="0">
                          <a:solidFill>
                            <a:srgbClr val="111111"/>
                          </a:solidFill>
                          <a:effectLst/>
                        </a:rPr>
                        <a:t>is a comment block, which is ignored by the compiler. Comment is used anywhere in program to add info about program or code block, which can be helpful for programmer to understand the code easily in feature.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84467">
                <a:tc>
                  <a:txBody>
                    <a:bodyPr/>
                    <a:lstStyle/>
                    <a:p>
                      <a:pPr fontAlgn="t"/>
                      <a:r>
                        <a:rPr lang="en-US" sz="1800" dirty="0">
                          <a:solidFill>
                            <a:srgbClr val="111111"/>
                          </a:solidFill>
                          <a:effectLst/>
                        </a:rPr>
                        <a:t>#include&lt;</a:t>
                      </a:r>
                      <a:r>
                        <a:rPr lang="en-US" sz="1800" dirty="0" err="1">
                          <a:solidFill>
                            <a:srgbClr val="111111"/>
                          </a:solidFill>
                          <a:effectLst/>
                        </a:rPr>
                        <a:t>stdio.h</a:t>
                      </a:r>
                      <a:r>
                        <a:rPr lang="en-US" sz="1800" dirty="0">
                          <a:solidFill>
                            <a:srgbClr val="111111"/>
                          </a:solidFill>
                          <a:effectLst/>
                        </a:rPr>
                        <a:t>&gt;</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smtClean="0">
                          <a:solidFill>
                            <a:srgbClr val="111111"/>
                          </a:solidFill>
                          <a:effectLst/>
                        </a:rPr>
                        <a:t>This </a:t>
                      </a:r>
                      <a:r>
                        <a:rPr lang="en-US" sz="1800" dirty="0">
                          <a:solidFill>
                            <a:srgbClr val="111111"/>
                          </a:solidFill>
                          <a:effectLst/>
                        </a:rPr>
                        <a:t>is a preprocessor </a:t>
                      </a:r>
                      <a:r>
                        <a:rPr lang="en-US" sz="1800" dirty="0" smtClean="0">
                          <a:solidFill>
                            <a:srgbClr val="111111"/>
                          </a:solidFill>
                          <a:effectLst/>
                        </a:rPr>
                        <a:t>command</a:t>
                      </a:r>
                      <a:r>
                        <a:rPr lang="en-US" sz="1800" baseline="0" dirty="0" smtClean="0">
                          <a:solidFill>
                            <a:srgbClr val="111111"/>
                          </a:solidFill>
                          <a:effectLst/>
                        </a:rPr>
                        <a:t> to </a:t>
                      </a:r>
                      <a:r>
                        <a:rPr lang="en-US" sz="1800" dirty="0" smtClean="0">
                          <a:solidFill>
                            <a:srgbClr val="111111"/>
                          </a:solidFill>
                          <a:effectLst/>
                        </a:rPr>
                        <a:t>include </a:t>
                      </a:r>
                      <a:r>
                        <a:rPr lang="en-US" sz="1800" dirty="0">
                          <a:solidFill>
                            <a:srgbClr val="111111"/>
                          </a:solidFill>
                          <a:effectLst/>
                        </a:rPr>
                        <a:t>the header file </a:t>
                      </a:r>
                      <a:r>
                        <a:rPr lang="en-US" sz="1800" dirty="0" err="1">
                          <a:solidFill>
                            <a:srgbClr val="111111"/>
                          </a:solidFill>
                          <a:effectLst/>
                        </a:rPr>
                        <a:t>stdio.h</a:t>
                      </a:r>
                      <a:r>
                        <a:rPr lang="en-US" sz="1800" dirty="0">
                          <a:solidFill>
                            <a:srgbClr val="111111"/>
                          </a:solidFill>
                          <a:effectLst/>
                        </a:rPr>
                        <a:t> in the program before compiling the source-code.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0814">
                <a:tc>
                  <a:txBody>
                    <a:bodyPr/>
                    <a:lstStyle/>
                    <a:p>
                      <a:pPr fontAlgn="t"/>
                      <a:r>
                        <a:rPr lang="en-US" sz="1800" dirty="0" err="1" smtClean="0">
                          <a:solidFill>
                            <a:srgbClr val="111111"/>
                          </a:solidFill>
                          <a:effectLst/>
                        </a:rPr>
                        <a:t>int</a:t>
                      </a:r>
                      <a:r>
                        <a:rPr lang="en-US" sz="1800" baseline="0" dirty="0" smtClean="0">
                          <a:solidFill>
                            <a:srgbClr val="111111"/>
                          </a:solidFill>
                          <a:effectLst/>
                        </a:rPr>
                        <a:t> </a:t>
                      </a:r>
                      <a:r>
                        <a:rPr lang="en-US" sz="1800" dirty="0" smtClean="0">
                          <a:solidFill>
                            <a:srgbClr val="111111"/>
                          </a:solidFill>
                          <a:effectLst/>
                        </a:rPr>
                        <a:t>main</a:t>
                      </a:r>
                      <a:r>
                        <a:rPr lang="en-US" sz="1800" dirty="0">
                          <a:solidFill>
                            <a:srgbClr val="111111"/>
                          </a:solidFill>
                          <a:effectLst/>
                        </a:rPr>
                        <a:t>()</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US" sz="1800" dirty="0">
                        <a:solidFill>
                          <a:srgbClr val="111111"/>
                        </a:solidFill>
                        <a:effectLst/>
                      </a:endParaRP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2645">
                <a:tc>
                  <a:txBody>
                    <a:bodyPr/>
                    <a:lstStyle/>
                    <a:p>
                      <a:pPr fontAlgn="t"/>
                      <a:r>
                        <a:rPr lang="en-US" sz="1800" dirty="0">
                          <a:solidFill>
                            <a:srgbClr val="111111"/>
                          </a:solidFill>
                          <a:effectLst/>
                        </a:rPr>
                        <a:t>main()</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The main() is the main function where program execution begins. Every C program must contain only one main </a:t>
                      </a:r>
                      <a:r>
                        <a:rPr lang="en-US" sz="1800" dirty="0" smtClean="0">
                          <a:solidFill>
                            <a:srgbClr val="111111"/>
                          </a:solidFill>
                          <a:effectLst/>
                        </a:rPr>
                        <a:t>function.</a:t>
                      </a:r>
                      <a:endParaRPr lang="en-US" sz="1800" dirty="0">
                        <a:solidFill>
                          <a:srgbClr val="111111"/>
                        </a:solidFill>
                        <a:effectLst/>
                      </a:endParaRP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17750">
                <a:tc>
                  <a:txBody>
                    <a:bodyPr/>
                    <a:lstStyle/>
                    <a:p>
                      <a:pPr fontAlgn="t"/>
                      <a:r>
                        <a:rPr lang="en-US" sz="1800">
                          <a:solidFill>
                            <a:srgbClr val="111111"/>
                          </a:solidFill>
                          <a:effectLst/>
                        </a:rPr>
                        <a:t>Braces</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err="1" smtClean="0">
                          <a:solidFill>
                            <a:srgbClr val="111111"/>
                          </a:solidFill>
                          <a:effectLst/>
                        </a:rPr>
                        <a:t>TCurly</a:t>
                      </a:r>
                      <a:r>
                        <a:rPr lang="en-US" sz="1800" dirty="0" smtClean="0">
                          <a:solidFill>
                            <a:srgbClr val="111111"/>
                          </a:solidFill>
                          <a:effectLst/>
                        </a:rPr>
                        <a:t> </a:t>
                      </a:r>
                      <a:r>
                        <a:rPr lang="en-US" sz="1800" dirty="0">
                          <a:solidFill>
                            <a:srgbClr val="111111"/>
                          </a:solidFill>
                          <a:effectLst/>
                        </a:rPr>
                        <a:t>braces which shows how much the main() function has its scope.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17750">
                <a:tc>
                  <a:txBody>
                    <a:bodyPr/>
                    <a:lstStyle/>
                    <a:p>
                      <a:pPr fontAlgn="t"/>
                      <a:r>
                        <a:rPr lang="en-US" sz="1800">
                          <a:solidFill>
                            <a:srgbClr val="111111"/>
                          </a:solidFill>
                          <a:effectLst/>
                        </a:rPr>
                        <a:t>printf()</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It is a </a:t>
                      </a:r>
                      <a:r>
                        <a:rPr lang="en-US" sz="1800" dirty="0" smtClean="0">
                          <a:solidFill>
                            <a:srgbClr val="111111"/>
                          </a:solidFill>
                          <a:effectLst/>
                        </a:rPr>
                        <a:t>predefined (already</a:t>
                      </a:r>
                      <a:r>
                        <a:rPr lang="en-US" sz="1800" baseline="0" dirty="0" smtClean="0">
                          <a:solidFill>
                            <a:srgbClr val="111111"/>
                          </a:solidFill>
                          <a:effectLst/>
                        </a:rPr>
                        <a:t> written and compiled) </a:t>
                      </a:r>
                      <a:r>
                        <a:rPr lang="en-US" sz="1800" dirty="0" smtClean="0">
                          <a:solidFill>
                            <a:srgbClr val="111111"/>
                          </a:solidFill>
                          <a:effectLst/>
                        </a:rPr>
                        <a:t>function </a:t>
                      </a:r>
                      <a:r>
                        <a:rPr lang="en-US" sz="1800" dirty="0">
                          <a:solidFill>
                            <a:srgbClr val="111111"/>
                          </a:solidFill>
                          <a:effectLst/>
                        </a:rPr>
                        <a:t>in C, which prints text on the </a:t>
                      </a:r>
                      <a:r>
                        <a:rPr lang="en-US" sz="1800" dirty="0" smtClean="0">
                          <a:solidFill>
                            <a:srgbClr val="111111"/>
                          </a:solidFill>
                          <a:effectLst/>
                        </a:rPr>
                        <a:t>screen</a:t>
                      </a:r>
                      <a:endParaRPr lang="en-US" sz="1800" dirty="0">
                        <a:solidFill>
                          <a:srgbClr val="111111"/>
                        </a:solidFill>
                        <a:effectLst/>
                      </a:endParaRP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1835">
                <a:tc>
                  <a:txBody>
                    <a:bodyPr/>
                    <a:lstStyle/>
                    <a:p>
                      <a:pPr fontAlgn="t"/>
                      <a:r>
                        <a:rPr lang="en-US" sz="1800" dirty="0">
                          <a:solidFill>
                            <a:srgbClr val="111111"/>
                          </a:solidFill>
                          <a:effectLst/>
                        </a:rPr>
                        <a:t>return 0</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rPr>
                        <a:t>At the end of the main function returns value 0.</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74478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rPr>
              <a:t>Identifiers</a:t>
            </a:r>
            <a:endParaRPr lang="en-US" dirty="0"/>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3166928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516814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43146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7239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5237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797552"/>
          </a:xfrm>
        </p:spPr>
        <p:txBody>
          <a:bodyPr>
            <a:normAutofit lnSpcReduction="10000"/>
          </a:bodyPr>
          <a:lstStyle/>
          <a:p>
            <a:pPr fontAlgn="base"/>
            <a:r>
              <a:rPr lang="en-US" sz="2000" dirty="0" smtClean="0"/>
              <a:t>A </a:t>
            </a:r>
            <a:r>
              <a:rPr lang="en-US" sz="2000" dirty="0"/>
              <a:t>typical memory layout of a running process</a:t>
            </a:r>
          </a:p>
          <a:p>
            <a:pPr fontAlgn="base"/>
            <a:r>
              <a:rPr lang="en-US" sz="2000" b="1" dirty="0"/>
              <a:t>1. Text </a:t>
            </a:r>
            <a:r>
              <a:rPr lang="en-US" sz="2000" b="1" dirty="0" smtClean="0"/>
              <a:t>Segment: </a:t>
            </a:r>
            <a:r>
              <a:rPr lang="en-US" sz="2000" dirty="0"/>
              <a:t>which contains executable instructions</a:t>
            </a:r>
            <a:r>
              <a:rPr lang="en-US" sz="2000" dirty="0" smtClean="0"/>
              <a:t>. </a:t>
            </a:r>
            <a:r>
              <a:rPr lang="en-US" sz="2000" dirty="0"/>
              <a:t>the text segment is often read-only, to prevent a program from accidentally modifying its instructions</a:t>
            </a:r>
            <a:r>
              <a:rPr lang="en-US" sz="2000" dirty="0" smtClean="0"/>
              <a:t>.</a:t>
            </a:r>
          </a:p>
          <a:p>
            <a:pPr fontAlgn="base"/>
            <a:r>
              <a:rPr lang="en-US" sz="2000" b="1" dirty="0"/>
              <a:t>Initialized Data Segment</a:t>
            </a:r>
            <a:r>
              <a:rPr lang="en-US" sz="2000" b="1" dirty="0" smtClean="0"/>
              <a:t>: </a:t>
            </a:r>
            <a:r>
              <a:rPr lang="en-US" sz="2000" dirty="0"/>
              <a:t>contains the </a:t>
            </a:r>
            <a:r>
              <a:rPr lang="en-US" sz="2000" b="1" dirty="0"/>
              <a:t>global</a:t>
            </a:r>
            <a:r>
              <a:rPr lang="en-US" sz="2000" dirty="0"/>
              <a:t> variables and </a:t>
            </a:r>
            <a:r>
              <a:rPr lang="en-US" sz="2000" b="1" dirty="0"/>
              <a:t>static</a:t>
            </a:r>
            <a:r>
              <a:rPr lang="en-US" sz="2000" dirty="0"/>
              <a:t> variables that are initialized by the programmer</a:t>
            </a:r>
            <a:r>
              <a:rPr lang="en-US" sz="2000" dirty="0" smtClean="0"/>
              <a:t>. </a:t>
            </a:r>
          </a:p>
          <a:p>
            <a:pPr fontAlgn="base"/>
            <a:r>
              <a:rPr lang="en-US" sz="2000" dirty="0"/>
              <a:t> data segment is not read-only, since the values of the variables can be altered at run time</a:t>
            </a:r>
            <a:r>
              <a:rPr lang="en-US" sz="2000" dirty="0" smtClean="0"/>
              <a:t>.</a:t>
            </a:r>
          </a:p>
          <a:p>
            <a:pPr fontAlgn="base"/>
            <a:r>
              <a:rPr lang="en-US" sz="2000" dirty="0"/>
              <a:t>This segment can be further classified into initialized read-only area and initialized read-write area</a:t>
            </a:r>
            <a:r>
              <a:rPr lang="en-US" sz="2000" dirty="0" smtClean="0"/>
              <a:t>.</a:t>
            </a:r>
          </a:p>
          <a:p>
            <a:pPr fontAlgn="base"/>
            <a:r>
              <a:rPr lang="en-US" sz="2000" dirty="0" smtClean="0"/>
              <a:t>Example: A global C statement </a:t>
            </a:r>
            <a:r>
              <a:rPr lang="en-US" sz="2000" b="1" dirty="0" err="1" smtClean="0"/>
              <a:t>int</a:t>
            </a:r>
            <a:r>
              <a:rPr lang="en-US" sz="2000" b="1" dirty="0" smtClean="0"/>
              <a:t> </a:t>
            </a:r>
            <a:r>
              <a:rPr lang="en-US" sz="2000" b="1" dirty="0"/>
              <a:t>debug=1 </a:t>
            </a:r>
            <a:r>
              <a:rPr lang="en-US" sz="2000" dirty="0" smtClean="0"/>
              <a:t>would </a:t>
            </a:r>
            <a:r>
              <a:rPr lang="en-US" sz="2000" dirty="0"/>
              <a:t>be stored in initialized read-write area. And a global C statement like </a:t>
            </a:r>
            <a:r>
              <a:rPr lang="en-US" sz="2000" b="1" dirty="0" err="1"/>
              <a:t>const</a:t>
            </a:r>
            <a:r>
              <a:rPr lang="en-US" sz="2000" b="1" dirty="0"/>
              <a:t> char* string = “hello world”</a:t>
            </a:r>
            <a:r>
              <a:rPr lang="en-US" sz="2000" dirty="0"/>
              <a:t> makes the string literal “hello world” to be stored in initialized read-only area and the character pointer variable string in initialized read-write area.</a:t>
            </a:r>
          </a:p>
          <a:p>
            <a:endParaRPr lang="en-US" sz="2000" dirty="0"/>
          </a:p>
        </p:txBody>
      </p:sp>
    </p:spTree>
    <p:extLst>
      <p:ext uri="{BB962C8B-B14F-4D97-AF65-F5344CB8AC3E}">
        <p14:creationId xmlns:p14="http://schemas.microsoft.com/office/powerpoint/2010/main" val="3231544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2000" b="1" dirty="0"/>
              <a:t>Uninitialized Data Segment</a:t>
            </a:r>
            <a:r>
              <a:rPr lang="en-US" sz="2000" b="1" dirty="0" smtClean="0"/>
              <a:t>: </a:t>
            </a:r>
            <a:r>
              <a:rPr lang="en-US" sz="2000" dirty="0"/>
              <a:t>Uninitialized data segment, often called the “</a:t>
            </a:r>
            <a:r>
              <a:rPr lang="en-US" sz="2000" dirty="0" err="1"/>
              <a:t>bss</a:t>
            </a:r>
            <a:r>
              <a:rPr lang="en-US" sz="2000" dirty="0"/>
              <a:t>” segment, named after an ancient assembler operator that stood for “block started by symbol</a:t>
            </a:r>
            <a:r>
              <a:rPr lang="en-US" sz="2000" dirty="0" smtClean="0"/>
              <a:t>.</a:t>
            </a:r>
          </a:p>
          <a:p>
            <a:r>
              <a:rPr lang="en-US" sz="2000" dirty="0"/>
              <a:t>Data in this segment is initialized by the kernel to arithmetic 0 before the program starts </a:t>
            </a:r>
            <a:r>
              <a:rPr lang="en-US" sz="2000" dirty="0" smtClean="0"/>
              <a:t>executing.</a:t>
            </a:r>
          </a:p>
          <a:p>
            <a:r>
              <a:rPr lang="en-US" sz="2000" b="1" dirty="0"/>
              <a:t>Stack</a:t>
            </a:r>
            <a:r>
              <a:rPr lang="en-US" sz="2000" b="1" dirty="0" smtClean="0"/>
              <a:t>: </a:t>
            </a:r>
            <a:r>
              <a:rPr lang="en-US" sz="2000" dirty="0"/>
              <a:t>The stack area traditionally adjoined the heap area and grew the opposite direction; when the stack pointer met the heap pointer, free memory was exhausted</a:t>
            </a:r>
            <a:r>
              <a:rPr lang="en-US" sz="2000" dirty="0" smtClean="0"/>
              <a:t>.</a:t>
            </a:r>
          </a:p>
          <a:p>
            <a:r>
              <a:rPr lang="en-US" sz="2000" dirty="0"/>
              <a:t>the stack grows and shrinks as functions push and pop local variables</a:t>
            </a:r>
          </a:p>
          <a:p>
            <a:r>
              <a:rPr lang="en-US" sz="2000" dirty="0"/>
              <a:t>there is no need to manage the memory yourself, variables are allocated and freed automatically</a:t>
            </a:r>
          </a:p>
          <a:p>
            <a:r>
              <a:rPr lang="en-US" sz="2000" dirty="0"/>
              <a:t>the stack has size limits</a:t>
            </a:r>
          </a:p>
          <a:p>
            <a:r>
              <a:rPr lang="en-US" sz="2000" dirty="0"/>
              <a:t>stack variables only exist while the function that created them, is running</a:t>
            </a:r>
          </a:p>
          <a:p>
            <a:endParaRPr lang="en-US" sz="2000" dirty="0" smtClean="0"/>
          </a:p>
          <a:p>
            <a:endParaRPr lang="en-US" sz="2000" dirty="0" smtClean="0"/>
          </a:p>
        </p:txBody>
      </p:sp>
    </p:spTree>
    <p:extLst>
      <p:ext uri="{BB962C8B-B14F-4D97-AF65-F5344CB8AC3E}">
        <p14:creationId xmlns:p14="http://schemas.microsoft.com/office/powerpoint/2010/main" val="35457974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fontAlgn="base"/>
            <a:r>
              <a:rPr lang="en-US" dirty="0"/>
              <a:t>Variables created on the stack will go out of scope and are automatically deallocated.</a:t>
            </a:r>
          </a:p>
          <a:p>
            <a:pPr fontAlgn="base"/>
            <a:r>
              <a:rPr lang="en-US" dirty="0"/>
              <a:t>Much faster to allocate in comparison to variables on the heap.</a:t>
            </a:r>
          </a:p>
          <a:p>
            <a:pPr fontAlgn="base"/>
            <a:r>
              <a:rPr lang="en-US" dirty="0"/>
              <a:t>Implemented with an actual stack data structure.</a:t>
            </a:r>
          </a:p>
          <a:p>
            <a:pPr fontAlgn="base"/>
            <a:r>
              <a:rPr lang="en-US" dirty="0"/>
              <a:t>Stores local data, return addresses, used for parameter passing.</a:t>
            </a:r>
          </a:p>
          <a:p>
            <a:pPr fontAlgn="base"/>
            <a:r>
              <a:rPr lang="en-US" dirty="0"/>
              <a:t>Can have a stack overflow when too much of the stack is used (mostly from infinite or too deep recursion, very large allocations).</a:t>
            </a:r>
          </a:p>
          <a:p>
            <a:pPr fontAlgn="base"/>
            <a:r>
              <a:rPr lang="en-US" dirty="0"/>
              <a:t>Data created on the stack can be used without pointers.</a:t>
            </a:r>
          </a:p>
          <a:p>
            <a:pPr fontAlgn="base"/>
            <a:r>
              <a:rPr lang="en-US" dirty="0"/>
              <a:t>You would use the stack if you know exactly how much data you need to allocate before compile time and it is not too big.</a:t>
            </a:r>
          </a:p>
          <a:p>
            <a:pPr fontAlgn="base"/>
            <a:r>
              <a:rPr lang="en-US" dirty="0"/>
              <a:t>Usually has a maximum size already determined when your program starts.</a:t>
            </a:r>
          </a:p>
          <a:p>
            <a:pPr fontAlgn="base"/>
            <a:r>
              <a:rPr lang="en-US" dirty="0"/>
              <a:t>Stored in computer RAM just like the stack.</a:t>
            </a:r>
          </a:p>
          <a:p>
            <a:pPr fontAlgn="base"/>
            <a:r>
              <a:rPr lang="en-US" dirty="0"/>
              <a:t>In C++, variables on the heap must be destroyed manually and never fall out of scope. The data is freed with delete, delete[], or free.</a:t>
            </a:r>
          </a:p>
          <a:p>
            <a:endParaRPr lang="en-US" dirty="0"/>
          </a:p>
        </p:txBody>
      </p:sp>
    </p:spTree>
    <p:extLst>
      <p:ext uri="{BB962C8B-B14F-4D97-AF65-F5344CB8AC3E}">
        <p14:creationId xmlns:p14="http://schemas.microsoft.com/office/powerpoint/2010/main" val="1587022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pPr fontAlgn="base"/>
            <a:r>
              <a:rPr lang="en-US" dirty="0"/>
              <a:t>Slower to allocate in comparison to variables on the stack.</a:t>
            </a:r>
          </a:p>
          <a:p>
            <a:pPr fontAlgn="base"/>
            <a:r>
              <a:rPr lang="en-US" dirty="0"/>
              <a:t>Used on demand to allocate a block of data for use by the program.</a:t>
            </a:r>
          </a:p>
          <a:p>
            <a:pPr fontAlgn="base"/>
            <a:r>
              <a:rPr lang="en-US" dirty="0"/>
              <a:t>Can have fragmentation when there are a lot of allocations and deallocations.</a:t>
            </a:r>
          </a:p>
          <a:p>
            <a:pPr fontAlgn="base"/>
            <a:r>
              <a:rPr lang="en-US" dirty="0"/>
              <a:t>In C++ or C, data created on the heap will be pointed to by pointers and allocated with new or </a:t>
            </a:r>
            <a:r>
              <a:rPr lang="en-US" dirty="0" err="1"/>
              <a:t>malloc</a:t>
            </a:r>
            <a:r>
              <a:rPr lang="en-US" dirty="0"/>
              <a:t> respectively.</a:t>
            </a:r>
          </a:p>
          <a:p>
            <a:pPr fontAlgn="base"/>
            <a:endParaRPr lang="en-US" dirty="0" smtClean="0"/>
          </a:p>
          <a:p>
            <a:pPr fontAlgn="base"/>
            <a:r>
              <a:rPr lang="en-US" dirty="0" smtClean="0"/>
              <a:t>You </a:t>
            </a:r>
            <a:r>
              <a:rPr lang="en-US" dirty="0"/>
              <a:t>would use the heap if you don't know exactly how much data you will need at run time or if you need to allocate a lot of data.</a:t>
            </a:r>
          </a:p>
          <a:p>
            <a:pPr fontAlgn="base"/>
            <a:r>
              <a:rPr lang="en-US" dirty="0"/>
              <a:t>Responsible for memory leaks.</a:t>
            </a:r>
          </a:p>
          <a:p>
            <a:endParaRPr lang="en-US" dirty="0"/>
          </a:p>
        </p:txBody>
      </p:sp>
    </p:spTree>
    <p:extLst>
      <p:ext uri="{BB962C8B-B14F-4D97-AF65-F5344CB8AC3E}">
        <p14:creationId xmlns:p14="http://schemas.microsoft.com/office/powerpoint/2010/main" val="1310458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a:t>
            </a:r>
            <a:endParaRPr lang="en-US" b="1" dirty="0">
              <a:solidFill>
                <a:schemeClr val="tx1"/>
              </a:solidFill>
            </a:endParaRPr>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980140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76200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410200"/>
            <a:ext cx="77724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38650"/>
            <a:ext cx="76962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072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724400"/>
            <a:ext cx="81534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581650"/>
            <a:ext cx="81534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381000" y="1447800"/>
            <a:ext cx="84582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578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3350" y="3733800"/>
            <a:ext cx="641985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64008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59681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311651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3980501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6940038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4102278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8966381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Local and Global variables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sz="2000" b="1" dirty="0" smtClean="0"/>
              <a:t>Local variables: </a:t>
            </a:r>
            <a:r>
              <a:rPr lang="en-US" sz="2000" dirty="0" smtClean="0"/>
              <a:t>Variables </a:t>
            </a:r>
            <a:r>
              <a:rPr lang="en-US" sz="2000" dirty="0"/>
              <a:t>that are declared inside a function or block are called local variables. </a:t>
            </a:r>
            <a:r>
              <a:rPr lang="en-US" sz="2000" dirty="0" smtClean="0"/>
              <a:t>Local </a:t>
            </a:r>
            <a:r>
              <a:rPr lang="en-US" sz="2000" dirty="0"/>
              <a:t>variables are not known to functions outside their own. </a:t>
            </a:r>
            <a:r>
              <a:rPr lang="en-US" sz="2000" dirty="0" smtClean="0"/>
              <a:t>Example: Here </a:t>
            </a:r>
            <a:r>
              <a:rPr lang="en-US" sz="2000" dirty="0"/>
              <a:t>all the variables a, b, and c are local to main() function.</a:t>
            </a:r>
          </a:p>
        </p:txBody>
      </p:sp>
      <p:pic>
        <p:nvPicPr>
          <p:cNvPr id="4" name="Picture 3"/>
          <p:cNvPicPr>
            <a:picLocks noChangeAspect="1"/>
          </p:cNvPicPr>
          <p:nvPr/>
        </p:nvPicPr>
        <p:blipFill>
          <a:blip r:embed="rId2"/>
          <a:stretch>
            <a:fillRect/>
          </a:stretch>
        </p:blipFill>
        <p:spPr>
          <a:xfrm>
            <a:off x="381000" y="2819399"/>
            <a:ext cx="8229600" cy="3850141"/>
          </a:xfrm>
          <a:prstGeom prst="rect">
            <a:avLst/>
          </a:prstGeom>
        </p:spPr>
      </p:pic>
    </p:spTree>
    <p:extLst>
      <p:ext uri="{BB962C8B-B14F-4D97-AF65-F5344CB8AC3E}">
        <p14:creationId xmlns:p14="http://schemas.microsoft.com/office/powerpoint/2010/main" val="1024836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Local and Global variables</a:t>
            </a:r>
            <a:endParaRPr lang="en-US" dirty="0"/>
          </a:p>
        </p:txBody>
      </p:sp>
      <p:sp>
        <p:nvSpPr>
          <p:cNvPr id="3" name="Content Placeholder 2"/>
          <p:cNvSpPr>
            <a:spLocks noGrp="1"/>
          </p:cNvSpPr>
          <p:nvPr>
            <p:ph sz="quarter" idx="1"/>
          </p:nvPr>
        </p:nvSpPr>
        <p:spPr>
          <a:xfrm>
            <a:off x="301752" y="1527048"/>
            <a:ext cx="8503920" cy="5330952"/>
          </a:xfrm>
        </p:spPr>
        <p:txBody>
          <a:bodyPr>
            <a:normAutofit/>
          </a:bodyPr>
          <a:lstStyle/>
          <a:p>
            <a:pPr marL="0" indent="0">
              <a:buNone/>
            </a:pPr>
            <a:r>
              <a:rPr lang="en-US" sz="2000" b="1" dirty="0"/>
              <a:t>Global </a:t>
            </a:r>
            <a:r>
              <a:rPr lang="en-US" sz="2000" b="1" dirty="0" smtClean="0"/>
              <a:t>variables: </a:t>
            </a:r>
            <a:r>
              <a:rPr lang="en-US" sz="2000" dirty="0" smtClean="0"/>
              <a:t>They</a:t>
            </a:r>
            <a:r>
              <a:rPr lang="en-US" sz="2000" b="1" dirty="0" smtClean="0"/>
              <a:t> </a:t>
            </a:r>
            <a:r>
              <a:rPr lang="en-US" sz="2000" dirty="0"/>
              <a:t>are defined outside a function, usually on top of the program. Global variables hold their values throughout the lifetime of your program </a:t>
            </a:r>
            <a:r>
              <a:rPr lang="en-US" sz="2000" dirty="0" smtClean="0"/>
              <a:t>and </a:t>
            </a:r>
            <a:r>
              <a:rPr lang="en-US" sz="2000" dirty="0"/>
              <a:t>can be accessed inside any </a:t>
            </a:r>
            <a:r>
              <a:rPr lang="en-US" sz="2000" dirty="0" smtClean="0"/>
              <a:t>functions </a:t>
            </a:r>
            <a:r>
              <a:rPr lang="en-US" sz="2000" dirty="0"/>
              <a:t>defined for the program.</a:t>
            </a:r>
          </a:p>
        </p:txBody>
      </p:sp>
      <p:pic>
        <p:nvPicPr>
          <p:cNvPr id="4" name="Picture 3"/>
          <p:cNvPicPr>
            <a:picLocks noChangeAspect="1"/>
          </p:cNvPicPr>
          <p:nvPr/>
        </p:nvPicPr>
        <p:blipFill>
          <a:blip r:embed="rId2"/>
          <a:stretch>
            <a:fillRect/>
          </a:stretch>
        </p:blipFill>
        <p:spPr>
          <a:xfrm>
            <a:off x="301752" y="2819400"/>
            <a:ext cx="8156448" cy="3819144"/>
          </a:xfrm>
          <a:prstGeom prst="rect">
            <a:avLst/>
          </a:prstGeom>
        </p:spPr>
      </p:pic>
    </p:spTree>
    <p:extLst>
      <p:ext uri="{BB962C8B-B14F-4D97-AF65-F5344CB8AC3E}">
        <p14:creationId xmlns:p14="http://schemas.microsoft.com/office/powerpoint/2010/main" val="2912303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On compiling the program with </a:t>
            </a:r>
            <a:r>
              <a:rPr lang="en-US" sz="2000" dirty="0" err="1" smtClean="0"/>
              <a:t>gcc</a:t>
            </a:r>
            <a:r>
              <a:rPr lang="en-US" sz="2000" dirty="0" smtClean="0"/>
              <a:t> compiler on Ubuntu</a:t>
            </a:r>
          </a:p>
          <a:p>
            <a:endParaRPr lang="en-US" sz="2000" dirty="0"/>
          </a:p>
          <a:p>
            <a:endParaRPr lang="en-US" sz="2000" dirty="0" smtClean="0"/>
          </a:p>
          <a:p>
            <a:endParaRPr lang="en-US" sz="2000" dirty="0"/>
          </a:p>
          <a:p>
            <a:pPr marL="0" indent="0">
              <a:buNone/>
            </a:pPr>
            <a:endParaRPr lang="en-US" sz="2000" dirty="0"/>
          </a:p>
          <a:p>
            <a:endParaRPr lang="en-US" sz="2000" dirty="0" smtClean="0"/>
          </a:p>
          <a:p>
            <a:r>
              <a:rPr lang="en-US" sz="2000" dirty="0" smtClean="0"/>
              <a:t>On </a:t>
            </a:r>
            <a:r>
              <a:rPr lang="en-US" sz="2000" dirty="0"/>
              <a:t>compiling the program with </a:t>
            </a:r>
            <a:r>
              <a:rPr lang="en-US" sz="2000" dirty="0" smtClean="0"/>
              <a:t>g++ </a:t>
            </a:r>
            <a:r>
              <a:rPr lang="en-US" sz="2000" dirty="0"/>
              <a:t>compiler on Ubuntu</a:t>
            </a:r>
          </a:p>
          <a:p>
            <a:endParaRPr lang="en-US" sz="2000" dirty="0" smtClean="0"/>
          </a:p>
          <a:p>
            <a:endParaRPr lang="en-US" sz="2000" dirty="0"/>
          </a:p>
        </p:txBody>
      </p:sp>
      <p:pic>
        <p:nvPicPr>
          <p:cNvPr id="5" name="Picture 4"/>
          <p:cNvPicPr>
            <a:picLocks noChangeAspect="1"/>
          </p:cNvPicPr>
          <p:nvPr/>
        </p:nvPicPr>
        <p:blipFill>
          <a:blip r:embed="rId2"/>
          <a:stretch>
            <a:fillRect/>
          </a:stretch>
        </p:blipFill>
        <p:spPr>
          <a:xfrm>
            <a:off x="509016" y="1981200"/>
            <a:ext cx="8119872" cy="1524000"/>
          </a:xfrm>
          <a:prstGeom prst="rect">
            <a:avLst/>
          </a:prstGeom>
        </p:spPr>
      </p:pic>
      <p:pic>
        <p:nvPicPr>
          <p:cNvPr id="6" name="Picture 5"/>
          <p:cNvPicPr>
            <a:picLocks noChangeAspect="1"/>
          </p:cNvPicPr>
          <p:nvPr/>
        </p:nvPicPr>
        <p:blipFill>
          <a:blip r:embed="rId3"/>
          <a:stretch>
            <a:fillRect/>
          </a:stretch>
        </p:blipFill>
        <p:spPr>
          <a:xfrm>
            <a:off x="509016" y="4343400"/>
            <a:ext cx="8119872" cy="1600200"/>
          </a:xfrm>
          <a:prstGeom prst="rect">
            <a:avLst/>
          </a:prstGeom>
        </p:spPr>
      </p:pic>
    </p:spTree>
    <p:extLst>
      <p:ext uri="{BB962C8B-B14F-4D97-AF65-F5344CB8AC3E}">
        <p14:creationId xmlns:p14="http://schemas.microsoft.com/office/powerpoint/2010/main" val="41162432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Local and Global variables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Note: </a:t>
            </a:r>
            <a:r>
              <a:rPr lang="en-US" sz="2000" dirty="0" smtClean="0"/>
              <a:t>A </a:t>
            </a:r>
            <a:r>
              <a:rPr lang="en-US" sz="2000" dirty="0"/>
              <a:t>program can have same name for local and global variables but the value of local variable inside a function will take preference. </a:t>
            </a:r>
            <a:endParaRPr lang="en-US" sz="2000" dirty="0" smtClean="0"/>
          </a:p>
          <a:p>
            <a:pPr marL="0" indent="0">
              <a:buNone/>
            </a:pPr>
            <a:r>
              <a:rPr lang="en-US" sz="2000" b="1" dirty="0" smtClean="0"/>
              <a:t>Example:</a:t>
            </a:r>
            <a:endParaRPr lang="en-US" sz="2000" b="1" dirty="0"/>
          </a:p>
        </p:txBody>
      </p:sp>
      <p:pic>
        <p:nvPicPr>
          <p:cNvPr id="4" name="Picture 3"/>
          <p:cNvPicPr>
            <a:picLocks noChangeAspect="1"/>
          </p:cNvPicPr>
          <p:nvPr/>
        </p:nvPicPr>
        <p:blipFill>
          <a:blip r:embed="rId3"/>
          <a:stretch>
            <a:fillRect/>
          </a:stretch>
        </p:blipFill>
        <p:spPr>
          <a:xfrm>
            <a:off x="609600" y="2743199"/>
            <a:ext cx="8001000" cy="3895345"/>
          </a:xfrm>
          <a:prstGeom prst="rect">
            <a:avLst/>
          </a:prstGeom>
        </p:spPr>
      </p:pic>
    </p:spTree>
    <p:extLst>
      <p:ext uri="{BB962C8B-B14F-4D97-AF65-F5344CB8AC3E}">
        <p14:creationId xmlns:p14="http://schemas.microsoft.com/office/powerpoint/2010/main" val="237821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Initializing Local and Global </a:t>
            </a:r>
            <a:r>
              <a:rPr lang="en-US" b="1" dirty="0" smtClean="0">
                <a:solidFill>
                  <a:schemeClr val="tx1"/>
                </a:solidFill>
              </a:rPr>
              <a:t>Variables</a:t>
            </a:r>
            <a:endParaRPr lang="en-US" b="1" dirty="0">
              <a:solidFill>
                <a:schemeClr val="tx1"/>
              </a:solidFill>
            </a:endParaRPr>
          </a:p>
        </p:txBody>
      </p:sp>
      <p:sp>
        <p:nvSpPr>
          <p:cNvPr id="3" name="Content Placeholder 2"/>
          <p:cNvSpPr>
            <a:spLocks noGrp="1"/>
          </p:cNvSpPr>
          <p:nvPr>
            <p:ph sz="quarter" idx="1"/>
          </p:nvPr>
        </p:nvSpPr>
        <p:spPr>
          <a:xfrm>
            <a:off x="301752" y="1527048"/>
            <a:ext cx="8503920" cy="5111496"/>
          </a:xfrm>
        </p:spPr>
        <p:txBody>
          <a:bodyPr>
            <a:normAutofit/>
          </a:bodyPr>
          <a:lstStyle/>
          <a:p>
            <a:r>
              <a:rPr lang="en-US" sz="2000" dirty="0"/>
              <a:t>When a local variable is defined, it is not initialized by the system, you must initialize it yourself. Global variables are initialized automatically by the system </a:t>
            </a:r>
            <a:endParaRPr lang="en-US" sz="2000" dirty="0" smtClean="0"/>
          </a:p>
          <a:p>
            <a:r>
              <a:rPr lang="en-US" sz="2000" dirty="0"/>
              <a:t>It is a good programming practice to initialize variables properly, otherwise </a:t>
            </a:r>
            <a:r>
              <a:rPr lang="en-US" sz="2000" dirty="0" smtClean="0"/>
              <a:t>our </a:t>
            </a:r>
            <a:r>
              <a:rPr lang="en-US" sz="2000" dirty="0"/>
              <a:t>program may produce unexpected results, because uninitialized variables will take some garbage value already available at their memory location.</a:t>
            </a:r>
          </a:p>
        </p:txBody>
      </p:sp>
      <p:pic>
        <p:nvPicPr>
          <p:cNvPr id="4" name="Picture 3"/>
          <p:cNvPicPr>
            <a:picLocks noChangeAspect="1"/>
          </p:cNvPicPr>
          <p:nvPr/>
        </p:nvPicPr>
        <p:blipFill>
          <a:blip r:embed="rId2"/>
          <a:stretch>
            <a:fillRect/>
          </a:stretch>
        </p:blipFill>
        <p:spPr>
          <a:xfrm>
            <a:off x="631091" y="3810000"/>
            <a:ext cx="5160109" cy="2828544"/>
          </a:xfrm>
          <a:prstGeom prst="rect">
            <a:avLst/>
          </a:prstGeom>
        </p:spPr>
      </p:pic>
    </p:spTree>
    <p:extLst>
      <p:ext uri="{BB962C8B-B14F-4D97-AF65-F5344CB8AC3E}">
        <p14:creationId xmlns:p14="http://schemas.microsoft.com/office/powerpoint/2010/main" val="25453014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Operators in C</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r>
              <a:rPr lang="en-US" sz="2000" b="1" dirty="0" smtClean="0"/>
              <a:t>Operators</a:t>
            </a:r>
            <a:r>
              <a:rPr lang="en-US" sz="2000" dirty="0" smtClean="0"/>
              <a:t>: operators </a:t>
            </a:r>
            <a:r>
              <a:rPr lang="en-US" sz="2000" dirty="0"/>
              <a:t>as symbols that helps us to perform specific mathematical and logical computations on operands</a:t>
            </a:r>
            <a:r>
              <a:rPr lang="en-US" sz="2000" dirty="0" smtClean="0"/>
              <a:t>.</a:t>
            </a:r>
          </a:p>
          <a:p>
            <a:pPr marL="0" indent="0">
              <a:buNone/>
            </a:pPr>
            <a:endParaRPr lang="en-US" sz="2000" dirty="0" smtClean="0"/>
          </a:p>
          <a:p>
            <a:pPr marL="0" indent="0" fontAlgn="base">
              <a:buNone/>
            </a:pPr>
            <a:r>
              <a:rPr lang="en-US" sz="2000" b="1" dirty="0" smtClean="0"/>
              <a:t>1) Arithmetic Operator: </a:t>
            </a:r>
            <a:r>
              <a:rPr lang="en-US" sz="2000" dirty="0"/>
              <a:t>O</a:t>
            </a:r>
            <a:r>
              <a:rPr lang="en-US" sz="2000" dirty="0" smtClean="0"/>
              <a:t>perators </a:t>
            </a:r>
            <a:r>
              <a:rPr lang="en-US" sz="2000" dirty="0"/>
              <a:t>used to perform arithmetic/mathematical operations on operands. Examples: (+, -, *, /, %,++,–).</a:t>
            </a:r>
            <a:br>
              <a:rPr lang="en-US" sz="2000" dirty="0"/>
            </a:br>
            <a:r>
              <a:rPr lang="en-US" sz="2000" dirty="0"/>
              <a:t>Arithmetic operator are of two types:</a:t>
            </a:r>
          </a:p>
          <a:p>
            <a:pPr marL="274320" lvl="1" indent="0" fontAlgn="base">
              <a:buNone/>
            </a:pPr>
            <a:r>
              <a:rPr lang="en-US" sz="2000" b="1" dirty="0">
                <a:solidFill>
                  <a:schemeClr val="tx1"/>
                </a:solidFill>
              </a:rPr>
              <a:t>Unary Operators</a:t>
            </a:r>
            <a:r>
              <a:rPr lang="en-US" sz="2000" dirty="0">
                <a:solidFill>
                  <a:schemeClr val="tx1"/>
                </a:solidFill>
              </a:rPr>
              <a:t>: Operators that operates or works with a single operand are unary operators.</a:t>
            </a:r>
            <a:br>
              <a:rPr lang="en-US" sz="2000" dirty="0">
                <a:solidFill>
                  <a:schemeClr val="tx1"/>
                </a:solidFill>
              </a:rPr>
            </a:br>
            <a:r>
              <a:rPr lang="en-US" sz="2000" dirty="0">
                <a:solidFill>
                  <a:schemeClr val="tx1"/>
                </a:solidFill>
              </a:rPr>
              <a:t>For example: (++ , –)</a:t>
            </a:r>
          </a:p>
          <a:p>
            <a:pPr marL="274320" lvl="1" indent="0" fontAlgn="base">
              <a:buNone/>
            </a:pPr>
            <a:r>
              <a:rPr lang="en-US" sz="2000" b="1" dirty="0">
                <a:solidFill>
                  <a:schemeClr val="tx1"/>
                </a:solidFill>
              </a:rPr>
              <a:t>Binary Operators</a:t>
            </a:r>
            <a:r>
              <a:rPr lang="en-US" sz="2000" dirty="0">
                <a:solidFill>
                  <a:schemeClr val="tx1"/>
                </a:solidFill>
              </a:rPr>
              <a:t>: Operators that operates or works with two operands are binary operators</a:t>
            </a:r>
            <a:r>
              <a:rPr lang="en-US" sz="2000" dirty="0" smtClean="0">
                <a:solidFill>
                  <a:schemeClr val="tx1"/>
                </a:solidFill>
              </a:rPr>
              <a:t>. For </a:t>
            </a:r>
            <a:r>
              <a:rPr lang="en-US" sz="2000" dirty="0">
                <a:solidFill>
                  <a:schemeClr val="tx1"/>
                </a:solidFill>
              </a:rPr>
              <a:t>example: (+ , – , * , </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1943057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000" dirty="0"/>
              <a:t>! (logical negation),</a:t>
            </a:r>
          </a:p>
          <a:p>
            <a:r>
              <a:rPr lang="en-US" sz="2000" dirty="0"/>
              <a:t>~ (one’s complement or bitwise negation)</a:t>
            </a:r>
          </a:p>
          <a:p>
            <a:r>
              <a:rPr lang="en-US" sz="2000" dirty="0"/>
              <a:t>– (unary minus),</a:t>
            </a:r>
          </a:p>
          <a:p>
            <a:r>
              <a:rPr lang="en-US" sz="2000" dirty="0"/>
              <a:t>+ (unary plus),</a:t>
            </a:r>
          </a:p>
          <a:p>
            <a:r>
              <a:rPr lang="en-US" sz="2000" dirty="0"/>
              <a:t>&amp; (</a:t>
            </a:r>
            <a:r>
              <a:rPr lang="en-US" sz="2000" dirty="0" err="1"/>
              <a:t>addressof</a:t>
            </a:r>
            <a:r>
              <a:rPr lang="en-US" sz="2000" dirty="0"/>
              <a:t>),</a:t>
            </a:r>
          </a:p>
          <a:p>
            <a:r>
              <a:rPr lang="en-US" sz="2000" dirty="0"/>
              <a:t>* (dereferencing),</a:t>
            </a:r>
          </a:p>
          <a:p>
            <a:r>
              <a:rPr lang="en-US" sz="2000" dirty="0"/>
              <a:t>++ (pre-increment),</a:t>
            </a:r>
          </a:p>
          <a:p>
            <a:r>
              <a:rPr lang="en-US" sz="2000" dirty="0"/>
              <a:t>— (pre-decrement),</a:t>
            </a:r>
          </a:p>
          <a:p>
            <a:r>
              <a:rPr lang="en-US" sz="2000" dirty="0" err="1"/>
              <a:t>sizeof</a:t>
            </a:r>
            <a:r>
              <a:rPr lang="en-US" sz="2000" dirty="0"/>
              <a:t> operator,</a:t>
            </a:r>
          </a:p>
          <a:p>
            <a:r>
              <a:rPr lang="en-US" sz="2000" dirty="0"/>
              <a:t>(type) or cast operator</a:t>
            </a:r>
          </a:p>
          <a:p>
            <a:pPr marL="0" indent="0">
              <a:buNone/>
            </a:pPr>
            <a:r>
              <a:rPr lang="en-US" sz="2000" dirty="0"/>
              <a:t>All Unary Operators have </a:t>
            </a:r>
            <a:r>
              <a:rPr lang="en-US" sz="2000" b="1" dirty="0"/>
              <a:t>associativity from Right to Left.</a:t>
            </a:r>
            <a:endParaRPr lang="en-US" sz="2000" dirty="0"/>
          </a:p>
        </p:txBody>
      </p:sp>
    </p:spTree>
    <p:extLst>
      <p:ext uri="{BB962C8B-B14F-4D97-AF65-F5344CB8AC3E}">
        <p14:creationId xmlns:p14="http://schemas.microsoft.com/office/powerpoint/2010/main" val="11861247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stretch>
            <a:fillRect/>
          </a:stretch>
        </p:blipFill>
        <p:spPr>
          <a:xfrm>
            <a:off x="301752" y="1295400"/>
            <a:ext cx="8534400" cy="5105399"/>
          </a:xfrm>
          <a:prstGeom prst="rect">
            <a:avLst/>
          </a:prstGeom>
        </p:spPr>
      </p:pic>
    </p:spTree>
    <p:extLst>
      <p:ext uri="{BB962C8B-B14F-4D97-AF65-F5344CB8AC3E}">
        <p14:creationId xmlns:p14="http://schemas.microsoft.com/office/powerpoint/2010/main" val="40225684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5102352"/>
          </a:xfrm>
        </p:spPr>
        <p:txBody>
          <a:bodyPr>
            <a:normAutofit fontScale="85000" lnSpcReduction="20000"/>
          </a:bodyPr>
          <a:lstStyle/>
          <a:p>
            <a:r>
              <a:rPr lang="en-US" sz="2000" dirty="0"/>
              <a:t>Unary arithmetic </a:t>
            </a:r>
            <a:r>
              <a:rPr lang="en-US" sz="2000" dirty="0" smtClean="0"/>
              <a:t>operators:</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pPr marL="0" indent="0">
              <a:buNone/>
            </a:pPr>
            <a:endParaRPr lang="en-US" sz="2000" dirty="0" smtClean="0"/>
          </a:p>
          <a:p>
            <a:pPr marL="0" indent="0">
              <a:buNone/>
            </a:pPr>
            <a:r>
              <a:rPr lang="en-US" sz="2000" dirty="0"/>
              <a:t>unary minus</a:t>
            </a:r>
          </a:p>
          <a:p>
            <a:pPr marL="0" indent="0">
              <a:buNone/>
            </a:pPr>
            <a:r>
              <a:rPr lang="en-US" sz="2000" dirty="0"/>
              <a:t>The minus operator changes the sign of its argument. A positive number becomes negative, and a negative number becomes positive</a:t>
            </a:r>
            <a:r>
              <a:rPr lang="en-US" sz="2000" dirty="0" smtClean="0"/>
              <a:t>.</a:t>
            </a:r>
          </a:p>
          <a:p>
            <a:pPr marL="0" indent="0">
              <a:buNone/>
            </a:pPr>
            <a:r>
              <a:rPr lang="en-US" b="1" dirty="0" smtClean="0"/>
              <a:t>Increment</a:t>
            </a:r>
          </a:p>
          <a:p>
            <a:pPr fontAlgn="base"/>
            <a:r>
              <a:rPr lang="en-US" dirty="0"/>
              <a:t>It is used to increment the value of the variable by 1. The increment can be done in two ways:</a:t>
            </a:r>
          </a:p>
          <a:p>
            <a:pPr fontAlgn="base"/>
            <a:r>
              <a:rPr lang="en-US" b="1" dirty="0"/>
              <a:t>prefix increment</a:t>
            </a:r>
            <a:r>
              <a:rPr lang="en-US" dirty="0"/>
              <a:t/>
            </a:r>
            <a:br>
              <a:rPr lang="en-US" dirty="0"/>
            </a:br>
            <a:r>
              <a:rPr lang="en-US" dirty="0"/>
              <a:t>In this method, the operator </a:t>
            </a:r>
            <a:r>
              <a:rPr lang="en-US" dirty="0" err="1"/>
              <a:t>preceeds</a:t>
            </a:r>
            <a:r>
              <a:rPr lang="en-US" dirty="0"/>
              <a:t> the operand (e.g., ++a). The value of operand will be altered </a:t>
            </a:r>
            <a:r>
              <a:rPr lang="en-US" i="1" dirty="0"/>
              <a:t>before</a:t>
            </a:r>
            <a:r>
              <a:rPr lang="en-US" dirty="0"/>
              <a:t> it is used.</a:t>
            </a:r>
          </a:p>
          <a:p>
            <a:pPr marL="0" indent="0">
              <a:buNone/>
            </a:pP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1471784453"/>
              </p:ext>
            </p:extLst>
          </p:nvPr>
        </p:nvGraphicFramePr>
        <p:xfrm>
          <a:off x="914400" y="2133600"/>
          <a:ext cx="6096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63771805"/>
                    </a:ext>
                  </a:extLst>
                </a:gridCol>
                <a:gridCol w="2032000">
                  <a:extLst>
                    <a:ext uri="{9D8B030D-6E8A-4147-A177-3AD203B41FA5}">
                      <a16:colId xmlns:a16="http://schemas.microsoft.com/office/drawing/2014/main" val="3659647481"/>
                    </a:ext>
                  </a:extLst>
                </a:gridCol>
                <a:gridCol w="2032000">
                  <a:extLst>
                    <a:ext uri="{9D8B030D-6E8A-4147-A177-3AD203B41FA5}">
                      <a16:colId xmlns:a16="http://schemas.microsoft.com/office/drawing/2014/main" val="3538428736"/>
                    </a:ext>
                  </a:extLst>
                </a:gridCol>
              </a:tblGrid>
              <a:tr h="370840">
                <a:tc>
                  <a:txBody>
                    <a:bodyPr/>
                    <a:lstStyle/>
                    <a:p>
                      <a:r>
                        <a:rPr lang="en-US" dirty="0" smtClean="0"/>
                        <a:t>Operator name</a:t>
                      </a:r>
                      <a:endParaRPr lang="en-US" dirty="0"/>
                    </a:p>
                  </a:txBody>
                  <a:tcPr/>
                </a:tc>
                <a:tc>
                  <a:txBody>
                    <a:bodyPr/>
                    <a:lstStyle/>
                    <a:p>
                      <a:r>
                        <a:rPr lang="en-US" dirty="0" smtClean="0"/>
                        <a:t>Type of</a:t>
                      </a:r>
                      <a:r>
                        <a:rPr lang="en-US" baseline="0" dirty="0" smtClean="0"/>
                        <a:t> operand</a:t>
                      </a:r>
                      <a:endParaRPr lang="en-US" dirty="0"/>
                    </a:p>
                  </a:txBody>
                  <a:tcPr/>
                </a:tc>
                <a:tc>
                  <a:txBody>
                    <a:bodyPr/>
                    <a:lstStyle/>
                    <a:p>
                      <a:r>
                        <a:rPr lang="en-US" dirty="0" smtClean="0"/>
                        <a:t>Result</a:t>
                      </a:r>
                      <a:endParaRPr lang="en-US" dirty="0"/>
                    </a:p>
                  </a:txBody>
                  <a:tcPr/>
                </a:tc>
                <a:extLst>
                  <a:ext uri="{0D108BD9-81ED-4DB2-BD59-A6C34878D82A}">
                    <a16:rowId xmlns:a16="http://schemas.microsoft.com/office/drawing/2014/main" val="3766329861"/>
                  </a:ext>
                </a:extLst>
              </a:tr>
              <a:tr h="370840">
                <a:tc>
                  <a:txBody>
                    <a:bodyPr/>
                    <a:lstStyle/>
                    <a:p>
                      <a:r>
                        <a:rPr lang="en-US" dirty="0" smtClean="0"/>
                        <a:t>+ or -</a:t>
                      </a:r>
                      <a:endParaRPr lang="en-US" dirty="0"/>
                    </a:p>
                  </a:txBody>
                  <a:tcPr/>
                </a:tc>
                <a:tc>
                  <a:txBody>
                    <a:bodyPr/>
                    <a:lstStyle/>
                    <a:p>
                      <a:r>
                        <a:rPr lang="en-US" dirty="0" smtClean="0"/>
                        <a:t>Arithmetic</a:t>
                      </a:r>
                      <a:endParaRPr lang="en-US" dirty="0"/>
                    </a:p>
                  </a:txBody>
                  <a:tcPr/>
                </a:tc>
                <a:tc>
                  <a:txBody>
                    <a:bodyPr/>
                    <a:lstStyle/>
                    <a:p>
                      <a:endParaRPr lang="en-US" dirty="0"/>
                    </a:p>
                  </a:txBody>
                  <a:tcPr/>
                </a:tc>
                <a:extLst>
                  <a:ext uri="{0D108BD9-81ED-4DB2-BD59-A6C34878D82A}">
                    <a16:rowId xmlns:a16="http://schemas.microsoft.com/office/drawing/2014/main" val="3769060457"/>
                  </a:ext>
                </a:extLst>
              </a:tr>
              <a:tr h="370840">
                <a:tc>
                  <a:txBody>
                    <a:bodyPr/>
                    <a:lstStyle/>
                    <a:p>
                      <a:r>
                        <a:rPr lang="en-US" dirty="0" smtClean="0"/>
                        <a:t>~</a:t>
                      </a:r>
                      <a:endParaRPr lang="en-US" dirty="0"/>
                    </a:p>
                  </a:txBody>
                  <a:tcPr/>
                </a:tc>
                <a:tc>
                  <a:txBody>
                    <a:bodyPr/>
                    <a:lstStyle/>
                    <a:p>
                      <a:r>
                        <a:rPr lang="en-US" dirty="0" smtClean="0"/>
                        <a:t>Integer</a:t>
                      </a:r>
                      <a:endParaRPr lang="en-US" dirty="0"/>
                    </a:p>
                  </a:txBody>
                  <a:tcPr/>
                </a:tc>
                <a:tc>
                  <a:txBody>
                    <a:bodyPr/>
                    <a:lstStyle/>
                    <a:p>
                      <a:endParaRPr lang="en-US" dirty="0"/>
                    </a:p>
                  </a:txBody>
                  <a:tcPr/>
                </a:tc>
                <a:extLst>
                  <a:ext uri="{0D108BD9-81ED-4DB2-BD59-A6C34878D82A}">
                    <a16:rowId xmlns:a16="http://schemas.microsoft.com/office/drawing/2014/main" val="3980306849"/>
                  </a:ext>
                </a:extLst>
              </a:tr>
              <a:tr h="370840">
                <a:tc>
                  <a:txBody>
                    <a:bodyPr/>
                    <a:lstStyle/>
                    <a:p>
                      <a:r>
                        <a:rPr lang="en-US" dirty="0" smtClean="0"/>
                        <a:t>!</a:t>
                      </a:r>
                      <a:endParaRPr lang="en-US" dirty="0"/>
                    </a:p>
                  </a:txBody>
                  <a:tcPr/>
                </a:tc>
                <a:tc>
                  <a:txBody>
                    <a:bodyPr/>
                    <a:lstStyle/>
                    <a:p>
                      <a:r>
                        <a:rPr lang="en-US" dirty="0" smtClean="0"/>
                        <a:t>scalar</a:t>
                      </a:r>
                      <a:endParaRPr lang="en-US" dirty="0"/>
                    </a:p>
                  </a:txBody>
                  <a:tcPr/>
                </a:tc>
                <a:tc>
                  <a:txBody>
                    <a:bodyPr/>
                    <a:lstStyle/>
                    <a:p>
                      <a:endParaRPr lang="en-US" dirty="0"/>
                    </a:p>
                  </a:txBody>
                  <a:tcPr/>
                </a:tc>
                <a:extLst>
                  <a:ext uri="{0D108BD9-81ED-4DB2-BD59-A6C34878D82A}">
                    <a16:rowId xmlns:a16="http://schemas.microsoft.com/office/drawing/2014/main" val="1933564402"/>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6143424"/>
                  </a:ext>
                </a:extLst>
              </a:tr>
            </a:tbl>
          </a:graphicData>
        </a:graphic>
      </p:graphicFrame>
    </p:spTree>
    <p:extLst>
      <p:ext uri="{BB962C8B-B14F-4D97-AF65-F5344CB8AC3E}">
        <p14:creationId xmlns:p14="http://schemas.microsoft.com/office/powerpoint/2010/main" val="41456849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000" dirty="0"/>
              <a:t>The result of the logical negation operator ! is 0 if the value of its operand compares unequal to 0, 1 if the value of its operand compares equal to 0. The result has type int. The expression !E is equivalent to (0==E).</a:t>
            </a:r>
          </a:p>
        </p:txBody>
      </p:sp>
    </p:spTree>
    <p:extLst>
      <p:ext uri="{BB962C8B-B14F-4D97-AF65-F5344CB8AC3E}">
        <p14:creationId xmlns:p14="http://schemas.microsoft.com/office/powerpoint/2010/main" val="17383609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Example-1</a:t>
            </a:r>
            <a:endParaRPr lang="en-US" b="1" dirty="0">
              <a:solidFill>
                <a:schemeClr val="tx1"/>
              </a:solidFill>
            </a:endParaRPr>
          </a:p>
        </p:txBody>
      </p:sp>
      <p:pic>
        <p:nvPicPr>
          <p:cNvPr id="4" name="Content Placeholder 3"/>
          <p:cNvPicPr>
            <a:picLocks noGrp="1" noChangeAspect="1"/>
          </p:cNvPicPr>
          <p:nvPr>
            <p:ph sz="quarter" idx="1"/>
          </p:nvPr>
        </p:nvPicPr>
        <p:blipFill>
          <a:blip r:embed="rId3"/>
          <a:stretch>
            <a:fillRect/>
          </a:stretch>
        </p:blipFill>
        <p:spPr>
          <a:xfrm>
            <a:off x="152400" y="1371600"/>
            <a:ext cx="8683752" cy="4953000"/>
          </a:xfrm>
          <a:prstGeom prst="rect">
            <a:avLst/>
          </a:prstGeom>
        </p:spPr>
      </p:pic>
    </p:spTree>
    <p:extLst>
      <p:ext uri="{BB962C8B-B14F-4D97-AF65-F5344CB8AC3E}">
        <p14:creationId xmlns:p14="http://schemas.microsoft.com/office/powerpoint/2010/main" val="38205640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Example-2</a:t>
            </a:r>
            <a:endParaRPr lang="en-US" dirty="0"/>
          </a:p>
        </p:txBody>
      </p:sp>
      <p:sp>
        <p:nvSpPr>
          <p:cNvPr id="3" name="Content Placeholder 2"/>
          <p:cNvSpPr>
            <a:spLocks noGrp="1"/>
          </p:cNvSpPr>
          <p:nvPr>
            <p:ph sz="quarter" idx="1"/>
          </p:nvPr>
        </p:nvSpPr>
        <p:spPr/>
        <p:txBody>
          <a:bodyPr>
            <a:normAutofit/>
          </a:bodyPr>
          <a:lstStyle/>
          <a:p>
            <a:r>
              <a:rPr lang="en-US" sz="2000" dirty="0"/>
              <a:t>Some operators (the unary operator ~, and the binary operators &lt;&gt;, &amp;, ^, and |, collectively described as bitwise operators) are required to have operands that have integer type. These operators yield values that depend on the internal representations of integers, and have implementation-defined and undefined aspects for signed types.</a:t>
            </a:r>
          </a:p>
        </p:txBody>
      </p:sp>
    </p:spTree>
    <p:extLst>
      <p:ext uri="{BB962C8B-B14F-4D97-AF65-F5344CB8AC3E}">
        <p14:creationId xmlns:p14="http://schemas.microsoft.com/office/powerpoint/2010/main" val="17616809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260541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Example</a:t>
            </a:r>
            <a:endParaRPr lang="en-US" dirty="0"/>
          </a:p>
        </p:txBody>
      </p:sp>
      <p:pic>
        <p:nvPicPr>
          <p:cNvPr id="4" name="Content Placeholder 4"/>
          <p:cNvPicPr>
            <a:picLocks noGrp="1" noChangeAspect="1"/>
          </p:cNvPicPr>
          <p:nvPr>
            <p:ph sz="quarter" idx="1"/>
          </p:nvPr>
        </p:nvPicPr>
        <p:blipFill>
          <a:blip r:embed="rId2"/>
          <a:stretch>
            <a:fillRect/>
          </a:stretch>
        </p:blipFill>
        <p:spPr>
          <a:xfrm>
            <a:off x="301752" y="1447800"/>
            <a:ext cx="8689848" cy="4952999"/>
          </a:xfrm>
          <a:prstGeom prst="rect">
            <a:avLst/>
          </a:prstGeom>
        </p:spPr>
      </p:pic>
    </p:spTree>
    <p:extLst>
      <p:ext uri="{BB962C8B-B14F-4D97-AF65-F5344CB8AC3E}">
        <p14:creationId xmlns:p14="http://schemas.microsoft.com/office/powerpoint/2010/main" val="30003720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0978347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40517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Books</a:t>
            </a:r>
            <a:endParaRPr lang="en-US" b="1" dirty="0"/>
          </a:p>
        </p:txBody>
      </p:sp>
      <p:sp>
        <p:nvSpPr>
          <p:cNvPr id="3" name="Content Placeholder 2"/>
          <p:cNvSpPr>
            <a:spLocks noGrp="1"/>
          </p:cNvSpPr>
          <p:nvPr>
            <p:ph sz="quarter" idx="1"/>
          </p:nvPr>
        </p:nvSpPr>
        <p:spPr/>
        <p:txBody>
          <a:bodyPr>
            <a:normAutofit/>
          </a:bodyPr>
          <a:lstStyle/>
          <a:p>
            <a:pPr marL="457200" lvl="0" indent="-457200">
              <a:buFont typeface="+mj-lt"/>
              <a:buAutoNum type="arabicPeriod"/>
            </a:pPr>
            <a:r>
              <a:rPr lang="en-US" sz="2000" dirty="0" err="1"/>
              <a:t>Yashwant</a:t>
            </a:r>
            <a:r>
              <a:rPr lang="en-US" sz="2000" dirty="0"/>
              <a:t> </a:t>
            </a:r>
            <a:r>
              <a:rPr lang="en-US" sz="2000" dirty="0" err="1"/>
              <a:t>Kanetkar</a:t>
            </a:r>
            <a:r>
              <a:rPr lang="en-US" sz="2000" dirty="0"/>
              <a:t>, “Let Us C”. </a:t>
            </a:r>
          </a:p>
          <a:p>
            <a:pPr marL="457200" lvl="0" indent="-457200">
              <a:buFont typeface="+mj-lt"/>
              <a:buAutoNum type="arabicPeriod"/>
            </a:pPr>
            <a:r>
              <a:rPr lang="en-US" sz="2000" dirty="0" err="1"/>
              <a:t>Schaum</a:t>
            </a:r>
            <a:r>
              <a:rPr lang="en-US" sz="2000" dirty="0"/>
              <a:t> Series, “Data Structure”.</a:t>
            </a:r>
          </a:p>
          <a:p>
            <a:pPr marL="457200" lvl="0" indent="-457200">
              <a:buFont typeface="+mj-lt"/>
              <a:buAutoNum type="arabicPeriod"/>
            </a:pPr>
            <a:r>
              <a:rPr lang="en-US" sz="2000" dirty="0"/>
              <a:t>Ellis Horowitz and </a:t>
            </a:r>
            <a:r>
              <a:rPr lang="en-US" sz="2000" dirty="0" err="1"/>
              <a:t>Sartaz</a:t>
            </a:r>
            <a:r>
              <a:rPr lang="en-US" sz="2000" dirty="0"/>
              <a:t> </a:t>
            </a:r>
            <a:r>
              <a:rPr lang="en-US" sz="2000" dirty="0" err="1"/>
              <a:t>Sahni</a:t>
            </a:r>
            <a:r>
              <a:rPr lang="en-US" sz="2000" dirty="0"/>
              <a:t>, “Data Structure using C”.</a:t>
            </a:r>
          </a:p>
          <a:p>
            <a:pPr marL="457200" indent="-457200">
              <a:buFont typeface="+mj-lt"/>
              <a:buAutoNum type="arabicPeriod"/>
            </a:pPr>
            <a:r>
              <a:rPr lang="en-US" sz="2000" dirty="0"/>
              <a:t>P.K. Sinha and P.K. Sinha, “Computer Fundamentals</a:t>
            </a:r>
            <a:r>
              <a:rPr lang="en-US" sz="2000" dirty="0" smtClean="0"/>
              <a:t>”</a:t>
            </a:r>
          </a:p>
          <a:p>
            <a:pPr marL="0" indent="0">
              <a:buNone/>
            </a:pPr>
            <a:endParaRPr lang="en-US" sz="2000" dirty="0" smtClean="0"/>
          </a:p>
          <a:p>
            <a:pPr marL="0" indent="0">
              <a:buNone/>
            </a:pPr>
            <a:r>
              <a:rPr lang="en-US" sz="2000" u="sng" dirty="0"/>
              <a:t>Reference Books</a:t>
            </a:r>
            <a:endParaRPr lang="en-US" sz="2000" dirty="0"/>
          </a:p>
          <a:p>
            <a:r>
              <a:rPr lang="en-US" sz="2000" dirty="0"/>
              <a:t>E </a:t>
            </a:r>
            <a:r>
              <a:rPr lang="en-US" sz="2000" dirty="0" err="1"/>
              <a:t>Balaguruswamy</a:t>
            </a:r>
            <a:r>
              <a:rPr lang="en-US" sz="2000" dirty="0"/>
              <a:t>, “Programming in ANSI C”.</a:t>
            </a:r>
          </a:p>
          <a:p>
            <a:endParaRPr lang="en-US" sz="2000" dirty="0"/>
          </a:p>
        </p:txBody>
      </p:sp>
    </p:spTree>
    <p:extLst>
      <p:ext uri="{BB962C8B-B14F-4D97-AF65-F5344CB8AC3E}">
        <p14:creationId xmlns:p14="http://schemas.microsoft.com/office/powerpoint/2010/main" val="604887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Plan</a:t>
            </a:r>
            <a:endParaRPr lang="en-US"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569569556"/>
              </p:ext>
            </p:extLst>
          </p:nvPr>
        </p:nvGraphicFramePr>
        <p:xfrm>
          <a:off x="598964" y="1600199"/>
          <a:ext cx="7909560" cy="4419600"/>
        </p:xfrm>
        <a:graphic>
          <a:graphicData uri="http://schemas.openxmlformats.org/drawingml/2006/table">
            <a:tbl>
              <a:tblPr firstRow="1" firstCol="1" bandRow="1">
                <a:tableStyleId>{5C22544A-7EE6-4342-B048-85BDC9FD1C3A}</a:tableStyleId>
              </a:tblPr>
              <a:tblGrid>
                <a:gridCol w="3954780">
                  <a:extLst>
                    <a:ext uri="{9D8B030D-6E8A-4147-A177-3AD203B41FA5}">
                      <a16:colId xmlns:a16="http://schemas.microsoft.com/office/drawing/2014/main" val="20000"/>
                    </a:ext>
                  </a:extLst>
                </a:gridCol>
                <a:gridCol w="3954780">
                  <a:extLst>
                    <a:ext uri="{9D8B030D-6E8A-4147-A177-3AD203B41FA5}">
                      <a16:colId xmlns:a16="http://schemas.microsoft.com/office/drawing/2014/main" val="20001"/>
                    </a:ext>
                  </a:extLst>
                </a:gridCol>
              </a:tblGrid>
              <a:tr h="1473200">
                <a:tc>
                  <a:txBody>
                    <a:bodyPr/>
                    <a:lstStyle/>
                    <a:p>
                      <a:pPr marL="0" marR="0" algn="just">
                        <a:spcBef>
                          <a:spcPts val="0"/>
                        </a:spcBef>
                        <a:spcAft>
                          <a:spcPts val="0"/>
                        </a:spcAft>
                      </a:pPr>
                      <a:r>
                        <a:rPr lang="en-US" sz="2000" dirty="0" smtClean="0">
                          <a:solidFill>
                            <a:schemeClr val="tx1"/>
                          </a:solidFill>
                          <a:effectLst/>
                        </a:rPr>
                        <a:t>Module</a:t>
                      </a:r>
                      <a:r>
                        <a:rPr lang="en-US" sz="2000" baseline="0" dirty="0" smtClean="0">
                          <a:solidFill>
                            <a:schemeClr val="tx1"/>
                          </a:solidFill>
                          <a:effectLst/>
                        </a:rPr>
                        <a:t> </a:t>
                      </a:r>
                      <a:r>
                        <a:rPr lang="en-US" sz="2000" dirty="0" smtClean="0">
                          <a:solidFill>
                            <a:schemeClr val="tx1"/>
                          </a:solidFill>
                          <a:effectLst/>
                        </a:rPr>
                        <a:t>1</a:t>
                      </a:r>
                      <a:r>
                        <a:rPr lang="en-US" sz="2000" dirty="0">
                          <a:solidFill>
                            <a:schemeClr val="tx1"/>
                          </a:solidFill>
                          <a:effectLst/>
                        </a:rPr>
                        <a:t>: Basic C programming concepts</a:t>
                      </a:r>
                      <a:endParaRPr lang="en-US" sz="2000" dirty="0">
                        <a:solidFill>
                          <a:schemeClr val="tx1"/>
                        </a:solidFill>
                        <a:effectLst/>
                        <a:latin typeface="Tahoma"/>
                        <a:ea typeface="Times New Roman"/>
                        <a:cs typeface="Mangal"/>
                      </a:endParaRPr>
                    </a:p>
                  </a:txBody>
                  <a:tcPr marL="68580" marR="68580" marT="0" marB="0" anchor="ctr">
                    <a:solidFill>
                      <a:schemeClr val="accent2">
                        <a:lumMod val="40000"/>
                        <a:lumOff val="60000"/>
                      </a:schemeClr>
                    </a:solidFill>
                  </a:tcPr>
                </a:tc>
                <a:tc>
                  <a:txBody>
                    <a:bodyPr/>
                    <a:lstStyle/>
                    <a:p>
                      <a:pPr marL="0" marR="0" algn="just">
                        <a:spcBef>
                          <a:spcPts val="0"/>
                        </a:spcBef>
                        <a:spcAft>
                          <a:spcPts val="0"/>
                        </a:spcAft>
                      </a:pPr>
                      <a:r>
                        <a:rPr lang="en-US" sz="2000" dirty="0">
                          <a:solidFill>
                            <a:schemeClr val="tx1"/>
                          </a:solidFill>
                          <a:effectLst/>
                        </a:rPr>
                        <a:t>Module 4: Queue, Stack and Linked List</a:t>
                      </a:r>
                      <a:endParaRPr lang="en-US" sz="2000" dirty="0">
                        <a:solidFill>
                          <a:schemeClr val="tx1"/>
                        </a:solidFill>
                        <a:effectLst/>
                        <a:latin typeface="Tahoma"/>
                        <a:ea typeface="Times New Roman"/>
                        <a:cs typeface="Mangal"/>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10000"/>
                  </a:ext>
                </a:extLst>
              </a:tr>
              <a:tr h="1473200">
                <a:tc>
                  <a:txBody>
                    <a:bodyPr/>
                    <a:lstStyle/>
                    <a:p>
                      <a:pPr marL="0" marR="0" algn="just">
                        <a:spcBef>
                          <a:spcPts val="0"/>
                        </a:spcBef>
                        <a:spcAft>
                          <a:spcPts val="0"/>
                        </a:spcAft>
                      </a:pPr>
                      <a:r>
                        <a:rPr lang="en-US" sz="2000">
                          <a:solidFill>
                            <a:schemeClr val="tx1"/>
                          </a:solidFill>
                          <a:effectLst/>
                        </a:rPr>
                        <a:t>Module 2: Pointers and Functions</a:t>
                      </a:r>
                      <a:endParaRPr lang="en-US" sz="2000">
                        <a:solidFill>
                          <a:schemeClr val="tx1"/>
                        </a:solidFill>
                        <a:effectLst/>
                        <a:latin typeface="Tahoma"/>
                        <a:ea typeface="Times New Roman"/>
                        <a:cs typeface="Mangal"/>
                      </a:endParaRPr>
                    </a:p>
                  </a:txBody>
                  <a:tcPr marL="68580" marR="68580" marT="0" marB="0" anchor="ctr">
                    <a:solidFill>
                      <a:schemeClr val="accent2">
                        <a:lumMod val="40000"/>
                        <a:lumOff val="60000"/>
                      </a:schemeClr>
                    </a:solidFill>
                  </a:tcPr>
                </a:tc>
                <a:tc>
                  <a:txBody>
                    <a:bodyPr/>
                    <a:lstStyle/>
                    <a:p>
                      <a:pPr marL="0" marR="0" algn="just">
                        <a:spcBef>
                          <a:spcPts val="0"/>
                        </a:spcBef>
                        <a:spcAft>
                          <a:spcPts val="0"/>
                        </a:spcAft>
                      </a:pPr>
                      <a:r>
                        <a:rPr lang="en-US" sz="2000" b="1" dirty="0">
                          <a:solidFill>
                            <a:schemeClr val="tx1"/>
                          </a:solidFill>
                          <a:effectLst/>
                        </a:rPr>
                        <a:t>Module 5: Searching, Sorting and File Handling</a:t>
                      </a:r>
                      <a:endParaRPr lang="en-US" sz="2000" b="1" dirty="0">
                        <a:solidFill>
                          <a:schemeClr val="tx1"/>
                        </a:solidFill>
                        <a:effectLst/>
                        <a:latin typeface="Tahoma"/>
                        <a:ea typeface="Times New Roman"/>
                        <a:cs typeface="Mangal"/>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10001"/>
                  </a:ext>
                </a:extLst>
              </a:tr>
              <a:tr h="1473200">
                <a:tc>
                  <a:txBody>
                    <a:bodyPr/>
                    <a:lstStyle/>
                    <a:p>
                      <a:pPr marL="0" marR="0" algn="just">
                        <a:spcBef>
                          <a:spcPts val="0"/>
                        </a:spcBef>
                        <a:spcAft>
                          <a:spcPts val="0"/>
                        </a:spcAft>
                      </a:pPr>
                      <a:r>
                        <a:rPr lang="en-US" sz="2000">
                          <a:solidFill>
                            <a:schemeClr val="tx1"/>
                          </a:solidFill>
                          <a:effectLst/>
                        </a:rPr>
                        <a:t>Module 3: Array, Structure and Union</a:t>
                      </a:r>
                      <a:endParaRPr lang="en-US" sz="2000">
                        <a:solidFill>
                          <a:schemeClr val="tx1"/>
                        </a:solidFill>
                        <a:effectLst/>
                        <a:latin typeface="Tahoma"/>
                        <a:ea typeface="Times New Roman"/>
                        <a:cs typeface="Mangal"/>
                      </a:endParaRPr>
                    </a:p>
                  </a:txBody>
                  <a:tcPr marL="68580" marR="68580" marT="0" marB="0" anchor="ctr">
                    <a:solidFill>
                      <a:schemeClr val="accent2">
                        <a:lumMod val="40000"/>
                        <a:lumOff val="60000"/>
                      </a:schemeClr>
                    </a:solidFill>
                  </a:tcPr>
                </a:tc>
                <a:tc>
                  <a:txBody>
                    <a:bodyPr/>
                    <a:lstStyle/>
                    <a:p>
                      <a:pPr marL="0" marR="0" algn="just">
                        <a:spcBef>
                          <a:spcPts val="0"/>
                        </a:spcBef>
                        <a:spcAft>
                          <a:spcPts val="0"/>
                        </a:spcAft>
                      </a:pPr>
                      <a:r>
                        <a:rPr lang="en-US" sz="2000" dirty="0">
                          <a:solidFill>
                            <a:schemeClr val="tx1"/>
                          </a:solidFill>
                          <a:effectLst/>
                        </a:rPr>
                        <a:t> </a:t>
                      </a:r>
                      <a:endParaRPr lang="en-US" sz="2000" dirty="0">
                        <a:solidFill>
                          <a:schemeClr val="tx1"/>
                        </a:solidFill>
                        <a:effectLst/>
                        <a:latin typeface="Tahoma"/>
                        <a:ea typeface="Times New Roman"/>
                        <a:cs typeface="Mangal"/>
                      </a:endParaRPr>
                    </a:p>
                  </a:txBody>
                  <a:tcPr marL="68580" marR="68580" marT="0" marB="0">
                    <a:solidFill>
                      <a:schemeClr val="accent2">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2724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tx1"/>
                </a:solidFill>
              </a:rPr>
              <a:t>Module 1: Basic C programming </a:t>
            </a:r>
            <a:r>
              <a:rPr lang="en-US" sz="3600" dirty="0" smtClean="0">
                <a:solidFill>
                  <a:schemeClr val="tx1"/>
                </a:solidFill>
              </a:rPr>
              <a:t>concepts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62731754"/>
              </p:ext>
            </p:extLst>
          </p:nvPr>
        </p:nvGraphicFramePr>
        <p:xfrm>
          <a:off x="304800" y="1524003"/>
          <a:ext cx="8504238" cy="5181601"/>
        </p:xfrm>
        <a:graphic>
          <a:graphicData uri="http://schemas.openxmlformats.org/drawingml/2006/table">
            <a:tbl>
              <a:tblPr firstRow="1" firstCol="1" bandRow="1">
                <a:tableStyleId>{5C22544A-7EE6-4342-B048-85BDC9FD1C3A}</a:tableStyleId>
              </a:tblPr>
              <a:tblGrid>
                <a:gridCol w="8504238">
                  <a:extLst>
                    <a:ext uri="{9D8B030D-6E8A-4147-A177-3AD203B41FA5}">
                      <a16:colId xmlns:a16="http://schemas.microsoft.com/office/drawing/2014/main" val="20000"/>
                    </a:ext>
                  </a:extLst>
                </a:gridCol>
              </a:tblGrid>
              <a:tr h="451094">
                <a:tc>
                  <a:txBody>
                    <a:bodyPr/>
                    <a:lstStyle/>
                    <a:p>
                      <a:pPr marL="0" marR="0">
                        <a:spcBef>
                          <a:spcPts val="0"/>
                        </a:spcBef>
                        <a:spcAft>
                          <a:spcPts val="0"/>
                        </a:spcAft>
                      </a:pPr>
                      <a:r>
                        <a:rPr lang="en-US" sz="1400" dirty="0">
                          <a:solidFill>
                            <a:schemeClr val="tx1"/>
                          </a:solidFill>
                          <a:effectLst/>
                        </a:rPr>
                        <a:t>Algorithm, Pseudo code and Flow-chart</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0"/>
                  </a:ext>
                </a:extLst>
              </a:tr>
              <a:tr h="219567">
                <a:tc>
                  <a:txBody>
                    <a:bodyPr/>
                    <a:lstStyle/>
                    <a:p>
                      <a:pPr marL="0" marR="0">
                        <a:spcBef>
                          <a:spcPts val="0"/>
                        </a:spcBef>
                        <a:spcAft>
                          <a:spcPts val="0"/>
                        </a:spcAft>
                      </a:pPr>
                      <a:r>
                        <a:rPr lang="en-US" sz="1400" dirty="0">
                          <a:solidFill>
                            <a:schemeClr val="tx1"/>
                          </a:solidFill>
                          <a:effectLst/>
                        </a:rPr>
                        <a:t>Program Development steps, Use of translators, Linkers, Loaders, Editors and Locaters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1"/>
                  </a:ext>
                </a:extLst>
              </a:tr>
              <a:tr h="451094">
                <a:tc>
                  <a:txBody>
                    <a:bodyPr/>
                    <a:lstStyle/>
                    <a:p>
                      <a:pPr marL="0" marR="0">
                        <a:spcBef>
                          <a:spcPts val="0"/>
                        </a:spcBef>
                        <a:spcAft>
                          <a:spcPts val="0"/>
                        </a:spcAft>
                      </a:pPr>
                      <a:r>
                        <a:rPr lang="en-US" sz="1400" dirty="0">
                          <a:solidFill>
                            <a:schemeClr val="tx1"/>
                          </a:solidFill>
                          <a:effectLst/>
                        </a:rPr>
                        <a:t>Structure of C program, A Simple C program, Identifiers, Data types, Sizes of Data Types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2"/>
                  </a:ext>
                </a:extLst>
              </a:tr>
              <a:tr h="451094">
                <a:tc>
                  <a:txBody>
                    <a:bodyPr/>
                    <a:lstStyle/>
                    <a:p>
                      <a:pPr marL="0" marR="0">
                        <a:spcBef>
                          <a:spcPts val="0"/>
                        </a:spcBef>
                        <a:spcAft>
                          <a:spcPts val="0"/>
                        </a:spcAft>
                      </a:pPr>
                      <a:r>
                        <a:rPr lang="en-US" sz="1400" dirty="0">
                          <a:solidFill>
                            <a:srgbClr val="FF0000"/>
                          </a:solidFill>
                          <a:effectLst/>
                        </a:rPr>
                        <a:t>Size-of operator, Modifiers, Use of </a:t>
                      </a:r>
                      <a:r>
                        <a:rPr lang="en-US" sz="1400" dirty="0" err="1">
                          <a:solidFill>
                            <a:srgbClr val="FF0000"/>
                          </a:solidFill>
                          <a:effectLst/>
                        </a:rPr>
                        <a:t>values.h</a:t>
                      </a:r>
                      <a:r>
                        <a:rPr lang="en-US" sz="1400" dirty="0">
                          <a:solidFill>
                            <a:srgbClr val="FF0000"/>
                          </a:solidFill>
                          <a:effectLst/>
                        </a:rPr>
                        <a:t> and </a:t>
                      </a:r>
                      <a:r>
                        <a:rPr lang="en-US" sz="1400" dirty="0" err="1">
                          <a:solidFill>
                            <a:srgbClr val="FF0000"/>
                          </a:solidFill>
                          <a:effectLst/>
                        </a:rPr>
                        <a:t>limits.h</a:t>
                      </a:r>
                      <a:endParaRPr lang="en-US" sz="1100" dirty="0">
                        <a:solidFill>
                          <a:srgbClr val="FF0000"/>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3"/>
                  </a:ext>
                </a:extLst>
              </a:tr>
              <a:tr h="451094">
                <a:tc>
                  <a:txBody>
                    <a:bodyPr/>
                    <a:lstStyle/>
                    <a:p>
                      <a:pPr marL="0" marR="0">
                        <a:spcBef>
                          <a:spcPts val="0"/>
                        </a:spcBef>
                        <a:spcAft>
                          <a:spcPts val="0"/>
                        </a:spcAft>
                      </a:pPr>
                      <a:r>
                        <a:rPr lang="en-US" sz="1400" dirty="0">
                          <a:solidFill>
                            <a:schemeClr val="tx1"/>
                          </a:solidFill>
                          <a:effectLst/>
                        </a:rPr>
                        <a:t>Variables, Declaration vs. Definition, Types of Variables, Global vs. Local Variable, Literals, Constants &amp; </a:t>
                      </a:r>
                      <a:r>
                        <a:rPr lang="en-US" sz="1400" dirty="0">
                          <a:solidFill>
                            <a:srgbClr val="00B050"/>
                          </a:solidFill>
                          <a:effectLst/>
                        </a:rPr>
                        <a:t>Qualifiers</a:t>
                      </a:r>
                      <a:endParaRPr lang="en-US" sz="1100" dirty="0">
                        <a:solidFill>
                          <a:srgbClr val="00B050"/>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4"/>
                  </a:ext>
                </a:extLst>
              </a:tr>
              <a:tr h="451094">
                <a:tc>
                  <a:txBody>
                    <a:bodyPr/>
                    <a:lstStyle/>
                    <a:p>
                      <a:pPr marL="0" marR="0">
                        <a:spcBef>
                          <a:spcPts val="0"/>
                        </a:spcBef>
                        <a:spcAft>
                          <a:spcPts val="0"/>
                        </a:spcAft>
                      </a:pPr>
                      <a:r>
                        <a:rPr lang="en-US" sz="1400" dirty="0">
                          <a:solidFill>
                            <a:schemeClr val="tx1"/>
                          </a:solidFill>
                          <a:effectLst/>
                        </a:rPr>
                        <a:t>Arithmetic operators, Relational and Logical operators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5"/>
                  </a:ext>
                </a:extLst>
              </a:tr>
              <a:tr h="451094">
                <a:tc>
                  <a:txBody>
                    <a:bodyPr/>
                    <a:lstStyle/>
                    <a:p>
                      <a:pPr marL="0" marR="0">
                        <a:spcBef>
                          <a:spcPts val="0"/>
                        </a:spcBef>
                        <a:spcAft>
                          <a:spcPts val="0"/>
                        </a:spcAft>
                      </a:pPr>
                      <a:r>
                        <a:rPr lang="en-US" sz="1400" dirty="0">
                          <a:solidFill>
                            <a:schemeClr val="tx1"/>
                          </a:solidFill>
                          <a:effectLst/>
                        </a:rPr>
                        <a:t>Assignment operators, Increment and Decrement operators, Conditional operator, Bit-wise operators</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6"/>
                  </a:ext>
                </a:extLst>
              </a:tr>
              <a:tr h="451094">
                <a:tc>
                  <a:txBody>
                    <a:bodyPr/>
                    <a:lstStyle/>
                    <a:p>
                      <a:pPr marL="0" marR="0">
                        <a:spcBef>
                          <a:spcPts val="0"/>
                        </a:spcBef>
                        <a:spcAft>
                          <a:spcPts val="0"/>
                        </a:spcAft>
                      </a:pPr>
                      <a:r>
                        <a:rPr lang="en-US" sz="1400" dirty="0">
                          <a:solidFill>
                            <a:srgbClr val="FF0000"/>
                          </a:solidFill>
                          <a:effectLst/>
                        </a:rPr>
                        <a:t>Expressions, Precedence and Order of evaluation (Associativity), Type conversions</a:t>
                      </a:r>
                      <a:endParaRPr lang="en-US" sz="1100" dirty="0">
                        <a:solidFill>
                          <a:srgbClr val="FF0000"/>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7"/>
                  </a:ext>
                </a:extLst>
              </a:tr>
              <a:tr h="451094">
                <a:tc>
                  <a:txBody>
                    <a:bodyPr/>
                    <a:lstStyle/>
                    <a:p>
                      <a:pPr marL="0" marR="0">
                        <a:spcBef>
                          <a:spcPts val="0"/>
                        </a:spcBef>
                        <a:spcAft>
                          <a:spcPts val="0"/>
                        </a:spcAft>
                      </a:pPr>
                      <a:r>
                        <a:rPr lang="en-US" sz="1400" dirty="0">
                          <a:solidFill>
                            <a:schemeClr val="tx1"/>
                          </a:solidFill>
                          <a:effectLst/>
                        </a:rPr>
                        <a:t>if statements, Conditional expressions, Input-output statements, statements and blocks </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8"/>
                  </a:ext>
                </a:extLst>
              </a:tr>
              <a:tr h="451094">
                <a:tc>
                  <a:txBody>
                    <a:bodyPr/>
                    <a:lstStyle/>
                    <a:p>
                      <a:pPr marL="0" marR="0">
                        <a:spcBef>
                          <a:spcPts val="0"/>
                        </a:spcBef>
                        <a:spcAft>
                          <a:spcPts val="0"/>
                        </a:spcAft>
                      </a:pPr>
                      <a:r>
                        <a:rPr lang="en-US" sz="1400">
                          <a:solidFill>
                            <a:schemeClr val="tx1"/>
                          </a:solidFill>
                          <a:effectLst/>
                        </a:rPr>
                        <a:t>Loops: while, do-while, for statements</a:t>
                      </a:r>
                      <a:endParaRPr lang="en-US" sz="110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09"/>
                  </a:ext>
                </a:extLst>
              </a:tr>
              <a:tr h="451094">
                <a:tc>
                  <a:txBody>
                    <a:bodyPr/>
                    <a:lstStyle/>
                    <a:p>
                      <a:pPr marL="0" marR="0">
                        <a:spcBef>
                          <a:spcPts val="0"/>
                        </a:spcBef>
                        <a:spcAft>
                          <a:spcPts val="0"/>
                        </a:spcAft>
                      </a:pPr>
                      <a:r>
                        <a:rPr lang="en-US" sz="1400">
                          <a:solidFill>
                            <a:schemeClr val="tx1"/>
                          </a:solidFill>
                          <a:effectLst/>
                        </a:rPr>
                        <a:t>Switch statements, break, continue, goto and labels</a:t>
                      </a:r>
                      <a:endParaRPr lang="en-US" sz="110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10"/>
                  </a:ext>
                </a:extLst>
              </a:tr>
              <a:tr h="451094">
                <a:tc>
                  <a:txBody>
                    <a:bodyPr/>
                    <a:lstStyle/>
                    <a:p>
                      <a:pPr marL="0" marR="0">
                        <a:spcBef>
                          <a:spcPts val="0"/>
                        </a:spcBef>
                        <a:spcAft>
                          <a:spcPts val="0"/>
                        </a:spcAft>
                      </a:pPr>
                      <a:r>
                        <a:rPr lang="en-US" sz="1400" dirty="0">
                          <a:solidFill>
                            <a:schemeClr val="tx1"/>
                          </a:solidFill>
                          <a:effectLst/>
                        </a:rPr>
                        <a:t>Reflection &amp; Discussion</a:t>
                      </a:r>
                      <a:endParaRPr lang="en-US" sz="1100" dirty="0">
                        <a:solidFill>
                          <a:schemeClr val="tx1"/>
                        </a:solidFill>
                        <a:effectLst/>
                        <a:latin typeface="Tahoma"/>
                        <a:ea typeface="Times New Roman"/>
                      </a:endParaRPr>
                    </a:p>
                  </a:txBody>
                  <a:tcPr marL="62416" marR="62416" marT="0" marB="0" anchor="ctr">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65299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2355</TotalTime>
  <Words>2480</Words>
  <Application>Microsoft Office PowerPoint</Application>
  <PresentationFormat>On-screen Show (4:3)</PresentationFormat>
  <Paragraphs>333</Paragraphs>
  <Slides>61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Calibri</vt:lpstr>
      <vt:lpstr>Georgia</vt:lpstr>
      <vt:lpstr>Mangal</vt:lpstr>
      <vt:lpstr>Tahoma</vt:lpstr>
      <vt:lpstr>Times New Roman</vt:lpstr>
      <vt:lpstr>Wingdings</vt:lpstr>
      <vt:lpstr>Wingdings 2</vt:lpstr>
      <vt:lpstr>Civic</vt:lpstr>
      <vt:lpstr>Module-1</vt:lpstr>
      <vt:lpstr>History of C Standards</vt:lpstr>
      <vt:lpstr>History of C Standards</vt:lpstr>
      <vt:lpstr>Example</vt:lpstr>
      <vt:lpstr>Example</vt:lpstr>
      <vt:lpstr>Example</vt:lpstr>
      <vt:lpstr>Books</vt:lpstr>
      <vt:lpstr>Course Plan</vt:lpstr>
      <vt:lpstr>Module 1: Basic C programming concepts</vt:lpstr>
      <vt:lpstr>Basic Organization of a Computer System</vt:lpstr>
      <vt:lpstr>Algorithm</vt:lpstr>
      <vt:lpstr>pseudocode</vt:lpstr>
      <vt:lpstr>Flow chart</vt:lpstr>
      <vt:lpstr>Flow chart</vt:lpstr>
      <vt:lpstr>Activity</vt:lpstr>
      <vt:lpstr>Possible Solutions?</vt:lpstr>
      <vt:lpstr>Choosing the best Algorithm</vt:lpstr>
      <vt:lpstr>Example-1</vt:lpstr>
      <vt:lpstr>Example-1</vt:lpstr>
      <vt:lpstr>Example-2</vt:lpstr>
      <vt:lpstr>Example-2</vt:lpstr>
      <vt:lpstr>Example-2</vt:lpstr>
      <vt:lpstr>Questions?</vt:lpstr>
      <vt:lpstr>Compiling and executing a ‘C’ code</vt:lpstr>
      <vt:lpstr>Compiling and executing a ‘C’ code</vt:lpstr>
      <vt:lpstr>Compiling and executing a ‘C’ code</vt:lpstr>
      <vt:lpstr>Compiling and executing a ‘C’ code</vt:lpstr>
      <vt:lpstr>Compiling and executing a ‘C’ code</vt:lpstr>
      <vt:lpstr>Sample Code of C “Hello World” Program</vt:lpstr>
      <vt:lpstr>Structure of C program</vt:lpstr>
      <vt:lpstr>Structure of C program</vt:lpstr>
      <vt:lpstr>Identifiers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 and Global variables</vt:lpstr>
      <vt:lpstr>Local and Global variables</vt:lpstr>
      <vt:lpstr>Local and Global variables</vt:lpstr>
      <vt:lpstr>Initializing Local and Global Variables</vt:lpstr>
      <vt:lpstr>Operators in C</vt:lpstr>
      <vt:lpstr>PowerPoint Presentation</vt:lpstr>
      <vt:lpstr>PowerPoint Presentation</vt:lpstr>
      <vt:lpstr>PowerPoint Presentation</vt:lpstr>
      <vt:lpstr>PowerPoint Presentation</vt:lpstr>
      <vt:lpstr>Example-1</vt:lpstr>
      <vt:lpstr>Example-2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429</cp:revision>
  <dcterms:created xsi:type="dcterms:W3CDTF">2017-08-08T03:49:26Z</dcterms:created>
  <dcterms:modified xsi:type="dcterms:W3CDTF">2017-08-19T06:48:55Z</dcterms:modified>
</cp:coreProperties>
</file>