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3"/>
  </p:notesMasterIdLst>
  <p:sldIdLst>
    <p:sldId id="256" r:id="rId2"/>
    <p:sldId id="265" r:id="rId3"/>
    <p:sldId id="263" r:id="rId4"/>
    <p:sldId id="264" r:id="rId5"/>
    <p:sldId id="285" r:id="rId6"/>
    <p:sldId id="286" r:id="rId7"/>
    <p:sldId id="266" r:id="rId8"/>
    <p:sldId id="267" r:id="rId9"/>
    <p:sldId id="268" r:id="rId10"/>
    <p:sldId id="270" r:id="rId11"/>
    <p:sldId id="281" r:id="rId12"/>
    <p:sldId id="271" r:id="rId13"/>
    <p:sldId id="269" r:id="rId14"/>
    <p:sldId id="282" r:id="rId15"/>
    <p:sldId id="283" r:id="rId16"/>
    <p:sldId id="284" r:id="rId17"/>
    <p:sldId id="261" r:id="rId18"/>
    <p:sldId id="257" r:id="rId19"/>
    <p:sldId id="258" r:id="rId20"/>
    <p:sldId id="262" r:id="rId21"/>
    <p:sldId id="259" r:id="rId22"/>
    <p:sldId id="260" r:id="rId23"/>
    <p:sldId id="272" r:id="rId24"/>
    <p:sldId id="273" r:id="rId25"/>
    <p:sldId id="274" r:id="rId26"/>
    <p:sldId id="275" r:id="rId27"/>
    <p:sldId id="276" r:id="rId28"/>
    <p:sldId id="277" r:id="rId29"/>
    <p:sldId id="278" r:id="rId30"/>
    <p:sldId id="279"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364" autoAdjust="0"/>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3398C-71ED-4B2D-B1DC-834B868317AB}" type="datetimeFigureOut">
              <a:rPr lang="en-US" smtClean="0"/>
              <a:t>9/13/2017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39688-E5FF-4073-80C5-A12BE643C07E}" type="slidenum">
              <a:rPr lang="en-US" smtClean="0"/>
              <a:t>‹#›</a:t>
            </a:fld>
            <a:endParaRPr lang="en-US"/>
          </a:p>
        </p:txBody>
      </p:sp>
    </p:spTree>
    <p:extLst>
      <p:ext uri="{BB962C8B-B14F-4D97-AF65-F5344CB8AC3E}">
        <p14:creationId xmlns:p14="http://schemas.microsoft.com/office/powerpoint/2010/main" val="379655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n-NO" sz="1200" b="0" i="0" kern="1200" dirty="0" smtClean="0">
                <a:solidFill>
                  <a:schemeClr val="tx1"/>
                </a:solidFill>
                <a:effectLst/>
                <a:latin typeface="+mn-lt"/>
                <a:ea typeface="+mn-ea"/>
                <a:cs typeface="+mn-cs"/>
              </a:rPr>
              <a:t>x = 0</a:t>
            </a:r>
            <a:r>
              <a:rPr lang="nn-NO" dirty="0" smtClean="0"/>
              <a:t/>
            </a:r>
            <a:br>
              <a:rPr lang="nn-NO" dirty="0" smtClean="0"/>
            </a:br>
            <a:r>
              <a:rPr lang="nn-NO" sz="1200" b="0" i="0" kern="1200" dirty="0" smtClean="0">
                <a:solidFill>
                  <a:schemeClr val="tx1"/>
                </a:solidFill>
                <a:effectLst/>
                <a:latin typeface="+mn-lt"/>
                <a:ea typeface="+mn-ea"/>
                <a:cs typeface="+mn-cs"/>
              </a:rPr>
              <a:t>*ptr = 0</a:t>
            </a:r>
            <a:r>
              <a:rPr lang="nn-NO" dirty="0" smtClean="0"/>
              <a:t/>
            </a:r>
            <a:br>
              <a:rPr lang="nn-NO" dirty="0" smtClean="0"/>
            </a:br>
            <a:r>
              <a:rPr lang="nn-NO" sz="1200" b="0" i="0" kern="1200" dirty="0" smtClean="0">
                <a:solidFill>
                  <a:schemeClr val="tx1"/>
                </a:solidFill>
                <a:effectLst/>
                <a:latin typeface="+mn-lt"/>
                <a:ea typeface="+mn-ea"/>
                <a:cs typeface="+mn-cs"/>
              </a:rPr>
              <a:t>x = 5</a:t>
            </a:r>
            <a:r>
              <a:rPr lang="nn-NO" dirty="0" smtClean="0"/>
              <a:t/>
            </a:r>
            <a:br>
              <a:rPr lang="nn-NO" dirty="0" smtClean="0"/>
            </a:br>
            <a:r>
              <a:rPr lang="nn-NO" sz="1200" b="0" i="0" kern="1200" dirty="0" smtClean="0">
                <a:solidFill>
                  <a:schemeClr val="tx1"/>
                </a:solidFill>
                <a:effectLst/>
                <a:latin typeface="+mn-lt"/>
                <a:ea typeface="+mn-ea"/>
                <a:cs typeface="+mn-cs"/>
              </a:rPr>
              <a:t>*ptr = 5</a:t>
            </a:r>
            <a:r>
              <a:rPr lang="nn-NO" dirty="0" smtClean="0"/>
              <a:t/>
            </a:r>
            <a:br>
              <a:rPr lang="nn-NO" dirty="0" smtClean="0"/>
            </a:br>
            <a:r>
              <a:rPr lang="nn-NO" sz="1200" b="0" i="0" kern="1200" dirty="0" smtClean="0">
                <a:solidFill>
                  <a:schemeClr val="tx1"/>
                </a:solidFill>
                <a:effectLst/>
                <a:latin typeface="+mn-lt"/>
                <a:ea typeface="+mn-ea"/>
                <a:cs typeface="+mn-cs"/>
              </a:rPr>
              <a:t>x = 6</a:t>
            </a:r>
            <a:r>
              <a:rPr lang="nn-NO" dirty="0" smtClean="0"/>
              <a:t/>
            </a:r>
            <a:br>
              <a:rPr lang="nn-NO" dirty="0" smtClean="0"/>
            </a:br>
            <a:r>
              <a:rPr lang="nn-NO" sz="1200" b="0" i="0" kern="1200" dirty="0" smtClean="0">
                <a:solidFill>
                  <a:schemeClr val="tx1"/>
                </a:solidFill>
                <a:effectLst/>
                <a:latin typeface="+mn-lt"/>
                <a:ea typeface="+mn-ea"/>
                <a:cs typeface="+mn-cs"/>
              </a:rPr>
              <a:t>*ptr = 6</a:t>
            </a:r>
            <a:endParaRPr lang="en-US" dirty="0"/>
          </a:p>
        </p:txBody>
      </p:sp>
      <p:sp>
        <p:nvSpPr>
          <p:cNvPr id="4" name="Slide Number Placeholder 3"/>
          <p:cNvSpPr>
            <a:spLocks noGrp="1"/>
          </p:cNvSpPr>
          <p:nvPr>
            <p:ph type="sldNum" sz="quarter" idx="10"/>
          </p:nvPr>
        </p:nvSpPr>
        <p:spPr/>
        <p:txBody>
          <a:bodyPr/>
          <a:lstStyle/>
          <a:p>
            <a:fld id="{8D739688-E5FF-4073-80C5-A12BE643C07E}" type="slidenum">
              <a:rPr lang="en-US" smtClean="0"/>
              <a:t>4</a:t>
            </a:fld>
            <a:endParaRPr lang="en-US"/>
          </a:p>
        </p:txBody>
      </p:sp>
    </p:spTree>
    <p:extLst>
      <p:ext uri="{BB962C8B-B14F-4D97-AF65-F5344CB8AC3E}">
        <p14:creationId xmlns:p14="http://schemas.microsoft.com/office/powerpoint/2010/main" val="16117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a:t>
            </a:r>
            <a:endParaRPr lang="en-US" dirty="0"/>
          </a:p>
        </p:txBody>
      </p:sp>
      <p:sp>
        <p:nvSpPr>
          <p:cNvPr id="4" name="Slide Number Placeholder 3"/>
          <p:cNvSpPr>
            <a:spLocks noGrp="1"/>
          </p:cNvSpPr>
          <p:nvPr>
            <p:ph type="sldNum" sz="quarter" idx="10"/>
          </p:nvPr>
        </p:nvSpPr>
        <p:spPr/>
        <p:txBody>
          <a:bodyPr/>
          <a:lstStyle/>
          <a:p>
            <a:fld id="{8D739688-E5FF-4073-80C5-A12BE643C07E}" type="slidenum">
              <a:rPr lang="en-US" smtClean="0"/>
              <a:t>10</a:t>
            </a:fld>
            <a:endParaRPr lang="en-US"/>
          </a:p>
        </p:txBody>
      </p:sp>
    </p:spTree>
    <p:extLst>
      <p:ext uri="{BB962C8B-B14F-4D97-AF65-F5344CB8AC3E}">
        <p14:creationId xmlns:p14="http://schemas.microsoft.com/office/powerpoint/2010/main" val="410723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Using the return statement in void functions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that in the first example we didn’t need to use the return statement in the main function. If a function is defined as “void” it does not need to return a value. Such functions return control automatically when they reach the end of their body.</a:t>
            </a:r>
          </a:p>
          <a:p>
            <a:r>
              <a:rPr lang="en-US" sz="1200" b="0" i="0" kern="1200" dirty="0" smtClean="0">
                <a:solidFill>
                  <a:schemeClr val="tx1"/>
                </a:solidFill>
                <a:effectLst/>
                <a:latin typeface="+mn-lt"/>
                <a:ea typeface="+mn-ea"/>
                <a:cs typeface="+mn-cs"/>
              </a:rPr>
              <a:t>Still, we can use “return;” to end their execution from any point of their body.</a:t>
            </a:r>
          </a:p>
          <a:p>
            <a:r>
              <a:rPr lang="en-US" sz="1200" b="0" i="0" kern="1200" dirty="0" smtClean="0">
                <a:solidFill>
                  <a:schemeClr val="tx1"/>
                </a:solidFill>
                <a:effectLst/>
                <a:latin typeface="+mn-lt"/>
                <a:ea typeface="+mn-ea"/>
                <a:cs typeface="+mn-cs"/>
              </a:rPr>
              <a:t>In second</a:t>
            </a:r>
            <a:r>
              <a:rPr lang="en-US" sz="1200" b="0" i="0" kern="1200" baseline="0" dirty="0" smtClean="0">
                <a:solidFill>
                  <a:schemeClr val="tx1"/>
                </a:solidFill>
                <a:effectLst/>
                <a:latin typeface="+mn-lt"/>
                <a:ea typeface="+mn-ea"/>
                <a:cs typeface="+mn-cs"/>
              </a:rPr>
              <a:t> example, </a:t>
            </a:r>
            <a:r>
              <a:rPr lang="en-US" sz="1200" b="0" i="0" kern="1200" dirty="0" smtClean="0">
                <a:solidFill>
                  <a:schemeClr val="tx1"/>
                </a:solidFill>
                <a:effectLst/>
                <a:latin typeface="+mn-lt"/>
                <a:ea typeface="+mn-ea"/>
                <a:cs typeface="+mn-cs"/>
              </a:rPr>
              <a:t> we use the return keyword to interrupt the function </a:t>
            </a:r>
            <a:r>
              <a:rPr lang="en-US" sz="1200" b="0" i="0" kern="1200" dirty="0" err="1" smtClean="0">
                <a:solidFill>
                  <a:schemeClr val="tx1"/>
                </a:solidFill>
                <a:effectLst/>
                <a:latin typeface="+mn-lt"/>
                <a:ea typeface="+mn-ea"/>
                <a:cs typeface="+mn-cs"/>
              </a:rPr>
              <a:t>printIfFound</a:t>
            </a:r>
            <a:r>
              <a:rPr lang="en-US" sz="1200" b="0" i="0" kern="1200" dirty="0" smtClean="0">
                <a:solidFill>
                  <a:schemeClr val="tx1"/>
                </a:solidFill>
                <a:effectLst/>
                <a:latin typeface="+mn-lt"/>
                <a:ea typeface="+mn-ea"/>
                <a:cs typeface="+mn-cs"/>
              </a:rPr>
              <a:t>. This accomplishes two things:</a:t>
            </a:r>
          </a:p>
          <a:p>
            <a:r>
              <a:rPr lang="en-US" sz="1200" b="0" i="0" kern="1200" dirty="0" smtClean="0">
                <a:solidFill>
                  <a:schemeClr val="tx1"/>
                </a:solidFill>
                <a:effectLst/>
                <a:latin typeface="+mn-lt"/>
                <a:ea typeface="+mn-ea"/>
                <a:cs typeface="+mn-cs"/>
              </a:rPr>
              <a:t>Stops the execution of unnecessary for iterations</a:t>
            </a:r>
          </a:p>
          <a:p>
            <a:r>
              <a:rPr lang="en-US" sz="1200" b="0" i="0" kern="1200" dirty="0" smtClean="0">
                <a:solidFill>
                  <a:schemeClr val="tx1"/>
                </a:solidFill>
                <a:effectLst/>
                <a:latin typeface="+mn-lt"/>
                <a:ea typeface="+mn-ea"/>
                <a:cs typeface="+mn-cs"/>
              </a:rPr>
              <a:t>Prevents the function from printing the "not found" message when we find the value.</a:t>
            </a:r>
          </a:p>
          <a:p>
            <a:endParaRPr lang="en-US" dirty="0"/>
          </a:p>
        </p:txBody>
      </p:sp>
      <p:sp>
        <p:nvSpPr>
          <p:cNvPr id="4" name="Slide Number Placeholder 3"/>
          <p:cNvSpPr>
            <a:spLocks noGrp="1"/>
          </p:cNvSpPr>
          <p:nvPr>
            <p:ph type="sldNum" sz="quarter" idx="10"/>
          </p:nvPr>
        </p:nvSpPr>
        <p:spPr/>
        <p:txBody>
          <a:bodyPr/>
          <a:lstStyle/>
          <a:p>
            <a:fld id="{8D739688-E5FF-4073-80C5-A12BE643C07E}" type="slidenum">
              <a:rPr lang="en-US" smtClean="0"/>
              <a:t>18</a:t>
            </a:fld>
            <a:endParaRPr lang="en-US"/>
          </a:p>
        </p:txBody>
      </p:sp>
    </p:spTree>
    <p:extLst>
      <p:ext uri="{BB962C8B-B14F-4D97-AF65-F5344CB8AC3E}">
        <p14:creationId xmlns:p14="http://schemas.microsoft.com/office/powerpoint/2010/main" val="133621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If you forget the return -1; you’ve got a problem. In C many compilers will allow such “broken” code to compile, but it will not work properly. Such bugs could be hellish to find and fix. For this reason you need to plan very carefully your branches.</a:t>
            </a:r>
            <a:endParaRPr lang="en-US" dirty="0"/>
          </a:p>
        </p:txBody>
      </p:sp>
      <p:sp>
        <p:nvSpPr>
          <p:cNvPr id="4" name="Slide Number Placeholder 3"/>
          <p:cNvSpPr>
            <a:spLocks noGrp="1"/>
          </p:cNvSpPr>
          <p:nvPr>
            <p:ph type="sldNum" sz="quarter" idx="10"/>
          </p:nvPr>
        </p:nvSpPr>
        <p:spPr/>
        <p:txBody>
          <a:bodyPr/>
          <a:lstStyle/>
          <a:p>
            <a:fld id="{8D739688-E5FF-4073-80C5-A12BE643C07E}" type="slidenum">
              <a:rPr lang="en-US" smtClean="0"/>
              <a:t>19</a:t>
            </a:fld>
            <a:endParaRPr lang="en-US"/>
          </a:p>
        </p:txBody>
      </p:sp>
    </p:spTree>
    <p:extLst>
      <p:ext uri="{BB962C8B-B14F-4D97-AF65-F5344CB8AC3E}">
        <p14:creationId xmlns:p14="http://schemas.microsoft.com/office/powerpoint/2010/main" val="4282105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Why do we need an extra bracket around function pointers like </a:t>
            </a:r>
            <a:r>
              <a:rPr lang="en-US" sz="1200" b="0" i="0" kern="1200" dirty="0" err="1" smtClean="0">
                <a:solidFill>
                  <a:schemeClr val="tx1"/>
                </a:solidFill>
                <a:effectLst/>
                <a:latin typeface="+mn-lt"/>
                <a:ea typeface="+mn-ea"/>
                <a:cs typeface="+mn-cs"/>
              </a:rPr>
              <a:t>fun_ptr</a:t>
            </a:r>
            <a:r>
              <a:rPr lang="en-US" sz="1200" b="0" i="0" kern="1200" dirty="0" smtClean="0">
                <a:solidFill>
                  <a:schemeClr val="tx1"/>
                </a:solidFill>
                <a:effectLst/>
                <a:latin typeface="+mn-lt"/>
                <a:ea typeface="+mn-ea"/>
                <a:cs typeface="+mn-cs"/>
              </a:rPr>
              <a:t> in above example?</a:t>
            </a:r>
            <a:r>
              <a:rPr lang="en-US" dirty="0" smtClean="0"/>
              <a:t/>
            </a:r>
            <a:br>
              <a:rPr lang="en-US" dirty="0" smtClean="0"/>
            </a:br>
            <a:r>
              <a:rPr lang="en-US" sz="1200" b="0" i="0" kern="1200" dirty="0" smtClean="0">
                <a:solidFill>
                  <a:schemeClr val="tx1"/>
                </a:solidFill>
                <a:effectLst/>
                <a:latin typeface="+mn-lt"/>
                <a:ea typeface="+mn-ea"/>
                <a:cs typeface="+mn-cs"/>
              </a:rPr>
              <a:t>If we remove bracket, then the expression “void (*</a:t>
            </a:r>
            <a:r>
              <a:rPr lang="en-US" sz="1200" b="0" i="0" kern="1200" dirty="0" err="1" smtClean="0">
                <a:solidFill>
                  <a:schemeClr val="tx1"/>
                </a:solidFill>
                <a:effectLst/>
                <a:latin typeface="+mn-lt"/>
                <a:ea typeface="+mn-ea"/>
                <a:cs typeface="+mn-cs"/>
              </a:rPr>
              <a:t>fun_ptr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becomes “void *</a:t>
            </a:r>
            <a:r>
              <a:rPr lang="en-US" sz="1200" b="0" i="0" kern="1200" dirty="0" err="1" smtClean="0">
                <a:solidFill>
                  <a:schemeClr val="tx1"/>
                </a:solidFill>
                <a:effectLst/>
                <a:latin typeface="+mn-lt"/>
                <a:ea typeface="+mn-ea"/>
                <a:cs typeface="+mn-cs"/>
              </a:rPr>
              <a:t>fun_ptr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which is declaration of a function that returns void pointer. </a:t>
            </a:r>
            <a:endParaRPr lang="en-US" dirty="0"/>
          </a:p>
        </p:txBody>
      </p:sp>
      <p:sp>
        <p:nvSpPr>
          <p:cNvPr id="4" name="Slide Number Placeholder 3"/>
          <p:cNvSpPr>
            <a:spLocks noGrp="1"/>
          </p:cNvSpPr>
          <p:nvPr>
            <p:ph type="sldNum" sz="quarter" idx="10"/>
          </p:nvPr>
        </p:nvSpPr>
        <p:spPr/>
        <p:txBody>
          <a:bodyPr/>
          <a:lstStyle/>
          <a:p>
            <a:fld id="{8D739688-E5FF-4073-80C5-A12BE643C07E}" type="slidenum">
              <a:rPr lang="en-US" smtClean="0"/>
              <a:t>23</a:t>
            </a:fld>
            <a:endParaRPr lang="en-US"/>
          </a:p>
        </p:txBody>
      </p:sp>
    </p:spTree>
    <p:extLst>
      <p:ext uri="{BB962C8B-B14F-4D97-AF65-F5344CB8AC3E}">
        <p14:creationId xmlns:p14="http://schemas.microsoft.com/office/powerpoint/2010/main" val="3432245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739688-E5FF-4073-80C5-A12BE643C07E}" type="slidenum">
              <a:rPr lang="en-US" smtClean="0"/>
              <a:t>24</a:t>
            </a:fld>
            <a:endParaRPr lang="en-US"/>
          </a:p>
        </p:txBody>
      </p:sp>
    </p:spTree>
    <p:extLst>
      <p:ext uri="{BB962C8B-B14F-4D97-AF65-F5344CB8AC3E}">
        <p14:creationId xmlns:p14="http://schemas.microsoft.com/office/powerpoint/2010/main" val="1094566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4)</a:t>
            </a:r>
            <a:r>
              <a:rPr lang="en-US" dirty="0" smtClean="0"/>
              <a:t> Like normal pointers, we can have an array of function pointers. Below example in point 5 shows syntax for array of pointers.</a:t>
            </a:r>
            <a:br>
              <a:rPr lang="en-US" dirty="0" smtClean="0"/>
            </a:br>
            <a:r>
              <a:rPr lang="en-US" b="1" dirty="0" smtClean="0"/>
              <a:t>5)</a:t>
            </a:r>
            <a:r>
              <a:rPr lang="en-US" dirty="0" smtClean="0"/>
              <a:t> Function pointer can be used in place of switch case. For example, in below program, user is asked for a choice between 0 and 2 to do different tasks.</a:t>
            </a:r>
          </a:p>
          <a:p>
            <a:endParaRPr lang="en-US" dirty="0"/>
          </a:p>
        </p:txBody>
      </p:sp>
      <p:sp>
        <p:nvSpPr>
          <p:cNvPr id="4" name="Slide Number Placeholder 3"/>
          <p:cNvSpPr>
            <a:spLocks noGrp="1"/>
          </p:cNvSpPr>
          <p:nvPr>
            <p:ph type="sldNum" sz="quarter" idx="10"/>
          </p:nvPr>
        </p:nvSpPr>
        <p:spPr/>
        <p:txBody>
          <a:bodyPr/>
          <a:lstStyle/>
          <a:p>
            <a:fld id="{8D739688-E5FF-4073-80C5-A12BE643C07E}" type="slidenum">
              <a:rPr lang="en-US" smtClean="0"/>
              <a:t>25</a:t>
            </a:fld>
            <a:endParaRPr lang="en-US"/>
          </a:p>
        </p:txBody>
      </p:sp>
    </p:spTree>
    <p:extLst>
      <p:ext uri="{BB962C8B-B14F-4D97-AF65-F5344CB8AC3E}">
        <p14:creationId xmlns:p14="http://schemas.microsoft.com/office/powerpoint/2010/main" val="37490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9/13/2017</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01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192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43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328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83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527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575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63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1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27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294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1BEF0D-F0BB-DE4B-95CE-6DB70DBA9567}" type="datetimeFigureOut">
              <a:rPr lang="en-US" smtClean="0"/>
              <a:pPr/>
              <a:t>9/13/2017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87480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geeksforgeeks.org/c-programming-language-standar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c-programming-simple-steps.com/break-statement.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geeksforgeeks.org/pointers-in-c-and-c-set-1-introduction-arithmetic-and-arra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73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Interesting </a:t>
            </a:r>
            <a:r>
              <a:rPr lang="en-US" b="1" dirty="0" smtClean="0"/>
              <a:t>Facts</a:t>
            </a:r>
            <a:endParaRPr lang="en-US" dirty="0"/>
          </a:p>
        </p:txBody>
      </p:sp>
      <p:sp>
        <p:nvSpPr>
          <p:cNvPr id="3" name="Content Placeholder 2"/>
          <p:cNvSpPr>
            <a:spLocks noGrp="1"/>
          </p:cNvSpPr>
          <p:nvPr>
            <p:ph idx="1"/>
          </p:nvPr>
        </p:nvSpPr>
        <p:spPr/>
        <p:txBody>
          <a:bodyPr>
            <a:normAutofit fontScale="92500" lnSpcReduction="20000"/>
          </a:bodyPr>
          <a:lstStyle/>
          <a:p>
            <a:pPr marL="45720" indent="0">
              <a:buNone/>
            </a:pPr>
            <a:r>
              <a:rPr lang="en-US" dirty="0"/>
              <a:t>void pointers cannot be dereferenced. For example the following program doesn’t compile</a:t>
            </a:r>
            <a:r>
              <a:rPr lang="en-US" dirty="0" smtClean="0"/>
              <a:t>.</a:t>
            </a:r>
          </a:p>
          <a:p>
            <a:pPr marL="45720" indent="0">
              <a:buNone/>
            </a:pPr>
            <a:r>
              <a:rPr lang="en-US" dirty="0"/>
              <a:t>#include&lt;</a:t>
            </a:r>
            <a:r>
              <a:rPr lang="en-US" dirty="0" err="1"/>
              <a:t>stdio.h</a:t>
            </a:r>
            <a:r>
              <a:rPr lang="en-US" dirty="0"/>
              <a:t>&gt;</a:t>
            </a:r>
          </a:p>
          <a:p>
            <a:pPr marL="45720" indent="0">
              <a:buNone/>
            </a:pPr>
            <a:r>
              <a:rPr lang="en-US" dirty="0" err="1"/>
              <a:t>int</a:t>
            </a:r>
            <a:r>
              <a:rPr lang="en-US" dirty="0"/>
              <a:t> main()</a:t>
            </a:r>
          </a:p>
          <a:p>
            <a:pPr marL="45720" indent="0">
              <a:buNone/>
            </a:pPr>
            <a:r>
              <a:rPr lang="en-US" dirty="0"/>
              <a:t>{</a:t>
            </a:r>
          </a:p>
          <a:p>
            <a:pPr marL="45720" indent="0">
              <a:buNone/>
            </a:pPr>
            <a:r>
              <a:rPr lang="en-US" dirty="0"/>
              <a:t>    </a:t>
            </a:r>
            <a:r>
              <a:rPr lang="en-US" dirty="0" err="1"/>
              <a:t>int</a:t>
            </a:r>
            <a:r>
              <a:rPr lang="en-US" dirty="0"/>
              <a:t> a = 10;</a:t>
            </a:r>
          </a:p>
          <a:p>
            <a:pPr marL="45720" indent="0">
              <a:buNone/>
            </a:pPr>
            <a:r>
              <a:rPr lang="en-US" dirty="0"/>
              <a:t>    void *</a:t>
            </a:r>
            <a:r>
              <a:rPr lang="en-US" dirty="0" err="1"/>
              <a:t>ptr</a:t>
            </a:r>
            <a:r>
              <a:rPr lang="en-US" dirty="0"/>
              <a:t> = &amp;a;</a:t>
            </a:r>
          </a:p>
          <a:p>
            <a:pPr marL="45720" indent="0">
              <a:buNone/>
            </a:pPr>
            <a:r>
              <a:rPr lang="en-US" dirty="0"/>
              <a:t>    </a:t>
            </a:r>
            <a:r>
              <a:rPr lang="en-US" dirty="0" err="1"/>
              <a:t>printf</a:t>
            </a:r>
            <a:r>
              <a:rPr lang="en-US" dirty="0"/>
              <a:t>("%d", *</a:t>
            </a:r>
            <a:r>
              <a:rPr lang="en-US" dirty="0" err="1"/>
              <a:t>ptr</a:t>
            </a:r>
            <a:r>
              <a:rPr lang="en-US" dirty="0"/>
              <a:t>);</a:t>
            </a:r>
          </a:p>
          <a:p>
            <a:pPr marL="45720" indent="0">
              <a:buNone/>
            </a:pPr>
            <a:r>
              <a:rPr lang="en-US" dirty="0"/>
              <a:t>    return 0;</a:t>
            </a:r>
          </a:p>
          <a:p>
            <a:pPr marL="45720" indent="0">
              <a:buNone/>
            </a:pPr>
            <a:r>
              <a:rPr lang="en-US" dirty="0" smtClean="0"/>
              <a:t>}</a:t>
            </a:r>
          </a:p>
          <a:p>
            <a:pPr marL="45720" indent="0">
              <a:buNone/>
            </a:pPr>
            <a:r>
              <a:rPr lang="en-US" dirty="0" smtClean="0"/>
              <a:t>}</a:t>
            </a:r>
            <a:endParaRPr lang="en-US" dirty="0"/>
          </a:p>
        </p:txBody>
      </p:sp>
      <p:pic>
        <p:nvPicPr>
          <p:cNvPr id="8" name="Picture 7"/>
          <p:cNvPicPr>
            <a:picLocks noChangeAspect="1"/>
          </p:cNvPicPr>
          <p:nvPr/>
        </p:nvPicPr>
        <p:blipFill>
          <a:blip r:embed="rId3"/>
          <a:stretch>
            <a:fillRect/>
          </a:stretch>
        </p:blipFill>
        <p:spPr>
          <a:xfrm>
            <a:off x="6079435" y="3419475"/>
            <a:ext cx="3313947" cy="2440998"/>
          </a:xfrm>
          <a:prstGeom prst="rect">
            <a:avLst/>
          </a:prstGeom>
        </p:spPr>
      </p:pic>
      <p:sp>
        <p:nvSpPr>
          <p:cNvPr id="9" name="Right Arrow 8"/>
          <p:cNvSpPr/>
          <p:nvPr/>
        </p:nvSpPr>
        <p:spPr>
          <a:xfrm>
            <a:off x="3629891" y="4300537"/>
            <a:ext cx="2216727" cy="678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Solution</a:t>
            </a: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249086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 indent="0">
              <a:buNone/>
            </a:pPr>
            <a:r>
              <a:rPr lang="en-US" b="1" dirty="0"/>
              <a:t>Valid Pointer Arithmetic </a:t>
            </a:r>
            <a:r>
              <a:rPr lang="en-US" b="1" dirty="0" smtClean="0"/>
              <a:t>Operations</a:t>
            </a:r>
            <a:endParaRPr lang="en-US" dirty="0"/>
          </a:p>
          <a:p>
            <a:r>
              <a:rPr lang="en-US" dirty="0" smtClean="0"/>
              <a:t>Assignment of pointer of same type</a:t>
            </a:r>
          </a:p>
          <a:p>
            <a:r>
              <a:rPr lang="en-US" dirty="0" smtClean="0"/>
              <a:t>Adding or subtracting a pointer and an </a:t>
            </a:r>
            <a:r>
              <a:rPr lang="en-US" dirty="0" err="1" smtClean="0"/>
              <a:t>int</a:t>
            </a:r>
            <a:endParaRPr lang="en-US" dirty="0" smtClean="0"/>
          </a:p>
          <a:p>
            <a:r>
              <a:rPr lang="en-US" dirty="0" smtClean="0"/>
              <a:t>Subtracting or Comparing two pointers  to members of the same array</a:t>
            </a:r>
          </a:p>
          <a:p>
            <a:r>
              <a:rPr lang="en-US" dirty="0" smtClean="0"/>
              <a:t>Assigning or comparing to zero</a:t>
            </a:r>
          </a:p>
          <a:p>
            <a:pPr marL="45720" indent="0">
              <a:buNone/>
            </a:pPr>
            <a:r>
              <a:rPr lang="en-US" b="1" dirty="0" smtClean="0"/>
              <a:t>Invalid </a:t>
            </a:r>
            <a:r>
              <a:rPr lang="en-US" b="1" dirty="0"/>
              <a:t>Pointer Arithmetic </a:t>
            </a:r>
            <a:r>
              <a:rPr lang="en-US" b="1" dirty="0" smtClean="0"/>
              <a:t>Operations</a:t>
            </a:r>
            <a:endParaRPr lang="en-US" dirty="0"/>
          </a:p>
          <a:p>
            <a:r>
              <a:rPr lang="en-US" dirty="0"/>
              <a:t>Division of two pointers.</a:t>
            </a:r>
          </a:p>
          <a:p>
            <a:r>
              <a:rPr lang="en-US" dirty="0"/>
              <a:t>Multiplication of two pointers.</a:t>
            </a:r>
          </a:p>
          <a:p>
            <a:endParaRPr lang="en-US" dirty="0"/>
          </a:p>
        </p:txBody>
      </p:sp>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CC6611"/>
                </a:solidFill>
                <a:effectLst/>
                <a:latin typeface="inherit"/>
              </a:rPr>
              <a:t>Pointer Arithmetic in C Programming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Helvetica Neue"/>
              </a:rPr>
              <a:t/>
            </a:r>
            <a:br>
              <a:rPr kumimoji="0" lang="en-US" altLang="en-US" sz="900" b="0" i="0" u="none" strike="noStrike" cap="none" normalizeH="0" baseline="0" dirty="0" smtClean="0">
                <a:ln>
                  <a:noFill/>
                </a:ln>
                <a:solidFill>
                  <a:srgbClr val="333333"/>
                </a:solidFill>
                <a:effectLst/>
                <a:latin typeface="Helvetica Neue"/>
              </a:rPr>
            </a:br>
            <a:endParaRPr kumimoji="0" lang="en-US" altLang="en-US" sz="900" b="0"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82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C6611"/>
                </a:solidFill>
                <a:latin typeface="inherit"/>
              </a:rPr>
              <a:t>Pointer Arithmetic</a:t>
            </a:r>
            <a:endParaRPr lang="en-US" dirty="0"/>
          </a:p>
        </p:txBody>
      </p:sp>
      <p:sp>
        <p:nvSpPr>
          <p:cNvPr id="3" name="Content Placeholder 2"/>
          <p:cNvSpPr>
            <a:spLocks noGrp="1"/>
          </p:cNvSpPr>
          <p:nvPr>
            <p:ph idx="1"/>
          </p:nvPr>
        </p:nvSpPr>
        <p:spPr/>
        <p:txBody>
          <a:bodyPr>
            <a:normAutofit fontScale="92500"/>
          </a:bodyPr>
          <a:lstStyle/>
          <a:p>
            <a:pPr marL="45720" indent="0">
              <a:buNone/>
            </a:pPr>
            <a:r>
              <a:rPr lang="en-US" b="1" dirty="0"/>
              <a:t>Incrementing a Pointer</a:t>
            </a:r>
          </a:p>
          <a:p>
            <a:r>
              <a:rPr lang="en-US" dirty="0"/>
              <a:t>Let </a:t>
            </a:r>
            <a:r>
              <a:rPr lang="en-US" dirty="0" err="1"/>
              <a:t>ptr</a:t>
            </a:r>
            <a:r>
              <a:rPr lang="en-US" dirty="0"/>
              <a:t> be an integer pointer which points to the memory location 5000 and size of an integer variable is 32-bit(4 bytes). Now, when we increment pointer </a:t>
            </a:r>
            <a:r>
              <a:rPr lang="en-US" dirty="0" err="1" smtClean="0"/>
              <a:t>ptr</a:t>
            </a:r>
            <a:endParaRPr lang="en-US" dirty="0" smtClean="0"/>
          </a:p>
          <a:p>
            <a:pPr marL="274320" lvl="1" indent="0">
              <a:buNone/>
            </a:pPr>
            <a:r>
              <a:rPr lang="en-US" dirty="0" smtClean="0"/>
              <a:t>  </a:t>
            </a:r>
            <a:r>
              <a:rPr lang="en-US" dirty="0" err="1"/>
              <a:t>ptr</a:t>
            </a:r>
            <a:r>
              <a:rPr lang="en-US" dirty="0" smtClean="0"/>
              <a:t>++;</a:t>
            </a:r>
          </a:p>
          <a:p>
            <a:r>
              <a:rPr lang="en-US" dirty="0"/>
              <a:t>it will point to memory location 5004 because it will jump to the next integer location which is 4 bytes next to the current location. Incrementing a pointer is not same as incrementing an integer value. On incrementing, a pointer will point to the memory location after skipping N bytes, where N is the size of the data type(in this case it is 4</a:t>
            </a:r>
            <a:r>
              <a:rPr lang="en-US" dirty="0" smtClean="0"/>
              <a:t>).</a:t>
            </a:r>
            <a:endParaRPr lang="en-US" dirty="0"/>
          </a:p>
          <a:p>
            <a:r>
              <a:rPr lang="en-US" dirty="0" err="1"/>
              <a:t>ptr</a:t>
            </a:r>
            <a:r>
              <a:rPr lang="en-US" dirty="0"/>
              <a:t>++ is equivalent to </a:t>
            </a:r>
            <a:r>
              <a:rPr lang="en-US" dirty="0" err="1"/>
              <a:t>ptr</a:t>
            </a:r>
            <a:r>
              <a:rPr lang="en-US" dirty="0"/>
              <a:t> + (</a:t>
            </a:r>
            <a:r>
              <a:rPr lang="en-US" dirty="0" err="1"/>
              <a:t>sizeof</a:t>
            </a:r>
            <a:r>
              <a:rPr lang="en-US" dirty="0"/>
              <a:t>(</a:t>
            </a:r>
            <a:r>
              <a:rPr lang="en-US" dirty="0" err="1"/>
              <a:t>pointer_data_type</a:t>
            </a:r>
            <a:r>
              <a:rPr lang="en-US" dirty="0"/>
              <a:t>)). </a:t>
            </a:r>
          </a:p>
          <a:p>
            <a:r>
              <a:rPr lang="en-US" dirty="0"/>
              <a:t>"</a:t>
            </a:r>
            <a:r>
              <a:rPr lang="en-US" b="1" dirty="0"/>
              <a:t>Incrementing a pointer increases its value by the number of bytes of its data type</a:t>
            </a:r>
            <a:r>
              <a:rPr lang="en-US" dirty="0"/>
              <a:t>"</a:t>
            </a:r>
          </a:p>
          <a:p>
            <a:endParaRPr lang="en-US" dirty="0"/>
          </a:p>
        </p:txBody>
      </p:sp>
    </p:spTree>
    <p:extLst>
      <p:ext uri="{BB962C8B-B14F-4D97-AF65-F5344CB8AC3E}">
        <p14:creationId xmlns:p14="http://schemas.microsoft.com/office/powerpoint/2010/main" val="129327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character(1 bytes) pointer on increment jumps 1 bytes. </a:t>
            </a:r>
          </a:p>
          <a:p>
            <a:r>
              <a:rPr lang="en-US" dirty="0"/>
              <a:t>An integer(4 bytes) pointer on increment jumps 4 bytes. </a:t>
            </a:r>
          </a:p>
          <a:p>
            <a:r>
              <a:rPr lang="en-US" dirty="0"/>
              <a:t>This is a very important feature of pointer arithmetic operations which we will use in </a:t>
            </a:r>
            <a:r>
              <a:rPr lang="en-US" b="1" dirty="0"/>
              <a:t>array traversal </a:t>
            </a:r>
            <a:r>
              <a:rPr lang="en-US" dirty="0"/>
              <a:t>using pointers.</a:t>
            </a:r>
          </a:p>
          <a:p>
            <a:r>
              <a:rPr lang="en-US" dirty="0"/>
              <a:t>The </a:t>
            </a:r>
            <a:r>
              <a:rPr lang="en-US" dirty="0">
                <a:hlinkClick r:id="rId2"/>
              </a:rPr>
              <a:t>C standard</a:t>
            </a:r>
            <a:r>
              <a:rPr lang="en-US" dirty="0"/>
              <a:t> doesn’t allow pointer arithmetic with void pointers.</a:t>
            </a:r>
          </a:p>
        </p:txBody>
      </p:sp>
    </p:spTree>
    <p:extLst>
      <p:ext uri="{BB962C8B-B14F-4D97-AF65-F5344CB8AC3E}">
        <p14:creationId xmlns:p14="http://schemas.microsoft.com/office/powerpoint/2010/main" val="686348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Decrementing a Pointer</a:t>
            </a:r>
          </a:p>
          <a:p>
            <a:r>
              <a:rPr lang="en-US" dirty="0"/>
              <a:t>Similarly, Decrementing a pointer will decrease its value by the number of bytes of its data type. Hence, </a:t>
            </a:r>
            <a:r>
              <a:rPr lang="en-US" dirty="0" smtClean="0"/>
              <a:t>after</a:t>
            </a:r>
          </a:p>
          <a:p>
            <a:pPr marL="45720" indent="0">
              <a:buNone/>
            </a:pPr>
            <a:r>
              <a:rPr lang="en-US" dirty="0" smtClean="0"/>
              <a:t>   </a:t>
            </a:r>
            <a:r>
              <a:rPr lang="en-US" dirty="0" err="1"/>
              <a:t>ptr</a:t>
            </a:r>
            <a:r>
              <a:rPr lang="en-US" dirty="0"/>
              <a:t>--;</a:t>
            </a:r>
          </a:p>
          <a:p>
            <a:r>
              <a:rPr lang="en-US" dirty="0" err="1"/>
              <a:t>ptr</a:t>
            </a:r>
            <a:r>
              <a:rPr lang="en-US" dirty="0"/>
              <a:t> will point to 4996.</a:t>
            </a:r>
          </a:p>
          <a:p>
            <a:r>
              <a:rPr lang="en-US" dirty="0" err="1"/>
              <a:t>ptr</a:t>
            </a:r>
            <a:r>
              <a:rPr lang="en-US" dirty="0"/>
              <a:t>--; is equivalent to </a:t>
            </a:r>
            <a:r>
              <a:rPr lang="en-US" dirty="0" err="1"/>
              <a:t>ptr</a:t>
            </a:r>
            <a:r>
              <a:rPr lang="en-US" dirty="0"/>
              <a:t> - (</a:t>
            </a:r>
            <a:r>
              <a:rPr lang="en-US" dirty="0" err="1"/>
              <a:t>sizeof</a:t>
            </a:r>
            <a:r>
              <a:rPr lang="en-US" dirty="0"/>
              <a:t>(</a:t>
            </a:r>
            <a:r>
              <a:rPr lang="en-US" dirty="0" err="1"/>
              <a:t>pointer_data_type</a:t>
            </a:r>
            <a:r>
              <a:rPr lang="en-US" dirty="0"/>
              <a:t>)).</a:t>
            </a:r>
          </a:p>
        </p:txBody>
      </p:sp>
    </p:spTree>
    <p:extLst>
      <p:ext uri="{BB962C8B-B14F-4D97-AF65-F5344CB8AC3E}">
        <p14:creationId xmlns:p14="http://schemas.microsoft.com/office/powerpoint/2010/main" val="957625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Adding a number N to a pointer leads the pointer to a new location after skipping N times size of data type</a:t>
            </a:r>
            <a:r>
              <a:rPr lang="en-US" dirty="0" smtClean="0"/>
              <a:t>.</a:t>
            </a:r>
            <a:endParaRPr lang="en-US" dirty="0"/>
          </a:p>
          <a:p>
            <a:r>
              <a:rPr lang="en-US" dirty="0" err="1"/>
              <a:t>ptr</a:t>
            </a:r>
            <a:r>
              <a:rPr lang="en-US" dirty="0"/>
              <a:t> + N =  </a:t>
            </a:r>
            <a:r>
              <a:rPr lang="en-US" dirty="0" err="1"/>
              <a:t>ptr</a:t>
            </a:r>
            <a:r>
              <a:rPr lang="en-US" dirty="0"/>
              <a:t> + (N * </a:t>
            </a:r>
            <a:r>
              <a:rPr lang="en-US" dirty="0" err="1"/>
              <a:t>sizeof</a:t>
            </a:r>
            <a:r>
              <a:rPr lang="en-US" dirty="0"/>
              <a:t>(</a:t>
            </a:r>
            <a:r>
              <a:rPr lang="en-US" dirty="0" err="1"/>
              <a:t>pointer_data_ype</a:t>
            </a:r>
            <a:r>
              <a:rPr lang="en-US" dirty="0"/>
              <a:t>))</a:t>
            </a:r>
          </a:p>
          <a:p>
            <a:r>
              <a:rPr lang="en-US" dirty="0"/>
              <a:t>For example, Let </a:t>
            </a:r>
            <a:r>
              <a:rPr lang="en-US" dirty="0" err="1"/>
              <a:t>ptr</a:t>
            </a:r>
            <a:r>
              <a:rPr lang="en-US" dirty="0"/>
              <a:t> be a 4-byte integer pointer, initially pointing to location 5000.</a:t>
            </a:r>
          </a:p>
          <a:p>
            <a:r>
              <a:rPr lang="en-US" dirty="0"/>
              <a:t>Then </a:t>
            </a:r>
            <a:r>
              <a:rPr lang="en-US" dirty="0" err="1"/>
              <a:t>ptr</a:t>
            </a:r>
            <a:r>
              <a:rPr lang="en-US" dirty="0"/>
              <a:t> + 5 = 5000 + 4*5 = 5020. Pointer </a:t>
            </a:r>
            <a:r>
              <a:rPr lang="en-US" dirty="0" err="1"/>
              <a:t>ptr</a:t>
            </a:r>
            <a:r>
              <a:rPr lang="en-US" dirty="0"/>
              <a:t> will now point at memory address 5020</a:t>
            </a:r>
            <a:r>
              <a:rPr lang="en-US" dirty="0" smtClean="0"/>
              <a:t>.</a:t>
            </a:r>
          </a:p>
          <a:p>
            <a:r>
              <a:rPr lang="en-US" dirty="0"/>
              <a:t>Subtracting Numbers from Pointers</a:t>
            </a:r>
          </a:p>
          <a:p>
            <a:r>
              <a:rPr lang="en-US" dirty="0"/>
              <a:t>Subtracting a number N from a pointers is similar to adding a number except in Subtraction the new location will be before current location by N times size of data type</a:t>
            </a:r>
            <a:r>
              <a:rPr lang="en-US" dirty="0" smtClean="0"/>
              <a:t>.</a:t>
            </a:r>
            <a:endParaRPr lang="en-US" dirty="0"/>
          </a:p>
          <a:p>
            <a:r>
              <a:rPr lang="en-US" dirty="0" err="1"/>
              <a:t>ptr</a:t>
            </a:r>
            <a:r>
              <a:rPr lang="en-US" dirty="0"/>
              <a:t> - N =  </a:t>
            </a:r>
            <a:r>
              <a:rPr lang="en-US" dirty="0" err="1"/>
              <a:t>ptr</a:t>
            </a:r>
            <a:r>
              <a:rPr lang="en-US" dirty="0"/>
              <a:t> - (N * </a:t>
            </a:r>
            <a:r>
              <a:rPr lang="en-US" dirty="0" err="1"/>
              <a:t>sizeof</a:t>
            </a:r>
            <a:r>
              <a:rPr lang="en-US" dirty="0"/>
              <a:t>(</a:t>
            </a:r>
            <a:r>
              <a:rPr lang="en-US" dirty="0" err="1"/>
              <a:t>pointer_data_ype</a:t>
            </a:r>
            <a:r>
              <a:rPr lang="en-US" dirty="0"/>
              <a:t>))</a:t>
            </a:r>
          </a:p>
          <a:p>
            <a:r>
              <a:rPr lang="en-US" dirty="0"/>
              <a:t>For example, Let </a:t>
            </a:r>
            <a:r>
              <a:rPr lang="en-US" dirty="0" err="1"/>
              <a:t>ptr</a:t>
            </a:r>
            <a:r>
              <a:rPr lang="en-US" dirty="0"/>
              <a:t> be a 6-byte double pointer, initially pointing to location 5000.</a:t>
            </a:r>
          </a:p>
          <a:p>
            <a:r>
              <a:rPr lang="en-US" dirty="0"/>
              <a:t>Then </a:t>
            </a:r>
            <a:r>
              <a:rPr lang="en-US" dirty="0" err="1"/>
              <a:t>ptr</a:t>
            </a:r>
            <a:r>
              <a:rPr lang="en-US" dirty="0"/>
              <a:t> - 3 = 5000 - 6*3 = 4982. Pointer </a:t>
            </a:r>
            <a:r>
              <a:rPr lang="en-US" dirty="0" err="1"/>
              <a:t>ptr</a:t>
            </a:r>
            <a:r>
              <a:rPr lang="en-US" dirty="0"/>
              <a:t> will now point at memory address 4982.</a:t>
            </a:r>
          </a:p>
          <a:p>
            <a:endParaRPr lang="en-US" dirty="0"/>
          </a:p>
          <a:p>
            <a:endParaRPr lang="en-US" dirty="0"/>
          </a:p>
        </p:txBody>
      </p:sp>
    </p:spTree>
    <p:extLst>
      <p:ext uri="{BB962C8B-B14F-4D97-AF65-F5344CB8AC3E}">
        <p14:creationId xmlns:p14="http://schemas.microsoft.com/office/powerpoint/2010/main" val="4135378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Subtracting Pointers</a:t>
            </a:r>
          </a:p>
          <a:p>
            <a:r>
              <a:rPr lang="en-US" dirty="0"/>
              <a:t>The difference between two pointer returns indicates “How apart the two Pointers are. It gives the total number of elements between two pointers.</a:t>
            </a:r>
            <a:br>
              <a:rPr lang="en-US" dirty="0"/>
            </a:br>
            <a:r>
              <a:rPr lang="en-US" dirty="0"/>
              <a:t>For example, Let size of integer is 4 bytes. If an integer pointer 'ptr1' points at memory location 10000 and integer pointer '</a:t>
            </a:r>
            <a:r>
              <a:rPr lang="en-US" dirty="0" err="1"/>
              <a:t>ptr</a:t>
            </a:r>
            <a:r>
              <a:rPr lang="en-US" dirty="0"/>
              <a:t>' points at memory location 10008, the result of ptr2 - ptr1 is 2.</a:t>
            </a:r>
          </a:p>
          <a:p>
            <a:endParaRPr lang="en-US" dirty="0"/>
          </a:p>
        </p:txBody>
      </p:sp>
    </p:spTree>
    <p:extLst>
      <p:ext uri="{BB962C8B-B14F-4D97-AF65-F5344CB8AC3E}">
        <p14:creationId xmlns:p14="http://schemas.microsoft.com/office/powerpoint/2010/main" val="1372750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Syntax</a:t>
            </a:r>
          </a:p>
          <a:p>
            <a:r>
              <a:rPr lang="en-US" dirty="0"/>
              <a:t>Returning control from function that does not return value:</a:t>
            </a:r>
            <a:br>
              <a:rPr lang="en-US" dirty="0"/>
            </a:br>
            <a:r>
              <a:rPr lang="en-US" dirty="0"/>
              <a:t>return; </a:t>
            </a:r>
          </a:p>
          <a:p>
            <a:r>
              <a:rPr lang="en-US" dirty="0"/>
              <a:t>Returning control from function that returns value:</a:t>
            </a:r>
            <a:br>
              <a:rPr lang="en-US" dirty="0"/>
            </a:br>
            <a:r>
              <a:rPr lang="en-US" dirty="0"/>
              <a:t>return &lt;value</a:t>
            </a:r>
            <a:r>
              <a:rPr lang="en-US" dirty="0" smtClean="0"/>
              <a:t>&gt;;</a:t>
            </a:r>
          </a:p>
          <a:p>
            <a:r>
              <a:rPr lang="en-US" dirty="0" smtClean="0"/>
              <a:t>The </a:t>
            </a:r>
            <a:r>
              <a:rPr lang="en-US" dirty="0"/>
              <a:t>return value could be any valid expression that returns a value:</a:t>
            </a:r>
          </a:p>
          <a:p>
            <a:r>
              <a:rPr lang="en-US" dirty="0"/>
              <a:t>a constant</a:t>
            </a:r>
          </a:p>
          <a:p>
            <a:r>
              <a:rPr lang="en-US" dirty="0"/>
              <a:t>a variable</a:t>
            </a:r>
          </a:p>
          <a:p>
            <a:r>
              <a:rPr lang="en-US" dirty="0"/>
              <a:t>a calculation, for instance (a + b) * c</a:t>
            </a:r>
          </a:p>
          <a:p>
            <a:r>
              <a:rPr lang="en-US" dirty="0"/>
              <a:t>call to another function that returns a value</a:t>
            </a:r>
          </a:p>
        </p:txBody>
      </p:sp>
    </p:spTree>
    <p:extLst>
      <p:ext uri="{BB962C8B-B14F-4D97-AF65-F5344CB8AC3E}">
        <p14:creationId xmlns:p14="http://schemas.microsoft.com/office/powerpoint/2010/main" val="3159709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eturn statement in void function</a:t>
            </a:r>
            <a:endParaRPr lang="en-US" dirty="0"/>
          </a:p>
        </p:txBody>
      </p:sp>
      <p:pic>
        <p:nvPicPr>
          <p:cNvPr id="4" name="Content Placeholder 3"/>
          <p:cNvPicPr>
            <a:picLocks noGrp="1" noChangeAspect="1"/>
          </p:cNvPicPr>
          <p:nvPr>
            <p:ph idx="1"/>
          </p:nvPr>
        </p:nvPicPr>
        <p:blipFill>
          <a:blip r:embed="rId3"/>
          <a:stretch>
            <a:fillRect/>
          </a:stretch>
        </p:blipFill>
        <p:spPr>
          <a:xfrm>
            <a:off x="685801" y="2375517"/>
            <a:ext cx="4337755" cy="3359239"/>
          </a:xfrm>
          <a:prstGeom prst="rect">
            <a:avLst/>
          </a:prstGeom>
        </p:spPr>
      </p:pic>
      <p:pic>
        <p:nvPicPr>
          <p:cNvPr id="5" name="Picture 4"/>
          <p:cNvPicPr>
            <a:picLocks noChangeAspect="1"/>
          </p:cNvPicPr>
          <p:nvPr/>
        </p:nvPicPr>
        <p:blipFill>
          <a:blip r:embed="rId4"/>
          <a:stretch>
            <a:fillRect/>
          </a:stretch>
        </p:blipFill>
        <p:spPr>
          <a:xfrm>
            <a:off x="5163608" y="2375516"/>
            <a:ext cx="6339770" cy="3359239"/>
          </a:xfrm>
          <a:prstGeom prst="rect">
            <a:avLst/>
          </a:prstGeom>
        </p:spPr>
      </p:pic>
    </p:spTree>
    <p:extLst>
      <p:ext uri="{BB962C8B-B14F-4D97-AF65-F5344CB8AC3E}">
        <p14:creationId xmlns:p14="http://schemas.microsoft.com/office/powerpoint/2010/main" val="2192760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a value</a:t>
            </a:r>
          </a:p>
        </p:txBody>
      </p:sp>
      <p:sp>
        <p:nvSpPr>
          <p:cNvPr id="3" name="Content Placeholder 2"/>
          <p:cNvSpPr>
            <a:spLocks noGrp="1"/>
          </p:cNvSpPr>
          <p:nvPr>
            <p:ph idx="1"/>
          </p:nvPr>
        </p:nvSpPr>
        <p:spPr/>
        <p:txBody>
          <a:bodyPr/>
          <a:lstStyle/>
          <a:p>
            <a:r>
              <a:rPr lang="en-US" dirty="0"/>
              <a:t>  If a function is defined to return a value it must use the return statement. </a:t>
            </a:r>
            <a:endParaRPr lang="en-US" dirty="0" smtClean="0"/>
          </a:p>
          <a:p>
            <a:r>
              <a:rPr lang="en-US" dirty="0" smtClean="0"/>
              <a:t>It </a:t>
            </a:r>
            <a:r>
              <a:rPr lang="en-US" dirty="0"/>
              <a:t>must also make sure that each possible outcome returns a value. This could get tricky if </a:t>
            </a:r>
            <a:r>
              <a:rPr lang="en-US" dirty="0" smtClean="0"/>
              <a:t>your routine </a:t>
            </a:r>
            <a:r>
              <a:rPr lang="en-US" dirty="0"/>
              <a:t>has nested constructions and you are not careful.</a:t>
            </a:r>
          </a:p>
        </p:txBody>
      </p:sp>
      <p:pic>
        <p:nvPicPr>
          <p:cNvPr id="6" name="Picture 5"/>
          <p:cNvPicPr>
            <a:picLocks noChangeAspect="1"/>
          </p:cNvPicPr>
          <p:nvPr/>
        </p:nvPicPr>
        <p:blipFill>
          <a:blip r:embed="rId3"/>
          <a:stretch>
            <a:fillRect/>
          </a:stretch>
        </p:blipFill>
        <p:spPr>
          <a:xfrm>
            <a:off x="1586719" y="3384468"/>
            <a:ext cx="5443476" cy="2673432"/>
          </a:xfrm>
          <a:prstGeom prst="rect">
            <a:avLst/>
          </a:prstGeom>
        </p:spPr>
      </p:pic>
    </p:spTree>
    <p:extLst>
      <p:ext uri="{BB962C8B-B14F-4D97-AF65-F5344CB8AC3E}">
        <p14:creationId xmlns:p14="http://schemas.microsoft.com/office/powerpoint/2010/main" val="3089876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idx="1"/>
          </p:nvPr>
        </p:nvSpPr>
        <p:spPr/>
        <p:txBody>
          <a:bodyPr/>
          <a:lstStyle/>
          <a:p>
            <a:pPr marL="45720" indent="0">
              <a:buNone/>
            </a:pPr>
            <a:r>
              <a:rPr lang="en-US" dirty="0" smtClean="0"/>
              <a:t>Example1: Pointers </a:t>
            </a:r>
            <a:r>
              <a:rPr lang="en-US" dirty="0"/>
              <a:t>allow different functions to share and modify their local variables</a:t>
            </a:r>
            <a:r>
              <a:rPr lang="en-US" dirty="0" smtClean="0"/>
              <a:t>.</a:t>
            </a:r>
            <a:endParaRPr lang="en-US" dirty="0"/>
          </a:p>
        </p:txBody>
      </p:sp>
      <p:pic>
        <p:nvPicPr>
          <p:cNvPr id="4" name="Picture 3"/>
          <p:cNvPicPr>
            <a:picLocks noChangeAspect="1"/>
          </p:cNvPicPr>
          <p:nvPr/>
        </p:nvPicPr>
        <p:blipFill>
          <a:blip r:embed="rId2"/>
          <a:stretch>
            <a:fillRect/>
          </a:stretch>
        </p:blipFill>
        <p:spPr>
          <a:xfrm>
            <a:off x="1293730" y="2863623"/>
            <a:ext cx="3171392" cy="2634652"/>
          </a:xfrm>
          <a:prstGeom prst="rect">
            <a:avLst/>
          </a:prstGeom>
        </p:spPr>
      </p:pic>
      <p:pic>
        <p:nvPicPr>
          <p:cNvPr id="5" name="Picture 4"/>
          <p:cNvPicPr>
            <a:picLocks noChangeAspect="1"/>
          </p:cNvPicPr>
          <p:nvPr/>
        </p:nvPicPr>
        <p:blipFill>
          <a:blip r:embed="rId3"/>
          <a:stretch>
            <a:fillRect/>
          </a:stretch>
        </p:blipFill>
        <p:spPr>
          <a:xfrm>
            <a:off x="6369132" y="2695699"/>
            <a:ext cx="2703616" cy="2802576"/>
          </a:xfrm>
          <a:prstGeom prst="rect">
            <a:avLst/>
          </a:prstGeom>
        </p:spPr>
      </p:pic>
    </p:spTree>
    <p:extLst>
      <p:ext uri="{BB962C8B-B14F-4D97-AF65-F5344CB8AC3E}">
        <p14:creationId xmlns:p14="http://schemas.microsoft.com/office/powerpoint/2010/main" val="1605791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practices</a:t>
            </a:r>
          </a:p>
        </p:txBody>
      </p:sp>
      <p:sp>
        <p:nvSpPr>
          <p:cNvPr id="3" name="Content Placeholder 2"/>
          <p:cNvSpPr>
            <a:spLocks noGrp="1"/>
          </p:cNvSpPr>
          <p:nvPr>
            <p:ph idx="1"/>
          </p:nvPr>
        </p:nvSpPr>
        <p:spPr/>
        <p:txBody>
          <a:bodyPr>
            <a:normAutofit/>
          </a:bodyPr>
          <a:lstStyle/>
          <a:p>
            <a:r>
              <a:rPr lang="en-US" sz="2000" dirty="0" smtClean="0"/>
              <a:t>Most </a:t>
            </a:r>
            <a:r>
              <a:rPr lang="en-US" sz="2000" dirty="0"/>
              <a:t>of the time a routine should use only one return statement at the end of the function’s body.</a:t>
            </a:r>
          </a:p>
          <a:p>
            <a:r>
              <a:rPr lang="en-US" sz="2000" dirty="0"/>
              <a:t>To accomplish this end your loops with a </a:t>
            </a:r>
            <a:r>
              <a:rPr lang="en-US" sz="2000" dirty="0">
                <a:hlinkClick r:id="rId2"/>
              </a:rPr>
              <a:t>break statement</a:t>
            </a:r>
            <a:r>
              <a:rPr lang="en-US" sz="2000" dirty="0"/>
              <a:t> and</a:t>
            </a:r>
          </a:p>
          <a:p>
            <a:r>
              <a:rPr lang="en-US" sz="2000" dirty="0"/>
              <a:t>Keep the result in a local variable</a:t>
            </a:r>
          </a:p>
          <a:p>
            <a:r>
              <a:rPr lang="en-US" sz="2000" dirty="0"/>
              <a:t>An exception would be if you need to exit from nested loops and the use of multiple breaks and conditions makes code harder to read.</a:t>
            </a:r>
          </a:p>
        </p:txBody>
      </p:sp>
      <p:pic>
        <p:nvPicPr>
          <p:cNvPr id="4" name="Picture 3"/>
          <p:cNvPicPr>
            <a:picLocks noChangeAspect="1"/>
          </p:cNvPicPr>
          <p:nvPr/>
        </p:nvPicPr>
        <p:blipFill>
          <a:blip r:embed="rId3"/>
          <a:stretch>
            <a:fillRect/>
          </a:stretch>
        </p:blipFill>
        <p:spPr>
          <a:xfrm>
            <a:off x="1406866" y="4373026"/>
            <a:ext cx="4886325" cy="1944647"/>
          </a:xfrm>
          <a:prstGeom prst="rect">
            <a:avLst/>
          </a:prstGeom>
        </p:spPr>
      </p:pic>
    </p:spTree>
    <p:extLst>
      <p:ext uri="{BB962C8B-B14F-4D97-AF65-F5344CB8AC3E}">
        <p14:creationId xmlns:p14="http://schemas.microsoft.com/office/powerpoint/2010/main" val="3800130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fontAlgn="base">
              <a:buNone/>
            </a:pPr>
            <a:r>
              <a:rPr lang="en-US" dirty="0" smtClean="0"/>
              <a:t>Returned </a:t>
            </a:r>
            <a:r>
              <a:rPr lang="en-US" dirty="0"/>
              <a:t>values of </a:t>
            </a:r>
            <a:r>
              <a:rPr lang="en-US" dirty="0" err="1"/>
              <a:t>printf</a:t>
            </a:r>
            <a:r>
              <a:rPr lang="en-US" dirty="0"/>
              <a:t>() and </a:t>
            </a:r>
            <a:r>
              <a:rPr lang="en-US" dirty="0" err="1"/>
              <a:t>scanf</a:t>
            </a:r>
            <a:r>
              <a:rPr lang="en-US" dirty="0"/>
              <a:t>()</a:t>
            </a:r>
          </a:p>
          <a:p>
            <a:pPr fontAlgn="base"/>
            <a:r>
              <a:rPr lang="en-US" dirty="0"/>
              <a:t>In C, </a:t>
            </a:r>
            <a:r>
              <a:rPr lang="en-US" dirty="0" err="1"/>
              <a:t>printf</a:t>
            </a:r>
            <a:r>
              <a:rPr lang="en-US" dirty="0"/>
              <a:t>() returns the number of </a:t>
            </a:r>
            <a:r>
              <a:rPr lang="en-US" b="1" dirty="0"/>
              <a:t>characters </a:t>
            </a:r>
            <a:r>
              <a:rPr lang="en-US" dirty="0"/>
              <a:t>successfully written on the output and </a:t>
            </a:r>
            <a:r>
              <a:rPr lang="en-US" dirty="0" err="1"/>
              <a:t>scanf</a:t>
            </a:r>
            <a:r>
              <a:rPr lang="en-US" dirty="0"/>
              <a:t>() returns number of </a:t>
            </a:r>
            <a:r>
              <a:rPr lang="en-US" b="1" dirty="0"/>
              <a:t>items </a:t>
            </a:r>
            <a:r>
              <a:rPr lang="en-US" dirty="0"/>
              <a:t>successfully read.</a:t>
            </a:r>
          </a:p>
          <a:p>
            <a:pPr fontAlgn="base"/>
            <a:r>
              <a:rPr lang="en-US" dirty="0"/>
              <a:t>For example, below program prints </a:t>
            </a:r>
            <a:r>
              <a:rPr lang="en-US" dirty="0" err="1"/>
              <a:t>geeksforgeeks</a:t>
            </a:r>
            <a:r>
              <a:rPr lang="en-US" dirty="0"/>
              <a:t> </a:t>
            </a:r>
            <a:r>
              <a:rPr lang="en-US" b="1" dirty="0" smtClean="0"/>
              <a:t>13</a:t>
            </a:r>
          </a:p>
          <a:p>
            <a:pPr marL="0" indent="0" fontAlgn="base">
              <a:buNone/>
            </a:pPr>
            <a:r>
              <a:rPr lang="en-US" dirty="0" err="1"/>
              <a:t>int</a:t>
            </a:r>
            <a:r>
              <a:rPr lang="en-US" dirty="0"/>
              <a:t> main()</a:t>
            </a:r>
          </a:p>
          <a:p>
            <a:pPr marL="0" indent="0" fontAlgn="base">
              <a:buNone/>
            </a:pPr>
            <a:r>
              <a:rPr lang="en-US" dirty="0"/>
              <a:t>{</a:t>
            </a:r>
          </a:p>
          <a:p>
            <a:pPr marL="0" indent="0" fontAlgn="base">
              <a:buNone/>
            </a:pPr>
            <a:r>
              <a:rPr lang="en-US" dirty="0"/>
              <a:t>  </a:t>
            </a:r>
            <a:r>
              <a:rPr lang="en-US" dirty="0" err="1"/>
              <a:t>printf</a:t>
            </a:r>
            <a:r>
              <a:rPr lang="en-US" dirty="0"/>
              <a:t>(" %d", </a:t>
            </a:r>
            <a:r>
              <a:rPr lang="en-US" dirty="0" err="1"/>
              <a:t>printf</a:t>
            </a:r>
            <a:r>
              <a:rPr lang="en-US" dirty="0" smtClean="0"/>
              <a:t>("%d", </a:t>
            </a:r>
            <a:r>
              <a:rPr lang="en-US" dirty="0"/>
              <a:t>"</a:t>
            </a:r>
            <a:r>
              <a:rPr lang="en-US" dirty="0" err="1"/>
              <a:t>geeksforgeeks</a:t>
            </a:r>
            <a:r>
              <a:rPr lang="en-US" dirty="0"/>
              <a:t>"));</a:t>
            </a:r>
          </a:p>
          <a:p>
            <a:pPr marL="0" indent="0" fontAlgn="base">
              <a:buNone/>
            </a:pPr>
            <a:r>
              <a:rPr lang="en-US" dirty="0"/>
              <a:t>  </a:t>
            </a:r>
            <a:r>
              <a:rPr lang="en-US" dirty="0" err="1"/>
              <a:t>getchar</a:t>
            </a:r>
            <a:r>
              <a:rPr lang="en-US" dirty="0"/>
              <a:t>();</a:t>
            </a:r>
          </a:p>
          <a:p>
            <a:pPr marL="0" indent="0" fontAlgn="base">
              <a:buNone/>
            </a:pPr>
            <a:r>
              <a:rPr lang="en-US" dirty="0"/>
              <a:t>}</a:t>
            </a:r>
          </a:p>
        </p:txBody>
      </p:sp>
    </p:spTree>
    <p:extLst>
      <p:ext uri="{BB962C8B-B14F-4D97-AF65-F5344CB8AC3E}">
        <p14:creationId xmlns:p14="http://schemas.microsoft.com/office/powerpoint/2010/main" val="2888634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pPr marL="45720" indent="0">
              <a:buNone/>
            </a:pPr>
            <a:r>
              <a:rPr lang="en-US" dirty="0" smtClean="0"/>
              <a:t>Irrespective </a:t>
            </a:r>
            <a:r>
              <a:rPr lang="en-US" dirty="0"/>
              <a:t>of the string user enters, below program prints </a:t>
            </a:r>
            <a:r>
              <a:rPr lang="en-US" b="1" dirty="0"/>
              <a:t>1</a:t>
            </a:r>
            <a:r>
              <a:rPr lang="en-US" dirty="0"/>
              <a:t>.</a:t>
            </a:r>
          </a:p>
          <a:p>
            <a:pPr marL="45720" indent="0">
              <a:buNone/>
            </a:pPr>
            <a:r>
              <a:rPr lang="en-US" dirty="0"/>
              <a:t/>
            </a:r>
            <a:br>
              <a:rPr lang="en-US" dirty="0"/>
            </a:b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254617793"/>
              </p:ext>
            </p:extLst>
          </p:nvPr>
        </p:nvGraphicFramePr>
        <p:xfrm>
          <a:off x="1275909" y="2430780"/>
          <a:ext cx="6400800" cy="1645920"/>
        </p:xfrm>
        <a:graphic>
          <a:graphicData uri="http://schemas.openxmlformats.org/drawingml/2006/table">
            <a:tbl>
              <a:tblPr/>
              <a:tblGrid>
                <a:gridCol w="6400800">
                  <a:extLst>
                    <a:ext uri="{9D8B030D-6E8A-4147-A177-3AD203B41FA5}">
                      <a16:colId xmlns:a16="http://schemas.microsoft.com/office/drawing/2014/main" val="1411780620"/>
                    </a:ext>
                  </a:extLst>
                </a:gridCol>
              </a:tblGrid>
              <a:tr h="0">
                <a:tc>
                  <a:txBody>
                    <a:bodyPr/>
                    <a:lstStyle/>
                    <a:p>
                      <a:pPr algn="l" rtl="0" fontAlgn="base"/>
                      <a:r>
                        <a:rPr lang="en-US" b="0" i="0" dirty="0" err="1">
                          <a:effectLst/>
                          <a:latin typeface="Consolas" panose="020B0609020204030204" pitchFamily="49" charset="0"/>
                        </a:rPr>
                        <a:t>int</a:t>
                      </a:r>
                      <a:r>
                        <a:rPr lang="en-US" b="0" i="0" dirty="0">
                          <a:effectLst/>
                          <a:latin typeface="Consolas" panose="020B0609020204030204" pitchFamily="49" charset="0"/>
                        </a:rPr>
                        <a:t> main()</a:t>
                      </a:r>
                    </a:p>
                    <a:p>
                      <a:pPr algn="l" rtl="0" fontAlgn="base"/>
                      <a:r>
                        <a:rPr lang="en-US" b="0" i="0" dirty="0">
                          <a:effectLst/>
                          <a:latin typeface="Consolas" panose="020B0609020204030204" pitchFamily="49" charset="0"/>
                        </a:rPr>
                        <a:t>{</a:t>
                      </a:r>
                    </a:p>
                    <a:p>
                      <a:pPr algn="l" rtl="0" fontAlgn="base"/>
                      <a:r>
                        <a:rPr lang="en-US" b="0" i="0" dirty="0">
                          <a:effectLst/>
                          <a:latin typeface="Consolas" panose="020B0609020204030204" pitchFamily="49" charset="0"/>
                        </a:rPr>
                        <a:t>  char a[50];  </a:t>
                      </a:r>
                    </a:p>
                    <a:p>
                      <a:pPr algn="l" rtl="0" fontAlgn="base"/>
                      <a:r>
                        <a:rPr lang="en-US" b="0" i="0" dirty="0">
                          <a:effectLst/>
                          <a:latin typeface="Consolas" panose="020B0609020204030204" pitchFamily="49" charset="0"/>
                        </a:rPr>
                        <a:t>  </a:t>
                      </a:r>
                      <a:r>
                        <a:rPr lang="en-US" b="0" i="0" dirty="0" err="1">
                          <a:effectLst/>
                          <a:latin typeface="Consolas" panose="020B0609020204030204" pitchFamily="49" charset="0"/>
                        </a:rPr>
                        <a:t>printf</a:t>
                      </a:r>
                      <a:r>
                        <a:rPr lang="en-US" b="0" i="0" dirty="0">
                          <a:effectLst/>
                          <a:latin typeface="Consolas" panose="020B0609020204030204" pitchFamily="49" charset="0"/>
                        </a:rPr>
                        <a:t>(" %d", </a:t>
                      </a:r>
                      <a:r>
                        <a:rPr lang="en-US" b="0" i="0" dirty="0" err="1">
                          <a:effectLst/>
                          <a:latin typeface="Consolas" panose="020B0609020204030204" pitchFamily="49" charset="0"/>
                        </a:rPr>
                        <a:t>scanf</a:t>
                      </a:r>
                      <a:r>
                        <a:rPr lang="en-US" b="0" i="0" dirty="0">
                          <a:effectLst/>
                          <a:latin typeface="Consolas" panose="020B0609020204030204" pitchFamily="49" charset="0"/>
                        </a:rPr>
                        <a:t>("%s", a));</a:t>
                      </a:r>
                    </a:p>
                    <a:p>
                      <a:pPr algn="l" rtl="0" fontAlgn="base"/>
                      <a:r>
                        <a:rPr lang="en-US" b="0" i="0" dirty="0">
                          <a:effectLst/>
                          <a:latin typeface="Consolas" panose="020B0609020204030204" pitchFamily="49" charset="0"/>
                        </a:rPr>
                        <a:t>  </a:t>
                      </a:r>
                      <a:r>
                        <a:rPr lang="en-US" b="0" i="0" dirty="0" err="1">
                          <a:effectLst/>
                          <a:latin typeface="Consolas" panose="020B0609020204030204" pitchFamily="49" charset="0"/>
                        </a:rPr>
                        <a:t>getchar</a:t>
                      </a:r>
                      <a:r>
                        <a:rPr lang="en-US" b="0" i="0" dirty="0">
                          <a:effectLst/>
                          <a:latin typeface="Consolas" panose="020B0609020204030204" pitchFamily="49" charset="0"/>
                        </a:rPr>
                        <a:t>();</a:t>
                      </a:r>
                    </a:p>
                    <a:p>
                      <a:pPr algn="l" rtl="0" fontAlgn="base"/>
                      <a:r>
                        <a:rPr lang="en-US" b="0" i="0" dirty="0">
                          <a:effectLst/>
                          <a:latin typeface="Consolas" panose="020B060902020403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1527872073"/>
                  </a:ext>
                </a:extLst>
              </a:tr>
            </a:tbl>
          </a:graphicData>
        </a:graphic>
      </p:graphicFrame>
    </p:spTree>
    <p:extLst>
      <p:ext uri="{BB962C8B-B14F-4D97-AF65-F5344CB8AC3E}">
        <p14:creationId xmlns:p14="http://schemas.microsoft.com/office/powerpoint/2010/main" val="117342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pointer in C</a:t>
            </a:r>
            <a:endParaRPr lang="en-US" dirty="0"/>
          </a:p>
        </p:txBody>
      </p:sp>
      <p:sp>
        <p:nvSpPr>
          <p:cNvPr id="3" name="Content Placeholder 2"/>
          <p:cNvSpPr>
            <a:spLocks noGrp="1"/>
          </p:cNvSpPr>
          <p:nvPr>
            <p:ph idx="1"/>
          </p:nvPr>
        </p:nvSpPr>
        <p:spPr/>
        <p:txBody>
          <a:bodyPr/>
          <a:lstStyle/>
          <a:p>
            <a:r>
              <a:rPr lang="en-US" dirty="0" smtClean="0"/>
              <a:t>In </a:t>
            </a:r>
            <a:r>
              <a:rPr lang="en-US" dirty="0"/>
              <a:t>C, like </a:t>
            </a:r>
            <a:r>
              <a:rPr lang="en-US" dirty="0">
                <a:hlinkClick r:id="rId3"/>
              </a:rPr>
              <a:t>normal data pointers </a:t>
            </a:r>
            <a:r>
              <a:rPr lang="en-US" dirty="0"/>
              <a:t>(</a:t>
            </a:r>
            <a:r>
              <a:rPr lang="en-US" dirty="0" err="1"/>
              <a:t>int</a:t>
            </a:r>
            <a:r>
              <a:rPr lang="en-US" dirty="0"/>
              <a:t> *, char *, </a:t>
            </a:r>
            <a:r>
              <a:rPr lang="en-US" dirty="0" err="1"/>
              <a:t>etc</a:t>
            </a:r>
            <a:r>
              <a:rPr lang="en-US" dirty="0"/>
              <a:t>), we can have pointers to functions. Following is a simple example that shows declaration and function call using function pointer</a:t>
            </a:r>
            <a:r>
              <a:rPr lang="en-US" dirty="0" smtClean="0"/>
              <a:t>.</a:t>
            </a:r>
          </a:p>
          <a:p>
            <a:endParaRPr lang="en-US" dirty="0"/>
          </a:p>
        </p:txBody>
      </p:sp>
      <p:pic>
        <p:nvPicPr>
          <p:cNvPr id="4" name="Picture 3"/>
          <p:cNvPicPr>
            <a:picLocks noChangeAspect="1"/>
          </p:cNvPicPr>
          <p:nvPr/>
        </p:nvPicPr>
        <p:blipFill>
          <a:blip r:embed="rId4"/>
          <a:stretch>
            <a:fillRect/>
          </a:stretch>
        </p:blipFill>
        <p:spPr>
          <a:xfrm>
            <a:off x="1462520" y="3069647"/>
            <a:ext cx="5658716" cy="3303443"/>
          </a:xfrm>
          <a:prstGeom prst="rect">
            <a:avLst/>
          </a:prstGeom>
        </p:spPr>
      </p:pic>
    </p:spTree>
    <p:extLst>
      <p:ext uri="{BB962C8B-B14F-4D97-AF65-F5344CB8AC3E}">
        <p14:creationId xmlns:p14="http://schemas.microsoft.com/office/powerpoint/2010/main" val="3954476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1)</a:t>
            </a:r>
            <a:r>
              <a:rPr lang="en-US" dirty="0"/>
              <a:t> Unlike normal pointers, a function pointer points to code, not data. Typically a function pointer stores the start of executable code</a:t>
            </a:r>
            <a:r>
              <a:rPr lang="en-US" dirty="0" smtClean="0"/>
              <a:t>.</a:t>
            </a:r>
            <a:r>
              <a:rPr lang="en-US" dirty="0"/>
              <a:t/>
            </a:r>
            <a:br>
              <a:rPr lang="en-US" dirty="0"/>
            </a:br>
            <a:r>
              <a:rPr lang="en-US" b="1" dirty="0"/>
              <a:t>2) </a:t>
            </a:r>
            <a:r>
              <a:rPr lang="en-US" dirty="0"/>
              <a:t>Unlike normal pointers, we do not allocate de-allocate memory using function pointers</a:t>
            </a:r>
            <a:r>
              <a:rPr lang="en-US" dirty="0" smtClean="0"/>
              <a:t>.</a:t>
            </a:r>
            <a:r>
              <a:rPr lang="en-US" dirty="0"/>
              <a:t/>
            </a:r>
            <a:br>
              <a:rPr lang="en-US" dirty="0"/>
            </a:br>
            <a:r>
              <a:rPr lang="en-US" b="1" dirty="0"/>
              <a:t>3)</a:t>
            </a:r>
            <a:r>
              <a:rPr lang="en-US" dirty="0"/>
              <a:t> A function’s name can also be used to get functions’ address. For example, in the below program, we have removed address operator ‘&amp;’ in assignment. We have also changed function call by removing *, the program still works.</a:t>
            </a:r>
          </a:p>
        </p:txBody>
      </p:sp>
      <p:pic>
        <p:nvPicPr>
          <p:cNvPr id="4" name="Picture 3"/>
          <p:cNvPicPr>
            <a:picLocks noChangeAspect="1"/>
          </p:cNvPicPr>
          <p:nvPr/>
        </p:nvPicPr>
        <p:blipFill>
          <a:blip r:embed="rId3"/>
          <a:stretch>
            <a:fillRect/>
          </a:stretch>
        </p:blipFill>
        <p:spPr>
          <a:xfrm>
            <a:off x="1383289" y="4205720"/>
            <a:ext cx="6098166" cy="2250498"/>
          </a:xfrm>
          <a:prstGeom prst="rect">
            <a:avLst/>
          </a:prstGeom>
        </p:spPr>
      </p:pic>
    </p:spTree>
    <p:extLst>
      <p:ext uri="{BB962C8B-B14F-4D97-AF65-F5344CB8AC3E}">
        <p14:creationId xmlns:p14="http://schemas.microsoft.com/office/powerpoint/2010/main" val="419858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3000" y="2057400"/>
            <a:ext cx="10259291" cy="4398818"/>
          </a:xfrm>
        </p:spPr>
        <p:txBody>
          <a:bodyPr/>
          <a:lstStyle/>
          <a:p>
            <a:pPr marL="45720" indent="0" fontAlgn="base">
              <a:buNone/>
            </a:pPr>
            <a:endParaRPr lang="en-US" dirty="0"/>
          </a:p>
        </p:txBody>
      </p:sp>
      <p:pic>
        <p:nvPicPr>
          <p:cNvPr id="4" name="Picture 3"/>
          <p:cNvPicPr>
            <a:picLocks noChangeAspect="1"/>
          </p:cNvPicPr>
          <p:nvPr/>
        </p:nvPicPr>
        <p:blipFill>
          <a:blip r:embed="rId3"/>
          <a:stretch>
            <a:fillRect/>
          </a:stretch>
        </p:blipFill>
        <p:spPr>
          <a:xfrm>
            <a:off x="1143000" y="1965960"/>
            <a:ext cx="8749145" cy="4490258"/>
          </a:xfrm>
          <a:prstGeom prst="rect">
            <a:avLst/>
          </a:prstGeom>
        </p:spPr>
      </p:pic>
    </p:spTree>
    <p:extLst>
      <p:ext uri="{BB962C8B-B14F-4D97-AF65-F5344CB8AC3E}">
        <p14:creationId xmlns:p14="http://schemas.microsoft.com/office/powerpoint/2010/main" val="213986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3595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14005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7033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0775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a:t>
            </a:r>
          </a:p>
        </p:txBody>
      </p:sp>
      <p:sp>
        <p:nvSpPr>
          <p:cNvPr id="3" name="Content Placeholder 2"/>
          <p:cNvSpPr>
            <a:spLocks noGrp="1"/>
          </p:cNvSpPr>
          <p:nvPr>
            <p:ph idx="1"/>
          </p:nvPr>
        </p:nvSpPr>
        <p:spPr/>
        <p:txBody>
          <a:bodyPr/>
          <a:lstStyle/>
          <a:p>
            <a:pPr marL="45720" indent="0">
              <a:buNone/>
            </a:pPr>
            <a:r>
              <a:rPr lang="en-US" dirty="0" smtClean="0"/>
              <a:t>Example2: Assignment of pointers of the same type</a:t>
            </a:r>
          </a:p>
          <a:p>
            <a:endParaRPr lang="en-US" dirty="0"/>
          </a:p>
        </p:txBody>
      </p:sp>
      <p:pic>
        <p:nvPicPr>
          <p:cNvPr id="4" name="Picture 3"/>
          <p:cNvPicPr>
            <a:picLocks noChangeAspect="1"/>
          </p:cNvPicPr>
          <p:nvPr/>
        </p:nvPicPr>
        <p:blipFill>
          <a:blip r:embed="rId2"/>
          <a:stretch>
            <a:fillRect/>
          </a:stretch>
        </p:blipFill>
        <p:spPr>
          <a:xfrm>
            <a:off x="1243136" y="2458193"/>
            <a:ext cx="4219513" cy="3637808"/>
          </a:xfrm>
          <a:prstGeom prst="rect">
            <a:avLst/>
          </a:prstGeom>
        </p:spPr>
      </p:pic>
    </p:spTree>
    <p:extLst>
      <p:ext uri="{BB962C8B-B14F-4D97-AF65-F5344CB8AC3E}">
        <p14:creationId xmlns:p14="http://schemas.microsoft.com/office/powerpoint/2010/main" val="3760794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99393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320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a:t>
            </a:r>
          </a:p>
        </p:txBody>
      </p:sp>
      <p:sp>
        <p:nvSpPr>
          <p:cNvPr id="3" name="Content Placeholder 2"/>
          <p:cNvSpPr>
            <a:spLocks noGrp="1"/>
          </p:cNvSpPr>
          <p:nvPr>
            <p:ph idx="1"/>
          </p:nvPr>
        </p:nvSpPr>
        <p:spPr>
          <a:xfrm>
            <a:off x="1143000" y="2057399"/>
            <a:ext cx="9872871" cy="4474029"/>
          </a:xfrm>
        </p:spPr>
        <p:txBody>
          <a:bodyPr/>
          <a:lstStyle/>
          <a:p>
            <a:pPr marL="45720" indent="0">
              <a:buNone/>
            </a:pPr>
            <a:r>
              <a:rPr lang="en-US" dirty="0" smtClean="0"/>
              <a:t>Example3</a:t>
            </a:r>
            <a:endParaRPr lang="en-US" dirty="0"/>
          </a:p>
        </p:txBody>
      </p:sp>
      <p:pic>
        <p:nvPicPr>
          <p:cNvPr id="5" name="Picture 4"/>
          <p:cNvPicPr>
            <a:picLocks noChangeAspect="1"/>
          </p:cNvPicPr>
          <p:nvPr/>
        </p:nvPicPr>
        <p:blipFill>
          <a:blip r:embed="rId3"/>
          <a:stretch>
            <a:fillRect/>
          </a:stretch>
        </p:blipFill>
        <p:spPr>
          <a:xfrm>
            <a:off x="4464751" y="900545"/>
            <a:ext cx="5662922" cy="5153891"/>
          </a:xfrm>
          <a:prstGeom prst="rect">
            <a:avLst/>
          </a:prstGeom>
        </p:spPr>
      </p:pic>
    </p:spTree>
    <p:extLst>
      <p:ext uri="{BB962C8B-B14F-4D97-AF65-F5344CB8AC3E}">
        <p14:creationId xmlns:p14="http://schemas.microsoft.com/office/powerpoint/2010/main" val="142469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Double Pointer (Pointer to Pointer) in C</a:t>
            </a:r>
            <a:endParaRPr lang="en-US" dirty="0"/>
          </a:p>
        </p:txBody>
      </p:sp>
      <p:sp>
        <p:nvSpPr>
          <p:cNvPr id="3" name="Content Placeholder 2"/>
          <p:cNvSpPr>
            <a:spLocks noGrp="1"/>
          </p:cNvSpPr>
          <p:nvPr>
            <p:ph idx="1"/>
          </p:nvPr>
        </p:nvSpPr>
        <p:spPr/>
        <p:txBody>
          <a:bodyPr>
            <a:normAutofit/>
          </a:bodyPr>
          <a:lstStyle/>
          <a:p>
            <a:pPr fontAlgn="base"/>
            <a:r>
              <a:rPr lang="en-US" dirty="0"/>
              <a:t>Double Pointer (Pointer to Pointer) in C</a:t>
            </a:r>
          </a:p>
          <a:p>
            <a:pPr fontAlgn="base"/>
            <a:r>
              <a:rPr lang="en-US" dirty="0"/>
              <a:t>P</a:t>
            </a:r>
            <a:r>
              <a:rPr lang="en-US" dirty="0" smtClean="0"/>
              <a:t>ointer </a:t>
            </a:r>
            <a:r>
              <a:rPr lang="en-US" dirty="0"/>
              <a:t>points to a location in memory and thus used to store address of variables. So, when we define a pointer to pointer. The first pointer is used to store the </a:t>
            </a:r>
            <a:r>
              <a:rPr lang="en-US" dirty="0" smtClean="0"/>
              <a:t>address </a:t>
            </a:r>
            <a:r>
              <a:rPr lang="en-US" dirty="0"/>
              <a:t>of second pointer. That is why they are also known as double pointers</a:t>
            </a:r>
            <a:r>
              <a:rPr lang="en-US" dirty="0" smtClean="0"/>
              <a:t>.</a:t>
            </a:r>
          </a:p>
          <a:p>
            <a:pPr marL="45720" indent="0" fontAlgn="base">
              <a:buNone/>
            </a:pPr>
            <a:r>
              <a:rPr lang="en-US" dirty="0"/>
              <a:t>How to declare a pointer to pointer in C?</a:t>
            </a:r>
          </a:p>
          <a:p>
            <a:pPr fontAlgn="base"/>
            <a:r>
              <a:rPr lang="en-US" dirty="0"/>
              <a:t>Declaring Pointer to Pointer is similar to declaring pointer in C. The difference is we have to place an additional ‘*’ before the name of pointer.</a:t>
            </a:r>
          </a:p>
          <a:p>
            <a:pPr marL="45720" indent="0" fontAlgn="base">
              <a:buNone/>
            </a:pPr>
            <a:r>
              <a:rPr lang="en-US" b="1" dirty="0"/>
              <a:t>Syntax</a:t>
            </a:r>
            <a:r>
              <a:rPr lang="en-US" b="1" dirty="0" smtClean="0"/>
              <a:t>:</a:t>
            </a:r>
            <a:endParaRPr lang="en-US" b="1" dirty="0"/>
          </a:p>
          <a:p>
            <a:pPr fontAlgn="base"/>
            <a:r>
              <a:rPr lang="en-US" dirty="0" err="1"/>
              <a:t>int</a:t>
            </a:r>
            <a:r>
              <a:rPr lang="en-US" dirty="0"/>
              <a:t> **</a:t>
            </a:r>
            <a:r>
              <a:rPr lang="en-US" dirty="0" err="1"/>
              <a:t>ptr</a:t>
            </a:r>
            <a:r>
              <a:rPr lang="en-US" dirty="0"/>
              <a:t>;    </a:t>
            </a:r>
            <a:r>
              <a:rPr lang="en-US" dirty="0" smtClean="0"/>
              <a:t>		// </a:t>
            </a:r>
            <a:r>
              <a:rPr lang="en-US" dirty="0"/>
              <a:t>declaring double pointers</a:t>
            </a:r>
            <a:endParaRPr lang="en-US" dirty="0"/>
          </a:p>
        </p:txBody>
      </p:sp>
    </p:spTree>
    <p:extLst>
      <p:ext uri="{BB962C8B-B14F-4D97-AF65-F5344CB8AC3E}">
        <p14:creationId xmlns:p14="http://schemas.microsoft.com/office/powerpoint/2010/main" val="3418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endParaRPr lang="en-US" dirty="0"/>
          </a:p>
          <a:p>
            <a:r>
              <a:rPr lang="en-US" dirty="0"/>
              <a:t>The above diagram shows the memory representation of a pointer to pointer. The first pointer ptr1 stores the address of the second pointer ptr2 and the second pointer ptr2 stores the address of the variable.</a:t>
            </a:r>
            <a:endParaRPr lang="en-US" dirty="0" smtClean="0"/>
          </a:p>
        </p:txBody>
      </p:sp>
      <p:pic>
        <p:nvPicPr>
          <p:cNvPr id="5" name="Picture 4"/>
          <p:cNvPicPr>
            <a:picLocks noChangeAspect="1"/>
          </p:cNvPicPr>
          <p:nvPr/>
        </p:nvPicPr>
        <p:blipFill>
          <a:blip r:embed="rId2"/>
          <a:stretch>
            <a:fillRect/>
          </a:stretch>
        </p:blipFill>
        <p:spPr>
          <a:xfrm>
            <a:off x="2171699" y="2243051"/>
            <a:ext cx="6629400" cy="1733550"/>
          </a:xfrm>
          <a:prstGeom prst="rect">
            <a:avLst/>
          </a:prstGeom>
        </p:spPr>
      </p:pic>
    </p:spTree>
    <p:extLst>
      <p:ext uri="{BB962C8B-B14F-4D97-AF65-F5344CB8AC3E}">
        <p14:creationId xmlns:p14="http://schemas.microsoft.com/office/powerpoint/2010/main" val="170476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idx="1"/>
          </p:nvPr>
        </p:nvSpPr>
        <p:spPr>
          <a:xfrm>
            <a:off x="1143000" y="2057399"/>
            <a:ext cx="9872871" cy="4438403"/>
          </a:xfrm>
        </p:spPr>
        <p:txBody>
          <a:bodyPr/>
          <a:lstStyle/>
          <a:p>
            <a:pPr marL="45720" indent="0">
              <a:buNone/>
            </a:pPr>
            <a:r>
              <a:rPr lang="en-US" dirty="0" smtClean="0"/>
              <a:t>Example4:</a:t>
            </a:r>
          </a:p>
          <a:p>
            <a:endParaRPr lang="en-US" dirty="0"/>
          </a:p>
        </p:txBody>
      </p:sp>
      <p:pic>
        <p:nvPicPr>
          <p:cNvPr id="5" name="Picture 4"/>
          <p:cNvPicPr>
            <a:picLocks noChangeAspect="1"/>
          </p:cNvPicPr>
          <p:nvPr/>
        </p:nvPicPr>
        <p:blipFill>
          <a:blip r:embed="rId2"/>
          <a:stretch>
            <a:fillRect/>
          </a:stretch>
        </p:blipFill>
        <p:spPr>
          <a:xfrm>
            <a:off x="3546764" y="1108365"/>
            <a:ext cx="6456218" cy="5387438"/>
          </a:xfrm>
          <a:prstGeom prst="rect">
            <a:avLst/>
          </a:prstGeom>
        </p:spPr>
      </p:pic>
    </p:spTree>
    <p:extLst>
      <p:ext uri="{BB962C8B-B14F-4D97-AF65-F5344CB8AC3E}">
        <p14:creationId xmlns:p14="http://schemas.microsoft.com/office/powerpoint/2010/main" val="147722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void pointer in C</a:t>
            </a:r>
          </a:p>
        </p:txBody>
      </p:sp>
      <p:sp>
        <p:nvSpPr>
          <p:cNvPr id="3" name="Content Placeholder 2"/>
          <p:cNvSpPr>
            <a:spLocks noGrp="1"/>
          </p:cNvSpPr>
          <p:nvPr>
            <p:ph idx="1"/>
          </p:nvPr>
        </p:nvSpPr>
        <p:spPr/>
        <p:txBody>
          <a:bodyPr/>
          <a:lstStyle/>
          <a:p>
            <a:r>
              <a:rPr lang="en-US" dirty="0"/>
              <a:t>A void pointer is a pointer that has no associated data type with it. A void pointer can hold address of any type and can be </a:t>
            </a:r>
            <a:r>
              <a:rPr lang="en-US" dirty="0" err="1"/>
              <a:t>typcasted</a:t>
            </a:r>
            <a:r>
              <a:rPr lang="en-US" dirty="0"/>
              <a:t> to any type</a:t>
            </a:r>
            <a:r>
              <a:rPr lang="en-US" dirty="0" smtClean="0"/>
              <a:t>.</a:t>
            </a:r>
          </a:p>
          <a:p>
            <a:pPr marL="45720" indent="0">
              <a:buNone/>
            </a:pPr>
            <a:r>
              <a:rPr lang="en-US" dirty="0" err="1"/>
              <a:t>int</a:t>
            </a:r>
            <a:r>
              <a:rPr lang="en-US" dirty="0"/>
              <a:t> a = 10;</a:t>
            </a:r>
          </a:p>
          <a:p>
            <a:pPr marL="45720" indent="0">
              <a:buNone/>
            </a:pPr>
            <a:r>
              <a:rPr lang="en-US" dirty="0"/>
              <a:t>char b = 'x</a:t>
            </a:r>
            <a:r>
              <a:rPr lang="en-US" dirty="0" smtClean="0"/>
              <a:t>';</a:t>
            </a:r>
            <a:endParaRPr lang="en-US" dirty="0"/>
          </a:p>
          <a:p>
            <a:pPr marL="45720" indent="0">
              <a:buNone/>
            </a:pPr>
            <a:r>
              <a:rPr lang="en-US" dirty="0"/>
              <a:t>void *p = &amp;a;  // void pointer holds address of </a:t>
            </a:r>
            <a:r>
              <a:rPr lang="en-US" dirty="0" err="1"/>
              <a:t>int</a:t>
            </a:r>
            <a:r>
              <a:rPr lang="en-US" dirty="0"/>
              <a:t> 'a'</a:t>
            </a:r>
          </a:p>
          <a:p>
            <a:pPr marL="45720" indent="0">
              <a:buNone/>
            </a:pPr>
            <a:r>
              <a:rPr lang="en-US" dirty="0"/>
              <a:t>p = &amp;b; // void pointer holds address of char 'b'</a:t>
            </a:r>
          </a:p>
        </p:txBody>
      </p:sp>
    </p:spTree>
    <p:extLst>
      <p:ext uri="{BB962C8B-B14F-4D97-AF65-F5344CB8AC3E}">
        <p14:creationId xmlns:p14="http://schemas.microsoft.com/office/powerpoint/2010/main" val="288550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void pointers:</a:t>
            </a:r>
            <a:endParaRPr lang="en-US" dirty="0"/>
          </a:p>
        </p:txBody>
      </p:sp>
      <p:sp>
        <p:nvSpPr>
          <p:cNvPr id="6" name="Content Placeholder 5"/>
          <p:cNvSpPr>
            <a:spLocks noGrp="1"/>
          </p:cNvSpPr>
          <p:nvPr>
            <p:ph idx="1"/>
          </p:nvPr>
        </p:nvSpPr>
        <p:spPr/>
        <p:txBody>
          <a:bodyPr>
            <a:normAutofit fontScale="85000" lnSpcReduction="20000"/>
          </a:bodyPr>
          <a:lstStyle/>
          <a:p>
            <a:pPr marL="45720" indent="0">
              <a:buNone/>
            </a:pPr>
            <a:r>
              <a:rPr lang="en-US" b="1" dirty="0"/>
              <a:t> </a:t>
            </a:r>
            <a:r>
              <a:rPr lang="en-US" b="1" dirty="0" smtClean="0"/>
              <a:t>1. </a:t>
            </a:r>
            <a:r>
              <a:rPr lang="en-US" dirty="0" err="1" smtClean="0"/>
              <a:t>malloc</a:t>
            </a:r>
            <a:r>
              <a:rPr lang="en-US" dirty="0"/>
              <a:t>() and </a:t>
            </a:r>
            <a:r>
              <a:rPr lang="en-US" dirty="0" err="1"/>
              <a:t>calloc</a:t>
            </a:r>
            <a:r>
              <a:rPr lang="en-US" dirty="0"/>
              <a:t>() return void * type and this allows these functions to be used to </a:t>
            </a:r>
            <a:r>
              <a:rPr lang="en-US" dirty="0" smtClean="0"/>
              <a:t>allocate </a:t>
            </a:r>
            <a:r>
              <a:rPr lang="en-US" dirty="0"/>
              <a:t>memory of any data type (just because of void </a:t>
            </a:r>
            <a:r>
              <a:rPr lang="en-US" dirty="0" smtClean="0"/>
              <a:t>*)</a:t>
            </a:r>
          </a:p>
          <a:p>
            <a:pPr marL="45720" indent="0">
              <a:buNone/>
            </a:pPr>
            <a:r>
              <a:rPr lang="en-US" dirty="0" err="1"/>
              <a:t>int</a:t>
            </a:r>
            <a:r>
              <a:rPr lang="en-US" dirty="0"/>
              <a:t> main(void)</a:t>
            </a:r>
          </a:p>
          <a:p>
            <a:pPr marL="45720" indent="0">
              <a:buNone/>
            </a:pPr>
            <a:r>
              <a:rPr lang="en-US" dirty="0"/>
              <a:t>{</a:t>
            </a:r>
          </a:p>
          <a:p>
            <a:pPr marL="45720" indent="0">
              <a:buNone/>
            </a:pPr>
            <a:r>
              <a:rPr lang="en-US" dirty="0"/>
              <a:t>    // Note that </a:t>
            </a:r>
            <a:r>
              <a:rPr lang="en-US" dirty="0" err="1"/>
              <a:t>malloc</a:t>
            </a:r>
            <a:r>
              <a:rPr lang="en-US" dirty="0"/>
              <a:t>() returns void * which can be </a:t>
            </a:r>
          </a:p>
          <a:p>
            <a:pPr marL="45720" indent="0">
              <a:buNone/>
            </a:pPr>
            <a:r>
              <a:rPr lang="en-US" dirty="0"/>
              <a:t>    // </a:t>
            </a:r>
            <a:r>
              <a:rPr lang="en-US" dirty="0" err="1"/>
              <a:t>typecasted</a:t>
            </a:r>
            <a:r>
              <a:rPr lang="en-US" dirty="0"/>
              <a:t> to any type like </a:t>
            </a:r>
            <a:r>
              <a:rPr lang="en-US" dirty="0" err="1"/>
              <a:t>int</a:t>
            </a:r>
            <a:r>
              <a:rPr lang="en-US" dirty="0"/>
              <a:t> *, char *, ..</a:t>
            </a:r>
          </a:p>
          <a:p>
            <a:pPr marL="45720" indent="0">
              <a:buNone/>
            </a:pPr>
            <a:r>
              <a:rPr lang="en-US" dirty="0"/>
              <a:t>    </a:t>
            </a:r>
            <a:r>
              <a:rPr lang="en-US" dirty="0" err="1"/>
              <a:t>int</a:t>
            </a:r>
            <a:r>
              <a:rPr lang="en-US" dirty="0"/>
              <a:t> *x = </a:t>
            </a:r>
            <a:r>
              <a:rPr lang="en-US" dirty="0" err="1"/>
              <a:t>malloc</a:t>
            </a:r>
            <a:r>
              <a:rPr lang="en-US" dirty="0"/>
              <a:t>(</a:t>
            </a:r>
            <a:r>
              <a:rPr lang="en-US" dirty="0" err="1"/>
              <a:t>sizeof</a:t>
            </a:r>
            <a:r>
              <a:rPr lang="en-US" dirty="0"/>
              <a:t>(</a:t>
            </a:r>
            <a:r>
              <a:rPr lang="en-US" dirty="0" err="1"/>
              <a:t>int</a:t>
            </a:r>
            <a:r>
              <a:rPr lang="en-US" dirty="0"/>
              <a:t>) * n);</a:t>
            </a:r>
          </a:p>
          <a:p>
            <a:pPr marL="45720" indent="0">
              <a:buNone/>
            </a:pPr>
            <a:r>
              <a:rPr lang="en-US" dirty="0" smtClean="0"/>
              <a:t>}</a:t>
            </a:r>
          </a:p>
          <a:p>
            <a:pPr marL="45720" indent="0">
              <a:buNone/>
            </a:pPr>
            <a:r>
              <a:rPr lang="en-US" dirty="0"/>
              <a:t>Note that the above program compiles in C, but doesn’t compile in C++. In C++, we must explicitly typecast return value of </a:t>
            </a:r>
            <a:r>
              <a:rPr lang="en-US" dirty="0" err="1"/>
              <a:t>malloc</a:t>
            </a:r>
            <a:r>
              <a:rPr lang="en-US" dirty="0"/>
              <a:t> to (</a:t>
            </a:r>
            <a:r>
              <a:rPr lang="en-US" dirty="0" err="1"/>
              <a:t>int</a:t>
            </a:r>
            <a:r>
              <a:rPr lang="en-US" dirty="0"/>
              <a:t> </a:t>
            </a:r>
            <a:r>
              <a:rPr lang="en-US" dirty="0" smtClean="0"/>
              <a:t>*).</a:t>
            </a:r>
          </a:p>
          <a:p>
            <a:pPr marL="45720" indent="0">
              <a:buNone/>
            </a:pPr>
            <a:r>
              <a:rPr lang="en-US" dirty="0" smtClean="0"/>
              <a:t>2. void </a:t>
            </a:r>
            <a:r>
              <a:rPr lang="en-US" dirty="0"/>
              <a:t>pointers in C are used to implement generic functions in C. For example compare function which is used in </a:t>
            </a:r>
            <a:r>
              <a:rPr lang="en-US" dirty="0" err="1"/>
              <a:t>qsort</a:t>
            </a:r>
            <a:r>
              <a:rPr lang="en-US" dirty="0"/>
              <a:t>().</a:t>
            </a:r>
          </a:p>
        </p:txBody>
      </p:sp>
    </p:spTree>
    <p:extLst>
      <p:ext uri="{BB962C8B-B14F-4D97-AF65-F5344CB8AC3E}">
        <p14:creationId xmlns:p14="http://schemas.microsoft.com/office/powerpoint/2010/main" val="2088342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429</TotalTime>
  <Words>1012</Words>
  <Application>Microsoft Office PowerPoint</Application>
  <PresentationFormat>Widescreen</PresentationFormat>
  <Paragraphs>141</Paragraphs>
  <Slides>31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Consolas</vt:lpstr>
      <vt:lpstr>Corbel</vt:lpstr>
      <vt:lpstr>Helvetica Neue</vt:lpstr>
      <vt:lpstr>inherit</vt:lpstr>
      <vt:lpstr>Basis</vt:lpstr>
      <vt:lpstr>PowerPoint Presentation</vt:lpstr>
      <vt:lpstr>Pointers</vt:lpstr>
      <vt:lpstr>Pointers</vt:lpstr>
      <vt:lpstr>Pointers</vt:lpstr>
      <vt:lpstr>Double Pointer (Pointer to Pointer) in C</vt:lpstr>
      <vt:lpstr>PowerPoint Presentation</vt:lpstr>
      <vt:lpstr>Pointers</vt:lpstr>
      <vt:lpstr>void pointer in C</vt:lpstr>
      <vt:lpstr>Advantages of void pointers:</vt:lpstr>
      <vt:lpstr>Some Interesting Facts</vt:lpstr>
      <vt:lpstr>Pointer Arithmetic in C Programming   </vt:lpstr>
      <vt:lpstr>Pointer Arithmetic</vt:lpstr>
      <vt:lpstr>PowerPoint Presentation</vt:lpstr>
      <vt:lpstr>PowerPoint Presentation</vt:lpstr>
      <vt:lpstr>PowerPoint Presentation</vt:lpstr>
      <vt:lpstr>PowerPoint Presentation</vt:lpstr>
      <vt:lpstr>PowerPoint Presentation</vt:lpstr>
      <vt:lpstr>return statement in void function</vt:lpstr>
      <vt:lpstr>Returning a value</vt:lpstr>
      <vt:lpstr>Good practices</vt:lpstr>
      <vt:lpstr>PowerPoint Presentation</vt:lpstr>
      <vt:lpstr>PowerPoint Presentation</vt:lpstr>
      <vt:lpstr>Function pointer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Joshi</dc:creator>
  <cp:lastModifiedBy>Deepa Joshi</cp:lastModifiedBy>
  <cp:revision>98</cp:revision>
  <dcterms:created xsi:type="dcterms:W3CDTF">2017-09-08T01:25:34Z</dcterms:created>
  <dcterms:modified xsi:type="dcterms:W3CDTF">2017-09-13T07:01:52Z</dcterms:modified>
</cp:coreProperties>
</file>