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335" r:id="rId3"/>
    <p:sldId id="295" r:id="rId4"/>
    <p:sldId id="296" r:id="rId5"/>
    <p:sldId id="297" r:id="rId6"/>
    <p:sldId id="333" r:id="rId7"/>
    <p:sldId id="334" r:id="rId8"/>
    <p:sldId id="329" r:id="rId9"/>
    <p:sldId id="330" r:id="rId10"/>
    <p:sldId id="357" r:id="rId11"/>
    <p:sldId id="331" r:id="rId12"/>
    <p:sldId id="356" r:id="rId13"/>
    <p:sldId id="342" r:id="rId14"/>
    <p:sldId id="304" r:id="rId15"/>
    <p:sldId id="337" r:id="rId16"/>
    <p:sldId id="340" r:id="rId17"/>
    <p:sldId id="346" r:id="rId18"/>
    <p:sldId id="347" r:id="rId19"/>
    <p:sldId id="348" r:id="rId20"/>
    <p:sldId id="349" r:id="rId21"/>
    <p:sldId id="350" r:id="rId22"/>
    <p:sldId id="351" r:id="rId23"/>
    <p:sldId id="352" r:id="rId24"/>
    <p:sldId id="353" r:id="rId25"/>
    <p:sldId id="358" r:id="rId26"/>
    <p:sldId id="359" r:id="rId27"/>
    <p:sldId id="360" r:id="rId28"/>
    <p:sldId id="361" r:id="rId29"/>
    <p:sldId id="362" r:id="rId30"/>
    <p:sldId id="363" r:id="rId31"/>
    <p:sldId id="36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221" autoAdjust="0"/>
    <p:restoredTop sz="93333" autoAdjust="0"/>
  </p:normalViewPr>
  <p:slideViewPr>
    <p:cSldViewPr snapToGrid="0">
      <p:cViewPr varScale="1">
        <p:scale>
          <a:sx n="58" d="100"/>
          <a:sy n="58" d="100"/>
        </p:scale>
        <p:origin x="4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A91EB-9D04-4B2B-A8EC-C26057F35368}"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AF083-6659-4761-8DBD-F9B281D98BC7}" type="slidenum">
              <a:rPr lang="en-US" smtClean="0"/>
              <a:t>‹#›</a:t>
            </a:fld>
            <a:endParaRPr lang="en-US"/>
          </a:p>
        </p:txBody>
      </p:sp>
    </p:spTree>
    <p:extLst>
      <p:ext uri="{BB962C8B-B14F-4D97-AF65-F5344CB8AC3E}">
        <p14:creationId xmlns:p14="http://schemas.microsoft.com/office/powerpoint/2010/main" val="250341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EAF083-6659-4761-8DBD-F9B281D98BC7}" type="slidenum">
              <a:rPr lang="en-US" smtClean="0"/>
              <a:t>5</a:t>
            </a:fld>
            <a:endParaRPr lang="en-US"/>
          </a:p>
        </p:txBody>
      </p:sp>
    </p:spTree>
    <p:extLst>
      <p:ext uri="{BB962C8B-B14F-4D97-AF65-F5344CB8AC3E}">
        <p14:creationId xmlns:p14="http://schemas.microsoft.com/office/powerpoint/2010/main" val="2836863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42729"/>
                </a:solidFill>
                <a:effectLst/>
                <a:latin typeface="Arial" panose="020B0604020202020204" pitchFamily="34" charset="0"/>
                <a:cs typeface="Arial" panose="020B0604020202020204" pitchFamily="34" charset="0"/>
              </a:rPr>
              <a:t>how many times can you divide N by 2 until you have 1? This is essentially saying, do a binary search (half the elements) until you found it. In a formula this would be this:</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inherit"/>
              </a:rPr>
              <a:t>1 = N / 2</a:t>
            </a:r>
            <a:r>
              <a:rPr kumimoji="0" lang="en-US" altLang="en-US" sz="1600" b="0" i="0" u="none" strike="noStrike" cap="none" normalizeH="0" baseline="30000" dirty="0" smtClean="0">
                <a:ln>
                  <a:noFill/>
                </a:ln>
                <a:solidFill>
                  <a:schemeClr val="tx1"/>
                </a:solidFill>
                <a:effectLst/>
                <a:latin typeface="inherit"/>
              </a:rPr>
              <a:t>x</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42729"/>
                </a:solidFill>
                <a:effectLst/>
                <a:latin typeface="Arial" panose="020B0604020202020204" pitchFamily="34" charset="0"/>
                <a:cs typeface="Arial" panose="020B0604020202020204" pitchFamily="34" charset="0"/>
              </a:rPr>
              <a:t>multiply by 2</a:t>
            </a:r>
            <a:r>
              <a:rPr kumimoji="0" lang="en-US" altLang="en-US" sz="1600" b="0" i="0" u="none" strike="noStrike" cap="none" normalizeH="0" baseline="30000" dirty="0" smtClean="0">
                <a:ln>
                  <a:noFill/>
                </a:ln>
                <a:solidFill>
                  <a:srgbClr val="242729"/>
                </a:solidFill>
                <a:effectLst/>
                <a:latin typeface="inherit"/>
                <a:cs typeface="Arial" panose="020B0604020202020204" pitchFamily="34" charset="0"/>
              </a:rPr>
              <a:t>x</a:t>
            </a:r>
            <a:r>
              <a:rPr kumimoji="0" lang="en-US" altLang="en-US" sz="1200" b="0" i="0" u="none" strike="noStrike" cap="none" normalizeH="0" baseline="0" dirty="0" smtClean="0">
                <a:ln>
                  <a:noFill/>
                </a:ln>
                <a:solidFill>
                  <a:srgbClr val="242729"/>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inherit"/>
              </a:rPr>
              <a:t>2</a:t>
            </a:r>
            <a:r>
              <a:rPr kumimoji="0" lang="en-US" altLang="en-US" sz="1600" b="0" i="0" u="none" strike="noStrike" cap="none" normalizeH="0" baseline="30000" dirty="0" smtClean="0">
                <a:ln>
                  <a:noFill/>
                </a:ln>
                <a:solidFill>
                  <a:schemeClr val="tx1"/>
                </a:solidFill>
                <a:effectLst/>
                <a:latin typeface="inherit"/>
              </a:rPr>
              <a:t>x</a:t>
            </a:r>
            <a:r>
              <a:rPr kumimoji="0" lang="en-US" altLang="en-US" sz="1200" b="0" i="0" u="none" strike="noStrike" cap="none" normalizeH="0" baseline="0" dirty="0" smtClean="0">
                <a:ln>
                  <a:noFill/>
                </a:ln>
                <a:solidFill>
                  <a:schemeClr val="tx1"/>
                </a:solidFill>
                <a:effectLst/>
                <a:latin typeface="inherit"/>
              </a:rPr>
              <a:t> </a:t>
            </a:r>
            <a:r>
              <a:rPr kumimoji="0" lang="en-US" altLang="en-US" sz="2000" b="0" i="0" u="none" strike="noStrike" cap="none" normalizeH="0" baseline="0" dirty="0" smtClean="0">
                <a:ln>
                  <a:noFill/>
                </a:ln>
                <a:solidFill>
                  <a:schemeClr val="tx1"/>
                </a:solidFill>
                <a:effectLst/>
                <a:latin typeface="inherit"/>
              </a:rPr>
              <a:t>= N</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42729"/>
                </a:solidFill>
                <a:effectLst/>
                <a:latin typeface="Arial" panose="020B0604020202020204" pitchFamily="34" charset="0"/>
                <a:cs typeface="Arial" panose="020B0604020202020204" pitchFamily="34" charset="0"/>
              </a:rPr>
              <a:t>now do the log</a:t>
            </a:r>
            <a:r>
              <a:rPr kumimoji="0" lang="en-US" altLang="en-US" sz="1600" b="0" i="0" u="none" strike="noStrike" cap="none" normalizeH="0" baseline="-30000" dirty="0" smtClean="0">
                <a:ln>
                  <a:noFill/>
                </a:ln>
                <a:solidFill>
                  <a:srgbClr val="242729"/>
                </a:solidFill>
                <a:effectLst/>
                <a:latin typeface="inherit"/>
                <a:cs typeface="Arial" panose="020B0604020202020204" pitchFamily="34" charset="0"/>
              </a:rPr>
              <a:t>2</a:t>
            </a:r>
            <a:r>
              <a:rPr kumimoji="0" lang="en-US" altLang="en-US" sz="1200" b="0" i="0" u="none" strike="noStrike" cap="none" normalizeH="0" baseline="0" dirty="0" smtClean="0">
                <a:ln>
                  <a:noFill/>
                </a:ln>
                <a:solidFill>
                  <a:srgbClr val="242729"/>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inherit"/>
              </a:rPr>
              <a:t>log</a:t>
            </a:r>
            <a:r>
              <a:rPr kumimoji="0" lang="en-US" altLang="en-US" sz="1600" b="0" i="0" u="none" strike="noStrike" cap="none" normalizeH="0" baseline="-30000" dirty="0" smtClean="0">
                <a:ln>
                  <a:noFill/>
                </a:ln>
                <a:solidFill>
                  <a:schemeClr val="tx1"/>
                </a:solidFill>
                <a:effectLst/>
                <a:latin typeface="inherit"/>
              </a:rPr>
              <a:t>2</a:t>
            </a:r>
            <a:r>
              <a:rPr kumimoji="0" lang="en-US" altLang="en-US" sz="1200" b="0" i="0" u="none" strike="noStrike" cap="none" normalizeH="0" baseline="0" dirty="0" smtClean="0">
                <a:ln>
                  <a:noFill/>
                </a:ln>
                <a:solidFill>
                  <a:schemeClr val="tx1"/>
                </a:solidFill>
                <a:effectLst/>
                <a:latin typeface="inherit"/>
              </a:rPr>
              <a:t>(2</a:t>
            </a:r>
            <a:r>
              <a:rPr kumimoji="0" lang="en-US" altLang="en-US" sz="1600" b="0" i="0" u="none" strike="noStrike" cap="none" normalizeH="0" baseline="30000" dirty="0" smtClean="0">
                <a:ln>
                  <a:noFill/>
                </a:ln>
                <a:solidFill>
                  <a:schemeClr val="tx1"/>
                </a:solidFill>
                <a:effectLst/>
                <a:latin typeface="inherit"/>
              </a:rPr>
              <a:t>x</a:t>
            </a:r>
            <a:r>
              <a:rPr kumimoji="0" lang="en-US" altLang="en-US" sz="1200" b="0" i="0" u="none" strike="noStrike" cap="none" normalizeH="0" baseline="0" dirty="0" smtClean="0">
                <a:ln>
                  <a:noFill/>
                </a:ln>
                <a:solidFill>
                  <a:schemeClr val="tx1"/>
                </a:solidFill>
                <a:effectLst/>
                <a:latin typeface="inherit"/>
              </a:rPr>
              <a:t>)    = log</a:t>
            </a:r>
            <a:r>
              <a:rPr kumimoji="0" lang="en-US" altLang="en-US" sz="1600" b="0" i="0" u="none" strike="noStrike" cap="none" normalizeH="0" baseline="-30000" dirty="0" smtClean="0">
                <a:ln>
                  <a:noFill/>
                </a:ln>
                <a:solidFill>
                  <a:schemeClr val="tx1"/>
                </a:solidFill>
                <a:effectLst/>
                <a:latin typeface="inherit"/>
              </a:rPr>
              <a:t>2</a:t>
            </a:r>
            <a:r>
              <a:rPr kumimoji="0" lang="en-US" altLang="en-US" sz="1200" b="0" i="0" u="none" strike="noStrike" cap="none" normalizeH="0" baseline="0" dirty="0" smtClean="0">
                <a:ln>
                  <a:noFill/>
                </a:ln>
                <a:solidFill>
                  <a:schemeClr val="tx1"/>
                </a:solidFill>
                <a:effectLst/>
                <a:latin typeface="inherit"/>
              </a:rPr>
              <a:t> </a:t>
            </a:r>
            <a:r>
              <a:rPr kumimoji="0" lang="en-US" altLang="en-US" sz="2000" b="0" i="0" u="none" strike="noStrike" cap="none" normalizeH="0" baseline="0" dirty="0" smtClean="0">
                <a:ln>
                  <a:noFill/>
                </a:ln>
                <a:solidFill>
                  <a:schemeClr val="tx1"/>
                </a:solidFill>
                <a:effectLst/>
                <a:latin typeface="inherit"/>
              </a:rPr>
              <a:t>N</a:t>
            </a:r>
            <a:br>
              <a:rPr kumimoji="0" lang="en-US" altLang="en-US" sz="2000" b="0" i="0" u="none" strike="noStrike" cap="none" normalizeH="0" baseline="0" dirty="0" smtClean="0">
                <a:ln>
                  <a:noFill/>
                </a:ln>
                <a:solidFill>
                  <a:schemeClr val="tx1"/>
                </a:solidFill>
                <a:effectLst/>
                <a:latin typeface="inherit"/>
              </a:rPr>
            </a:br>
            <a:r>
              <a:rPr kumimoji="0" lang="en-US" altLang="en-US" sz="2000" b="0" i="0" u="none" strike="noStrike" cap="none" normalizeH="0" baseline="0" dirty="0" smtClean="0">
                <a:ln>
                  <a:noFill/>
                </a:ln>
                <a:solidFill>
                  <a:schemeClr val="tx1"/>
                </a:solidFill>
                <a:effectLst/>
                <a:latin typeface="inherit"/>
              </a:rPr>
              <a:t>x * log</a:t>
            </a:r>
            <a:r>
              <a:rPr kumimoji="0" lang="en-US" altLang="en-US" sz="1600" b="0" i="0" u="none" strike="noStrike" cap="none" normalizeH="0" baseline="-30000" dirty="0" smtClean="0">
                <a:ln>
                  <a:noFill/>
                </a:ln>
                <a:solidFill>
                  <a:schemeClr val="tx1"/>
                </a:solidFill>
                <a:effectLst/>
                <a:latin typeface="inherit"/>
              </a:rPr>
              <a:t>2</a:t>
            </a:r>
            <a:r>
              <a:rPr kumimoji="0" lang="en-US" altLang="en-US" sz="1200" b="0" i="0" u="none" strike="noStrike" cap="none" normalizeH="0" baseline="0" dirty="0" smtClean="0">
                <a:ln>
                  <a:noFill/>
                </a:ln>
                <a:solidFill>
                  <a:schemeClr val="tx1"/>
                </a:solidFill>
                <a:effectLst/>
                <a:latin typeface="inherit"/>
              </a:rPr>
              <a:t>(2) = log</a:t>
            </a:r>
            <a:r>
              <a:rPr kumimoji="0" lang="en-US" altLang="en-US" sz="1600" b="0" i="0" u="none" strike="noStrike" cap="none" normalizeH="0" baseline="-30000" dirty="0" smtClean="0">
                <a:ln>
                  <a:noFill/>
                </a:ln>
                <a:solidFill>
                  <a:schemeClr val="tx1"/>
                </a:solidFill>
                <a:effectLst/>
                <a:latin typeface="inherit"/>
              </a:rPr>
              <a:t>2</a:t>
            </a:r>
            <a:r>
              <a:rPr kumimoji="0" lang="en-US" altLang="en-US" sz="1200" b="0" i="0" u="none" strike="noStrike" cap="none" normalizeH="0" baseline="0" dirty="0" smtClean="0">
                <a:ln>
                  <a:noFill/>
                </a:ln>
                <a:solidFill>
                  <a:schemeClr val="tx1"/>
                </a:solidFill>
                <a:effectLst/>
                <a:latin typeface="inherit"/>
              </a:rPr>
              <a:t> </a:t>
            </a:r>
            <a:r>
              <a:rPr kumimoji="0" lang="en-US" altLang="en-US" sz="2000" b="0" i="0" u="none" strike="noStrike" cap="none" normalizeH="0" baseline="0" dirty="0" smtClean="0">
                <a:ln>
                  <a:noFill/>
                </a:ln>
                <a:solidFill>
                  <a:schemeClr val="tx1"/>
                </a:solidFill>
                <a:effectLst/>
                <a:latin typeface="inherit"/>
              </a:rPr>
              <a:t>N</a:t>
            </a:r>
            <a:br>
              <a:rPr kumimoji="0" lang="en-US" altLang="en-US" sz="2000" b="0" i="0" u="none" strike="noStrike" cap="none" normalizeH="0" baseline="0" dirty="0" smtClean="0">
                <a:ln>
                  <a:noFill/>
                </a:ln>
                <a:solidFill>
                  <a:schemeClr val="tx1"/>
                </a:solidFill>
                <a:effectLst/>
                <a:latin typeface="inherit"/>
              </a:rPr>
            </a:br>
            <a:r>
              <a:rPr kumimoji="0" lang="en-US" altLang="en-US" sz="2000" b="0" i="0" u="none" strike="noStrike" cap="none" normalizeH="0" baseline="0" dirty="0" smtClean="0">
                <a:ln>
                  <a:noFill/>
                </a:ln>
                <a:solidFill>
                  <a:schemeClr val="tx1"/>
                </a:solidFill>
                <a:effectLst/>
                <a:latin typeface="inherit"/>
              </a:rPr>
              <a:t>x * 1         = log</a:t>
            </a:r>
            <a:r>
              <a:rPr kumimoji="0" lang="en-US" altLang="en-US" sz="1600" b="0" i="0" u="none" strike="noStrike" cap="none" normalizeH="0" baseline="-30000" dirty="0" smtClean="0">
                <a:ln>
                  <a:noFill/>
                </a:ln>
                <a:solidFill>
                  <a:schemeClr val="tx1"/>
                </a:solidFill>
                <a:effectLst/>
                <a:latin typeface="inherit"/>
              </a:rPr>
              <a:t>2</a:t>
            </a:r>
            <a:r>
              <a:rPr kumimoji="0" lang="en-US" altLang="en-US" sz="1200" b="0" i="0" u="none" strike="noStrike" cap="none" normalizeH="0" baseline="0" dirty="0" smtClean="0">
                <a:ln>
                  <a:noFill/>
                </a:ln>
                <a:solidFill>
                  <a:schemeClr val="tx1"/>
                </a:solidFill>
                <a:effectLst/>
                <a:latin typeface="inherit"/>
              </a:rPr>
              <a:t> </a:t>
            </a:r>
            <a:r>
              <a:rPr kumimoji="0" lang="en-US" altLang="en-US" sz="2000" b="0" i="0" u="none" strike="noStrike" cap="none" normalizeH="0" baseline="0" dirty="0" smtClean="0">
                <a:ln>
                  <a:noFill/>
                </a:ln>
                <a:solidFill>
                  <a:schemeClr val="tx1"/>
                </a:solidFill>
                <a:effectLst/>
                <a:latin typeface="inherit"/>
              </a:rPr>
              <a:t>N</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42729"/>
                </a:solidFill>
                <a:effectLst/>
                <a:latin typeface="Arial" panose="020B0604020202020204" pitchFamily="34" charset="0"/>
                <a:cs typeface="Arial" panose="020B0604020202020204" pitchFamily="34" charset="0"/>
              </a:rPr>
              <a:t>this means you can divide log N times until you have everything divided. Which means you have to divide log N ("do the binary search step") until you found your element.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B0EAF083-6659-4761-8DBD-F9B281D98BC7}" type="slidenum">
              <a:rPr lang="en-US" smtClean="0"/>
              <a:t>6</a:t>
            </a:fld>
            <a:endParaRPr lang="en-US"/>
          </a:p>
        </p:txBody>
      </p:sp>
    </p:spTree>
    <p:extLst>
      <p:ext uri="{BB962C8B-B14F-4D97-AF65-F5344CB8AC3E}">
        <p14:creationId xmlns:p14="http://schemas.microsoft.com/office/powerpoint/2010/main" val="2641222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EAF083-6659-4761-8DBD-F9B281D98BC7}" type="slidenum">
              <a:rPr lang="en-US" smtClean="0"/>
              <a:t>7</a:t>
            </a:fld>
            <a:endParaRPr lang="en-US"/>
          </a:p>
        </p:txBody>
      </p:sp>
    </p:spTree>
    <p:extLst>
      <p:ext uri="{BB962C8B-B14F-4D97-AF65-F5344CB8AC3E}">
        <p14:creationId xmlns:p14="http://schemas.microsoft.com/office/powerpoint/2010/main" val="1572463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Load file into</a:t>
            </a:r>
            <a:r>
              <a:rPr lang="en-US" baseline="0" dirty="0" smtClean="0"/>
              <a:t> the RAM (Also called opening of file)</a:t>
            </a:r>
          </a:p>
          <a:p>
            <a:pPr marL="228600" indent="-228600">
              <a:buAutoNum type="arabicPeriod"/>
            </a:pPr>
            <a:r>
              <a:rPr lang="en-US" baseline="0" dirty="0" smtClean="0"/>
              <a:t>How to access the file now? File is combination of bytes, every byte has an address. Address of first byte is stored in pointer. </a:t>
            </a:r>
          </a:p>
          <a:p>
            <a:pPr marL="228600" indent="-228600">
              <a:buAutoNum type="arabicPeriod"/>
            </a:pPr>
            <a:r>
              <a:rPr lang="en-US" baseline="0" dirty="0" smtClean="0"/>
              <a:t>Predefined functions are available which requires data to be stored and its location</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B0EAF083-6659-4761-8DBD-F9B281D98BC7}" type="slidenum">
              <a:rPr lang="en-US" smtClean="0"/>
              <a:t>14</a:t>
            </a:fld>
            <a:endParaRPr lang="en-US"/>
          </a:p>
        </p:txBody>
      </p:sp>
    </p:spTree>
    <p:extLst>
      <p:ext uri="{BB962C8B-B14F-4D97-AF65-F5344CB8AC3E}">
        <p14:creationId xmlns:p14="http://schemas.microsoft.com/office/powerpoint/2010/main" val="371154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First of all,</a:t>
            </a:r>
            <a:r>
              <a:rPr lang="en-US" sz="1200" b="0" i="0" kern="1200" baseline="0" dirty="0" smtClean="0">
                <a:solidFill>
                  <a:schemeClr val="tx1"/>
                </a:solidFill>
                <a:effectLst/>
                <a:latin typeface="+mn-lt"/>
                <a:ea typeface="+mn-ea"/>
                <a:cs typeface="+mn-cs"/>
              </a:rPr>
              <a:t> we</a:t>
            </a:r>
            <a:r>
              <a:rPr lang="en-US" sz="1200" b="0" i="0" kern="1200" dirty="0" smtClean="0">
                <a:solidFill>
                  <a:schemeClr val="tx1"/>
                </a:solidFill>
                <a:effectLst/>
                <a:latin typeface="+mn-lt"/>
                <a:ea typeface="+mn-ea"/>
                <a:cs typeface="+mn-cs"/>
              </a:rPr>
              <a:t> all should know that while doing any operation on a file in C, we are not working on the actual file.</a:t>
            </a:r>
            <a:r>
              <a:rPr lang="en-US" dirty="0" smtClean="0"/>
              <a:t/>
            </a:r>
            <a:br>
              <a:rPr lang="en-US" dirty="0" smtClean="0"/>
            </a:br>
            <a:r>
              <a:rPr lang="en-US" sz="1200" b="0" i="0" kern="1200" dirty="0" smtClean="0">
                <a:solidFill>
                  <a:schemeClr val="tx1"/>
                </a:solidFill>
                <a:effectLst/>
                <a:latin typeface="+mn-lt"/>
                <a:ea typeface="+mn-ea"/>
                <a:cs typeface="+mn-cs"/>
              </a:rPr>
              <a:t>What happens is that the contents of the file we want to perform, are copied in a memory buffer.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and whenever we execute the above two statements, a structure as defined above is created, its elements are setup for the file referred and the base </a:t>
            </a:r>
            <a:r>
              <a:rPr lang="en-US" sz="1200" b="0" i="0" kern="1200" dirty="0" err="1" smtClean="0">
                <a:solidFill>
                  <a:schemeClr val="tx1"/>
                </a:solidFill>
                <a:effectLst/>
                <a:latin typeface="+mn-lt"/>
                <a:ea typeface="+mn-ea"/>
                <a:cs typeface="+mn-cs"/>
              </a:rPr>
              <a:t>addresss</a:t>
            </a:r>
            <a:r>
              <a:rPr lang="en-US" sz="1200" b="0" i="0" kern="1200" dirty="0" smtClean="0">
                <a:solidFill>
                  <a:schemeClr val="tx1"/>
                </a:solidFill>
                <a:effectLst/>
                <a:latin typeface="+mn-lt"/>
                <a:ea typeface="+mn-ea"/>
                <a:cs typeface="+mn-cs"/>
              </a:rPr>
              <a:t> of this </a:t>
            </a:r>
            <a:r>
              <a:rPr lang="en-US" sz="1200" b="0" i="0" kern="1200" dirty="0" err="1" smtClean="0">
                <a:solidFill>
                  <a:schemeClr val="tx1"/>
                </a:solidFill>
                <a:effectLst/>
                <a:latin typeface="+mn-lt"/>
                <a:ea typeface="+mn-ea"/>
                <a:cs typeface="+mn-cs"/>
              </a:rPr>
              <a:t>srtucture</a:t>
            </a:r>
            <a:r>
              <a:rPr lang="en-US" sz="1200" b="0" i="0" kern="1200" dirty="0" smtClean="0">
                <a:solidFill>
                  <a:schemeClr val="tx1"/>
                </a:solidFill>
                <a:effectLst/>
                <a:latin typeface="+mn-lt"/>
                <a:ea typeface="+mn-ea"/>
                <a:cs typeface="+mn-cs"/>
              </a:rPr>
              <a:t> is returned in pointer '</a:t>
            </a:r>
            <a:r>
              <a:rPr lang="en-US" sz="1200" b="0" i="0" kern="1200" dirty="0" err="1" smtClean="0">
                <a:solidFill>
                  <a:schemeClr val="tx1"/>
                </a:solidFill>
                <a:effectLst/>
                <a:latin typeface="+mn-lt"/>
                <a:ea typeface="+mn-ea"/>
                <a:cs typeface="+mn-cs"/>
              </a:rPr>
              <a:t>fp</a:t>
            </a:r>
            <a:r>
              <a:rPr lang="en-US" sz="1200" b="0" i="0" kern="1200" dirty="0" smtClean="0">
                <a:solidFill>
                  <a:schemeClr val="tx1"/>
                </a:solidFill>
                <a:effectLst/>
                <a:latin typeface="+mn-lt"/>
                <a:ea typeface="+mn-ea"/>
                <a:cs typeface="+mn-cs"/>
              </a:rPr>
              <a:t>'. Thus, </a:t>
            </a:r>
            <a:r>
              <a:rPr lang="en-US" sz="1200" b="0" i="0" kern="1200" dirty="0" err="1" smtClean="0">
                <a:solidFill>
                  <a:schemeClr val="tx1"/>
                </a:solidFill>
                <a:effectLst/>
                <a:latin typeface="+mn-lt"/>
                <a:ea typeface="+mn-ea"/>
                <a:cs typeface="+mn-cs"/>
              </a:rPr>
              <a:t>fp</a:t>
            </a:r>
            <a:r>
              <a:rPr lang="en-US" sz="1200" b="0" i="0" kern="1200" dirty="0" smtClean="0">
                <a:solidFill>
                  <a:schemeClr val="tx1"/>
                </a:solidFill>
                <a:effectLst/>
                <a:latin typeface="+mn-lt"/>
                <a:ea typeface="+mn-ea"/>
                <a:cs typeface="+mn-cs"/>
              </a:rPr>
              <a:t> is not pointing to the file's buffer.</a:t>
            </a:r>
            <a:r>
              <a:rPr lang="en-US" dirty="0" smtClean="0"/>
              <a:t/>
            </a:r>
            <a:br>
              <a:rPr lang="en-US" dirty="0" smtClean="0"/>
            </a:br>
            <a:r>
              <a:rPr lang="en-US" sz="1200" b="0" i="0" kern="1200" dirty="0" smtClean="0">
                <a:solidFill>
                  <a:schemeClr val="tx1"/>
                </a:solidFill>
                <a:effectLst/>
                <a:latin typeface="+mn-lt"/>
                <a:ea typeface="+mn-ea"/>
                <a:cs typeface="+mn-cs"/>
              </a:rPr>
              <a:t>Within the structure to which </a:t>
            </a:r>
            <a:r>
              <a:rPr lang="en-US" sz="1200" b="0" i="0" kern="1200" dirty="0" err="1" smtClean="0">
                <a:solidFill>
                  <a:schemeClr val="tx1"/>
                </a:solidFill>
                <a:effectLst/>
                <a:latin typeface="+mn-lt"/>
                <a:ea typeface="+mn-ea"/>
                <a:cs typeface="+mn-cs"/>
              </a:rPr>
              <a:t>fp</a:t>
            </a:r>
            <a:r>
              <a:rPr lang="en-US" sz="1200" b="0" i="0" kern="1200" dirty="0" smtClean="0">
                <a:solidFill>
                  <a:schemeClr val="tx1"/>
                </a:solidFill>
                <a:effectLst/>
                <a:latin typeface="+mn-lt"/>
                <a:ea typeface="+mn-ea"/>
                <a:cs typeface="+mn-cs"/>
              </a:rPr>
              <a:t> is pointing, there is a character pointer called 'buffer'(refer to the structure). It is this pointer which points to the file's buffer. </a:t>
            </a:r>
            <a:r>
              <a:rPr lang="en-US" dirty="0" smtClean="0"/>
              <a:t/>
            </a:r>
            <a:br>
              <a:rPr lang="en-US" dirty="0" smtClean="0"/>
            </a:br>
            <a:r>
              <a:rPr lang="en-US" sz="1200" b="0" i="0" kern="1200" dirty="0" smtClean="0">
                <a:solidFill>
                  <a:schemeClr val="tx1"/>
                </a:solidFill>
                <a:effectLst/>
                <a:latin typeface="+mn-lt"/>
                <a:ea typeface="+mn-ea"/>
                <a:cs typeface="+mn-cs"/>
              </a:rPr>
              <a:t>It can be explained like this:</a:t>
            </a:r>
            <a:r>
              <a:rPr lang="en-US" dirty="0" smtClean="0"/>
              <a:t/>
            </a:r>
            <a:br>
              <a:rPr lang="en-US" dirty="0" smtClean="0"/>
            </a:br>
            <a:r>
              <a:rPr lang="en-US" sz="1200" b="0" i="0" kern="1200" dirty="0" smtClean="0">
                <a:solidFill>
                  <a:schemeClr val="tx1"/>
                </a:solidFill>
                <a:effectLst/>
                <a:latin typeface="+mn-lt"/>
                <a:ea typeface="+mn-ea"/>
                <a:cs typeface="+mn-cs"/>
              </a:rPr>
              <a:t>address of structure=1500 =&gt; address stored in </a:t>
            </a:r>
            <a:r>
              <a:rPr lang="en-US" sz="1200" b="0" i="0" kern="1200" dirty="0" err="1" smtClean="0">
                <a:solidFill>
                  <a:schemeClr val="tx1"/>
                </a:solidFill>
                <a:effectLst/>
                <a:latin typeface="+mn-lt"/>
                <a:ea typeface="+mn-ea"/>
                <a:cs typeface="+mn-cs"/>
              </a:rPr>
              <a:t>fp</a:t>
            </a:r>
            <a:r>
              <a:rPr lang="en-US" sz="1200" b="0" i="0" kern="1200" dirty="0" smtClean="0">
                <a:solidFill>
                  <a:schemeClr val="tx1"/>
                </a:solidFill>
                <a:effectLst/>
                <a:latin typeface="+mn-lt"/>
                <a:ea typeface="+mn-ea"/>
                <a:cs typeface="+mn-cs"/>
              </a:rPr>
              <a:t>=1500 </a:t>
            </a:r>
            <a:r>
              <a:rPr lang="en-US" dirty="0" smtClean="0"/>
              <a:t/>
            </a:r>
            <a:br>
              <a:rPr lang="en-US" dirty="0" smtClean="0"/>
            </a:br>
            <a:r>
              <a:rPr lang="en-US" sz="1200" b="0" i="0" kern="1200" dirty="0" smtClean="0">
                <a:solidFill>
                  <a:schemeClr val="tx1"/>
                </a:solidFill>
                <a:effectLst/>
                <a:latin typeface="+mn-lt"/>
                <a:ea typeface="+mn-ea"/>
                <a:cs typeface="+mn-cs"/>
              </a:rPr>
              <a:t>address of file buffer=1700 =&gt; address stored in 'char *buffer'=1700</a:t>
            </a:r>
            <a:endParaRPr lang="en-US" dirty="0" smtClean="0"/>
          </a:p>
          <a:p>
            <a:endParaRPr lang="en-US" dirty="0"/>
          </a:p>
        </p:txBody>
      </p:sp>
      <p:sp>
        <p:nvSpPr>
          <p:cNvPr id="4" name="Slide Number Placeholder 3"/>
          <p:cNvSpPr>
            <a:spLocks noGrp="1"/>
          </p:cNvSpPr>
          <p:nvPr>
            <p:ph type="sldNum" sz="quarter" idx="10"/>
          </p:nvPr>
        </p:nvSpPr>
        <p:spPr/>
        <p:txBody>
          <a:bodyPr/>
          <a:lstStyle/>
          <a:p>
            <a:fld id="{B0EAF083-6659-4761-8DBD-F9B281D98BC7}" type="slidenum">
              <a:rPr lang="en-US" smtClean="0"/>
              <a:t>16</a:t>
            </a:fld>
            <a:endParaRPr lang="en-US"/>
          </a:p>
        </p:txBody>
      </p:sp>
    </p:spTree>
    <p:extLst>
      <p:ext uri="{BB962C8B-B14F-4D97-AF65-F5344CB8AC3E}">
        <p14:creationId xmlns:p14="http://schemas.microsoft.com/office/powerpoint/2010/main" val="1485340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buffer is not full but data is written on it then we</a:t>
            </a:r>
            <a:r>
              <a:rPr lang="en-US" baseline="0" dirty="0" smtClean="0"/>
              <a:t> </a:t>
            </a:r>
            <a:r>
              <a:rPr lang="en-US" dirty="0" smtClean="0"/>
              <a:t>can forcefully write data on the file using </a:t>
            </a:r>
            <a:r>
              <a:rPr lang="en-US" dirty="0" err="1" smtClean="0"/>
              <a:t>fclose</a:t>
            </a:r>
            <a:r>
              <a:rPr lang="en-US" dirty="0" smtClean="0"/>
              <a:t> function	</a:t>
            </a:r>
          </a:p>
          <a:p>
            <a:r>
              <a:rPr lang="en-US" dirty="0" smtClean="0"/>
              <a:t>	//if buffer is full, data is written to the file automatically</a:t>
            </a:r>
            <a:endParaRPr lang="en-US" dirty="0"/>
          </a:p>
        </p:txBody>
      </p:sp>
      <p:sp>
        <p:nvSpPr>
          <p:cNvPr id="4" name="Slide Number Placeholder 3"/>
          <p:cNvSpPr>
            <a:spLocks noGrp="1"/>
          </p:cNvSpPr>
          <p:nvPr>
            <p:ph type="sldNum" sz="quarter" idx="10"/>
          </p:nvPr>
        </p:nvSpPr>
        <p:spPr/>
        <p:txBody>
          <a:bodyPr/>
          <a:lstStyle/>
          <a:p>
            <a:fld id="{B0EAF083-6659-4761-8DBD-F9B281D98BC7}" type="slidenum">
              <a:rPr lang="en-US" smtClean="0"/>
              <a:t>21</a:t>
            </a:fld>
            <a:endParaRPr lang="en-US"/>
          </a:p>
        </p:txBody>
      </p:sp>
    </p:spTree>
    <p:extLst>
      <p:ext uri="{BB962C8B-B14F-4D97-AF65-F5344CB8AC3E}">
        <p14:creationId xmlns:p14="http://schemas.microsoft.com/office/powerpoint/2010/main" val="4095785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http://www.csegeek.com/csegeek/view/tutorials/c_lang/c_file.php</a:t>
            </a:r>
            <a:endParaRPr lang="en-US" dirty="0"/>
          </a:p>
        </p:txBody>
      </p:sp>
      <p:sp>
        <p:nvSpPr>
          <p:cNvPr id="4" name="Slide Number Placeholder 3"/>
          <p:cNvSpPr>
            <a:spLocks noGrp="1"/>
          </p:cNvSpPr>
          <p:nvPr>
            <p:ph type="sldNum" sz="quarter" idx="10"/>
          </p:nvPr>
        </p:nvSpPr>
        <p:spPr/>
        <p:txBody>
          <a:bodyPr/>
          <a:lstStyle/>
          <a:p>
            <a:fld id="{B0EAF083-6659-4761-8DBD-F9B281D98BC7}" type="slidenum">
              <a:rPr lang="en-US" smtClean="0"/>
              <a:t>25</a:t>
            </a:fld>
            <a:endParaRPr lang="en-US"/>
          </a:p>
        </p:txBody>
      </p:sp>
    </p:spTree>
    <p:extLst>
      <p:ext uri="{BB962C8B-B14F-4D97-AF65-F5344CB8AC3E}">
        <p14:creationId xmlns:p14="http://schemas.microsoft.com/office/powerpoint/2010/main" val="3324001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11/22/2019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3126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251678" y="1506829"/>
            <a:ext cx="10178322" cy="5214646"/>
          </a:xfrm>
        </p:spPr>
        <p:txBody>
          <a:bodyPr>
            <a:normAutofit/>
          </a:bodyPr>
          <a:lstStyle>
            <a:lvl1pPr>
              <a:defRPr sz="1800">
                <a:solidFill>
                  <a:schemeClr val="tx1"/>
                </a:solidFill>
                <a:latin typeface="Georgia" panose="02040502050405020303" pitchFamily="18" charset="0"/>
              </a:defRPr>
            </a:lvl1pPr>
            <a:lvl2pPr>
              <a:defRPr sz="1800">
                <a:solidFill>
                  <a:schemeClr val="tx1"/>
                </a:solidFill>
                <a:latin typeface="Georgia" panose="02040502050405020303" pitchFamily="18" charset="0"/>
              </a:defRPr>
            </a:lvl2pPr>
            <a:lvl3pPr>
              <a:defRPr sz="1800">
                <a:solidFill>
                  <a:schemeClr val="tx1"/>
                </a:solidFill>
                <a:latin typeface="Georgia" panose="02040502050405020303" pitchFamily="18" charset="0"/>
              </a:defRPr>
            </a:lvl3pPr>
            <a:lvl4pPr>
              <a:defRPr sz="1800">
                <a:solidFill>
                  <a:schemeClr val="tx1"/>
                </a:solidFill>
                <a:latin typeface="Georgia" panose="02040502050405020303" pitchFamily="18" charset="0"/>
              </a:defRPr>
            </a:lvl4pPr>
            <a:lvl5pPr>
              <a:defRPr sz="1800">
                <a:solidFill>
                  <a:schemeClr val="tx1"/>
                </a:solidFill>
                <a:latin typeface="Georgia" panose="0204050205040502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11/22/2019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11/22/2019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11/22/2019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11/22/2019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7.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7.bin"/><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31.wmf"/><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Module 5</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497435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bubble sort</a:t>
            </a:r>
            <a:endParaRPr lang="en-US" dirty="0"/>
          </a:p>
        </p:txBody>
      </p:sp>
      <p:sp>
        <p:nvSpPr>
          <p:cNvPr id="3" name="Content Placeholder 2"/>
          <p:cNvSpPr>
            <a:spLocks noGrp="1"/>
          </p:cNvSpPr>
          <p:nvPr>
            <p:ph idx="1"/>
          </p:nvPr>
        </p:nvSpPr>
        <p:spPr/>
        <p:txBody>
          <a:bodyPr/>
          <a:lstStyle/>
          <a:p>
            <a:r>
              <a:rPr lang="en-US" b="1" dirty="0"/>
              <a:t>Optimized Implementation:</a:t>
            </a:r>
            <a:r>
              <a:rPr lang="en-US" dirty="0"/>
              <a:t/>
            </a:r>
            <a:br>
              <a:rPr lang="en-US" dirty="0"/>
            </a:br>
            <a:r>
              <a:rPr lang="en-US" dirty="0"/>
              <a:t>The above function always runs O(n^2) time even if the array is sorted. It can be optimized by stopping the algorithm if inner loop didn’t cause any swap</a:t>
            </a:r>
            <a:r>
              <a:rPr lang="en-US" dirty="0" smtClean="0"/>
              <a:t>.</a:t>
            </a:r>
          </a:p>
          <a:p>
            <a:endParaRPr lang="en-US" dirty="0" smtClean="0"/>
          </a:p>
          <a:p>
            <a:endParaRPr lang="en-US" dirty="0"/>
          </a:p>
        </p:txBody>
      </p:sp>
      <p:sp>
        <p:nvSpPr>
          <p:cNvPr id="4" name="Right Arrow 3"/>
          <p:cNvSpPr/>
          <p:nvPr/>
        </p:nvSpPr>
        <p:spPr>
          <a:xfrm>
            <a:off x="1869141" y="2729753"/>
            <a:ext cx="2178424" cy="906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Program here</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939706600"/>
              </p:ext>
            </p:extLst>
          </p:nvPr>
        </p:nvGraphicFramePr>
        <p:xfrm>
          <a:off x="4384741" y="2963722"/>
          <a:ext cx="560574" cy="438150"/>
        </p:xfrm>
        <a:graphic>
          <a:graphicData uri="http://schemas.openxmlformats.org/presentationml/2006/ole">
            <mc:AlternateContent xmlns:mc="http://schemas.openxmlformats.org/markup-compatibility/2006">
              <mc:Choice xmlns:v="urn:schemas-microsoft-com:vml" Requires="v">
                <p:oleObj spid="_x0000_s9281" name="Packager Shell Object" showAsIcon="1" r:id="rId3" imgW="618840" imgH="437760" progId="Package">
                  <p:embed/>
                </p:oleObj>
              </mc:Choice>
              <mc:Fallback>
                <p:oleObj name="Packager Shell Object" showAsIcon="1" r:id="rId3" imgW="618840" imgH="437760" progId="Package">
                  <p:embed/>
                  <p:pic>
                    <p:nvPicPr>
                      <p:cNvPr id="0" name=""/>
                      <p:cNvPicPr/>
                      <p:nvPr/>
                    </p:nvPicPr>
                    <p:blipFill>
                      <a:blip r:embed="rId4"/>
                      <a:stretch>
                        <a:fillRect/>
                      </a:stretch>
                    </p:blipFill>
                    <p:spPr>
                      <a:xfrm>
                        <a:off x="4384741" y="2963722"/>
                        <a:ext cx="560574" cy="438150"/>
                      </a:xfrm>
                      <a:prstGeom prst="rect">
                        <a:avLst/>
                      </a:prstGeom>
                    </p:spPr>
                  </p:pic>
                </p:oleObj>
              </mc:Fallback>
            </mc:AlternateContent>
          </a:graphicData>
        </a:graphic>
      </p:graphicFrame>
    </p:spTree>
    <p:extLst>
      <p:ext uri="{BB962C8B-B14F-4D97-AF65-F5344CB8AC3E}">
        <p14:creationId xmlns:p14="http://schemas.microsoft.com/office/powerpoint/2010/main" val="3355690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p:txBody>
          <a:bodyPr/>
          <a:lstStyle/>
          <a:p>
            <a:pPr fontAlgn="base"/>
            <a:r>
              <a:rPr lang="en-US" dirty="0"/>
              <a:t>The selection sort algorithm sorts an array by repeatedly finding the minimum element (considering ascending order) from unsorted part and putting it at the beginning. The algorithm maintains two subarrays in a given array.</a:t>
            </a:r>
          </a:p>
          <a:p>
            <a:pPr marL="0" indent="0" fontAlgn="base">
              <a:buNone/>
            </a:pPr>
            <a:r>
              <a:rPr lang="en-US" dirty="0"/>
              <a:t>1) The subarray which is already sorted.</a:t>
            </a:r>
            <a:br>
              <a:rPr lang="en-US" dirty="0"/>
            </a:br>
            <a:r>
              <a:rPr lang="en-US" dirty="0"/>
              <a:t>2) Remaining subarray which is unsorted.</a:t>
            </a:r>
          </a:p>
          <a:p>
            <a:pPr fontAlgn="base"/>
            <a:r>
              <a:rPr lang="en-US" dirty="0"/>
              <a:t>In every iteration of selection sort, the minimum element (considering ascending order) from the unsorted subarray is picked and moved to the sorted subarray.</a:t>
            </a:r>
          </a:p>
        </p:txBody>
      </p:sp>
      <p:sp>
        <p:nvSpPr>
          <p:cNvPr id="4" name="Right Arrow 3"/>
          <p:cNvSpPr/>
          <p:nvPr/>
        </p:nvSpPr>
        <p:spPr>
          <a:xfrm>
            <a:off x="3227294" y="4477870"/>
            <a:ext cx="2178424" cy="9598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Program here</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817335556"/>
              </p:ext>
            </p:extLst>
          </p:nvPr>
        </p:nvGraphicFramePr>
        <p:xfrm>
          <a:off x="5762989" y="4738733"/>
          <a:ext cx="577850" cy="438150"/>
        </p:xfrm>
        <a:graphic>
          <a:graphicData uri="http://schemas.openxmlformats.org/presentationml/2006/ole">
            <mc:AlternateContent xmlns:mc="http://schemas.openxmlformats.org/markup-compatibility/2006">
              <mc:Choice xmlns:v="urn:schemas-microsoft-com:vml" Requires="v">
                <p:oleObj spid="_x0000_s6382" name="Packager Shell Object" showAsIcon="1" r:id="rId3" imgW="578160" imgH="437760" progId="Package">
                  <p:embed/>
                </p:oleObj>
              </mc:Choice>
              <mc:Fallback>
                <p:oleObj name="Packager Shell Object" showAsIcon="1" r:id="rId3" imgW="578160" imgH="437760" progId="Package">
                  <p:embed/>
                  <p:pic>
                    <p:nvPicPr>
                      <p:cNvPr id="0" name=""/>
                      <p:cNvPicPr/>
                      <p:nvPr/>
                    </p:nvPicPr>
                    <p:blipFill>
                      <a:blip r:embed="rId4"/>
                      <a:stretch>
                        <a:fillRect/>
                      </a:stretch>
                    </p:blipFill>
                    <p:spPr>
                      <a:xfrm>
                        <a:off x="5762989" y="4738733"/>
                        <a:ext cx="577850" cy="438150"/>
                      </a:xfrm>
                      <a:prstGeom prst="rect">
                        <a:avLst/>
                      </a:prstGeom>
                    </p:spPr>
                  </p:pic>
                </p:oleObj>
              </mc:Fallback>
            </mc:AlternateContent>
          </a:graphicData>
        </a:graphic>
      </p:graphicFrame>
    </p:spTree>
    <p:extLst>
      <p:ext uri="{BB962C8B-B14F-4D97-AF65-F5344CB8AC3E}">
        <p14:creationId xmlns:p14="http://schemas.microsoft.com/office/powerpoint/2010/main" val="2451302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solidFill>
                  <a:schemeClr val="tx1"/>
                </a:solidFill>
              </a:rPr>
              <a:t>Insertion sort</a:t>
            </a:r>
            <a:r>
              <a:rPr lang="en-US" sz="54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US" sz="54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dirty="0"/>
              <a:t>It is a simple Sorting algorithm which sorts the array by shifting elements one by one. Following are some of the important characteristics of Insertion Sort.</a:t>
            </a:r>
          </a:p>
          <a:p>
            <a:r>
              <a:rPr lang="en-US" dirty="0"/>
              <a:t>It has one of the simplest implementation</a:t>
            </a:r>
          </a:p>
          <a:p>
            <a:r>
              <a:rPr lang="en-US" dirty="0"/>
              <a:t>It is efficient for smaller data sets, but very inefficient for larger lists.</a:t>
            </a:r>
          </a:p>
          <a:p>
            <a:r>
              <a:rPr lang="en-US" dirty="0"/>
              <a:t>Insertion Sort is adaptive, that means it reduces its total number of steps if given a partially sorted list, hence it increases its efficiency</a:t>
            </a:r>
            <a:r>
              <a:rPr lang="en-US" dirty="0" smtClean="0"/>
              <a:t>.</a:t>
            </a:r>
          </a:p>
          <a:p>
            <a:endParaRPr lang="en-US" dirty="0" smtClean="0"/>
          </a:p>
          <a:p>
            <a:endParaRPr lang="en-US" dirty="0"/>
          </a:p>
        </p:txBody>
      </p:sp>
      <p:sp>
        <p:nvSpPr>
          <p:cNvPr id="5" name="Right Arrow 4"/>
          <p:cNvSpPr/>
          <p:nvPr/>
        </p:nvSpPr>
        <p:spPr>
          <a:xfrm>
            <a:off x="3227294" y="4477870"/>
            <a:ext cx="2178424" cy="9598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Program here</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97984944"/>
              </p:ext>
            </p:extLst>
          </p:nvPr>
        </p:nvGraphicFramePr>
        <p:xfrm>
          <a:off x="5581650" y="4738733"/>
          <a:ext cx="569913" cy="438150"/>
        </p:xfrm>
        <a:graphic>
          <a:graphicData uri="http://schemas.openxmlformats.org/presentationml/2006/ole">
            <mc:AlternateContent xmlns:mc="http://schemas.openxmlformats.org/markup-compatibility/2006">
              <mc:Choice xmlns:v="urn:schemas-microsoft-com:vml" Requires="v">
                <p:oleObj spid="_x0000_s8259" name="Packager Shell Object" showAsIcon="1" r:id="rId3" imgW="569880" imgH="437760" progId="Package">
                  <p:embed/>
                </p:oleObj>
              </mc:Choice>
              <mc:Fallback>
                <p:oleObj name="Packager Shell Object" showAsIcon="1" r:id="rId3" imgW="569880" imgH="437760" progId="Package">
                  <p:embed/>
                  <p:pic>
                    <p:nvPicPr>
                      <p:cNvPr id="0" name=""/>
                      <p:cNvPicPr/>
                      <p:nvPr/>
                    </p:nvPicPr>
                    <p:blipFill>
                      <a:blip r:embed="rId4"/>
                      <a:stretch>
                        <a:fillRect/>
                      </a:stretch>
                    </p:blipFill>
                    <p:spPr>
                      <a:xfrm>
                        <a:off x="5581650" y="4738733"/>
                        <a:ext cx="569913" cy="438150"/>
                      </a:xfrm>
                      <a:prstGeom prst="rect">
                        <a:avLst/>
                      </a:prstGeom>
                    </p:spPr>
                  </p:pic>
                </p:oleObj>
              </mc:Fallback>
            </mc:AlternateContent>
          </a:graphicData>
        </a:graphic>
      </p:graphicFrame>
    </p:spTree>
    <p:extLst>
      <p:ext uri="{BB962C8B-B14F-4D97-AF65-F5344CB8AC3E}">
        <p14:creationId xmlns:p14="http://schemas.microsoft.com/office/powerpoint/2010/main" val="307843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a:t>
            </a:r>
            <a:endParaRPr lang="en-US" dirty="0"/>
          </a:p>
        </p:txBody>
      </p:sp>
      <p:sp>
        <p:nvSpPr>
          <p:cNvPr id="3" name="Content Placeholder 2"/>
          <p:cNvSpPr>
            <a:spLocks noGrp="1"/>
          </p:cNvSpPr>
          <p:nvPr>
            <p:ph idx="1"/>
          </p:nvPr>
        </p:nvSpPr>
        <p:spPr/>
        <p:txBody>
          <a:bodyPr>
            <a:normAutofit/>
          </a:bodyPr>
          <a:lstStyle/>
          <a:p>
            <a:pPr marL="0" indent="0" fontAlgn="base">
              <a:buNone/>
            </a:pPr>
            <a:r>
              <a:rPr lang="en-US" b="1" cap="all" dirty="0">
                <a:solidFill>
                  <a:srgbClr val="002060"/>
                </a:solidFill>
              </a:rPr>
              <a:t>WHAT IS FILE</a:t>
            </a:r>
            <a:r>
              <a:rPr lang="en-US" b="1" cap="all" dirty="0" smtClean="0">
                <a:solidFill>
                  <a:srgbClr val="002060"/>
                </a:solidFill>
              </a:rPr>
              <a:t>?</a:t>
            </a:r>
            <a:endParaRPr lang="en-US" dirty="0" smtClean="0"/>
          </a:p>
          <a:p>
            <a:r>
              <a:rPr lang="en-US" dirty="0" smtClean="0"/>
              <a:t>A </a:t>
            </a:r>
            <a:r>
              <a:rPr lang="en-US" dirty="0"/>
              <a:t>file is a collection of bytes stored on a </a:t>
            </a:r>
            <a:r>
              <a:rPr lang="en-US" b="1" u="sng" dirty="0"/>
              <a:t>secondary storage device</a:t>
            </a:r>
            <a:r>
              <a:rPr lang="en-US" dirty="0"/>
              <a:t>(generally a disk)</a:t>
            </a:r>
          </a:p>
          <a:p>
            <a:r>
              <a:rPr lang="en-US" dirty="0"/>
              <a:t>Collection of byte may be </a:t>
            </a:r>
            <a:r>
              <a:rPr lang="en-US" b="1" u="sng" dirty="0"/>
              <a:t>interpreted as</a:t>
            </a:r>
            <a:r>
              <a:rPr lang="en-US" dirty="0"/>
              <a:t> –</a:t>
            </a:r>
          </a:p>
          <a:p>
            <a:pPr lvl="1"/>
            <a:r>
              <a:rPr lang="en-US" dirty="0"/>
              <a:t>Single character</a:t>
            </a:r>
          </a:p>
          <a:p>
            <a:pPr lvl="1"/>
            <a:r>
              <a:rPr lang="en-US" dirty="0"/>
              <a:t>Single Word</a:t>
            </a:r>
          </a:p>
          <a:p>
            <a:pPr lvl="1"/>
            <a:r>
              <a:rPr lang="en-US" dirty="0"/>
              <a:t>Single Line</a:t>
            </a:r>
          </a:p>
          <a:p>
            <a:pPr lvl="1"/>
            <a:r>
              <a:rPr lang="en-US" dirty="0"/>
              <a:t>Complete Structure.</a:t>
            </a:r>
          </a:p>
          <a:p>
            <a:r>
              <a:rPr lang="en-US" dirty="0"/>
              <a:t> Data is </a:t>
            </a:r>
            <a:r>
              <a:rPr lang="en-US" b="1" dirty="0"/>
              <a:t>stored onto the disk</a:t>
            </a:r>
            <a:r>
              <a:rPr lang="en-US" dirty="0"/>
              <a:t> and can be retrieve whenever require.</a:t>
            </a:r>
          </a:p>
          <a:p>
            <a:r>
              <a:rPr lang="en-US" dirty="0" smtClean="0"/>
              <a:t>In </a:t>
            </a:r>
            <a:r>
              <a:rPr lang="en-US" dirty="0"/>
              <a:t>C we have many </a:t>
            </a:r>
            <a:r>
              <a:rPr lang="en-US" b="1" u="sng" dirty="0"/>
              <a:t>functions that deals with file handling</a:t>
            </a:r>
            <a:endParaRPr lang="en-US" dirty="0"/>
          </a:p>
          <a:p>
            <a:pPr marL="0" indent="0" fontAlgn="base">
              <a:buNone/>
            </a:pPr>
            <a:r>
              <a:rPr lang="en-US" b="1" dirty="0" smtClean="0">
                <a:solidFill>
                  <a:srgbClr val="002060"/>
                </a:solidFill>
              </a:rPr>
              <a:t>Advantage </a:t>
            </a:r>
            <a:r>
              <a:rPr lang="en-US" b="1" dirty="0">
                <a:solidFill>
                  <a:srgbClr val="002060"/>
                </a:solidFill>
              </a:rPr>
              <a:t>of File</a:t>
            </a:r>
          </a:p>
          <a:p>
            <a:r>
              <a:rPr lang="en-US" dirty="0"/>
              <a:t>It </a:t>
            </a:r>
            <a:r>
              <a:rPr lang="en-US" i="1" dirty="0"/>
              <a:t>will contain the data even after program exit</a:t>
            </a:r>
            <a:r>
              <a:rPr lang="en-US" dirty="0"/>
              <a:t>. Normally we use variable or array to store data, but data is lost after program exit. Variables and arrays are non-permanent storage medium whereas file is permanent storage medium.</a:t>
            </a:r>
          </a:p>
        </p:txBody>
      </p:sp>
    </p:spTree>
    <p:extLst>
      <p:ext uri="{BB962C8B-B14F-4D97-AF65-F5344CB8AC3E}">
        <p14:creationId xmlns:p14="http://schemas.microsoft.com/office/powerpoint/2010/main" val="3222188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682" y="406533"/>
            <a:ext cx="10234314" cy="950742"/>
          </a:xfrm>
        </p:spPr>
        <p:txBody>
          <a:bodyPr/>
          <a:lstStyle/>
          <a:p>
            <a:r>
              <a:rPr lang="en-US" dirty="0" smtClean="0"/>
              <a:t>File handling-basics </a:t>
            </a:r>
            <a:endParaRPr lang="en-US" dirty="0"/>
          </a:p>
        </p:txBody>
      </p:sp>
      <p:sp>
        <p:nvSpPr>
          <p:cNvPr id="3" name="Content Placeholder 2"/>
          <p:cNvSpPr>
            <a:spLocks noGrp="1"/>
          </p:cNvSpPr>
          <p:nvPr>
            <p:ph idx="1"/>
          </p:nvPr>
        </p:nvSpPr>
        <p:spPr>
          <a:xfrm>
            <a:off x="1223682" y="497545"/>
            <a:ext cx="10234314" cy="5323740"/>
          </a:xfrm>
        </p:spPr>
        <p:txBody>
          <a:bodyPr/>
          <a:lstStyle/>
          <a:p>
            <a:r>
              <a:rPr lang="en-US" dirty="0" smtClean="0"/>
              <a:t>. </a:t>
            </a:r>
          </a:p>
          <a:p>
            <a:pPr marL="0" indent="0">
              <a:buNone/>
            </a:pP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1349332" y="1595536"/>
            <a:ext cx="10108664" cy="5052152"/>
          </a:xfrm>
          <a:prstGeom prst="rect">
            <a:avLst/>
          </a:prstGeom>
        </p:spPr>
      </p:pic>
      <p:cxnSp>
        <p:nvCxnSpPr>
          <p:cNvPr id="6" name="Straight Arrow Connector 5"/>
          <p:cNvCxnSpPr/>
          <p:nvPr/>
        </p:nvCxnSpPr>
        <p:spPr>
          <a:xfrm flipH="1">
            <a:off x="5800725" y="3574345"/>
            <a:ext cx="2469216" cy="70014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 name="Rectangle 9"/>
          <p:cNvSpPr/>
          <p:nvPr/>
        </p:nvSpPr>
        <p:spPr>
          <a:xfrm>
            <a:off x="4812531" y="3962759"/>
            <a:ext cx="861966" cy="83142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FILE</a:t>
            </a:r>
            <a:endParaRPr lang="en-US" dirty="0"/>
          </a:p>
        </p:txBody>
      </p:sp>
      <p:sp>
        <p:nvSpPr>
          <p:cNvPr id="11" name="TextBox 10"/>
          <p:cNvSpPr txBox="1"/>
          <p:nvPr/>
        </p:nvSpPr>
        <p:spPr>
          <a:xfrm>
            <a:off x="5666127" y="4284118"/>
            <a:ext cx="2198014" cy="942646"/>
          </a:xfrm>
          <a:prstGeom prst="rect">
            <a:avLst/>
          </a:prstGeom>
          <a:noFill/>
        </p:spPr>
        <p:txBody>
          <a:bodyPr wrap="square" rtlCol="0">
            <a:spAutoFit/>
          </a:bodyPr>
          <a:lstStyle/>
          <a:p>
            <a:r>
              <a:rPr lang="en-US" dirty="0" smtClean="0"/>
              <a:t>1.</a:t>
            </a:r>
            <a:r>
              <a:rPr lang="en-US" b="1" dirty="0" smtClean="0"/>
              <a:t> Reading file into RAM</a:t>
            </a:r>
          </a:p>
          <a:p>
            <a:endParaRPr lang="en-US" dirty="0"/>
          </a:p>
        </p:txBody>
      </p:sp>
      <p:sp>
        <p:nvSpPr>
          <p:cNvPr id="12" name="Rectangle 11"/>
          <p:cNvSpPr/>
          <p:nvPr/>
        </p:nvSpPr>
        <p:spPr>
          <a:xfrm>
            <a:off x="2273823" y="4719841"/>
            <a:ext cx="919428" cy="57242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File Pointer</a:t>
            </a:r>
            <a:endParaRPr lang="en-US" dirty="0"/>
          </a:p>
        </p:txBody>
      </p:sp>
      <p:cxnSp>
        <p:nvCxnSpPr>
          <p:cNvPr id="14" name="Straight Arrow Connector 13"/>
          <p:cNvCxnSpPr>
            <a:endCxn id="10" idx="1"/>
          </p:cNvCxnSpPr>
          <p:nvPr/>
        </p:nvCxnSpPr>
        <p:spPr>
          <a:xfrm flipV="1">
            <a:off x="3193251" y="4378472"/>
            <a:ext cx="1619280" cy="5697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TextBox 14"/>
          <p:cNvSpPr txBox="1"/>
          <p:nvPr/>
        </p:nvSpPr>
        <p:spPr>
          <a:xfrm>
            <a:off x="3132284" y="5203360"/>
            <a:ext cx="2083084" cy="1225440"/>
          </a:xfrm>
          <a:prstGeom prst="rect">
            <a:avLst/>
          </a:prstGeom>
          <a:noFill/>
        </p:spPr>
        <p:txBody>
          <a:bodyPr wrap="square" rtlCol="0">
            <a:spAutoFit/>
          </a:bodyPr>
          <a:lstStyle/>
          <a:p>
            <a:r>
              <a:rPr lang="en-US" b="1" dirty="0" smtClean="0"/>
              <a:t>2. Create a pointer which holds the address of first byte of the file</a:t>
            </a:r>
            <a:endParaRPr lang="en-US" b="1" dirty="0"/>
          </a:p>
        </p:txBody>
      </p:sp>
      <p:cxnSp>
        <p:nvCxnSpPr>
          <p:cNvPr id="17" name="Straight Arrow Connector 16"/>
          <p:cNvCxnSpPr/>
          <p:nvPr/>
        </p:nvCxnSpPr>
        <p:spPr>
          <a:xfrm>
            <a:off x="3096144" y="3699998"/>
            <a:ext cx="1547295" cy="28873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8" name="TextBox 17"/>
          <p:cNvSpPr txBox="1"/>
          <p:nvPr/>
        </p:nvSpPr>
        <p:spPr>
          <a:xfrm>
            <a:off x="3193251" y="3077579"/>
            <a:ext cx="2614626" cy="659852"/>
          </a:xfrm>
          <a:prstGeom prst="rect">
            <a:avLst/>
          </a:prstGeom>
          <a:noFill/>
        </p:spPr>
        <p:txBody>
          <a:bodyPr wrap="square" rtlCol="0">
            <a:spAutoFit/>
          </a:bodyPr>
          <a:lstStyle/>
          <a:p>
            <a:r>
              <a:rPr lang="en-US" b="1" dirty="0" smtClean="0"/>
              <a:t>3. Finally data can be stored from this variable</a:t>
            </a:r>
            <a:endParaRPr lang="en-US" b="1" dirty="0"/>
          </a:p>
        </p:txBody>
      </p:sp>
      <p:sp>
        <p:nvSpPr>
          <p:cNvPr id="19" name="TextBox 18"/>
          <p:cNvSpPr txBox="1"/>
          <p:nvPr/>
        </p:nvSpPr>
        <p:spPr>
          <a:xfrm>
            <a:off x="2657070" y="3508135"/>
            <a:ext cx="617740" cy="377058"/>
          </a:xfrm>
          <a:prstGeom prst="rect">
            <a:avLst/>
          </a:prstGeom>
          <a:noFill/>
        </p:spPr>
        <p:txBody>
          <a:bodyPr wrap="square" rtlCol="0">
            <a:spAutoFit/>
          </a:bodyPr>
          <a:lstStyle/>
          <a:p>
            <a:r>
              <a:rPr lang="en-US" dirty="0" smtClean="0"/>
              <a:t>10</a:t>
            </a:r>
            <a:endParaRPr lang="en-US" dirty="0"/>
          </a:p>
        </p:txBody>
      </p:sp>
      <p:sp>
        <p:nvSpPr>
          <p:cNvPr id="20" name="TextBox 19"/>
          <p:cNvSpPr txBox="1"/>
          <p:nvPr/>
        </p:nvSpPr>
        <p:spPr>
          <a:xfrm>
            <a:off x="2113647" y="3508135"/>
            <a:ext cx="330420" cy="377058"/>
          </a:xfrm>
          <a:prstGeom prst="rect">
            <a:avLst/>
          </a:prstGeom>
          <a:noFill/>
        </p:spPr>
        <p:txBody>
          <a:bodyPr wrap="square" rtlCol="0">
            <a:spAutoFit/>
          </a:bodyPr>
          <a:lstStyle/>
          <a:p>
            <a:r>
              <a:rPr lang="en-US" dirty="0" smtClean="0"/>
              <a:t>a</a:t>
            </a:r>
            <a:endParaRPr lang="en-US" dirty="0"/>
          </a:p>
        </p:txBody>
      </p:sp>
    </p:spTree>
    <p:extLst>
      <p:ext uri="{BB962C8B-B14F-4D97-AF65-F5344CB8AC3E}">
        <p14:creationId xmlns:p14="http://schemas.microsoft.com/office/powerpoint/2010/main" val="188736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749" y="382385"/>
            <a:ext cx="10368251" cy="684371"/>
          </a:xfrm>
        </p:spPr>
        <p:txBody>
          <a:bodyPr>
            <a:normAutofit fontScale="90000"/>
          </a:bodyPr>
          <a:lstStyle/>
          <a:p>
            <a:r>
              <a:rPr lang="en-US" dirty="0"/>
              <a:t>File </a:t>
            </a:r>
            <a:r>
              <a:rPr lang="en-US" dirty="0" smtClean="0"/>
              <a:t>handling- basics </a:t>
            </a:r>
            <a:endParaRPr lang="en-US" dirty="0"/>
          </a:p>
        </p:txBody>
      </p:sp>
      <p:sp>
        <p:nvSpPr>
          <p:cNvPr id="3" name="Content Placeholder 2"/>
          <p:cNvSpPr>
            <a:spLocks noGrp="1"/>
          </p:cNvSpPr>
          <p:nvPr>
            <p:ph idx="1"/>
          </p:nvPr>
        </p:nvSpPr>
        <p:spPr>
          <a:xfrm>
            <a:off x="955293" y="1151922"/>
            <a:ext cx="10474707" cy="5569553"/>
          </a:xfrm>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955293" y="2173286"/>
            <a:ext cx="4664449" cy="4265239"/>
          </a:xfrm>
          <a:prstGeom prst="rect">
            <a:avLst/>
          </a:prstGeom>
        </p:spPr>
      </p:pic>
      <p:sp>
        <p:nvSpPr>
          <p:cNvPr id="8" name="Rounded Rectangle 7"/>
          <p:cNvSpPr/>
          <p:nvPr/>
        </p:nvSpPr>
        <p:spPr>
          <a:xfrm>
            <a:off x="9715500" y="2334863"/>
            <a:ext cx="1714500" cy="225058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b="1" dirty="0" smtClean="0"/>
              <a:t>FILE</a:t>
            </a:r>
            <a:endParaRPr lang="en-US" b="1" dirty="0"/>
          </a:p>
        </p:txBody>
      </p:sp>
      <p:sp>
        <p:nvSpPr>
          <p:cNvPr id="7" name="Rectangle 6"/>
          <p:cNvSpPr/>
          <p:nvPr/>
        </p:nvSpPr>
        <p:spPr>
          <a:xfrm>
            <a:off x="5933518" y="3862553"/>
            <a:ext cx="2554941" cy="1855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077961" y="2766894"/>
            <a:ext cx="638448" cy="329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64624" y="4012920"/>
            <a:ext cx="443752" cy="424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925238" y="4654637"/>
            <a:ext cx="443752" cy="424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891618" y="4018851"/>
            <a:ext cx="443752" cy="424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65177" y="5316527"/>
            <a:ext cx="443752"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037734" y="4693158"/>
            <a:ext cx="443752"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911790" y="5315312"/>
            <a:ext cx="443752"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826191" y="4694051"/>
            <a:ext cx="443752"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839638" y="5315313"/>
            <a:ext cx="443752"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814986" y="4057138"/>
            <a:ext cx="443752"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037730" y="4026131"/>
            <a:ext cx="443752"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891618" y="4667848"/>
            <a:ext cx="450478"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6891618" y="4032062"/>
            <a:ext cx="443752"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4833639" y="2913871"/>
            <a:ext cx="1082488" cy="8068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9" name="TextBox 28"/>
          <p:cNvSpPr txBox="1"/>
          <p:nvPr/>
        </p:nvSpPr>
        <p:spPr>
          <a:xfrm>
            <a:off x="3987606" y="2411103"/>
            <a:ext cx="1176065" cy="369332"/>
          </a:xfrm>
          <a:prstGeom prst="rect">
            <a:avLst/>
          </a:prstGeom>
          <a:noFill/>
        </p:spPr>
        <p:txBody>
          <a:bodyPr wrap="square" rtlCol="0">
            <a:spAutoFit/>
          </a:bodyPr>
          <a:lstStyle/>
          <a:p>
            <a:r>
              <a:rPr lang="en-US" b="1" dirty="0" smtClean="0"/>
              <a:t>FILE *</a:t>
            </a:r>
            <a:r>
              <a:rPr lang="en-US" b="1" dirty="0" err="1" smtClean="0"/>
              <a:t>fp</a:t>
            </a:r>
            <a:endParaRPr lang="en-US" b="1" dirty="0"/>
          </a:p>
        </p:txBody>
      </p:sp>
      <p:sp>
        <p:nvSpPr>
          <p:cNvPr id="31" name="TextBox 30"/>
          <p:cNvSpPr txBox="1"/>
          <p:nvPr/>
        </p:nvSpPr>
        <p:spPr>
          <a:xfrm>
            <a:off x="6481482" y="5876144"/>
            <a:ext cx="2723030" cy="646331"/>
          </a:xfrm>
          <a:prstGeom prst="rect">
            <a:avLst/>
          </a:prstGeom>
          <a:noFill/>
        </p:spPr>
        <p:txBody>
          <a:bodyPr wrap="square" rtlCol="0">
            <a:spAutoFit/>
          </a:bodyPr>
          <a:lstStyle/>
          <a:p>
            <a:r>
              <a:rPr lang="en-US" b="1" dirty="0" smtClean="0"/>
              <a:t>&lt;structure: used to describe a file&gt;</a:t>
            </a:r>
            <a:endParaRPr lang="en-US" b="1" dirty="0"/>
          </a:p>
        </p:txBody>
      </p:sp>
      <p:sp>
        <p:nvSpPr>
          <p:cNvPr id="34" name="TextBox 33"/>
          <p:cNvSpPr txBox="1"/>
          <p:nvPr/>
        </p:nvSpPr>
        <p:spPr>
          <a:xfrm>
            <a:off x="6830532" y="3741808"/>
            <a:ext cx="793377" cy="369332"/>
          </a:xfrm>
          <a:prstGeom prst="rect">
            <a:avLst/>
          </a:prstGeom>
          <a:noFill/>
        </p:spPr>
        <p:txBody>
          <a:bodyPr wrap="square" rtlCol="0">
            <a:spAutoFit/>
          </a:bodyPr>
          <a:lstStyle/>
          <a:p>
            <a:r>
              <a:rPr lang="en-US" b="1" dirty="0" smtClean="0"/>
              <a:t>flags</a:t>
            </a:r>
            <a:endParaRPr lang="en-US" b="1" dirty="0"/>
          </a:p>
        </p:txBody>
      </p:sp>
      <p:sp>
        <p:nvSpPr>
          <p:cNvPr id="35" name="TextBox 34"/>
          <p:cNvSpPr txBox="1"/>
          <p:nvPr/>
        </p:nvSpPr>
        <p:spPr>
          <a:xfrm>
            <a:off x="7725338" y="4421069"/>
            <a:ext cx="1109380" cy="369332"/>
          </a:xfrm>
          <a:prstGeom prst="rect">
            <a:avLst/>
          </a:prstGeom>
          <a:noFill/>
        </p:spPr>
        <p:txBody>
          <a:bodyPr wrap="square" rtlCol="0">
            <a:spAutoFit/>
          </a:bodyPr>
          <a:lstStyle/>
          <a:p>
            <a:r>
              <a:rPr lang="en-US" b="1" dirty="0" err="1" smtClean="0"/>
              <a:t>istemp</a:t>
            </a:r>
            <a:endParaRPr lang="en-US" b="1" dirty="0"/>
          </a:p>
        </p:txBody>
      </p:sp>
      <p:sp>
        <p:nvSpPr>
          <p:cNvPr id="36" name="TextBox 35"/>
          <p:cNvSpPr txBox="1"/>
          <p:nvPr/>
        </p:nvSpPr>
        <p:spPr>
          <a:xfrm>
            <a:off x="5940237" y="4409970"/>
            <a:ext cx="793377" cy="369332"/>
          </a:xfrm>
          <a:prstGeom prst="rect">
            <a:avLst/>
          </a:prstGeom>
          <a:noFill/>
        </p:spPr>
        <p:txBody>
          <a:bodyPr wrap="square" rtlCol="0">
            <a:spAutoFit/>
          </a:bodyPr>
          <a:lstStyle/>
          <a:p>
            <a:r>
              <a:rPr lang="en-US" b="1" dirty="0" smtClean="0"/>
              <a:t>hold</a:t>
            </a:r>
            <a:endParaRPr lang="en-US" b="1" dirty="0"/>
          </a:p>
        </p:txBody>
      </p:sp>
      <p:sp>
        <p:nvSpPr>
          <p:cNvPr id="37" name="TextBox 36"/>
          <p:cNvSpPr txBox="1"/>
          <p:nvPr/>
        </p:nvSpPr>
        <p:spPr>
          <a:xfrm>
            <a:off x="5959282" y="3729117"/>
            <a:ext cx="793377" cy="369332"/>
          </a:xfrm>
          <a:prstGeom prst="rect">
            <a:avLst/>
          </a:prstGeom>
          <a:noFill/>
        </p:spPr>
        <p:txBody>
          <a:bodyPr wrap="square" rtlCol="0">
            <a:spAutoFit/>
          </a:bodyPr>
          <a:lstStyle/>
          <a:p>
            <a:r>
              <a:rPr lang="en-US" b="1" dirty="0" smtClean="0"/>
              <a:t>level</a:t>
            </a:r>
            <a:endParaRPr lang="en-US" b="1" dirty="0"/>
          </a:p>
        </p:txBody>
      </p:sp>
      <p:sp>
        <p:nvSpPr>
          <p:cNvPr id="38" name="TextBox 37"/>
          <p:cNvSpPr txBox="1"/>
          <p:nvPr/>
        </p:nvSpPr>
        <p:spPr>
          <a:xfrm>
            <a:off x="7695082" y="3716756"/>
            <a:ext cx="793377" cy="369332"/>
          </a:xfrm>
          <a:prstGeom prst="rect">
            <a:avLst/>
          </a:prstGeom>
          <a:noFill/>
        </p:spPr>
        <p:txBody>
          <a:bodyPr wrap="square" rtlCol="0">
            <a:spAutoFit/>
          </a:bodyPr>
          <a:lstStyle/>
          <a:p>
            <a:r>
              <a:rPr lang="en-US" b="1" dirty="0" smtClean="0"/>
              <a:t>  </a:t>
            </a:r>
            <a:r>
              <a:rPr lang="en-US" b="1" dirty="0" err="1" smtClean="0"/>
              <a:t>fd</a:t>
            </a:r>
            <a:endParaRPr lang="en-US" b="1" dirty="0"/>
          </a:p>
        </p:txBody>
      </p:sp>
      <p:sp>
        <p:nvSpPr>
          <p:cNvPr id="39" name="TextBox 38"/>
          <p:cNvSpPr txBox="1"/>
          <p:nvPr/>
        </p:nvSpPr>
        <p:spPr>
          <a:xfrm>
            <a:off x="6736977" y="4976908"/>
            <a:ext cx="793377" cy="369332"/>
          </a:xfrm>
          <a:prstGeom prst="rect">
            <a:avLst/>
          </a:prstGeom>
          <a:noFill/>
        </p:spPr>
        <p:txBody>
          <a:bodyPr wrap="square" rtlCol="0">
            <a:spAutoFit/>
          </a:bodyPr>
          <a:lstStyle/>
          <a:p>
            <a:r>
              <a:rPr lang="en-US" b="1" dirty="0" smtClean="0"/>
              <a:t> *</a:t>
            </a:r>
            <a:r>
              <a:rPr lang="en-US" b="1" dirty="0" err="1" smtClean="0"/>
              <a:t>curp</a:t>
            </a:r>
            <a:endParaRPr lang="en-US" b="1" dirty="0"/>
          </a:p>
        </p:txBody>
      </p:sp>
      <p:sp>
        <p:nvSpPr>
          <p:cNvPr id="40" name="TextBox 39"/>
          <p:cNvSpPr txBox="1"/>
          <p:nvPr/>
        </p:nvSpPr>
        <p:spPr>
          <a:xfrm>
            <a:off x="5959282" y="5062074"/>
            <a:ext cx="793377" cy="369332"/>
          </a:xfrm>
          <a:prstGeom prst="rect">
            <a:avLst/>
          </a:prstGeom>
          <a:noFill/>
        </p:spPr>
        <p:txBody>
          <a:bodyPr wrap="square" rtlCol="0">
            <a:spAutoFit/>
          </a:bodyPr>
          <a:lstStyle/>
          <a:p>
            <a:r>
              <a:rPr lang="en-US" b="1" dirty="0" smtClean="0"/>
              <a:t>token</a:t>
            </a:r>
            <a:endParaRPr lang="en-US" b="1" dirty="0"/>
          </a:p>
        </p:txBody>
      </p:sp>
      <p:sp>
        <p:nvSpPr>
          <p:cNvPr id="41" name="TextBox 40"/>
          <p:cNvSpPr txBox="1"/>
          <p:nvPr/>
        </p:nvSpPr>
        <p:spPr>
          <a:xfrm>
            <a:off x="6837830" y="4380837"/>
            <a:ext cx="793377" cy="369332"/>
          </a:xfrm>
          <a:prstGeom prst="rect">
            <a:avLst/>
          </a:prstGeom>
          <a:noFill/>
        </p:spPr>
        <p:txBody>
          <a:bodyPr wrap="square" rtlCol="0">
            <a:spAutoFit/>
          </a:bodyPr>
          <a:lstStyle/>
          <a:p>
            <a:r>
              <a:rPr lang="en-US" b="1" dirty="0" err="1" smtClean="0"/>
              <a:t>bsize</a:t>
            </a:r>
            <a:endParaRPr lang="en-US" b="1" dirty="0"/>
          </a:p>
        </p:txBody>
      </p:sp>
      <p:sp>
        <p:nvSpPr>
          <p:cNvPr id="42" name="TextBox 41"/>
          <p:cNvSpPr txBox="1"/>
          <p:nvPr/>
        </p:nvSpPr>
        <p:spPr>
          <a:xfrm>
            <a:off x="7744957" y="5030813"/>
            <a:ext cx="1089761" cy="369332"/>
          </a:xfrm>
          <a:prstGeom prst="rect">
            <a:avLst/>
          </a:prstGeom>
          <a:noFill/>
        </p:spPr>
        <p:txBody>
          <a:bodyPr wrap="square" rtlCol="0">
            <a:spAutoFit/>
          </a:bodyPr>
          <a:lstStyle/>
          <a:p>
            <a:r>
              <a:rPr lang="en-US" b="1" dirty="0" smtClean="0"/>
              <a:t>*buffer</a:t>
            </a:r>
            <a:endParaRPr lang="en-US" b="1" dirty="0"/>
          </a:p>
        </p:txBody>
      </p:sp>
      <p:sp>
        <p:nvSpPr>
          <p:cNvPr id="6" name="Rectangle 5"/>
          <p:cNvSpPr/>
          <p:nvPr/>
        </p:nvSpPr>
        <p:spPr>
          <a:xfrm>
            <a:off x="1061749" y="1097894"/>
            <a:ext cx="10261794" cy="923330"/>
          </a:xfrm>
          <a:prstGeom prst="rect">
            <a:avLst/>
          </a:prstGeom>
        </p:spPr>
        <p:txBody>
          <a:bodyPr wrap="square">
            <a:spAutoFit/>
          </a:bodyPr>
          <a:lstStyle/>
          <a:p>
            <a:r>
              <a:rPr lang="en-US" dirty="0"/>
              <a:t>In </a:t>
            </a:r>
            <a:r>
              <a:rPr lang="en-US" b="1" u="sng" dirty="0" err="1"/>
              <a:t>stdio.h</a:t>
            </a:r>
            <a:r>
              <a:rPr lang="en-US" b="1" u="sng" dirty="0"/>
              <a:t> </a:t>
            </a:r>
            <a:r>
              <a:rPr lang="en-US" b="1" u="sng" dirty="0" smtClean="0"/>
              <a:t>header</a:t>
            </a:r>
            <a:r>
              <a:rPr lang="en-US" dirty="0"/>
              <a:t> file </a:t>
            </a:r>
            <a:r>
              <a:rPr lang="en-US" dirty="0" err="1"/>
              <a:t>FILE</a:t>
            </a:r>
            <a:r>
              <a:rPr lang="en-US" dirty="0"/>
              <a:t> structure is defined</a:t>
            </a:r>
          </a:p>
          <a:p>
            <a:r>
              <a:rPr lang="en-US" dirty="0"/>
              <a:t>FILE structure provides us the necessary information about a </a:t>
            </a:r>
            <a:r>
              <a:rPr lang="en-US" b="1" u="sng" dirty="0"/>
              <a:t>FILE or stream which performs input and output operations</a:t>
            </a:r>
            <a:endParaRPr lang="en-US" dirty="0"/>
          </a:p>
        </p:txBody>
      </p:sp>
    </p:spTree>
    <p:extLst>
      <p:ext uri="{BB962C8B-B14F-4D97-AF65-F5344CB8AC3E}">
        <p14:creationId xmlns:p14="http://schemas.microsoft.com/office/powerpoint/2010/main" val="2795476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data to file</a:t>
            </a:r>
            <a:endParaRPr lang="en-US" dirty="0"/>
          </a:p>
        </p:txBody>
      </p:sp>
      <p:pic>
        <p:nvPicPr>
          <p:cNvPr id="4" name="Content Placeholder 3"/>
          <p:cNvPicPr>
            <a:picLocks noGrp="1" noChangeAspect="1"/>
          </p:cNvPicPr>
          <p:nvPr>
            <p:ph idx="1"/>
          </p:nvPr>
        </p:nvPicPr>
        <p:blipFill>
          <a:blip r:embed="rId3"/>
          <a:stretch>
            <a:fillRect/>
          </a:stretch>
        </p:blipFill>
        <p:spPr>
          <a:xfrm>
            <a:off x="1008528" y="1313645"/>
            <a:ext cx="10421471" cy="5544355"/>
          </a:xfrm>
          <a:prstGeom prst="rect">
            <a:avLst/>
          </a:prstGeom>
        </p:spPr>
      </p:pic>
      <p:sp>
        <p:nvSpPr>
          <p:cNvPr id="5" name="Rectangle 4"/>
          <p:cNvSpPr/>
          <p:nvPr/>
        </p:nvSpPr>
        <p:spPr>
          <a:xfrm>
            <a:off x="2208691" y="3243991"/>
            <a:ext cx="2554941" cy="1855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39797" y="3394358"/>
            <a:ext cx="443752" cy="424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00411" y="4036075"/>
            <a:ext cx="443752" cy="424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66791" y="3400289"/>
            <a:ext cx="443752" cy="424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340350" y="4697965"/>
            <a:ext cx="443752"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312907" y="4074596"/>
            <a:ext cx="443752"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186963" y="4696750"/>
            <a:ext cx="443752"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101364" y="4075489"/>
            <a:ext cx="443752"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14811" y="4696751"/>
            <a:ext cx="443752"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90159" y="3438576"/>
            <a:ext cx="443752"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312903" y="3407569"/>
            <a:ext cx="443752"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166791" y="4049286"/>
            <a:ext cx="450478"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3166791" y="3413500"/>
            <a:ext cx="443752" cy="4246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104044" y="3110555"/>
            <a:ext cx="793377" cy="369332"/>
          </a:xfrm>
          <a:prstGeom prst="rect">
            <a:avLst/>
          </a:prstGeom>
          <a:noFill/>
        </p:spPr>
        <p:txBody>
          <a:bodyPr wrap="square" rtlCol="0">
            <a:spAutoFit/>
          </a:bodyPr>
          <a:lstStyle/>
          <a:p>
            <a:r>
              <a:rPr lang="en-US" b="1" dirty="0" smtClean="0"/>
              <a:t>flags</a:t>
            </a:r>
            <a:endParaRPr lang="en-US" b="1" dirty="0"/>
          </a:p>
        </p:txBody>
      </p:sp>
      <p:sp>
        <p:nvSpPr>
          <p:cNvPr id="19" name="TextBox 18"/>
          <p:cNvSpPr txBox="1"/>
          <p:nvPr/>
        </p:nvSpPr>
        <p:spPr>
          <a:xfrm>
            <a:off x="2215410" y="3791408"/>
            <a:ext cx="793377" cy="369332"/>
          </a:xfrm>
          <a:prstGeom prst="rect">
            <a:avLst/>
          </a:prstGeom>
          <a:noFill/>
        </p:spPr>
        <p:txBody>
          <a:bodyPr wrap="square" rtlCol="0">
            <a:spAutoFit/>
          </a:bodyPr>
          <a:lstStyle/>
          <a:p>
            <a:r>
              <a:rPr lang="en-US" b="1" dirty="0" smtClean="0"/>
              <a:t>hold</a:t>
            </a:r>
            <a:endParaRPr lang="en-US" b="1" dirty="0"/>
          </a:p>
        </p:txBody>
      </p:sp>
      <p:sp>
        <p:nvSpPr>
          <p:cNvPr id="20" name="TextBox 19"/>
          <p:cNvSpPr txBox="1"/>
          <p:nvPr/>
        </p:nvSpPr>
        <p:spPr>
          <a:xfrm>
            <a:off x="2234455" y="3110555"/>
            <a:ext cx="793377" cy="369332"/>
          </a:xfrm>
          <a:prstGeom prst="rect">
            <a:avLst/>
          </a:prstGeom>
          <a:noFill/>
        </p:spPr>
        <p:txBody>
          <a:bodyPr wrap="square" rtlCol="0">
            <a:spAutoFit/>
          </a:bodyPr>
          <a:lstStyle/>
          <a:p>
            <a:r>
              <a:rPr lang="en-US" b="1" dirty="0" smtClean="0"/>
              <a:t>level</a:t>
            </a:r>
            <a:endParaRPr lang="en-US" b="1" dirty="0"/>
          </a:p>
        </p:txBody>
      </p:sp>
      <p:sp>
        <p:nvSpPr>
          <p:cNvPr id="21" name="TextBox 20"/>
          <p:cNvSpPr txBox="1"/>
          <p:nvPr/>
        </p:nvSpPr>
        <p:spPr>
          <a:xfrm>
            <a:off x="3970255" y="3098194"/>
            <a:ext cx="793377" cy="369332"/>
          </a:xfrm>
          <a:prstGeom prst="rect">
            <a:avLst/>
          </a:prstGeom>
          <a:noFill/>
        </p:spPr>
        <p:txBody>
          <a:bodyPr wrap="square" rtlCol="0">
            <a:spAutoFit/>
          </a:bodyPr>
          <a:lstStyle/>
          <a:p>
            <a:r>
              <a:rPr lang="en-US" b="1" dirty="0" smtClean="0"/>
              <a:t>  </a:t>
            </a:r>
            <a:r>
              <a:rPr lang="en-US" b="1" dirty="0" err="1" smtClean="0"/>
              <a:t>fd</a:t>
            </a:r>
            <a:endParaRPr lang="en-US" b="1" dirty="0"/>
          </a:p>
        </p:txBody>
      </p:sp>
      <p:sp>
        <p:nvSpPr>
          <p:cNvPr id="22" name="TextBox 21"/>
          <p:cNvSpPr txBox="1"/>
          <p:nvPr/>
        </p:nvSpPr>
        <p:spPr>
          <a:xfrm>
            <a:off x="2971259" y="4424237"/>
            <a:ext cx="793377" cy="369332"/>
          </a:xfrm>
          <a:prstGeom prst="rect">
            <a:avLst/>
          </a:prstGeom>
          <a:noFill/>
        </p:spPr>
        <p:txBody>
          <a:bodyPr wrap="square" rtlCol="0">
            <a:spAutoFit/>
          </a:bodyPr>
          <a:lstStyle/>
          <a:p>
            <a:r>
              <a:rPr lang="en-US" b="1" dirty="0" smtClean="0"/>
              <a:t> *</a:t>
            </a:r>
            <a:r>
              <a:rPr lang="en-US" b="1" dirty="0" err="1" smtClean="0"/>
              <a:t>curp</a:t>
            </a:r>
            <a:endParaRPr lang="en-US" b="1" dirty="0"/>
          </a:p>
        </p:txBody>
      </p:sp>
      <p:sp>
        <p:nvSpPr>
          <p:cNvPr id="23" name="TextBox 22"/>
          <p:cNvSpPr txBox="1"/>
          <p:nvPr/>
        </p:nvSpPr>
        <p:spPr>
          <a:xfrm>
            <a:off x="2234455" y="4443512"/>
            <a:ext cx="793377" cy="369332"/>
          </a:xfrm>
          <a:prstGeom prst="rect">
            <a:avLst/>
          </a:prstGeom>
          <a:noFill/>
        </p:spPr>
        <p:txBody>
          <a:bodyPr wrap="square" rtlCol="0">
            <a:spAutoFit/>
          </a:bodyPr>
          <a:lstStyle/>
          <a:p>
            <a:r>
              <a:rPr lang="en-US" b="1" dirty="0" smtClean="0"/>
              <a:t>token</a:t>
            </a:r>
            <a:endParaRPr lang="en-US" b="1" dirty="0"/>
          </a:p>
        </p:txBody>
      </p:sp>
      <p:sp>
        <p:nvSpPr>
          <p:cNvPr id="24" name="TextBox 23"/>
          <p:cNvSpPr txBox="1"/>
          <p:nvPr/>
        </p:nvSpPr>
        <p:spPr>
          <a:xfrm>
            <a:off x="3113003" y="3762275"/>
            <a:ext cx="793377" cy="369332"/>
          </a:xfrm>
          <a:prstGeom prst="rect">
            <a:avLst/>
          </a:prstGeom>
          <a:noFill/>
        </p:spPr>
        <p:txBody>
          <a:bodyPr wrap="square" rtlCol="0">
            <a:spAutoFit/>
          </a:bodyPr>
          <a:lstStyle/>
          <a:p>
            <a:r>
              <a:rPr lang="en-US" b="1" dirty="0" err="1" smtClean="0"/>
              <a:t>bsize</a:t>
            </a:r>
            <a:endParaRPr lang="en-US" b="1" dirty="0"/>
          </a:p>
        </p:txBody>
      </p:sp>
      <p:sp>
        <p:nvSpPr>
          <p:cNvPr id="25" name="Rectangle 24"/>
          <p:cNvSpPr/>
          <p:nvPr/>
        </p:nvSpPr>
        <p:spPr>
          <a:xfrm>
            <a:off x="1295982" y="2248734"/>
            <a:ext cx="919428" cy="57242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t>fp</a:t>
            </a:r>
            <a:endParaRPr lang="en-US" dirty="0"/>
          </a:p>
        </p:txBody>
      </p:sp>
      <p:cxnSp>
        <p:nvCxnSpPr>
          <p:cNvPr id="26" name="Straight Arrow Connector 25"/>
          <p:cNvCxnSpPr/>
          <p:nvPr/>
        </p:nvCxnSpPr>
        <p:spPr>
          <a:xfrm>
            <a:off x="2090880" y="2689522"/>
            <a:ext cx="166136" cy="54895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9" name="TextBox 28"/>
          <p:cNvSpPr txBox="1"/>
          <p:nvPr/>
        </p:nvSpPr>
        <p:spPr>
          <a:xfrm>
            <a:off x="3906380" y="3787432"/>
            <a:ext cx="1109380" cy="369332"/>
          </a:xfrm>
          <a:prstGeom prst="rect">
            <a:avLst/>
          </a:prstGeom>
          <a:noFill/>
        </p:spPr>
        <p:txBody>
          <a:bodyPr wrap="square" rtlCol="0">
            <a:spAutoFit/>
          </a:bodyPr>
          <a:lstStyle/>
          <a:p>
            <a:r>
              <a:rPr lang="en-US" b="1" dirty="0" err="1" smtClean="0"/>
              <a:t>istemp</a:t>
            </a:r>
            <a:endParaRPr lang="en-US" b="1" dirty="0"/>
          </a:p>
        </p:txBody>
      </p:sp>
      <p:sp>
        <p:nvSpPr>
          <p:cNvPr id="30" name="TextBox 29"/>
          <p:cNvSpPr txBox="1"/>
          <p:nvPr/>
        </p:nvSpPr>
        <p:spPr>
          <a:xfrm>
            <a:off x="3925999" y="4397176"/>
            <a:ext cx="1089761" cy="369332"/>
          </a:xfrm>
          <a:prstGeom prst="rect">
            <a:avLst/>
          </a:prstGeom>
          <a:noFill/>
        </p:spPr>
        <p:txBody>
          <a:bodyPr wrap="square" rtlCol="0">
            <a:spAutoFit/>
          </a:bodyPr>
          <a:lstStyle/>
          <a:p>
            <a:r>
              <a:rPr lang="en-US" b="1" dirty="0" smtClean="0"/>
              <a:t>*buffer</a:t>
            </a:r>
            <a:endParaRPr lang="en-US" b="1" dirty="0"/>
          </a:p>
        </p:txBody>
      </p:sp>
      <p:sp>
        <p:nvSpPr>
          <p:cNvPr id="31" name="Rectangle 30"/>
          <p:cNvSpPr/>
          <p:nvPr/>
        </p:nvSpPr>
        <p:spPr>
          <a:xfrm>
            <a:off x="5153967" y="3191339"/>
            <a:ext cx="1104175" cy="83142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smtClean="0"/>
              <a:t>INPUT BUFFER</a:t>
            </a:r>
            <a:endParaRPr lang="en-US" b="1" dirty="0"/>
          </a:p>
        </p:txBody>
      </p:sp>
      <p:cxnSp>
        <p:nvCxnSpPr>
          <p:cNvPr id="32" name="Straight Arrow Connector 31"/>
          <p:cNvCxnSpPr/>
          <p:nvPr/>
        </p:nvCxnSpPr>
        <p:spPr>
          <a:xfrm flipH="1" flipV="1">
            <a:off x="6406062" y="3733343"/>
            <a:ext cx="1756303" cy="2893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5" name="Straight Arrow Connector 34"/>
          <p:cNvCxnSpPr/>
          <p:nvPr/>
        </p:nvCxnSpPr>
        <p:spPr>
          <a:xfrm flipV="1">
            <a:off x="4558563" y="3832178"/>
            <a:ext cx="595404" cy="9806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6" name="TextBox 35"/>
          <p:cNvSpPr txBox="1"/>
          <p:nvPr/>
        </p:nvSpPr>
        <p:spPr>
          <a:xfrm>
            <a:off x="6093969" y="3989361"/>
            <a:ext cx="2198014" cy="942646"/>
          </a:xfrm>
          <a:prstGeom prst="rect">
            <a:avLst/>
          </a:prstGeom>
          <a:noFill/>
        </p:spPr>
        <p:txBody>
          <a:bodyPr wrap="square" rtlCol="0">
            <a:spAutoFit/>
          </a:bodyPr>
          <a:lstStyle/>
          <a:p>
            <a:r>
              <a:rPr lang="en-US" dirty="0" smtClean="0"/>
              <a:t>1.</a:t>
            </a:r>
            <a:r>
              <a:rPr lang="en-US" b="1" dirty="0" smtClean="0"/>
              <a:t> Open file: Reading file into RAM</a:t>
            </a:r>
          </a:p>
          <a:p>
            <a:endParaRPr lang="en-US" dirty="0"/>
          </a:p>
        </p:txBody>
      </p:sp>
      <p:sp>
        <p:nvSpPr>
          <p:cNvPr id="37" name="TextBox 36"/>
          <p:cNvSpPr txBox="1"/>
          <p:nvPr/>
        </p:nvSpPr>
        <p:spPr>
          <a:xfrm>
            <a:off x="8700247" y="2821162"/>
            <a:ext cx="900953" cy="369332"/>
          </a:xfrm>
          <a:prstGeom prst="rect">
            <a:avLst/>
          </a:prstGeom>
          <a:noFill/>
        </p:spPr>
        <p:txBody>
          <a:bodyPr wrap="square" rtlCol="0">
            <a:spAutoFit/>
          </a:bodyPr>
          <a:lstStyle/>
          <a:p>
            <a:r>
              <a:rPr lang="en-US" b="1" dirty="0">
                <a:solidFill>
                  <a:schemeClr val="bg1"/>
                </a:solidFill>
              </a:rPr>
              <a:t>f</a:t>
            </a:r>
            <a:r>
              <a:rPr lang="en-US" b="1" dirty="0" smtClean="0">
                <a:solidFill>
                  <a:schemeClr val="bg1"/>
                </a:solidFill>
              </a:rPr>
              <a:t>1.txt</a:t>
            </a:r>
            <a:endParaRPr lang="en-US" b="1" dirty="0">
              <a:solidFill>
                <a:schemeClr val="bg1"/>
              </a:solidFill>
            </a:endParaRPr>
          </a:p>
        </p:txBody>
      </p:sp>
      <p:sp>
        <p:nvSpPr>
          <p:cNvPr id="38" name="TextBox 37"/>
          <p:cNvSpPr txBox="1"/>
          <p:nvPr/>
        </p:nvSpPr>
        <p:spPr>
          <a:xfrm>
            <a:off x="1199581" y="1815649"/>
            <a:ext cx="1948733" cy="400110"/>
          </a:xfrm>
          <a:prstGeom prst="rect">
            <a:avLst/>
          </a:prstGeom>
          <a:noFill/>
        </p:spPr>
        <p:txBody>
          <a:bodyPr wrap="square" rtlCol="0">
            <a:spAutoFit/>
          </a:bodyPr>
          <a:lstStyle/>
          <a:p>
            <a:r>
              <a:rPr lang="en-US" sz="2000" b="1" dirty="0" smtClean="0"/>
              <a:t>File Pointer</a:t>
            </a:r>
            <a:endParaRPr lang="en-US" sz="2000" b="1" dirty="0"/>
          </a:p>
        </p:txBody>
      </p:sp>
    </p:spTree>
    <p:extLst>
      <p:ext uri="{BB962C8B-B14F-4D97-AF65-F5344CB8AC3E}">
        <p14:creationId xmlns:p14="http://schemas.microsoft.com/office/powerpoint/2010/main" val="184436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file operations</a:t>
            </a:r>
            <a:endParaRPr lang="en-US" dirty="0"/>
          </a:p>
        </p:txBody>
      </p:sp>
      <p:sp>
        <p:nvSpPr>
          <p:cNvPr id="3" name="Content Placeholder 2"/>
          <p:cNvSpPr>
            <a:spLocks noGrp="1"/>
          </p:cNvSpPr>
          <p:nvPr>
            <p:ph idx="1"/>
          </p:nvPr>
        </p:nvSpPr>
        <p:spPr/>
        <p:txBody>
          <a:bodyPr/>
          <a:lstStyle/>
          <a:p>
            <a:pPr marL="0" indent="0">
              <a:buNone/>
            </a:pPr>
            <a:r>
              <a:rPr lang="en-US" b="1" dirty="0">
                <a:solidFill>
                  <a:srgbClr val="002060"/>
                </a:solidFill>
              </a:rPr>
              <a:t>C File Operations</a:t>
            </a:r>
          </a:p>
          <a:p>
            <a:pPr marL="0" indent="0">
              <a:buNone/>
            </a:pPr>
            <a:r>
              <a:rPr lang="en-US" u="sng" dirty="0"/>
              <a:t>There are five major operations that can be performed on a file are:</a:t>
            </a:r>
            <a:endParaRPr lang="en-US" dirty="0"/>
          </a:p>
          <a:p>
            <a:r>
              <a:rPr lang="en-US" b="1" dirty="0">
                <a:solidFill>
                  <a:srgbClr val="002060"/>
                </a:solidFill>
              </a:rPr>
              <a:t>Creation of a new file.</a:t>
            </a:r>
          </a:p>
          <a:p>
            <a:r>
              <a:rPr lang="en-US" b="1" dirty="0">
                <a:solidFill>
                  <a:srgbClr val="002060"/>
                </a:solidFill>
              </a:rPr>
              <a:t>Opening an existing file.</a:t>
            </a:r>
          </a:p>
          <a:p>
            <a:r>
              <a:rPr lang="en-US" b="1" dirty="0">
                <a:solidFill>
                  <a:srgbClr val="002060"/>
                </a:solidFill>
              </a:rPr>
              <a:t>Reading data from a file.</a:t>
            </a:r>
          </a:p>
          <a:p>
            <a:r>
              <a:rPr lang="en-US" b="1" dirty="0">
                <a:solidFill>
                  <a:srgbClr val="002060"/>
                </a:solidFill>
              </a:rPr>
              <a:t>Writing data in a file.</a:t>
            </a:r>
          </a:p>
          <a:p>
            <a:r>
              <a:rPr lang="en-US" b="1" dirty="0">
                <a:solidFill>
                  <a:srgbClr val="002060"/>
                </a:solidFill>
              </a:rPr>
              <a:t>Closing a file</a:t>
            </a:r>
            <a:r>
              <a:rPr lang="en-US" b="1" dirty="0" smtClean="0">
                <a:solidFill>
                  <a:srgbClr val="002060"/>
                </a:solidFill>
              </a:rPr>
              <a:t>.</a:t>
            </a:r>
          </a:p>
          <a:p>
            <a:pPr marL="0" indent="0">
              <a:buNone/>
            </a:pPr>
            <a:r>
              <a:rPr lang="en-US" b="1" dirty="0"/>
              <a:t>Steps for Processing a File</a:t>
            </a:r>
          </a:p>
          <a:p>
            <a:r>
              <a:rPr lang="en-US" dirty="0"/>
              <a:t>Declare a file pointer variable.</a:t>
            </a:r>
          </a:p>
          <a:p>
            <a:r>
              <a:rPr lang="en-US" dirty="0"/>
              <a:t>Open a file using </a:t>
            </a:r>
            <a:r>
              <a:rPr lang="en-US" dirty="0" err="1"/>
              <a:t>fopen</a:t>
            </a:r>
            <a:r>
              <a:rPr lang="en-US" dirty="0"/>
              <a:t>() function.</a:t>
            </a:r>
          </a:p>
          <a:p>
            <a:r>
              <a:rPr lang="en-US" dirty="0"/>
              <a:t>Process the file using suitable function.</a:t>
            </a:r>
          </a:p>
          <a:p>
            <a:r>
              <a:rPr lang="en-US" dirty="0"/>
              <a:t>Close the file using </a:t>
            </a:r>
            <a:r>
              <a:rPr lang="en-US" dirty="0" err="1"/>
              <a:t>fclose</a:t>
            </a:r>
            <a:r>
              <a:rPr lang="en-US" dirty="0"/>
              <a:t>() function.</a:t>
            </a:r>
          </a:p>
          <a:p>
            <a:endParaRPr lang="en-US" dirty="0"/>
          </a:p>
        </p:txBody>
      </p:sp>
    </p:spTree>
    <p:extLst>
      <p:ext uri="{BB962C8B-B14F-4D97-AF65-F5344CB8AC3E}">
        <p14:creationId xmlns:p14="http://schemas.microsoft.com/office/powerpoint/2010/main" val="1294298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251678" y="0"/>
            <a:ext cx="10178322" cy="6721475"/>
          </a:xfrm>
        </p:spPr>
        <p:txBody>
          <a:bodyPr/>
          <a:lstStyle/>
          <a:p>
            <a:r>
              <a:rPr lang="en-US" u="sng" dirty="0">
                <a:solidFill>
                  <a:srgbClr val="002060"/>
                </a:solidFill>
              </a:rPr>
              <a:t>To </a:t>
            </a:r>
            <a:r>
              <a:rPr lang="en-US" u="sng" dirty="0" smtClean="0">
                <a:solidFill>
                  <a:srgbClr val="002060"/>
                </a:solidFill>
              </a:rPr>
              <a:t>handle </a:t>
            </a:r>
            <a:r>
              <a:rPr lang="en-US" u="sng" dirty="0">
                <a:solidFill>
                  <a:srgbClr val="002060"/>
                </a:solidFill>
              </a:rPr>
              <a:t>files in C, file </a:t>
            </a:r>
            <a:r>
              <a:rPr lang="en-US" dirty="0">
                <a:solidFill>
                  <a:srgbClr val="002060"/>
                </a:solidFill>
              </a:rPr>
              <a:t>input/output</a:t>
            </a:r>
            <a:r>
              <a:rPr lang="en-US" u="sng" dirty="0">
                <a:solidFill>
                  <a:srgbClr val="002060"/>
                </a:solidFill>
              </a:rPr>
              <a:t> functions available in the </a:t>
            </a:r>
            <a:r>
              <a:rPr lang="en-US" dirty="0" err="1">
                <a:solidFill>
                  <a:srgbClr val="002060"/>
                </a:solidFill>
              </a:rPr>
              <a:t>stdio</a:t>
            </a:r>
            <a:r>
              <a:rPr lang="en-US" u="sng" dirty="0">
                <a:solidFill>
                  <a:srgbClr val="002060"/>
                </a:solidFill>
              </a:rPr>
              <a:t> library are</a:t>
            </a:r>
            <a:r>
              <a:rPr lang="en-US" u="sng" dirty="0" smtClean="0">
                <a:solidFill>
                  <a:srgbClr val="002060"/>
                </a:solidFill>
              </a:rPr>
              <a:t>:</a:t>
            </a:r>
          </a:p>
          <a:p>
            <a:endParaRPr lang="en-US" dirty="0">
              <a:solidFill>
                <a:srgbClr val="002060"/>
              </a:solidFill>
            </a:endParaRPr>
          </a:p>
        </p:txBody>
      </p:sp>
      <p:pic>
        <p:nvPicPr>
          <p:cNvPr id="4" name="Picture 3"/>
          <p:cNvPicPr>
            <a:picLocks noChangeAspect="1"/>
          </p:cNvPicPr>
          <p:nvPr/>
        </p:nvPicPr>
        <p:blipFill>
          <a:blip r:embed="rId2"/>
          <a:stretch>
            <a:fillRect/>
          </a:stretch>
        </p:blipFill>
        <p:spPr>
          <a:xfrm>
            <a:off x="1461526" y="395832"/>
            <a:ext cx="9968474" cy="6475615"/>
          </a:xfrm>
          <a:prstGeom prst="rect">
            <a:avLst/>
          </a:prstGeom>
        </p:spPr>
      </p:pic>
    </p:spTree>
    <p:extLst>
      <p:ext uri="{BB962C8B-B14F-4D97-AF65-F5344CB8AC3E}">
        <p14:creationId xmlns:p14="http://schemas.microsoft.com/office/powerpoint/2010/main" val="875948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file operations</a:t>
            </a:r>
          </a:p>
        </p:txBody>
      </p:sp>
      <p:sp>
        <p:nvSpPr>
          <p:cNvPr id="3" name="Content Placeholder 2"/>
          <p:cNvSpPr>
            <a:spLocks noGrp="1"/>
          </p:cNvSpPr>
          <p:nvPr>
            <p:ph idx="1"/>
          </p:nvPr>
        </p:nvSpPr>
        <p:spPr/>
        <p:txBody>
          <a:bodyPr/>
          <a:lstStyle/>
          <a:p>
            <a:pPr marL="0" indent="0">
              <a:buNone/>
            </a:pPr>
            <a:r>
              <a:rPr lang="en-US" sz="2000" b="1" dirty="0" smtClean="0">
                <a:solidFill>
                  <a:srgbClr val="002060"/>
                </a:solidFill>
              </a:rPr>
              <a:t>1. C </a:t>
            </a:r>
            <a:r>
              <a:rPr lang="en-US" sz="2000" b="1" dirty="0" err="1">
                <a:solidFill>
                  <a:srgbClr val="002060"/>
                </a:solidFill>
              </a:rPr>
              <a:t>fopen</a:t>
            </a:r>
            <a:r>
              <a:rPr lang="en-US" sz="2000" b="1" dirty="0">
                <a:solidFill>
                  <a:srgbClr val="002060"/>
                </a:solidFill>
              </a:rPr>
              <a:t> function is used to open existing file or </a:t>
            </a:r>
            <a:r>
              <a:rPr lang="en-US" sz="2000" b="1" dirty="0" smtClean="0">
                <a:solidFill>
                  <a:srgbClr val="002060"/>
                </a:solidFill>
              </a:rPr>
              <a:t>create </a:t>
            </a:r>
            <a:r>
              <a:rPr lang="en-US" sz="2000" b="1" dirty="0">
                <a:solidFill>
                  <a:srgbClr val="002060"/>
                </a:solidFill>
              </a:rPr>
              <a:t>a new file</a:t>
            </a:r>
            <a:r>
              <a:rPr lang="en-US" sz="2000" b="1" dirty="0" smtClean="0">
                <a:solidFill>
                  <a:srgbClr val="002060"/>
                </a:solidFill>
              </a:rPr>
              <a:t>.</a:t>
            </a:r>
            <a:endParaRPr lang="en-US" sz="2000" b="1" dirty="0">
              <a:solidFill>
                <a:srgbClr val="002060"/>
              </a:solidFill>
            </a:endParaRPr>
          </a:p>
          <a:p>
            <a:endParaRPr lang="en-US" b="1" dirty="0" smtClean="0">
              <a:solidFill>
                <a:srgbClr val="002060"/>
              </a:solidFill>
            </a:endParaRPr>
          </a:p>
          <a:p>
            <a:endParaRPr lang="en-US" b="1" dirty="0">
              <a:solidFill>
                <a:srgbClr val="002060"/>
              </a:solidFill>
            </a:endParaRPr>
          </a:p>
          <a:p>
            <a:pPr marL="0" indent="0">
              <a:buNone/>
            </a:pPr>
            <a:endParaRPr lang="en-US" b="1" dirty="0">
              <a:solidFill>
                <a:srgbClr val="002060"/>
              </a:solidFill>
            </a:endParaRPr>
          </a:p>
          <a:p>
            <a:endParaRPr lang="en-US" b="1" dirty="0" smtClean="0">
              <a:solidFill>
                <a:srgbClr val="002060"/>
              </a:solidFill>
            </a:endParaRPr>
          </a:p>
          <a:p>
            <a:endParaRPr lang="en-US" b="1" dirty="0">
              <a:solidFill>
                <a:srgbClr val="002060"/>
              </a:solidFill>
            </a:endParaRPr>
          </a:p>
          <a:p>
            <a:endParaRPr lang="en-US" b="1" dirty="0">
              <a:solidFill>
                <a:srgbClr val="002060"/>
              </a:solidFill>
            </a:endParaRPr>
          </a:p>
        </p:txBody>
      </p:sp>
      <p:pic>
        <p:nvPicPr>
          <p:cNvPr id="5" name="Picture 4"/>
          <p:cNvPicPr>
            <a:picLocks noChangeAspect="1"/>
          </p:cNvPicPr>
          <p:nvPr/>
        </p:nvPicPr>
        <p:blipFill>
          <a:blip r:embed="rId2"/>
          <a:stretch>
            <a:fillRect/>
          </a:stretch>
        </p:blipFill>
        <p:spPr>
          <a:xfrm>
            <a:off x="1480278" y="2044793"/>
            <a:ext cx="6520722" cy="671513"/>
          </a:xfrm>
          <a:prstGeom prst="rect">
            <a:avLst/>
          </a:prstGeom>
        </p:spPr>
      </p:pic>
      <p:sp>
        <p:nvSpPr>
          <p:cNvPr id="6" name="Rectangle 5"/>
          <p:cNvSpPr/>
          <p:nvPr/>
        </p:nvSpPr>
        <p:spPr>
          <a:xfrm>
            <a:off x="1480278" y="2792605"/>
            <a:ext cx="9949722" cy="923330"/>
          </a:xfrm>
          <a:prstGeom prst="rect">
            <a:avLst/>
          </a:prstGeom>
        </p:spPr>
        <p:txBody>
          <a:bodyPr wrap="square">
            <a:spAutoFit/>
          </a:bodyPr>
          <a:lstStyle/>
          <a:p>
            <a:r>
              <a:rPr lang="en-US" dirty="0">
                <a:solidFill>
                  <a:srgbClr val="002060"/>
                </a:solidFill>
                <a:latin typeface="Roboto"/>
              </a:rPr>
              <a:t>Parameters</a:t>
            </a:r>
          </a:p>
          <a:p>
            <a:r>
              <a:rPr lang="en-US" dirty="0" smtClean="0">
                <a:solidFill>
                  <a:srgbClr val="111111"/>
                </a:solidFill>
                <a:latin typeface="Roboto"/>
              </a:rPr>
              <a:t>The </a:t>
            </a:r>
            <a:r>
              <a:rPr lang="en-US" dirty="0" smtClean="0">
                <a:solidFill>
                  <a:srgbClr val="111111"/>
                </a:solidFill>
                <a:latin typeface="Roboto"/>
              </a:rPr>
              <a:t>first</a:t>
            </a:r>
            <a:r>
              <a:rPr lang="en-US" dirty="0">
                <a:solidFill>
                  <a:srgbClr val="111111"/>
                </a:solidFill>
                <a:latin typeface="Roboto"/>
              </a:rPr>
              <a:t> </a:t>
            </a:r>
            <a:r>
              <a:rPr lang="en-US" dirty="0" smtClean="0">
                <a:solidFill>
                  <a:srgbClr val="111111"/>
                </a:solidFill>
                <a:latin typeface="Roboto"/>
              </a:rPr>
              <a:t>argument </a:t>
            </a:r>
            <a:r>
              <a:rPr lang="en-US" dirty="0">
                <a:solidFill>
                  <a:srgbClr val="111111"/>
                </a:solidFill>
                <a:latin typeface="Roboto"/>
              </a:rPr>
              <a:t>is a pointer to a string containing name of the file to be opened.</a:t>
            </a:r>
          </a:p>
          <a:p>
            <a:r>
              <a:rPr lang="en-US" dirty="0">
                <a:solidFill>
                  <a:srgbClr val="111111"/>
                </a:solidFill>
                <a:latin typeface="Roboto"/>
              </a:rPr>
              <a:t>mode: The second argument is a access mode</a:t>
            </a:r>
            <a:endParaRPr lang="en-US" dirty="0" smtClean="0">
              <a:solidFill>
                <a:srgbClr val="111111"/>
              </a:solidFill>
              <a:latin typeface="Roboto"/>
            </a:endParaRPr>
          </a:p>
        </p:txBody>
      </p:sp>
      <p:pic>
        <p:nvPicPr>
          <p:cNvPr id="7" name="Picture 6"/>
          <p:cNvPicPr>
            <a:picLocks noChangeAspect="1"/>
          </p:cNvPicPr>
          <p:nvPr/>
        </p:nvPicPr>
        <p:blipFill>
          <a:blip r:embed="rId3"/>
          <a:stretch>
            <a:fillRect/>
          </a:stretch>
        </p:blipFill>
        <p:spPr>
          <a:xfrm>
            <a:off x="1480278" y="3792234"/>
            <a:ext cx="8873957" cy="3005540"/>
          </a:xfrm>
          <a:prstGeom prst="rect">
            <a:avLst/>
          </a:prstGeom>
        </p:spPr>
      </p:pic>
    </p:spTree>
    <p:extLst>
      <p:ext uri="{BB962C8B-B14F-4D97-AF65-F5344CB8AC3E}">
        <p14:creationId xmlns:p14="http://schemas.microsoft.com/office/powerpoint/2010/main" val="2643557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a:lnSpc>
                <a:spcPct val="115000"/>
              </a:lnSpc>
              <a:spcBef>
                <a:spcPts val="0"/>
              </a:spcBef>
              <a:spcAft>
                <a:spcPts val="1000"/>
              </a:spcAft>
            </a:pPr>
            <a:r>
              <a:rPr lang="en-US" sz="5400" dirty="0">
                <a:solidFill>
                  <a:schemeClr val="tx1"/>
                </a:solidFill>
              </a:rPr>
              <a:t>Module-5 Searching, Sorting and File Handling</a:t>
            </a:r>
            <a:endParaRPr lang="en-US" sz="5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5751476"/>
              </p:ext>
            </p:extLst>
          </p:nvPr>
        </p:nvGraphicFramePr>
        <p:xfrm>
          <a:off x="1205346" y="1440872"/>
          <a:ext cx="9712036" cy="4679646"/>
        </p:xfrm>
        <a:graphic>
          <a:graphicData uri="http://schemas.openxmlformats.org/drawingml/2006/table">
            <a:tbl>
              <a:tblPr firstRow="1" firstCol="1" bandRow="1">
                <a:tableStyleId>{5C22544A-7EE6-4342-B048-85BDC9FD1C3A}</a:tableStyleId>
              </a:tblPr>
              <a:tblGrid>
                <a:gridCol w="9712036">
                  <a:extLst>
                    <a:ext uri="{9D8B030D-6E8A-4147-A177-3AD203B41FA5}">
                      <a16:colId xmlns:a16="http://schemas.microsoft.com/office/drawing/2014/main" val="3685095422"/>
                    </a:ext>
                  </a:extLst>
                </a:gridCol>
              </a:tblGrid>
              <a:tr h="55419">
                <a:tc>
                  <a:txBody>
                    <a:bodyPr/>
                    <a:lstStyle/>
                    <a:p>
                      <a:pPr marL="0" marR="0">
                        <a:lnSpc>
                          <a:spcPct val="115000"/>
                        </a:lnSpc>
                        <a:spcBef>
                          <a:spcPts val="0"/>
                        </a:spcBef>
                        <a:spcAft>
                          <a:spcPts val="100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extLst>
                  <a:ext uri="{0D108BD9-81ED-4DB2-BD59-A6C34878D82A}">
                    <a16:rowId xmlns:a16="http://schemas.microsoft.com/office/drawing/2014/main" val="106701867"/>
                  </a:ext>
                </a:extLst>
              </a:tr>
              <a:tr h="623454">
                <a:tc>
                  <a:txBody>
                    <a:bodyPr/>
                    <a:lstStyle/>
                    <a:p>
                      <a:pPr marL="0" marR="0">
                        <a:lnSpc>
                          <a:spcPct val="115000"/>
                        </a:lnSpc>
                        <a:spcBef>
                          <a:spcPts val="0"/>
                        </a:spcBef>
                        <a:spcAft>
                          <a:spcPts val="1000"/>
                        </a:spcAft>
                      </a:pPr>
                      <a:r>
                        <a:rPr lang="en-US" sz="1800">
                          <a:solidFill>
                            <a:schemeClr val="tx1"/>
                          </a:solidFill>
                          <a:effectLst/>
                        </a:rPr>
                        <a:t>Complexity of Algorithms, Searching - Linear and Binary search methods</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extLst>
                  <a:ext uri="{0D108BD9-81ED-4DB2-BD59-A6C34878D82A}">
                    <a16:rowId xmlns:a16="http://schemas.microsoft.com/office/drawing/2014/main" val="2818610077"/>
                  </a:ext>
                </a:extLst>
              </a:tr>
              <a:tr h="623454">
                <a:tc>
                  <a:txBody>
                    <a:bodyPr/>
                    <a:lstStyle/>
                    <a:p>
                      <a:pPr marL="0" marR="0">
                        <a:lnSpc>
                          <a:spcPct val="115000"/>
                        </a:lnSpc>
                        <a:spcBef>
                          <a:spcPts val="0"/>
                        </a:spcBef>
                        <a:spcAft>
                          <a:spcPts val="1000"/>
                        </a:spcAft>
                      </a:pPr>
                      <a:r>
                        <a:rPr lang="en-US" sz="1800" dirty="0">
                          <a:solidFill>
                            <a:schemeClr val="tx1"/>
                          </a:solidFill>
                          <a:effectLst/>
                        </a:rPr>
                        <a:t>Sorting - Bubble sort, Selection sort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extLst>
                  <a:ext uri="{0D108BD9-81ED-4DB2-BD59-A6C34878D82A}">
                    <a16:rowId xmlns:a16="http://schemas.microsoft.com/office/drawing/2014/main" val="927099782"/>
                  </a:ext>
                </a:extLst>
              </a:tr>
              <a:tr h="623454">
                <a:tc>
                  <a:txBody>
                    <a:bodyPr/>
                    <a:lstStyle/>
                    <a:p>
                      <a:pPr marL="0" marR="0">
                        <a:lnSpc>
                          <a:spcPct val="115000"/>
                        </a:lnSpc>
                        <a:spcBef>
                          <a:spcPts val="0"/>
                        </a:spcBef>
                        <a:spcAft>
                          <a:spcPts val="1000"/>
                        </a:spcAft>
                      </a:pPr>
                      <a:r>
                        <a:rPr lang="en-US" sz="1800" dirty="0">
                          <a:solidFill>
                            <a:schemeClr val="tx1"/>
                          </a:solidFill>
                          <a:effectLst/>
                        </a:rPr>
                        <a:t>Insertion sort</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extLst>
                  <a:ext uri="{0D108BD9-81ED-4DB2-BD59-A6C34878D82A}">
                    <a16:rowId xmlns:a16="http://schemas.microsoft.com/office/drawing/2014/main" val="2445059529"/>
                  </a:ext>
                </a:extLst>
              </a:tr>
              <a:tr h="623454">
                <a:tc>
                  <a:txBody>
                    <a:bodyPr/>
                    <a:lstStyle/>
                    <a:p>
                      <a:pPr marL="0" marR="0">
                        <a:lnSpc>
                          <a:spcPct val="115000"/>
                        </a:lnSpc>
                        <a:spcBef>
                          <a:spcPts val="0"/>
                        </a:spcBef>
                        <a:spcAft>
                          <a:spcPts val="1000"/>
                        </a:spcAft>
                      </a:pPr>
                      <a:r>
                        <a:rPr lang="en-US" sz="1800" b="0" dirty="0">
                          <a:solidFill>
                            <a:srgbClr val="FFFF00"/>
                          </a:solidFill>
                          <a:effectLst/>
                        </a:rPr>
                        <a:t>Quick sort, Comparative Study of the different Sorting Algorithms</a:t>
                      </a:r>
                      <a:endParaRPr lang="en-US" sz="1800" b="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extLst>
                  <a:ext uri="{0D108BD9-81ED-4DB2-BD59-A6C34878D82A}">
                    <a16:rowId xmlns:a16="http://schemas.microsoft.com/office/drawing/2014/main" val="3231804192"/>
                  </a:ext>
                </a:extLst>
              </a:tr>
              <a:tr h="623454">
                <a:tc>
                  <a:txBody>
                    <a:bodyPr/>
                    <a:lstStyle/>
                    <a:p>
                      <a:pPr marL="0" marR="0">
                        <a:lnSpc>
                          <a:spcPct val="115000"/>
                        </a:lnSpc>
                        <a:spcBef>
                          <a:spcPts val="0"/>
                        </a:spcBef>
                        <a:spcAft>
                          <a:spcPts val="1000"/>
                        </a:spcAft>
                      </a:pPr>
                      <a:r>
                        <a:rPr lang="en-US" sz="1800">
                          <a:solidFill>
                            <a:schemeClr val="tx1"/>
                          </a:solidFill>
                          <a:effectLst/>
                        </a:rPr>
                        <a:t>File Handling: Text Files vs Binary Files, Modes of operation (Input and Output)</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extLst>
                  <a:ext uri="{0D108BD9-81ED-4DB2-BD59-A6C34878D82A}">
                    <a16:rowId xmlns:a16="http://schemas.microsoft.com/office/drawing/2014/main" val="2123478418"/>
                  </a:ext>
                </a:extLst>
              </a:tr>
              <a:tr h="623454">
                <a:tc>
                  <a:txBody>
                    <a:bodyPr/>
                    <a:lstStyle/>
                    <a:p>
                      <a:pPr marL="0" marR="0">
                        <a:lnSpc>
                          <a:spcPct val="115000"/>
                        </a:lnSpc>
                        <a:spcBef>
                          <a:spcPts val="0"/>
                        </a:spcBef>
                        <a:spcAft>
                          <a:spcPts val="1000"/>
                        </a:spcAft>
                      </a:pPr>
                      <a:r>
                        <a:rPr lang="en-US" sz="1800" dirty="0">
                          <a:solidFill>
                            <a:schemeClr val="tx1"/>
                          </a:solidFill>
                          <a:effectLst/>
                        </a:rPr>
                        <a:t>Handling Binary files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extLst>
                  <a:ext uri="{0D108BD9-81ED-4DB2-BD59-A6C34878D82A}">
                    <a16:rowId xmlns:a16="http://schemas.microsoft.com/office/drawing/2014/main" val="1514435290"/>
                  </a:ext>
                </a:extLst>
              </a:tr>
              <a:tr h="623454">
                <a:tc>
                  <a:txBody>
                    <a:bodyPr/>
                    <a:lstStyle/>
                    <a:p>
                      <a:pPr marL="0" marR="0">
                        <a:lnSpc>
                          <a:spcPct val="115000"/>
                        </a:lnSpc>
                        <a:spcBef>
                          <a:spcPts val="0"/>
                        </a:spcBef>
                        <a:spcAft>
                          <a:spcPts val="1000"/>
                        </a:spcAft>
                      </a:pPr>
                      <a:r>
                        <a:rPr lang="en-US" sz="1800" dirty="0">
                          <a:solidFill>
                            <a:schemeClr val="tx1"/>
                          </a:solidFill>
                          <a:effectLst/>
                        </a:rPr>
                        <a:t>Streams, Standard I/O, Formatted I/O</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extLst>
                  <a:ext uri="{0D108BD9-81ED-4DB2-BD59-A6C34878D82A}">
                    <a16:rowId xmlns:a16="http://schemas.microsoft.com/office/drawing/2014/main" val="565109674"/>
                  </a:ext>
                </a:extLst>
              </a:tr>
            </a:tbl>
          </a:graphicData>
        </a:graphic>
      </p:graphicFrame>
    </p:spTree>
    <p:extLst>
      <p:ext uri="{BB962C8B-B14F-4D97-AF65-F5344CB8AC3E}">
        <p14:creationId xmlns:p14="http://schemas.microsoft.com/office/powerpoint/2010/main" val="1225491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file operations</a:t>
            </a:r>
          </a:p>
        </p:txBody>
      </p:sp>
      <p:sp>
        <p:nvSpPr>
          <p:cNvPr id="3" name="Content Placeholder 2"/>
          <p:cNvSpPr>
            <a:spLocks noGrp="1"/>
          </p:cNvSpPr>
          <p:nvPr>
            <p:ph idx="1"/>
          </p:nvPr>
        </p:nvSpPr>
        <p:spPr/>
        <p:txBody>
          <a:bodyPr/>
          <a:lstStyle/>
          <a:p>
            <a:pPr marL="0" indent="0">
              <a:buNone/>
            </a:pPr>
            <a:r>
              <a:rPr lang="en-US" b="1" dirty="0">
                <a:solidFill>
                  <a:srgbClr val="002060"/>
                </a:solidFill>
              </a:rPr>
              <a:t>Return Value</a:t>
            </a:r>
          </a:p>
          <a:p>
            <a:r>
              <a:rPr lang="en-US" dirty="0"/>
              <a:t>C </a:t>
            </a:r>
            <a:r>
              <a:rPr lang="en-US" dirty="0" err="1"/>
              <a:t>fopen</a:t>
            </a:r>
            <a:r>
              <a:rPr lang="en-US" dirty="0"/>
              <a:t> function returns NULL in case of a failure, and returns a FILE stream pointer on success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251678" y="2751044"/>
            <a:ext cx="5337381" cy="3676649"/>
          </a:xfrm>
          <a:prstGeom prst="rect">
            <a:avLst/>
          </a:prstGeom>
        </p:spPr>
      </p:pic>
      <p:sp>
        <p:nvSpPr>
          <p:cNvPr id="5" name="Rectangle 4"/>
          <p:cNvSpPr/>
          <p:nvPr/>
        </p:nvSpPr>
        <p:spPr>
          <a:xfrm>
            <a:off x="6589059" y="2906808"/>
            <a:ext cx="3765176" cy="2862322"/>
          </a:xfrm>
          <a:prstGeom prst="rect">
            <a:avLst/>
          </a:prstGeom>
        </p:spPr>
        <p:txBody>
          <a:bodyPr wrap="square">
            <a:spAutoFit/>
          </a:bodyPr>
          <a:lstStyle/>
          <a:p>
            <a:pPr>
              <a:buFont typeface="Arial" panose="020B0604020202020204" pitchFamily="34" charset="0"/>
              <a:buChar char="•"/>
            </a:pPr>
            <a:r>
              <a:rPr lang="en-US" dirty="0">
                <a:solidFill>
                  <a:srgbClr val="C00000"/>
                </a:solidFill>
                <a:latin typeface="Georgia" panose="02040502050405020303" pitchFamily="18" charset="0"/>
              </a:rPr>
              <a:t>The above example will create a file called fileName.txt</a:t>
            </a:r>
            <a:r>
              <a:rPr lang="en-US" dirty="0" smtClean="0">
                <a:solidFill>
                  <a:srgbClr val="C00000"/>
                </a:solidFill>
                <a:latin typeface="Georgia" panose="02040502050405020303" pitchFamily="18" charset="0"/>
              </a:rPr>
              <a:t>.</a:t>
            </a:r>
          </a:p>
          <a:p>
            <a:endParaRPr lang="en-US" dirty="0">
              <a:solidFill>
                <a:srgbClr val="C00000"/>
              </a:solidFill>
              <a:latin typeface="Georgia" panose="02040502050405020303" pitchFamily="18" charset="0"/>
            </a:endParaRPr>
          </a:p>
          <a:p>
            <a:pPr>
              <a:buFont typeface="Arial" panose="020B0604020202020204" pitchFamily="34" charset="0"/>
              <a:buChar char="•"/>
            </a:pPr>
            <a:r>
              <a:rPr lang="en-US" dirty="0">
                <a:solidFill>
                  <a:srgbClr val="C00000"/>
                </a:solidFill>
                <a:latin typeface="Georgia" panose="02040502050405020303" pitchFamily="18" charset="0"/>
              </a:rPr>
              <a:t>The w means that the file is being opened for writing, and if the file does not exist then new file will be created</a:t>
            </a:r>
            <a:r>
              <a:rPr lang="en-US" dirty="0" smtClean="0">
                <a:solidFill>
                  <a:srgbClr val="C00000"/>
                </a:solidFill>
                <a:latin typeface="Georgia" panose="02040502050405020303" pitchFamily="18" charset="0"/>
              </a:rPr>
              <a:t>.</a:t>
            </a:r>
          </a:p>
          <a:p>
            <a:pPr>
              <a:buFont typeface="Arial" panose="020B0604020202020204" pitchFamily="34" charset="0"/>
              <a:buChar char="•"/>
            </a:pPr>
            <a:endParaRPr lang="en-US" i="0" dirty="0">
              <a:solidFill>
                <a:srgbClr val="C00000"/>
              </a:solidFill>
              <a:effectLst/>
              <a:latin typeface="Georgia" panose="02040502050405020303" pitchFamily="18" charset="0"/>
            </a:endParaRPr>
          </a:p>
          <a:p>
            <a:pPr>
              <a:buFont typeface="Arial" panose="020B0604020202020204" pitchFamily="34" charset="0"/>
              <a:buChar char="•"/>
            </a:pPr>
            <a:r>
              <a:rPr lang="en-US" dirty="0" err="1">
                <a:solidFill>
                  <a:srgbClr val="C00000"/>
                </a:solidFill>
                <a:latin typeface="Georgia" panose="02040502050405020303" pitchFamily="18" charset="0"/>
              </a:rPr>
              <a:t>fp</a:t>
            </a:r>
            <a:r>
              <a:rPr lang="en-US" dirty="0">
                <a:solidFill>
                  <a:srgbClr val="C00000"/>
                </a:solidFill>
                <a:latin typeface="Georgia" panose="02040502050405020303" pitchFamily="18" charset="0"/>
              </a:rPr>
              <a:t> – file pointer to the data type “FILE”.</a:t>
            </a:r>
            <a:endParaRPr lang="en-US" i="0" dirty="0">
              <a:solidFill>
                <a:srgbClr val="C00000"/>
              </a:solidFill>
              <a:effectLst/>
              <a:latin typeface="Georgia" panose="02040502050405020303" pitchFamily="18" charset="0"/>
            </a:endParaRPr>
          </a:p>
        </p:txBody>
      </p:sp>
    </p:spTree>
    <p:extLst>
      <p:ext uri="{BB962C8B-B14F-4D97-AF65-F5344CB8AC3E}">
        <p14:creationId xmlns:p14="http://schemas.microsoft.com/office/powerpoint/2010/main" val="2127430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file operations</a:t>
            </a:r>
          </a:p>
        </p:txBody>
      </p:sp>
      <p:sp>
        <p:nvSpPr>
          <p:cNvPr id="3" name="Content Placeholder 2"/>
          <p:cNvSpPr>
            <a:spLocks noGrp="1"/>
          </p:cNvSpPr>
          <p:nvPr>
            <p:ph idx="1"/>
          </p:nvPr>
        </p:nvSpPr>
        <p:spPr/>
        <p:txBody>
          <a:bodyPr/>
          <a:lstStyle/>
          <a:p>
            <a:pPr marL="0" indent="0">
              <a:buNone/>
            </a:pPr>
            <a:r>
              <a:rPr lang="en-US" dirty="0" smtClean="0"/>
              <a:t>2</a:t>
            </a:r>
            <a:r>
              <a:rPr lang="en-US" sz="2000" dirty="0" smtClean="0">
                <a:solidFill>
                  <a:srgbClr val="002060"/>
                </a:solidFill>
              </a:rPr>
              <a:t>. </a:t>
            </a:r>
            <a:r>
              <a:rPr lang="en-US" sz="2000" b="1" dirty="0" err="1" smtClean="0">
                <a:solidFill>
                  <a:srgbClr val="002060"/>
                </a:solidFill>
              </a:rPr>
              <a:t>fclose</a:t>
            </a:r>
            <a:r>
              <a:rPr lang="en-US" sz="2000" b="1" dirty="0">
                <a:solidFill>
                  <a:srgbClr val="002060"/>
                </a:solidFill>
              </a:rPr>
              <a:t>() function is C library function and it’s used to releases the memory stream, opened by </a:t>
            </a:r>
            <a:r>
              <a:rPr lang="en-US" sz="2000" b="1" dirty="0" err="1">
                <a:solidFill>
                  <a:srgbClr val="002060"/>
                </a:solidFill>
              </a:rPr>
              <a:t>fopen</a:t>
            </a:r>
            <a:r>
              <a:rPr lang="en-US" sz="2000" b="1" dirty="0">
                <a:solidFill>
                  <a:srgbClr val="002060"/>
                </a:solidFill>
              </a:rPr>
              <a:t>() function</a:t>
            </a:r>
            <a:r>
              <a:rPr lang="en-US" sz="2000" b="1" dirty="0" smtClean="0">
                <a:solidFill>
                  <a:srgbClr val="002060"/>
                </a:solidFill>
              </a:rPr>
              <a:t>.</a:t>
            </a:r>
          </a:p>
          <a:p>
            <a:pPr marL="0" indent="0">
              <a:buNone/>
            </a:pPr>
            <a:endParaRPr lang="en-US" sz="2000" b="1" dirty="0">
              <a:solidFill>
                <a:srgbClr val="002060"/>
              </a:solidFill>
            </a:endParaRPr>
          </a:p>
          <a:p>
            <a:pPr marL="0" indent="0">
              <a:buNone/>
            </a:pPr>
            <a:endParaRPr lang="en-US" sz="2000" b="1" dirty="0" smtClean="0">
              <a:solidFill>
                <a:srgbClr val="002060"/>
              </a:solidFill>
            </a:endParaRPr>
          </a:p>
          <a:p>
            <a:pPr marL="0" indent="0">
              <a:buNone/>
            </a:pPr>
            <a:endParaRPr lang="en-US" sz="2000" b="1" dirty="0">
              <a:solidFill>
                <a:srgbClr val="002060"/>
              </a:solidFill>
            </a:endParaRPr>
          </a:p>
          <a:p>
            <a:pPr marL="0" indent="0">
              <a:buNone/>
            </a:pPr>
            <a:endParaRPr lang="en-US" sz="2000" b="1" dirty="0" smtClean="0">
              <a:solidFill>
                <a:srgbClr val="002060"/>
              </a:solidFill>
            </a:endParaRPr>
          </a:p>
          <a:p>
            <a:pPr marL="0" indent="0">
              <a:buNone/>
            </a:pPr>
            <a:r>
              <a:rPr lang="en-US" b="1" dirty="0">
                <a:solidFill>
                  <a:srgbClr val="002060"/>
                </a:solidFill>
              </a:rPr>
              <a:t>Return Value</a:t>
            </a:r>
          </a:p>
          <a:p>
            <a:r>
              <a:rPr lang="en-US" dirty="0"/>
              <a:t>C </a:t>
            </a:r>
            <a:r>
              <a:rPr lang="en-US" dirty="0" err="1"/>
              <a:t>fclose</a:t>
            </a:r>
            <a:r>
              <a:rPr lang="en-US" dirty="0"/>
              <a:t> returns EOF in case of failure, </a:t>
            </a:r>
            <a:r>
              <a:rPr lang="en-US" dirty="0" smtClean="0"/>
              <a:t>and</a:t>
            </a:r>
          </a:p>
          <a:p>
            <a:pPr marL="0" indent="0">
              <a:buNone/>
            </a:pPr>
            <a:r>
              <a:rPr lang="en-US" dirty="0" smtClean="0"/>
              <a:t> </a:t>
            </a:r>
            <a:r>
              <a:rPr lang="en-US" dirty="0"/>
              <a:t>returns 0 on success</a:t>
            </a:r>
          </a:p>
          <a:p>
            <a:pPr marL="0" indent="0">
              <a:buNone/>
            </a:pPr>
            <a:endParaRPr lang="en-US" sz="2000" b="1" dirty="0">
              <a:solidFill>
                <a:srgbClr val="002060"/>
              </a:solidFill>
            </a:endParaRPr>
          </a:p>
        </p:txBody>
      </p:sp>
      <p:pic>
        <p:nvPicPr>
          <p:cNvPr id="5" name="Picture 4"/>
          <p:cNvPicPr>
            <a:picLocks noChangeAspect="1"/>
          </p:cNvPicPr>
          <p:nvPr/>
        </p:nvPicPr>
        <p:blipFill>
          <a:blip r:embed="rId3"/>
          <a:stretch>
            <a:fillRect/>
          </a:stretch>
        </p:blipFill>
        <p:spPr>
          <a:xfrm>
            <a:off x="1115543" y="2373125"/>
            <a:ext cx="4707033" cy="746593"/>
          </a:xfrm>
          <a:prstGeom prst="rect">
            <a:avLst/>
          </a:prstGeom>
        </p:spPr>
      </p:pic>
      <p:pic>
        <p:nvPicPr>
          <p:cNvPr id="6" name="Picture 5"/>
          <p:cNvPicPr>
            <a:picLocks noChangeAspect="1"/>
          </p:cNvPicPr>
          <p:nvPr/>
        </p:nvPicPr>
        <p:blipFill>
          <a:blip r:embed="rId4"/>
          <a:stretch>
            <a:fillRect/>
          </a:stretch>
        </p:blipFill>
        <p:spPr>
          <a:xfrm>
            <a:off x="5958711" y="2386572"/>
            <a:ext cx="5915042" cy="4348350"/>
          </a:xfrm>
          <a:prstGeom prst="rect">
            <a:avLst/>
          </a:prstGeom>
        </p:spPr>
      </p:pic>
    </p:spTree>
    <p:extLst>
      <p:ext uri="{BB962C8B-B14F-4D97-AF65-F5344CB8AC3E}">
        <p14:creationId xmlns:p14="http://schemas.microsoft.com/office/powerpoint/2010/main" val="1292337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file operations</a:t>
            </a:r>
          </a:p>
        </p:txBody>
      </p:sp>
      <p:sp>
        <p:nvSpPr>
          <p:cNvPr id="3" name="Content Placeholder 2"/>
          <p:cNvSpPr>
            <a:spLocks noGrp="1"/>
          </p:cNvSpPr>
          <p:nvPr>
            <p:ph idx="1"/>
          </p:nvPr>
        </p:nvSpPr>
        <p:spPr/>
        <p:txBody>
          <a:bodyPr/>
          <a:lstStyle/>
          <a:p>
            <a:r>
              <a:rPr lang="en-US" dirty="0"/>
              <a:t>The above example will create a file called fileName.txt.</a:t>
            </a:r>
          </a:p>
          <a:p>
            <a:r>
              <a:rPr lang="en-US" dirty="0"/>
              <a:t>The w means that the file is being opened for writing, and if the file does not exist then new file will be created.</a:t>
            </a:r>
          </a:p>
          <a:p>
            <a:r>
              <a:rPr lang="en-US" dirty="0"/>
              <a:t>The </a:t>
            </a:r>
            <a:r>
              <a:rPr lang="en-US" dirty="0" err="1"/>
              <a:t>fprintf</a:t>
            </a:r>
            <a:r>
              <a:rPr lang="en-US" dirty="0"/>
              <a:t> function writes Sample Texts text on the file.</a:t>
            </a:r>
          </a:p>
          <a:p>
            <a:r>
              <a:rPr lang="en-US" dirty="0"/>
              <a:t>The </a:t>
            </a:r>
            <a:r>
              <a:rPr lang="en-US" dirty="0" err="1"/>
              <a:t>fclose</a:t>
            </a:r>
            <a:r>
              <a:rPr lang="en-US" dirty="0"/>
              <a:t> function closes the file and releases the memory stream</a:t>
            </a:r>
            <a:r>
              <a:rPr lang="en-US" dirty="0" smtClean="0"/>
              <a:t>.</a:t>
            </a:r>
          </a:p>
          <a:p>
            <a:pPr marL="0" indent="0">
              <a:buNone/>
            </a:pPr>
            <a:r>
              <a:rPr lang="en-US" b="1" dirty="0" smtClean="0">
                <a:solidFill>
                  <a:srgbClr val="002060"/>
                </a:solidFill>
              </a:rPr>
              <a:t>3. </a:t>
            </a:r>
            <a:r>
              <a:rPr lang="en-US" b="1" dirty="0" err="1">
                <a:solidFill>
                  <a:srgbClr val="002060"/>
                </a:solidFill>
              </a:rPr>
              <a:t>getc</a:t>
            </a:r>
            <a:r>
              <a:rPr lang="en-US" b="1" dirty="0">
                <a:solidFill>
                  <a:srgbClr val="002060"/>
                </a:solidFill>
              </a:rPr>
              <a:t>() function is C library function and it’s used to read a character from a file that has been opened in read mode by </a:t>
            </a:r>
            <a:r>
              <a:rPr lang="en-US" b="1" dirty="0" err="1">
                <a:solidFill>
                  <a:srgbClr val="002060"/>
                </a:solidFill>
              </a:rPr>
              <a:t>fopen</a:t>
            </a:r>
            <a:r>
              <a:rPr lang="en-US" b="1" dirty="0">
                <a:solidFill>
                  <a:srgbClr val="002060"/>
                </a:solidFill>
              </a:rPr>
              <a:t>() function</a:t>
            </a:r>
            <a:r>
              <a:rPr lang="en-US" b="1" dirty="0" smtClean="0">
                <a:solidFill>
                  <a:srgbClr val="002060"/>
                </a:solidFill>
              </a:rPr>
              <a:t>.</a:t>
            </a:r>
          </a:p>
          <a:p>
            <a:pPr marL="0" indent="0">
              <a:buNone/>
            </a:pPr>
            <a:endParaRPr lang="en-US" b="1" dirty="0">
              <a:solidFill>
                <a:srgbClr val="002060"/>
              </a:solidFill>
            </a:endParaRPr>
          </a:p>
          <a:p>
            <a:pPr marL="0" indent="0">
              <a:buNone/>
            </a:pPr>
            <a:endParaRPr lang="en-US" b="1" dirty="0">
              <a:solidFill>
                <a:srgbClr val="002060"/>
              </a:solidFill>
            </a:endParaRPr>
          </a:p>
        </p:txBody>
      </p:sp>
      <p:pic>
        <p:nvPicPr>
          <p:cNvPr id="4" name="Picture 3"/>
          <p:cNvPicPr>
            <a:picLocks noChangeAspect="1"/>
          </p:cNvPicPr>
          <p:nvPr/>
        </p:nvPicPr>
        <p:blipFill>
          <a:blip r:embed="rId2"/>
          <a:stretch>
            <a:fillRect/>
          </a:stretch>
        </p:blipFill>
        <p:spPr>
          <a:xfrm>
            <a:off x="1368569" y="4114152"/>
            <a:ext cx="3965431" cy="1109012"/>
          </a:xfrm>
          <a:prstGeom prst="rect">
            <a:avLst/>
          </a:prstGeom>
        </p:spPr>
      </p:pic>
    </p:spTree>
    <p:extLst>
      <p:ext uri="{BB962C8B-B14F-4D97-AF65-F5344CB8AC3E}">
        <p14:creationId xmlns:p14="http://schemas.microsoft.com/office/powerpoint/2010/main" val="1760102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file operations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pPr marL="0" indent="0">
              <a:buNone/>
            </a:pPr>
            <a:r>
              <a:rPr lang="en-US" b="1" dirty="0" smtClean="0">
                <a:solidFill>
                  <a:srgbClr val="002060"/>
                </a:solidFill>
              </a:rPr>
              <a:t>4. </a:t>
            </a:r>
            <a:r>
              <a:rPr lang="en-US" b="1" dirty="0" err="1">
                <a:solidFill>
                  <a:srgbClr val="002060"/>
                </a:solidFill>
              </a:rPr>
              <a:t>putc</a:t>
            </a:r>
            <a:r>
              <a:rPr lang="en-US" b="1" dirty="0">
                <a:solidFill>
                  <a:srgbClr val="002060"/>
                </a:solidFill>
              </a:rPr>
              <a:t>() function is C library function and it’s used to write a character to the file.</a:t>
            </a:r>
          </a:p>
        </p:txBody>
      </p:sp>
      <p:pic>
        <p:nvPicPr>
          <p:cNvPr id="5" name="Picture 4"/>
          <p:cNvPicPr>
            <a:picLocks noChangeAspect="1"/>
          </p:cNvPicPr>
          <p:nvPr/>
        </p:nvPicPr>
        <p:blipFill>
          <a:blip r:embed="rId2"/>
          <a:stretch>
            <a:fillRect/>
          </a:stretch>
        </p:blipFill>
        <p:spPr>
          <a:xfrm>
            <a:off x="1251678" y="1313645"/>
            <a:ext cx="6143625" cy="3562350"/>
          </a:xfrm>
          <a:prstGeom prst="rect">
            <a:avLst/>
          </a:prstGeom>
        </p:spPr>
      </p:pic>
      <p:pic>
        <p:nvPicPr>
          <p:cNvPr id="6" name="Picture 5"/>
          <p:cNvPicPr>
            <a:picLocks noChangeAspect="1"/>
          </p:cNvPicPr>
          <p:nvPr/>
        </p:nvPicPr>
        <p:blipFill>
          <a:blip r:embed="rId3"/>
          <a:stretch>
            <a:fillRect/>
          </a:stretch>
        </p:blipFill>
        <p:spPr>
          <a:xfrm>
            <a:off x="1577253" y="5483405"/>
            <a:ext cx="4532602" cy="1238070"/>
          </a:xfrm>
          <a:prstGeom prst="rect">
            <a:avLst/>
          </a:prstGeom>
        </p:spPr>
      </p:pic>
      <p:pic>
        <p:nvPicPr>
          <p:cNvPr id="7" name="Picture 6"/>
          <p:cNvPicPr>
            <a:picLocks noChangeAspect="1"/>
          </p:cNvPicPr>
          <p:nvPr/>
        </p:nvPicPr>
        <p:blipFill>
          <a:blip r:embed="rId4"/>
          <a:stretch>
            <a:fillRect/>
          </a:stretch>
        </p:blipFill>
        <p:spPr>
          <a:xfrm>
            <a:off x="6120685" y="5350054"/>
            <a:ext cx="5406297" cy="1507945"/>
          </a:xfrm>
          <a:prstGeom prst="rect">
            <a:avLst/>
          </a:prstGeom>
        </p:spPr>
      </p:pic>
    </p:spTree>
    <p:extLst>
      <p:ext uri="{BB962C8B-B14F-4D97-AF65-F5344CB8AC3E}">
        <p14:creationId xmlns:p14="http://schemas.microsoft.com/office/powerpoint/2010/main" val="335938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file operations</a:t>
            </a:r>
          </a:p>
        </p:txBody>
      </p:sp>
      <p:sp>
        <p:nvSpPr>
          <p:cNvPr id="3" name="Content Placeholder 2"/>
          <p:cNvSpPr>
            <a:spLocks noGrp="1"/>
          </p:cNvSpPr>
          <p:nvPr>
            <p:ph idx="1"/>
          </p:nvPr>
        </p:nvSpPr>
        <p:spPr/>
        <p:txBody>
          <a:bodyPr/>
          <a:lstStyle/>
          <a:p>
            <a:pPr marL="0" indent="0" fontAlgn="base">
              <a:buNone/>
            </a:pPr>
            <a:r>
              <a:rPr lang="en-US" dirty="0" smtClean="0"/>
              <a:t>5</a:t>
            </a:r>
            <a:r>
              <a:rPr lang="en-US" b="1" dirty="0" smtClean="0">
                <a:solidFill>
                  <a:srgbClr val="002060"/>
                </a:solidFill>
              </a:rPr>
              <a:t>) </a:t>
            </a:r>
            <a:r>
              <a:rPr lang="en-US" b="1" dirty="0" err="1" smtClean="0">
                <a:solidFill>
                  <a:srgbClr val="002060"/>
                </a:solidFill>
              </a:rPr>
              <a:t>fprintf</a:t>
            </a:r>
            <a:r>
              <a:rPr lang="en-US" b="1" dirty="0">
                <a:solidFill>
                  <a:srgbClr val="002060"/>
                </a:solidFill>
              </a:rPr>
              <a:t>() function is used to write formatted data into a file</a:t>
            </a:r>
            <a:r>
              <a:rPr lang="en-US" dirty="0"/>
              <a:t>. In a C program, we use </a:t>
            </a:r>
            <a:r>
              <a:rPr lang="en-US" dirty="0" err="1"/>
              <a:t>fprinf</a:t>
            </a:r>
            <a:r>
              <a:rPr lang="en-US" dirty="0"/>
              <a:t>() as below.</a:t>
            </a:r>
            <a:br>
              <a:rPr lang="en-US" dirty="0"/>
            </a:br>
            <a:r>
              <a:rPr lang="en-US" dirty="0" smtClean="0"/>
              <a:t>	</a:t>
            </a:r>
            <a:r>
              <a:rPr lang="en-US" dirty="0" err="1" smtClean="0"/>
              <a:t>fprintf</a:t>
            </a:r>
            <a:r>
              <a:rPr lang="en-US" dirty="0" smtClean="0"/>
              <a:t> </a:t>
            </a:r>
            <a:r>
              <a:rPr lang="en-US" dirty="0"/>
              <a:t>(</a:t>
            </a:r>
            <a:r>
              <a:rPr lang="en-US" dirty="0" err="1"/>
              <a:t>fp</a:t>
            </a:r>
            <a:r>
              <a:rPr lang="en-US" dirty="0"/>
              <a:t>, “%s %d</a:t>
            </a:r>
            <a:r>
              <a:rPr lang="en-US"/>
              <a:t>”, </a:t>
            </a:r>
            <a:r>
              <a:rPr lang="en-US"/>
              <a:t> </a:t>
            </a:r>
            <a:r>
              <a:rPr lang="en-US" smtClean="0"/>
              <a:t>var1, </a:t>
            </a:r>
            <a:r>
              <a:rPr lang="en-US" dirty="0"/>
              <a:t>var2);</a:t>
            </a:r>
          </a:p>
          <a:p>
            <a:pPr fontAlgn="base"/>
            <a:r>
              <a:rPr lang="en-US" dirty="0"/>
              <a:t>Where, </a:t>
            </a:r>
            <a:r>
              <a:rPr lang="en-US" dirty="0" err="1"/>
              <a:t>fp</a:t>
            </a:r>
            <a:r>
              <a:rPr lang="en-US" dirty="0"/>
              <a:t> is file pointer to the data type “FILE”.</a:t>
            </a:r>
            <a:br>
              <a:rPr lang="en-US" dirty="0"/>
            </a:br>
            <a:r>
              <a:rPr lang="en-US" dirty="0"/>
              <a:t>var1 – string variable</a:t>
            </a:r>
            <a:br>
              <a:rPr lang="en-US" dirty="0"/>
            </a:br>
            <a:r>
              <a:rPr lang="en-US" dirty="0"/>
              <a:t>var2 – Integer variable</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479735" y="3511556"/>
            <a:ext cx="6158193" cy="1205192"/>
          </a:xfrm>
          <a:prstGeom prst="rect">
            <a:avLst/>
          </a:prstGeom>
        </p:spPr>
      </p:pic>
    </p:spTree>
    <p:extLst>
      <p:ext uri="{BB962C8B-B14F-4D97-AF65-F5344CB8AC3E}">
        <p14:creationId xmlns:p14="http://schemas.microsoft.com/office/powerpoint/2010/main" val="347333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file operations</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solidFill>
                  <a:srgbClr val="002060"/>
                </a:solidFill>
              </a:rPr>
              <a:t>6. </a:t>
            </a:r>
            <a:r>
              <a:rPr lang="en-US" b="1" dirty="0" err="1" smtClean="0">
                <a:solidFill>
                  <a:srgbClr val="002060"/>
                </a:solidFill>
              </a:rPr>
              <a:t>fscanf</a:t>
            </a:r>
            <a:r>
              <a:rPr lang="en-US" b="1" dirty="0" smtClean="0">
                <a:solidFill>
                  <a:srgbClr val="002060"/>
                </a:solidFill>
              </a:rPr>
              <a:t>: C </a:t>
            </a:r>
            <a:r>
              <a:rPr lang="en-US" b="1" dirty="0" err="1">
                <a:solidFill>
                  <a:srgbClr val="002060"/>
                </a:solidFill>
              </a:rPr>
              <a:t>fscanf</a:t>
            </a:r>
            <a:r>
              <a:rPr lang="en-US" b="1" dirty="0">
                <a:solidFill>
                  <a:srgbClr val="002060"/>
                </a:solidFill>
              </a:rPr>
              <a:t> function reads formatted input from a file</a:t>
            </a:r>
            <a:r>
              <a:rPr lang="en-US" b="1" dirty="0" smtClean="0">
                <a:solidFill>
                  <a:srgbClr val="002060"/>
                </a:solidFill>
              </a:rPr>
              <a:t>.</a:t>
            </a:r>
          </a:p>
          <a:p>
            <a:pPr marL="0" indent="0">
              <a:buNone/>
            </a:pPr>
            <a:endParaRPr lang="en-US" b="1" dirty="0">
              <a:solidFill>
                <a:srgbClr val="002060"/>
              </a:solidFill>
            </a:endParaRPr>
          </a:p>
          <a:p>
            <a:pPr marL="0" indent="0">
              <a:buNone/>
            </a:pPr>
            <a:endParaRPr lang="en-US" b="1" dirty="0" smtClean="0">
              <a:solidFill>
                <a:srgbClr val="002060"/>
              </a:solidFill>
            </a:endParaRPr>
          </a:p>
          <a:p>
            <a:pPr marL="0" indent="0">
              <a:buNone/>
            </a:pPr>
            <a:endParaRPr lang="en-US" b="1" dirty="0">
              <a:solidFill>
                <a:srgbClr val="002060"/>
              </a:solidFill>
            </a:endParaRPr>
          </a:p>
          <a:p>
            <a:pPr marL="0" indent="0">
              <a:buNone/>
            </a:pPr>
            <a:endParaRPr lang="en-US" b="1" dirty="0" smtClean="0">
              <a:solidFill>
                <a:srgbClr val="002060"/>
              </a:solidFill>
            </a:endParaRPr>
          </a:p>
          <a:p>
            <a:pPr marL="0" indent="0">
              <a:buNone/>
            </a:pPr>
            <a:endParaRPr lang="en-US" b="1" dirty="0">
              <a:solidFill>
                <a:srgbClr val="002060"/>
              </a:solidFill>
            </a:endParaRPr>
          </a:p>
          <a:p>
            <a:r>
              <a:rPr lang="en-US" b="1" dirty="0"/>
              <a:t>stream</a:t>
            </a:r>
            <a:r>
              <a:rPr lang="en-US" dirty="0"/>
              <a:t> − This is the pointer to a FILE object that identifies the stream.</a:t>
            </a:r>
          </a:p>
          <a:p>
            <a:r>
              <a:rPr lang="en-US" b="1" dirty="0"/>
              <a:t>format</a:t>
            </a:r>
            <a:r>
              <a:rPr lang="en-US" dirty="0"/>
              <a:t> − This is the C string that contains one or more of the following items − </a:t>
            </a:r>
            <a:r>
              <a:rPr lang="en-US" i="1" dirty="0"/>
              <a:t>Whitespace character, Non-whitespace character</a:t>
            </a:r>
            <a:r>
              <a:rPr lang="en-US" dirty="0"/>
              <a:t> and </a:t>
            </a:r>
            <a:r>
              <a:rPr lang="en-US" i="1" dirty="0"/>
              <a:t>Format specifiers</a:t>
            </a:r>
            <a:r>
              <a:rPr lang="en-US" dirty="0"/>
              <a:t>. </a:t>
            </a:r>
            <a:endParaRPr lang="en-US" dirty="0" smtClean="0"/>
          </a:p>
          <a:p>
            <a:endParaRPr lang="en-US" b="1" dirty="0">
              <a:solidFill>
                <a:srgbClr val="002060"/>
              </a:solidFill>
            </a:endParaRPr>
          </a:p>
          <a:p>
            <a:endParaRPr lang="en-US" b="1" dirty="0" smtClean="0">
              <a:solidFill>
                <a:srgbClr val="002060"/>
              </a:solidFill>
            </a:endParaRPr>
          </a:p>
          <a:p>
            <a:endParaRPr lang="en-US" b="1" dirty="0">
              <a:solidFill>
                <a:srgbClr val="002060"/>
              </a:solidFill>
            </a:endParaRPr>
          </a:p>
          <a:p>
            <a:endParaRPr lang="en-US" b="1" dirty="0" smtClean="0">
              <a:solidFill>
                <a:srgbClr val="002060"/>
              </a:solidFill>
            </a:endParaRPr>
          </a:p>
          <a:p>
            <a:pPr marL="0" indent="0">
              <a:buNone/>
            </a:pPr>
            <a:r>
              <a:rPr lang="en-US" dirty="0" smtClean="0"/>
              <a:t>Note: If </a:t>
            </a:r>
            <a:r>
              <a:rPr lang="en-US" dirty="0"/>
              <a:t>we need to store records in the binary format, then we must use </a:t>
            </a:r>
            <a:r>
              <a:rPr lang="en-US" b="1" dirty="0" err="1"/>
              <a:t>fwrite</a:t>
            </a:r>
            <a:r>
              <a:rPr lang="en-US" dirty="0"/>
              <a:t> function to write the record to a file and </a:t>
            </a:r>
            <a:r>
              <a:rPr lang="en-US" b="1" dirty="0" err="1"/>
              <a:t>fread</a:t>
            </a:r>
            <a:r>
              <a:rPr lang="en-US" dirty="0"/>
              <a:t> to read information back from the file. </a:t>
            </a:r>
            <a:endParaRPr lang="en-US" b="1" dirty="0">
              <a:solidFill>
                <a:srgbClr val="002060"/>
              </a:solidFill>
            </a:endParaRPr>
          </a:p>
        </p:txBody>
      </p:sp>
      <p:pic>
        <p:nvPicPr>
          <p:cNvPr id="4" name="Picture 3"/>
          <p:cNvPicPr>
            <a:picLocks noChangeAspect="1"/>
          </p:cNvPicPr>
          <p:nvPr/>
        </p:nvPicPr>
        <p:blipFill>
          <a:blip r:embed="rId4"/>
          <a:stretch>
            <a:fillRect/>
          </a:stretch>
        </p:blipFill>
        <p:spPr>
          <a:xfrm>
            <a:off x="1738592" y="2222126"/>
            <a:ext cx="5926231" cy="1153085"/>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345535210"/>
              </p:ext>
            </p:extLst>
          </p:nvPr>
        </p:nvGraphicFramePr>
        <p:xfrm>
          <a:off x="6092395" y="4803914"/>
          <a:ext cx="496887" cy="438150"/>
        </p:xfrm>
        <a:graphic>
          <a:graphicData uri="http://schemas.openxmlformats.org/presentationml/2006/ole">
            <mc:AlternateContent xmlns:mc="http://schemas.openxmlformats.org/markup-compatibility/2006">
              <mc:Choice xmlns:v="urn:schemas-microsoft-com:vml" Requires="v">
                <p:oleObj spid="_x0000_s11344" name="Packager Shell Object" showAsIcon="1" r:id="rId5" imgW="496800" imgH="437760" progId="Package">
                  <p:embed/>
                </p:oleObj>
              </mc:Choice>
              <mc:Fallback>
                <p:oleObj name="Packager Shell Object" showAsIcon="1" r:id="rId5" imgW="496800" imgH="437760" progId="Package">
                  <p:embed/>
                  <p:pic>
                    <p:nvPicPr>
                      <p:cNvPr id="0" name=""/>
                      <p:cNvPicPr/>
                      <p:nvPr/>
                    </p:nvPicPr>
                    <p:blipFill>
                      <a:blip r:embed="rId6"/>
                      <a:stretch>
                        <a:fillRect/>
                      </a:stretch>
                    </p:blipFill>
                    <p:spPr>
                      <a:xfrm>
                        <a:off x="6092395" y="4803914"/>
                        <a:ext cx="496887" cy="438150"/>
                      </a:xfrm>
                      <a:prstGeom prst="rect">
                        <a:avLst/>
                      </a:prstGeom>
                    </p:spPr>
                  </p:pic>
                </p:oleObj>
              </mc:Fallback>
            </mc:AlternateContent>
          </a:graphicData>
        </a:graphic>
      </p:graphicFrame>
      <p:sp>
        <p:nvSpPr>
          <p:cNvPr id="6" name="Right Arrow 5"/>
          <p:cNvSpPr/>
          <p:nvPr/>
        </p:nvSpPr>
        <p:spPr>
          <a:xfrm>
            <a:off x="2003610" y="4568404"/>
            <a:ext cx="3697943" cy="9598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Refer Program to understand </a:t>
            </a:r>
            <a:r>
              <a:rPr lang="en-US" b="1" dirty="0" err="1" smtClean="0"/>
              <a:t>fprintf</a:t>
            </a:r>
            <a:r>
              <a:rPr lang="en-US" b="1" dirty="0" smtClean="0"/>
              <a:t> and </a:t>
            </a:r>
            <a:r>
              <a:rPr lang="en-US" b="1" dirty="0" err="1" smtClean="0"/>
              <a:t>fscanf</a:t>
            </a:r>
            <a:r>
              <a:rPr lang="en-US" b="1" dirty="0" smtClean="0"/>
              <a:t> function</a:t>
            </a:r>
            <a:endParaRPr lang="en-US" b="1" dirty="0"/>
          </a:p>
        </p:txBody>
      </p:sp>
      <p:graphicFrame>
        <p:nvGraphicFramePr>
          <p:cNvPr id="7" name="Object 6"/>
          <p:cNvGraphicFramePr>
            <a:graphicFrameLocks noChangeAspect="1"/>
          </p:cNvGraphicFramePr>
          <p:nvPr>
            <p:extLst>
              <p:ext uri="{D42A27DB-BD31-4B8C-83A1-F6EECF244321}">
                <p14:modId xmlns:p14="http://schemas.microsoft.com/office/powerpoint/2010/main" val="3703316098"/>
              </p:ext>
            </p:extLst>
          </p:nvPr>
        </p:nvGraphicFramePr>
        <p:xfrm>
          <a:off x="6863772" y="4796261"/>
          <a:ext cx="431800" cy="438150"/>
        </p:xfrm>
        <a:graphic>
          <a:graphicData uri="http://schemas.openxmlformats.org/presentationml/2006/ole">
            <mc:AlternateContent xmlns:mc="http://schemas.openxmlformats.org/markup-compatibility/2006">
              <mc:Choice xmlns:v="urn:schemas-microsoft-com:vml" Requires="v">
                <p:oleObj spid="_x0000_s11345" name="Packager Shell Object" showAsIcon="1" r:id="rId7" imgW="431640" imgH="437760" progId="Package">
                  <p:embed/>
                </p:oleObj>
              </mc:Choice>
              <mc:Fallback>
                <p:oleObj name="Packager Shell Object" showAsIcon="1" r:id="rId7" imgW="431640" imgH="437760" progId="Package">
                  <p:embed/>
                  <p:pic>
                    <p:nvPicPr>
                      <p:cNvPr id="0" name=""/>
                      <p:cNvPicPr/>
                      <p:nvPr/>
                    </p:nvPicPr>
                    <p:blipFill>
                      <a:blip r:embed="rId8"/>
                      <a:stretch>
                        <a:fillRect/>
                      </a:stretch>
                    </p:blipFill>
                    <p:spPr>
                      <a:xfrm>
                        <a:off x="6863772" y="4796261"/>
                        <a:ext cx="431800" cy="438150"/>
                      </a:xfrm>
                      <a:prstGeom prst="rect">
                        <a:avLst/>
                      </a:prstGeom>
                    </p:spPr>
                  </p:pic>
                </p:oleObj>
              </mc:Fallback>
            </mc:AlternateContent>
          </a:graphicData>
        </a:graphic>
      </p:graphicFrame>
      <p:sp>
        <p:nvSpPr>
          <p:cNvPr id="8" name="Rectangle 7"/>
          <p:cNvSpPr/>
          <p:nvPr/>
        </p:nvSpPr>
        <p:spPr>
          <a:xfrm>
            <a:off x="421148" y="-225941"/>
            <a:ext cx="653128" cy="369332"/>
          </a:xfrm>
          <a:prstGeom prst="rect">
            <a:avLst/>
          </a:prstGeom>
        </p:spPr>
        <p:txBody>
          <a:bodyPr wrap="none">
            <a:spAutoFit/>
          </a:bodyPr>
          <a:lstStyle/>
          <a:p>
            <a:r>
              <a:rPr lang="en-US" b="1" dirty="0"/>
              <a:t>Note</a:t>
            </a:r>
            <a:endParaRPr lang="en-US" dirty="0"/>
          </a:p>
        </p:txBody>
      </p:sp>
    </p:spTree>
    <p:extLst>
      <p:ext uri="{BB962C8B-B14F-4D97-AF65-F5344CB8AC3E}">
        <p14:creationId xmlns:p14="http://schemas.microsoft.com/office/powerpoint/2010/main" val="2249198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file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t>
            </a:r>
            <a:r>
              <a:rPr lang="en-US" dirty="0"/>
              <a:t>are 2 kinds of files in which data can be stored in 2 ways either in characters coded in their ASCII character set or in binary format. They are </a:t>
            </a:r>
            <a:endParaRPr lang="en-US" dirty="0" smtClean="0"/>
          </a:p>
          <a:p>
            <a:r>
              <a:rPr lang="en-US" dirty="0"/>
              <a:t>Text Files.</a:t>
            </a:r>
          </a:p>
          <a:p>
            <a:r>
              <a:rPr lang="en-US" dirty="0"/>
              <a:t>Binary Files</a:t>
            </a:r>
          </a:p>
          <a:p>
            <a:pPr marL="0" indent="0">
              <a:buNone/>
            </a:pPr>
            <a:r>
              <a:rPr lang="en-US" b="1" dirty="0" smtClean="0">
                <a:solidFill>
                  <a:srgbClr val="002060"/>
                </a:solidFill>
              </a:rPr>
              <a:t>TEXT </a:t>
            </a:r>
            <a:r>
              <a:rPr lang="en-US" b="1" dirty="0">
                <a:solidFill>
                  <a:srgbClr val="002060"/>
                </a:solidFill>
              </a:rPr>
              <a:t>FILES</a:t>
            </a:r>
          </a:p>
          <a:p>
            <a:r>
              <a:rPr lang="en-US" dirty="0"/>
              <a:t>Text files are the normal .txt files that you can easily create using Notepad or any simple text editors.</a:t>
            </a:r>
          </a:p>
          <a:p>
            <a:r>
              <a:rPr lang="en-US" dirty="0"/>
              <a:t>When you open those files, you'll see all the contents within the file as plain text. You can easily edit or delete the contents.</a:t>
            </a:r>
          </a:p>
          <a:p>
            <a:r>
              <a:rPr lang="en-US" dirty="0"/>
              <a:t>They take minimum effort to maintain, are easily readable, and provide least security and takes bigger storage space.</a:t>
            </a:r>
          </a:p>
          <a:p>
            <a:pPr marL="0" indent="0">
              <a:buNone/>
            </a:pPr>
            <a:r>
              <a:rPr lang="en-US" b="1" dirty="0" smtClean="0">
                <a:solidFill>
                  <a:srgbClr val="002060"/>
                </a:solidFill>
              </a:rPr>
              <a:t>BINARY FILES</a:t>
            </a:r>
            <a:endParaRPr lang="en-US" dirty="0" smtClean="0"/>
          </a:p>
          <a:p>
            <a:r>
              <a:rPr lang="en-US" dirty="0"/>
              <a:t>Binary files are mostly the .bin files in your computer.</a:t>
            </a:r>
          </a:p>
          <a:p>
            <a:r>
              <a:rPr lang="en-US" dirty="0"/>
              <a:t>Instead of storing data in plain text, they store it in the binary form (0's and 1's).</a:t>
            </a:r>
          </a:p>
          <a:p>
            <a:r>
              <a:rPr lang="en-US" dirty="0"/>
              <a:t>They can hold higher amount of data, are not readable easily and provides a better security than text files.</a:t>
            </a:r>
          </a:p>
          <a:p>
            <a:endParaRPr lang="en-US" dirty="0"/>
          </a:p>
        </p:txBody>
      </p:sp>
    </p:spTree>
    <p:extLst>
      <p:ext uri="{BB962C8B-B14F-4D97-AF65-F5344CB8AC3E}">
        <p14:creationId xmlns:p14="http://schemas.microsoft.com/office/powerpoint/2010/main" val="3428843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a:lnSpc>
                <a:spcPct val="115000"/>
              </a:lnSpc>
              <a:spcBef>
                <a:spcPts val="0"/>
              </a:spcBef>
              <a:spcAft>
                <a:spcPts val="1000"/>
              </a:spcAft>
            </a:pPr>
            <a:r>
              <a:rPr lang="en-US" sz="5400" dirty="0">
                <a:solidFill>
                  <a:schemeClr val="tx1"/>
                </a:solidFill>
              </a:rPr>
              <a:t>Handling Binary files</a:t>
            </a:r>
            <a:endParaRPr lang="en-US" sz="5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t>Opening a file - for creation and edit</a:t>
            </a:r>
          </a:p>
          <a:p>
            <a:r>
              <a:rPr lang="en-US" dirty="0"/>
              <a:t>Opening a file is performed using the library function in the "</a:t>
            </a:r>
            <a:r>
              <a:rPr lang="en-US" dirty="0" err="1"/>
              <a:t>stdio.h</a:t>
            </a:r>
            <a:r>
              <a:rPr lang="en-US" dirty="0"/>
              <a:t>" header file: </a:t>
            </a:r>
            <a:r>
              <a:rPr lang="en-US" dirty="0" err="1"/>
              <a:t>fopen</a:t>
            </a:r>
            <a:r>
              <a:rPr lang="en-US" dirty="0" smtClean="0"/>
              <a:t>().</a:t>
            </a:r>
          </a:p>
          <a:p>
            <a:r>
              <a:rPr lang="en-US" dirty="0" smtClean="0"/>
              <a:t>The </a:t>
            </a:r>
            <a:r>
              <a:rPr lang="en-US" dirty="0"/>
              <a:t>syntax for opening a file in standard I/O is</a:t>
            </a:r>
            <a:r>
              <a:rPr lang="en-US" dirty="0" smtClean="0"/>
              <a:t>:</a:t>
            </a:r>
            <a:endParaRPr lang="en-US" dirty="0"/>
          </a:p>
          <a:p>
            <a:r>
              <a:rPr lang="en-US" dirty="0" err="1"/>
              <a:t>ptr</a:t>
            </a:r>
            <a:r>
              <a:rPr lang="en-US" dirty="0"/>
              <a:t> = </a:t>
            </a:r>
            <a:r>
              <a:rPr lang="en-US" dirty="0" err="1"/>
              <a:t>fopen</a:t>
            </a:r>
            <a:r>
              <a:rPr lang="en-US" dirty="0"/>
              <a:t>("</a:t>
            </a:r>
            <a:r>
              <a:rPr lang="en-US" dirty="0" err="1"/>
              <a:t>fileopen</a:t>
            </a:r>
            <a:r>
              <a:rPr lang="en-US" dirty="0"/>
              <a:t>","mode")</a:t>
            </a:r>
          </a:p>
          <a:p>
            <a:r>
              <a:rPr lang="en-US" dirty="0"/>
              <a:t>For Example</a:t>
            </a:r>
            <a:r>
              <a:rPr lang="en-US" dirty="0" smtClean="0"/>
              <a:t>:</a:t>
            </a:r>
            <a:endParaRPr lang="en-US" dirty="0"/>
          </a:p>
          <a:p>
            <a:r>
              <a:rPr lang="en-US" dirty="0" err="1"/>
              <a:t>fopen</a:t>
            </a:r>
            <a:r>
              <a:rPr lang="en-US" dirty="0"/>
              <a:t>("E:\\cprogram\\newprogram.txt","w</a:t>
            </a:r>
            <a:r>
              <a:rPr lang="en-US" dirty="0" smtClean="0"/>
              <a:t>");	//write data in text file</a:t>
            </a:r>
            <a:endParaRPr lang="en-US" dirty="0"/>
          </a:p>
          <a:p>
            <a:r>
              <a:rPr lang="en-US" dirty="0" err="1"/>
              <a:t>fopen</a:t>
            </a:r>
            <a:r>
              <a:rPr lang="en-US" dirty="0"/>
              <a:t>("E:\\cprogram\\oldprogram.bin","rb</a:t>
            </a:r>
            <a:r>
              <a:rPr lang="en-US" dirty="0" smtClean="0"/>
              <a:t>");	//write data in binary file</a:t>
            </a:r>
            <a:endParaRPr lang="en-US" dirty="0"/>
          </a:p>
        </p:txBody>
      </p:sp>
    </p:spTree>
    <p:extLst>
      <p:ext uri="{BB962C8B-B14F-4D97-AF65-F5344CB8AC3E}">
        <p14:creationId xmlns:p14="http://schemas.microsoft.com/office/powerpoint/2010/main" val="3284502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371455" y="207818"/>
            <a:ext cx="9379672" cy="6329002"/>
          </a:xfrm>
          <a:prstGeom prst="rect">
            <a:avLst/>
          </a:prstGeom>
        </p:spPr>
      </p:pic>
    </p:spTree>
    <p:extLst>
      <p:ext uri="{BB962C8B-B14F-4D97-AF65-F5344CB8AC3E}">
        <p14:creationId xmlns:p14="http://schemas.microsoft.com/office/powerpoint/2010/main" val="1783675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251678" y="382385"/>
            <a:ext cx="8321813" cy="4357673"/>
          </a:xfrm>
          <a:prstGeom prst="rect">
            <a:avLst/>
          </a:prstGeom>
        </p:spPr>
      </p:pic>
    </p:spTree>
    <p:extLst>
      <p:ext uri="{BB962C8B-B14F-4D97-AF65-F5344CB8AC3E}">
        <p14:creationId xmlns:p14="http://schemas.microsoft.com/office/powerpoint/2010/main" val="375452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linear search</a:t>
            </a:r>
            <a:endParaRPr lang="en-US" dirty="0"/>
          </a:p>
        </p:txBody>
      </p:sp>
      <p:sp>
        <p:nvSpPr>
          <p:cNvPr id="3" name="Content Placeholder 2"/>
          <p:cNvSpPr>
            <a:spLocks noGrp="1"/>
          </p:cNvSpPr>
          <p:nvPr>
            <p:ph idx="1"/>
          </p:nvPr>
        </p:nvSpPr>
        <p:spPr/>
        <p:txBody>
          <a:bodyPr/>
          <a:lstStyle/>
          <a:p>
            <a:pPr marL="0" indent="0" fontAlgn="base">
              <a:buNone/>
            </a:pPr>
            <a:r>
              <a:rPr lang="en-US" dirty="0"/>
              <a:t>Given an array </a:t>
            </a:r>
            <a:r>
              <a:rPr lang="en-US" dirty="0" err="1"/>
              <a:t>arr</a:t>
            </a:r>
            <a:r>
              <a:rPr lang="en-US" dirty="0"/>
              <a:t>[] of n elements, write a function to search a given element x in </a:t>
            </a:r>
            <a:r>
              <a:rPr lang="en-US" dirty="0" err="1"/>
              <a:t>arr</a:t>
            </a:r>
            <a:r>
              <a:rPr lang="en-US" dirty="0" smtClean="0"/>
              <a:t>[].</a:t>
            </a:r>
            <a:r>
              <a:rPr lang="en-US" dirty="0"/>
              <a:t> A simple approach is to do </a:t>
            </a:r>
            <a:r>
              <a:rPr lang="en-US" b="1" dirty="0"/>
              <a:t>linear search</a:t>
            </a:r>
            <a:r>
              <a:rPr lang="en-US" dirty="0"/>
              <a:t>, </a:t>
            </a:r>
            <a:r>
              <a:rPr lang="en-US" dirty="0" err="1"/>
              <a:t>i.e</a:t>
            </a:r>
            <a:endParaRPr lang="en-US" dirty="0"/>
          </a:p>
          <a:p>
            <a:pPr fontAlgn="base"/>
            <a:r>
              <a:rPr lang="en-US" dirty="0"/>
              <a:t>Start from the leftmost element of </a:t>
            </a:r>
            <a:r>
              <a:rPr lang="en-US" dirty="0" err="1"/>
              <a:t>arr</a:t>
            </a:r>
            <a:r>
              <a:rPr lang="en-US" dirty="0"/>
              <a:t>[] and one by one compare x with each element of </a:t>
            </a:r>
            <a:r>
              <a:rPr lang="en-US" dirty="0" err="1"/>
              <a:t>arr</a:t>
            </a:r>
            <a:r>
              <a:rPr lang="en-US" dirty="0"/>
              <a:t>[]</a:t>
            </a:r>
          </a:p>
          <a:p>
            <a:pPr fontAlgn="base"/>
            <a:r>
              <a:rPr lang="en-US" dirty="0"/>
              <a:t>If x matches with an element, return the index.</a:t>
            </a:r>
          </a:p>
          <a:p>
            <a:pPr fontAlgn="base"/>
            <a:r>
              <a:rPr lang="en-US" dirty="0"/>
              <a:t>If x doesn’t match with any of elements, return -1</a:t>
            </a:r>
            <a:r>
              <a:rPr lang="en-US" dirty="0" smtClean="0"/>
              <a:t>.</a:t>
            </a:r>
          </a:p>
          <a:p>
            <a:pPr marL="0" indent="0" fontAlgn="base">
              <a:buNone/>
            </a:pPr>
            <a:endParaRPr lang="en-US" dirty="0"/>
          </a:p>
          <a:p>
            <a:endParaRPr lang="en-US" dirty="0"/>
          </a:p>
        </p:txBody>
      </p:sp>
      <p:pic>
        <p:nvPicPr>
          <p:cNvPr id="4" name="Picture 3"/>
          <p:cNvPicPr>
            <a:picLocks noChangeAspect="1"/>
          </p:cNvPicPr>
          <p:nvPr/>
        </p:nvPicPr>
        <p:blipFill>
          <a:blip r:embed="rId3"/>
          <a:stretch>
            <a:fillRect/>
          </a:stretch>
        </p:blipFill>
        <p:spPr>
          <a:xfrm>
            <a:off x="6629399" y="2554940"/>
            <a:ext cx="5121639" cy="4303059"/>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50089811"/>
              </p:ext>
            </p:extLst>
          </p:nvPr>
        </p:nvGraphicFramePr>
        <p:xfrm>
          <a:off x="5329238" y="4830763"/>
          <a:ext cx="325437" cy="466725"/>
        </p:xfrm>
        <a:graphic>
          <a:graphicData uri="http://schemas.openxmlformats.org/presentationml/2006/ole">
            <mc:AlternateContent xmlns:mc="http://schemas.openxmlformats.org/markup-compatibility/2006">
              <mc:Choice xmlns:v="urn:schemas-microsoft-com:vml" Requires="v">
                <p:oleObj spid="_x0000_s7405" name="Packager Shell Object" showAsIcon="1" r:id="rId4" imgW="415800" imgH="467280" progId="Package">
                  <p:embed/>
                </p:oleObj>
              </mc:Choice>
              <mc:Fallback>
                <p:oleObj name="Packager Shell Object" showAsIcon="1" r:id="rId4" imgW="415800" imgH="467280" progId="Package">
                  <p:embed/>
                  <p:pic>
                    <p:nvPicPr>
                      <p:cNvPr id="0" name=""/>
                      <p:cNvPicPr/>
                      <p:nvPr/>
                    </p:nvPicPr>
                    <p:blipFill>
                      <a:blip r:embed="rId5"/>
                      <a:stretch>
                        <a:fillRect/>
                      </a:stretch>
                    </p:blipFill>
                    <p:spPr>
                      <a:xfrm>
                        <a:off x="5329238" y="4830763"/>
                        <a:ext cx="325437" cy="466725"/>
                      </a:xfrm>
                      <a:prstGeom prst="rect">
                        <a:avLst/>
                      </a:prstGeom>
                    </p:spPr>
                  </p:pic>
                </p:oleObj>
              </mc:Fallback>
            </mc:AlternateContent>
          </a:graphicData>
        </a:graphic>
      </p:graphicFrame>
      <p:sp>
        <p:nvSpPr>
          <p:cNvPr id="6" name="Right Arrow 5"/>
          <p:cNvSpPr/>
          <p:nvPr/>
        </p:nvSpPr>
        <p:spPr>
          <a:xfrm>
            <a:off x="2460812" y="4772119"/>
            <a:ext cx="2164976" cy="510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Program here</a:t>
            </a:r>
            <a:endParaRPr lang="en-US" dirty="0"/>
          </a:p>
        </p:txBody>
      </p:sp>
    </p:spTree>
    <p:extLst>
      <p:ext uri="{BB962C8B-B14F-4D97-AF65-F5344CB8AC3E}">
        <p14:creationId xmlns:p14="http://schemas.microsoft.com/office/powerpoint/2010/main" val="18883778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chemeClr val="tx1"/>
                </a:solidFill>
              </a:rPr>
              <a:t>Handling Binary files</a:t>
            </a:r>
            <a:endParaRPr lang="en-US" dirty="0"/>
          </a:p>
        </p:txBody>
      </p:sp>
      <p:sp>
        <p:nvSpPr>
          <p:cNvPr id="3" name="Content Placeholder 2"/>
          <p:cNvSpPr>
            <a:spLocks noGrp="1"/>
          </p:cNvSpPr>
          <p:nvPr>
            <p:ph idx="1"/>
          </p:nvPr>
        </p:nvSpPr>
        <p:spPr/>
        <p:txBody>
          <a:bodyPr/>
          <a:lstStyle/>
          <a:p>
            <a:pPr marL="0" indent="0">
              <a:buNone/>
            </a:pPr>
            <a:r>
              <a:rPr lang="en-US" b="1" dirty="0" smtClean="0"/>
              <a:t>1. </a:t>
            </a:r>
            <a:r>
              <a:rPr lang="en-US" b="1" dirty="0" err="1" smtClean="0"/>
              <a:t>fwrite</a:t>
            </a:r>
            <a:r>
              <a:rPr lang="en-US" b="1" dirty="0"/>
              <a:t>() function</a:t>
            </a:r>
          </a:p>
          <a:p>
            <a:r>
              <a:rPr lang="en-US" dirty="0"/>
              <a:t>The </a:t>
            </a:r>
            <a:r>
              <a:rPr lang="en-US" dirty="0" err="1"/>
              <a:t>fwrite</a:t>
            </a:r>
            <a:r>
              <a:rPr lang="en-US" dirty="0"/>
              <a:t>() function is used to write records (sequence of bytes) to the file. A record may be an array or a structure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b="1" dirty="0">
                <a:solidFill>
                  <a:srgbClr val="002060"/>
                </a:solidFill>
              </a:rPr>
              <a:t>The </a:t>
            </a:r>
            <a:r>
              <a:rPr lang="en-US" b="1" dirty="0" err="1">
                <a:solidFill>
                  <a:srgbClr val="002060"/>
                </a:solidFill>
              </a:rPr>
              <a:t>fwrite</a:t>
            </a:r>
            <a:r>
              <a:rPr lang="en-US" b="1" dirty="0">
                <a:solidFill>
                  <a:srgbClr val="002060"/>
                </a:solidFill>
              </a:rPr>
              <a:t>() function takes four arguments. </a:t>
            </a:r>
            <a:r>
              <a:rPr lang="en-US" dirty="0"/>
              <a:t/>
            </a:r>
            <a:br>
              <a:rPr lang="en-US" dirty="0"/>
            </a:br>
            <a:r>
              <a:rPr lang="en-US" dirty="0" err="1"/>
              <a:t>ptr</a:t>
            </a:r>
            <a:r>
              <a:rPr lang="en-US" dirty="0"/>
              <a:t> : </a:t>
            </a:r>
            <a:r>
              <a:rPr lang="en-US" dirty="0" err="1"/>
              <a:t>ptr</a:t>
            </a:r>
            <a:r>
              <a:rPr lang="en-US" dirty="0"/>
              <a:t> is the reference of an array or a structure stored in memory. </a:t>
            </a:r>
            <a:br>
              <a:rPr lang="en-US" dirty="0"/>
            </a:br>
            <a:r>
              <a:rPr lang="en-US" dirty="0"/>
              <a:t>size : size is the total number of bytes to be written. </a:t>
            </a:r>
            <a:br>
              <a:rPr lang="en-US" dirty="0"/>
            </a:br>
            <a:r>
              <a:rPr lang="en-US" dirty="0"/>
              <a:t>n : n is number of times a record will be written. </a:t>
            </a:r>
            <a:br>
              <a:rPr lang="en-US" dirty="0"/>
            </a:br>
            <a:r>
              <a:rPr lang="en-US" dirty="0"/>
              <a:t>FILE* : FILE* is a file where the records will be written in binary mode.</a:t>
            </a:r>
            <a:endParaRPr lang="en-US" dirty="0" smtClean="0"/>
          </a:p>
          <a:p>
            <a:endParaRPr lang="en-US" dirty="0"/>
          </a:p>
        </p:txBody>
      </p:sp>
      <p:pic>
        <p:nvPicPr>
          <p:cNvPr id="4" name="Picture 3"/>
          <p:cNvPicPr>
            <a:picLocks noChangeAspect="1"/>
          </p:cNvPicPr>
          <p:nvPr/>
        </p:nvPicPr>
        <p:blipFill>
          <a:blip r:embed="rId2"/>
          <a:stretch>
            <a:fillRect/>
          </a:stretch>
        </p:blipFill>
        <p:spPr>
          <a:xfrm>
            <a:off x="1534824" y="2952101"/>
            <a:ext cx="6029758" cy="1592189"/>
          </a:xfrm>
          <a:prstGeom prst="rect">
            <a:avLst/>
          </a:prstGeom>
        </p:spPr>
      </p:pic>
    </p:spTree>
    <p:extLst>
      <p:ext uri="{BB962C8B-B14F-4D97-AF65-F5344CB8AC3E}">
        <p14:creationId xmlns:p14="http://schemas.microsoft.com/office/powerpoint/2010/main" val="681553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solidFill>
                  <a:schemeClr val="tx1"/>
                </a:solidFill>
              </a:rPr>
              <a:t>Handling Binary files</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2060"/>
                </a:solidFill>
              </a:rPr>
              <a:t>2. </a:t>
            </a:r>
            <a:r>
              <a:rPr lang="en-US" b="1" dirty="0" err="1" smtClean="0">
                <a:solidFill>
                  <a:srgbClr val="002060"/>
                </a:solidFill>
              </a:rPr>
              <a:t>fread</a:t>
            </a:r>
            <a:r>
              <a:rPr lang="en-US" b="1" dirty="0">
                <a:solidFill>
                  <a:srgbClr val="002060"/>
                </a:solidFill>
              </a:rPr>
              <a:t>() function</a:t>
            </a:r>
          </a:p>
          <a:p>
            <a:r>
              <a:rPr lang="en-US" dirty="0"/>
              <a:t>The </a:t>
            </a:r>
            <a:r>
              <a:rPr lang="en-US" dirty="0" err="1"/>
              <a:t>fread</a:t>
            </a:r>
            <a:r>
              <a:rPr lang="en-US" dirty="0"/>
              <a:t>() function is used to read bytes form the file</a:t>
            </a:r>
            <a:r>
              <a:rPr lang="en-US" dirty="0" smtClean="0"/>
              <a:t>.</a:t>
            </a:r>
          </a:p>
          <a:p>
            <a:endParaRPr lang="en-US" dirty="0"/>
          </a:p>
          <a:p>
            <a:endParaRPr lang="en-US" dirty="0" smtClean="0"/>
          </a:p>
          <a:p>
            <a:endParaRPr lang="en-US" dirty="0"/>
          </a:p>
          <a:p>
            <a:endParaRPr lang="en-US" dirty="0" smtClean="0"/>
          </a:p>
          <a:p>
            <a:endParaRPr lang="en-US" dirty="0"/>
          </a:p>
          <a:p>
            <a:pPr marL="0" indent="0">
              <a:buNone/>
            </a:pPr>
            <a:r>
              <a:rPr lang="en-US" b="1" dirty="0">
                <a:solidFill>
                  <a:srgbClr val="002060"/>
                </a:solidFill>
              </a:rPr>
              <a:t>The </a:t>
            </a:r>
            <a:r>
              <a:rPr lang="en-US" b="1" dirty="0" err="1">
                <a:solidFill>
                  <a:srgbClr val="002060"/>
                </a:solidFill>
              </a:rPr>
              <a:t>fread</a:t>
            </a:r>
            <a:r>
              <a:rPr lang="en-US" b="1" dirty="0">
                <a:solidFill>
                  <a:srgbClr val="002060"/>
                </a:solidFill>
              </a:rPr>
              <a:t>() function takes four arguments. </a:t>
            </a:r>
            <a:br>
              <a:rPr lang="en-US" b="1" dirty="0">
                <a:solidFill>
                  <a:srgbClr val="002060"/>
                </a:solidFill>
              </a:rPr>
            </a:br>
            <a:r>
              <a:rPr lang="en-US" dirty="0" err="1"/>
              <a:t>ptr</a:t>
            </a:r>
            <a:r>
              <a:rPr lang="en-US" dirty="0"/>
              <a:t> : </a:t>
            </a:r>
            <a:r>
              <a:rPr lang="en-US" dirty="0" err="1"/>
              <a:t>ptr</a:t>
            </a:r>
            <a:r>
              <a:rPr lang="en-US" dirty="0"/>
              <a:t> is the reference of an array or a structure where data will be stored after reading. </a:t>
            </a:r>
            <a:br>
              <a:rPr lang="en-US" dirty="0"/>
            </a:br>
            <a:r>
              <a:rPr lang="en-US" dirty="0"/>
              <a:t>size : size is the total number of bytes to be read from file. </a:t>
            </a:r>
            <a:br>
              <a:rPr lang="en-US" dirty="0"/>
            </a:br>
            <a:r>
              <a:rPr lang="en-US" dirty="0"/>
              <a:t>n : n is number of times a record will be read. </a:t>
            </a:r>
            <a:br>
              <a:rPr lang="en-US" dirty="0"/>
            </a:br>
            <a:r>
              <a:rPr lang="en-US" dirty="0"/>
              <a:t>FILE* : FILE* is a file where the records will be read</a:t>
            </a:r>
            <a:r>
              <a:rPr lang="en-US" dirty="0" smtClean="0"/>
              <a:t>.</a:t>
            </a:r>
          </a:p>
          <a:p>
            <a:pPr marL="0" indent="0">
              <a:buNone/>
            </a:pPr>
            <a:endParaRPr lang="en-US" dirty="0" smtClean="0"/>
          </a:p>
          <a:p>
            <a:pPr marL="0" indent="0">
              <a:buNone/>
            </a:pPr>
            <a:endParaRPr lang="en-US" dirty="0"/>
          </a:p>
          <a:p>
            <a:endParaRPr lang="en-US" dirty="0"/>
          </a:p>
        </p:txBody>
      </p:sp>
      <p:pic>
        <p:nvPicPr>
          <p:cNvPr id="4" name="Picture 3"/>
          <p:cNvPicPr>
            <a:picLocks noChangeAspect="1"/>
          </p:cNvPicPr>
          <p:nvPr/>
        </p:nvPicPr>
        <p:blipFill>
          <a:blip r:embed="rId3"/>
          <a:stretch>
            <a:fillRect/>
          </a:stretch>
        </p:blipFill>
        <p:spPr>
          <a:xfrm>
            <a:off x="1599766" y="2468707"/>
            <a:ext cx="4981143" cy="1424420"/>
          </a:xfrm>
          <a:prstGeom prst="rect">
            <a:avLst/>
          </a:prstGeom>
        </p:spPr>
      </p:pic>
      <p:sp>
        <p:nvSpPr>
          <p:cNvPr id="5" name="Right Arrow 4"/>
          <p:cNvSpPr/>
          <p:nvPr/>
        </p:nvSpPr>
        <p:spPr>
          <a:xfrm>
            <a:off x="1934337" y="5761598"/>
            <a:ext cx="3697943" cy="9598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Refer Program to understand </a:t>
            </a:r>
            <a:r>
              <a:rPr lang="en-US" b="1" dirty="0" err="1" smtClean="0"/>
              <a:t>fwrite</a:t>
            </a:r>
            <a:r>
              <a:rPr lang="en-US" b="1" dirty="0" smtClean="0"/>
              <a:t> and </a:t>
            </a:r>
            <a:r>
              <a:rPr lang="en-US" b="1" dirty="0" err="1" smtClean="0"/>
              <a:t>fread</a:t>
            </a:r>
            <a:r>
              <a:rPr lang="en-US" b="1" dirty="0" smtClean="0"/>
              <a:t> function</a:t>
            </a:r>
            <a:endParaRPr lang="en-US" b="1" dirty="0"/>
          </a:p>
        </p:txBody>
      </p:sp>
      <p:graphicFrame>
        <p:nvGraphicFramePr>
          <p:cNvPr id="6" name="Object 5"/>
          <p:cNvGraphicFramePr>
            <a:graphicFrameLocks noChangeAspect="1"/>
          </p:cNvGraphicFramePr>
          <p:nvPr>
            <p:extLst>
              <p:ext uri="{D42A27DB-BD31-4B8C-83A1-F6EECF244321}">
                <p14:modId xmlns:p14="http://schemas.microsoft.com/office/powerpoint/2010/main" val="3825209217"/>
              </p:ext>
            </p:extLst>
          </p:nvPr>
        </p:nvGraphicFramePr>
        <p:xfrm>
          <a:off x="5795818" y="6022461"/>
          <a:ext cx="406400" cy="438150"/>
        </p:xfrm>
        <a:graphic>
          <a:graphicData uri="http://schemas.openxmlformats.org/presentationml/2006/ole">
            <mc:AlternateContent xmlns:mc="http://schemas.openxmlformats.org/markup-compatibility/2006">
              <mc:Choice xmlns:v="urn:schemas-microsoft-com:vml" Requires="v">
                <p:oleObj spid="_x0000_s13332" name="Packager Shell Object" showAsIcon="1" r:id="rId4" imgW="407160" imgH="437760" progId="Package">
                  <p:embed/>
                </p:oleObj>
              </mc:Choice>
              <mc:Fallback>
                <p:oleObj name="Packager Shell Object" showAsIcon="1" r:id="rId4" imgW="407160" imgH="437760" progId="Package">
                  <p:embed/>
                  <p:pic>
                    <p:nvPicPr>
                      <p:cNvPr id="0" name=""/>
                      <p:cNvPicPr/>
                      <p:nvPr/>
                    </p:nvPicPr>
                    <p:blipFill>
                      <a:blip r:embed="rId5"/>
                      <a:stretch>
                        <a:fillRect/>
                      </a:stretch>
                    </p:blipFill>
                    <p:spPr>
                      <a:xfrm>
                        <a:off x="5795818" y="6022461"/>
                        <a:ext cx="406400" cy="4381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51540145"/>
              </p:ext>
            </p:extLst>
          </p:nvPr>
        </p:nvGraphicFramePr>
        <p:xfrm>
          <a:off x="6567054" y="6022461"/>
          <a:ext cx="374650" cy="438150"/>
        </p:xfrm>
        <a:graphic>
          <a:graphicData uri="http://schemas.openxmlformats.org/presentationml/2006/ole">
            <mc:AlternateContent xmlns:mc="http://schemas.openxmlformats.org/markup-compatibility/2006">
              <mc:Choice xmlns:v="urn:schemas-microsoft-com:vml" Requires="v">
                <p:oleObj spid="_x0000_s13333" name="Packager Shell Object" showAsIcon="1" r:id="rId6" imgW="374760" imgH="437760" progId="Package">
                  <p:embed/>
                </p:oleObj>
              </mc:Choice>
              <mc:Fallback>
                <p:oleObj name="Packager Shell Object" showAsIcon="1" r:id="rId6" imgW="374760" imgH="437760" progId="Package">
                  <p:embed/>
                  <p:pic>
                    <p:nvPicPr>
                      <p:cNvPr id="0" name=""/>
                      <p:cNvPicPr/>
                      <p:nvPr/>
                    </p:nvPicPr>
                    <p:blipFill>
                      <a:blip r:embed="rId7"/>
                      <a:stretch>
                        <a:fillRect/>
                      </a:stretch>
                    </p:blipFill>
                    <p:spPr>
                      <a:xfrm>
                        <a:off x="6567054" y="6022461"/>
                        <a:ext cx="374650" cy="438150"/>
                      </a:xfrm>
                      <a:prstGeom prst="rect">
                        <a:avLst/>
                      </a:prstGeom>
                    </p:spPr>
                  </p:pic>
                </p:oleObj>
              </mc:Fallback>
            </mc:AlternateContent>
          </a:graphicData>
        </a:graphic>
      </p:graphicFrame>
    </p:spTree>
    <p:extLst>
      <p:ext uri="{BB962C8B-B14F-4D97-AF65-F5344CB8AC3E}">
        <p14:creationId xmlns:p14="http://schemas.microsoft.com/office/powerpoint/2010/main" val="329123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search</a:t>
            </a:r>
          </a:p>
        </p:txBody>
      </p:sp>
      <p:sp>
        <p:nvSpPr>
          <p:cNvPr id="3" name="Content Placeholder 2"/>
          <p:cNvSpPr>
            <a:spLocks noGrp="1"/>
          </p:cNvSpPr>
          <p:nvPr>
            <p:ph idx="1"/>
          </p:nvPr>
        </p:nvSpPr>
        <p:spPr/>
        <p:txBody>
          <a:bodyPr/>
          <a:lstStyle/>
          <a:p>
            <a:r>
              <a:rPr lang="en-US" dirty="0"/>
              <a:t>Linear search is rarely used practically because other search algorithms such as the binary search algorithm and hash tables allow significantly faster searching comparison to Linear search</a:t>
            </a:r>
            <a:r>
              <a:rPr lang="en-US" dirty="0" smtClean="0"/>
              <a:t>.</a:t>
            </a:r>
          </a:p>
          <a:p>
            <a:pPr marL="0" indent="0">
              <a:buNone/>
            </a:pPr>
            <a:r>
              <a:rPr lang="en-US" b="1" dirty="0" smtClean="0">
                <a:solidFill>
                  <a:srgbClr val="002060"/>
                </a:solidFill>
              </a:rPr>
              <a:t>Performance</a:t>
            </a:r>
          </a:p>
          <a:p>
            <a:r>
              <a:rPr lang="en-US" dirty="0" smtClean="0"/>
              <a:t>Number of comparisons made in searching a record determines the efficiency of the technique</a:t>
            </a:r>
          </a:p>
          <a:p>
            <a:r>
              <a:rPr lang="en-US" dirty="0" smtClean="0"/>
              <a:t>The worst case efficiency of this algorithm is O(n)</a:t>
            </a:r>
          </a:p>
        </p:txBody>
      </p:sp>
    </p:spTree>
    <p:extLst>
      <p:ext uri="{BB962C8B-B14F-4D97-AF65-F5344CB8AC3E}">
        <p14:creationId xmlns:p14="http://schemas.microsoft.com/office/powerpoint/2010/main" val="1397198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lstStyle/>
          <a:p>
            <a:pPr marL="0" indent="0" fontAlgn="base">
              <a:buNone/>
            </a:pPr>
            <a:r>
              <a:rPr lang="en-US" dirty="0"/>
              <a:t>Given a </a:t>
            </a:r>
            <a:r>
              <a:rPr lang="en-US" b="1" dirty="0">
                <a:solidFill>
                  <a:srgbClr val="002060"/>
                </a:solidFill>
              </a:rPr>
              <a:t>sorted array </a:t>
            </a:r>
            <a:r>
              <a:rPr lang="en-US" b="1" dirty="0" err="1">
                <a:solidFill>
                  <a:srgbClr val="002060"/>
                </a:solidFill>
              </a:rPr>
              <a:t>arr</a:t>
            </a:r>
            <a:r>
              <a:rPr lang="en-US" b="1" dirty="0">
                <a:solidFill>
                  <a:srgbClr val="002060"/>
                </a:solidFill>
              </a:rPr>
              <a:t>[] of n elements</a:t>
            </a:r>
            <a:r>
              <a:rPr lang="en-US" dirty="0"/>
              <a:t>, write a function to search a given element </a:t>
            </a:r>
            <a:r>
              <a:rPr lang="en-US" dirty="0" smtClean="0"/>
              <a:t>item </a:t>
            </a:r>
            <a:r>
              <a:rPr lang="en-US" dirty="0"/>
              <a:t>in </a:t>
            </a:r>
            <a:r>
              <a:rPr lang="en-US" dirty="0" err="1"/>
              <a:t>arr</a:t>
            </a:r>
            <a:r>
              <a:rPr lang="en-US" dirty="0"/>
              <a:t>[].</a:t>
            </a:r>
            <a:endParaRPr lang="en-US" b="1" dirty="0" smtClean="0"/>
          </a:p>
          <a:p>
            <a:pPr marL="0" indent="0" fontAlgn="base">
              <a:buNone/>
            </a:pPr>
            <a:r>
              <a:rPr lang="en-US" b="1" dirty="0" smtClean="0"/>
              <a:t>Binary Search</a:t>
            </a:r>
            <a:endParaRPr lang="en-US" dirty="0"/>
          </a:p>
        </p:txBody>
      </p:sp>
      <p:pic>
        <p:nvPicPr>
          <p:cNvPr id="4" name="Picture 3"/>
          <p:cNvPicPr>
            <a:picLocks noChangeAspect="1"/>
          </p:cNvPicPr>
          <p:nvPr/>
        </p:nvPicPr>
        <p:blipFill>
          <a:blip r:embed="rId4"/>
          <a:stretch>
            <a:fillRect/>
          </a:stretch>
        </p:blipFill>
        <p:spPr>
          <a:xfrm>
            <a:off x="1251678" y="4262510"/>
            <a:ext cx="7653617" cy="264680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220335960"/>
              </p:ext>
            </p:extLst>
          </p:nvPr>
        </p:nvGraphicFramePr>
        <p:xfrm>
          <a:off x="11102975" y="5591175"/>
          <a:ext cx="458788" cy="466725"/>
        </p:xfrm>
        <a:graphic>
          <a:graphicData uri="http://schemas.openxmlformats.org/presentationml/2006/ole">
            <mc:AlternateContent xmlns:mc="http://schemas.openxmlformats.org/markup-compatibility/2006">
              <mc:Choice xmlns:v="urn:schemas-microsoft-com:vml" Requires="v">
                <p:oleObj spid="_x0000_s4380" name="Packager Shell Object" showAsIcon="1" r:id="rId5" imgW="459000" imgH="467280" progId="Package">
                  <p:embed/>
                </p:oleObj>
              </mc:Choice>
              <mc:Fallback>
                <p:oleObj name="Packager Shell Object" showAsIcon="1" r:id="rId5" imgW="459000" imgH="467280" progId="Package">
                  <p:embed/>
                  <p:pic>
                    <p:nvPicPr>
                      <p:cNvPr id="0" name=""/>
                      <p:cNvPicPr/>
                      <p:nvPr/>
                    </p:nvPicPr>
                    <p:blipFill>
                      <a:blip r:embed="rId6"/>
                      <a:stretch>
                        <a:fillRect/>
                      </a:stretch>
                    </p:blipFill>
                    <p:spPr>
                      <a:xfrm>
                        <a:off x="11102975" y="5591175"/>
                        <a:ext cx="458788" cy="466725"/>
                      </a:xfrm>
                      <a:prstGeom prst="rect">
                        <a:avLst/>
                      </a:prstGeom>
                    </p:spPr>
                  </p:pic>
                </p:oleObj>
              </mc:Fallback>
            </mc:AlternateContent>
          </a:graphicData>
        </a:graphic>
      </p:graphicFrame>
      <p:sp>
        <p:nvSpPr>
          <p:cNvPr id="6" name="Right Arrow 5"/>
          <p:cNvSpPr/>
          <p:nvPr/>
        </p:nvSpPr>
        <p:spPr>
          <a:xfrm>
            <a:off x="8807824" y="5248834"/>
            <a:ext cx="2057400" cy="1151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Refer program here</a:t>
            </a:r>
            <a:endParaRPr lang="en-US" b="1" dirty="0">
              <a:ln w="0"/>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7"/>
          <a:stretch>
            <a:fillRect/>
          </a:stretch>
        </p:blipFill>
        <p:spPr>
          <a:xfrm>
            <a:off x="3406848" y="1999065"/>
            <a:ext cx="5793423" cy="2235310"/>
          </a:xfrm>
          <a:prstGeom prst="rect">
            <a:avLst/>
          </a:prstGeom>
        </p:spPr>
      </p:pic>
    </p:spTree>
    <p:extLst>
      <p:ext uri="{BB962C8B-B14F-4D97-AF65-F5344CB8AC3E}">
        <p14:creationId xmlns:p14="http://schemas.microsoft.com/office/powerpoint/2010/main" val="1801517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Linear Search vs Binary Search</a:t>
            </a:r>
          </a:p>
        </p:txBody>
      </p:sp>
      <p:sp>
        <p:nvSpPr>
          <p:cNvPr id="3" name="Content Placeholder 2"/>
          <p:cNvSpPr>
            <a:spLocks noGrp="1"/>
          </p:cNvSpPr>
          <p:nvPr>
            <p:ph idx="1"/>
          </p:nvPr>
        </p:nvSpPr>
        <p:spPr/>
        <p:txBody>
          <a:bodyPr/>
          <a:lstStyle/>
          <a:p>
            <a:pPr marL="0" indent="0" fontAlgn="base">
              <a:buNone/>
            </a:pPr>
            <a:r>
              <a:rPr lang="en-US" b="1" dirty="0" smtClean="0"/>
              <a:t>Important </a:t>
            </a:r>
            <a:r>
              <a:rPr lang="en-US" b="1" dirty="0"/>
              <a:t>Differences</a:t>
            </a:r>
            <a:endParaRPr lang="en-US" dirty="0"/>
          </a:p>
          <a:p>
            <a:pPr fontAlgn="base"/>
            <a:r>
              <a:rPr lang="en-US" dirty="0" smtClean="0"/>
              <a:t>Input data needs to be sorted in Binary Search and </a:t>
            </a:r>
            <a:r>
              <a:rPr lang="en-US" dirty="0"/>
              <a:t>not in Linear Search</a:t>
            </a:r>
          </a:p>
          <a:p>
            <a:pPr fontAlgn="base"/>
            <a:r>
              <a:rPr lang="en-US" dirty="0"/>
              <a:t>Linear search does the sequential access whereas Binary search access data randomly.</a:t>
            </a:r>
          </a:p>
          <a:p>
            <a:pPr fontAlgn="base"/>
            <a:r>
              <a:rPr lang="en-US" dirty="0">
                <a:solidFill>
                  <a:srgbClr val="C00000"/>
                </a:solidFill>
              </a:rPr>
              <a:t>Time complexity of linear </a:t>
            </a:r>
            <a:r>
              <a:rPr lang="en-US" dirty="0" smtClean="0">
                <a:solidFill>
                  <a:srgbClr val="C00000"/>
                </a:solidFill>
              </a:rPr>
              <a:t>search O(n</a:t>
            </a:r>
            <a:r>
              <a:rPr lang="en-US" dirty="0">
                <a:solidFill>
                  <a:srgbClr val="C00000"/>
                </a:solidFill>
              </a:rPr>
              <a:t>) , Binary search has time complexity O(log n).</a:t>
            </a:r>
          </a:p>
          <a:p>
            <a:pPr fontAlgn="base"/>
            <a:r>
              <a:rPr lang="en-US" dirty="0"/>
              <a:t> Linear search performs equality comparisons and Binary search performs ordering comparisons</a:t>
            </a:r>
          </a:p>
          <a:p>
            <a:pPr fontAlgn="base"/>
            <a:endParaRPr lang="en-US" dirty="0"/>
          </a:p>
        </p:txBody>
      </p:sp>
      <p:pic>
        <p:nvPicPr>
          <p:cNvPr id="4" name="Picture 3"/>
          <p:cNvPicPr>
            <a:picLocks noChangeAspect="1"/>
          </p:cNvPicPr>
          <p:nvPr/>
        </p:nvPicPr>
        <p:blipFill>
          <a:blip r:embed="rId3"/>
          <a:stretch>
            <a:fillRect/>
          </a:stretch>
        </p:blipFill>
        <p:spPr>
          <a:xfrm>
            <a:off x="1251678" y="3546381"/>
            <a:ext cx="6134100" cy="2105025"/>
          </a:xfrm>
          <a:prstGeom prst="rect">
            <a:avLst/>
          </a:prstGeom>
        </p:spPr>
      </p:pic>
    </p:spTree>
    <p:extLst>
      <p:ext uri="{BB962C8B-B14F-4D97-AF65-F5344CB8AC3E}">
        <p14:creationId xmlns:p14="http://schemas.microsoft.com/office/powerpoint/2010/main" val="720750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Linear Search vs Binary Search</a:t>
            </a:r>
          </a:p>
        </p:txBody>
      </p:sp>
      <p:pic>
        <p:nvPicPr>
          <p:cNvPr id="4" name="Content Placeholder 3"/>
          <p:cNvPicPr>
            <a:picLocks noGrp="1" noChangeAspect="1"/>
          </p:cNvPicPr>
          <p:nvPr>
            <p:ph idx="1"/>
          </p:nvPr>
        </p:nvPicPr>
        <p:blipFill>
          <a:blip r:embed="rId3"/>
          <a:stretch>
            <a:fillRect/>
          </a:stretch>
        </p:blipFill>
        <p:spPr>
          <a:xfrm>
            <a:off x="1251678" y="1655995"/>
            <a:ext cx="7825087" cy="3736275"/>
          </a:xfrm>
          <a:prstGeom prst="rect">
            <a:avLst/>
          </a:prstGeom>
        </p:spPr>
      </p:pic>
    </p:spTree>
    <p:extLst>
      <p:ext uri="{BB962C8B-B14F-4D97-AF65-F5344CB8AC3E}">
        <p14:creationId xmlns:p14="http://schemas.microsoft.com/office/powerpoint/2010/main" val="3608967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lstStyle/>
          <a:p>
            <a:r>
              <a:rPr lang="en-US" dirty="0" smtClean="0"/>
              <a:t>Sorting is the process of arranging the data in some logical order.</a:t>
            </a:r>
          </a:p>
          <a:p>
            <a:r>
              <a:rPr lang="en-US" dirty="0" smtClean="0"/>
              <a:t>This logical order may be ascending or descending in case of numeric values or dictionary order in case of alphanumeric values.</a:t>
            </a:r>
          </a:p>
          <a:p>
            <a:endParaRPr lang="en-US" dirty="0" smtClean="0"/>
          </a:p>
          <a:p>
            <a:endParaRPr lang="en-US" dirty="0"/>
          </a:p>
        </p:txBody>
      </p:sp>
    </p:spTree>
    <p:extLst>
      <p:ext uri="{BB962C8B-B14F-4D97-AF65-F5344CB8AC3E}">
        <p14:creationId xmlns:p14="http://schemas.microsoft.com/office/powerpoint/2010/main" val="4022902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p:txBody>
          <a:bodyPr/>
          <a:lstStyle/>
          <a:p>
            <a:pPr fontAlgn="base"/>
            <a:r>
              <a:rPr lang="en-US" dirty="0" smtClean="0"/>
              <a:t>Bubble </a:t>
            </a:r>
            <a:r>
              <a:rPr lang="en-US" dirty="0"/>
              <a:t>Sort is the simplest sorting algorithm that works by repeatedly swapping the adjacent elements if they are in wrong order</a:t>
            </a:r>
            <a:r>
              <a:rPr lang="en-US" dirty="0" smtClean="0"/>
              <a:t>.</a:t>
            </a:r>
            <a:endParaRPr lang="en-US" dirty="0"/>
          </a:p>
          <a:p>
            <a:pPr fontAlgn="base"/>
            <a:r>
              <a:rPr lang="en-US" b="1" dirty="0"/>
              <a:t>Worst and Average Case Time Complexity: </a:t>
            </a:r>
            <a:r>
              <a:rPr lang="en-US" dirty="0"/>
              <a:t>O(n*n). Worst case occurs when array is reverse sorted.</a:t>
            </a:r>
          </a:p>
          <a:p>
            <a:pPr fontAlgn="base"/>
            <a:r>
              <a:rPr lang="en-US" b="1" dirty="0"/>
              <a:t>Best Case Time Complexity:</a:t>
            </a:r>
            <a:r>
              <a:rPr lang="en-US" dirty="0"/>
              <a:t> O(n). Best case occurs when array is already sorted.</a:t>
            </a:r>
          </a:p>
          <a:p>
            <a:pPr fontAlgn="base"/>
            <a:r>
              <a:rPr lang="en-US" dirty="0"/>
              <a:t>Due to its simplicity, bubble sort is often used to introduce the concept of a sorting algorithm.</a:t>
            </a:r>
            <a:br>
              <a:rPr lang="en-US" dirty="0"/>
            </a:br>
            <a:r>
              <a:rPr lang="en-US" dirty="0"/>
              <a:t>In computer graphics it is popular for its capability to detect a very small error (like swap of just two elements) in almost-sorted arrays and fix it with just linear complexity (2n). For example, it is used in a polygon filling algorithm, where bounding lines are sorted by their x coordinate at a specific scan line (a line parallel to x axis) and with incrementing y their order changes (two elements are swapped) only at intersections of two lines </a:t>
            </a:r>
          </a:p>
        </p:txBody>
      </p:sp>
      <p:graphicFrame>
        <p:nvGraphicFramePr>
          <p:cNvPr id="4" name="Object 3"/>
          <p:cNvGraphicFramePr>
            <a:graphicFrameLocks noChangeAspect="1"/>
          </p:cNvGraphicFramePr>
          <p:nvPr>
            <p:extLst>
              <p:ext uri="{D42A27DB-BD31-4B8C-83A1-F6EECF244321}">
                <p14:modId xmlns:p14="http://schemas.microsoft.com/office/powerpoint/2010/main" val="2337543588"/>
              </p:ext>
            </p:extLst>
          </p:nvPr>
        </p:nvGraphicFramePr>
        <p:xfrm>
          <a:off x="6705600" y="5537200"/>
          <a:ext cx="503238" cy="466725"/>
        </p:xfrm>
        <a:graphic>
          <a:graphicData uri="http://schemas.openxmlformats.org/presentationml/2006/ole">
            <mc:AlternateContent xmlns:mc="http://schemas.openxmlformats.org/markup-compatibility/2006">
              <mc:Choice xmlns:v="urn:schemas-microsoft-com:vml" Requires="v">
                <p:oleObj spid="_x0000_s5362" name="Packager Shell Object" showAsIcon="1" r:id="rId3" imgW="502560" imgH="467280" progId="Package">
                  <p:embed/>
                </p:oleObj>
              </mc:Choice>
              <mc:Fallback>
                <p:oleObj name="Packager Shell Object" showAsIcon="1" r:id="rId3" imgW="502560" imgH="467280" progId="Package">
                  <p:embed/>
                  <p:pic>
                    <p:nvPicPr>
                      <p:cNvPr id="0" name=""/>
                      <p:cNvPicPr/>
                      <p:nvPr/>
                    </p:nvPicPr>
                    <p:blipFill>
                      <a:blip r:embed="rId4"/>
                      <a:stretch>
                        <a:fillRect/>
                      </a:stretch>
                    </p:blipFill>
                    <p:spPr>
                      <a:xfrm>
                        <a:off x="6705600" y="5537200"/>
                        <a:ext cx="503238" cy="466725"/>
                      </a:xfrm>
                      <a:prstGeom prst="rect">
                        <a:avLst/>
                      </a:prstGeom>
                    </p:spPr>
                  </p:pic>
                </p:oleObj>
              </mc:Fallback>
            </mc:AlternateContent>
          </a:graphicData>
        </a:graphic>
      </p:graphicFrame>
      <p:sp>
        <p:nvSpPr>
          <p:cNvPr id="5" name="Right Arrow 4"/>
          <p:cNvSpPr/>
          <p:nvPr/>
        </p:nvSpPr>
        <p:spPr>
          <a:xfrm>
            <a:off x="3899647" y="5177118"/>
            <a:ext cx="2178424" cy="9598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Program here</a:t>
            </a:r>
            <a:endParaRPr lang="en-US" dirty="0"/>
          </a:p>
        </p:txBody>
      </p:sp>
    </p:spTree>
    <p:extLst>
      <p:ext uri="{BB962C8B-B14F-4D97-AF65-F5344CB8AC3E}">
        <p14:creationId xmlns:p14="http://schemas.microsoft.com/office/powerpoint/2010/main" val="3511542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6998</TotalTime>
  <Words>1085</Words>
  <Application>Microsoft Office PowerPoint</Application>
  <PresentationFormat>Widescreen</PresentationFormat>
  <Paragraphs>253</Paragraphs>
  <Slides>31</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Arial</vt:lpstr>
      <vt:lpstr>Calibri</vt:lpstr>
      <vt:lpstr>Georgia</vt:lpstr>
      <vt:lpstr>Gill Sans MT</vt:lpstr>
      <vt:lpstr>inherit</vt:lpstr>
      <vt:lpstr>Roboto</vt:lpstr>
      <vt:lpstr>Times New Roman</vt:lpstr>
      <vt:lpstr>Badge</vt:lpstr>
      <vt:lpstr>Packager Shell Object</vt:lpstr>
      <vt:lpstr>Module 5</vt:lpstr>
      <vt:lpstr>Module-5 Searching, Sorting and File Handling</vt:lpstr>
      <vt:lpstr>SEARCHING: linear search</vt:lpstr>
      <vt:lpstr>linear search</vt:lpstr>
      <vt:lpstr>Binary search</vt:lpstr>
      <vt:lpstr>Linear Search vs Binary Search</vt:lpstr>
      <vt:lpstr>Linear Search vs Binary Search</vt:lpstr>
      <vt:lpstr>Sorting</vt:lpstr>
      <vt:lpstr>Bubble sort</vt:lpstr>
      <vt:lpstr>Modified bubble sort</vt:lpstr>
      <vt:lpstr>SELECTION SORT</vt:lpstr>
      <vt:lpstr>Insertion sort </vt:lpstr>
      <vt:lpstr>FILE HANDLING</vt:lpstr>
      <vt:lpstr>File handling-basics </vt:lpstr>
      <vt:lpstr>File handling- basics </vt:lpstr>
      <vt:lpstr>Writing data to file</vt:lpstr>
      <vt:lpstr>C file operations</vt:lpstr>
      <vt:lpstr> </vt:lpstr>
      <vt:lpstr>C file operations</vt:lpstr>
      <vt:lpstr>C file operations</vt:lpstr>
      <vt:lpstr>C file operations</vt:lpstr>
      <vt:lpstr>C file operations</vt:lpstr>
      <vt:lpstr>C file operations</vt:lpstr>
      <vt:lpstr>C file operations</vt:lpstr>
      <vt:lpstr>C file operations</vt:lpstr>
      <vt:lpstr>Types of file</vt:lpstr>
      <vt:lpstr>Handling Binary files</vt:lpstr>
      <vt:lpstr> </vt:lpstr>
      <vt:lpstr> </vt:lpstr>
      <vt:lpstr>Handling Binary files</vt:lpstr>
      <vt:lpstr>Handling Binary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 Joshi</dc:creator>
  <cp:lastModifiedBy>Deepa Joshi</cp:lastModifiedBy>
  <cp:revision>547</cp:revision>
  <dcterms:created xsi:type="dcterms:W3CDTF">2017-11-09T22:54:09Z</dcterms:created>
  <dcterms:modified xsi:type="dcterms:W3CDTF">2019-11-22T05:19:03Z</dcterms:modified>
</cp:coreProperties>
</file>