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399" r:id="rId2"/>
    <p:sldId id="305" r:id="rId3"/>
    <p:sldId id="257" r:id="rId4"/>
    <p:sldId id="342" r:id="rId5"/>
    <p:sldId id="258" r:id="rId6"/>
    <p:sldId id="259" r:id="rId7"/>
    <p:sldId id="357" r:id="rId8"/>
    <p:sldId id="303" r:id="rId9"/>
    <p:sldId id="325" r:id="rId10"/>
    <p:sldId id="358" r:id="rId11"/>
    <p:sldId id="359" r:id="rId12"/>
    <p:sldId id="366" r:id="rId13"/>
    <p:sldId id="367" r:id="rId14"/>
    <p:sldId id="323" r:id="rId15"/>
    <p:sldId id="324" r:id="rId16"/>
    <p:sldId id="314" r:id="rId17"/>
    <p:sldId id="362" r:id="rId18"/>
    <p:sldId id="363" r:id="rId19"/>
    <p:sldId id="364" r:id="rId20"/>
    <p:sldId id="365" r:id="rId21"/>
    <p:sldId id="320" r:id="rId22"/>
    <p:sldId id="319" r:id="rId23"/>
    <p:sldId id="349" r:id="rId24"/>
    <p:sldId id="350" r:id="rId25"/>
    <p:sldId id="351" r:id="rId26"/>
    <p:sldId id="352" r:id="rId27"/>
    <p:sldId id="353" r:id="rId28"/>
    <p:sldId id="315" r:id="rId29"/>
    <p:sldId id="316" r:id="rId30"/>
    <p:sldId id="326" r:id="rId31"/>
    <p:sldId id="327" r:id="rId32"/>
    <p:sldId id="328" r:id="rId33"/>
    <p:sldId id="354" r:id="rId34"/>
    <p:sldId id="337" r:id="rId35"/>
    <p:sldId id="368" r:id="rId36"/>
    <p:sldId id="369" r:id="rId37"/>
    <p:sldId id="334" r:id="rId38"/>
    <p:sldId id="329" r:id="rId39"/>
    <p:sldId id="338" r:id="rId40"/>
    <p:sldId id="339" r:id="rId41"/>
    <p:sldId id="340" r:id="rId42"/>
    <p:sldId id="330" r:id="rId43"/>
    <p:sldId id="331" r:id="rId44"/>
    <p:sldId id="332" r:id="rId45"/>
    <p:sldId id="333" r:id="rId46"/>
    <p:sldId id="335" r:id="rId47"/>
    <p:sldId id="336" r:id="rId48"/>
    <p:sldId id="401" r:id="rId49"/>
    <p:sldId id="400" r:id="rId50"/>
    <p:sldId id="402" r:id="rId51"/>
    <p:sldId id="403" r:id="rId52"/>
    <p:sldId id="280" r:id="rId53"/>
    <p:sldId id="370" r:id="rId54"/>
    <p:sldId id="371" r:id="rId55"/>
    <p:sldId id="389" r:id="rId56"/>
    <p:sldId id="372" r:id="rId57"/>
    <p:sldId id="373" r:id="rId58"/>
    <p:sldId id="390" r:id="rId59"/>
    <p:sldId id="374" r:id="rId60"/>
    <p:sldId id="388" r:id="rId61"/>
    <p:sldId id="391" r:id="rId62"/>
    <p:sldId id="392" r:id="rId63"/>
    <p:sldId id="393" r:id="rId64"/>
    <p:sldId id="394" r:id="rId65"/>
    <p:sldId id="397" r:id="rId66"/>
    <p:sldId id="398" r:id="rId67"/>
    <p:sldId id="375" r:id="rId68"/>
    <p:sldId id="376"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94" autoAdjust="0"/>
    <p:restoredTop sz="94364" autoAdjust="0"/>
  </p:normalViewPr>
  <p:slideViewPr>
    <p:cSldViewPr snapToGrid="0">
      <p:cViewPr>
        <p:scale>
          <a:sx n="70" d="100"/>
          <a:sy n="70" d="100"/>
        </p:scale>
        <p:origin x="22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7800A-9798-4902-BA18-30BCCFADD6F1}"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8651C-8D3B-485A-9757-16EF77B0941A}" type="slidenum">
              <a:rPr lang="en-US" smtClean="0"/>
              <a:t>‹#›</a:t>
            </a:fld>
            <a:endParaRPr lang="en-US"/>
          </a:p>
        </p:txBody>
      </p:sp>
    </p:spTree>
    <p:extLst>
      <p:ext uri="{BB962C8B-B14F-4D97-AF65-F5344CB8AC3E}">
        <p14:creationId xmlns:p14="http://schemas.microsoft.com/office/powerpoint/2010/main" val="2523976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tackoverflow.com/questions/6282198/reading-string-from-input-with-space-character"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https://www.codesdope.com/c-array/</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2</a:t>
            </a:fld>
            <a:endParaRPr lang="en-US"/>
          </a:p>
        </p:txBody>
      </p:sp>
    </p:spTree>
    <p:extLst>
      <p:ext uri="{BB962C8B-B14F-4D97-AF65-F5344CB8AC3E}">
        <p14:creationId xmlns:p14="http://schemas.microsoft.com/office/powerpoint/2010/main" val="231959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global string defined by char s[] = “hello world” in C outside the main (i.e. global) would be stored in initialized read-write area. And a global C statement like </a:t>
            </a:r>
            <a:r>
              <a:rPr lang="en-US" sz="1200" b="0" i="0" kern="1200" dirty="0" err="1" smtClean="0">
                <a:solidFill>
                  <a:schemeClr val="tx1"/>
                </a:solidFill>
                <a:effectLst/>
                <a:latin typeface="+mn-lt"/>
                <a:ea typeface="+mn-ea"/>
                <a:cs typeface="+mn-cs"/>
              </a:rPr>
              <a:t>const</a:t>
            </a:r>
            <a:r>
              <a:rPr lang="en-US" sz="1200" b="0" i="0" kern="1200" dirty="0" smtClean="0">
                <a:solidFill>
                  <a:schemeClr val="tx1"/>
                </a:solidFill>
                <a:effectLst/>
                <a:latin typeface="+mn-lt"/>
                <a:ea typeface="+mn-ea"/>
                <a:cs typeface="+mn-cs"/>
              </a:rPr>
              <a:t> char* string = “hello world” makes the string literal “hello world” to be stored in initialized read-only area and the character pointer variable string in initialized read-write area.</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39</a:t>
            </a:fld>
            <a:endParaRPr lang="en-US"/>
          </a:p>
        </p:txBody>
      </p:sp>
    </p:spTree>
    <p:extLst>
      <p:ext uri="{BB962C8B-B14F-4D97-AF65-F5344CB8AC3E}">
        <p14:creationId xmlns:p14="http://schemas.microsoft.com/office/powerpoint/2010/main" val="3880875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p>
          <a:p>
            <a:r>
              <a:rPr lang="en-US" dirty="0" smtClean="0"/>
              <a:t>Enter name: Dennis Ritchie</a:t>
            </a:r>
          </a:p>
          <a:p>
            <a:r>
              <a:rPr lang="en-US" dirty="0" smtClean="0"/>
              <a:t> Your name is Dennis.</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45</a:t>
            </a:fld>
            <a:endParaRPr lang="en-US"/>
          </a:p>
        </p:txBody>
      </p:sp>
    </p:spTree>
    <p:extLst>
      <p:ext uri="{BB962C8B-B14F-4D97-AF65-F5344CB8AC3E}">
        <p14:creationId xmlns:p14="http://schemas.microsoft.com/office/powerpoint/2010/main" val="1537149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 </a:t>
            </a:r>
            <a:r>
              <a:rPr lang="en-US" sz="1200" b="0" i="0" kern="1200" dirty="0" smtClean="0">
                <a:solidFill>
                  <a:schemeClr val="tx1"/>
                </a:solidFill>
                <a:effectLst/>
                <a:latin typeface="+mn-lt"/>
                <a:ea typeface="+mn-ea"/>
                <a:cs typeface="+mn-cs"/>
              </a:rPr>
              <a:t>Though, </a:t>
            </a:r>
            <a:r>
              <a:rPr lang="en-US" dirty="0" smtClean="0"/>
              <a:t>gets()</a:t>
            </a:r>
            <a:r>
              <a:rPr lang="en-US" sz="1200" b="0" i="0" kern="1200" dirty="0" smtClean="0">
                <a:solidFill>
                  <a:schemeClr val="tx1"/>
                </a:solidFill>
                <a:effectLst/>
                <a:latin typeface="+mn-lt"/>
                <a:ea typeface="+mn-ea"/>
                <a:cs typeface="+mn-cs"/>
              </a:rPr>
              <a:t> and </a:t>
            </a:r>
            <a:r>
              <a:rPr lang="en-US" dirty="0" smtClean="0"/>
              <a:t>puts()</a:t>
            </a:r>
            <a:r>
              <a:rPr lang="en-US" sz="1200" b="0" i="0" kern="1200" dirty="0" smtClean="0">
                <a:solidFill>
                  <a:schemeClr val="tx1"/>
                </a:solidFill>
                <a:effectLst/>
                <a:latin typeface="+mn-lt"/>
                <a:ea typeface="+mn-ea"/>
                <a:cs typeface="+mn-cs"/>
              </a:rPr>
              <a:t> function handle strings, both these functions are defined in </a:t>
            </a:r>
            <a:r>
              <a:rPr lang="en-US" dirty="0" smtClean="0"/>
              <a:t>"</a:t>
            </a:r>
            <a:r>
              <a:rPr lang="en-US" dirty="0" err="1" smtClean="0"/>
              <a:t>stdio.h</a:t>
            </a:r>
            <a:r>
              <a:rPr lang="en-US" dirty="0" smtClean="0"/>
              <a:t>"</a:t>
            </a:r>
            <a:r>
              <a:rPr lang="en-US" sz="1200" b="0" i="0" kern="1200" dirty="0" smtClean="0">
                <a:solidFill>
                  <a:schemeClr val="tx1"/>
                </a:solidFill>
                <a:effectLst/>
                <a:latin typeface="+mn-lt"/>
                <a:ea typeface="+mn-ea"/>
                <a:cs typeface="+mn-cs"/>
              </a:rPr>
              <a:t> header file.</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47</a:t>
            </a:fld>
            <a:endParaRPr lang="en-US"/>
          </a:p>
        </p:txBody>
      </p:sp>
    </p:spTree>
    <p:extLst>
      <p:ext uri="{BB962C8B-B14F-4D97-AF65-F5344CB8AC3E}">
        <p14:creationId xmlns:p14="http://schemas.microsoft.com/office/powerpoint/2010/main" val="237502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53</a:t>
            </a:fld>
            <a:endParaRPr lang="en-US"/>
          </a:p>
        </p:txBody>
      </p:sp>
    </p:spTree>
    <p:extLst>
      <p:ext uri="{BB962C8B-B14F-4D97-AF65-F5344CB8AC3E}">
        <p14:creationId xmlns:p14="http://schemas.microsoft.com/office/powerpoint/2010/main" val="284078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In C++, the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keyword is optional before in declaration of variable. In C, it is mandatory.</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56</a:t>
            </a:fld>
            <a:endParaRPr lang="en-US"/>
          </a:p>
        </p:txBody>
      </p:sp>
    </p:spTree>
    <p:extLst>
      <p:ext uri="{BB962C8B-B14F-4D97-AF65-F5344CB8AC3E}">
        <p14:creationId xmlns:p14="http://schemas.microsoft.com/office/powerpoint/2010/main" val="352961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t>
            </a:r>
            <a:r>
              <a:rPr lang="en-US" dirty="0" err="1" smtClean="0"/>
              <a:t>struct</a:t>
            </a:r>
            <a:r>
              <a:rPr lang="en-US" dirty="0" smtClean="0"/>
              <a:t> memory layout:</a:t>
            </a:r>
          </a:p>
          <a:p>
            <a:r>
              <a:rPr lang="en-US" dirty="0" smtClean="0"/>
              <a:t>https://fresh2refresh.com/c-programming/c-structure-padding/</a:t>
            </a:r>
          </a:p>
        </p:txBody>
      </p:sp>
      <p:sp>
        <p:nvSpPr>
          <p:cNvPr id="4" name="Slide Number Placeholder 3"/>
          <p:cNvSpPr>
            <a:spLocks noGrp="1"/>
          </p:cNvSpPr>
          <p:nvPr>
            <p:ph type="sldNum" sz="quarter" idx="10"/>
          </p:nvPr>
        </p:nvSpPr>
        <p:spPr/>
        <p:txBody>
          <a:bodyPr/>
          <a:lstStyle/>
          <a:p>
            <a:fld id="{23A8651C-8D3B-485A-9757-16EF77B0941A}" type="slidenum">
              <a:rPr lang="en-US" smtClean="0"/>
              <a:t>57</a:t>
            </a:fld>
            <a:endParaRPr lang="en-US"/>
          </a:p>
        </p:txBody>
      </p:sp>
    </p:spTree>
    <p:extLst>
      <p:ext uri="{BB962C8B-B14F-4D97-AF65-F5344CB8AC3E}">
        <p14:creationId xmlns:p14="http://schemas.microsoft.com/office/powerpoint/2010/main" val="1415471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here for additional details: https://fresh2refresh.com/c-programming/c-struct-memory-allocation/</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58</a:t>
            </a:fld>
            <a:endParaRPr lang="en-US"/>
          </a:p>
        </p:txBody>
      </p:sp>
    </p:spTree>
    <p:extLst>
      <p:ext uri="{BB962C8B-B14F-4D97-AF65-F5344CB8AC3E}">
        <p14:creationId xmlns:p14="http://schemas.microsoft.com/office/powerpoint/2010/main" val="151647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smtClean="0">
                <a:solidFill>
                  <a:schemeClr val="tx1"/>
                </a:solidFill>
                <a:effectLst/>
                <a:latin typeface="+mn-lt"/>
                <a:ea typeface="+mn-ea"/>
                <a:cs typeface="+mn-cs"/>
                <a:hlinkClick r:id="rId3"/>
              </a:rPr>
              <a:t>Reading string from input with space character?</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Use:</a:t>
            </a:r>
          </a:p>
          <a:p>
            <a:pPr fontAlgn="base"/>
            <a:r>
              <a:rPr lang="en-US" sz="1200" kern="1200" dirty="0" err="1" smtClean="0">
                <a:solidFill>
                  <a:schemeClr val="tx1"/>
                </a:solidFill>
                <a:effectLst/>
                <a:latin typeface="+mn-lt"/>
                <a:ea typeface="+mn-ea"/>
                <a:cs typeface="+mn-cs"/>
              </a:rPr>
              <a:t>fgets</a:t>
            </a:r>
            <a:r>
              <a:rPr lang="en-US" sz="1200" kern="1200" dirty="0" smtClean="0">
                <a:solidFill>
                  <a:schemeClr val="tx1"/>
                </a:solidFill>
                <a:effectLst/>
                <a:latin typeface="+mn-lt"/>
                <a:ea typeface="+mn-ea"/>
                <a:cs typeface="+mn-cs"/>
              </a:rPr>
              <a:t> (name, 100, </a:t>
            </a:r>
            <a:r>
              <a:rPr lang="en-US" sz="1200" kern="1200" dirty="0" err="1" smtClean="0">
                <a:solidFill>
                  <a:schemeClr val="tx1"/>
                </a:solidFill>
                <a:effectLst/>
                <a:latin typeface="+mn-lt"/>
                <a:ea typeface="+mn-ea"/>
                <a:cs typeface="+mn-cs"/>
              </a:rPr>
              <a:t>stdin</a:t>
            </a:r>
            <a:r>
              <a:rPr lang="en-US" sz="120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100 is the max length of the buffer. You should adjust it as per your need.</a:t>
            </a:r>
          </a:p>
          <a:p>
            <a:pPr fontAlgn="base"/>
            <a:r>
              <a:rPr lang="en-US" sz="1200" b="0" i="0" kern="1200" dirty="0" smtClean="0">
                <a:solidFill>
                  <a:schemeClr val="tx1"/>
                </a:solidFill>
                <a:effectLst/>
                <a:latin typeface="+mn-lt"/>
                <a:ea typeface="+mn-ea"/>
                <a:cs typeface="+mn-cs"/>
              </a:rPr>
              <a:t>Use:</a:t>
            </a:r>
          </a:p>
          <a:p>
            <a:pPr fontAlgn="base"/>
            <a:r>
              <a:rPr lang="en-US" sz="1200" kern="1200" dirty="0" err="1" smtClean="0">
                <a:solidFill>
                  <a:schemeClr val="tx1"/>
                </a:solidFill>
                <a:effectLst/>
                <a:latin typeface="+mn-lt"/>
                <a:ea typeface="+mn-ea"/>
                <a:cs typeface="+mn-cs"/>
              </a:rPr>
              <a:t>scanf</a:t>
            </a:r>
            <a:r>
              <a:rPr lang="en-US" sz="1200" kern="1200" dirty="0" smtClean="0">
                <a:solidFill>
                  <a:schemeClr val="tx1"/>
                </a:solidFill>
                <a:effectLst/>
                <a:latin typeface="+mn-lt"/>
                <a:ea typeface="+mn-ea"/>
                <a:cs typeface="+mn-cs"/>
              </a:rPr>
              <a:t> ("%[^\n]%*c", name);</a:t>
            </a:r>
            <a:r>
              <a:rPr lang="en-US" sz="1200" b="0" i="0" kern="1200" dirty="0" smtClean="0">
                <a:solidFill>
                  <a:schemeClr val="tx1"/>
                </a:solidFill>
                <a:effectLst/>
                <a:latin typeface="+mn-lt"/>
                <a:ea typeface="+mn-ea"/>
                <a:cs typeface="+mn-cs"/>
              </a:rPr>
              <a:t>The [] is the </a:t>
            </a:r>
            <a:r>
              <a:rPr lang="en-US" sz="1200" b="0" i="0" kern="1200" dirty="0" err="1" smtClean="0">
                <a:solidFill>
                  <a:schemeClr val="tx1"/>
                </a:solidFill>
                <a:effectLst/>
                <a:latin typeface="+mn-lt"/>
                <a:ea typeface="+mn-ea"/>
                <a:cs typeface="+mn-cs"/>
              </a:rPr>
              <a:t>scanset</a:t>
            </a:r>
            <a:r>
              <a:rPr lang="en-US" sz="1200" b="0" i="0" kern="1200" dirty="0" smtClean="0">
                <a:solidFill>
                  <a:schemeClr val="tx1"/>
                </a:solidFill>
                <a:effectLst/>
                <a:latin typeface="+mn-lt"/>
                <a:ea typeface="+mn-ea"/>
                <a:cs typeface="+mn-cs"/>
              </a:rPr>
              <a:t> character. [^\n] tells that while the input is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a newline ('\n') take input. Then with the %*c it reads the newline character from the input buffer (which is not read), and the * indicates that this read in input is discarded (assignment suppression), as you do not need it, and this newline in the buffer does not create any problem for next inputs that you might take.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Note you can also use gets but ....</a:t>
            </a:r>
          </a:p>
          <a:p>
            <a:pPr fontAlgn="base"/>
            <a:r>
              <a:rPr lang="en-US" sz="1200" kern="1200" dirty="0" smtClean="0">
                <a:solidFill>
                  <a:schemeClr val="tx1"/>
                </a:solidFill>
                <a:effectLst/>
                <a:latin typeface="+mn-lt"/>
                <a:ea typeface="+mn-ea"/>
                <a:cs typeface="+mn-cs"/>
              </a:rPr>
              <a:t>Never use gets(). Because it is impossible to tell without knowing the data in advance how many characters gets() will read, and because gets() will continue to store characters past the end of the buffer, it is extremely dangerous to use. It has been used to break computer security. Use </a:t>
            </a:r>
            <a:r>
              <a:rPr lang="en-US" sz="1200" kern="1200" dirty="0" err="1" smtClean="0">
                <a:solidFill>
                  <a:schemeClr val="tx1"/>
                </a:solidFill>
                <a:effectLst/>
                <a:latin typeface="+mn-lt"/>
                <a:ea typeface="+mn-ea"/>
                <a:cs typeface="+mn-cs"/>
              </a:rPr>
              <a:t>fgets</a:t>
            </a:r>
            <a:r>
              <a:rPr lang="en-US" sz="1200" kern="1200" dirty="0" smtClean="0">
                <a:solidFill>
                  <a:schemeClr val="tx1"/>
                </a:solidFill>
                <a:effectLst/>
                <a:latin typeface="+mn-lt"/>
                <a:ea typeface="+mn-ea"/>
                <a:cs typeface="+mn-cs"/>
              </a:rPr>
              <a:t>() instead.</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60</a:t>
            </a:fld>
            <a:endParaRPr lang="en-US"/>
          </a:p>
        </p:txBody>
      </p:sp>
    </p:spTree>
    <p:extLst>
      <p:ext uri="{BB962C8B-B14F-4D97-AF65-F5344CB8AC3E}">
        <p14:creationId xmlns:p14="http://schemas.microsoft.com/office/powerpoint/2010/main" val="1378804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https://stackoverflow.com/questions/588623/self-referential-struct-definition</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64</a:t>
            </a:fld>
            <a:endParaRPr lang="en-US"/>
          </a:p>
        </p:txBody>
      </p:sp>
    </p:spTree>
    <p:extLst>
      <p:ext uri="{BB962C8B-B14F-4D97-AF65-F5344CB8AC3E}">
        <p14:creationId xmlns:p14="http://schemas.microsoft.com/office/powerpoint/2010/main" val="40908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 practice: Put </a:t>
            </a:r>
            <a:r>
              <a:rPr lang="en-US" dirty="0" err="1" smtClean="0"/>
              <a:t>typedef’s</a:t>
            </a:r>
            <a:r>
              <a:rPr lang="en-US" dirty="0" smtClean="0"/>
              <a:t> into a header file, and use type names in main program. If the definition of Color/Flight changes, you might not need to change the code in your main program file.</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67</a:t>
            </a:fld>
            <a:endParaRPr lang="en-US"/>
          </a:p>
        </p:txBody>
      </p:sp>
    </p:spTree>
    <p:extLst>
      <p:ext uri="{BB962C8B-B14F-4D97-AF65-F5344CB8AC3E}">
        <p14:creationId xmlns:p14="http://schemas.microsoft.com/office/powerpoint/2010/main" val="419085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a:t>
            </a:r>
            <a:r>
              <a:rPr lang="en-US" baseline="0" dirty="0" smtClean="0"/>
              <a:t> </a:t>
            </a:r>
            <a:r>
              <a:rPr lang="en-US" dirty="0" smtClean="0"/>
              <a:t>For passing multidimensional arrays is, first array dimension does not have to be specified. The second (and any subsequent) dimensions must be given</a:t>
            </a:r>
          </a:p>
          <a:p>
            <a:r>
              <a:rPr lang="en-US" sz="1200" b="0" i="0" kern="1200" dirty="0" smtClean="0">
                <a:solidFill>
                  <a:schemeClr val="tx1"/>
                </a:solidFill>
                <a:effectLst/>
                <a:latin typeface="+mn-lt"/>
                <a:ea typeface="+mn-ea"/>
                <a:cs typeface="+mn-cs"/>
              </a:rPr>
              <a:t>Reason: If we remember what we learned about simple arrays and functions, however, two questions arise. First, in our earlier function definitions, we were able to leave out the (single) array dimension, with the understanding that since the array was really defined in the caller, we didn't have to say (or know) how big it is. The situation is the same for multidimensional arrays, although it may not seem so at first. The hypothetical function </a:t>
            </a:r>
            <a:r>
              <a:rPr lang="en-US" dirty="0" err="1" smtClean="0"/>
              <a:t>func</a:t>
            </a:r>
            <a:r>
              <a:rPr lang="en-US" sz="1200" b="0" i="0" kern="1200" dirty="0" smtClean="0">
                <a:solidFill>
                  <a:schemeClr val="tx1"/>
                </a:solidFill>
                <a:effectLst/>
                <a:latin typeface="+mn-lt"/>
                <a:ea typeface="+mn-ea"/>
                <a:cs typeface="+mn-cs"/>
              </a:rPr>
              <a:t> above accepts a parameter </a:t>
            </a:r>
            <a:r>
              <a:rPr lang="en-US" dirty="0" smtClean="0"/>
              <a:t>a</a:t>
            </a:r>
            <a:r>
              <a:rPr lang="en-US" sz="1200" b="0" i="0" kern="1200" dirty="0" smtClean="0">
                <a:solidFill>
                  <a:schemeClr val="tx1"/>
                </a:solidFill>
                <a:effectLst/>
                <a:latin typeface="+mn-lt"/>
                <a:ea typeface="+mn-ea"/>
                <a:cs typeface="+mn-cs"/>
              </a:rPr>
              <a:t>, where </a:t>
            </a:r>
            <a:r>
              <a:rPr lang="en-US" dirty="0" smtClean="0"/>
              <a:t>a</a:t>
            </a:r>
            <a:r>
              <a:rPr lang="en-US" sz="1200" b="0" i="0" kern="1200" dirty="0" smtClean="0">
                <a:solidFill>
                  <a:schemeClr val="tx1"/>
                </a:solidFill>
                <a:effectLst/>
                <a:latin typeface="+mn-lt"/>
                <a:ea typeface="+mn-ea"/>
                <a:cs typeface="+mn-cs"/>
              </a:rPr>
              <a:t> is an array of 5 things, where each of the 5 things is itself an array. By the same argument that applies in the single-dimension case, the function does not have to know how big the array </a:t>
            </a:r>
            <a:r>
              <a:rPr lang="en-US" dirty="0" smtClean="0"/>
              <a:t>a</a:t>
            </a:r>
            <a:r>
              <a:rPr lang="en-US" sz="1200" b="0" i="0" kern="1200" dirty="0" smtClean="0">
                <a:solidFill>
                  <a:schemeClr val="tx1"/>
                </a:solidFill>
                <a:effectLst/>
                <a:latin typeface="+mn-lt"/>
                <a:ea typeface="+mn-ea"/>
                <a:cs typeface="+mn-cs"/>
              </a:rPr>
              <a:t> is, overall. However, it certainly does need to know what </a:t>
            </a:r>
            <a:r>
              <a:rPr lang="en-US" dirty="0" smtClean="0"/>
              <a:t>a</a:t>
            </a:r>
            <a:r>
              <a:rPr lang="en-US" sz="1200" b="0" i="0" kern="1200" dirty="0" smtClean="0">
                <a:solidFill>
                  <a:schemeClr val="tx1"/>
                </a:solidFill>
                <a:effectLst/>
                <a:latin typeface="+mn-lt"/>
                <a:ea typeface="+mn-ea"/>
                <a:cs typeface="+mn-cs"/>
              </a:rPr>
              <a:t> is an array </a:t>
            </a:r>
            <a:r>
              <a:rPr lang="en-US" sz="1200" b="0" i="1" kern="1200" dirty="0" smtClean="0">
                <a:solidFill>
                  <a:schemeClr val="tx1"/>
                </a:solidFill>
                <a:effectLst/>
                <a:latin typeface="+mn-lt"/>
                <a:ea typeface="+mn-ea"/>
                <a:cs typeface="+mn-cs"/>
              </a:rPr>
              <a:t>of</a:t>
            </a:r>
            <a:r>
              <a:rPr lang="en-US" sz="1200" b="0" i="0" kern="1200" dirty="0" smtClean="0">
                <a:solidFill>
                  <a:schemeClr val="tx1"/>
                </a:solidFill>
                <a:effectLst/>
                <a:latin typeface="+mn-lt"/>
                <a:ea typeface="+mn-ea"/>
                <a:cs typeface="+mn-cs"/>
              </a:rPr>
              <a:t>. It is not enough to know that </a:t>
            </a:r>
            <a:r>
              <a:rPr lang="en-US" dirty="0" smtClean="0"/>
              <a:t>a</a:t>
            </a:r>
            <a:r>
              <a:rPr lang="en-US" sz="1200" b="0" i="0" kern="1200" dirty="0" smtClean="0">
                <a:solidFill>
                  <a:schemeClr val="tx1"/>
                </a:solidFill>
                <a:effectLst/>
                <a:latin typeface="+mn-lt"/>
                <a:ea typeface="+mn-ea"/>
                <a:cs typeface="+mn-cs"/>
              </a:rPr>
              <a:t> is an array of ``other arrays''; the function must know that </a:t>
            </a:r>
            <a:r>
              <a:rPr lang="en-US" dirty="0" smtClean="0"/>
              <a:t>a</a:t>
            </a:r>
            <a:r>
              <a:rPr lang="en-US" sz="1200" b="0" i="0" kern="1200" dirty="0" smtClean="0">
                <a:solidFill>
                  <a:schemeClr val="tx1"/>
                </a:solidFill>
                <a:effectLst/>
                <a:latin typeface="+mn-lt"/>
                <a:ea typeface="+mn-ea"/>
                <a:cs typeface="+mn-cs"/>
              </a:rPr>
              <a:t> is an array of </a:t>
            </a:r>
            <a:r>
              <a:rPr lang="en-US" sz="1200" b="0" i="1" kern="1200" dirty="0" smtClean="0">
                <a:solidFill>
                  <a:schemeClr val="tx1"/>
                </a:solidFill>
                <a:effectLst/>
                <a:latin typeface="+mn-lt"/>
                <a:ea typeface="+mn-ea"/>
                <a:cs typeface="+mn-cs"/>
              </a:rPr>
              <a:t>arrays of 7 </a:t>
            </a:r>
            <a:r>
              <a:rPr lang="en-US" dirty="0" err="1" smtClean="0"/>
              <a:t>int</a:t>
            </a:r>
            <a:r>
              <a:rPr lang="en-US" sz="1200" b="0" i="1"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The upshot is that although it does not need to know how many ``rows'' the array has, it </a:t>
            </a:r>
            <a:r>
              <a:rPr lang="en-US" sz="1200" b="0" i="1" kern="1200" dirty="0" smtClean="0">
                <a:solidFill>
                  <a:schemeClr val="tx1"/>
                </a:solidFill>
                <a:effectLst/>
                <a:latin typeface="+mn-lt"/>
                <a:ea typeface="+mn-ea"/>
                <a:cs typeface="+mn-cs"/>
              </a:rPr>
              <a:t>does</a:t>
            </a:r>
            <a:r>
              <a:rPr lang="en-US" sz="1200" b="0" i="0" kern="1200" dirty="0" smtClean="0">
                <a:solidFill>
                  <a:schemeClr val="tx1"/>
                </a:solidFill>
                <a:effectLst/>
                <a:latin typeface="+mn-lt"/>
                <a:ea typeface="+mn-ea"/>
                <a:cs typeface="+mn-cs"/>
              </a:rPr>
              <a:t> need to know the number of columns. That is, if we want to leave out any dimensions, we can only leave out the first one:</a:t>
            </a:r>
            <a:endParaRPr lang="en-US" dirty="0" smtClean="0"/>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7</a:t>
            </a:fld>
            <a:endParaRPr lang="en-US"/>
          </a:p>
        </p:txBody>
      </p:sp>
    </p:spTree>
    <p:extLst>
      <p:ext uri="{BB962C8B-B14F-4D97-AF65-F5344CB8AC3E}">
        <p14:creationId xmlns:p14="http://schemas.microsoft.com/office/powerpoint/2010/main" val="222125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5 2 -10 5</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8</a:t>
            </a:fld>
            <a:endParaRPr lang="en-US"/>
          </a:p>
        </p:txBody>
      </p:sp>
    </p:spTree>
    <p:extLst>
      <p:ext uri="{BB962C8B-B14F-4D97-AF65-F5344CB8AC3E}">
        <p14:creationId xmlns:p14="http://schemas.microsoft.com/office/powerpoint/2010/main" val="422517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2 3 4</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14</a:t>
            </a:fld>
            <a:endParaRPr lang="en-US"/>
          </a:p>
        </p:txBody>
      </p:sp>
    </p:spTree>
    <p:extLst>
      <p:ext uri="{BB962C8B-B14F-4D97-AF65-F5344CB8AC3E}">
        <p14:creationId xmlns:p14="http://schemas.microsoft.com/office/powerpoint/2010/main" val="161070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Most of the time, pointer and array accesses can be treated as acting the same, the major exceptions being:</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23</a:t>
            </a:fld>
            <a:endParaRPr lang="en-US"/>
          </a:p>
        </p:txBody>
      </p:sp>
    </p:spTree>
    <p:extLst>
      <p:ext uri="{BB962C8B-B14F-4D97-AF65-F5344CB8AC3E}">
        <p14:creationId xmlns:p14="http://schemas.microsoft.com/office/powerpoint/2010/main" val="356213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Array name is not a variable but mnemonic (other way of representing memory) whereas pointer is a variable: Pointer variable can be assigned a value whereas array variable cannot be.</a:t>
            </a:r>
          </a:p>
          <a:p>
            <a:pPr marL="400050" lvl="1" indent="0">
              <a:buNone/>
            </a:pPr>
            <a:r>
              <a:rPr lang="en-US" b="1" dirty="0" err="1" smtClean="0"/>
              <a:t>int</a:t>
            </a:r>
            <a:r>
              <a:rPr lang="en-US" b="1" dirty="0" smtClean="0"/>
              <a:t> a[10];</a:t>
            </a:r>
          </a:p>
          <a:p>
            <a:pPr marL="400050" lvl="1" indent="0">
              <a:buNone/>
            </a:pPr>
            <a:r>
              <a:rPr lang="en-US" b="1" dirty="0" err="1" smtClean="0"/>
              <a:t>int</a:t>
            </a:r>
            <a:r>
              <a:rPr lang="en-US" b="1" dirty="0" smtClean="0"/>
              <a:t> *p; </a:t>
            </a:r>
          </a:p>
          <a:p>
            <a:pPr marL="400050" lvl="1" indent="0">
              <a:buNone/>
            </a:pPr>
            <a:r>
              <a:rPr lang="en-US" b="1" dirty="0" smtClean="0"/>
              <a:t>p=a; /*legal*/</a:t>
            </a:r>
          </a:p>
          <a:p>
            <a:pPr marL="400050" lvl="1" indent="0">
              <a:buNone/>
            </a:pPr>
            <a:r>
              <a:rPr lang="en-US" b="1" dirty="0" smtClean="0"/>
              <a:t>a=p; /*illegal*/ </a:t>
            </a:r>
          </a:p>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24</a:t>
            </a:fld>
            <a:endParaRPr lang="en-US"/>
          </a:p>
        </p:txBody>
      </p:sp>
    </p:spTree>
    <p:extLst>
      <p:ext uri="{BB962C8B-B14F-4D97-AF65-F5344CB8AC3E}">
        <p14:creationId xmlns:p14="http://schemas.microsoft.com/office/powerpoint/2010/main" val="43550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Note: If we are taking the size of the array from the user. In that case, the size of the array is not fixed. Here, we need to pass the size of array as the second argument to the function.</a:t>
            </a:r>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33</a:t>
            </a:fld>
            <a:endParaRPr lang="en-US"/>
          </a:p>
        </p:txBody>
      </p:sp>
    </p:spTree>
    <p:extLst>
      <p:ext uri="{BB962C8B-B14F-4D97-AF65-F5344CB8AC3E}">
        <p14:creationId xmlns:p14="http://schemas.microsoft.com/office/powerpoint/2010/main" val="284266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34</a:t>
            </a:fld>
            <a:endParaRPr lang="en-US"/>
          </a:p>
        </p:txBody>
      </p:sp>
    </p:spTree>
    <p:extLst>
      <p:ext uri="{BB962C8B-B14F-4D97-AF65-F5344CB8AC3E}">
        <p14:creationId xmlns:p14="http://schemas.microsoft.com/office/powerpoint/2010/main" val="2820881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A8651C-8D3B-485A-9757-16EF77B0941A}" type="slidenum">
              <a:rPr lang="en-US" smtClean="0"/>
              <a:t>38</a:t>
            </a:fld>
            <a:endParaRPr lang="en-US"/>
          </a:p>
        </p:txBody>
      </p:sp>
    </p:spTree>
    <p:extLst>
      <p:ext uri="{BB962C8B-B14F-4D97-AF65-F5344CB8AC3E}">
        <p14:creationId xmlns:p14="http://schemas.microsoft.com/office/powerpoint/2010/main" val="8584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677334" y="1622739"/>
            <a:ext cx="8596668" cy="441862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bin"/><Relationship Id="rId14" Type="http://schemas.openxmlformats.org/officeDocument/2006/relationships/image" Target="../media/image48.w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1.wmf"/><Relationship Id="rId4" Type="http://schemas.openxmlformats.org/officeDocument/2006/relationships/oleObject" Target="../embeddings/oleObject8.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4.wmf"/><Relationship Id="rId5" Type="http://schemas.openxmlformats.org/officeDocument/2006/relationships/oleObject" Target="../embeddings/oleObject11.bin"/><Relationship Id="rId4" Type="http://schemas.openxmlformats.org/officeDocument/2006/relationships/image" Target="../media/image6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6.wmf"/><Relationship Id="rId5" Type="http://schemas.openxmlformats.org/officeDocument/2006/relationships/oleObject" Target="../embeddings/oleObject13.bin"/><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Module 3( Online lectures are highlighted using  red color)</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111294"/>
              </p:ext>
            </p:extLst>
          </p:nvPr>
        </p:nvGraphicFramePr>
        <p:xfrm>
          <a:off x="512618" y="1634833"/>
          <a:ext cx="8761384" cy="4932220"/>
        </p:xfrm>
        <a:graphic>
          <a:graphicData uri="http://schemas.openxmlformats.org/drawingml/2006/table">
            <a:tbl>
              <a:tblPr firstRow="1" firstCol="1" bandRow="1">
                <a:tableStyleId>{5C22544A-7EE6-4342-B048-85BDC9FD1C3A}</a:tableStyleId>
              </a:tblPr>
              <a:tblGrid>
                <a:gridCol w="8761384">
                  <a:extLst>
                    <a:ext uri="{9D8B030D-6E8A-4147-A177-3AD203B41FA5}">
                      <a16:colId xmlns:a16="http://schemas.microsoft.com/office/drawing/2014/main" val="384952061"/>
                    </a:ext>
                  </a:extLst>
                </a:gridCol>
              </a:tblGrid>
              <a:tr h="489878">
                <a:tc>
                  <a:txBody>
                    <a:bodyPr/>
                    <a:lstStyle/>
                    <a:p>
                      <a:pPr marL="0" marR="0">
                        <a:lnSpc>
                          <a:spcPct val="115000"/>
                        </a:lnSpc>
                        <a:spcBef>
                          <a:spcPts val="0"/>
                        </a:spcBef>
                        <a:spcAft>
                          <a:spcPts val="1000"/>
                        </a:spcAft>
                      </a:pPr>
                      <a:r>
                        <a:rPr lang="en-US" sz="1600">
                          <a:effectLst/>
                        </a:rPr>
                        <a:t>Module-3 Array, Structure and Union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4919753"/>
                  </a:ext>
                </a:extLst>
              </a:tr>
              <a:tr h="1013196">
                <a:tc>
                  <a:txBody>
                    <a:bodyPr/>
                    <a:lstStyle/>
                    <a:p>
                      <a:pPr marL="0" marR="0">
                        <a:lnSpc>
                          <a:spcPct val="115000"/>
                        </a:lnSpc>
                        <a:spcBef>
                          <a:spcPts val="0"/>
                        </a:spcBef>
                        <a:spcAft>
                          <a:spcPts val="1000"/>
                        </a:spcAft>
                      </a:pPr>
                      <a:r>
                        <a:rPr lang="en-US" sz="1600" dirty="0">
                          <a:effectLst/>
                        </a:rPr>
                        <a:t>Introduction to data structures, Arrays - concepts, declaration, definition, One-Dimensional arrays, Storage representation, character array (introduction to strings)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7961652"/>
                  </a:ext>
                </a:extLst>
              </a:tr>
              <a:tr h="489878">
                <a:tc>
                  <a:txBody>
                    <a:bodyPr/>
                    <a:lstStyle/>
                    <a:p>
                      <a:pPr marL="0" marR="0">
                        <a:lnSpc>
                          <a:spcPct val="115000"/>
                        </a:lnSpc>
                        <a:spcBef>
                          <a:spcPts val="0"/>
                        </a:spcBef>
                        <a:spcAft>
                          <a:spcPts val="1000"/>
                        </a:spcAft>
                      </a:pPr>
                      <a:r>
                        <a:rPr lang="en-US" sz="1600">
                          <a:effectLst/>
                        </a:rPr>
                        <a:t>Two-dimensional and Multi-dimensional arrays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6740058"/>
                  </a:ext>
                </a:extLst>
              </a:tr>
              <a:tr h="489878">
                <a:tc>
                  <a:txBody>
                    <a:bodyPr/>
                    <a:lstStyle/>
                    <a:p>
                      <a:pPr marL="0" marR="0">
                        <a:lnSpc>
                          <a:spcPct val="115000"/>
                        </a:lnSpc>
                        <a:spcBef>
                          <a:spcPts val="0"/>
                        </a:spcBef>
                        <a:spcAft>
                          <a:spcPts val="1000"/>
                        </a:spcAft>
                      </a:pPr>
                      <a:r>
                        <a:rPr lang="en-US" sz="1600" dirty="0">
                          <a:effectLst/>
                        </a:rPr>
                        <a:t>Variable length arrays, Arrays and functions (Array as functions argument)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9065403"/>
                  </a:ext>
                </a:extLst>
              </a:tr>
              <a:tr h="489878">
                <a:tc>
                  <a:txBody>
                    <a:bodyPr/>
                    <a:lstStyle/>
                    <a:p>
                      <a:pPr marL="0" marR="0">
                        <a:lnSpc>
                          <a:spcPct val="115000"/>
                        </a:lnSpc>
                        <a:spcBef>
                          <a:spcPts val="0"/>
                        </a:spcBef>
                        <a:spcAft>
                          <a:spcPts val="1000"/>
                        </a:spcAft>
                      </a:pPr>
                      <a:r>
                        <a:rPr lang="en-US" sz="1600" dirty="0">
                          <a:solidFill>
                            <a:srgbClr val="C00000"/>
                          </a:solidFill>
                          <a:effectLst/>
                        </a:rPr>
                        <a:t>Dynamic memory managements functions, string handling using library functions </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0003597"/>
                  </a:ext>
                </a:extLst>
              </a:tr>
              <a:tr h="489878">
                <a:tc>
                  <a:txBody>
                    <a:bodyPr/>
                    <a:lstStyle/>
                    <a:p>
                      <a:pPr marL="0" marR="0">
                        <a:lnSpc>
                          <a:spcPct val="115000"/>
                        </a:lnSpc>
                        <a:spcBef>
                          <a:spcPts val="0"/>
                        </a:spcBef>
                        <a:spcAft>
                          <a:spcPts val="1000"/>
                        </a:spcAft>
                      </a:pPr>
                      <a:r>
                        <a:rPr lang="en-US" sz="1600" dirty="0">
                          <a:effectLst/>
                        </a:rPr>
                        <a:t>Derived types - Structures- declaration &amp; definition, Nested structures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6829114"/>
                  </a:ext>
                </a:extLst>
              </a:tr>
              <a:tr h="489878">
                <a:tc>
                  <a:txBody>
                    <a:bodyPr/>
                    <a:lstStyle/>
                    <a:p>
                      <a:pPr marL="0" marR="0">
                        <a:lnSpc>
                          <a:spcPct val="115000"/>
                        </a:lnSpc>
                        <a:spcBef>
                          <a:spcPts val="0"/>
                        </a:spcBef>
                        <a:spcAft>
                          <a:spcPts val="1000"/>
                        </a:spcAft>
                      </a:pPr>
                      <a:r>
                        <a:rPr lang="en-US" sz="1600">
                          <a:effectLst/>
                        </a:rPr>
                        <a:t>Arrays of structures, Structures and functions, pointers to structures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53280512"/>
                  </a:ext>
                </a:extLst>
              </a:tr>
              <a:tr h="489878">
                <a:tc>
                  <a:txBody>
                    <a:bodyPr/>
                    <a:lstStyle/>
                    <a:p>
                      <a:pPr marL="0" marR="0">
                        <a:lnSpc>
                          <a:spcPct val="115000"/>
                        </a:lnSpc>
                        <a:spcBef>
                          <a:spcPts val="0"/>
                        </a:spcBef>
                        <a:spcAft>
                          <a:spcPts val="1000"/>
                        </a:spcAft>
                      </a:pPr>
                      <a:r>
                        <a:rPr lang="en-US" sz="1600">
                          <a:effectLst/>
                        </a:rPr>
                        <a:t>Self-referential structures, Access structure members using pointers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0466790"/>
                  </a:ext>
                </a:extLst>
              </a:tr>
              <a:tr h="489878">
                <a:tc>
                  <a:txBody>
                    <a:bodyPr/>
                    <a:lstStyle/>
                    <a:p>
                      <a:pPr marL="0" marR="0">
                        <a:lnSpc>
                          <a:spcPct val="115000"/>
                        </a:lnSpc>
                        <a:spcBef>
                          <a:spcPts val="0"/>
                        </a:spcBef>
                        <a:spcAft>
                          <a:spcPts val="1000"/>
                        </a:spcAft>
                      </a:pPr>
                      <a:r>
                        <a:rPr lang="en-US" sz="1600" dirty="0">
                          <a:effectLst/>
                        </a:rPr>
                        <a:t>U</a:t>
                      </a:r>
                      <a:r>
                        <a:rPr lang="en-US" sz="1600" dirty="0">
                          <a:solidFill>
                            <a:srgbClr val="C00000"/>
                          </a:solidFill>
                          <a:effectLst/>
                        </a:rPr>
                        <a:t>nions, </a:t>
                      </a:r>
                      <a:r>
                        <a:rPr lang="en-US" sz="1600" dirty="0" err="1">
                          <a:solidFill>
                            <a:srgbClr val="C00000"/>
                          </a:solidFill>
                          <a:effectLst/>
                        </a:rPr>
                        <a:t>typedef</a:t>
                      </a:r>
                      <a:r>
                        <a:rPr lang="en-US" sz="1600" dirty="0">
                          <a:solidFill>
                            <a:srgbClr val="C00000"/>
                          </a:solidFill>
                          <a:effectLst/>
                        </a:rPr>
                        <a:t> (creating structures and union), ADT, Reflection &amp; Discussion</a:t>
                      </a:r>
                      <a:endParaRPr lang="en-US"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464214"/>
                  </a:ext>
                </a:extLst>
              </a:tr>
            </a:tbl>
          </a:graphicData>
        </a:graphic>
      </p:graphicFrame>
    </p:spTree>
    <p:extLst>
      <p:ext uri="{BB962C8B-B14F-4D97-AF65-F5344CB8AC3E}">
        <p14:creationId xmlns:p14="http://schemas.microsoft.com/office/powerpoint/2010/main" val="3667912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 of Array</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solidFill>
                  <a:schemeClr val="accent5"/>
                </a:solidFill>
              </a:rPr>
              <a:t>Runtime Array initialization </a:t>
            </a:r>
            <a:r>
              <a:rPr lang="en-US" sz="1600" b="1" dirty="0" smtClean="0">
                <a:solidFill>
                  <a:schemeClr val="accent5"/>
                </a:solidFill>
              </a:rPr>
              <a:t>(2 D </a:t>
            </a:r>
            <a:r>
              <a:rPr lang="en-US" sz="1600" b="1" dirty="0">
                <a:solidFill>
                  <a:schemeClr val="accent5"/>
                </a:solidFill>
              </a:rPr>
              <a:t>array): store user input data into </a:t>
            </a:r>
            <a:r>
              <a:rPr lang="en-US" sz="1600" b="1" dirty="0" smtClean="0">
                <a:solidFill>
                  <a:schemeClr val="accent5"/>
                </a:solidFill>
              </a:rPr>
              <a:t>2 </a:t>
            </a:r>
            <a:r>
              <a:rPr lang="en-US" sz="1600" b="1" dirty="0">
                <a:solidFill>
                  <a:schemeClr val="accent5"/>
                </a:solidFill>
              </a:rPr>
              <a:t>D array</a:t>
            </a:r>
            <a:r>
              <a:rPr lang="en-US" sz="1600" b="1" dirty="0"/>
              <a:t/>
            </a:r>
            <a:br>
              <a:rPr lang="en-US" sz="1600" b="1" dirty="0"/>
            </a:br>
            <a:r>
              <a:rPr lang="en-US" sz="1600" dirty="0"/>
              <a:t>We can calculate </a:t>
            </a:r>
            <a:r>
              <a:rPr lang="en-US" sz="1600" dirty="0" smtClean="0"/>
              <a:t>number of elements in 2 dimensional </a:t>
            </a:r>
            <a:r>
              <a:rPr lang="en-US" sz="1600" dirty="0"/>
              <a:t>array </a:t>
            </a:r>
            <a:r>
              <a:rPr lang="en-US" sz="1600" dirty="0" smtClean="0"/>
              <a:t>using this formula:</a:t>
            </a:r>
          </a:p>
          <a:p>
            <a:pPr marL="0" indent="0">
              <a:buNone/>
            </a:pPr>
            <a:r>
              <a:rPr lang="en-US" sz="1600" dirty="0"/>
              <a:t/>
            </a:r>
            <a:br>
              <a:rPr lang="en-US" sz="1600" dirty="0"/>
            </a:br>
            <a:r>
              <a:rPr lang="en-US" sz="1600" dirty="0"/>
              <a:t>The array </a:t>
            </a:r>
            <a:r>
              <a:rPr lang="en-US" sz="1600" dirty="0" err="1"/>
              <a:t>arr</a:t>
            </a:r>
            <a:r>
              <a:rPr lang="en-US" sz="1600" dirty="0"/>
              <a:t>[n1][n2] can have n1*n2 elements. The array that we have in the example below is having the dimensions 5 and 4. These dimensions are known as subscripts. So this array has </a:t>
            </a:r>
            <a:r>
              <a:rPr lang="en-US" sz="1600" b="1" dirty="0"/>
              <a:t>first subscript</a:t>
            </a:r>
            <a:r>
              <a:rPr lang="en-US" sz="1600" dirty="0"/>
              <a:t> value as 5 and </a:t>
            </a:r>
            <a:r>
              <a:rPr lang="en-US" sz="1600" b="1" dirty="0"/>
              <a:t>second subscript</a:t>
            </a:r>
            <a:r>
              <a:rPr lang="en-US" sz="1600" dirty="0"/>
              <a:t> value as 4.</a:t>
            </a:r>
            <a:br>
              <a:rPr lang="en-US" sz="1600" dirty="0"/>
            </a:br>
            <a:r>
              <a:rPr lang="en-US" sz="1600" dirty="0"/>
              <a:t>So the array </a:t>
            </a:r>
            <a:endParaRPr lang="en-US" sz="1600" dirty="0" smtClean="0"/>
          </a:p>
          <a:p>
            <a:pPr marL="0" indent="0">
              <a:buNone/>
            </a:pPr>
            <a:r>
              <a:rPr lang="en-US" sz="1600" b="1" dirty="0">
                <a:solidFill>
                  <a:schemeClr val="accent5"/>
                </a:solidFill>
              </a:rPr>
              <a:t>	</a:t>
            </a:r>
            <a:r>
              <a:rPr lang="en-US" sz="1600" b="1" dirty="0" err="1" smtClean="0">
                <a:solidFill>
                  <a:schemeClr val="accent5"/>
                </a:solidFill>
              </a:rPr>
              <a:t>abc</a:t>
            </a:r>
            <a:r>
              <a:rPr lang="en-US" sz="1600" b="1" dirty="0" smtClean="0">
                <a:solidFill>
                  <a:schemeClr val="accent5"/>
                </a:solidFill>
              </a:rPr>
              <a:t>[5</a:t>
            </a:r>
            <a:r>
              <a:rPr lang="en-US" sz="1600" b="1" dirty="0">
                <a:solidFill>
                  <a:schemeClr val="accent5"/>
                </a:solidFill>
              </a:rPr>
              <a:t>][4] can have 5*4 = 20 elements</a:t>
            </a:r>
            <a:r>
              <a:rPr lang="en-US" sz="1600" b="1" dirty="0" smtClean="0">
                <a:solidFill>
                  <a:schemeClr val="accent5"/>
                </a:solidFill>
              </a:rPr>
              <a:t>.</a:t>
            </a:r>
          </a:p>
          <a:p>
            <a:endParaRPr lang="en-US" sz="1600" b="1" dirty="0">
              <a:solidFill>
                <a:schemeClr val="accent5"/>
              </a:solidFill>
            </a:endParaRPr>
          </a:p>
          <a:p>
            <a:r>
              <a:rPr lang="en-US" sz="1600" dirty="0"/>
              <a:t>To store the elements entered by user we are using two for loops, one of them is a nested loop. The </a:t>
            </a:r>
            <a:r>
              <a:rPr lang="en-US" sz="1600" dirty="0" smtClean="0">
                <a:solidFill>
                  <a:schemeClr val="accent5"/>
                </a:solidFill>
              </a:rPr>
              <a:t>outer for loop(for row) </a:t>
            </a:r>
            <a:r>
              <a:rPr lang="en-US" sz="1600" dirty="0"/>
              <a:t>runs from 0 to the (first subscript -1) and the </a:t>
            </a:r>
            <a:r>
              <a:rPr lang="en-US" sz="1600" dirty="0" smtClean="0"/>
              <a:t>inner </a:t>
            </a:r>
            <a:r>
              <a:rPr lang="en-US" sz="1600" dirty="0" smtClean="0">
                <a:solidFill>
                  <a:schemeClr val="accent5"/>
                </a:solidFill>
              </a:rPr>
              <a:t>for loops(for column</a:t>
            </a:r>
            <a:r>
              <a:rPr lang="en-US" sz="1600" dirty="0" smtClean="0"/>
              <a:t>) </a:t>
            </a:r>
            <a:r>
              <a:rPr lang="en-US" sz="1600" dirty="0"/>
              <a:t>runs from 0 to the (second subscript -1). This way the </a:t>
            </a:r>
            <a:r>
              <a:rPr lang="en-US" sz="1600" dirty="0" err="1"/>
              <a:t>the</a:t>
            </a:r>
            <a:r>
              <a:rPr lang="en-US" sz="1600" dirty="0"/>
              <a:t> order in which </a:t>
            </a:r>
            <a:r>
              <a:rPr lang="en-US" sz="1600" dirty="0" smtClean="0"/>
              <a:t>user </a:t>
            </a:r>
            <a:r>
              <a:rPr lang="en-US" sz="1600" dirty="0"/>
              <a:t>enters the elements would be </a:t>
            </a:r>
            <a:r>
              <a:rPr lang="en-US" sz="1600" dirty="0" err="1"/>
              <a:t>abc</a:t>
            </a:r>
            <a:r>
              <a:rPr lang="en-US" sz="1600" dirty="0"/>
              <a:t>[0][0], </a:t>
            </a:r>
            <a:r>
              <a:rPr lang="en-US" sz="1600" dirty="0" err="1"/>
              <a:t>abc</a:t>
            </a:r>
            <a:r>
              <a:rPr lang="en-US" sz="1600" dirty="0"/>
              <a:t>[0][1], </a:t>
            </a:r>
            <a:r>
              <a:rPr lang="en-US" sz="1600" dirty="0" err="1"/>
              <a:t>abc</a:t>
            </a:r>
            <a:r>
              <a:rPr lang="en-US" sz="1600" dirty="0"/>
              <a:t>[0][2]…so on.</a:t>
            </a:r>
          </a:p>
        </p:txBody>
      </p:sp>
    </p:spTree>
    <p:extLst>
      <p:ext uri="{BB962C8B-B14F-4D97-AF65-F5344CB8AC3E}">
        <p14:creationId xmlns:p14="http://schemas.microsoft.com/office/powerpoint/2010/main" val="953977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77334" y="1622739"/>
            <a:ext cx="8596668" cy="4896048"/>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77334" y="1622739"/>
            <a:ext cx="6637866" cy="4896048"/>
          </a:xfrm>
          <a:prstGeom prst="rect">
            <a:avLst/>
          </a:prstGeom>
        </p:spPr>
      </p:pic>
    </p:spTree>
    <p:extLst>
      <p:ext uri="{BB962C8B-B14F-4D97-AF65-F5344CB8AC3E}">
        <p14:creationId xmlns:p14="http://schemas.microsoft.com/office/powerpoint/2010/main" val="3287437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7868"/>
            <a:ext cx="8596668" cy="1334872"/>
          </a:xfrm>
        </p:spPr>
        <p:txBody>
          <a:bodyPr>
            <a:normAutofit/>
          </a:bodyPr>
          <a:lstStyle/>
          <a:p>
            <a:r>
              <a:rPr lang="en-US" b="1" dirty="0" smtClean="0"/>
              <a:t>How arrays are stored in memory: Conceptual Representation</a:t>
            </a:r>
            <a:endParaRPr lang="en-US" b="1"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677334" y="1801090"/>
            <a:ext cx="8957733" cy="4652469"/>
          </a:xfrm>
          <a:prstGeom prst="rect">
            <a:avLst/>
          </a:prstGeom>
        </p:spPr>
      </p:pic>
    </p:spTree>
    <p:extLst>
      <p:ext uri="{BB962C8B-B14F-4D97-AF65-F5344CB8AC3E}">
        <p14:creationId xmlns:p14="http://schemas.microsoft.com/office/powerpoint/2010/main" val="2939485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Actual Representation</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704328"/>
            <a:ext cx="8596668" cy="4676460"/>
          </a:xfrm>
          <a:prstGeom prst="rect">
            <a:avLst/>
          </a:prstGeom>
        </p:spPr>
      </p:pic>
    </p:spTree>
    <p:extLst>
      <p:ext uri="{BB962C8B-B14F-4D97-AF65-F5344CB8AC3E}">
        <p14:creationId xmlns:p14="http://schemas.microsoft.com/office/powerpoint/2010/main" val="3760429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Points to remember:</a:t>
            </a:r>
            <a:endParaRPr lang="en-US" b="1" dirty="0"/>
          </a:p>
        </p:txBody>
      </p:sp>
      <p:sp>
        <p:nvSpPr>
          <p:cNvPr id="3" name="Content Placeholder 2"/>
          <p:cNvSpPr>
            <a:spLocks noGrp="1"/>
          </p:cNvSpPr>
          <p:nvPr>
            <p:ph idx="1"/>
          </p:nvPr>
        </p:nvSpPr>
        <p:spPr>
          <a:xfrm>
            <a:off x="677334" y="1622738"/>
            <a:ext cx="8596668" cy="5037705"/>
          </a:xfrm>
        </p:spPr>
        <p:txBody>
          <a:bodyPr>
            <a:normAutofit/>
          </a:bodyPr>
          <a:lstStyle/>
          <a:p>
            <a:pPr marL="0" indent="0">
              <a:buNone/>
            </a:pPr>
            <a:r>
              <a:rPr lang="en-US" dirty="0">
                <a:solidFill>
                  <a:schemeClr val="accent5"/>
                </a:solidFill>
              </a:rPr>
              <a:t>1</a:t>
            </a:r>
            <a:r>
              <a:rPr lang="en-US" dirty="0" smtClean="0">
                <a:solidFill>
                  <a:schemeClr val="accent5"/>
                </a:solidFill>
              </a:rPr>
              <a:t>. </a:t>
            </a:r>
            <a:r>
              <a:rPr lang="en-US" b="1" dirty="0">
                <a:solidFill>
                  <a:schemeClr val="accent5"/>
                </a:solidFill>
              </a:rPr>
              <a:t>No Index Out of </a:t>
            </a:r>
            <a:r>
              <a:rPr lang="en-US" b="1" dirty="0" smtClean="0">
                <a:solidFill>
                  <a:schemeClr val="accent5"/>
                </a:solidFill>
              </a:rPr>
              <a:t>bounds </a:t>
            </a:r>
            <a:r>
              <a:rPr lang="en-US" b="1" dirty="0">
                <a:solidFill>
                  <a:schemeClr val="accent5"/>
                </a:solidFill>
              </a:rPr>
              <a:t>Checking:</a:t>
            </a:r>
            <a:r>
              <a:rPr lang="en-US" dirty="0"/>
              <a:t/>
            </a:r>
            <a:br>
              <a:rPr lang="en-US" dirty="0"/>
            </a:br>
            <a:r>
              <a:rPr lang="en-US" dirty="0"/>
              <a:t>There is no index out of bound checking in C, for example the following program compiles fine but may produce unexpected output when run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2. </a:t>
            </a:r>
            <a:r>
              <a:rPr lang="en-US" dirty="0"/>
              <a:t>In C, it is not compiler error to initialize an array with more elements than specified size. For example the below program compiles fine.</a:t>
            </a: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789803" y="2718872"/>
            <a:ext cx="5919916" cy="2347398"/>
          </a:xfrm>
          <a:prstGeom prst="rect">
            <a:avLst/>
          </a:prstGeom>
        </p:spPr>
      </p:pic>
    </p:spTree>
    <p:extLst>
      <p:ext uri="{BB962C8B-B14F-4D97-AF65-F5344CB8AC3E}">
        <p14:creationId xmlns:p14="http://schemas.microsoft.com/office/powerpoint/2010/main" val="4181836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Points to remember:</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endParaRPr lang="en-US" dirty="0"/>
          </a:p>
          <a:p>
            <a:pPr marL="0" indent="0">
              <a:buNone/>
            </a:pPr>
            <a:r>
              <a:rPr lang="en-US" dirty="0" smtClean="0"/>
              <a:t>   We will not get compile time error but get a warning</a:t>
            </a:r>
            <a:endParaRPr lang="en-US" dirty="0"/>
          </a:p>
        </p:txBody>
      </p:sp>
      <p:pic>
        <p:nvPicPr>
          <p:cNvPr id="5" name="Picture 4"/>
          <p:cNvPicPr>
            <a:picLocks noChangeAspect="1"/>
          </p:cNvPicPr>
          <p:nvPr/>
        </p:nvPicPr>
        <p:blipFill>
          <a:blip r:embed="rId2"/>
          <a:stretch>
            <a:fillRect/>
          </a:stretch>
        </p:blipFill>
        <p:spPr>
          <a:xfrm>
            <a:off x="1066800" y="1622739"/>
            <a:ext cx="5568778" cy="1936007"/>
          </a:xfrm>
          <a:prstGeom prst="rect">
            <a:avLst/>
          </a:prstGeom>
        </p:spPr>
      </p:pic>
      <p:pic>
        <p:nvPicPr>
          <p:cNvPr id="6" name="Picture 5"/>
          <p:cNvPicPr>
            <a:picLocks noChangeAspect="1"/>
          </p:cNvPicPr>
          <p:nvPr/>
        </p:nvPicPr>
        <p:blipFill>
          <a:blip r:embed="rId3"/>
          <a:stretch>
            <a:fillRect/>
          </a:stretch>
        </p:blipFill>
        <p:spPr>
          <a:xfrm>
            <a:off x="946064" y="4159703"/>
            <a:ext cx="5810250" cy="352425"/>
          </a:xfrm>
          <a:prstGeom prst="rect">
            <a:avLst/>
          </a:prstGeom>
        </p:spPr>
      </p:pic>
    </p:spTree>
    <p:extLst>
      <p:ext uri="{BB962C8B-B14F-4D97-AF65-F5344CB8AC3E}">
        <p14:creationId xmlns:p14="http://schemas.microsoft.com/office/powerpoint/2010/main" val="123611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Arrays and Pointer </a:t>
            </a:r>
            <a:r>
              <a:rPr lang="en-US" b="1" dirty="0"/>
              <a:t>in </a:t>
            </a:r>
            <a:r>
              <a:rPr lang="en-US" b="1" dirty="0" smtClean="0"/>
              <a:t>C (important)</a:t>
            </a:r>
            <a:endParaRPr lang="en-US" b="1" dirty="0"/>
          </a:p>
        </p:txBody>
      </p:sp>
      <p:sp>
        <p:nvSpPr>
          <p:cNvPr id="3" name="Content Placeholder 2"/>
          <p:cNvSpPr>
            <a:spLocks noGrp="1"/>
          </p:cNvSpPr>
          <p:nvPr>
            <p:ph idx="1"/>
          </p:nvPr>
        </p:nvSpPr>
        <p:spPr>
          <a:xfrm>
            <a:off x="677334" y="1429556"/>
            <a:ext cx="8596668" cy="5428444"/>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r>
              <a:rPr lang="en-US" sz="2000" b="1" dirty="0">
                <a:solidFill>
                  <a:srgbClr val="0070C0"/>
                </a:solidFill>
              </a:rPr>
              <a:t>	</a:t>
            </a:r>
            <a:r>
              <a:rPr lang="en-US" sz="2000" b="1" dirty="0" smtClean="0">
                <a:solidFill>
                  <a:srgbClr val="0070C0"/>
                </a:solidFill>
              </a:rPr>
              <a:t>			</a:t>
            </a:r>
            <a:endParaRPr lang="en-US" sz="2000" dirty="0" smtClean="0"/>
          </a:p>
          <a:p>
            <a:endParaRPr lang="en-US" sz="2000" dirty="0" smtClean="0"/>
          </a:p>
          <a:p>
            <a:endParaRPr lang="en-US" sz="2000" dirty="0"/>
          </a:p>
        </p:txBody>
      </p:sp>
      <p:pic>
        <p:nvPicPr>
          <p:cNvPr id="4" name="Picture 3"/>
          <p:cNvPicPr>
            <a:picLocks noChangeAspect="1"/>
          </p:cNvPicPr>
          <p:nvPr/>
        </p:nvPicPr>
        <p:blipFill>
          <a:blip r:embed="rId2"/>
          <a:stretch>
            <a:fillRect/>
          </a:stretch>
        </p:blipFill>
        <p:spPr>
          <a:xfrm>
            <a:off x="677334" y="2191555"/>
            <a:ext cx="8620125" cy="3562350"/>
          </a:xfrm>
          <a:prstGeom prst="rect">
            <a:avLst/>
          </a:prstGeom>
        </p:spPr>
      </p:pic>
    </p:spTree>
    <p:extLst>
      <p:ext uri="{BB962C8B-B14F-4D97-AF65-F5344CB8AC3E}">
        <p14:creationId xmlns:p14="http://schemas.microsoft.com/office/powerpoint/2010/main" val="949976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 and Pointer in C (important)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622740"/>
            <a:ext cx="8856133" cy="4611808"/>
          </a:xfrm>
          <a:prstGeom prst="rect">
            <a:avLst/>
          </a:prstGeom>
        </p:spPr>
      </p:pic>
    </p:spTree>
    <p:extLst>
      <p:ext uri="{BB962C8B-B14F-4D97-AF65-F5344CB8AC3E}">
        <p14:creationId xmlns:p14="http://schemas.microsoft.com/office/powerpoint/2010/main" val="1377540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a:t>
            </a:r>
            <a:endParaRPr lang="en-US" dirty="0"/>
          </a:p>
        </p:txBody>
      </p:sp>
      <p:sp>
        <p:nvSpPr>
          <p:cNvPr id="3" name="Content Placeholder 2"/>
          <p:cNvSpPr>
            <a:spLocks noGrp="1"/>
          </p:cNvSpPr>
          <p:nvPr>
            <p:ph idx="1"/>
          </p:nvPr>
        </p:nvSpPr>
        <p:spPr>
          <a:xfrm>
            <a:off x="677334" y="1622739"/>
            <a:ext cx="9914466" cy="4418624"/>
          </a:xfrm>
        </p:spPr>
        <p:txBody>
          <a:bodyPr/>
          <a:lstStyle/>
          <a:p>
            <a:endParaRPr lang="en-US" dirty="0"/>
          </a:p>
        </p:txBody>
      </p:sp>
      <p:pic>
        <p:nvPicPr>
          <p:cNvPr id="4" name="Picture 3"/>
          <p:cNvPicPr>
            <a:picLocks noChangeAspect="1"/>
          </p:cNvPicPr>
          <p:nvPr/>
        </p:nvPicPr>
        <p:blipFill>
          <a:blip r:embed="rId2"/>
          <a:stretch>
            <a:fillRect/>
          </a:stretch>
        </p:blipFill>
        <p:spPr>
          <a:xfrm>
            <a:off x="677334" y="1622739"/>
            <a:ext cx="9914466" cy="4418624"/>
          </a:xfrm>
          <a:prstGeom prst="rect">
            <a:avLst/>
          </a:prstGeom>
        </p:spPr>
      </p:pic>
    </p:spTree>
    <p:extLst>
      <p:ext uri="{BB962C8B-B14F-4D97-AF65-F5344CB8AC3E}">
        <p14:creationId xmlns:p14="http://schemas.microsoft.com/office/powerpoint/2010/main" val="2528421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3" y="415636"/>
            <a:ext cx="8596670" cy="3959322"/>
          </a:xfrm>
          <a:prstGeom prst="rect">
            <a:avLst/>
          </a:prstGeom>
        </p:spPr>
      </p:pic>
      <p:pic>
        <p:nvPicPr>
          <p:cNvPr id="5" name="Picture 4"/>
          <p:cNvPicPr>
            <a:picLocks noChangeAspect="1"/>
          </p:cNvPicPr>
          <p:nvPr/>
        </p:nvPicPr>
        <p:blipFill>
          <a:blip r:embed="rId3"/>
          <a:stretch>
            <a:fillRect/>
          </a:stretch>
        </p:blipFill>
        <p:spPr>
          <a:xfrm>
            <a:off x="524933" y="4498109"/>
            <a:ext cx="8749069" cy="2150533"/>
          </a:xfrm>
          <a:prstGeom prst="rect">
            <a:avLst/>
          </a:prstGeom>
        </p:spPr>
      </p:pic>
    </p:spTree>
    <p:extLst>
      <p:ext uri="{BB962C8B-B14F-4D97-AF65-F5344CB8AC3E}">
        <p14:creationId xmlns:p14="http://schemas.microsoft.com/office/powerpoint/2010/main" val="289732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usage </a:t>
            </a:r>
            <a:endParaRPr lang="en-US" dirty="0"/>
          </a:p>
        </p:txBody>
      </p:sp>
      <p:sp>
        <p:nvSpPr>
          <p:cNvPr id="3" name="Content Placeholder 2"/>
          <p:cNvSpPr>
            <a:spLocks noGrp="1"/>
          </p:cNvSpPr>
          <p:nvPr>
            <p:ph idx="1"/>
          </p:nvPr>
        </p:nvSpPr>
        <p:spPr>
          <a:xfrm>
            <a:off x="677334" y="1622739"/>
            <a:ext cx="9194800" cy="4913528"/>
          </a:xfrm>
        </p:spPr>
        <p:txBody>
          <a:bodyPr>
            <a:noAutofit/>
          </a:bodyPr>
          <a:lstStyle/>
          <a:p>
            <a:r>
              <a:rPr lang="en-US" sz="1600" dirty="0"/>
              <a:t>The C language was developed along with the UNIX operating system in the AT &amp; T Bell </a:t>
            </a:r>
            <a:r>
              <a:rPr lang="en-US" sz="1600" dirty="0" err="1"/>
              <a:t>Labs.The</a:t>
            </a:r>
            <a:r>
              <a:rPr lang="en-US" sz="1600" dirty="0"/>
              <a:t> C language </a:t>
            </a:r>
            <a:r>
              <a:rPr lang="en-US" sz="1600" dirty="0" err="1"/>
              <a:t>language</a:t>
            </a:r>
            <a:r>
              <a:rPr lang="en-US" sz="1600" dirty="0"/>
              <a:t> was actually developed for programming the UNIX </a:t>
            </a:r>
            <a:r>
              <a:rPr lang="en-US" sz="1600" dirty="0" err="1"/>
              <a:t>OS.Thus</a:t>
            </a:r>
            <a:r>
              <a:rPr lang="en-US" sz="1600" dirty="0"/>
              <a:t> a special tool was needed which was close to the hardware and could access memory easily and </a:t>
            </a:r>
            <a:r>
              <a:rPr lang="en-US" sz="1600" dirty="0" err="1"/>
              <a:t>efficiently.Hence,pointers</a:t>
            </a:r>
            <a:r>
              <a:rPr lang="en-US" sz="1600" dirty="0"/>
              <a:t> were introduced in C.</a:t>
            </a:r>
            <a:endParaRPr lang="en-US" sz="1600" dirty="0" smtClean="0"/>
          </a:p>
          <a:p>
            <a:r>
              <a:rPr lang="en-US" sz="1600" dirty="0" smtClean="0"/>
              <a:t>It supports </a:t>
            </a:r>
            <a:r>
              <a:rPr lang="en-US" sz="1600" dirty="0"/>
              <a:t>direct interactions with hardware. That's a must for any systems programming language as without pointers you are unable to write a device driver. For example, if you want to read data from a device in your program, you need to instruct the device to write n bytes in address a. Because of that, you need a data type that can store addresses and an operator that returns the address of a variable. </a:t>
            </a:r>
            <a:endParaRPr lang="en-US" sz="1600" dirty="0" smtClean="0"/>
          </a:p>
          <a:p>
            <a:r>
              <a:rPr lang="en-US" sz="1600" dirty="0"/>
              <a:t>Imagine you have an array of data with 100 positions. If you have a pointer to this array (the pointer points to the first element by means of its address in memory) you can easily access its data by simply arithmetic (you can add an offset to the pointer to access a given position in the array).</a:t>
            </a:r>
            <a:endParaRPr lang="en-US" sz="1600" dirty="0" smtClean="0"/>
          </a:p>
          <a:p>
            <a:r>
              <a:rPr lang="en-US" sz="1600" dirty="0"/>
              <a:t>A common use of pointers is to reference a dynamically allocated data structure. The </a:t>
            </a:r>
            <a:r>
              <a:rPr lang="en-US" sz="1600" dirty="0" err="1"/>
              <a:t>malloc</a:t>
            </a:r>
            <a:r>
              <a:rPr lang="en-US" sz="1600" dirty="0"/>
              <a:t>() function returns a pointer (address) to the beginning of the allocated data. You can store this address in a pointer of a specific type (which you can define your own, for complex types for example) and use the data with correct alignment</a:t>
            </a:r>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3121913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5" y="541867"/>
            <a:ext cx="8596668" cy="5994400"/>
          </a:xfrm>
          <a:prstGeom prst="rect">
            <a:avLst/>
          </a:prstGeom>
        </p:spPr>
      </p:pic>
    </p:spTree>
    <p:extLst>
      <p:ext uri="{BB962C8B-B14F-4D97-AF65-F5344CB8AC3E}">
        <p14:creationId xmlns:p14="http://schemas.microsoft.com/office/powerpoint/2010/main" val="1351284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pic>
        <p:nvPicPr>
          <p:cNvPr id="4" name="Content Placeholder 3"/>
          <p:cNvPicPr>
            <a:picLocks noGrp="1" noChangeAspect="1"/>
          </p:cNvPicPr>
          <p:nvPr>
            <p:ph idx="1"/>
          </p:nvPr>
        </p:nvPicPr>
        <p:blipFill>
          <a:blip r:embed="rId2"/>
          <a:stretch>
            <a:fillRect/>
          </a:stretch>
        </p:blipFill>
        <p:spPr>
          <a:xfrm>
            <a:off x="677334" y="1784349"/>
            <a:ext cx="8596668" cy="4588315"/>
          </a:xfrm>
          <a:prstGeom prst="rect">
            <a:avLst/>
          </a:prstGeom>
        </p:spPr>
      </p:pic>
      <p:pic>
        <p:nvPicPr>
          <p:cNvPr id="5" name="Picture 4"/>
          <p:cNvPicPr>
            <a:picLocks noChangeAspect="1"/>
          </p:cNvPicPr>
          <p:nvPr/>
        </p:nvPicPr>
        <p:blipFill>
          <a:blip r:embed="rId3"/>
          <a:stretch>
            <a:fillRect/>
          </a:stretch>
        </p:blipFill>
        <p:spPr>
          <a:xfrm>
            <a:off x="7718547" y="2195855"/>
            <a:ext cx="2171042" cy="2188553"/>
          </a:xfrm>
          <a:prstGeom prst="rect">
            <a:avLst/>
          </a:prstGeom>
        </p:spPr>
      </p:pic>
      <p:sp>
        <p:nvSpPr>
          <p:cNvPr id="6" name="Rectangle 5"/>
          <p:cNvSpPr/>
          <p:nvPr/>
        </p:nvSpPr>
        <p:spPr>
          <a:xfrm>
            <a:off x="7891977" y="1842869"/>
            <a:ext cx="1814733" cy="352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Output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7216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pic>
        <p:nvPicPr>
          <p:cNvPr id="4" name="Content Placeholder 3"/>
          <p:cNvPicPr>
            <a:picLocks noGrp="1" noChangeAspect="1"/>
          </p:cNvPicPr>
          <p:nvPr>
            <p:ph idx="1"/>
          </p:nvPr>
        </p:nvPicPr>
        <p:blipFill>
          <a:blip r:embed="rId2"/>
          <a:stretch>
            <a:fillRect/>
          </a:stretch>
        </p:blipFill>
        <p:spPr>
          <a:xfrm>
            <a:off x="677334" y="1622425"/>
            <a:ext cx="8596668" cy="4904984"/>
          </a:xfrm>
          <a:prstGeom prst="rect">
            <a:avLst/>
          </a:prstGeom>
        </p:spPr>
      </p:pic>
      <p:pic>
        <p:nvPicPr>
          <p:cNvPr id="5" name="Picture 4"/>
          <p:cNvPicPr>
            <a:picLocks noChangeAspect="1"/>
          </p:cNvPicPr>
          <p:nvPr/>
        </p:nvPicPr>
        <p:blipFill>
          <a:blip r:embed="rId3"/>
          <a:stretch>
            <a:fillRect/>
          </a:stretch>
        </p:blipFill>
        <p:spPr>
          <a:xfrm>
            <a:off x="7535665" y="1886364"/>
            <a:ext cx="2171042" cy="2188553"/>
          </a:xfrm>
          <a:prstGeom prst="rect">
            <a:avLst/>
          </a:prstGeom>
        </p:spPr>
      </p:pic>
      <p:sp>
        <p:nvSpPr>
          <p:cNvPr id="6" name="Rectangle 5"/>
          <p:cNvSpPr/>
          <p:nvPr/>
        </p:nvSpPr>
        <p:spPr>
          <a:xfrm>
            <a:off x="7709095" y="1533378"/>
            <a:ext cx="1814733" cy="352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Output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1723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Difference between pointer and array in C?</a:t>
            </a:r>
          </a:p>
        </p:txBody>
      </p:sp>
      <p:sp>
        <p:nvSpPr>
          <p:cNvPr id="3" name="Content Placeholder 2"/>
          <p:cNvSpPr>
            <a:spLocks noGrp="1"/>
          </p:cNvSpPr>
          <p:nvPr>
            <p:ph idx="1"/>
          </p:nvPr>
        </p:nvSpPr>
        <p:spPr/>
        <p:txBody>
          <a:bodyPr/>
          <a:lstStyle/>
          <a:p>
            <a:pPr>
              <a:buAutoNum type="arabicPeriod"/>
            </a:pPr>
            <a:r>
              <a:rPr lang="en-US" i="1" dirty="0" smtClean="0">
                <a:solidFill>
                  <a:srgbClr val="0070C0"/>
                </a:solidFill>
              </a:rPr>
              <a:t>Behavior </a:t>
            </a:r>
            <a:r>
              <a:rPr lang="en-US" i="1" dirty="0">
                <a:solidFill>
                  <a:srgbClr val="0070C0"/>
                </a:solidFill>
              </a:rPr>
              <a:t>of </a:t>
            </a:r>
            <a:r>
              <a:rPr lang="en-US" i="1" dirty="0" err="1">
                <a:solidFill>
                  <a:srgbClr val="0070C0"/>
                </a:solidFill>
              </a:rPr>
              <a:t>sizeof</a:t>
            </a:r>
            <a:r>
              <a:rPr lang="en-US" i="1" dirty="0">
                <a:solidFill>
                  <a:srgbClr val="0070C0"/>
                </a:solidFill>
              </a:rPr>
              <a:t> </a:t>
            </a:r>
            <a:r>
              <a:rPr lang="en-US" i="1" dirty="0" smtClean="0">
                <a:solidFill>
                  <a:srgbClr val="0070C0"/>
                </a:solidFill>
              </a:rPr>
              <a:t>operator</a:t>
            </a:r>
          </a:p>
          <a:p>
            <a:pPr marL="0" indent="0">
              <a:buNone/>
            </a:pPr>
            <a:r>
              <a:rPr lang="en-US" dirty="0"/>
              <a:t/>
            </a:r>
            <a:br>
              <a:rPr lang="en-US" dirty="0"/>
            </a:br>
            <a:r>
              <a:rPr lang="en-US" dirty="0" err="1"/>
              <a:t>sizeof</a:t>
            </a:r>
            <a:r>
              <a:rPr lang="en-US" dirty="0"/>
              <a:t>(array) returns the amount of memory used by all elements in array</a:t>
            </a:r>
            <a:br>
              <a:rPr lang="en-US" dirty="0"/>
            </a:br>
            <a:r>
              <a:rPr lang="en-US" dirty="0" err="1"/>
              <a:t>sizeof</a:t>
            </a:r>
            <a:r>
              <a:rPr lang="en-US" dirty="0"/>
              <a:t>(pointer) only returns the amount of memory used by the pointer variable itself</a:t>
            </a:r>
          </a:p>
          <a:p>
            <a:pPr>
              <a:buAutoNum type="arabicPeriod"/>
            </a:pPr>
            <a:endParaRPr lang="en-US" i="1" dirty="0">
              <a:solidFill>
                <a:srgbClr val="0070C0"/>
              </a:solidFill>
            </a:endParaRPr>
          </a:p>
          <a:p>
            <a:pPr>
              <a:buAutoNum type="arabicPeriod"/>
            </a:pPr>
            <a:endParaRPr lang="en-US" dirty="0">
              <a:solidFill>
                <a:srgbClr val="0070C0"/>
              </a:solidFill>
            </a:endParaRPr>
          </a:p>
        </p:txBody>
      </p:sp>
      <p:pic>
        <p:nvPicPr>
          <p:cNvPr id="6" name="Picture 5"/>
          <p:cNvPicPr>
            <a:picLocks noChangeAspect="1"/>
          </p:cNvPicPr>
          <p:nvPr/>
        </p:nvPicPr>
        <p:blipFill>
          <a:blip r:embed="rId3"/>
          <a:stretch>
            <a:fillRect/>
          </a:stretch>
        </p:blipFill>
        <p:spPr>
          <a:xfrm>
            <a:off x="1793173" y="2899572"/>
            <a:ext cx="7086600" cy="3334975"/>
          </a:xfrm>
          <a:prstGeom prst="rect">
            <a:avLst/>
          </a:prstGeom>
        </p:spPr>
      </p:pic>
      <p:sp>
        <p:nvSpPr>
          <p:cNvPr id="9" name="Rectangle 8"/>
          <p:cNvSpPr/>
          <p:nvPr/>
        </p:nvSpPr>
        <p:spPr>
          <a:xfrm>
            <a:off x="6766955" y="5456597"/>
            <a:ext cx="6096000" cy="923330"/>
          </a:xfrm>
          <a:prstGeom prst="rect">
            <a:avLst/>
          </a:prstGeom>
        </p:spPr>
        <p:txBody>
          <a:bodyPr>
            <a:spAutoFit/>
          </a:bodyPr>
          <a:lstStyle/>
          <a:p>
            <a:r>
              <a:rPr lang="en-US" dirty="0" smtClean="0"/>
              <a:t>Output:</a:t>
            </a:r>
          </a:p>
          <a:p>
            <a:r>
              <a:rPr lang="en-US" dirty="0" smtClean="0"/>
              <a:t>Size </a:t>
            </a:r>
            <a:r>
              <a:rPr lang="en-US" dirty="0"/>
              <a:t>of </a:t>
            </a:r>
            <a:r>
              <a:rPr lang="en-US" dirty="0" err="1"/>
              <a:t>arr</a:t>
            </a:r>
            <a:r>
              <a:rPr lang="en-US" dirty="0"/>
              <a:t>[] 24</a:t>
            </a:r>
          </a:p>
          <a:p>
            <a:r>
              <a:rPr lang="en-US" dirty="0"/>
              <a:t>Size of </a:t>
            </a:r>
            <a:r>
              <a:rPr lang="en-US" dirty="0" err="1"/>
              <a:t>ptr</a:t>
            </a:r>
            <a:r>
              <a:rPr lang="en-US" dirty="0"/>
              <a:t> 4</a:t>
            </a:r>
          </a:p>
        </p:txBody>
      </p:sp>
    </p:spTree>
    <p:extLst>
      <p:ext uri="{BB962C8B-B14F-4D97-AF65-F5344CB8AC3E}">
        <p14:creationId xmlns:p14="http://schemas.microsoft.com/office/powerpoint/2010/main" val="2860463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pointer and array in C?</a:t>
            </a:r>
          </a:p>
        </p:txBody>
      </p:sp>
      <p:sp>
        <p:nvSpPr>
          <p:cNvPr id="3" name="Content Placeholder 2"/>
          <p:cNvSpPr>
            <a:spLocks noGrp="1"/>
          </p:cNvSpPr>
          <p:nvPr>
            <p:ph idx="1"/>
          </p:nvPr>
        </p:nvSpPr>
        <p:spPr/>
        <p:txBody>
          <a:bodyPr/>
          <a:lstStyle/>
          <a:p>
            <a:pPr marL="0" indent="0">
              <a:buNone/>
            </a:pPr>
            <a:r>
              <a:rPr lang="en-US" i="1" dirty="0" smtClean="0">
                <a:solidFill>
                  <a:srgbClr val="0070C0"/>
                </a:solidFill>
              </a:rPr>
              <a:t>2. Assigning </a:t>
            </a:r>
            <a:r>
              <a:rPr lang="en-US" i="1" dirty="0">
                <a:solidFill>
                  <a:srgbClr val="0070C0"/>
                </a:solidFill>
              </a:rPr>
              <a:t>any address to an array variable is not allowed</a:t>
            </a:r>
            <a:r>
              <a:rPr lang="en-US" i="1" dirty="0" smtClean="0">
                <a:solidFill>
                  <a:srgbClr val="0070C0"/>
                </a:solidFill>
              </a:rPr>
              <a:t>.</a:t>
            </a:r>
            <a:endParaRPr lang="en-US" i="1" dirty="0">
              <a:solidFill>
                <a:srgbClr val="0070C0"/>
              </a:solidFill>
            </a:endParaRPr>
          </a:p>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endParaRPr lang="en-US" dirty="0" smtClean="0">
              <a:solidFill>
                <a:srgbClr val="0070C0"/>
              </a:solidFill>
            </a:endParaRPr>
          </a:p>
          <a:p>
            <a:pPr marL="0" indent="0">
              <a:buNone/>
            </a:pPr>
            <a:endParaRPr lang="en-US" dirty="0" smtClean="0">
              <a:solidFill>
                <a:srgbClr val="0070C0"/>
              </a:solidFill>
            </a:endParaRPr>
          </a:p>
          <a:p>
            <a:pPr marL="0" indent="0">
              <a:buNone/>
            </a:pPr>
            <a:r>
              <a:rPr lang="en-US" dirty="0" smtClean="0">
                <a:solidFill>
                  <a:srgbClr val="0070C0"/>
                </a:solidFill>
              </a:rPr>
              <a:t>Note that array name is pneumonic whereas pointer is a variable.</a:t>
            </a:r>
            <a:endParaRPr lang="en-US" dirty="0">
              <a:solidFill>
                <a:srgbClr val="0070C0"/>
              </a:solidFill>
            </a:endParaRPr>
          </a:p>
        </p:txBody>
      </p:sp>
      <p:pic>
        <p:nvPicPr>
          <p:cNvPr id="4" name="Picture 3"/>
          <p:cNvPicPr>
            <a:picLocks noChangeAspect="1"/>
          </p:cNvPicPr>
          <p:nvPr/>
        </p:nvPicPr>
        <p:blipFill>
          <a:blip r:embed="rId3"/>
          <a:stretch>
            <a:fillRect/>
          </a:stretch>
        </p:blipFill>
        <p:spPr>
          <a:xfrm>
            <a:off x="924469" y="2020932"/>
            <a:ext cx="7161440" cy="2119994"/>
          </a:xfrm>
          <a:prstGeom prst="rect">
            <a:avLst/>
          </a:prstGeom>
        </p:spPr>
      </p:pic>
    </p:spTree>
    <p:extLst>
      <p:ext uri="{BB962C8B-B14F-4D97-AF65-F5344CB8AC3E}">
        <p14:creationId xmlns:p14="http://schemas.microsoft.com/office/powerpoint/2010/main" val="2012442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Similarity </a:t>
            </a:r>
            <a:r>
              <a:rPr lang="en-US" dirty="0"/>
              <a:t>between pointer and array in C?</a:t>
            </a:r>
          </a:p>
        </p:txBody>
      </p:sp>
      <p:sp>
        <p:nvSpPr>
          <p:cNvPr id="3" name="Content Placeholder 2"/>
          <p:cNvSpPr>
            <a:spLocks noGrp="1"/>
          </p:cNvSpPr>
          <p:nvPr>
            <p:ph idx="1"/>
          </p:nvPr>
        </p:nvSpPr>
        <p:spPr/>
        <p:txBody>
          <a:bodyPr/>
          <a:lstStyle/>
          <a:p>
            <a:pPr marL="0" indent="0">
              <a:buNone/>
            </a:pPr>
            <a:r>
              <a:rPr lang="en-US" b="1" dirty="0" smtClean="0">
                <a:solidFill>
                  <a:srgbClr val="0070C0"/>
                </a:solidFill>
              </a:rPr>
              <a:t>1</a:t>
            </a:r>
            <a:r>
              <a:rPr lang="en-US" b="1" dirty="0">
                <a:solidFill>
                  <a:srgbClr val="0070C0"/>
                </a:solidFill>
              </a:rPr>
              <a:t>)</a:t>
            </a:r>
            <a:r>
              <a:rPr lang="en-US" dirty="0">
                <a:solidFill>
                  <a:srgbClr val="0070C0"/>
                </a:solidFill>
              </a:rPr>
              <a:t> </a:t>
            </a:r>
            <a:r>
              <a:rPr lang="en-US" i="1" dirty="0">
                <a:solidFill>
                  <a:srgbClr val="0070C0"/>
                </a:solidFill>
              </a:rPr>
              <a:t>Array name gives address of first element of array</a:t>
            </a:r>
            <a:r>
              <a:rPr lang="en-US" i="1" dirty="0" smtClean="0">
                <a:solidFill>
                  <a:srgbClr val="0070C0"/>
                </a:solidFill>
              </a:rPr>
              <a:t>.</a:t>
            </a:r>
          </a:p>
          <a:p>
            <a:r>
              <a:rPr lang="en-US" dirty="0"/>
              <a:t>Array name in C language behaves like a </a:t>
            </a:r>
            <a:r>
              <a:rPr lang="en-US" b="1" dirty="0">
                <a:solidFill>
                  <a:srgbClr val="0070C0"/>
                </a:solidFill>
              </a:rPr>
              <a:t>constant pointer </a:t>
            </a:r>
            <a:r>
              <a:rPr lang="en-US" dirty="0"/>
              <a:t>and represents the </a:t>
            </a:r>
            <a:r>
              <a:rPr lang="en-US" b="1" dirty="0"/>
              <a:t>base address </a:t>
            </a:r>
            <a:r>
              <a:rPr lang="en-US" dirty="0"/>
              <a:t>of the </a:t>
            </a:r>
            <a:r>
              <a:rPr lang="en-US" dirty="0" smtClean="0"/>
              <a:t>array.</a:t>
            </a:r>
            <a:endParaRPr lang="en-US" dirty="0"/>
          </a:p>
          <a:p>
            <a:r>
              <a:rPr lang="en-US" dirty="0"/>
              <a:t> It points to the </a:t>
            </a:r>
            <a:r>
              <a:rPr lang="en-US" dirty="0">
                <a:solidFill>
                  <a:srgbClr val="0070C0"/>
                </a:solidFill>
              </a:rPr>
              <a:t>first</a:t>
            </a:r>
            <a:r>
              <a:rPr lang="en-US" dirty="0"/>
              <a:t> element of the array which is located at 0</a:t>
            </a:r>
            <a:r>
              <a:rPr lang="en-US" baseline="30000" dirty="0"/>
              <a:t>th </a:t>
            </a:r>
            <a:r>
              <a:rPr lang="en-US" dirty="0"/>
              <a:t>index. As array name serves like a constant pointer, it cannot be changed during the course of program execution.</a:t>
            </a:r>
          </a:p>
          <a:p>
            <a:r>
              <a:rPr lang="en-US" dirty="0"/>
              <a:t>Example:  </a:t>
            </a:r>
            <a:r>
              <a:rPr lang="en-US" b="1" dirty="0" err="1"/>
              <a:t>int</a:t>
            </a:r>
            <a:r>
              <a:rPr lang="en-US" b="1" dirty="0"/>
              <a:t> </a:t>
            </a:r>
            <a:r>
              <a:rPr lang="en-US" b="1" dirty="0" err="1"/>
              <a:t>arr</a:t>
            </a:r>
            <a:r>
              <a:rPr lang="en-US" b="1" dirty="0"/>
              <a:t>[] = {1,23,17,4,-5,100}; </a:t>
            </a:r>
            <a:endParaRPr lang="en-US" dirty="0"/>
          </a:p>
          <a:p>
            <a:r>
              <a:rPr lang="en-US" dirty="0"/>
              <a:t>Here we have an array containing 6 integers. Here</a:t>
            </a:r>
            <a:r>
              <a:rPr lang="en-US" dirty="0" smtClean="0"/>
              <a:t>,</a:t>
            </a:r>
          </a:p>
          <a:p>
            <a:pPr marL="0" indent="0">
              <a:buNone/>
            </a:pPr>
            <a:r>
              <a:rPr lang="en-US" dirty="0"/>
              <a:t> </a:t>
            </a:r>
            <a:r>
              <a:rPr lang="en-US" dirty="0" smtClean="0"/>
              <a:t>     </a:t>
            </a:r>
            <a:r>
              <a:rPr lang="en-US" dirty="0" err="1">
                <a:solidFill>
                  <a:srgbClr val="0070C0"/>
                </a:solidFill>
              </a:rPr>
              <a:t>arr</a:t>
            </a:r>
            <a:r>
              <a:rPr lang="en-US" dirty="0">
                <a:solidFill>
                  <a:srgbClr val="0070C0"/>
                </a:solidFill>
              </a:rPr>
              <a:t> = &amp;</a:t>
            </a:r>
            <a:r>
              <a:rPr lang="en-US" dirty="0" err="1">
                <a:solidFill>
                  <a:srgbClr val="0070C0"/>
                </a:solidFill>
              </a:rPr>
              <a:t>arr</a:t>
            </a:r>
            <a:r>
              <a:rPr lang="en-US" dirty="0">
                <a:solidFill>
                  <a:srgbClr val="0070C0"/>
                </a:solidFill>
              </a:rPr>
              <a:t>[0]; </a:t>
            </a:r>
            <a:r>
              <a:rPr lang="en-US" dirty="0" smtClean="0">
                <a:solidFill>
                  <a:srgbClr val="0070C0"/>
                </a:solidFill>
              </a:rPr>
              <a:t> </a:t>
            </a:r>
          </a:p>
          <a:p>
            <a:pPr marL="0" indent="0">
              <a:buNone/>
            </a:pPr>
            <a:r>
              <a:rPr lang="en-US" dirty="0" smtClean="0">
                <a:solidFill>
                  <a:srgbClr val="0070C0"/>
                </a:solidFill>
              </a:rPr>
              <a:t>	and</a:t>
            </a:r>
            <a:endParaRPr lang="en-US" dirty="0">
              <a:solidFill>
                <a:srgbClr val="0070C0"/>
              </a:solidFill>
            </a:endParaRPr>
          </a:p>
          <a:p>
            <a:pPr marL="0" indent="0">
              <a:buNone/>
            </a:pPr>
            <a:r>
              <a:rPr lang="en-US" b="1" dirty="0" smtClean="0">
                <a:solidFill>
                  <a:srgbClr val="0070C0"/>
                </a:solidFill>
              </a:rPr>
              <a:t>     </a:t>
            </a:r>
            <a:r>
              <a:rPr lang="en-US" b="1" dirty="0">
                <a:solidFill>
                  <a:srgbClr val="0070C0"/>
                </a:solidFill>
              </a:rPr>
              <a:t>*(arr+0)=a[0];</a:t>
            </a:r>
            <a:endParaRPr lang="en-US" dirty="0"/>
          </a:p>
          <a:p>
            <a:pPr marL="0" indent="0">
              <a:buNone/>
            </a:pPr>
            <a:endParaRPr lang="en-US" dirty="0">
              <a:solidFill>
                <a:srgbClr val="0070C0"/>
              </a:solidFill>
            </a:endParaRPr>
          </a:p>
        </p:txBody>
      </p:sp>
    </p:spTree>
    <p:extLst>
      <p:ext uri="{BB962C8B-B14F-4D97-AF65-F5344CB8AC3E}">
        <p14:creationId xmlns:p14="http://schemas.microsoft.com/office/powerpoint/2010/main" val="798653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Similarity between pointer and array in C?</a:t>
            </a:r>
          </a:p>
        </p:txBody>
      </p:sp>
      <p:sp>
        <p:nvSpPr>
          <p:cNvPr id="3" name="Content Placeholder 2"/>
          <p:cNvSpPr>
            <a:spLocks noGrp="1"/>
          </p:cNvSpPr>
          <p:nvPr>
            <p:ph idx="1"/>
          </p:nvPr>
        </p:nvSpPr>
        <p:spPr>
          <a:xfrm>
            <a:off x="677334" y="1622738"/>
            <a:ext cx="8596668" cy="5235261"/>
          </a:xfrm>
        </p:spPr>
        <p:txBody>
          <a:bodyPr>
            <a:normAutofit/>
          </a:bodyPr>
          <a:lstStyle/>
          <a:p>
            <a:pPr marL="0" indent="0">
              <a:buNone/>
            </a:pPr>
            <a:r>
              <a:rPr lang="en-US" b="1" dirty="0">
                <a:solidFill>
                  <a:srgbClr val="0070C0"/>
                </a:solidFill>
              </a:rPr>
              <a:t>2)</a:t>
            </a:r>
            <a:r>
              <a:rPr lang="en-US" dirty="0">
                <a:solidFill>
                  <a:srgbClr val="0070C0"/>
                </a:solidFill>
              </a:rPr>
              <a:t> </a:t>
            </a:r>
            <a:r>
              <a:rPr lang="en-US" i="1" dirty="0">
                <a:solidFill>
                  <a:srgbClr val="0070C0"/>
                </a:solidFill>
              </a:rPr>
              <a:t>Array members are accessed using pointer arithmetic.</a:t>
            </a:r>
            <a:r>
              <a:rPr lang="en-US" dirty="0"/>
              <a:t/>
            </a:r>
            <a:br>
              <a:rPr lang="en-US" dirty="0"/>
            </a:br>
            <a:r>
              <a:rPr lang="en-US" dirty="0"/>
              <a:t>Compiler uses pointer arithmetic to access array element. For example, an expression like “</a:t>
            </a:r>
            <a:r>
              <a:rPr lang="en-US" dirty="0" err="1"/>
              <a:t>arr</a:t>
            </a:r>
            <a:r>
              <a:rPr lang="en-US" dirty="0"/>
              <a:t>[</a:t>
            </a:r>
            <a:r>
              <a:rPr lang="en-US" dirty="0" err="1"/>
              <a:t>i</a:t>
            </a:r>
            <a:r>
              <a:rPr lang="en-US" dirty="0"/>
              <a:t>]” is treated as *(</a:t>
            </a:r>
            <a:r>
              <a:rPr lang="en-US" dirty="0" err="1"/>
              <a:t>arr</a:t>
            </a:r>
            <a:r>
              <a:rPr lang="en-US" dirty="0"/>
              <a:t> + </a:t>
            </a:r>
            <a:r>
              <a:rPr lang="en-US" dirty="0" err="1"/>
              <a:t>i</a:t>
            </a:r>
            <a:r>
              <a:rPr lang="en-US" dirty="0"/>
              <a:t>) by the compiler. That is why the expressions like *(</a:t>
            </a:r>
            <a:r>
              <a:rPr lang="en-US" dirty="0" err="1"/>
              <a:t>arr</a:t>
            </a:r>
            <a:r>
              <a:rPr lang="en-US" dirty="0"/>
              <a:t> + </a:t>
            </a:r>
            <a:r>
              <a:rPr lang="en-US" dirty="0" err="1"/>
              <a:t>i</a:t>
            </a:r>
            <a:r>
              <a:rPr lang="en-US" dirty="0"/>
              <a:t>) work for array </a:t>
            </a:r>
            <a:r>
              <a:rPr lang="en-US" dirty="0" err="1"/>
              <a:t>arr</a:t>
            </a:r>
            <a:r>
              <a:rPr lang="en-US" dirty="0"/>
              <a:t>, and </a:t>
            </a:r>
            <a:r>
              <a:rPr lang="en-US" dirty="0" err="1" smtClean="0"/>
              <a:t>exp</a:t>
            </a:r>
            <a:r>
              <a:rPr lang="sv-SE" dirty="0"/>
              <a:t>arr[2] = 30</a:t>
            </a:r>
          </a:p>
          <a:p>
            <a:pPr marL="0" indent="0">
              <a:buNone/>
            </a:pPr>
            <a:endParaRPr lang="sv-SE" dirty="0"/>
          </a:p>
          <a:p>
            <a:pPr marL="0" indent="0">
              <a:buNone/>
            </a:pPr>
            <a:endParaRPr lang="sv-SE" dirty="0" smtClean="0"/>
          </a:p>
          <a:p>
            <a:pPr marL="0" indent="0">
              <a:buNone/>
            </a:pPr>
            <a:endParaRPr lang="sv-SE" dirty="0"/>
          </a:p>
          <a:p>
            <a:pPr marL="0" indent="0">
              <a:buNone/>
            </a:pPr>
            <a:endParaRPr lang="sv-SE" dirty="0" smtClean="0"/>
          </a:p>
          <a:p>
            <a:pPr marL="0" indent="0">
              <a:buNone/>
            </a:pPr>
            <a:endParaRPr lang="sv-SE" dirty="0"/>
          </a:p>
          <a:p>
            <a:pPr marL="0" indent="0">
              <a:buNone/>
            </a:pPr>
            <a:endParaRPr lang="sv-SE" dirty="0" smtClean="0"/>
          </a:p>
        </p:txBody>
      </p:sp>
      <p:pic>
        <p:nvPicPr>
          <p:cNvPr id="4" name="Picture 3"/>
          <p:cNvPicPr>
            <a:picLocks noChangeAspect="1"/>
          </p:cNvPicPr>
          <p:nvPr/>
        </p:nvPicPr>
        <p:blipFill>
          <a:blip r:embed="rId2"/>
          <a:stretch>
            <a:fillRect/>
          </a:stretch>
        </p:blipFill>
        <p:spPr>
          <a:xfrm>
            <a:off x="781837" y="3019807"/>
            <a:ext cx="5945535" cy="2858479"/>
          </a:xfrm>
          <a:prstGeom prst="rect">
            <a:avLst/>
          </a:prstGeom>
        </p:spPr>
      </p:pic>
    </p:spTree>
    <p:extLst>
      <p:ext uri="{BB962C8B-B14F-4D97-AF65-F5344CB8AC3E}">
        <p14:creationId xmlns:p14="http://schemas.microsoft.com/office/powerpoint/2010/main" val="1736385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Similarity between pointer and array in C?</a:t>
            </a:r>
          </a:p>
        </p:txBody>
      </p:sp>
      <p:sp>
        <p:nvSpPr>
          <p:cNvPr id="3" name="Content Placeholder 2"/>
          <p:cNvSpPr>
            <a:spLocks noGrp="1"/>
          </p:cNvSpPr>
          <p:nvPr>
            <p:ph idx="1"/>
          </p:nvPr>
        </p:nvSpPr>
        <p:spPr/>
        <p:txBody>
          <a:bodyPr/>
          <a:lstStyle/>
          <a:p>
            <a:pPr marL="0" indent="0">
              <a:buNone/>
            </a:pPr>
            <a:r>
              <a:rPr lang="en-US" i="1" dirty="0" smtClean="0">
                <a:solidFill>
                  <a:srgbClr val="0070C0"/>
                </a:solidFill>
              </a:rPr>
              <a:t>3. Array </a:t>
            </a:r>
            <a:r>
              <a:rPr lang="en-US" i="1" dirty="0">
                <a:solidFill>
                  <a:srgbClr val="0070C0"/>
                </a:solidFill>
              </a:rPr>
              <a:t>parameters are always passed as pointers, even when we use square brackets</a:t>
            </a:r>
            <a:r>
              <a:rPr lang="en-US" i="1" dirty="0" smtClean="0">
                <a:solidFill>
                  <a:srgbClr val="0070C0"/>
                </a:solidFill>
              </a:rPr>
              <a:t>.</a:t>
            </a:r>
          </a:p>
          <a:p>
            <a:pPr marL="0" indent="0">
              <a:buNone/>
            </a:pPr>
            <a:endParaRPr lang="en-US" dirty="0">
              <a:solidFill>
                <a:srgbClr val="0070C0"/>
              </a:solidFill>
            </a:endParaRPr>
          </a:p>
        </p:txBody>
      </p:sp>
      <p:pic>
        <p:nvPicPr>
          <p:cNvPr id="4" name="Picture 3"/>
          <p:cNvPicPr>
            <a:picLocks noChangeAspect="1"/>
          </p:cNvPicPr>
          <p:nvPr/>
        </p:nvPicPr>
        <p:blipFill>
          <a:blip r:embed="rId2"/>
          <a:stretch>
            <a:fillRect/>
          </a:stretch>
        </p:blipFill>
        <p:spPr>
          <a:xfrm>
            <a:off x="873277" y="2381314"/>
            <a:ext cx="5958597" cy="4346058"/>
          </a:xfrm>
          <a:prstGeom prst="rect">
            <a:avLst/>
          </a:prstGeom>
        </p:spPr>
      </p:pic>
      <p:sp>
        <p:nvSpPr>
          <p:cNvPr id="6" name="Rectangle 5"/>
          <p:cNvSpPr/>
          <p:nvPr/>
        </p:nvSpPr>
        <p:spPr>
          <a:xfrm>
            <a:off x="6640285" y="5235081"/>
            <a:ext cx="3365864" cy="923330"/>
          </a:xfrm>
          <a:prstGeom prst="rect">
            <a:avLst/>
          </a:prstGeom>
        </p:spPr>
        <p:txBody>
          <a:bodyPr wrap="square">
            <a:spAutoFit/>
          </a:bodyPr>
          <a:lstStyle/>
          <a:p>
            <a:r>
              <a:rPr lang="en-US" dirty="0" smtClean="0"/>
              <a:t>Output:</a:t>
            </a:r>
          </a:p>
          <a:p>
            <a:r>
              <a:rPr lang="en-US" dirty="0" err="1" smtClean="0"/>
              <a:t>sizeof</a:t>
            </a:r>
            <a:r>
              <a:rPr lang="en-US" dirty="0" smtClean="0"/>
              <a:t>(</a:t>
            </a:r>
            <a:r>
              <a:rPr lang="en-US" dirty="0" err="1" smtClean="0"/>
              <a:t>ptr</a:t>
            </a:r>
            <a:r>
              <a:rPr lang="en-US" dirty="0"/>
              <a:t>) = 4</a:t>
            </a:r>
          </a:p>
          <a:p>
            <a:r>
              <a:rPr lang="en-US" dirty="0"/>
              <a:t>*</a:t>
            </a:r>
            <a:r>
              <a:rPr lang="en-US" dirty="0" err="1"/>
              <a:t>ptr</a:t>
            </a:r>
            <a:r>
              <a:rPr lang="en-US" dirty="0"/>
              <a:t> = 10</a:t>
            </a:r>
          </a:p>
        </p:txBody>
      </p:sp>
    </p:spTree>
    <p:extLst>
      <p:ext uri="{BB962C8B-B14F-4D97-AF65-F5344CB8AC3E}">
        <p14:creationId xmlns:p14="http://schemas.microsoft.com/office/powerpoint/2010/main" val="196385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9"/>
          </a:xfrm>
        </p:spPr>
        <p:txBody>
          <a:bodyPr>
            <a:noAutofit/>
          </a:bodyPr>
          <a:lstStyle/>
          <a:p>
            <a:pPr algn="ctr"/>
            <a:r>
              <a:rPr lang="en-US" sz="3200" b="1" dirty="0" smtClean="0"/>
              <a:t>Computing  address in  one </a:t>
            </a:r>
            <a:r>
              <a:rPr lang="en-US" sz="3200" b="1" dirty="0"/>
              <a:t>Dimensional </a:t>
            </a:r>
            <a:r>
              <a:rPr lang="en-US" sz="3200" b="1" dirty="0" smtClean="0"/>
              <a:t>Arrays</a:t>
            </a:r>
            <a:endParaRPr lang="en-US" sz="3200" b="1" dirty="0"/>
          </a:p>
        </p:txBody>
      </p:sp>
      <p:sp>
        <p:nvSpPr>
          <p:cNvPr id="3" name="Content Placeholder 2"/>
          <p:cNvSpPr>
            <a:spLocks noGrp="1"/>
          </p:cNvSpPr>
          <p:nvPr>
            <p:ph idx="1"/>
          </p:nvPr>
        </p:nvSpPr>
        <p:spPr/>
        <p:txBody>
          <a:bodyPr/>
          <a:lstStyle/>
          <a:p>
            <a:r>
              <a:rPr lang="en-US" dirty="0"/>
              <a:t>Below is the pictorial representation of </a:t>
            </a:r>
            <a:r>
              <a:rPr lang="en-US" dirty="0" err="1"/>
              <a:t>arr</a:t>
            </a:r>
            <a:r>
              <a:rPr lang="en-US" dirty="0"/>
              <a:t>, where the array </a:t>
            </a:r>
            <a:r>
              <a:rPr lang="en-US" dirty="0" err="1"/>
              <a:t>arr</a:t>
            </a:r>
            <a:r>
              <a:rPr lang="en-US" dirty="0"/>
              <a:t> points to first element at location 0. This element has address 1024 that is the base address of the array and represented by the array name.</a:t>
            </a:r>
          </a:p>
          <a:p>
            <a:endParaRPr lang="en-US" dirty="0"/>
          </a:p>
        </p:txBody>
      </p:sp>
      <p:pic>
        <p:nvPicPr>
          <p:cNvPr id="5" name="Picture 4"/>
          <p:cNvPicPr>
            <a:picLocks noChangeAspect="1"/>
          </p:cNvPicPr>
          <p:nvPr/>
        </p:nvPicPr>
        <p:blipFill>
          <a:blip r:embed="rId2"/>
          <a:stretch>
            <a:fillRect/>
          </a:stretch>
        </p:blipFill>
        <p:spPr>
          <a:xfrm>
            <a:off x="1990798" y="2955095"/>
            <a:ext cx="5762625" cy="2460966"/>
          </a:xfrm>
          <a:prstGeom prst="rect">
            <a:avLst/>
          </a:prstGeom>
        </p:spPr>
      </p:pic>
    </p:spTree>
    <p:extLst>
      <p:ext uri="{BB962C8B-B14F-4D97-AF65-F5344CB8AC3E}">
        <p14:creationId xmlns:p14="http://schemas.microsoft.com/office/powerpoint/2010/main" val="3389710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3139"/>
          </a:xfrm>
        </p:spPr>
        <p:txBody>
          <a:bodyPr>
            <a:normAutofit fontScale="90000"/>
          </a:bodyPr>
          <a:lstStyle/>
          <a:p>
            <a:pPr algn="ctr"/>
            <a:r>
              <a:rPr lang="en-US" b="1" dirty="0"/>
              <a:t>Computing  address in  one Dimensional Arrays</a:t>
            </a:r>
            <a:endParaRPr lang="en-US" dirty="0"/>
          </a:p>
        </p:txBody>
      </p:sp>
      <p:sp>
        <p:nvSpPr>
          <p:cNvPr id="3" name="Content Placeholder 2"/>
          <p:cNvSpPr>
            <a:spLocks noGrp="1"/>
          </p:cNvSpPr>
          <p:nvPr>
            <p:ph idx="1"/>
          </p:nvPr>
        </p:nvSpPr>
        <p:spPr/>
        <p:txBody>
          <a:bodyPr/>
          <a:lstStyle/>
          <a:p>
            <a:r>
              <a:rPr lang="en-US" dirty="0"/>
              <a:t>Elements stored in an array are accessed by following the syntax "</a:t>
            </a:r>
            <a:r>
              <a:rPr lang="en-US" dirty="0" err="1"/>
              <a:t>arrayName</a:t>
            </a:r>
            <a:r>
              <a:rPr lang="en-US" dirty="0"/>
              <a:t>[index]" e.g., </a:t>
            </a:r>
            <a:r>
              <a:rPr lang="en-US" dirty="0" err="1"/>
              <a:t>arr</a:t>
            </a:r>
            <a:r>
              <a:rPr lang="en-US" dirty="0"/>
              <a:t>[3] yields 4 in above example. </a:t>
            </a:r>
            <a:endParaRPr lang="en-US" dirty="0" smtClean="0"/>
          </a:p>
          <a:p>
            <a:r>
              <a:rPr lang="en-US" dirty="0" smtClean="0"/>
              <a:t>This </a:t>
            </a:r>
            <a:r>
              <a:rPr lang="en-US" dirty="0"/>
              <a:t>strategy computes the </a:t>
            </a:r>
            <a:r>
              <a:rPr lang="en-US" dirty="0" smtClean="0"/>
              <a:t>address </a:t>
            </a:r>
            <a:r>
              <a:rPr lang="en-US" dirty="0"/>
              <a:t>of the desired element by combining the base address of the array with the index of desired element. </a:t>
            </a:r>
            <a:endParaRPr lang="en-US" dirty="0" smtClean="0"/>
          </a:p>
          <a:p>
            <a:r>
              <a:rPr lang="en-US" dirty="0" smtClean="0"/>
              <a:t>Every </a:t>
            </a:r>
            <a:r>
              <a:rPr lang="en-US" dirty="0"/>
              <a:t>array element takes a fixed number of bytes, which is known at compile time and this is decided by the type of array. In above example array is of type integer thus consumes 4 bytes (size of integer) per element</a:t>
            </a:r>
            <a:r>
              <a:rPr lang="en-US" dirty="0" smtClean="0"/>
              <a:t>.</a:t>
            </a:r>
            <a:endParaRPr lang="en-US" dirty="0"/>
          </a:p>
          <a:p>
            <a:r>
              <a:rPr lang="en-US" b="1" dirty="0">
                <a:solidFill>
                  <a:srgbClr val="0070C0"/>
                </a:solidFill>
              </a:rPr>
              <a:t>nth element address = base address of array + (n * size of element in bytes</a:t>
            </a:r>
            <a:r>
              <a:rPr lang="en-US" b="1" dirty="0" smtClean="0">
                <a:solidFill>
                  <a:srgbClr val="0070C0"/>
                </a:solidFill>
              </a:rPr>
              <a:t>)</a:t>
            </a:r>
          </a:p>
          <a:p>
            <a:r>
              <a:rPr lang="en-US" b="1" dirty="0" smtClean="0">
                <a:solidFill>
                  <a:srgbClr val="0070C0"/>
                </a:solidFill>
              </a:rPr>
              <a:t>Ex: </a:t>
            </a:r>
            <a:r>
              <a:rPr lang="en-US" b="1" dirty="0" err="1" smtClean="0">
                <a:solidFill>
                  <a:srgbClr val="0070C0"/>
                </a:solidFill>
              </a:rPr>
              <a:t>arr</a:t>
            </a:r>
            <a:r>
              <a:rPr lang="en-US" b="1" dirty="0" smtClean="0">
                <a:solidFill>
                  <a:srgbClr val="0070C0"/>
                </a:solidFill>
              </a:rPr>
              <a:t>[3]= 1024+(3*4)=1036 (Here base address is 1024 and n is 3)</a:t>
            </a:r>
            <a:endParaRPr lang="en-US" b="1" dirty="0">
              <a:solidFill>
                <a:srgbClr val="0070C0"/>
              </a:solidFill>
            </a:endParaRPr>
          </a:p>
        </p:txBody>
      </p:sp>
    </p:spTree>
    <p:extLst>
      <p:ext uri="{BB962C8B-B14F-4D97-AF65-F5344CB8AC3E}">
        <p14:creationId xmlns:p14="http://schemas.microsoft.com/office/powerpoint/2010/main" val="2196682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Arrays</a:t>
            </a:r>
          </a:p>
        </p:txBody>
      </p:sp>
      <p:sp>
        <p:nvSpPr>
          <p:cNvPr id="3" name="Content Placeholder 2"/>
          <p:cNvSpPr>
            <a:spLocks noGrp="1"/>
          </p:cNvSpPr>
          <p:nvPr>
            <p:ph idx="1"/>
          </p:nvPr>
        </p:nvSpPr>
        <p:spPr>
          <a:xfrm>
            <a:off x="677334" y="1622739"/>
            <a:ext cx="9498632" cy="4418624"/>
          </a:xfrm>
        </p:spPr>
        <p:txBody>
          <a:bodyPr>
            <a:normAutofit/>
          </a:bodyPr>
          <a:lstStyle/>
          <a:p>
            <a:r>
              <a:rPr lang="en-US" dirty="0" smtClean="0"/>
              <a:t>In C language, arrays are referred to as structured data types. An array is defined as </a:t>
            </a:r>
            <a:r>
              <a:rPr lang="en-US" b="1" dirty="0" smtClean="0"/>
              <a:t>finite ordered collection of homogenous</a:t>
            </a:r>
            <a:r>
              <a:rPr lang="en-US" dirty="0" smtClean="0"/>
              <a:t> data, stored in contiguous memory locations.</a:t>
            </a:r>
          </a:p>
          <a:p>
            <a:pPr lvl="1"/>
            <a:r>
              <a:rPr lang="en-US" b="1" dirty="0" smtClean="0">
                <a:solidFill>
                  <a:srgbClr val="0070C0"/>
                </a:solidFill>
              </a:rPr>
              <a:t>finite</a:t>
            </a:r>
            <a:r>
              <a:rPr lang="en-US" dirty="0"/>
              <a:t> </a:t>
            </a:r>
            <a:r>
              <a:rPr lang="en-US" i="1" dirty="0"/>
              <a:t>means</a:t>
            </a:r>
            <a:r>
              <a:rPr lang="en-US" dirty="0"/>
              <a:t> data range must be defined.</a:t>
            </a:r>
          </a:p>
          <a:p>
            <a:pPr lvl="1"/>
            <a:r>
              <a:rPr lang="en-US" b="1" dirty="0">
                <a:solidFill>
                  <a:srgbClr val="0070C0"/>
                </a:solidFill>
              </a:rPr>
              <a:t>ordered</a:t>
            </a:r>
            <a:r>
              <a:rPr lang="en-US" dirty="0"/>
              <a:t> </a:t>
            </a:r>
            <a:r>
              <a:rPr lang="en-US" i="1" dirty="0"/>
              <a:t>means</a:t>
            </a:r>
            <a:r>
              <a:rPr lang="en-US" dirty="0"/>
              <a:t> data must be stored in continuous memory addresses.</a:t>
            </a:r>
          </a:p>
          <a:p>
            <a:pPr lvl="1"/>
            <a:r>
              <a:rPr lang="en-US" b="1" dirty="0">
                <a:solidFill>
                  <a:srgbClr val="0070C0"/>
                </a:solidFill>
              </a:rPr>
              <a:t>homogenous</a:t>
            </a:r>
            <a:r>
              <a:rPr lang="en-US" dirty="0"/>
              <a:t> </a:t>
            </a:r>
            <a:r>
              <a:rPr lang="en-US" i="1" dirty="0"/>
              <a:t>means</a:t>
            </a:r>
            <a:r>
              <a:rPr lang="en-US" dirty="0"/>
              <a:t> data must be of similar data type.</a:t>
            </a:r>
          </a:p>
          <a:p>
            <a:r>
              <a:rPr lang="en-US" b="1" dirty="0"/>
              <a:t>Example where arrays are used,</a:t>
            </a:r>
            <a:endParaRPr lang="en-US" dirty="0"/>
          </a:p>
          <a:p>
            <a:pPr lvl="1"/>
            <a:r>
              <a:rPr lang="en-US" dirty="0" smtClean="0"/>
              <a:t>to store list of Employee or Student names,</a:t>
            </a:r>
          </a:p>
          <a:p>
            <a:pPr lvl="1"/>
            <a:r>
              <a:rPr lang="en-US" dirty="0" smtClean="0"/>
              <a:t>to store marks of a students,</a:t>
            </a:r>
          </a:p>
          <a:p>
            <a:pPr lvl="1"/>
            <a:r>
              <a:rPr lang="en-US" dirty="0" smtClean="0"/>
              <a:t>or to store list of numbers or characters etc.</a:t>
            </a:r>
          </a:p>
          <a:p>
            <a:r>
              <a:rPr lang="en-US" dirty="0" smtClean="0"/>
              <a:t>Since arrays provide an easy way to represent data, it is classified amongst the data structures in C. Other data structures in c are </a:t>
            </a:r>
            <a:r>
              <a:rPr lang="en-US" b="1" dirty="0" smtClean="0"/>
              <a:t>structure</a:t>
            </a:r>
            <a:r>
              <a:rPr lang="en-US" dirty="0" smtClean="0"/>
              <a:t>, </a:t>
            </a:r>
            <a:r>
              <a:rPr lang="en-US" b="1" dirty="0" smtClean="0"/>
              <a:t>lists</a:t>
            </a:r>
            <a:r>
              <a:rPr lang="en-US" dirty="0" smtClean="0"/>
              <a:t>, </a:t>
            </a:r>
            <a:r>
              <a:rPr lang="en-US" b="1" dirty="0" smtClean="0"/>
              <a:t>queues</a:t>
            </a:r>
            <a:r>
              <a:rPr lang="en-US" dirty="0" smtClean="0"/>
              <a:t>, </a:t>
            </a:r>
            <a:r>
              <a:rPr lang="en-US" b="1" dirty="0" smtClean="0"/>
              <a:t>trees</a:t>
            </a:r>
            <a:r>
              <a:rPr lang="en-US" dirty="0" smtClean="0"/>
              <a:t> etc. </a:t>
            </a:r>
            <a:endParaRPr lang="en-US" dirty="0"/>
          </a:p>
        </p:txBody>
      </p:sp>
    </p:spTree>
    <p:extLst>
      <p:ext uri="{BB962C8B-B14F-4D97-AF65-F5344CB8AC3E}">
        <p14:creationId xmlns:p14="http://schemas.microsoft.com/office/powerpoint/2010/main" val="812201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Array and Function (Important)</a:t>
            </a:r>
            <a:endParaRPr lang="en-US" b="1" dirty="0"/>
          </a:p>
        </p:txBody>
      </p:sp>
      <p:sp>
        <p:nvSpPr>
          <p:cNvPr id="3" name="Content Placeholder 2"/>
          <p:cNvSpPr>
            <a:spLocks noGrp="1"/>
          </p:cNvSpPr>
          <p:nvPr>
            <p:ph idx="1"/>
          </p:nvPr>
        </p:nvSpPr>
        <p:spPr/>
        <p:txBody>
          <a:bodyPr/>
          <a:lstStyle/>
          <a:p>
            <a:r>
              <a:rPr lang="en-US" b="1" dirty="0" smtClean="0">
                <a:solidFill>
                  <a:srgbClr val="0070C0"/>
                </a:solidFill>
              </a:rPr>
              <a:t>Passing Array to </a:t>
            </a:r>
            <a:r>
              <a:rPr lang="en-US" b="1" dirty="0">
                <a:solidFill>
                  <a:srgbClr val="0070C0"/>
                </a:solidFill>
              </a:rPr>
              <a:t>Function</a:t>
            </a:r>
            <a:r>
              <a:rPr lang="en-US" b="1" dirty="0"/>
              <a:t/>
            </a:r>
            <a:br>
              <a:rPr lang="en-US" b="1" dirty="0"/>
            </a:br>
            <a:r>
              <a:rPr lang="en-US" dirty="0">
                <a:solidFill>
                  <a:srgbClr val="0070C0"/>
                </a:solidFill>
              </a:rPr>
              <a:t>Single element </a:t>
            </a:r>
            <a:r>
              <a:rPr lang="en-US" dirty="0"/>
              <a:t>of an array can be passed in similar manner as passing variable to a function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84987" y="2778002"/>
            <a:ext cx="6608518" cy="2623992"/>
          </a:xfrm>
          <a:prstGeom prst="rect">
            <a:avLst/>
          </a:prstGeom>
        </p:spPr>
      </p:pic>
    </p:spTree>
    <p:extLst>
      <p:ext uri="{BB962C8B-B14F-4D97-AF65-F5344CB8AC3E}">
        <p14:creationId xmlns:p14="http://schemas.microsoft.com/office/powerpoint/2010/main" val="29171491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and Function</a:t>
            </a:r>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0070C0"/>
                </a:solidFill>
              </a:rPr>
              <a:t>Passing an entire one-dimensional array to a function</a:t>
            </a:r>
          </a:p>
          <a:p>
            <a:r>
              <a:rPr lang="en-US" dirty="0"/>
              <a:t>While passing arrays as arguments to the function, only the </a:t>
            </a:r>
            <a:r>
              <a:rPr lang="en-US" dirty="0">
                <a:solidFill>
                  <a:srgbClr val="0070C0"/>
                </a:solidFill>
              </a:rPr>
              <a:t>name</a:t>
            </a:r>
            <a:r>
              <a:rPr lang="en-US" dirty="0"/>
              <a:t> of the array is passed (,</a:t>
            </a:r>
            <a:r>
              <a:rPr lang="en-US" dirty="0" err="1"/>
              <a:t>i.e</a:t>
            </a:r>
            <a:r>
              <a:rPr lang="en-US" dirty="0"/>
              <a:t>, </a:t>
            </a:r>
            <a:r>
              <a:rPr lang="en-US" dirty="0">
                <a:solidFill>
                  <a:srgbClr val="0070C0"/>
                </a:solidFill>
              </a:rPr>
              <a:t>starting address of memory area </a:t>
            </a:r>
            <a:r>
              <a:rPr lang="en-US" dirty="0"/>
              <a:t>is passed as argument</a:t>
            </a:r>
            <a:r>
              <a:rPr lang="en-US" dirty="0" smtClean="0"/>
              <a:t>).</a:t>
            </a:r>
          </a:p>
          <a:p>
            <a:r>
              <a:rPr lang="en-US" dirty="0"/>
              <a:t>When we pass an array to a </a:t>
            </a:r>
            <a:r>
              <a:rPr lang="en-US" dirty="0" smtClean="0"/>
              <a:t>function, </a:t>
            </a:r>
            <a:r>
              <a:rPr lang="en-US" dirty="0"/>
              <a:t>the reference of the array "decays" into a pointer to its first element</a:t>
            </a:r>
            <a:r>
              <a:rPr lang="en-US" dirty="0" smtClean="0"/>
              <a:t>.</a:t>
            </a:r>
          </a:p>
          <a:p>
            <a:endParaRPr lang="en-US" b="1" dirty="0"/>
          </a:p>
          <a:p>
            <a:pPr marL="0" indent="0">
              <a:buNone/>
            </a:pPr>
            <a:r>
              <a:rPr lang="en-US" b="1" dirty="0"/>
              <a:t>Declaring Function with array in parameter list</a:t>
            </a:r>
            <a:endParaRPr lang="en-US" dirty="0"/>
          </a:p>
          <a:p>
            <a:r>
              <a:rPr lang="en-US" dirty="0" smtClean="0"/>
              <a:t>We </a:t>
            </a:r>
            <a:r>
              <a:rPr lang="en-US" dirty="0"/>
              <a:t>can either have an array in parameter.</a:t>
            </a:r>
          </a:p>
          <a:p>
            <a:pPr marL="0" indent="0">
              <a:buNone/>
            </a:pPr>
            <a:r>
              <a:rPr lang="en-US" b="1" dirty="0"/>
              <a:t>      </a:t>
            </a:r>
            <a:r>
              <a:rPr lang="en-US" b="1" dirty="0" err="1">
                <a:solidFill>
                  <a:schemeClr val="accent5"/>
                </a:solidFill>
              </a:rPr>
              <a:t>int</a:t>
            </a:r>
            <a:r>
              <a:rPr lang="en-US" b="1" dirty="0">
                <a:solidFill>
                  <a:schemeClr val="accent5"/>
                </a:solidFill>
              </a:rPr>
              <a:t> sum (</a:t>
            </a:r>
            <a:r>
              <a:rPr lang="en-US" b="1" dirty="0" err="1">
                <a:solidFill>
                  <a:schemeClr val="accent5"/>
                </a:solidFill>
              </a:rPr>
              <a:t>int</a:t>
            </a:r>
            <a:r>
              <a:rPr lang="en-US" b="1" dirty="0">
                <a:solidFill>
                  <a:schemeClr val="accent5"/>
                </a:solidFill>
              </a:rPr>
              <a:t> </a:t>
            </a:r>
            <a:r>
              <a:rPr lang="en-US" b="1" dirty="0" err="1">
                <a:solidFill>
                  <a:schemeClr val="accent5"/>
                </a:solidFill>
              </a:rPr>
              <a:t>arr</a:t>
            </a:r>
            <a:r>
              <a:rPr lang="en-US" b="1" dirty="0" smtClean="0">
                <a:solidFill>
                  <a:schemeClr val="accent5"/>
                </a:solidFill>
              </a:rPr>
              <a:t>[])</a:t>
            </a:r>
            <a:endParaRPr lang="en-US" b="1" dirty="0">
              <a:solidFill>
                <a:schemeClr val="accent5"/>
              </a:solidFill>
            </a:endParaRPr>
          </a:p>
          <a:p>
            <a:r>
              <a:rPr lang="en-US" dirty="0"/>
              <a:t>Or, we can have a pointer in the parameter list, to hold base address of array.</a:t>
            </a:r>
          </a:p>
          <a:p>
            <a:pPr marL="0" indent="0">
              <a:buNone/>
            </a:pPr>
            <a:r>
              <a:rPr lang="en-US" dirty="0"/>
              <a:t>      </a:t>
            </a:r>
            <a:r>
              <a:rPr lang="en-US" b="1" dirty="0" err="1">
                <a:solidFill>
                  <a:schemeClr val="accent5"/>
                </a:solidFill>
              </a:rPr>
              <a:t>int</a:t>
            </a:r>
            <a:r>
              <a:rPr lang="en-US" b="1" dirty="0">
                <a:solidFill>
                  <a:schemeClr val="accent5"/>
                </a:solidFill>
              </a:rPr>
              <a:t> sum (</a:t>
            </a:r>
            <a:r>
              <a:rPr lang="en-US" b="1" dirty="0" err="1">
                <a:solidFill>
                  <a:schemeClr val="accent5"/>
                </a:solidFill>
              </a:rPr>
              <a:t>int</a:t>
            </a:r>
            <a:r>
              <a:rPr lang="en-US" b="1" dirty="0">
                <a:solidFill>
                  <a:schemeClr val="accent5"/>
                </a:solidFill>
              </a:rPr>
              <a:t>* </a:t>
            </a:r>
            <a:r>
              <a:rPr lang="en-US" b="1" dirty="0" err="1" smtClean="0">
                <a:solidFill>
                  <a:schemeClr val="accent5"/>
                </a:solidFill>
              </a:rPr>
              <a:t>ptr</a:t>
            </a:r>
            <a:r>
              <a:rPr lang="en-US" b="1" dirty="0" smtClean="0">
                <a:solidFill>
                  <a:schemeClr val="accent5"/>
                </a:solidFill>
              </a:rPr>
              <a:t>)</a:t>
            </a:r>
          </a:p>
          <a:p>
            <a:r>
              <a:rPr lang="en-US" b="1" dirty="0" err="1" smtClean="0">
                <a:solidFill>
                  <a:schemeClr val="accent5"/>
                </a:solidFill>
              </a:rPr>
              <a:t>int</a:t>
            </a:r>
            <a:r>
              <a:rPr lang="en-US" b="1" dirty="0" smtClean="0">
                <a:solidFill>
                  <a:schemeClr val="accent5"/>
                </a:solidFill>
              </a:rPr>
              <a:t> sum (</a:t>
            </a:r>
            <a:r>
              <a:rPr lang="en-US" b="1" dirty="0" err="1" smtClean="0">
                <a:solidFill>
                  <a:schemeClr val="accent5"/>
                </a:solidFill>
              </a:rPr>
              <a:t>int</a:t>
            </a:r>
            <a:r>
              <a:rPr lang="en-US" b="1" dirty="0" smtClean="0">
                <a:solidFill>
                  <a:schemeClr val="accent5"/>
                </a:solidFill>
              </a:rPr>
              <a:t> </a:t>
            </a:r>
            <a:r>
              <a:rPr lang="en-US" b="1" dirty="0" err="1" smtClean="0">
                <a:solidFill>
                  <a:schemeClr val="accent5"/>
                </a:solidFill>
              </a:rPr>
              <a:t>arr</a:t>
            </a:r>
            <a:r>
              <a:rPr lang="en-US" b="1" dirty="0" smtClean="0">
                <a:solidFill>
                  <a:schemeClr val="accent5"/>
                </a:solidFill>
              </a:rPr>
              <a:t>[]) </a:t>
            </a:r>
            <a:r>
              <a:rPr lang="en-US" dirty="0" smtClean="0"/>
              <a:t>means exactly the same as </a:t>
            </a:r>
            <a:r>
              <a:rPr lang="en-US" b="1" dirty="0" err="1" smtClean="0">
                <a:solidFill>
                  <a:schemeClr val="accent5"/>
                </a:solidFill>
              </a:rPr>
              <a:t>int</a:t>
            </a:r>
            <a:r>
              <a:rPr lang="en-US" b="1" dirty="0" smtClean="0">
                <a:solidFill>
                  <a:schemeClr val="accent5"/>
                </a:solidFill>
              </a:rPr>
              <a:t> sum (</a:t>
            </a:r>
            <a:r>
              <a:rPr lang="en-US" b="1" dirty="0" err="1" smtClean="0">
                <a:solidFill>
                  <a:schemeClr val="accent5"/>
                </a:solidFill>
              </a:rPr>
              <a:t>int</a:t>
            </a:r>
            <a:r>
              <a:rPr lang="en-US" b="1" dirty="0" smtClean="0">
                <a:solidFill>
                  <a:schemeClr val="accent5"/>
                </a:solidFill>
              </a:rPr>
              <a:t>* </a:t>
            </a:r>
            <a:r>
              <a:rPr lang="en-US" b="1" dirty="0" err="1" smtClean="0">
                <a:solidFill>
                  <a:schemeClr val="accent5"/>
                </a:solidFill>
              </a:rPr>
              <a:t>ptr</a:t>
            </a:r>
            <a:r>
              <a:rPr lang="en-US" b="1" dirty="0" smtClean="0">
                <a:solidFill>
                  <a:schemeClr val="accent5"/>
                </a:solidFill>
              </a:rPr>
              <a:t>)</a:t>
            </a:r>
          </a:p>
          <a:p>
            <a:pPr marL="0" indent="0">
              <a:buNone/>
            </a:pPr>
            <a:endParaRPr lang="en-US" b="1" dirty="0">
              <a:solidFill>
                <a:schemeClr val="accent5"/>
              </a:solidFill>
            </a:endParaRPr>
          </a:p>
          <a:p>
            <a:endParaRPr lang="en-US" dirty="0"/>
          </a:p>
        </p:txBody>
      </p:sp>
    </p:spTree>
    <p:extLst>
      <p:ext uri="{BB962C8B-B14F-4D97-AF65-F5344CB8AC3E}">
        <p14:creationId xmlns:p14="http://schemas.microsoft.com/office/powerpoint/2010/main" val="1863666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4" name="Content Placeholder 3"/>
          <p:cNvPicPr>
            <a:picLocks noGrp="1" noChangeAspect="1"/>
          </p:cNvPicPr>
          <p:nvPr>
            <p:ph idx="1"/>
          </p:nvPr>
        </p:nvPicPr>
        <p:blipFill>
          <a:blip r:embed="rId2"/>
          <a:stretch>
            <a:fillRect/>
          </a:stretch>
        </p:blipFill>
        <p:spPr>
          <a:xfrm>
            <a:off x="677333" y="2061252"/>
            <a:ext cx="8780175" cy="4470177"/>
          </a:xfrm>
          <a:prstGeom prst="rect">
            <a:avLst/>
          </a:prstGeom>
        </p:spPr>
      </p:pic>
      <p:sp>
        <p:nvSpPr>
          <p:cNvPr id="3" name="Rectangle 2"/>
          <p:cNvSpPr/>
          <p:nvPr/>
        </p:nvSpPr>
        <p:spPr>
          <a:xfrm>
            <a:off x="566057" y="1137922"/>
            <a:ext cx="8891452" cy="923330"/>
          </a:xfrm>
          <a:prstGeom prst="rect">
            <a:avLst/>
          </a:prstGeom>
        </p:spPr>
        <p:txBody>
          <a:bodyPr wrap="square">
            <a:spAutoFit/>
          </a:bodyPr>
          <a:lstStyle/>
          <a:p>
            <a:endParaRPr lang="en-US" dirty="0"/>
          </a:p>
          <a:p>
            <a:r>
              <a:rPr lang="en-US" b="1" dirty="0"/>
              <a:t>Example: C program to pass an array containing age of person to a function. This function should find average age and display the average age in main function.</a:t>
            </a:r>
          </a:p>
        </p:txBody>
      </p:sp>
    </p:spTree>
    <p:extLst>
      <p:ext uri="{BB962C8B-B14F-4D97-AF65-F5344CB8AC3E}">
        <p14:creationId xmlns:p14="http://schemas.microsoft.com/office/powerpoint/2010/main" val="3839354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677334" y="1622738"/>
            <a:ext cx="8923866" cy="5235261"/>
          </a:xfrm>
        </p:spPr>
        <p:txBody>
          <a:bodyPr/>
          <a:lstStyle/>
          <a:p>
            <a:pPr marL="0" indent="0">
              <a:buNone/>
            </a:pPr>
            <a:r>
              <a:rPr lang="en-US" dirty="0" smtClean="0">
                <a:solidFill>
                  <a:schemeClr val="accent5"/>
                </a:solidFill>
              </a:rPr>
              <a:t>PART A									PART B</a:t>
            </a:r>
            <a:endParaRPr lang="en-US" dirty="0">
              <a:solidFill>
                <a:schemeClr val="accent5"/>
              </a:solidFill>
            </a:endParaRPr>
          </a:p>
        </p:txBody>
      </p:sp>
      <p:pic>
        <p:nvPicPr>
          <p:cNvPr id="4" name="Picture 3"/>
          <p:cNvPicPr>
            <a:picLocks noChangeAspect="1"/>
          </p:cNvPicPr>
          <p:nvPr/>
        </p:nvPicPr>
        <p:blipFill>
          <a:blip r:embed="rId3"/>
          <a:stretch>
            <a:fillRect/>
          </a:stretch>
        </p:blipFill>
        <p:spPr>
          <a:xfrm>
            <a:off x="677335" y="2207623"/>
            <a:ext cx="4351866" cy="4545874"/>
          </a:xfrm>
          <a:prstGeom prst="rect">
            <a:avLst/>
          </a:prstGeom>
        </p:spPr>
      </p:pic>
      <p:pic>
        <p:nvPicPr>
          <p:cNvPr id="5" name="Picture 4"/>
          <p:cNvPicPr>
            <a:picLocks noChangeAspect="1"/>
          </p:cNvPicPr>
          <p:nvPr/>
        </p:nvPicPr>
        <p:blipFill>
          <a:blip r:embed="rId4"/>
          <a:stretch>
            <a:fillRect/>
          </a:stretch>
        </p:blipFill>
        <p:spPr>
          <a:xfrm>
            <a:off x="5199017" y="2243001"/>
            <a:ext cx="4186333" cy="4667250"/>
          </a:xfrm>
          <a:prstGeom prst="rect">
            <a:avLst/>
          </a:prstGeom>
        </p:spPr>
      </p:pic>
    </p:spTree>
    <p:extLst>
      <p:ext uri="{BB962C8B-B14F-4D97-AF65-F5344CB8AC3E}">
        <p14:creationId xmlns:p14="http://schemas.microsoft.com/office/powerpoint/2010/main" val="2688393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677334" y="1622738"/>
            <a:ext cx="8596668" cy="5235261"/>
          </a:xfrm>
        </p:spPr>
        <p:txBody>
          <a:bodyPr>
            <a:normAutofit fontScale="85000" lnSpcReduction="10000"/>
          </a:bodyPr>
          <a:lstStyle/>
          <a:p>
            <a:r>
              <a:rPr lang="en-US" dirty="0" smtClean="0"/>
              <a:t>One important thing for passing multidimensional arrays is, first array dimension does not have to be specified. The second (and any subsequent) dimensions must be given.</a:t>
            </a:r>
          </a:p>
          <a:p>
            <a:r>
              <a:rPr lang="en-US" dirty="0"/>
              <a:t>For passing multidimensional arrays is, first array dimension does not have to be specified. The second (and any subsequent) dimensions must be given</a:t>
            </a:r>
          </a:p>
          <a:p>
            <a:r>
              <a:rPr lang="en-US" dirty="0">
                <a:solidFill>
                  <a:schemeClr val="tx1"/>
                </a:solidFill>
              </a:rPr>
              <a:t>Reason: If we remember what we learned about simple arrays and functions, however, two questions arise. First, in our earlier function definitions, we were able to leave out the (single) array dimension, with the understanding that since the array was really defined in the caller, we didn't have to say (or know) how big it is. The situation is the same for multidimensional arrays, although it may not seem so at first. The hypothetical function </a:t>
            </a:r>
            <a:r>
              <a:rPr lang="en-US" dirty="0" err="1"/>
              <a:t>func</a:t>
            </a:r>
            <a:r>
              <a:rPr lang="en-US" dirty="0">
                <a:solidFill>
                  <a:schemeClr val="tx1"/>
                </a:solidFill>
              </a:rPr>
              <a:t> above accepts a parameter </a:t>
            </a:r>
            <a:r>
              <a:rPr lang="en-US" dirty="0"/>
              <a:t>a</a:t>
            </a:r>
            <a:r>
              <a:rPr lang="en-US" dirty="0">
                <a:solidFill>
                  <a:schemeClr val="tx1"/>
                </a:solidFill>
              </a:rPr>
              <a:t>, where </a:t>
            </a:r>
            <a:r>
              <a:rPr lang="en-US" dirty="0"/>
              <a:t>a</a:t>
            </a:r>
            <a:r>
              <a:rPr lang="en-US" dirty="0">
                <a:solidFill>
                  <a:schemeClr val="tx1"/>
                </a:solidFill>
              </a:rPr>
              <a:t> is an array of 5 things, where each of the 5 things is itself an array. By the same argument that applies in the single-dimension case, the function does not have to know how big the array </a:t>
            </a:r>
            <a:r>
              <a:rPr lang="en-US" dirty="0"/>
              <a:t>a</a:t>
            </a:r>
            <a:r>
              <a:rPr lang="en-US" dirty="0">
                <a:solidFill>
                  <a:schemeClr val="tx1"/>
                </a:solidFill>
              </a:rPr>
              <a:t> is, overall. However, it certainly does need to know what </a:t>
            </a:r>
            <a:r>
              <a:rPr lang="en-US" dirty="0"/>
              <a:t>a</a:t>
            </a:r>
            <a:r>
              <a:rPr lang="en-US" dirty="0">
                <a:solidFill>
                  <a:schemeClr val="tx1"/>
                </a:solidFill>
              </a:rPr>
              <a:t> is an array </a:t>
            </a:r>
            <a:r>
              <a:rPr lang="en-US" i="1" dirty="0">
                <a:solidFill>
                  <a:schemeClr val="tx1"/>
                </a:solidFill>
              </a:rPr>
              <a:t>of</a:t>
            </a:r>
            <a:r>
              <a:rPr lang="en-US" dirty="0">
                <a:solidFill>
                  <a:schemeClr val="tx1"/>
                </a:solidFill>
              </a:rPr>
              <a:t>. It is not enough to know that </a:t>
            </a:r>
            <a:r>
              <a:rPr lang="en-US" dirty="0"/>
              <a:t>a</a:t>
            </a:r>
            <a:r>
              <a:rPr lang="en-US" dirty="0">
                <a:solidFill>
                  <a:schemeClr val="tx1"/>
                </a:solidFill>
              </a:rPr>
              <a:t> is an array of ``other arrays''; the function must know that </a:t>
            </a:r>
            <a:r>
              <a:rPr lang="en-US" dirty="0"/>
              <a:t>a</a:t>
            </a:r>
            <a:r>
              <a:rPr lang="en-US" dirty="0">
                <a:solidFill>
                  <a:schemeClr val="tx1"/>
                </a:solidFill>
              </a:rPr>
              <a:t> is an array of </a:t>
            </a:r>
            <a:r>
              <a:rPr lang="en-US" i="1" dirty="0">
                <a:solidFill>
                  <a:schemeClr val="tx1"/>
                </a:solidFill>
              </a:rPr>
              <a:t>arrays of 7 </a:t>
            </a:r>
            <a:r>
              <a:rPr lang="en-US" dirty="0" err="1"/>
              <a:t>int</a:t>
            </a:r>
            <a:r>
              <a:rPr lang="en-US" i="1" dirty="0" err="1">
                <a:solidFill>
                  <a:schemeClr val="tx1"/>
                </a:solidFill>
              </a:rPr>
              <a:t>s</a:t>
            </a:r>
            <a:r>
              <a:rPr lang="en-US" dirty="0">
                <a:solidFill>
                  <a:schemeClr val="tx1"/>
                </a:solidFill>
              </a:rPr>
              <a:t>. The upshot is that although it does not need to know how many ``rows'' the array has, it </a:t>
            </a:r>
            <a:r>
              <a:rPr lang="en-US" i="1" dirty="0">
                <a:solidFill>
                  <a:schemeClr val="tx1"/>
                </a:solidFill>
              </a:rPr>
              <a:t>does</a:t>
            </a:r>
            <a:r>
              <a:rPr lang="en-US" dirty="0">
                <a:solidFill>
                  <a:schemeClr val="tx1"/>
                </a:solidFill>
              </a:rPr>
              <a:t> need to know the number of columns. That is, if we want to leave out any dimensions, we can only leave out the first one:</a:t>
            </a:r>
            <a:endParaRPr lang="en-US" dirty="0"/>
          </a:p>
          <a:p>
            <a:endParaRPr lang="en-US" dirty="0" smtClean="0"/>
          </a:p>
          <a:p>
            <a:endParaRPr lang="en-US" b="1" dirty="0" smtClean="0"/>
          </a:p>
          <a:p>
            <a:endParaRPr lang="en-US" b="1" dirty="0"/>
          </a:p>
          <a:p>
            <a:pPr marL="0" indent="0">
              <a:buNone/>
            </a:pPr>
            <a:r>
              <a:rPr lang="en-US" b="1" dirty="0" smtClean="0"/>
              <a:t>1</a:t>
            </a:r>
            <a:endParaRPr lang="en-US" dirty="0"/>
          </a:p>
        </p:txBody>
      </p:sp>
    </p:spTree>
    <p:extLst>
      <p:ext uri="{BB962C8B-B14F-4D97-AF65-F5344CB8AC3E}">
        <p14:creationId xmlns:p14="http://schemas.microsoft.com/office/powerpoint/2010/main" val="2593616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2d array to function</a:t>
            </a:r>
            <a:endParaRPr lang="en-US" dirty="0"/>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677334" y="1622740"/>
            <a:ext cx="8415866" cy="4887598"/>
          </a:xfrm>
          <a:prstGeom prst="rect">
            <a:avLst/>
          </a:prstGeom>
        </p:spPr>
      </p:pic>
    </p:spTree>
    <p:extLst>
      <p:ext uri="{BB962C8B-B14F-4D97-AF65-F5344CB8AC3E}">
        <p14:creationId xmlns:p14="http://schemas.microsoft.com/office/powerpoint/2010/main" val="3612518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66825"/>
          </a:xfrm>
        </p:spPr>
        <p:txBody>
          <a:bodyPr>
            <a:noAutofit/>
          </a:bodyPr>
          <a:lstStyle/>
          <a:p>
            <a:r>
              <a:rPr lang="en-US" sz="2000" b="1" dirty="0"/>
              <a:t> If compiler is C99 compatible</a:t>
            </a:r>
            <a:r>
              <a:rPr lang="en-US" sz="2000" dirty="0"/>
              <a:t/>
            </a:r>
            <a:br>
              <a:rPr lang="en-US" sz="2000" dirty="0"/>
            </a:br>
            <a:r>
              <a:rPr lang="en-US" sz="2000" dirty="0"/>
              <a:t>From C99, C language supports variable sized arrays to be passed simply by specifying the variable dimensions </a:t>
            </a:r>
          </a:p>
        </p:txBody>
      </p:sp>
      <p:pic>
        <p:nvPicPr>
          <p:cNvPr id="4" name="Content Placeholder 3"/>
          <p:cNvPicPr>
            <a:picLocks noGrp="1" noChangeAspect="1"/>
          </p:cNvPicPr>
          <p:nvPr>
            <p:ph idx="1"/>
          </p:nvPr>
        </p:nvPicPr>
        <p:blipFill>
          <a:blip r:embed="rId2"/>
          <a:stretch>
            <a:fillRect/>
          </a:stretch>
        </p:blipFill>
        <p:spPr>
          <a:xfrm>
            <a:off x="677334" y="1876425"/>
            <a:ext cx="8596668" cy="4761442"/>
          </a:xfrm>
          <a:prstGeom prst="rect">
            <a:avLst/>
          </a:prstGeom>
        </p:spPr>
      </p:pic>
    </p:spTree>
    <p:extLst>
      <p:ext uri="{BB962C8B-B14F-4D97-AF65-F5344CB8AC3E}">
        <p14:creationId xmlns:p14="http://schemas.microsoft.com/office/powerpoint/2010/main" val="2158197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a:t>
            </a:r>
            <a:endParaRPr lang="en-US" dirty="0"/>
          </a:p>
        </p:txBody>
      </p:sp>
      <p:sp>
        <p:nvSpPr>
          <p:cNvPr id="3" name="Content Placeholder 2"/>
          <p:cNvSpPr>
            <a:spLocks noGrp="1"/>
          </p:cNvSpPr>
          <p:nvPr>
            <p:ph idx="1"/>
          </p:nvPr>
        </p:nvSpPr>
        <p:spPr/>
        <p:txBody>
          <a:bodyPr/>
          <a:lstStyle/>
          <a:p>
            <a:r>
              <a:rPr lang="en-US" dirty="0"/>
              <a:t>In C programming, array of characters is called a string. A string is terminated by a null character </a:t>
            </a:r>
            <a:r>
              <a:rPr lang="en-US" dirty="0" smtClean="0"/>
              <a:t>\0</a:t>
            </a:r>
            <a:r>
              <a:rPr lang="en-US" dirty="0"/>
              <a:t>. For example</a:t>
            </a:r>
            <a:r>
              <a:rPr lang="en-US" dirty="0" smtClean="0"/>
              <a:t>:</a:t>
            </a:r>
          </a:p>
          <a:p>
            <a:r>
              <a:rPr lang="en-US" dirty="0"/>
              <a:t>"c string </a:t>
            </a:r>
            <a:r>
              <a:rPr lang="en-US" dirty="0" smtClean="0"/>
              <a:t>tutorial”</a:t>
            </a:r>
          </a:p>
          <a:p>
            <a:endParaRPr lang="en-US" dirty="0"/>
          </a:p>
          <a:p>
            <a:endParaRPr lang="en-US" dirty="0" smtClean="0"/>
          </a:p>
          <a:p>
            <a:endParaRPr lang="en-US" dirty="0"/>
          </a:p>
          <a:p>
            <a:pPr marL="0" indent="0">
              <a:buNone/>
            </a:pPr>
            <a:r>
              <a:rPr lang="en-US" b="1" dirty="0">
                <a:solidFill>
                  <a:srgbClr val="0070C0"/>
                </a:solidFill>
              </a:rPr>
              <a:t>Declaration of </a:t>
            </a:r>
            <a:r>
              <a:rPr lang="en-US" b="1" dirty="0" smtClean="0">
                <a:solidFill>
                  <a:srgbClr val="0070C0"/>
                </a:solidFill>
              </a:rPr>
              <a:t>strings</a:t>
            </a:r>
          </a:p>
          <a:p>
            <a:pPr marL="0" indent="0">
              <a:buNone/>
            </a:pPr>
            <a:r>
              <a:rPr lang="en-US" b="1" dirty="0" smtClean="0"/>
              <a:t>1. </a:t>
            </a:r>
            <a:r>
              <a:rPr lang="en-US" b="1" dirty="0">
                <a:solidFill>
                  <a:schemeClr val="accent5">
                    <a:lumMod val="75000"/>
                  </a:schemeClr>
                </a:solidFill>
              </a:rPr>
              <a:t>Strings as character arrays</a:t>
            </a:r>
          </a:p>
          <a:p>
            <a:pPr marL="0" indent="0">
              <a:buNone/>
            </a:pPr>
            <a:r>
              <a:rPr lang="en-US" dirty="0"/>
              <a:t>When strings are declared as character arrays, they are stored like other types of arrays in C</a:t>
            </a:r>
            <a:r>
              <a:rPr lang="en-US" dirty="0" smtClean="0"/>
              <a:t>.</a:t>
            </a:r>
          </a:p>
          <a:p>
            <a:pPr marL="0" indent="0">
              <a:buNone/>
            </a:pPr>
            <a:r>
              <a:rPr lang="en-US" dirty="0"/>
              <a:t>For example, if </a:t>
            </a:r>
            <a:r>
              <a:rPr lang="en-US" dirty="0" err="1"/>
              <a:t>str</a:t>
            </a:r>
            <a:r>
              <a:rPr lang="en-US" dirty="0"/>
              <a:t>[] is an </a:t>
            </a:r>
            <a:r>
              <a:rPr lang="en-US" dirty="0" smtClean="0"/>
              <a:t>auto variable</a:t>
            </a:r>
            <a:r>
              <a:rPr lang="en-US" dirty="0"/>
              <a:t> then string is stored in stack segment, if it’s a global or static variable then stored in </a:t>
            </a:r>
            <a:r>
              <a:rPr lang="en-US" dirty="0" smtClean="0"/>
              <a:t>data segment, </a:t>
            </a:r>
            <a:r>
              <a:rPr lang="en-US" dirty="0"/>
              <a:t>etc.</a:t>
            </a:r>
            <a:endParaRPr lang="en-US" b="1" dirty="0"/>
          </a:p>
          <a:p>
            <a:pPr marL="0" indent="0">
              <a:buNone/>
            </a:pPr>
            <a:endParaRPr lang="en-US" dirty="0" smtClean="0"/>
          </a:p>
          <a:p>
            <a:pPr marL="0" indent="0">
              <a:buNone/>
            </a:pPr>
            <a:endParaRPr lang="en-US" b="1" dirty="0"/>
          </a:p>
          <a:p>
            <a:pPr marL="0" indent="0">
              <a:buNone/>
            </a:pPr>
            <a:endParaRPr lang="en-US" b="1" dirty="0" smtClean="0"/>
          </a:p>
          <a:p>
            <a:endParaRPr lang="en-US" dirty="0" smtClean="0"/>
          </a:p>
          <a:p>
            <a:endParaRPr lang="en-US" dirty="0" smtClean="0"/>
          </a:p>
          <a:p>
            <a:endParaRPr lang="en-US" dirty="0"/>
          </a:p>
        </p:txBody>
      </p:sp>
      <p:pic>
        <p:nvPicPr>
          <p:cNvPr id="12" name="Picture 11"/>
          <p:cNvPicPr>
            <a:picLocks noChangeAspect="1"/>
          </p:cNvPicPr>
          <p:nvPr/>
        </p:nvPicPr>
        <p:blipFill>
          <a:blip r:embed="rId2"/>
          <a:stretch>
            <a:fillRect/>
          </a:stretch>
        </p:blipFill>
        <p:spPr>
          <a:xfrm>
            <a:off x="1201291" y="2776662"/>
            <a:ext cx="6435457" cy="945247"/>
          </a:xfrm>
          <a:prstGeom prst="rect">
            <a:avLst/>
          </a:prstGeom>
        </p:spPr>
      </p:pic>
    </p:spTree>
    <p:extLst>
      <p:ext uri="{BB962C8B-B14F-4D97-AF65-F5344CB8AC3E}">
        <p14:creationId xmlns:p14="http://schemas.microsoft.com/office/powerpoint/2010/main" val="3635184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Declaration of strings</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fontAlgn="base">
              <a:buNone/>
            </a:pPr>
            <a:endParaRPr lang="en-US" dirty="0" smtClean="0"/>
          </a:p>
          <a:p>
            <a:pPr marL="0" indent="0" fontAlgn="base">
              <a:buNone/>
            </a:pPr>
            <a:endParaRPr lang="en-US" b="1" dirty="0" smtClean="0"/>
          </a:p>
          <a:p>
            <a:pPr marL="0" indent="0" fontAlgn="base">
              <a:buNone/>
            </a:pPr>
            <a:endParaRPr lang="en-US" dirty="0"/>
          </a:p>
          <a:p>
            <a:pPr marL="0" indent="0" fontAlgn="base">
              <a:buNone/>
            </a:pPr>
            <a:r>
              <a:rPr lang="en-US" dirty="0"/>
              <a:t>	</a:t>
            </a:r>
          </a:p>
        </p:txBody>
      </p:sp>
      <p:pic>
        <p:nvPicPr>
          <p:cNvPr id="8" name="Picture 7"/>
          <p:cNvPicPr>
            <a:picLocks noChangeAspect="1"/>
          </p:cNvPicPr>
          <p:nvPr/>
        </p:nvPicPr>
        <p:blipFill>
          <a:blip r:embed="rId3"/>
          <a:stretch>
            <a:fillRect/>
          </a:stretch>
        </p:blipFill>
        <p:spPr>
          <a:xfrm>
            <a:off x="877472" y="1750033"/>
            <a:ext cx="6761284" cy="1091642"/>
          </a:xfrm>
          <a:prstGeom prst="rect">
            <a:avLst/>
          </a:prstGeom>
        </p:spPr>
      </p:pic>
    </p:spTree>
    <p:extLst>
      <p:ext uri="{BB962C8B-B14F-4D97-AF65-F5344CB8AC3E}">
        <p14:creationId xmlns:p14="http://schemas.microsoft.com/office/powerpoint/2010/main" val="4082741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layout of C Programs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3"/>
          <a:stretch>
            <a:fillRect/>
          </a:stretch>
        </p:blipFill>
        <p:spPr>
          <a:xfrm>
            <a:off x="470263" y="1622739"/>
            <a:ext cx="5432788" cy="4305300"/>
          </a:xfrm>
          <a:prstGeom prst="rect">
            <a:avLst/>
          </a:prstGeom>
        </p:spPr>
      </p:pic>
      <p:sp>
        <p:nvSpPr>
          <p:cNvPr id="5" name="Rectangle 4"/>
          <p:cNvSpPr/>
          <p:nvPr/>
        </p:nvSpPr>
        <p:spPr>
          <a:xfrm>
            <a:off x="5214739" y="4853706"/>
            <a:ext cx="3370951" cy="923330"/>
          </a:xfrm>
          <a:prstGeom prst="rect">
            <a:avLst/>
          </a:prstGeom>
        </p:spPr>
        <p:txBody>
          <a:bodyPr wrap="square">
            <a:spAutoFit/>
          </a:bodyPr>
          <a:lstStyle/>
          <a:p>
            <a:r>
              <a:rPr lang="en-US" dirty="0">
                <a:solidFill>
                  <a:srgbClr val="000000"/>
                </a:solidFill>
                <a:latin typeface="Open Sans"/>
              </a:rPr>
              <a:t>contains the global variables and static variables that are initialized by the programmer.</a:t>
            </a:r>
            <a:endParaRPr lang="en-US" dirty="0"/>
          </a:p>
        </p:txBody>
      </p:sp>
    </p:spTree>
    <p:extLst>
      <p:ext uri="{BB962C8B-B14F-4D97-AF65-F5344CB8AC3E}">
        <p14:creationId xmlns:p14="http://schemas.microsoft.com/office/powerpoint/2010/main" val="309006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an </a:t>
            </a:r>
            <a:r>
              <a:rPr lang="en-US" b="1" dirty="0" smtClean="0"/>
              <a:t>Array (One dimensional)</a:t>
            </a:r>
            <a:endParaRPr lang="en-US" dirty="0"/>
          </a:p>
        </p:txBody>
      </p:sp>
      <p:sp>
        <p:nvSpPr>
          <p:cNvPr id="3" name="Content Placeholder 2"/>
          <p:cNvSpPr>
            <a:spLocks noGrp="1"/>
          </p:cNvSpPr>
          <p:nvPr>
            <p:ph idx="1"/>
          </p:nvPr>
        </p:nvSpPr>
        <p:spPr>
          <a:xfrm>
            <a:off x="677334" y="1622738"/>
            <a:ext cx="8596668" cy="5235261"/>
          </a:xfrm>
        </p:spPr>
        <p:txBody>
          <a:bodyPr>
            <a:normAutofit fontScale="92500" lnSpcReduction="10000"/>
          </a:bodyPr>
          <a:lstStyle/>
          <a:p>
            <a:pPr marL="0" indent="0">
              <a:buNone/>
            </a:pPr>
            <a:r>
              <a:rPr lang="en-US" dirty="0" smtClean="0"/>
              <a:t>Note: </a:t>
            </a:r>
            <a:r>
              <a:rPr lang="en-US" b="1" dirty="0" smtClean="0">
                <a:solidFill>
                  <a:srgbClr val="0070C0"/>
                </a:solidFill>
              </a:rPr>
              <a:t>Declaration</a:t>
            </a:r>
            <a:r>
              <a:rPr lang="en-US" dirty="0" smtClean="0">
                <a:solidFill>
                  <a:srgbClr val="0070C0"/>
                </a:solidFill>
              </a:rPr>
              <a:t> ? </a:t>
            </a:r>
          </a:p>
          <a:p>
            <a:pPr marL="0" indent="0">
              <a:buNone/>
            </a:pPr>
            <a:r>
              <a:rPr lang="en-US" dirty="0" smtClean="0"/>
              <a:t>  </a:t>
            </a:r>
            <a:r>
              <a:rPr lang="en-US" dirty="0" err="1" smtClean="0"/>
              <a:t>int</a:t>
            </a:r>
            <a:r>
              <a:rPr lang="en-US" dirty="0" smtClean="0"/>
              <a:t> a; creating memory for the variable a which will take 4 bytes (64bit    compiler) </a:t>
            </a:r>
          </a:p>
          <a:p>
            <a:pPr marL="0" indent="0">
              <a:buNone/>
            </a:pPr>
            <a:r>
              <a:rPr lang="en-US" dirty="0" smtClean="0"/>
              <a:t>(It is not for user, it is for compiler)</a:t>
            </a:r>
          </a:p>
          <a:p>
            <a:pPr marL="0" indent="0">
              <a:buNone/>
            </a:pPr>
            <a:r>
              <a:rPr lang="en-US" dirty="0"/>
              <a:t>	</a:t>
            </a:r>
            <a:r>
              <a:rPr lang="en-US" dirty="0" smtClean="0"/>
              <a:t>			             a</a:t>
            </a:r>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	</a:t>
            </a:r>
            <a:r>
              <a:rPr lang="en-US" dirty="0" smtClean="0"/>
              <a:t>			           100</a:t>
            </a:r>
            <a:endParaRPr lang="en-US" dirty="0"/>
          </a:p>
          <a:p>
            <a:pPr marL="0" indent="0">
              <a:buNone/>
            </a:pPr>
            <a:endParaRPr lang="en-US" dirty="0" smtClean="0"/>
          </a:p>
          <a:p>
            <a:pPr marL="0" indent="0">
              <a:buNone/>
            </a:pPr>
            <a:r>
              <a:rPr lang="en-US" b="1" dirty="0" smtClean="0">
                <a:solidFill>
                  <a:srgbClr val="0070C0"/>
                </a:solidFill>
              </a:rPr>
              <a:t>Initialization</a:t>
            </a:r>
            <a:r>
              <a:rPr lang="en-US" dirty="0" smtClean="0">
                <a:solidFill>
                  <a:srgbClr val="0070C0"/>
                </a:solidFill>
              </a:rPr>
              <a:t>? </a:t>
            </a:r>
          </a:p>
          <a:p>
            <a:pPr marL="0" indent="0">
              <a:buNone/>
            </a:pPr>
            <a:r>
              <a:rPr lang="en-US" dirty="0">
                <a:solidFill>
                  <a:srgbClr val="0070C0"/>
                </a:solidFill>
              </a:rPr>
              <a:t> </a:t>
            </a:r>
            <a:r>
              <a:rPr lang="en-US" dirty="0" smtClean="0">
                <a:solidFill>
                  <a:schemeClr val="tx1"/>
                </a:solidFill>
              </a:rPr>
              <a:t>a=10;</a:t>
            </a:r>
            <a:r>
              <a:rPr lang="en-US" dirty="0" smtClean="0">
                <a:solidFill>
                  <a:srgbClr val="0070C0"/>
                </a:solidFill>
              </a:rPr>
              <a:t>					a</a:t>
            </a:r>
          </a:p>
          <a:p>
            <a:pPr marL="0" indent="0">
              <a:buNone/>
            </a:pPr>
            <a:r>
              <a:rPr lang="en-US" dirty="0" err="1"/>
              <a:t>p</a:t>
            </a:r>
            <a:r>
              <a:rPr lang="en-US" dirty="0" err="1" smtClean="0"/>
              <a:t>rintf</a:t>
            </a:r>
            <a:r>
              <a:rPr lang="en-US" dirty="0" smtClean="0"/>
              <a:t>(“%d”, a) 	</a:t>
            </a:r>
          </a:p>
          <a:p>
            <a:pPr marL="0" indent="0">
              <a:buNone/>
            </a:pPr>
            <a:r>
              <a:rPr lang="en-US" dirty="0" smtClean="0"/>
              <a:t>Here, a represents </a:t>
            </a:r>
            <a:r>
              <a:rPr lang="en-US" dirty="0" smtClean="0">
                <a:solidFill>
                  <a:srgbClr val="0070C0"/>
                </a:solidFill>
              </a:rPr>
              <a:t>value</a:t>
            </a:r>
            <a:r>
              <a:rPr lang="en-US" dirty="0"/>
              <a:t>	</a:t>
            </a:r>
            <a:r>
              <a:rPr lang="en-US" dirty="0" smtClean="0"/>
              <a:t>				</a:t>
            </a:r>
          </a:p>
          <a:p>
            <a:pPr marL="0" indent="0">
              <a:buNone/>
            </a:pPr>
            <a:r>
              <a:rPr lang="en-US" dirty="0" smtClean="0"/>
              <a:t>Output: 10</a:t>
            </a:r>
            <a:r>
              <a:rPr lang="en-US" dirty="0"/>
              <a:t>	</a:t>
            </a:r>
            <a:r>
              <a:rPr lang="en-US" dirty="0" smtClean="0"/>
              <a:t>	</a:t>
            </a:r>
            <a:r>
              <a:rPr lang="en-US" dirty="0"/>
              <a:t>	</a:t>
            </a:r>
            <a:r>
              <a:rPr lang="en-US" dirty="0" smtClean="0"/>
              <a:t>    100				</a:t>
            </a:r>
          </a:p>
        </p:txBody>
      </p:sp>
      <p:sp>
        <p:nvSpPr>
          <p:cNvPr id="4" name="Rectangle 3"/>
          <p:cNvSpPr/>
          <p:nvPr/>
        </p:nvSpPr>
        <p:spPr>
          <a:xfrm>
            <a:off x="3631473" y="3048279"/>
            <a:ext cx="1658983"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Garbage value</a:t>
            </a:r>
            <a:endParaRPr lang="en-US" dirty="0"/>
          </a:p>
        </p:txBody>
      </p:sp>
      <p:sp>
        <p:nvSpPr>
          <p:cNvPr id="5" name="Rectangle 4"/>
          <p:cNvSpPr/>
          <p:nvPr/>
        </p:nvSpPr>
        <p:spPr>
          <a:xfrm>
            <a:off x="3729444" y="5329924"/>
            <a:ext cx="1658983" cy="1045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val="222195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677334" y="1579088"/>
            <a:ext cx="8596312" cy="2183015"/>
          </a:xfrm>
          <a:prstGeom prst="rect">
            <a:avLst/>
          </a:prstGeom>
        </p:spPr>
      </p:pic>
      <p:pic>
        <p:nvPicPr>
          <p:cNvPr id="5" name="Picture 4"/>
          <p:cNvPicPr>
            <a:picLocks noChangeAspect="1"/>
          </p:cNvPicPr>
          <p:nvPr/>
        </p:nvPicPr>
        <p:blipFill>
          <a:blip r:embed="rId3"/>
          <a:stretch>
            <a:fillRect/>
          </a:stretch>
        </p:blipFill>
        <p:spPr>
          <a:xfrm>
            <a:off x="677334" y="4125935"/>
            <a:ext cx="8467725" cy="2366305"/>
          </a:xfrm>
          <a:prstGeom prst="rect">
            <a:avLst/>
          </a:prstGeom>
        </p:spPr>
      </p:pic>
    </p:spTree>
    <p:extLst>
      <p:ext uri="{BB962C8B-B14F-4D97-AF65-F5344CB8AC3E}">
        <p14:creationId xmlns:p14="http://schemas.microsoft.com/office/powerpoint/2010/main" val="605688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strings</a:t>
            </a:r>
          </a:p>
        </p:txBody>
      </p:sp>
      <p:sp>
        <p:nvSpPr>
          <p:cNvPr id="3" name="Content Placeholder 2"/>
          <p:cNvSpPr>
            <a:spLocks noGrp="1"/>
          </p:cNvSpPr>
          <p:nvPr>
            <p:ph idx="1"/>
          </p:nvPr>
        </p:nvSpPr>
        <p:spPr/>
        <p:txBody>
          <a:bodyPr/>
          <a:lstStyle/>
          <a:p>
            <a:pPr marL="0" indent="0" fontAlgn="base">
              <a:buNone/>
            </a:pPr>
            <a:r>
              <a:rPr lang="en-US" b="1" dirty="0"/>
              <a:t>2</a:t>
            </a:r>
            <a:r>
              <a:rPr lang="en-US" b="1" dirty="0">
                <a:solidFill>
                  <a:schemeClr val="accent5">
                    <a:lumMod val="75000"/>
                  </a:schemeClr>
                </a:solidFill>
              </a:rPr>
              <a:t>. Strings using character pointers</a:t>
            </a:r>
            <a:r>
              <a:rPr lang="en-US" dirty="0"/>
              <a:t/>
            </a:r>
            <a:br>
              <a:rPr lang="en-US" dirty="0"/>
            </a:br>
            <a:r>
              <a:rPr lang="en-US" dirty="0"/>
              <a:t>Using character pointer strings can be stored in two ways:</a:t>
            </a:r>
          </a:p>
          <a:p>
            <a:pPr marL="0" indent="0" fontAlgn="base">
              <a:buNone/>
            </a:pPr>
            <a:r>
              <a:rPr lang="en-US" b="1" dirty="0"/>
              <a:t>a) </a:t>
            </a:r>
            <a:r>
              <a:rPr lang="en-US" b="1" dirty="0">
                <a:solidFill>
                  <a:schemeClr val="accent5">
                    <a:lumMod val="75000"/>
                  </a:schemeClr>
                </a:solidFill>
              </a:rPr>
              <a:t>Read only string in a shared data segment.</a:t>
            </a:r>
            <a:r>
              <a:rPr lang="en-US" b="1" dirty="0"/>
              <a:t/>
            </a:r>
            <a:br>
              <a:rPr lang="en-US" b="1" dirty="0"/>
            </a:br>
            <a:r>
              <a:rPr lang="en-US" dirty="0"/>
              <a:t>When string value is directly assigned to a pointer, in most of the compilers, it’s stored in a read only block (generally in data segment) that is shared among functions.</a:t>
            </a:r>
          </a:p>
          <a:p>
            <a:pPr marL="0" indent="0" fontAlgn="base">
              <a:buNone/>
            </a:pPr>
            <a:r>
              <a:rPr lang="en-US" b="1" dirty="0"/>
              <a:t> char *</a:t>
            </a:r>
            <a:r>
              <a:rPr lang="en-US" b="1" dirty="0" err="1"/>
              <a:t>str</a:t>
            </a:r>
            <a:r>
              <a:rPr lang="en-US" b="1" dirty="0"/>
              <a:t>  =  "</a:t>
            </a:r>
            <a:r>
              <a:rPr lang="en-US" b="1" dirty="0" err="1"/>
              <a:t>GfG</a:t>
            </a:r>
            <a:r>
              <a:rPr lang="en-US" b="1" dirty="0" smtClean="0"/>
              <a:t>";</a:t>
            </a:r>
          </a:p>
          <a:p>
            <a:pPr fontAlgn="base"/>
            <a:r>
              <a:rPr lang="en-US" dirty="0"/>
              <a:t>In the above line “</a:t>
            </a:r>
            <a:r>
              <a:rPr lang="en-US" dirty="0" err="1"/>
              <a:t>GfG</a:t>
            </a:r>
            <a:r>
              <a:rPr lang="en-US" dirty="0"/>
              <a:t>” is stored in a </a:t>
            </a:r>
            <a:r>
              <a:rPr lang="en-US" dirty="0">
                <a:solidFill>
                  <a:schemeClr val="accent5">
                    <a:lumMod val="75000"/>
                  </a:schemeClr>
                </a:solidFill>
              </a:rPr>
              <a:t>shared read only location</a:t>
            </a:r>
            <a:r>
              <a:rPr lang="en-US" dirty="0"/>
              <a:t>, but pointer </a:t>
            </a:r>
            <a:r>
              <a:rPr lang="en-US" dirty="0" err="1"/>
              <a:t>str</a:t>
            </a:r>
            <a:r>
              <a:rPr lang="en-US" dirty="0"/>
              <a:t> is stored in a </a:t>
            </a:r>
            <a:r>
              <a:rPr lang="en-US" dirty="0">
                <a:solidFill>
                  <a:schemeClr val="accent5">
                    <a:lumMod val="75000"/>
                  </a:schemeClr>
                </a:solidFill>
              </a:rPr>
              <a:t>read-write </a:t>
            </a:r>
            <a:r>
              <a:rPr lang="en-US" dirty="0" smtClean="0">
                <a:solidFill>
                  <a:schemeClr val="accent5">
                    <a:lumMod val="75000"/>
                  </a:schemeClr>
                </a:solidFill>
              </a:rPr>
              <a:t>memory</a:t>
            </a:r>
          </a:p>
          <a:p>
            <a:pPr fontAlgn="base"/>
            <a:r>
              <a:rPr lang="en-US" dirty="0" smtClean="0"/>
              <a:t>We </a:t>
            </a:r>
            <a:r>
              <a:rPr lang="en-US" dirty="0"/>
              <a:t>can change </a:t>
            </a:r>
            <a:r>
              <a:rPr lang="en-US" dirty="0" err="1"/>
              <a:t>str</a:t>
            </a:r>
            <a:r>
              <a:rPr lang="en-US" dirty="0"/>
              <a:t> to point something else but cannot change value at present </a:t>
            </a:r>
            <a:r>
              <a:rPr lang="en-US" dirty="0" smtClean="0"/>
              <a:t>str.</a:t>
            </a:r>
          </a:p>
          <a:p>
            <a:pPr fontAlgn="base"/>
            <a:r>
              <a:rPr lang="en-US" dirty="0" smtClean="0"/>
              <a:t>So this kind of string should only be used </a:t>
            </a:r>
            <a:r>
              <a:rPr lang="en-US" b="1" dirty="0" smtClean="0"/>
              <a:t>when we don’t want to modify string at a later stage in program.</a:t>
            </a:r>
          </a:p>
          <a:p>
            <a:pPr marL="0" indent="0" fontAlgn="base">
              <a:buNone/>
            </a:pPr>
            <a:endParaRPr lang="en-US" b="1" dirty="0"/>
          </a:p>
        </p:txBody>
      </p:sp>
    </p:spTree>
    <p:extLst>
      <p:ext uri="{BB962C8B-B14F-4D97-AF65-F5344CB8AC3E}">
        <p14:creationId xmlns:p14="http://schemas.microsoft.com/office/powerpoint/2010/main" val="311033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of strings</a:t>
            </a:r>
          </a:p>
        </p:txBody>
      </p:sp>
      <p:sp>
        <p:nvSpPr>
          <p:cNvPr id="3" name="Content Placeholder 2"/>
          <p:cNvSpPr>
            <a:spLocks noGrp="1"/>
          </p:cNvSpPr>
          <p:nvPr>
            <p:ph idx="1"/>
          </p:nvPr>
        </p:nvSpPr>
        <p:spPr/>
        <p:txBody>
          <a:bodyPr>
            <a:normAutofit/>
          </a:bodyPr>
          <a:lstStyle/>
          <a:p>
            <a:pPr marL="0" indent="0" fontAlgn="base">
              <a:buNone/>
            </a:pPr>
            <a:r>
              <a:rPr lang="en-US" b="1" dirty="0">
                <a:solidFill>
                  <a:schemeClr val="accent5">
                    <a:lumMod val="75000"/>
                  </a:schemeClr>
                </a:solidFill>
              </a:rPr>
              <a:t>b</a:t>
            </a:r>
            <a:r>
              <a:rPr lang="en-US" b="1" dirty="0" smtClean="0">
                <a:solidFill>
                  <a:schemeClr val="accent5">
                    <a:lumMod val="75000"/>
                  </a:schemeClr>
                </a:solidFill>
              </a:rPr>
              <a:t>)</a:t>
            </a:r>
            <a:r>
              <a:rPr lang="en-US" b="1" dirty="0">
                <a:solidFill>
                  <a:schemeClr val="accent5">
                    <a:lumMod val="75000"/>
                  </a:schemeClr>
                </a:solidFill>
              </a:rPr>
              <a:t> Dynamically allocated in heap </a:t>
            </a:r>
            <a:r>
              <a:rPr lang="en-US" b="1" dirty="0" smtClean="0">
                <a:solidFill>
                  <a:schemeClr val="accent5">
                    <a:lumMod val="75000"/>
                  </a:schemeClr>
                </a:solidFill>
              </a:rPr>
              <a:t>segment(</a:t>
            </a:r>
            <a:r>
              <a:rPr lang="en-US" b="1" dirty="0"/>
              <a:t> </a:t>
            </a:r>
            <a:r>
              <a:rPr lang="en-US" b="1" dirty="0">
                <a:solidFill>
                  <a:schemeClr val="accent5">
                    <a:lumMod val="75000"/>
                  </a:schemeClr>
                </a:solidFill>
              </a:rPr>
              <a:t>Read </a:t>
            </a:r>
            <a:r>
              <a:rPr lang="en-US" b="1" dirty="0" smtClean="0">
                <a:solidFill>
                  <a:schemeClr val="accent5">
                    <a:lumMod val="75000"/>
                  </a:schemeClr>
                </a:solidFill>
              </a:rPr>
              <a:t>–write </a:t>
            </a:r>
            <a:r>
              <a:rPr lang="en-US" b="1" smtClean="0">
                <a:solidFill>
                  <a:schemeClr val="accent5">
                    <a:lumMod val="75000"/>
                  </a:schemeClr>
                </a:solidFill>
              </a:rPr>
              <a:t>string )</a:t>
            </a:r>
            <a:r>
              <a:rPr lang="en-US" b="1" dirty="0"/>
              <a:t/>
            </a:r>
            <a:br>
              <a:rPr lang="en-US" b="1" dirty="0"/>
            </a:br>
            <a:r>
              <a:rPr lang="en-US" dirty="0"/>
              <a:t/>
            </a:r>
            <a:br>
              <a:rPr lang="en-US" dirty="0"/>
            </a:br>
            <a:r>
              <a:rPr lang="en-US" dirty="0" smtClean="0"/>
              <a:t>Strings </a:t>
            </a:r>
            <a:r>
              <a:rPr lang="en-US" dirty="0"/>
              <a:t>are stored like other dynamically allocated things in C and can be shared among functions.</a:t>
            </a:r>
            <a:endParaRPr lang="en-US" b="1" dirty="0"/>
          </a:p>
        </p:txBody>
      </p:sp>
      <p:pic>
        <p:nvPicPr>
          <p:cNvPr id="5" name="Picture 4"/>
          <p:cNvPicPr>
            <a:picLocks noChangeAspect="1"/>
          </p:cNvPicPr>
          <p:nvPr/>
        </p:nvPicPr>
        <p:blipFill>
          <a:blip r:embed="rId2"/>
          <a:stretch>
            <a:fillRect/>
          </a:stretch>
        </p:blipFill>
        <p:spPr>
          <a:xfrm>
            <a:off x="886340" y="2785332"/>
            <a:ext cx="5697340" cy="2087113"/>
          </a:xfrm>
          <a:prstGeom prst="rect">
            <a:avLst/>
          </a:prstGeom>
        </p:spPr>
      </p:pic>
    </p:spTree>
    <p:extLst>
      <p:ext uri="{BB962C8B-B14F-4D97-AF65-F5344CB8AC3E}">
        <p14:creationId xmlns:p14="http://schemas.microsoft.com/office/powerpoint/2010/main" val="1289741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b="1" dirty="0" smtClean="0"/>
              <a:t>Example </a:t>
            </a:r>
            <a:r>
              <a:rPr lang="en-US" b="1" dirty="0"/>
              <a:t>1 (Try to modify string) </a:t>
            </a:r>
            <a:r>
              <a:rPr lang="en-US" dirty="0"/>
              <a:t/>
            </a:r>
            <a:br>
              <a:rPr lang="en-US" dirty="0"/>
            </a:br>
            <a:r>
              <a:rPr lang="en-US" dirty="0"/>
              <a:t>The below program may crash (gives segmentation fault error) because the line *(str+1) = ‘n’ </a:t>
            </a:r>
            <a:r>
              <a:rPr lang="en-US" dirty="0">
                <a:solidFill>
                  <a:srgbClr val="0070C0"/>
                </a:solidFill>
              </a:rPr>
              <a:t>tries to write a read only memory</a:t>
            </a:r>
            <a:r>
              <a:rPr lang="en-US" dirty="0" smtClean="0">
                <a:solidFill>
                  <a:srgbClr val="0070C0"/>
                </a:solidFill>
              </a:rPr>
              <a:t>.</a:t>
            </a: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r>
              <a:rPr lang="en-US" b="1" dirty="0"/>
              <a:t>Example2</a:t>
            </a:r>
            <a:r>
              <a:rPr lang="en-US" dirty="0"/>
              <a:t>. This program works perfectly fine as </a:t>
            </a:r>
            <a:r>
              <a:rPr lang="en-US" dirty="0" err="1"/>
              <a:t>str</a:t>
            </a:r>
            <a:r>
              <a:rPr lang="en-US" dirty="0"/>
              <a:t>[] is stored in writable stack segment.</a:t>
            </a:r>
          </a:p>
          <a:p>
            <a:endParaRPr lang="en-US" dirty="0" smtClean="0">
              <a:solidFill>
                <a:srgbClr val="0070C0"/>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006057" y="2582855"/>
            <a:ext cx="7994251" cy="2250403"/>
          </a:xfrm>
          <a:prstGeom prst="rect">
            <a:avLst/>
          </a:prstGeom>
        </p:spPr>
      </p:pic>
    </p:spTree>
    <p:extLst>
      <p:ext uri="{BB962C8B-B14F-4D97-AF65-F5344CB8AC3E}">
        <p14:creationId xmlns:p14="http://schemas.microsoft.com/office/powerpoint/2010/main" val="350195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677334" y="1622738"/>
            <a:ext cx="8596668" cy="5087549"/>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Example3. This program </a:t>
            </a:r>
            <a:r>
              <a:rPr lang="en-US" dirty="0"/>
              <a:t>also works perfectly fine as data at </a:t>
            </a:r>
            <a:r>
              <a:rPr lang="en-US" dirty="0" err="1"/>
              <a:t>str</a:t>
            </a:r>
            <a:r>
              <a:rPr lang="en-US" dirty="0"/>
              <a:t> is stored in writable heap segment</a:t>
            </a:r>
            <a:r>
              <a:rPr lang="en-US" dirty="0" smtClean="0"/>
              <a:t>.</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892119" y="1622739"/>
            <a:ext cx="7552266" cy="1955408"/>
          </a:xfrm>
          <a:prstGeom prst="rect">
            <a:avLst/>
          </a:prstGeom>
        </p:spPr>
      </p:pic>
      <p:pic>
        <p:nvPicPr>
          <p:cNvPr id="5" name="Picture 4"/>
          <p:cNvPicPr>
            <a:picLocks noChangeAspect="1"/>
          </p:cNvPicPr>
          <p:nvPr/>
        </p:nvPicPr>
        <p:blipFill>
          <a:blip r:embed="rId3"/>
          <a:stretch>
            <a:fillRect/>
          </a:stretch>
        </p:blipFill>
        <p:spPr>
          <a:xfrm>
            <a:off x="794901" y="4346917"/>
            <a:ext cx="7767051" cy="2363371"/>
          </a:xfrm>
          <a:prstGeom prst="rect">
            <a:avLst/>
          </a:prstGeom>
        </p:spPr>
      </p:pic>
    </p:spTree>
    <p:extLst>
      <p:ext uri="{BB962C8B-B14F-4D97-AF65-F5344CB8AC3E}">
        <p14:creationId xmlns:p14="http://schemas.microsoft.com/office/powerpoint/2010/main" val="450452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Strings from user</a:t>
            </a:r>
          </a:p>
        </p:txBody>
      </p:sp>
      <p:sp>
        <p:nvSpPr>
          <p:cNvPr id="3" name="Content Placeholder 2"/>
          <p:cNvSpPr>
            <a:spLocks noGrp="1"/>
          </p:cNvSpPr>
          <p:nvPr>
            <p:ph idx="1"/>
          </p:nvPr>
        </p:nvSpPr>
        <p:spPr>
          <a:xfrm>
            <a:off x="677334" y="1622738"/>
            <a:ext cx="8596668" cy="5235261"/>
          </a:xfrm>
        </p:spPr>
        <p:txBody>
          <a:bodyPr>
            <a:normAutofit/>
          </a:bodyPr>
          <a:lstStyle/>
          <a:p>
            <a:pPr>
              <a:buAutoNum type="arabicPeriod"/>
            </a:pPr>
            <a:r>
              <a:rPr lang="en-US" b="1" dirty="0" smtClean="0">
                <a:solidFill>
                  <a:srgbClr val="C00000"/>
                </a:solidFill>
              </a:rPr>
              <a:t>Using </a:t>
            </a:r>
            <a:r>
              <a:rPr lang="en-US" b="1" dirty="0" err="1" smtClean="0">
                <a:solidFill>
                  <a:srgbClr val="C00000"/>
                </a:solidFill>
              </a:rPr>
              <a:t>scanf</a:t>
            </a:r>
            <a:r>
              <a:rPr lang="en-US" b="1" dirty="0" smtClean="0">
                <a:solidFill>
                  <a:srgbClr val="C00000"/>
                </a:solidFill>
              </a:rPr>
              <a:t>() function: </a:t>
            </a:r>
            <a:r>
              <a:rPr lang="en-US" dirty="0" smtClean="0"/>
              <a:t>We can use </a:t>
            </a:r>
            <a:r>
              <a:rPr lang="en-US" dirty="0" err="1" smtClean="0"/>
              <a:t>scanf</a:t>
            </a:r>
            <a:r>
              <a:rPr lang="en-US" dirty="0" smtClean="0"/>
              <a:t>() function to read a string like any other data type </a:t>
            </a:r>
            <a:r>
              <a:rPr lang="en-US" dirty="0" err="1" smtClean="0"/>
              <a:t>Howerver</a:t>
            </a:r>
            <a:r>
              <a:rPr lang="en-US" dirty="0" smtClean="0"/>
              <a:t>, the </a:t>
            </a:r>
            <a:r>
              <a:rPr lang="en-US" dirty="0" err="1" smtClean="0"/>
              <a:t>scanf</a:t>
            </a:r>
            <a:r>
              <a:rPr lang="en-US" dirty="0" smtClean="0"/>
              <a:t>() function only takes the first entered word. The function terminates when it encounters a white space. </a:t>
            </a:r>
          </a:p>
          <a:p>
            <a:pPr marL="0" indent="0">
              <a:buNone/>
            </a:pPr>
            <a:r>
              <a:rPr lang="en-US" dirty="0" smtClean="0"/>
              <a:t>Example:</a:t>
            </a:r>
          </a:p>
          <a:p>
            <a:endParaRPr lang="en-US" dirty="0"/>
          </a:p>
          <a:p>
            <a:endParaRPr lang="en-US" dirty="0" smtClean="0"/>
          </a:p>
          <a:p>
            <a:endParaRPr lang="en-US" dirty="0" smtClean="0"/>
          </a:p>
          <a:p>
            <a:endParaRPr lang="en-US" dirty="0"/>
          </a:p>
          <a:p>
            <a:endParaRPr lang="en-US" dirty="0" smtClean="0"/>
          </a:p>
          <a:p>
            <a:endParaRPr lang="en-US" dirty="0" smtClean="0"/>
          </a:p>
          <a:p>
            <a:pPr marL="0" indent="0">
              <a:buNone/>
            </a:pPr>
            <a:r>
              <a:rPr lang="en-US" dirty="0"/>
              <a:t>Output:</a:t>
            </a:r>
          </a:p>
          <a:p>
            <a:pPr marL="0" indent="0">
              <a:buNone/>
            </a:pPr>
            <a:r>
              <a:rPr lang="en-US" dirty="0"/>
              <a:t>Enter name: Dennis Ritchie</a:t>
            </a:r>
          </a:p>
          <a:p>
            <a:pPr marL="0" indent="0">
              <a:buNone/>
            </a:pPr>
            <a:r>
              <a:rPr lang="en-US" dirty="0"/>
              <a:t> Your name is Dennis.</a:t>
            </a:r>
          </a:p>
          <a:p>
            <a:endParaRPr lang="en-US" dirty="0"/>
          </a:p>
        </p:txBody>
      </p:sp>
      <p:pic>
        <p:nvPicPr>
          <p:cNvPr id="10" name="Picture 9"/>
          <p:cNvPicPr>
            <a:picLocks noChangeAspect="1"/>
          </p:cNvPicPr>
          <p:nvPr/>
        </p:nvPicPr>
        <p:blipFill>
          <a:blip r:embed="rId3"/>
          <a:stretch>
            <a:fillRect/>
          </a:stretch>
        </p:blipFill>
        <p:spPr>
          <a:xfrm>
            <a:off x="1061304" y="2984326"/>
            <a:ext cx="5269158" cy="2417668"/>
          </a:xfrm>
          <a:prstGeom prst="rect">
            <a:avLst/>
          </a:prstGeom>
        </p:spPr>
      </p:pic>
    </p:spTree>
    <p:extLst>
      <p:ext uri="{BB962C8B-B14F-4D97-AF65-F5344CB8AC3E}">
        <p14:creationId xmlns:p14="http://schemas.microsoft.com/office/powerpoint/2010/main" val="409957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Strings from user</a:t>
            </a:r>
            <a:endParaRPr lang="en-US" dirty="0"/>
          </a:p>
        </p:txBody>
      </p:sp>
      <p:sp>
        <p:nvSpPr>
          <p:cNvPr id="3" name="Content Placeholder 2"/>
          <p:cNvSpPr>
            <a:spLocks noGrp="1"/>
          </p:cNvSpPr>
          <p:nvPr>
            <p:ph idx="1"/>
          </p:nvPr>
        </p:nvSpPr>
        <p:spPr>
          <a:xfrm>
            <a:off x="677334" y="1622738"/>
            <a:ext cx="8596668" cy="5235261"/>
          </a:xfrm>
        </p:spPr>
        <p:txBody>
          <a:bodyPr/>
          <a:lstStyle/>
          <a:p>
            <a:pPr marL="0" indent="0">
              <a:buNone/>
            </a:pPr>
            <a:r>
              <a:rPr lang="en-US" b="1" dirty="0">
                <a:solidFill>
                  <a:srgbClr val="0070C0"/>
                </a:solidFill>
              </a:rPr>
              <a:t>Reading a line of </a:t>
            </a:r>
            <a:r>
              <a:rPr lang="en-US" b="1" dirty="0" smtClean="0">
                <a:solidFill>
                  <a:srgbClr val="0070C0"/>
                </a:solidFill>
              </a:rPr>
              <a:t>text</a:t>
            </a:r>
          </a:p>
          <a:p>
            <a:pPr marL="0" indent="0">
              <a:buNone/>
            </a:pPr>
            <a:r>
              <a:rPr lang="en-US" b="1" dirty="0" smtClean="0">
                <a:solidFill>
                  <a:srgbClr val="C00000"/>
                </a:solidFill>
              </a:rPr>
              <a:t>2. Using </a:t>
            </a:r>
            <a:r>
              <a:rPr lang="en-US" b="1" dirty="0" err="1">
                <a:solidFill>
                  <a:srgbClr val="C00000"/>
                </a:solidFill>
              </a:rPr>
              <a:t>getchar</a:t>
            </a:r>
            <a:r>
              <a:rPr lang="en-US" b="1" dirty="0">
                <a:solidFill>
                  <a:srgbClr val="C00000"/>
                </a:solidFill>
              </a:rPr>
              <a:t>() to read a line of </a:t>
            </a:r>
            <a:r>
              <a:rPr lang="en-US" b="1" dirty="0" smtClean="0">
                <a:solidFill>
                  <a:srgbClr val="C00000"/>
                </a:solidFill>
              </a:rPr>
              <a:t>text</a:t>
            </a:r>
          </a:p>
          <a:p>
            <a:pPr>
              <a:buAutoNum type="arabicPeriod"/>
            </a:pPr>
            <a:endParaRPr lang="en-US" b="1" dirty="0"/>
          </a:p>
        </p:txBody>
      </p:sp>
      <p:pic>
        <p:nvPicPr>
          <p:cNvPr id="4" name="Picture 3"/>
          <p:cNvPicPr>
            <a:picLocks noChangeAspect="1"/>
          </p:cNvPicPr>
          <p:nvPr/>
        </p:nvPicPr>
        <p:blipFill>
          <a:blip r:embed="rId2"/>
          <a:stretch>
            <a:fillRect/>
          </a:stretch>
        </p:blipFill>
        <p:spPr>
          <a:xfrm>
            <a:off x="951768" y="2629412"/>
            <a:ext cx="6898004" cy="3996471"/>
          </a:xfrm>
          <a:prstGeom prst="rect">
            <a:avLst/>
          </a:prstGeom>
        </p:spPr>
      </p:pic>
    </p:spTree>
    <p:extLst>
      <p:ext uri="{BB962C8B-B14F-4D97-AF65-F5344CB8AC3E}">
        <p14:creationId xmlns:p14="http://schemas.microsoft.com/office/powerpoint/2010/main" val="3687526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Reading Strings from user</a:t>
            </a:r>
            <a:endParaRPr lang="en-US" dirty="0"/>
          </a:p>
        </p:txBody>
      </p:sp>
      <p:sp>
        <p:nvSpPr>
          <p:cNvPr id="3" name="Content Placeholder 2"/>
          <p:cNvSpPr>
            <a:spLocks noGrp="1"/>
          </p:cNvSpPr>
          <p:nvPr>
            <p:ph idx="1"/>
          </p:nvPr>
        </p:nvSpPr>
        <p:spPr>
          <a:xfrm>
            <a:off x="677334" y="1622739"/>
            <a:ext cx="8596668" cy="5130758"/>
          </a:xfrm>
        </p:spPr>
        <p:txBody>
          <a:bodyPr/>
          <a:lstStyle/>
          <a:p>
            <a:r>
              <a:rPr lang="en-US" dirty="0"/>
              <a:t>This process is repeated until the user enters return (enter key). Finally, the null character is inserted at the end to make it a string</a:t>
            </a:r>
            <a:r>
              <a:rPr lang="en-US" dirty="0" smtClean="0"/>
              <a:t>.</a:t>
            </a:r>
          </a:p>
          <a:p>
            <a:r>
              <a:rPr lang="en-US" dirty="0"/>
              <a:t>This process to take string is </a:t>
            </a:r>
            <a:r>
              <a:rPr lang="en-US" dirty="0" smtClean="0"/>
              <a:t>tedious.</a:t>
            </a:r>
          </a:p>
          <a:p>
            <a:pPr marL="0" indent="0">
              <a:buNone/>
            </a:pPr>
            <a:r>
              <a:rPr lang="en-US" b="1" dirty="0" smtClean="0"/>
              <a:t>3. </a:t>
            </a:r>
            <a:r>
              <a:rPr lang="en-US" b="1" dirty="0" smtClean="0">
                <a:solidFill>
                  <a:srgbClr val="C00000"/>
                </a:solidFill>
              </a:rPr>
              <a:t>Using </a:t>
            </a:r>
            <a:r>
              <a:rPr lang="en-US" b="1" dirty="0">
                <a:solidFill>
                  <a:srgbClr val="C00000"/>
                </a:solidFill>
              </a:rPr>
              <a:t>standard library function to read a line of </a:t>
            </a:r>
            <a:r>
              <a:rPr lang="en-US" b="1" dirty="0" smtClean="0">
                <a:solidFill>
                  <a:srgbClr val="C00000"/>
                </a:solidFill>
              </a:rPr>
              <a:t>text</a:t>
            </a:r>
          </a:p>
          <a:p>
            <a:pPr marL="0" indent="0">
              <a:buNone/>
            </a:pPr>
            <a:r>
              <a:rPr lang="en-US" b="1" dirty="0" smtClean="0"/>
              <a:t>	a. C </a:t>
            </a:r>
            <a:r>
              <a:rPr lang="en-US" b="1" dirty="0"/>
              <a:t>program to read line of text using gets() and puts</a:t>
            </a:r>
            <a:r>
              <a:rPr lang="en-US" b="1" dirty="0" smtClean="0"/>
              <a:t>()</a:t>
            </a:r>
          </a:p>
          <a:p>
            <a:pPr marL="0" indent="0">
              <a:buNone/>
            </a:pPr>
            <a:r>
              <a:rPr lang="en-US" dirty="0" smtClean="0"/>
              <a:t> 	There </a:t>
            </a:r>
            <a:r>
              <a:rPr lang="en-US" dirty="0"/>
              <a:t>are predefined </a:t>
            </a:r>
            <a:r>
              <a:rPr lang="en-US" dirty="0" smtClean="0"/>
              <a:t>functions gets() and puts() in C language to read and 	display strings respectively.</a:t>
            </a:r>
          </a:p>
          <a:p>
            <a:pPr marL="0" indent="0">
              <a:buNone/>
            </a:pPr>
            <a:endParaRPr lang="en-US" b="1" dirty="0"/>
          </a:p>
          <a:p>
            <a:endParaRPr lang="en-US" dirty="0"/>
          </a:p>
        </p:txBody>
      </p:sp>
      <p:pic>
        <p:nvPicPr>
          <p:cNvPr id="5" name="Picture 4"/>
          <p:cNvPicPr>
            <a:picLocks noChangeAspect="1"/>
          </p:cNvPicPr>
          <p:nvPr/>
        </p:nvPicPr>
        <p:blipFill>
          <a:blip r:embed="rId3"/>
          <a:stretch>
            <a:fillRect/>
          </a:stretch>
        </p:blipFill>
        <p:spPr>
          <a:xfrm>
            <a:off x="1212911" y="4243822"/>
            <a:ext cx="6750408" cy="2614178"/>
          </a:xfrm>
          <a:prstGeom prst="rect">
            <a:avLst/>
          </a:prstGeom>
        </p:spPr>
      </p:pic>
    </p:spTree>
    <p:extLst>
      <p:ext uri="{BB962C8B-B14F-4D97-AF65-F5344CB8AC3E}">
        <p14:creationId xmlns:p14="http://schemas.microsoft.com/office/powerpoint/2010/main" val="2610011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Reading String from input with space character</a:t>
            </a:r>
            <a:endParaRPr lang="en-US" sz="2800" b="1" dirty="0"/>
          </a:p>
        </p:txBody>
      </p:sp>
      <p:sp>
        <p:nvSpPr>
          <p:cNvPr id="3" name="Content Placeholder 2"/>
          <p:cNvSpPr>
            <a:spLocks noGrp="1"/>
          </p:cNvSpPr>
          <p:nvPr>
            <p:ph idx="1"/>
          </p:nvPr>
        </p:nvSpPr>
        <p:spPr/>
        <p:txBody>
          <a:bodyPr>
            <a:normAutofit/>
          </a:bodyPr>
          <a:lstStyle/>
          <a:p>
            <a:pPr marL="0" indent="0" algn="just" fontAlgn="base">
              <a:buNone/>
            </a:pPr>
            <a:r>
              <a:rPr lang="en-US" dirty="0" smtClean="0">
                <a:solidFill>
                  <a:schemeClr val="tx1"/>
                </a:solidFill>
              </a:rPr>
              <a:t>1. </a:t>
            </a:r>
            <a:r>
              <a:rPr lang="en-US" dirty="0" err="1" smtClean="0">
                <a:solidFill>
                  <a:srgbClr val="C00000"/>
                </a:solidFill>
              </a:rPr>
              <a:t>fgets</a:t>
            </a:r>
            <a:r>
              <a:rPr lang="en-US" dirty="0" smtClean="0">
                <a:solidFill>
                  <a:srgbClr val="C00000"/>
                </a:solidFill>
              </a:rPr>
              <a:t> </a:t>
            </a:r>
            <a:r>
              <a:rPr lang="en-US" dirty="0">
                <a:solidFill>
                  <a:srgbClr val="C00000"/>
                </a:solidFill>
              </a:rPr>
              <a:t>(name, 100, </a:t>
            </a:r>
            <a:r>
              <a:rPr lang="en-US" dirty="0" err="1">
                <a:solidFill>
                  <a:srgbClr val="C00000"/>
                </a:solidFill>
              </a:rPr>
              <a:t>stdin</a:t>
            </a:r>
            <a:r>
              <a:rPr lang="en-US" dirty="0">
                <a:solidFill>
                  <a:srgbClr val="C00000"/>
                </a:solidFill>
              </a:rPr>
              <a:t>);</a:t>
            </a:r>
            <a:r>
              <a:rPr lang="en-US" dirty="0">
                <a:solidFill>
                  <a:schemeClr val="tx1"/>
                </a:solidFill>
              </a:rPr>
              <a:t>100 is the max length of the buffer. You should adjust it as per your </a:t>
            </a:r>
            <a:r>
              <a:rPr lang="en-US" dirty="0" smtClean="0">
                <a:solidFill>
                  <a:schemeClr val="tx1"/>
                </a:solidFill>
              </a:rPr>
              <a:t>need.</a:t>
            </a:r>
            <a:endParaRPr lang="en-US" dirty="0">
              <a:solidFill>
                <a:schemeClr val="tx1"/>
              </a:solidFill>
            </a:endParaRPr>
          </a:p>
          <a:p>
            <a:pPr marL="0" indent="0" algn="just" fontAlgn="base">
              <a:buNone/>
            </a:pPr>
            <a:r>
              <a:rPr lang="en-US" dirty="0" smtClean="0">
                <a:solidFill>
                  <a:schemeClr val="tx1"/>
                </a:solidFill>
              </a:rPr>
              <a:t>2</a:t>
            </a:r>
            <a:r>
              <a:rPr lang="en-US" dirty="0" smtClean="0">
                <a:solidFill>
                  <a:srgbClr val="C00000"/>
                </a:solidFill>
              </a:rPr>
              <a:t>. </a:t>
            </a:r>
            <a:r>
              <a:rPr lang="en-US" dirty="0" err="1" smtClean="0">
                <a:solidFill>
                  <a:srgbClr val="C00000"/>
                </a:solidFill>
              </a:rPr>
              <a:t>scanf</a:t>
            </a:r>
            <a:r>
              <a:rPr lang="en-US" dirty="0" smtClean="0">
                <a:solidFill>
                  <a:srgbClr val="C00000"/>
                </a:solidFill>
              </a:rPr>
              <a:t> </a:t>
            </a:r>
            <a:r>
              <a:rPr lang="en-US" dirty="0">
                <a:solidFill>
                  <a:srgbClr val="C00000"/>
                </a:solidFill>
              </a:rPr>
              <a:t>("%[^\n]%*c", name);</a:t>
            </a:r>
            <a:r>
              <a:rPr lang="en-US" dirty="0">
                <a:solidFill>
                  <a:schemeClr val="tx1"/>
                </a:solidFill>
              </a:rPr>
              <a:t>The [] is the </a:t>
            </a:r>
            <a:r>
              <a:rPr lang="en-US" dirty="0" err="1">
                <a:solidFill>
                  <a:schemeClr val="tx1"/>
                </a:solidFill>
              </a:rPr>
              <a:t>scanset</a:t>
            </a:r>
            <a:r>
              <a:rPr lang="en-US" dirty="0">
                <a:solidFill>
                  <a:schemeClr val="tx1"/>
                </a:solidFill>
              </a:rPr>
              <a:t> character. [^\n] tells that while the input is </a:t>
            </a:r>
            <a:r>
              <a:rPr lang="en-US" i="1" dirty="0">
                <a:solidFill>
                  <a:schemeClr val="tx1"/>
                </a:solidFill>
              </a:rPr>
              <a:t>not</a:t>
            </a:r>
            <a:r>
              <a:rPr lang="en-US" dirty="0">
                <a:solidFill>
                  <a:schemeClr val="tx1"/>
                </a:solidFill>
              </a:rPr>
              <a:t> a newline ('\n') take input. Then with the %*c it reads the newline character from the input buffer (which is not read), and the * indicates that this read in input is discarded (assignment suppression), as you do not need it, and this newline in the buffer does not create any problem for next inputs that you might take.</a:t>
            </a:r>
          </a:p>
          <a:p>
            <a:pPr marL="0" indent="0" algn="just" fontAlgn="base">
              <a:buNone/>
            </a:pPr>
            <a:r>
              <a:rPr lang="en-US" dirty="0" smtClean="0">
                <a:solidFill>
                  <a:schemeClr val="tx1"/>
                </a:solidFill>
              </a:rPr>
              <a:t>Note you can also use gets but ....</a:t>
            </a:r>
          </a:p>
          <a:p>
            <a:pPr algn="just" fontAlgn="base"/>
            <a:r>
              <a:rPr lang="en-US" dirty="0" smtClean="0">
                <a:solidFill>
                  <a:srgbClr val="C00000"/>
                </a:solidFill>
              </a:rPr>
              <a:t>Never use gets(). </a:t>
            </a:r>
            <a:r>
              <a:rPr lang="en-US" dirty="0" smtClean="0">
                <a:solidFill>
                  <a:schemeClr val="tx1"/>
                </a:solidFill>
              </a:rPr>
              <a:t>Because it is impossible to tell without knowing the data in advance how many characters gets() will read, and because gets() will continue to store characters past the end of the buffer, it is extremely dangerous to use. It has been used to break computer security. Use </a:t>
            </a:r>
            <a:r>
              <a:rPr lang="en-US" dirty="0" err="1" smtClean="0">
                <a:solidFill>
                  <a:schemeClr val="tx1"/>
                </a:solidFill>
              </a:rPr>
              <a:t>fgets</a:t>
            </a:r>
            <a:r>
              <a:rPr lang="en-US" dirty="0" smtClean="0">
                <a:solidFill>
                  <a:schemeClr val="tx1"/>
                </a:solidFill>
              </a:rPr>
              <a:t>() instead.</a:t>
            </a:r>
          </a:p>
          <a:p>
            <a:pPr algn="just"/>
            <a:endParaRPr lang="en-US" dirty="0"/>
          </a:p>
        </p:txBody>
      </p:sp>
    </p:spTree>
    <p:extLst>
      <p:ext uri="{BB962C8B-B14F-4D97-AF65-F5344CB8AC3E}">
        <p14:creationId xmlns:p14="http://schemas.microsoft.com/office/powerpoint/2010/main" val="3894261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Online lecture(Refer blackboard voice over PPT for these topics)</a:t>
            </a:r>
            <a:endParaRPr lang="en-US" sz="2800" dirty="0"/>
          </a:p>
        </p:txBody>
      </p:sp>
      <p:sp>
        <p:nvSpPr>
          <p:cNvPr id="3" name="Content Placeholder 2"/>
          <p:cNvSpPr>
            <a:spLocks noGrp="1"/>
          </p:cNvSpPr>
          <p:nvPr>
            <p:ph idx="1"/>
          </p:nvPr>
        </p:nvSpPr>
        <p:spPr>
          <a:xfrm>
            <a:off x="677333" y="1622739"/>
            <a:ext cx="9328815" cy="4418624"/>
          </a:xfrm>
        </p:spPr>
        <p:txBody>
          <a:bodyPr/>
          <a:lstStyle/>
          <a:p>
            <a:pPr>
              <a:lnSpc>
                <a:spcPct val="115000"/>
              </a:lnSpc>
              <a:spcAft>
                <a:spcPts val="1000"/>
              </a:spcAft>
            </a:pPr>
            <a:r>
              <a:rPr lang="en-US" dirty="0">
                <a:solidFill>
                  <a:srgbClr val="C00000"/>
                </a:solidFill>
              </a:rPr>
              <a:t>Dynamic memory managements functions, string handling using library functions </a:t>
            </a:r>
            <a:endParaRPr lang="en-US" dirty="0" smtClean="0">
              <a:solidFill>
                <a:srgbClr val="C00000"/>
              </a:solidFill>
            </a:endParaRPr>
          </a:p>
          <a:p>
            <a:pPr>
              <a:lnSpc>
                <a:spcPct val="115000"/>
              </a:lnSpc>
              <a:spcAft>
                <a:spcPts val="1000"/>
              </a:spcAft>
            </a:pPr>
            <a:endPar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a:spLocks/>
          </p:cNvSpPr>
          <p:nvPr/>
        </p:nvSpPr>
        <p:spPr>
          <a:xfrm>
            <a:off x="1147598" y="2647405"/>
            <a:ext cx="4286551" cy="5763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smtClean="0">
                <a:solidFill>
                  <a:srgbClr val="C00000"/>
                </a:solidFill>
              </a:rPr>
              <a:t>String handling using library functions</a:t>
            </a:r>
            <a:endParaRPr lang="en-US" sz="1800" b="1" dirty="0">
              <a:solidFill>
                <a:srgbClr val="C00000"/>
              </a:solidFill>
            </a:endParaRPr>
          </a:p>
        </p:txBody>
      </p:sp>
      <p:graphicFrame>
        <p:nvGraphicFramePr>
          <p:cNvPr id="5" name="Content Placeholder 3"/>
          <p:cNvGraphicFramePr>
            <a:graphicFrameLocks noChangeAspect="1"/>
          </p:cNvGraphicFramePr>
          <p:nvPr>
            <p:extLst>
              <p:ext uri="{D42A27DB-BD31-4B8C-83A1-F6EECF244321}">
                <p14:modId xmlns:p14="http://schemas.microsoft.com/office/powerpoint/2010/main" val="1678891106"/>
              </p:ext>
            </p:extLst>
          </p:nvPr>
        </p:nvGraphicFramePr>
        <p:xfrm>
          <a:off x="5065875" y="3467360"/>
          <a:ext cx="525822" cy="433881"/>
        </p:xfrm>
        <a:graphic>
          <a:graphicData uri="http://schemas.openxmlformats.org/presentationml/2006/ole">
            <mc:AlternateContent xmlns:mc="http://schemas.openxmlformats.org/markup-compatibility/2006">
              <mc:Choice xmlns:v="urn:schemas-microsoft-com:vml" Requires="v">
                <p:oleObj spid="_x0000_s11362" name="Packager Shell Object" showAsIcon="1" r:id="rId3" imgW="407160" imgH="437760" progId="Package">
                  <p:embed/>
                </p:oleObj>
              </mc:Choice>
              <mc:Fallback>
                <p:oleObj name="Packager Shell Object" showAsIcon="1" r:id="rId3" imgW="407160" imgH="437760" progId="Package">
                  <p:embed/>
                  <p:pic>
                    <p:nvPicPr>
                      <p:cNvPr id="4" name="Content Placeholder 3"/>
                      <p:cNvPicPr/>
                      <p:nvPr/>
                    </p:nvPicPr>
                    <p:blipFill>
                      <a:blip r:embed="rId4"/>
                      <a:stretch>
                        <a:fillRect/>
                      </a:stretch>
                    </p:blipFill>
                    <p:spPr>
                      <a:xfrm>
                        <a:off x="5065875" y="3467360"/>
                        <a:ext cx="525822" cy="433881"/>
                      </a:xfrm>
                      <a:prstGeom prst="rect">
                        <a:avLst/>
                      </a:prstGeom>
                    </p:spPr>
                  </p:pic>
                </p:oleObj>
              </mc:Fallback>
            </mc:AlternateContent>
          </a:graphicData>
        </a:graphic>
      </p:graphicFrame>
      <p:sp>
        <p:nvSpPr>
          <p:cNvPr id="6" name="Right Arrow 5"/>
          <p:cNvSpPr/>
          <p:nvPr/>
        </p:nvSpPr>
        <p:spPr>
          <a:xfrm>
            <a:off x="1495500" y="3223792"/>
            <a:ext cx="2916154" cy="984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these programs</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146384832"/>
              </p:ext>
            </p:extLst>
          </p:nvPr>
        </p:nvGraphicFramePr>
        <p:xfrm>
          <a:off x="6042718" y="3467360"/>
          <a:ext cx="406400" cy="438150"/>
        </p:xfrm>
        <a:graphic>
          <a:graphicData uri="http://schemas.openxmlformats.org/presentationml/2006/ole">
            <mc:AlternateContent xmlns:mc="http://schemas.openxmlformats.org/markup-compatibility/2006">
              <mc:Choice xmlns:v="urn:schemas-microsoft-com:vml" Requires="v">
                <p:oleObj spid="_x0000_s11363" name="Packager Shell Object" showAsIcon="1" r:id="rId5" imgW="407160" imgH="437760" progId="Package">
                  <p:embed/>
                </p:oleObj>
              </mc:Choice>
              <mc:Fallback>
                <p:oleObj name="Packager Shell Object" showAsIcon="1" r:id="rId5" imgW="407160" imgH="437760" progId="Package">
                  <p:embed/>
                  <p:pic>
                    <p:nvPicPr>
                      <p:cNvPr id="7" name="Object 6"/>
                      <p:cNvPicPr/>
                      <p:nvPr/>
                    </p:nvPicPr>
                    <p:blipFill>
                      <a:blip r:embed="rId6"/>
                      <a:stretch>
                        <a:fillRect/>
                      </a:stretch>
                    </p:blipFill>
                    <p:spPr>
                      <a:xfrm>
                        <a:off x="6042718" y="3467360"/>
                        <a:ext cx="406400" cy="4381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57290784"/>
              </p:ext>
            </p:extLst>
          </p:nvPr>
        </p:nvGraphicFramePr>
        <p:xfrm>
          <a:off x="6900139" y="3496945"/>
          <a:ext cx="406400" cy="438150"/>
        </p:xfrm>
        <a:graphic>
          <a:graphicData uri="http://schemas.openxmlformats.org/presentationml/2006/ole">
            <mc:AlternateContent xmlns:mc="http://schemas.openxmlformats.org/markup-compatibility/2006">
              <mc:Choice xmlns:v="urn:schemas-microsoft-com:vml" Requires="v">
                <p:oleObj spid="_x0000_s11364" name="Packager Shell Object" showAsIcon="1" r:id="rId7" imgW="407160" imgH="437760" progId="Package">
                  <p:embed/>
                </p:oleObj>
              </mc:Choice>
              <mc:Fallback>
                <p:oleObj name="Packager Shell Object" showAsIcon="1" r:id="rId7" imgW="407160" imgH="437760" progId="Package">
                  <p:embed/>
                  <p:pic>
                    <p:nvPicPr>
                      <p:cNvPr id="8" name="Object 7"/>
                      <p:cNvPicPr/>
                      <p:nvPr/>
                    </p:nvPicPr>
                    <p:blipFill>
                      <a:blip r:embed="rId8"/>
                      <a:stretch>
                        <a:fillRect/>
                      </a:stretch>
                    </p:blipFill>
                    <p:spPr>
                      <a:xfrm>
                        <a:off x="6900139" y="3496945"/>
                        <a:ext cx="406400" cy="4381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13131130"/>
              </p:ext>
            </p:extLst>
          </p:nvPr>
        </p:nvGraphicFramePr>
        <p:xfrm>
          <a:off x="8510518" y="3463091"/>
          <a:ext cx="406400" cy="438150"/>
        </p:xfrm>
        <a:graphic>
          <a:graphicData uri="http://schemas.openxmlformats.org/presentationml/2006/ole">
            <mc:AlternateContent xmlns:mc="http://schemas.openxmlformats.org/markup-compatibility/2006">
              <mc:Choice xmlns:v="urn:schemas-microsoft-com:vml" Requires="v">
                <p:oleObj spid="_x0000_s11365" name="Packager Shell Object" showAsIcon="1" r:id="rId9" imgW="407160" imgH="437760" progId="Package">
                  <p:embed/>
                </p:oleObj>
              </mc:Choice>
              <mc:Fallback>
                <p:oleObj name="Packager Shell Object" showAsIcon="1" r:id="rId9" imgW="407160" imgH="437760" progId="Package">
                  <p:embed/>
                  <p:pic>
                    <p:nvPicPr>
                      <p:cNvPr id="9" name="Object 8"/>
                      <p:cNvPicPr/>
                      <p:nvPr/>
                    </p:nvPicPr>
                    <p:blipFill>
                      <a:blip r:embed="rId10"/>
                      <a:stretch>
                        <a:fillRect/>
                      </a:stretch>
                    </p:blipFill>
                    <p:spPr>
                      <a:xfrm>
                        <a:off x="8510518" y="3463091"/>
                        <a:ext cx="406400" cy="4381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2602039"/>
              </p:ext>
            </p:extLst>
          </p:nvPr>
        </p:nvGraphicFramePr>
        <p:xfrm>
          <a:off x="7653097" y="3496945"/>
          <a:ext cx="367894" cy="438150"/>
        </p:xfrm>
        <a:graphic>
          <a:graphicData uri="http://schemas.openxmlformats.org/presentationml/2006/ole">
            <mc:AlternateContent xmlns:mc="http://schemas.openxmlformats.org/markup-compatibility/2006">
              <mc:Choice xmlns:v="urn:schemas-microsoft-com:vml" Requires="v">
                <p:oleObj spid="_x0000_s11366" name="Packager Shell Object" showAsIcon="1" r:id="rId11" imgW="407160" imgH="437760" progId="Package">
                  <p:embed/>
                </p:oleObj>
              </mc:Choice>
              <mc:Fallback>
                <p:oleObj name="Packager Shell Object" showAsIcon="1" r:id="rId11" imgW="407160" imgH="437760" progId="Package">
                  <p:embed/>
                  <p:pic>
                    <p:nvPicPr>
                      <p:cNvPr id="10" name="Object 9"/>
                      <p:cNvPicPr/>
                      <p:nvPr/>
                    </p:nvPicPr>
                    <p:blipFill>
                      <a:blip r:embed="rId12"/>
                      <a:stretch>
                        <a:fillRect/>
                      </a:stretch>
                    </p:blipFill>
                    <p:spPr>
                      <a:xfrm>
                        <a:off x="7653097" y="3496945"/>
                        <a:ext cx="367894" cy="4381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87561932"/>
              </p:ext>
            </p:extLst>
          </p:nvPr>
        </p:nvGraphicFramePr>
        <p:xfrm>
          <a:off x="9203245" y="3463091"/>
          <a:ext cx="406400" cy="438150"/>
        </p:xfrm>
        <a:graphic>
          <a:graphicData uri="http://schemas.openxmlformats.org/presentationml/2006/ole">
            <mc:AlternateContent xmlns:mc="http://schemas.openxmlformats.org/markup-compatibility/2006">
              <mc:Choice xmlns:v="urn:schemas-microsoft-com:vml" Requires="v">
                <p:oleObj spid="_x0000_s11367" name="Packager Shell Object" showAsIcon="1" r:id="rId13" imgW="407160" imgH="437760" progId="Package">
                  <p:embed/>
                </p:oleObj>
              </mc:Choice>
              <mc:Fallback>
                <p:oleObj name="Packager Shell Object" showAsIcon="1" r:id="rId13" imgW="407160" imgH="437760" progId="Package">
                  <p:embed/>
                  <p:pic>
                    <p:nvPicPr>
                      <p:cNvPr id="11" name="Object 10"/>
                      <p:cNvPicPr/>
                      <p:nvPr/>
                    </p:nvPicPr>
                    <p:blipFill>
                      <a:blip r:embed="rId14"/>
                      <a:stretch>
                        <a:fillRect/>
                      </a:stretch>
                    </p:blipFill>
                    <p:spPr>
                      <a:xfrm>
                        <a:off x="9203245" y="3463091"/>
                        <a:ext cx="406400" cy="438150"/>
                      </a:xfrm>
                      <a:prstGeom prst="rect">
                        <a:avLst/>
                      </a:prstGeom>
                    </p:spPr>
                  </p:pic>
                </p:oleObj>
              </mc:Fallback>
            </mc:AlternateContent>
          </a:graphicData>
        </a:graphic>
      </p:graphicFrame>
    </p:spTree>
    <p:extLst>
      <p:ext uri="{BB962C8B-B14F-4D97-AF65-F5344CB8AC3E}">
        <p14:creationId xmlns:p14="http://schemas.microsoft.com/office/powerpoint/2010/main" val="65793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an Array</a:t>
            </a:r>
          </a:p>
        </p:txBody>
      </p:sp>
      <p:sp>
        <p:nvSpPr>
          <p:cNvPr id="3" name="Content Placeholder 2"/>
          <p:cNvSpPr>
            <a:spLocks noGrp="1"/>
          </p:cNvSpPr>
          <p:nvPr>
            <p:ph idx="1"/>
          </p:nvPr>
        </p:nvSpPr>
        <p:spPr>
          <a:xfrm>
            <a:off x="677334" y="1622738"/>
            <a:ext cx="8596668" cy="5052381"/>
          </a:xfrm>
        </p:spPr>
        <p:txBody>
          <a:bodyPr/>
          <a:lstStyle/>
          <a:p>
            <a:pPr marL="0" indent="0">
              <a:buNone/>
            </a:pPr>
            <a:r>
              <a:rPr lang="en-US" b="1" dirty="0" smtClean="0">
                <a:solidFill>
                  <a:srgbClr val="0070C0"/>
                </a:solidFill>
              </a:rPr>
              <a:t>Declaring one dimensional </a:t>
            </a:r>
            <a:r>
              <a:rPr lang="en-US" b="1" dirty="0">
                <a:solidFill>
                  <a:srgbClr val="0070C0"/>
                </a:solidFill>
              </a:rPr>
              <a:t>Array</a:t>
            </a:r>
            <a:endParaRPr lang="en-US" dirty="0" smtClean="0">
              <a:solidFill>
                <a:srgbClr val="0070C0"/>
              </a:solidFill>
            </a:endParaRPr>
          </a:p>
          <a:p>
            <a:r>
              <a:rPr lang="en-US" dirty="0"/>
              <a:t>A</a:t>
            </a:r>
            <a:r>
              <a:rPr lang="en-US" dirty="0" smtClean="0"/>
              <a:t>rrays </a:t>
            </a:r>
            <a:r>
              <a:rPr lang="en-US" dirty="0"/>
              <a:t>must be declared before they are used. General form of array declaration is</a:t>
            </a:r>
            <a:r>
              <a:rPr lang="en-US" dirty="0" smtClean="0"/>
              <a:t>,</a:t>
            </a:r>
          </a:p>
          <a:p>
            <a:pPr marL="0" indent="0">
              <a:buNone/>
            </a:pPr>
            <a:r>
              <a:rPr lang="en-US" b="1" dirty="0" smtClean="0"/>
              <a:t>				</a:t>
            </a:r>
            <a:r>
              <a:rPr lang="en-US" b="1" dirty="0" smtClean="0">
                <a:solidFill>
                  <a:srgbClr val="0070C0"/>
                </a:solidFill>
              </a:rPr>
              <a:t>data-type </a:t>
            </a:r>
            <a:r>
              <a:rPr lang="en-US" b="1" dirty="0">
                <a:solidFill>
                  <a:srgbClr val="0070C0"/>
                </a:solidFill>
              </a:rPr>
              <a:t>variable-name[size</a:t>
            </a:r>
            <a:r>
              <a:rPr lang="en-US" b="1" dirty="0" smtClean="0">
                <a:solidFill>
                  <a:srgbClr val="0070C0"/>
                </a:solidFill>
              </a:rPr>
              <a:t>];</a:t>
            </a:r>
          </a:p>
          <a:p>
            <a:pPr marL="0" indent="0">
              <a:buNone/>
            </a:pPr>
            <a:endParaRPr lang="en-US" dirty="0" smtClean="0"/>
          </a:p>
          <a:p>
            <a:pPr marL="0" indent="0">
              <a:buNone/>
            </a:pPr>
            <a:r>
              <a:rPr lang="en-US" dirty="0" smtClean="0"/>
              <a:t>for </a:t>
            </a:r>
            <a:r>
              <a:rPr lang="en-US" dirty="0"/>
              <a:t>example </a:t>
            </a:r>
            <a:r>
              <a:rPr lang="en-US" dirty="0" smtClean="0"/>
              <a:t>:	</a:t>
            </a:r>
            <a:r>
              <a:rPr lang="en-US" dirty="0" err="1" smtClean="0"/>
              <a:t>int</a:t>
            </a:r>
            <a:r>
              <a:rPr lang="en-US" dirty="0" smtClean="0"/>
              <a:t> </a:t>
            </a:r>
            <a:r>
              <a:rPr lang="en-US" dirty="0" err="1" smtClean="0"/>
              <a:t>arr</a:t>
            </a:r>
            <a:r>
              <a:rPr lang="en-US" dirty="0" smtClean="0"/>
              <a:t>[10];</a:t>
            </a:r>
          </a:p>
          <a:p>
            <a:pPr marL="0" indent="0">
              <a:buNone/>
            </a:pPr>
            <a:endParaRPr lang="en-US" dirty="0" smtClean="0"/>
          </a:p>
          <a:p>
            <a:endParaRPr lang="en-US" dirty="0"/>
          </a:p>
        </p:txBody>
      </p:sp>
      <p:pic>
        <p:nvPicPr>
          <p:cNvPr id="8" name="Picture 7"/>
          <p:cNvPicPr>
            <a:picLocks noChangeAspect="1"/>
          </p:cNvPicPr>
          <p:nvPr/>
        </p:nvPicPr>
        <p:blipFill>
          <a:blip r:embed="rId2"/>
          <a:stretch>
            <a:fillRect/>
          </a:stretch>
        </p:blipFill>
        <p:spPr>
          <a:xfrm>
            <a:off x="677334" y="3879669"/>
            <a:ext cx="8596668" cy="2795450"/>
          </a:xfrm>
          <a:prstGeom prst="rect">
            <a:avLst/>
          </a:prstGeom>
        </p:spPr>
      </p:pic>
    </p:spTree>
    <p:extLst>
      <p:ext uri="{BB962C8B-B14F-4D97-AF65-F5344CB8AC3E}">
        <p14:creationId xmlns:p14="http://schemas.microsoft.com/office/powerpoint/2010/main" val="20151903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t>
            </a:r>
            <a:r>
              <a:rPr lang="en-US" dirty="0" err="1" smtClean="0"/>
              <a:t>Allocaion</a:t>
            </a:r>
            <a:endParaRPr lang="en-US" dirty="0"/>
          </a:p>
        </p:txBody>
      </p:sp>
      <p:sp>
        <p:nvSpPr>
          <p:cNvPr id="3" name="Content Placeholder 2"/>
          <p:cNvSpPr>
            <a:spLocks noGrp="1"/>
          </p:cNvSpPr>
          <p:nvPr>
            <p:ph idx="1"/>
          </p:nvPr>
        </p:nvSpPr>
        <p:spPr/>
        <p:txBody>
          <a:bodyPr/>
          <a:lstStyle/>
          <a:p>
            <a:r>
              <a:rPr lang="en-US" b="1" dirty="0"/>
              <a:t>Dynamic Memory Allocation in C Programming Language</a:t>
            </a:r>
            <a:r>
              <a:rPr lang="en-US" dirty="0"/>
              <a:t> - C language provides features to manual management of memory, by using this feature we can manage memory at run time, whenever we require memory allocation or reallocation at run time by using </a:t>
            </a:r>
            <a:r>
              <a:rPr lang="en-US" b="1" dirty="0"/>
              <a:t>Dynamic Memory Allocation functions</a:t>
            </a:r>
            <a:r>
              <a:rPr lang="en-US" dirty="0"/>
              <a:t> we can create amount of required memory.</a:t>
            </a:r>
          </a:p>
          <a:p>
            <a:r>
              <a:rPr lang="en-US" b="1" dirty="0"/>
              <a:t>There are following functions:</a:t>
            </a:r>
            <a:endParaRPr lang="en-US" dirty="0"/>
          </a:p>
          <a:p>
            <a:r>
              <a:rPr lang="en-US" b="1" dirty="0" err="1"/>
              <a:t>malloc</a:t>
            </a:r>
            <a:r>
              <a:rPr lang="en-US" dirty="0"/>
              <a:t> - It is used to allocate specified number of bytes (memory blocks).</a:t>
            </a:r>
          </a:p>
          <a:p>
            <a:r>
              <a:rPr lang="en-US" b="1" dirty="0" err="1"/>
              <a:t>calloc</a:t>
            </a:r>
            <a:r>
              <a:rPr lang="en-US" dirty="0"/>
              <a:t> - It is used to allocate specified number of bytes (memory blocks) and initialize all memory with 0.</a:t>
            </a:r>
          </a:p>
          <a:p>
            <a:r>
              <a:rPr lang="en-US" b="1" dirty="0" err="1"/>
              <a:t>reaclloc</a:t>
            </a:r>
            <a:r>
              <a:rPr lang="en-US" dirty="0"/>
              <a:t> - It is used to reallocate the dynamically allocated memory to increase or decrease amount of the memory.</a:t>
            </a:r>
          </a:p>
          <a:p>
            <a:r>
              <a:rPr lang="en-US" b="1" dirty="0"/>
              <a:t>free</a:t>
            </a:r>
            <a:r>
              <a:rPr lang="en-US" dirty="0"/>
              <a:t> - It is used to release dynamically allocated memory.</a:t>
            </a:r>
          </a:p>
          <a:p>
            <a:endParaRPr lang="en-US" dirty="0"/>
          </a:p>
        </p:txBody>
      </p:sp>
    </p:spTree>
    <p:extLst>
      <p:ext uri="{BB962C8B-B14F-4D97-AF65-F5344CB8AC3E}">
        <p14:creationId xmlns:p14="http://schemas.microsoft.com/office/powerpoint/2010/main" val="1970037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void *</a:t>
            </a:r>
            <a:r>
              <a:rPr lang="en-US" dirty="0" err="1"/>
              <a:t>realloc</a:t>
            </a:r>
            <a:r>
              <a:rPr lang="en-US" dirty="0"/>
              <a:t>(void *</a:t>
            </a:r>
            <a:r>
              <a:rPr lang="en-US" dirty="0" err="1"/>
              <a:t>ptr</a:t>
            </a:r>
            <a:r>
              <a:rPr lang="en-US" dirty="0"/>
              <a:t>, </a:t>
            </a:r>
            <a:r>
              <a:rPr lang="en-US" dirty="0" err="1"/>
              <a:t>size_t</a:t>
            </a:r>
            <a:r>
              <a:rPr lang="en-US" dirty="0"/>
              <a:t> size</a:t>
            </a:r>
            <a:r>
              <a:rPr lang="en-US" dirty="0" smtClean="0"/>
              <a:t>);</a:t>
            </a:r>
          </a:p>
          <a:p>
            <a:r>
              <a:rPr lang="en-US" i="1" dirty="0" err="1"/>
              <a:t>realloc</a:t>
            </a:r>
            <a:r>
              <a:rPr lang="en-US" i="1" dirty="0"/>
              <a:t> deallocates the old object pointed to by </a:t>
            </a:r>
            <a:r>
              <a:rPr lang="en-US" i="1" dirty="0" err="1"/>
              <a:t>ptr</a:t>
            </a:r>
            <a:r>
              <a:rPr lang="en-US" i="1" dirty="0"/>
              <a:t> and returns a pointer to a new object that has the size specified by size. The contents of the new object is identical to that of the old object prior to deallocation, up to the lesser of the new and old sizes. Any bytes in the new object beyond the size of the old object have indeterminate values</a:t>
            </a:r>
            <a:r>
              <a:rPr lang="en-US" i="1" dirty="0" smtClean="0"/>
              <a:t>.</a:t>
            </a:r>
          </a:p>
          <a:p>
            <a:r>
              <a:rPr lang="en-US" b="1" dirty="0" err="1"/>
              <a:t>realloc</a:t>
            </a:r>
            <a:r>
              <a:rPr lang="en-US" b="1" dirty="0"/>
              <a:t>() should only be used for dynamically allocated memory</a:t>
            </a:r>
            <a:r>
              <a:rPr lang="en-US" dirty="0"/>
              <a:t>. </a:t>
            </a:r>
            <a:r>
              <a:rPr lang="en-US"/>
              <a:t>If the memory is not dynamically allocated, then behavior is undefined.</a:t>
            </a:r>
            <a:endParaRPr lang="en-US" dirty="0"/>
          </a:p>
        </p:txBody>
      </p:sp>
    </p:spTree>
    <p:extLst>
      <p:ext uri="{BB962C8B-B14F-4D97-AF65-F5344CB8AC3E}">
        <p14:creationId xmlns:p14="http://schemas.microsoft.com/office/powerpoint/2010/main" val="3470393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out these examples:</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77334" y="1622739"/>
            <a:ext cx="3962400" cy="2447925"/>
          </a:xfrm>
          <a:prstGeom prst="rect">
            <a:avLst/>
          </a:prstGeom>
        </p:spPr>
      </p:pic>
      <p:pic>
        <p:nvPicPr>
          <p:cNvPr id="5" name="Picture 4"/>
          <p:cNvPicPr>
            <a:picLocks noChangeAspect="1"/>
          </p:cNvPicPr>
          <p:nvPr/>
        </p:nvPicPr>
        <p:blipFill>
          <a:blip r:embed="rId3"/>
          <a:stretch>
            <a:fillRect/>
          </a:stretch>
        </p:blipFill>
        <p:spPr>
          <a:xfrm>
            <a:off x="5056630" y="1622739"/>
            <a:ext cx="3800475" cy="2276475"/>
          </a:xfrm>
          <a:prstGeom prst="rect">
            <a:avLst/>
          </a:prstGeom>
        </p:spPr>
      </p:pic>
      <p:pic>
        <p:nvPicPr>
          <p:cNvPr id="6" name="Picture 5"/>
          <p:cNvPicPr>
            <a:picLocks noChangeAspect="1"/>
          </p:cNvPicPr>
          <p:nvPr/>
        </p:nvPicPr>
        <p:blipFill>
          <a:blip r:embed="rId4"/>
          <a:stretch>
            <a:fillRect/>
          </a:stretch>
        </p:blipFill>
        <p:spPr>
          <a:xfrm>
            <a:off x="677334" y="4277703"/>
            <a:ext cx="4545830" cy="2076450"/>
          </a:xfrm>
          <a:prstGeom prst="rect">
            <a:avLst/>
          </a:prstGeom>
        </p:spPr>
      </p:pic>
    </p:spTree>
    <p:extLst>
      <p:ext uri="{BB962C8B-B14F-4D97-AF65-F5344CB8AC3E}">
        <p14:creationId xmlns:p14="http://schemas.microsoft.com/office/powerpoint/2010/main" val="3659152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Structures in C</a:t>
            </a:r>
          </a:p>
        </p:txBody>
      </p:sp>
      <p:sp>
        <p:nvSpPr>
          <p:cNvPr id="3" name="Content Placeholder 2"/>
          <p:cNvSpPr>
            <a:spLocks noGrp="1"/>
          </p:cNvSpPr>
          <p:nvPr>
            <p:ph idx="1"/>
          </p:nvPr>
        </p:nvSpPr>
        <p:spPr>
          <a:xfrm>
            <a:off x="677334" y="1622739"/>
            <a:ext cx="8596668" cy="4830312"/>
          </a:xfrm>
        </p:spPr>
        <p:txBody>
          <a:bodyPr>
            <a:normAutofit/>
          </a:bodyPr>
          <a:lstStyle/>
          <a:p>
            <a:r>
              <a:rPr lang="en-US" dirty="0"/>
              <a:t>A Structure is a user defined data type that can store related information together. (</a:t>
            </a:r>
            <a:r>
              <a:rPr lang="en-US" dirty="0" smtClean="0"/>
              <a:t>Unlike </a:t>
            </a:r>
            <a:r>
              <a:rPr lang="en-US" dirty="0"/>
              <a:t>arrays which permit a programmer to group only elements of same data </a:t>
            </a:r>
            <a:r>
              <a:rPr lang="en-US" dirty="0" smtClean="0"/>
              <a:t>types)</a:t>
            </a:r>
          </a:p>
          <a:p>
            <a:pPr marL="0" indent="0">
              <a:buNone/>
            </a:pPr>
            <a:r>
              <a:rPr lang="en-US" b="1" dirty="0" smtClean="0">
                <a:solidFill>
                  <a:srgbClr val="002060"/>
                </a:solidFill>
              </a:rPr>
              <a:t>How to </a:t>
            </a:r>
            <a:r>
              <a:rPr lang="en-US" b="1" dirty="0">
                <a:solidFill>
                  <a:srgbClr val="002060"/>
                </a:solidFill>
              </a:rPr>
              <a:t>create a </a:t>
            </a:r>
            <a:r>
              <a:rPr lang="en-US" b="1" dirty="0" smtClean="0">
                <a:solidFill>
                  <a:srgbClr val="002060"/>
                </a:solidFill>
              </a:rPr>
              <a:t>structure?</a:t>
            </a:r>
          </a:p>
          <a:p>
            <a:pPr marL="0" indent="0">
              <a:buNone/>
            </a:pPr>
            <a:r>
              <a:rPr lang="en-US" dirty="0"/>
              <a:t>‘</a:t>
            </a:r>
            <a:r>
              <a:rPr lang="en-US" dirty="0" err="1"/>
              <a:t>struct</a:t>
            </a:r>
            <a:r>
              <a:rPr lang="en-US" dirty="0"/>
              <a:t>’ keyword is used to create a structure. </a:t>
            </a:r>
            <a:r>
              <a:rPr lang="en-US" dirty="0" smtClean="0"/>
              <a:t>Example</a:t>
            </a:r>
            <a:endParaRPr lang="en-US" b="1" dirty="0" smtClean="0">
              <a:solidFill>
                <a:srgbClr val="002060"/>
              </a:solidFill>
            </a:endParaRPr>
          </a:p>
        </p:txBody>
      </p:sp>
      <p:sp>
        <p:nvSpPr>
          <p:cNvPr id="5" name="Rectangle 4"/>
          <p:cNvSpPr/>
          <p:nvPr/>
        </p:nvSpPr>
        <p:spPr>
          <a:xfrm>
            <a:off x="944880" y="5579698"/>
            <a:ext cx="8538754" cy="646331"/>
          </a:xfrm>
          <a:prstGeom prst="rect">
            <a:avLst/>
          </a:prstGeom>
        </p:spPr>
        <p:txBody>
          <a:bodyPr wrap="square">
            <a:spAutoFit/>
          </a:bodyPr>
          <a:lstStyle/>
          <a:p>
            <a:r>
              <a:rPr lang="en-US" dirty="0"/>
              <a:t>This tells the compiler how big our </a:t>
            </a:r>
            <a:r>
              <a:rPr lang="en-US" dirty="0" err="1"/>
              <a:t>struct</a:t>
            </a:r>
            <a:r>
              <a:rPr lang="en-US" dirty="0"/>
              <a:t> is and how the different data items (“members”) are laid out in memory. But </a:t>
            </a:r>
            <a:r>
              <a:rPr lang="en-US" b="1" dirty="0">
                <a:solidFill>
                  <a:srgbClr val="002060"/>
                </a:solidFill>
              </a:rPr>
              <a:t>it does not allocate any memory</a:t>
            </a:r>
          </a:p>
        </p:txBody>
      </p:sp>
      <p:pic>
        <p:nvPicPr>
          <p:cNvPr id="7" name="Picture 6"/>
          <p:cNvPicPr>
            <a:picLocks noChangeAspect="1"/>
          </p:cNvPicPr>
          <p:nvPr/>
        </p:nvPicPr>
        <p:blipFill>
          <a:blip r:embed="rId3"/>
          <a:stretch>
            <a:fillRect/>
          </a:stretch>
        </p:blipFill>
        <p:spPr>
          <a:xfrm>
            <a:off x="944880" y="3624389"/>
            <a:ext cx="2990850" cy="1955309"/>
          </a:xfrm>
          <a:prstGeom prst="rect">
            <a:avLst/>
          </a:prstGeom>
        </p:spPr>
      </p:pic>
    </p:spTree>
    <p:extLst>
      <p:ext uri="{BB962C8B-B14F-4D97-AF65-F5344CB8AC3E}">
        <p14:creationId xmlns:p14="http://schemas.microsoft.com/office/powerpoint/2010/main" val="36337162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t>
            </a:r>
            <a:r>
              <a:rPr lang="en-US" dirty="0" smtClean="0"/>
              <a:t>declaration in </a:t>
            </a:r>
            <a:r>
              <a:rPr lang="en-US" dirty="0"/>
              <a:t>C</a:t>
            </a:r>
          </a:p>
        </p:txBody>
      </p:sp>
      <p:sp>
        <p:nvSpPr>
          <p:cNvPr id="3" name="Content Placeholder 2"/>
          <p:cNvSpPr>
            <a:spLocks noGrp="1"/>
          </p:cNvSpPr>
          <p:nvPr>
            <p:ph idx="1"/>
          </p:nvPr>
        </p:nvSpPr>
        <p:spPr/>
        <p:txBody>
          <a:bodyPr/>
          <a:lstStyle/>
          <a:p>
            <a:pPr marL="0" indent="0">
              <a:buNone/>
            </a:pPr>
            <a:r>
              <a:rPr lang="en-US" b="1" dirty="0">
                <a:solidFill>
                  <a:srgbClr val="002060"/>
                </a:solidFill>
              </a:rPr>
              <a:t>How to declare structure variables?</a:t>
            </a:r>
            <a:r>
              <a:rPr lang="en-US" dirty="0"/>
              <a:t/>
            </a:r>
            <a:br>
              <a:rPr lang="en-US" dirty="0"/>
            </a:br>
            <a:r>
              <a:rPr lang="en-US" dirty="0"/>
              <a:t>A structure variable can either be declared with structure declaration or as a separate declaration like basic types</a:t>
            </a:r>
            <a:r>
              <a:rPr lang="en-US" dirty="0" smtClean="0"/>
              <a:t>.</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677334" y="3637305"/>
            <a:ext cx="2933700" cy="18192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37551128"/>
              </p:ext>
            </p:extLst>
          </p:nvPr>
        </p:nvGraphicFramePr>
        <p:xfrm>
          <a:off x="666147" y="2732035"/>
          <a:ext cx="4639249" cy="548640"/>
        </p:xfrm>
        <a:graphic>
          <a:graphicData uri="http://schemas.openxmlformats.org/drawingml/2006/table">
            <a:tbl>
              <a:tblPr/>
              <a:tblGrid>
                <a:gridCol w="4639249">
                  <a:extLst>
                    <a:ext uri="{9D8B030D-6E8A-4147-A177-3AD203B41FA5}">
                      <a16:colId xmlns:a16="http://schemas.microsoft.com/office/drawing/2014/main" val="4136885666"/>
                    </a:ext>
                  </a:extLst>
                </a:gridCol>
              </a:tblGrid>
              <a:tr h="0">
                <a:tc>
                  <a:txBody>
                    <a:bodyPr/>
                    <a:lstStyle/>
                    <a:p>
                      <a:pPr algn="l" rtl="0" fontAlgn="base"/>
                      <a:r>
                        <a:rPr lang="en-US" b="1" i="0" dirty="0" smtClean="0">
                          <a:solidFill>
                            <a:srgbClr val="C00000"/>
                          </a:solidFill>
                          <a:effectLst/>
                          <a:latin typeface="Consolas" panose="020B0609020204030204" pitchFamily="49" charset="0"/>
                        </a:rPr>
                        <a:t>A </a:t>
                      </a:r>
                      <a:r>
                        <a:rPr lang="en-US" b="1" i="0" dirty="0">
                          <a:solidFill>
                            <a:srgbClr val="C00000"/>
                          </a:solidFill>
                          <a:effectLst/>
                          <a:latin typeface="Consolas" panose="020B0609020204030204" pitchFamily="49" charset="0"/>
                        </a:rPr>
                        <a:t>variable declaration with structure declaration.</a:t>
                      </a:r>
                    </a:p>
                  </a:txBody>
                  <a:tcPr marL="0" marR="0" marT="0" marB="0" anchor="ctr">
                    <a:lnL>
                      <a:noFill/>
                    </a:lnL>
                    <a:lnR>
                      <a:noFill/>
                    </a:lnR>
                    <a:lnT>
                      <a:noFill/>
                    </a:lnT>
                    <a:lnB>
                      <a:noFill/>
                    </a:lnB>
                  </a:tcPr>
                </a:tc>
                <a:extLst>
                  <a:ext uri="{0D108BD9-81ED-4DB2-BD59-A6C34878D82A}">
                    <a16:rowId xmlns:a16="http://schemas.microsoft.com/office/drawing/2014/main" val="2518000118"/>
                  </a:ext>
                </a:extLst>
              </a:tr>
            </a:tbl>
          </a:graphicData>
        </a:graphic>
      </p:graphicFrame>
      <p:pic>
        <p:nvPicPr>
          <p:cNvPr id="6" name="Picture 5"/>
          <p:cNvPicPr>
            <a:picLocks noChangeAspect="1"/>
          </p:cNvPicPr>
          <p:nvPr/>
        </p:nvPicPr>
        <p:blipFill>
          <a:blip r:embed="rId3"/>
          <a:stretch>
            <a:fillRect/>
          </a:stretch>
        </p:blipFill>
        <p:spPr>
          <a:xfrm>
            <a:off x="5851700" y="3458124"/>
            <a:ext cx="3657600" cy="3009900"/>
          </a:xfrm>
          <a:prstGeom prst="rect">
            <a:avLst/>
          </a:prstGeom>
        </p:spPr>
      </p:pic>
      <p:sp>
        <p:nvSpPr>
          <p:cNvPr id="8" name="Rectangle 7"/>
          <p:cNvSpPr/>
          <p:nvPr/>
        </p:nvSpPr>
        <p:spPr>
          <a:xfrm>
            <a:off x="5740101" y="2683189"/>
            <a:ext cx="4363695" cy="646331"/>
          </a:xfrm>
          <a:prstGeom prst="rect">
            <a:avLst/>
          </a:prstGeom>
        </p:spPr>
        <p:txBody>
          <a:bodyPr wrap="none">
            <a:spAutoFit/>
          </a:bodyPr>
          <a:lstStyle/>
          <a:p>
            <a:r>
              <a:rPr lang="en-US" b="1" dirty="0">
                <a:solidFill>
                  <a:srgbClr val="C00000"/>
                </a:solidFill>
                <a:latin typeface="Consolas" panose="020B0609020204030204" pitchFamily="49" charset="0"/>
              </a:rPr>
              <a:t>A variable declaration like </a:t>
            </a:r>
            <a:r>
              <a:rPr lang="en-US" b="1" dirty="0" smtClean="0">
                <a:solidFill>
                  <a:srgbClr val="C00000"/>
                </a:solidFill>
                <a:latin typeface="Consolas" panose="020B0609020204030204" pitchFamily="49" charset="0"/>
              </a:rPr>
              <a:t>basic</a:t>
            </a:r>
          </a:p>
          <a:p>
            <a:r>
              <a:rPr lang="en-US" b="1" dirty="0" smtClean="0">
                <a:solidFill>
                  <a:srgbClr val="C00000"/>
                </a:solidFill>
                <a:latin typeface="Consolas" panose="020B0609020204030204" pitchFamily="49" charset="0"/>
              </a:rPr>
              <a:t> </a:t>
            </a:r>
            <a:r>
              <a:rPr lang="en-US" b="1" dirty="0">
                <a:solidFill>
                  <a:srgbClr val="C00000"/>
                </a:solidFill>
                <a:latin typeface="Consolas" panose="020B0609020204030204" pitchFamily="49" charset="0"/>
              </a:rPr>
              <a:t>data types</a:t>
            </a:r>
            <a:endParaRPr lang="en-US" b="1" dirty="0">
              <a:solidFill>
                <a:srgbClr val="C00000"/>
              </a:solidFill>
            </a:endParaRPr>
          </a:p>
        </p:txBody>
      </p:sp>
      <p:sp>
        <p:nvSpPr>
          <p:cNvPr id="9" name="Rectangle 8"/>
          <p:cNvSpPr/>
          <p:nvPr/>
        </p:nvSpPr>
        <p:spPr>
          <a:xfrm>
            <a:off x="2037550" y="6370842"/>
            <a:ext cx="5064207" cy="369332"/>
          </a:xfrm>
          <a:prstGeom prst="rect">
            <a:avLst/>
          </a:prstGeom>
        </p:spPr>
        <p:txBody>
          <a:bodyPr wrap="none">
            <a:spAutoFit/>
          </a:bodyPr>
          <a:lstStyle/>
          <a:p>
            <a:r>
              <a:rPr lang="en-US" b="1" dirty="0" smtClean="0">
                <a:solidFill>
                  <a:srgbClr val="C00000"/>
                </a:solidFill>
              </a:rPr>
              <a:t> </a:t>
            </a:r>
            <a:r>
              <a:rPr lang="en-US" b="1" dirty="0">
                <a:solidFill>
                  <a:srgbClr val="C00000"/>
                </a:solidFill>
              </a:rPr>
              <a:t>Defines a structure variable named </a:t>
            </a:r>
            <a:r>
              <a:rPr lang="en-US" b="1" dirty="0" smtClean="0">
                <a:solidFill>
                  <a:srgbClr val="C00000"/>
                </a:solidFill>
              </a:rPr>
              <a:t>s and s1 </a:t>
            </a:r>
            <a:endParaRPr lang="en-US" b="1" dirty="0">
              <a:solidFill>
                <a:srgbClr val="C00000"/>
              </a:solidFill>
            </a:endParaRPr>
          </a:p>
        </p:txBody>
      </p:sp>
    </p:spTree>
    <p:extLst>
      <p:ext uri="{BB962C8B-B14F-4D97-AF65-F5344CB8AC3E}">
        <p14:creationId xmlns:p14="http://schemas.microsoft.com/office/powerpoint/2010/main" val="3435593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77334" y="1625189"/>
            <a:ext cx="8596668" cy="4893597"/>
          </a:xfrm>
          <a:prstGeom prst="rect">
            <a:avLst/>
          </a:prstGeom>
        </p:spPr>
      </p:pic>
    </p:spTree>
    <p:extLst>
      <p:ext uri="{BB962C8B-B14F-4D97-AF65-F5344CB8AC3E}">
        <p14:creationId xmlns:p14="http://schemas.microsoft.com/office/powerpoint/2010/main" val="42620971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initializing </a:t>
            </a:r>
            <a:r>
              <a:rPr lang="en-US" b="1" dirty="0">
                <a:solidFill>
                  <a:srgbClr val="92D050"/>
                </a:solidFill>
              </a:rPr>
              <a:t>structure members</a:t>
            </a:r>
            <a:endParaRPr lang="en-US" dirty="0">
              <a:solidFill>
                <a:srgbClr val="92D050"/>
              </a:solidFill>
            </a:endParaRPr>
          </a:p>
        </p:txBody>
      </p:sp>
      <p:sp>
        <p:nvSpPr>
          <p:cNvPr id="3" name="Content Placeholder 2"/>
          <p:cNvSpPr>
            <a:spLocks noGrp="1"/>
          </p:cNvSpPr>
          <p:nvPr>
            <p:ph idx="1"/>
          </p:nvPr>
        </p:nvSpPr>
        <p:spPr/>
        <p:txBody>
          <a:bodyPr/>
          <a:lstStyle/>
          <a:p>
            <a:pPr marL="0" indent="0">
              <a:buNone/>
            </a:pPr>
            <a:r>
              <a:rPr lang="en-US" b="1" dirty="0">
                <a:solidFill>
                  <a:srgbClr val="002060"/>
                </a:solidFill>
              </a:rPr>
              <a:t>How to initialize structure members</a:t>
            </a:r>
            <a:r>
              <a:rPr lang="en-US" b="1" dirty="0" smtClean="0">
                <a:solidFill>
                  <a:srgbClr val="002060"/>
                </a:solidFill>
              </a:rPr>
              <a:t>?</a:t>
            </a:r>
            <a:endParaRPr lang="en-US" b="1" dirty="0">
              <a:solidFill>
                <a:srgbClr val="002060"/>
              </a:solidFill>
            </a:endParaRPr>
          </a:p>
          <a:p>
            <a:pPr marL="0" indent="0">
              <a:buNone/>
            </a:pPr>
            <a:r>
              <a:rPr lang="en-US" dirty="0"/>
              <a:t>Structure members </a:t>
            </a:r>
            <a:r>
              <a:rPr lang="en-US" b="1" dirty="0"/>
              <a:t>cannot be</a:t>
            </a:r>
            <a:r>
              <a:rPr lang="en-US" dirty="0"/>
              <a:t> initialized with declaration. For example the following C program </a:t>
            </a:r>
            <a:r>
              <a:rPr lang="en-US" b="1" dirty="0" smtClean="0">
                <a:solidFill>
                  <a:srgbClr val="C00000"/>
                </a:solidFill>
              </a:rPr>
              <a:t>fails in compilation.</a:t>
            </a:r>
          </a:p>
          <a:p>
            <a:pPr marL="0" indent="0">
              <a:buNone/>
            </a:pPr>
            <a:endParaRPr lang="en-US" b="1" dirty="0">
              <a:solidFill>
                <a:srgbClr val="C00000"/>
              </a:solidFill>
            </a:endParaRPr>
          </a:p>
          <a:p>
            <a:pPr marL="0" indent="0">
              <a:buNone/>
            </a:pPr>
            <a:endParaRPr lang="en-US" b="1" dirty="0" smtClean="0">
              <a:solidFill>
                <a:srgbClr val="C00000"/>
              </a:solidFill>
            </a:endParaRPr>
          </a:p>
          <a:p>
            <a:pPr marL="0" indent="0">
              <a:buNone/>
            </a:pPr>
            <a:endParaRPr lang="en-US" b="1" dirty="0">
              <a:solidFill>
                <a:srgbClr val="C00000"/>
              </a:solidFill>
            </a:endParaRPr>
          </a:p>
          <a:p>
            <a:pPr marL="0" indent="0">
              <a:buNone/>
            </a:pPr>
            <a:endParaRPr lang="en-US" b="1" dirty="0" smtClean="0">
              <a:solidFill>
                <a:srgbClr val="C00000"/>
              </a:solidFill>
            </a:endParaRPr>
          </a:p>
          <a:p>
            <a:pPr marL="0" indent="0">
              <a:buNone/>
            </a:pPr>
            <a:endParaRPr lang="en-US" b="1" dirty="0">
              <a:solidFill>
                <a:srgbClr val="C00000"/>
              </a:solidFill>
            </a:endParaRPr>
          </a:p>
          <a:p>
            <a:pPr marL="0" indent="0">
              <a:buNone/>
            </a:pPr>
            <a:endParaRPr lang="en-US" b="1" dirty="0" smtClean="0">
              <a:solidFill>
                <a:srgbClr val="C00000"/>
              </a:solidFill>
            </a:endParaRPr>
          </a:p>
          <a:p>
            <a:pPr marL="0" indent="0">
              <a:buNone/>
            </a:pPr>
            <a:r>
              <a:rPr lang="en-US" dirty="0"/>
              <a:t>The reason for above error is simple, </a:t>
            </a:r>
            <a:r>
              <a:rPr lang="en-US" b="1" dirty="0">
                <a:solidFill>
                  <a:srgbClr val="C00000"/>
                </a:solidFill>
              </a:rPr>
              <a:t>when a datatype is declared, no memory is allocated for it. Memory is allocated only when variables are created.</a:t>
            </a:r>
          </a:p>
        </p:txBody>
      </p:sp>
      <p:pic>
        <p:nvPicPr>
          <p:cNvPr id="4" name="Picture 3"/>
          <p:cNvPicPr>
            <a:picLocks noChangeAspect="1"/>
          </p:cNvPicPr>
          <p:nvPr/>
        </p:nvPicPr>
        <p:blipFill>
          <a:blip r:embed="rId3"/>
          <a:stretch>
            <a:fillRect/>
          </a:stretch>
        </p:blipFill>
        <p:spPr>
          <a:xfrm>
            <a:off x="839275" y="2970038"/>
            <a:ext cx="4175177" cy="2000168"/>
          </a:xfrm>
          <a:prstGeom prst="rect">
            <a:avLst/>
          </a:prstGeom>
        </p:spPr>
      </p:pic>
    </p:spTree>
    <p:extLst>
      <p:ext uri="{BB962C8B-B14F-4D97-AF65-F5344CB8AC3E}">
        <p14:creationId xmlns:p14="http://schemas.microsoft.com/office/powerpoint/2010/main" val="7110539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Initializing </a:t>
            </a:r>
            <a:r>
              <a:rPr lang="en-US" b="1" dirty="0">
                <a:solidFill>
                  <a:srgbClr val="92D050"/>
                </a:solidFill>
              </a:rPr>
              <a:t>structure members</a:t>
            </a:r>
            <a:endParaRPr lang="en-US" dirty="0"/>
          </a:p>
        </p:txBody>
      </p:sp>
      <p:sp>
        <p:nvSpPr>
          <p:cNvPr id="3" name="Content Placeholder 2"/>
          <p:cNvSpPr>
            <a:spLocks noGrp="1"/>
          </p:cNvSpPr>
          <p:nvPr>
            <p:ph idx="1"/>
          </p:nvPr>
        </p:nvSpPr>
        <p:spPr/>
        <p:txBody>
          <a:bodyPr/>
          <a:lstStyle/>
          <a:p>
            <a:r>
              <a:rPr lang="en-US" dirty="0"/>
              <a:t>Structure members </a:t>
            </a:r>
            <a:r>
              <a:rPr lang="en-US" b="1" dirty="0"/>
              <a:t>can be</a:t>
            </a:r>
            <a:r>
              <a:rPr lang="en-US" dirty="0"/>
              <a:t> initialized </a:t>
            </a:r>
            <a:r>
              <a:rPr lang="en-US" b="1" dirty="0">
                <a:solidFill>
                  <a:srgbClr val="C00000"/>
                </a:solidFill>
              </a:rPr>
              <a:t>using curly braces ‘{}’. </a:t>
            </a:r>
            <a:r>
              <a:rPr lang="en-US" dirty="0"/>
              <a:t>For example, following is a valid initialization</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1099677" y="2527126"/>
            <a:ext cx="6305550" cy="2609850"/>
          </a:xfrm>
          <a:prstGeom prst="rect">
            <a:avLst/>
          </a:prstGeom>
        </p:spPr>
      </p:pic>
    </p:spTree>
    <p:extLst>
      <p:ext uri="{BB962C8B-B14F-4D97-AF65-F5344CB8AC3E}">
        <p14:creationId xmlns:p14="http://schemas.microsoft.com/office/powerpoint/2010/main" val="15015050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cap="all" dirty="0"/>
              <a:t>HOW STRUCTURE MEMBERS ARE STORED IN MEMORY</a:t>
            </a:r>
            <a:r>
              <a:rPr lang="en-US" b="1" cap="all" smtClean="0"/>
              <a:t>? </a:t>
            </a:r>
            <a:endParaRPr lang="en-US" b="1" cap="all" dirty="0"/>
          </a:p>
        </p:txBody>
      </p:sp>
      <p:sp>
        <p:nvSpPr>
          <p:cNvPr id="3" name="Content Placeholder 2"/>
          <p:cNvSpPr>
            <a:spLocks noGrp="1"/>
          </p:cNvSpPr>
          <p:nvPr>
            <p:ph idx="1"/>
          </p:nvPr>
        </p:nvSpPr>
        <p:spPr>
          <a:xfrm>
            <a:off x="677334" y="1622738"/>
            <a:ext cx="8596668" cy="4940293"/>
          </a:xfrm>
        </p:spPr>
        <p:txBody>
          <a:bodyPr>
            <a:normAutofit/>
          </a:bodyPr>
          <a:lstStyle/>
          <a:p>
            <a:pPr fontAlgn="base"/>
            <a:r>
              <a:rPr lang="en-US" sz="1400" dirty="0" smtClean="0"/>
              <a:t>Always</a:t>
            </a:r>
            <a:r>
              <a:rPr lang="en-US" sz="1400" b="1" dirty="0">
                <a:solidFill>
                  <a:srgbClr val="C00000"/>
                </a:solidFill>
              </a:rPr>
              <a:t>, contiguous(adjacent</a:t>
            </a:r>
            <a:r>
              <a:rPr lang="en-US" sz="1400" dirty="0"/>
              <a:t>) memory locations are used to store structure members in memory. Consider below example to understand how memory is allocated for structures</a:t>
            </a:r>
            <a:r>
              <a:rPr lang="en-US" sz="1400" dirty="0" smtClean="0"/>
              <a:t>.</a:t>
            </a:r>
          </a:p>
          <a:p>
            <a:pPr fontAlgn="base">
              <a:buFont typeface="Wingdings 3" charset="2"/>
              <a:buAutoNum type="arabicPeriod"/>
            </a:pPr>
            <a:endParaRPr lang="en-US" sz="1400" dirty="0" smtClean="0"/>
          </a:p>
          <a:p>
            <a:pPr fontAlgn="base"/>
            <a:r>
              <a:rPr lang="en-US" sz="1400" dirty="0" smtClean="0"/>
              <a:t>There </a:t>
            </a:r>
            <a:r>
              <a:rPr lang="en-US" sz="1400" dirty="0"/>
              <a:t>are 5 members declared for structure in above program. In 32 bit compiler, 4 bytes of memory is occupied by </a:t>
            </a:r>
            <a:r>
              <a:rPr lang="en-US" sz="1400" dirty="0" err="1"/>
              <a:t>int</a:t>
            </a:r>
            <a:r>
              <a:rPr lang="en-US" sz="1400" dirty="0"/>
              <a:t> datatype. 1 byte of memory is occupied by char datatype and 4 bytes of memory is occupied by float datatype.</a:t>
            </a:r>
          </a:p>
          <a:p>
            <a:pPr fontAlgn="base">
              <a:buAutoNum type="arabicPeriod"/>
            </a:pPr>
            <a:endParaRPr lang="en-US" sz="1400" dirty="0"/>
          </a:p>
        </p:txBody>
      </p:sp>
      <p:graphicFrame>
        <p:nvGraphicFramePr>
          <p:cNvPr id="4" name="Object 3"/>
          <p:cNvGraphicFramePr>
            <a:graphicFrameLocks noChangeAspect="1"/>
          </p:cNvGraphicFramePr>
          <p:nvPr>
            <p:extLst>
              <p:ext uri="{D42A27DB-BD31-4B8C-83A1-F6EECF244321}">
                <p14:modId xmlns:p14="http://schemas.microsoft.com/office/powerpoint/2010/main" val="1103596772"/>
              </p:ext>
            </p:extLst>
          </p:nvPr>
        </p:nvGraphicFramePr>
        <p:xfrm>
          <a:off x="6554788" y="2395538"/>
          <a:ext cx="631825" cy="466725"/>
        </p:xfrm>
        <a:graphic>
          <a:graphicData uri="http://schemas.openxmlformats.org/presentationml/2006/ole">
            <mc:AlternateContent xmlns:mc="http://schemas.openxmlformats.org/markup-compatibility/2006">
              <mc:Choice xmlns:v="urn:schemas-microsoft-com:vml" Requires="v">
                <p:oleObj spid="_x0000_s4230" name="Packager Shell Object" showAsIcon="1" r:id="rId4" imgW="632520" imgH="467280" progId="Package">
                  <p:embed/>
                </p:oleObj>
              </mc:Choice>
              <mc:Fallback>
                <p:oleObj name="Packager Shell Object" showAsIcon="1" r:id="rId4" imgW="632520" imgH="467280" progId="Package">
                  <p:embed/>
                  <p:pic>
                    <p:nvPicPr>
                      <p:cNvPr id="0" name=""/>
                      <p:cNvPicPr/>
                      <p:nvPr/>
                    </p:nvPicPr>
                    <p:blipFill>
                      <a:blip r:embed="rId5"/>
                      <a:stretch>
                        <a:fillRect/>
                      </a:stretch>
                    </p:blipFill>
                    <p:spPr>
                      <a:xfrm>
                        <a:off x="6554788" y="2395538"/>
                        <a:ext cx="631825" cy="466725"/>
                      </a:xfrm>
                      <a:prstGeom prst="rect">
                        <a:avLst/>
                      </a:prstGeom>
                    </p:spPr>
                  </p:pic>
                </p:oleObj>
              </mc:Fallback>
            </mc:AlternateContent>
          </a:graphicData>
        </a:graphic>
      </p:graphicFrame>
      <p:sp>
        <p:nvSpPr>
          <p:cNvPr id="5" name="Right Arrow 4"/>
          <p:cNvSpPr/>
          <p:nvPr/>
        </p:nvSpPr>
        <p:spPr>
          <a:xfrm>
            <a:off x="3390216" y="2073144"/>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pic>
        <p:nvPicPr>
          <p:cNvPr id="6" name="Picture 5"/>
          <p:cNvPicPr>
            <a:picLocks noChangeAspect="1"/>
          </p:cNvPicPr>
          <p:nvPr/>
        </p:nvPicPr>
        <p:blipFill>
          <a:blip r:embed="rId6"/>
          <a:stretch>
            <a:fillRect/>
          </a:stretch>
        </p:blipFill>
        <p:spPr>
          <a:xfrm>
            <a:off x="1366965" y="3311702"/>
            <a:ext cx="7447935" cy="3444512"/>
          </a:xfrm>
          <a:prstGeom prst="rect">
            <a:avLst/>
          </a:prstGeom>
        </p:spPr>
      </p:pic>
    </p:spTree>
    <p:extLst>
      <p:ext uri="{BB962C8B-B14F-4D97-AF65-F5344CB8AC3E}">
        <p14:creationId xmlns:p14="http://schemas.microsoft.com/office/powerpoint/2010/main" val="3914019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solidFill>
                  <a:srgbClr val="92D050"/>
                </a:solidFill>
              </a:rPr>
              <a:t>How to access structure elements?</a:t>
            </a:r>
          </a:p>
        </p:txBody>
      </p:sp>
      <p:sp>
        <p:nvSpPr>
          <p:cNvPr id="3" name="Content Placeholder 2"/>
          <p:cNvSpPr>
            <a:spLocks noGrp="1"/>
          </p:cNvSpPr>
          <p:nvPr>
            <p:ph idx="1"/>
          </p:nvPr>
        </p:nvSpPr>
        <p:spPr/>
        <p:txBody>
          <a:bodyPr/>
          <a:lstStyle/>
          <a:p>
            <a:pPr marL="0" indent="0">
              <a:buNone/>
            </a:pPr>
            <a:r>
              <a:rPr lang="en-US" b="1" dirty="0">
                <a:solidFill>
                  <a:srgbClr val="002060"/>
                </a:solidFill>
              </a:rPr>
              <a:t>How to access structure elements</a:t>
            </a:r>
            <a:r>
              <a:rPr lang="en-US" b="1" dirty="0" smtClean="0">
                <a:solidFill>
                  <a:srgbClr val="002060"/>
                </a:solidFill>
              </a:rPr>
              <a:t>?</a:t>
            </a:r>
          </a:p>
          <a:p>
            <a:pPr marL="0" indent="0">
              <a:buNone/>
            </a:pPr>
            <a:r>
              <a:rPr lang="en-US" dirty="0"/>
              <a:t>Structure members are accessed using dot (.) operator.</a:t>
            </a:r>
            <a:endParaRPr lang="en-US" b="1" dirty="0" smtClean="0">
              <a:solidFill>
                <a:srgbClr val="002060"/>
              </a:solidFill>
            </a:endParaRPr>
          </a:p>
          <a:p>
            <a:pPr marL="0" indent="0">
              <a:buNone/>
            </a:pPr>
            <a:endParaRPr lang="en-US" dirty="0">
              <a:solidFill>
                <a:srgbClr val="002060"/>
              </a:solidFill>
            </a:endParaRPr>
          </a:p>
        </p:txBody>
      </p:sp>
      <p:pic>
        <p:nvPicPr>
          <p:cNvPr id="4" name="Picture 3"/>
          <p:cNvPicPr>
            <a:picLocks noChangeAspect="1"/>
          </p:cNvPicPr>
          <p:nvPr/>
        </p:nvPicPr>
        <p:blipFill>
          <a:blip r:embed="rId2"/>
          <a:stretch>
            <a:fillRect/>
          </a:stretch>
        </p:blipFill>
        <p:spPr>
          <a:xfrm>
            <a:off x="823758" y="2506891"/>
            <a:ext cx="9010650" cy="3534471"/>
          </a:xfrm>
          <a:prstGeom prst="rect">
            <a:avLst/>
          </a:prstGeom>
        </p:spPr>
      </p:pic>
      <p:sp>
        <p:nvSpPr>
          <p:cNvPr id="6" name="Down Arrow 5"/>
          <p:cNvSpPr/>
          <p:nvPr/>
        </p:nvSpPr>
        <p:spPr>
          <a:xfrm>
            <a:off x="7300452" y="4691886"/>
            <a:ext cx="339213" cy="899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305665" y="4691886"/>
            <a:ext cx="231057" cy="698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8431162" y="4691886"/>
            <a:ext cx="358877" cy="899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655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Initialization of an Array</a:t>
            </a:r>
            <a:r>
              <a:rPr lang="en-US" b="1" dirty="0"/>
              <a:t/>
            </a:r>
            <a:br>
              <a:rPr lang="en-US" b="1" dirty="0"/>
            </a:br>
            <a:endParaRPr lang="en-US" dirty="0"/>
          </a:p>
        </p:txBody>
      </p:sp>
      <p:sp>
        <p:nvSpPr>
          <p:cNvPr id="3" name="Content Placeholder 2"/>
          <p:cNvSpPr>
            <a:spLocks noGrp="1"/>
          </p:cNvSpPr>
          <p:nvPr>
            <p:ph idx="1"/>
          </p:nvPr>
        </p:nvSpPr>
        <p:spPr>
          <a:xfrm>
            <a:off x="677333" y="1622738"/>
            <a:ext cx="9577009" cy="4869501"/>
          </a:xfrm>
        </p:spPr>
        <p:txBody>
          <a:bodyPr>
            <a:normAutofit/>
          </a:bodyPr>
          <a:lstStyle/>
          <a:p>
            <a:r>
              <a:rPr lang="en-US" sz="1600" dirty="0"/>
              <a:t>After an array is declared it must be initialized. Otherwise, it will contain </a:t>
            </a:r>
            <a:r>
              <a:rPr lang="en-US" sz="1600" b="1" dirty="0">
                <a:solidFill>
                  <a:srgbClr val="0070C0"/>
                </a:solidFill>
              </a:rPr>
              <a:t>garbage</a:t>
            </a:r>
            <a:r>
              <a:rPr lang="en-US" sz="1600" dirty="0"/>
              <a:t> value(any random value). An array can be initialized at either </a:t>
            </a:r>
            <a:r>
              <a:rPr lang="en-US" sz="1600" b="1" dirty="0">
                <a:solidFill>
                  <a:srgbClr val="0070C0"/>
                </a:solidFill>
              </a:rPr>
              <a:t>compile time</a:t>
            </a:r>
            <a:r>
              <a:rPr lang="en-US" sz="1600" dirty="0"/>
              <a:t> or at </a:t>
            </a:r>
            <a:r>
              <a:rPr lang="en-US" sz="1600" b="1" dirty="0">
                <a:solidFill>
                  <a:srgbClr val="0070C0"/>
                </a:solidFill>
              </a:rPr>
              <a:t>runtime</a:t>
            </a:r>
            <a:r>
              <a:rPr lang="en-US" sz="1600" dirty="0" smtClean="0"/>
              <a:t>.</a:t>
            </a:r>
          </a:p>
          <a:p>
            <a:pPr marL="0" indent="0">
              <a:buNone/>
            </a:pPr>
            <a:r>
              <a:rPr lang="en-US" sz="1600" b="1" dirty="0">
                <a:solidFill>
                  <a:srgbClr val="0070C0"/>
                </a:solidFill>
              </a:rPr>
              <a:t>Compile time Array </a:t>
            </a:r>
            <a:r>
              <a:rPr lang="en-US" sz="1600" b="1" dirty="0" smtClean="0">
                <a:solidFill>
                  <a:srgbClr val="0070C0"/>
                </a:solidFill>
              </a:rPr>
              <a:t>initialization (1 D array)</a:t>
            </a:r>
            <a:endParaRPr lang="en-US" sz="1600" b="1" dirty="0">
              <a:solidFill>
                <a:srgbClr val="0070C0"/>
              </a:solidFill>
            </a:endParaRPr>
          </a:p>
          <a:p>
            <a:pPr marL="0" indent="0">
              <a:buNone/>
            </a:pPr>
            <a:r>
              <a:rPr lang="en-US" sz="1600" dirty="0" smtClean="0"/>
              <a:t>1</a:t>
            </a:r>
            <a:r>
              <a:rPr lang="en-US" sz="1600" b="1" dirty="0">
                <a:solidFill>
                  <a:schemeClr val="accent5"/>
                </a:solidFill>
              </a:rPr>
              <a:t>. Array declaration by initializing elements </a:t>
            </a:r>
          </a:p>
          <a:p>
            <a:pPr marL="0" indent="0">
              <a:buNone/>
            </a:pPr>
            <a:r>
              <a:rPr lang="en-US" sz="1600" dirty="0" smtClean="0"/>
              <a:t>	</a:t>
            </a:r>
            <a:r>
              <a:rPr lang="en-US" sz="1600" b="1" dirty="0" err="1" smtClean="0"/>
              <a:t>int</a:t>
            </a:r>
            <a:r>
              <a:rPr lang="en-US" sz="1600" b="1" dirty="0" smtClean="0"/>
              <a:t> </a:t>
            </a:r>
            <a:r>
              <a:rPr lang="en-US" sz="1600" b="1" dirty="0" err="1"/>
              <a:t>arr</a:t>
            </a:r>
            <a:r>
              <a:rPr lang="en-US" sz="1600" b="1" dirty="0"/>
              <a:t>[] = {10, 20, 30, </a:t>
            </a:r>
            <a:r>
              <a:rPr lang="en-US" sz="1600" b="1" dirty="0" smtClean="0"/>
              <a:t>40} ;</a:t>
            </a:r>
          </a:p>
          <a:p>
            <a:pPr marL="0" indent="0">
              <a:buNone/>
            </a:pPr>
            <a:r>
              <a:rPr lang="en-US" sz="1600" b="1" dirty="0" smtClean="0"/>
              <a:t>Note</a:t>
            </a:r>
            <a:r>
              <a:rPr lang="en-US" sz="1600" dirty="0"/>
              <a:t>:  Compiler creates an array of size 4. </a:t>
            </a:r>
          </a:p>
          <a:p>
            <a:pPr marL="0" indent="0">
              <a:buNone/>
            </a:pPr>
            <a:r>
              <a:rPr lang="en-US" sz="1600" dirty="0"/>
              <a:t>// above is same as  </a:t>
            </a:r>
            <a:r>
              <a:rPr lang="en-US" sz="1600" b="1" dirty="0" err="1" smtClean="0"/>
              <a:t>int</a:t>
            </a:r>
            <a:r>
              <a:rPr lang="en-US" sz="1600" b="1" dirty="0" smtClean="0"/>
              <a:t> </a:t>
            </a:r>
            <a:r>
              <a:rPr lang="en-US" sz="1600" b="1" dirty="0" err="1"/>
              <a:t>arr</a:t>
            </a:r>
            <a:r>
              <a:rPr lang="en-US" sz="1600" b="1" dirty="0"/>
              <a:t>[4] = {10, 20, 30, 40</a:t>
            </a:r>
            <a:r>
              <a:rPr lang="en-US" sz="1600" b="1" dirty="0" smtClean="0"/>
              <a:t>};</a:t>
            </a:r>
          </a:p>
          <a:p>
            <a:pPr marL="0" indent="0">
              <a:buNone/>
            </a:pPr>
            <a:endParaRPr lang="en-US" sz="1600" b="1" dirty="0" smtClean="0"/>
          </a:p>
          <a:p>
            <a:pPr marL="0" indent="0">
              <a:buNone/>
            </a:pPr>
            <a:r>
              <a:rPr lang="en-US" sz="1600" b="1" dirty="0">
                <a:solidFill>
                  <a:srgbClr val="0070C0"/>
                </a:solidFill>
              </a:rPr>
              <a:t>Compile time Array initialization </a:t>
            </a:r>
            <a:r>
              <a:rPr lang="en-US" sz="1600" b="1" dirty="0" smtClean="0">
                <a:solidFill>
                  <a:srgbClr val="0070C0"/>
                </a:solidFill>
              </a:rPr>
              <a:t>(2 </a:t>
            </a:r>
            <a:r>
              <a:rPr lang="en-US" sz="1600" b="1" dirty="0">
                <a:solidFill>
                  <a:srgbClr val="0070C0"/>
                </a:solidFill>
              </a:rPr>
              <a:t>D array</a:t>
            </a:r>
            <a:r>
              <a:rPr lang="en-US" sz="1600" b="1" dirty="0" smtClean="0">
                <a:solidFill>
                  <a:srgbClr val="0070C0"/>
                </a:solidFill>
              </a:rPr>
              <a:t>)</a:t>
            </a:r>
          </a:p>
          <a:p>
            <a:pPr marL="0" indent="0">
              <a:buNone/>
            </a:pPr>
            <a:r>
              <a:rPr lang="en-US" sz="1600" dirty="0"/>
              <a:t>W</a:t>
            </a:r>
            <a:r>
              <a:rPr lang="en-US" sz="1600" dirty="0" smtClean="0"/>
              <a:t>hen </a:t>
            </a:r>
            <a:r>
              <a:rPr lang="en-US" sz="1600" dirty="0"/>
              <a:t>we initialize a </a:t>
            </a:r>
            <a:r>
              <a:rPr lang="en-US" sz="1600" dirty="0" smtClean="0"/>
              <a:t>1 D array during </a:t>
            </a:r>
            <a:r>
              <a:rPr lang="en-US" sz="1600" dirty="0"/>
              <a:t>declaration, we need not to specify the size of it. However that’s not the case with 2D array, </a:t>
            </a:r>
            <a:r>
              <a:rPr lang="en-US" sz="1600" dirty="0" smtClean="0"/>
              <a:t>we </a:t>
            </a:r>
            <a:r>
              <a:rPr lang="en-US" sz="1600" dirty="0"/>
              <a:t>must always specify the second dimension even if </a:t>
            </a:r>
            <a:r>
              <a:rPr lang="en-US" sz="1600" dirty="0" smtClean="0"/>
              <a:t>we </a:t>
            </a:r>
            <a:r>
              <a:rPr lang="en-US" sz="1600" dirty="0"/>
              <a:t>are specifying elements during the </a:t>
            </a:r>
            <a:r>
              <a:rPr lang="en-US" sz="1600" dirty="0" smtClean="0"/>
              <a:t>declaration. Example</a:t>
            </a:r>
          </a:p>
          <a:p>
            <a:pPr marL="0" indent="0">
              <a:buNone/>
            </a:pPr>
            <a:endParaRPr lang="en-US" sz="1600" b="1" dirty="0" smtClean="0"/>
          </a:p>
        </p:txBody>
      </p:sp>
    </p:spTree>
    <p:extLst>
      <p:ext uri="{BB962C8B-B14F-4D97-AF65-F5344CB8AC3E}">
        <p14:creationId xmlns:p14="http://schemas.microsoft.com/office/powerpoint/2010/main" val="3521374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 – Array of Structures</a:t>
            </a:r>
          </a:p>
        </p:txBody>
      </p:sp>
      <p:sp>
        <p:nvSpPr>
          <p:cNvPr id="5" name="Content Placeholder 4"/>
          <p:cNvSpPr>
            <a:spLocks noGrp="1"/>
          </p:cNvSpPr>
          <p:nvPr>
            <p:ph idx="1"/>
          </p:nvPr>
        </p:nvSpPr>
        <p:spPr>
          <a:xfrm>
            <a:off x="677333" y="1622739"/>
            <a:ext cx="8910011" cy="4418624"/>
          </a:xfrm>
        </p:spPr>
        <p:txBody>
          <a:bodyPr>
            <a:normAutofit/>
          </a:bodyPr>
          <a:lstStyle/>
          <a:p>
            <a:r>
              <a:rPr lang="en-US" sz="1600" dirty="0"/>
              <a:t>C Structure is collection of different datatypes ( variables ) which are grouped together. Whereas, array of structures is nothing but collection of structures. This is also called as structure array in C</a:t>
            </a:r>
            <a:r>
              <a:rPr lang="en-US" sz="1600" dirty="0" smtClean="0"/>
              <a:t>.</a:t>
            </a:r>
          </a:p>
          <a:p>
            <a:r>
              <a:rPr lang="en-US" sz="1600" dirty="0"/>
              <a:t>This program is used to store and access “id, name and percentage” for 3 students. Structure array is used in this program to store and display records for many students. You can store “n” number of students record by declaring structure variable as ‘</a:t>
            </a:r>
            <a:r>
              <a:rPr lang="en-US" sz="1600" dirty="0" err="1"/>
              <a:t>struct</a:t>
            </a:r>
            <a:r>
              <a:rPr lang="en-US" sz="1600" dirty="0"/>
              <a:t> student record[n]“, where n can be 1000 or 5000 etc</a:t>
            </a:r>
            <a:r>
              <a:rPr lang="en-US" sz="1600" dirty="0" smtClean="0"/>
              <a:t>.</a:t>
            </a:r>
          </a:p>
          <a:p>
            <a:pPr marL="0" indent="0">
              <a:buNone/>
            </a:pPr>
            <a:endParaRPr lang="en-US" sz="1600" dirty="0"/>
          </a:p>
        </p:txBody>
      </p:sp>
      <p:graphicFrame>
        <p:nvGraphicFramePr>
          <p:cNvPr id="6" name="Object 5"/>
          <p:cNvGraphicFramePr>
            <a:graphicFrameLocks noChangeAspect="1"/>
          </p:cNvGraphicFramePr>
          <p:nvPr>
            <p:extLst>
              <p:ext uri="{D42A27DB-BD31-4B8C-83A1-F6EECF244321}">
                <p14:modId xmlns:p14="http://schemas.microsoft.com/office/powerpoint/2010/main" val="496992842"/>
              </p:ext>
            </p:extLst>
          </p:nvPr>
        </p:nvGraphicFramePr>
        <p:xfrm>
          <a:off x="6030768" y="3956484"/>
          <a:ext cx="546100" cy="438150"/>
        </p:xfrm>
        <a:graphic>
          <a:graphicData uri="http://schemas.openxmlformats.org/presentationml/2006/ole">
            <mc:AlternateContent xmlns:mc="http://schemas.openxmlformats.org/markup-compatibility/2006">
              <mc:Choice xmlns:v="urn:schemas-microsoft-com:vml" Requires="v">
                <p:oleObj spid="_x0000_s5233" name="Packager Shell Object" showAsIcon="1" r:id="rId4" imgW="545760" imgH="437760" progId="Package">
                  <p:embed/>
                </p:oleObj>
              </mc:Choice>
              <mc:Fallback>
                <p:oleObj name="Packager Shell Object" showAsIcon="1" r:id="rId4" imgW="545760" imgH="437760" progId="Package">
                  <p:embed/>
                  <p:pic>
                    <p:nvPicPr>
                      <p:cNvPr id="0" name=""/>
                      <p:cNvPicPr/>
                      <p:nvPr/>
                    </p:nvPicPr>
                    <p:blipFill>
                      <a:blip r:embed="rId5"/>
                      <a:stretch>
                        <a:fillRect/>
                      </a:stretch>
                    </p:blipFill>
                    <p:spPr>
                      <a:xfrm>
                        <a:off x="6030768" y="3956484"/>
                        <a:ext cx="546100" cy="438150"/>
                      </a:xfrm>
                      <a:prstGeom prst="rect">
                        <a:avLst/>
                      </a:prstGeom>
                    </p:spPr>
                  </p:pic>
                </p:oleObj>
              </mc:Fallback>
            </mc:AlternateContent>
          </a:graphicData>
        </a:graphic>
      </p:graphicFrame>
      <p:sp>
        <p:nvSpPr>
          <p:cNvPr id="7" name="Right Arrow 6"/>
          <p:cNvSpPr/>
          <p:nvPr/>
        </p:nvSpPr>
        <p:spPr>
          <a:xfrm>
            <a:off x="2628216" y="3905845"/>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spTree>
    <p:extLst>
      <p:ext uri="{BB962C8B-B14F-4D97-AF65-F5344CB8AC3E}">
        <p14:creationId xmlns:p14="http://schemas.microsoft.com/office/powerpoint/2010/main" val="35688072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Structures and functions</a:t>
            </a:r>
          </a:p>
        </p:txBody>
      </p:sp>
      <p:sp>
        <p:nvSpPr>
          <p:cNvPr id="3" name="Content Placeholder 2"/>
          <p:cNvSpPr>
            <a:spLocks noGrp="1"/>
          </p:cNvSpPr>
          <p:nvPr>
            <p:ph idx="1"/>
          </p:nvPr>
        </p:nvSpPr>
        <p:spPr/>
        <p:txBody>
          <a:bodyPr>
            <a:normAutofit/>
          </a:bodyPr>
          <a:lstStyle/>
          <a:p>
            <a:pPr marL="0" indent="0" fontAlgn="base">
              <a:buNone/>
            </a:pPr>
            <a:r>
              <a:rPr lang="en-US" sz="1600" b="1" cap="all" dirty="0"/>
              <a:t>PASSING STRUCTURE TO FUNCTION IN C:</a:t>
            </a:r>
          </a:p>
          <a:p>
            <a:pPr marL="0" indent="0" fontAlgn="base">
              <a:buNone/>
            </a:pPr>
            <a:r>
              <a:rPr lang="en-US" sz="1600" dirty="0"/>
              <a:t>It can be done in below 3 ways.</a:t>
            </a:r>
          </a:p>
          <a:p>
            <a:pPr fontAlgn="base"/>
            <a:r>
              <a:rPr lang="en-US" sz="1600" b="1" dirty="0">
                <a:solidFill>
                  <a:srgbClr val="002060"/>
                </a:solidFill>
              </a:rPr>
              <a:t>Passing structure to a function by value</a:t>
            </a:r>
          </a:p>
          <a:p>
            <a:pPr fontAlgn="base"/>
            <a:r>
              <a:rPr lang="en-US" sz="1600" b="1" dirty="0">
                <a:solidFill>
                  <a:srgbClr val="002060"/>
                </a:solidFill>
              </a:rPr>
              <a:t>Passing structure to a function by address(reference)</a:t>
            </a:r>
          </a:p>
          <a:p>
            <a:pPr fontAlgn="base"/>
            <a:r>
              <a:rPr lang="en-US" sz="1600" b="1" dirty="0">
                <a:solidFill>
                  <a:srgbClr val="002060"/>
                </a:solidFill>
              </a:rPr>
              <a:t>No need to pass a structure – Declare structure variable as </a:t>
            </a:r>
            <a:r>
              <a:rPr lang="en-US" sz="1600" b="1" dirty="0" smtClean="0">
                <a:solidFill>
                  <a:srgbClr val="002060"/>
                </a:solidFill>
              </a:rPr>
              <a:t>global</a:t>
            </a:r>
          </a:p>
          <a:p>
            <a:pPr marL="0" indent="0" fontAlgn="base">
              <a:buNone/>
            </a:pPr>
            <a:endParaRPr lang="en-US" sz="1600" dirty="0" smtClean="0"/>
          </a:p>
          <a:p>
            <a:pPr marL="0" indent="0" fontAlgn="base">
              <a:buNone/>
            </a:pPr>
            <a:r>
              <a:rPr lang="en-US" sz="1600" b="1" dirty="0" smtClean="0">
                <a:solidFill>
                  <a:srgbClr val="C00000"/>
                </a:solidFill>
              </a:rPr>
              <a:t>1. </a:t>
            </a:r>
            <a:r>
              <a:rPr lang="en-US" sz="1600" b="1" dirty="0">
                <a:solidFill>
                  <a:srgbClr val="C00000"/>
                </a:solidFill>
              </a:rPr>
              <a:t>Passing structure to a function by value</a:t>
            </a:r>
          </a:p>
          <a:p>
            <a:pPr marL="0" indent="0" fontAlgn="base">
              <a:buNone/>
            </a:pPr>
            <a:r>
              <a:rPr lang="en-US" sz="1600" dirty="0" smtClean="0"/>
              <a:t>In </a:t>
            </a:r>
            <a:r>
              <a:rPr lang="en-US" sz="1600" dirty="0"/>
              <a:t>this program, the whole structure is passed to another function by value. It means the whole structure is passed to another function with all members and their values. So, this structure can be accessed from called function. This concept is very useful while writing very big programs in C.</a:t>
            </a:r>
          </a:p>
        </p:txBody>
      </p:sp>
      <p:sp>
        <p:nvSpPr>
          <p:cNvPr id="5" name="Right Arrow 4"/>
          <p:cNvSpPr/>
          <p:nvPr/>
        </p:nvSpPr>
        <p:spPr>
          <a:xfrm>
            <a:off x="2240289" y="5260992"/>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472344050"/>
              </p:ext>
            </p:extLst>
          </p:nvPr>
        </p:nvGraphicFramePr>
        <p:xfrm>
          <a:off x="5504345" y="5322517"/>
          <a:ext cx="650875" cy="438150"/>
        </p:xfrm>
        <a:graphic>
          <a:graphicData uri="http://schemas.openxmlformats.org/presentationml/2006/ole">
            <mc:AlternateContent xmlns:mc="http://schemas.openxmlformats.org/markup-compatibility/2006">
              <mc:Choice xmlns:v="urn:schemas-microsoft-com:vml" Requires="v">
                <p:oleObj spid="_x0000_s6251" name="Packager Shell Object" showAsIcon="1" r:id="rId3" imgW="651600" imgH="437760" progId="Package">
                  <p:embed/>
                </p:oleObj>
              </mc:Choice>
              <mc:Fallback>
                <p:oleObj name="Packager Shell Object" showAsIcon="1" r:id="rId3" imgW="651600" imgH="437760" progId="Package">
                  <p:embed/>
                  <p:pic>
                    <p:nvPicPr>
                      <p:cNvPr id="0" name=""/>
                      <p:cNvPicPr/>
                      <p:nvPr/>
                    </p:nvPicPr>
                    <p:blipFill>
                      <a:blip r:embed="rId4"/>
                      <a:stretch>
                        <a:fillRect/>
                      </a:stretch>
                    </p:blipFill>
                    <p:spPr>
                      <a:xfrm>
                        <a:off x="5504345" y="5322517"/>
                        <a:ext cx="650875" cy="438150"/>
                      </a:xfrm>
                      <a:prstGeom prst="rect">
                        <a:avLst/>
                      </a:prstGeom>
                    </p:spPr>
                  </p:pic>
                </p:oleObj>
              </mc:Fallback>
            </mc:AlternateContent>
          </a:graphicData>
        </a:graphic>
      </p:graphicFrame>
    </p:spTree>
    <p:extLst>
      <p:ext uri="{BB962C8B-B14F-4D97-AF65-F5344CB8AC3E}">
        <p14:creationId xmlns:p14="http://schemas.microsoft.com/office/powerpoint/2010/main" val="1400268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Structures and functions</a:t>
            </a:r>
            <a:endParaRPr lang="en-US" dirty="0"/>
          </a:p>
        </p:txBody>
      </p:sp>
      <p:sp>
        <p:nvSpPr>
          <p:cNvPr id="3" name="Content Placeholder 2"/>
          <p:cNvSpPr>
            <a:spLocks noGrp="1"/>
          </p:cNvSpPr>
          <p:nvPr>
            <p:ph idx="1"/>
          </p:nvPr>
        </p:nvSpPr>
        <p:spPr>
          <a:xfrm>
            <a:off x="677334" y="1622739"/>
            <a:ext cx="8596668" cy="4847334"/>
          </a:xfrm>
        </p:spPr>
        <p:txBody>
          <a:bodyPr>
            <a:normAutofit/>
          </a:bodyPr>
          <a:lstStyle/>
          <a:p>
            <a:pPr marL="0" indent="0" fontAlgn="base">
              <a:buNone/>
            </a:pPr>
            <a:r>
              <a:rPr lang="en-US" sz="1600" b="1" cap="all" dirty="0" smtClean="0">
                <a:solidFill>
                  <a:srgbClr val="C00000"/>
                </a:solidFill>
              </a:rPr>
              <a:t>2. PASSING </a:t>
            </a:r>
            <a:r>
              <a:rPr lang="en-US" sz="1600" b="1" cap="all" dirty="0">
                <a:solidFill>
                  <a:srgbClr val="C00000"/>
                </a:solidFill>
              </a:rPr>
              <a:t>STRUCTURE TO FUNCTION IN C BY ADDRESS:</a:t>
            </a:r>
          </a:p>
          <a:p>
            <a:pPr fontAlgn="base"/>
            <a:r>
              <a:rPr lang="en-US" sz="1600" dirty="0"/>
              <a:t>In this program, the whole structure is passed to another function by address. It means only the address of the structure is passed to another function. The whole structure is not passed to another function with all members and their values. So, this structure can be accessed from called function by its address</a:t>
            </a:r>
            <a:r>
              <a:rPr lang="en-US" sz="1600" dirty="0" smtClean="0"/>
              <a:t>.</a:t>
            </a:r>
          </a:p>
          <a:p>
            <a:pPr fontAlgn="base"/>
            <a:endParaRPr lang="en-US" sz="1600" dirty="0"/>
          </a:p>
          <a:p>
            <a:pPr fontAlgn="base"/>
            <a:endParaRPr lang="en-US" sz="1600" dirty="0" smtClean="0"/>
          </a:p>
          <a:p>
            <a:pPr fontAlgn="base"/>
            <a:endParaRPr lang="en-US" sz="1600" dirty="0"/>
          </a:p>
          <a:p>
            <a:pPr marL="0" indent="0" fontAlgn="base">
              <a:buNone/>
            </a:pPr>
            <a:r>
              <a:rPr lang="en-US" sz="1600" b="1" cap="all" dirty="0" smtClean="0"/>
              <a:t>3. </a:t>
            </a:r>
            <a:r>
              <a:rPr lang="en-US" sz="1600" b="1" cap="all" dirty="0" smtClean="0">
                <a:solidFill>
                  <a:srgbClr val="C00000"/>
                </a:solidFill>
              </a:rPr>
              <a:t>Declaring  </a:t>
            </a:r>
            <a:r>
              <a:rPr lang="en-US" sz="1600" b="1" cap="all" dirty="0">
                <a:solidFill>
                  <a:srgbClr val="C00000"/>
                </a:solidFill>
              </a:rPr>
              <a:t>STRUCTURE VARIABLE AS GLOBAL IN C:</a:t>
            </a:r>
          </a:p>
          <a:p>
            <a:pPr fontAlgn="base"/>
            <a:r>
              <a:rPr lang="en-US" sz="1600" dirty="0"/>
              <a:t>Structure variables also can be declared as global variables as we declare other variables in C. So, When a structure variable is declared as global, then it is visible to all the functions in a program. In this scenario, we don’t need to pass the structure to any function separately.</a:t>
            </a:r>
          </a:p>
          <a:p>
            <a:pPr marL="0" indent="0" fontAlgn="base">
              <a:buNone/>
            </a:pPr>
            <a:endParaRPr lang="en-US" sz="1600" dirty="0"/>
          </a:p>
          <a:p>
            <a:endParaRPr lang="en-US" sz="1600" dirty="0"/>
          </a:p>
        </p:txBody>
      </p:sp>
      <p:sp>
        <p:nvSpPr>
          <p:cNvPr id="5" name="Right Arrow 4"/>
          <p:cNvSpPr/>
          <p:nvPr/>
        </p:nvSpPr>
        <p:spPr>
          <a:xfrm>
            <a:off x="2351125" y="3376774"/>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64179701"/>
              </p:ext>
            </p:extLst>
          </p:nvPr>
        </p:nvGraphicFramePr>
        <p:xfrm>
          <a:off x="5781449" y="6021220"/>
          <a:ext cx="650875" cy="438150"/>
        </p:xfrm>
        <a:graphic>
          <a:graphicData uri="http://schemas.openxmlformats.org/presentationml/2006/ole">
            <mc:AlternateContent xmlns:mc="http://schemas.openxmlformats.org/markup-compatibility/2006">
              <mc:Choice xmlns:v="urn:schemas-microsoft-com:vml" Requires="v">
                <p:oleObj spid="_x0000_s7369" name="Packager Shell Object" showAsIcon="1" r:id="rId3" imgW="651600" imgH="437760" progId="Package">
                  <p:embed/>
                </p:oleObj>
              </mc:Choice>
              <mc:Fallback>
                <p:oleObj name="Packager Shell Object" showAsIcon="1" r:id="rId3" imgW="651600" imgH="437760" progId="Package">
                  <p:embed/>
                  <p:pic>
                    <p:nvPicPr>
                      <p:cNvPr id="0" name=""/>
                      <p:cNvPicPr/>
                      <p:nvPr/>
                    </p:nvPicPr>
                    <p:blipFill>
                      <a:blip r:embed="rId4"/>
                      <a:stretch>
                        <a:fillRect/>
                      </a:stretch>
                    </p:blipFill>
                    <p:spPr>
                      <a:xfrm>
                        <a:off x="5781449" y="6021220"/>
                        <a:ext cx="650875" cy="438150"/>
                      </a:xfrm>
                      <a:prstGeom prst="rect">
                        <a:avLst/>
                      </a:prstGeom>
                    </p:spPr>
                  </p:pic>
                </p:oleObj>
              </mc:Fallback>
            </mc:AlternateContent>
          </a:graphicData>
        </a:graphic>
      </p:graphicFrame>
      <p:sp>
        <p:nvSpPr>
          <p:cNvPr id="7" name="Right Arrow 6"/>
          <p:cNvSpPr/>
          <p:nvPr/>
        </p:nvSpPr>
        <p:spPr>
          <a:xfrm>
            <a:off x="2337266" y="5967574"/>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the program here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321052536"/>
              </p:ext>
            </p:extLst>
          </p:nvPr>
        </p:nvGraphicFramePr>
        <p:xfrm>
          <a:off x="5770563" y="3385315"/>
          <a:ext cx="650875" cy="438150"/>
        </p:xfrm>
        <a:graphic>
          <a:graphicData uri="http://schemas.openxmlformats.org/presentationml/2006/ole">
            <mc:AlternateContent xmlns:mc="http://schemas.openxmlformats.org/markup-compatibility/2006">
              <mc:Choice xmlns:v="urn:schemas-microsoft-com:vml" Requires="v">
                <p:oleObj spid="_x0000_s7370" name="Packager Shell Object" showAsIcon="1" r:id="rId5" imgW="651600" imgH="437760" progId="Package">
                  <p:embed/>
                </p:oleObj>
              </mc:Choice>
              <mc:Fallback>
                <p:oleObj name="Packager Shell Object" showAsIcon="1" r:id="rId5" imgW="651600" imgH="437760" progId="Package">
                  <p:embed/>
                  <p:pic>
                    <p:nvPicPr>
                      <p:cNvPr id="0" name=""/>
                      <p:cNvPicPr/>
                      <p:nvPr/>
                    </p:nvPicPr>
                    <p:blipFill>
                      <a:blip r:embed="rId6"/>
                      <a:stretch>
                        <a:fillRect/>
                      </a:stretch>
                    </p:blipFill>
                    <p:spPr>
                      <a:xfrm>
                        <a:off x="5770563" y="3385315"/>
                        <a:ext cx="650875" cy="438150"/>
                      </a:xfrm>
                      <a:prstGeom prst="rect">
                        <a:avLst/>
                      </a:prstGeom>
                    </p:spPr>
                  </p:pic>
                </p:oleObj>
              </mc:Fallback>
            </mc:AlternateContent>
          </a:graphicData>
        </a:graphic>
      </p:graphicFrame>
    </p:spTree>
    <p:extLst>
      <p:ext uri="{BB962C8B-B14F-4D97-AF65-F5344CB8AC3E}">
        <p14:creationId xmlns:p14="http://schemas.microsoft.com/office/powerpoint/2010/main" val="18018772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en-US" b="1" dirty="0" smtClean="0"/>
              <a:t>ointers </a:t>
            </a:r>
            <a:r>
              <a:rPr lang="en-US" b="1" dirty="0"/>
              <a:t>to structures</a:t>
            </a:r>
          </a:p>
        </p:txBody>
      </p:sp>
      <p:sp>
        <p:nvSpPr>
          <p:cNvPr id="3" name="Content Placeholder 2"/>
          <p:cNvSpPr>
            <a:spLocks noGrp="1"/>
          </p:cNvSpPr>
          <p:nvPr>
            <p:ph idx="1"/>
          </p:nvPr>
        </p:nvSpPr>
        <p:spPr>
          <a:xfrm>
            <a:off x="580352" y="1437176"/>
            <a:ext cx="8596668" cy="4418624"/>
          </a:xfrm>
        </p:spPr>
        <p:txBody>
          <a:bodyPr/>
          <a:lstStyle/>
          <a:p>
            <a:pPr marL="0" indent="0" fontAlgn="base">
              <a:buNone/>
            </a:pPr>
            <a:r>
              <a:rPr lang="en-US" dirty="0"/>
              <a:t>C structure can be accessed in 2 ways in a C program. They are,</a:t>
            </a:r>
          </a:p>
          <a:p>
            <a:pPr fontAlgn="base"/>
            <a:r>
              <a:rPr lang="en-US" b="1" dirty="0">
                <a:solidFill>
                  <a:srgbClr val="002060"/>
                </a:solidFill>
              </a:rPr>
              <a:t>Using normal structure variable</a:t>
            </a:r>
          </a:p>
          <a:p>
            <a:pPr fontAlgn="base"/>
            <a:r>
              <a:rPr lang="en-US" b="1" dirty="0">
                <a:solidFill>
                  <a:srgbClr val="002060"/>
                </a:solidFill>
              </a:rPr>
              <a:t>Using pointer </a:t>
            </a:r>
            <a:r>
              <a:rPr lang="en-US" b="1" dirty="0" smtClean="0">
                <a:solidFill>
                  <a:srgbClr val="002060"/>
                </a:solidFill>
              </a:rPr>
              <a:t>variable</a:t>
            </a:r>
            <a:endParaRPr lang="en-US" b="1" dirty="0">
              <a:solidFill>
                <a:srgbClr val="002060"/>
              </a:solidFill>
            </a:endParaRPr>
          </a:p>
          <a:p>
            <a:pPr marL="0" indent="0" fontAlgn="base">
              <a:buNone/>
            </a:pPr>
            <a:r>
              <a:rPr lang="en-US" dirty="0">
                <a:solidFill>
                  <a:srgbClr val="C00000"/>
                </a:solidFill>
              </a:rPr>
              <a:t>Dot(.) operator</a:t>
            </a:r>
            <a:r>
              <a:rPr lang="en-US" dirty="0"/>
              <a:t> is used to access the data using normal structure variable and </a:t>
            </a:r>
            <a:r>
              <a:rPr lang="en-US" dirty="0">
                <a:solidFill>
                  <a:srgbClr val="C00000"/>
                </a:solidFill>
              </a:rPr>
              <a:t>arrow (-&gt;) </a:t>
            </a:r>
            <a:r>
              <a:rPr lang="en-US" dirty="0"/>
              <a:t>is used to access the data using pointer variable. </a:t>
            </a:r>
            <a:endParaRPr lang="en-US" dirty="0" smtClean="0"/>
          </a:p>
          <a:p>
            <a:pPr marL="0" indent="0" fontAlgn="base">
              <a:buNone/>
            </a:pPr>
            <a:endParaRPr lang="en-US" b="1" dirty="0">
              <a:solidFill>
                <a:srgbClr val="002060"/>
              </a:solidFill>
            </a:endParaRPr>
          </a:p>
        </p:txBody>
      </p:sp>
      <p:sp>
        <p:nvSpPr>
          <p:cNvPr id="4" name="Right Arrow 3"/>
          <p:cNvSpPr/>
          <p:nvPr/>
        </p:nvSpPr>
        <p:spPr>
          <a:xfrm>
            <a:off x="1440736" y="3771179"/>
            <a:ext cx="3170903" cy="539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 programs here</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68903184"/>
              </p:ext>
            </p:extLst>
          </p:nvPr>
        </p:nvGraphicFramePr>
        <p:xfrm>
          <a:off x="5409506" y="3552104"/>
          <a:ext cx="790575" cy="438150"/>
        </p:xfrm>
        <a:graphic>
          <a:graphicData uri="http://schemas.openxmlformats.org/presentationml/2006/ole">
            <mc:AlternateContent xmlns:mc="http://schemas.openxmlformats.org/markup-compatibility/2006">
              <mc:Choice xmlns:v="urn:schemas-microsoft-com:vml" Requires="v">
                <p:oleObj spid="_x0000_s8348" name="Packager Shell Object" showAsIcon="1" r:id="rId3" imgW="789840" imgH="437760" progId="Package">
                  <p:embed/>
                </p:oleObj>
              </mc:Choice>
              <mc:Fallback>
                <p:oleObj name="Packager Shell Object" showAsIcon="1" r:id="rId3" imgW="789840" imgH="437760" progId="Package">
                  <p:embed/>
                  <p:pic>
                    <p:nvPicPr>
                      <p:cNvPr id="0" name=""/>
                      <p:cNvPicPr/>
                      <p:nvPr/>
                    </p:nvPicPr>
                    <p:blipFill>
                      <a:blip r:embed="rId4"/>
                      <a:stretch>
                        <a:fillRect/>
                      </a:stretch>
                    </p:blipFill>
                    <p:spPr>
                      <a:xfrm>
                        <a:off x="5409506" y="3552104"/>
                        <a:ext cx="790575" cy="43815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81313217"/>
              </p:ext>
            </p:extLst>
          </p:nvPr>
        </p:nvGraphicFramePr>
        <p:xfrm>
          <a:off x="5472023" y="4265802"/>
          <a:ext cx="790575" cy="438150"/>
        </p:xfrm>
        <a:graphic>
          <a:graphicData uri="http://schemas.openxmlformats.org/presentationml/2006/ole">
            <mc:AlternateContent xmlns:mc="http://schemas.openxmlformats.org/markup-compatibility/2006">
              <mc:Choice xmlns:v="urn:schemas-microsoft-com:vml" Requires="v">
                <p:oleObj spid="_x0000_s8349" name="Packager Shell Object" showAsIcon="1" r:id="rId5" imgW="789840" imgH="437760" progId="Package">
                  <p:embed/>
                </p:oleObj>
              </mc:Choice>
              <mc:Fallback>
                <p:oleObj name="Packager Shell Object" showAsIcon="1" r:id="rId5" imgW="789840" imgH="437760" progId="Package">
                  <p:embed/>
                  <p:pic>
                    <p:nvPicPr>
                      <p:cNvPr id="0" name=""/>
                      <p:cNvPicPr/>
                      <p:nvPr/>
                    </p:nvPicPr>
                    <p:blipFill>
                      <a:blip r:embed="rId6"/>
                      <a:stretch>
                        <a:fillRect/>
                      </a:stretch>
                    </p:blipFill>
                    <p:spPr>
                      <a:xfrm>
                        <a:off x="5472023" y="4265802"/>
                        <a:ext cx="790575" cy="438150"/>
                      </a:xfrm>
                      <a:prstGeom prst="rect">
                        <a:avLst/>
                      </a:prstGeom>
                    </p:spPr>
                  </p:pic>
                </p:oleObj>
              </mc:Fallback>
            </mc:AlternateContent>
          </a:graphicData>
        </a:graphic>
      </p:graphicFrame>
    </p:spTree>
    <p:extLst>
      <p:ext uri="{BB962C8B-B14F-4D97-AF65-F5344CB8AC3E}">
        <p14:creationId xmlns:p14="http://schemas.microsoft.com/office/powerpoint/2010/main" val="33124169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Self-referential S</a:t>
            </a:r>
            <a:r>
              <a:rPr lang="en-US" b="1" dirty="0" smtClean="0"/>
              <a:t>tructures(imp)</a:t>
            </a:r>
            <a:endParaRPr lang="en-US" b="1" dirty="0"/>
          </a:p>
        </p:txBody>
      </p:sp>
      <p:sp>
        <p:nvSpPr>
          <p:cNvPr id="3" name="Content Placeholder 2"/>
          <p:cNvSpPr>
            <a:spLocks noGrp="1"/>
          </p:cNvSpPr>
          <p:nvPr>
            <p:ph idx="1"/>
          </p:nvPr>
        </p:nvSpPr>
        <p:spPr/>
        <p:txBody>
          <a:bodyPr/>
          <a:lstStyle/>
          <a:p>
            <a:r>
              <a:rPr lang="en-US" dirty="0"/>
              <a:t>A self-referential </a:t>
            </a:r>
            <a:r>
              <a:rPr lang="en-US" b="1" dirty="0"/>
              <a:t>C</a:t>
            </a:r>
            <a:r>
              <a:rPr lang="en-US" dirty="0"/>
              <a:t> structure </a:t>
            </a:r>
            <a:endParaRPr lang="en-US" dirty="0" smtClean="0"/>
          </a:p>
          <a:p>
            <a:pPr marL="0" indent="0">
              <a:buNone/>
            </a:pPr>
            <a:r>
              <a:rPr lang="en-US" dirty="0" smtClean="0"/>
              <a:t>is </a:t>
            </a:r>
            <a:r>
              <a:rPr lang="en-US" dirty="0"/>
              <a:t>one which includes a pointer </a:t>
            </a:r>
            <a:r>
              <a:rPr lang="en-US" dirty="0" smtClean="0"/>
              <a:t>to</a:t>
            </a:r>
          </a:p>
          <a:p>
            <a:pPr marL="0" indent="0">
              <a:buNone/>
            </a:pPr>
            <a:r>
              <a:rPr lang="en-US" dirty="0" smtClean="0"/>
              <a:t>an </a:t>
            </a:r>
            <a:r>
              <a:rPr lang="en-US" dirty="0"/>
              <a:t>“instance” of itself.</a:t>
            </a:r>
            <a:endParaRPr lang="en-US" dirty="0" smtClean="0"/>
          </a:p>
          <a:p>
            <a:endParaRPr lang="en-US" dirty="0"/>
          </a:p>
          <a:p>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677334" y="2981295"/>
            <a:ext cx="3181783" cy="1701511"/>
          </a:xfrm>
          <a:prstGeom prst="rect">
            <a:avLst/>
          </a:prstGeom>
        </p:spPr>
      </p:pic>
      <p:pic>
        <p:nvPicPr>
          <p:cNvPr id="6" name="Picture 5"/>
          <p:cNvPicPr>
            <a:picLocks noChangeAspect="1"/>
          </p:cNvPicPr>
          <p:nvPr/>
        </p:nvPicPr>
        <p:blipFill>
          <a:blip r:embed="rId4"/>
          <a:stretch>
            <a:fillRect/>
          </a:stretch>
        </p:blipFill>
        <p:spPr>
          <a:xfrm>
            <a:off x="4403146" y="1620983"/>
            <a:ext cx="7442489" cy="5237017"/>
          </a:xfrm>
          <a:prstGeom prst="rect">
            <a:avLst/>
          </a:prstGeom>
        </p:spPr>
      </p:pic>
    </p:spTree>
    <p:extLst>
      <p:ext uri="{BB962C8B-B14F-4D97-AF65-F5344CB8AC3E}">
        <p14:creationId xmlns:p14="http://schemas.microsoft.com/office/powerpoint/2010/main" val="2854407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Self-referential Structures(imp)</a:t>
            </a:r>
            <a:endParaRPr lang="en-US" dirty="0"/>
          </a:p>
        </p:txBody>
      </p:sp>
      <p:pic>
        <p:nvPicPr>
          <p:cNvPr id="4" name="Content Placeholder 3"/>
          <p:cNvPicPr>
            <a:picLocks noGrp="1" noChangeAspect="1"/>
          </p:cNvPicPr>
          <p:nvPr>
            <p:ph idx="1"/>
          </p:nvPr>
        </p:nvPicPr>
        <p:blipFill>
          <a:blip r:embed="rId2"/>
          <a:stretch>
            <a:fillRect/>
          </a:stretch>
        </p:blipFill>
        <p:spPr>
          <a:xfrm>
            <a:off x="882434" y="1625455"/>
            <a:ext cx="7250184" cy="3265200"/>
          </a:xfrm>
          <a:prstGeom prst="rect">
            <a:avLst/>
          </a:prstGeom>
        </p:spPr>
      </p:pic>
    </p:spTree>
    <p:extLst>
      <p:ext uri="{BB962C8B-B14F-4D97-AF65-F5344CB8AC3E}">
        <p14:creationId xmlns:p14="http://schemas.microsoft.com/office/powerpoint/2010/main" val="4285923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lecture(Refer blackboard voice over PPT for these topics)</a:t>
            </a:r>
          </a:p>
        </p:txBody>
      </p:sp>
      <p:sp>
        <p:nvSpPr>
          <p:cNvPr id="3" name="Content Placeholder 2"/>
          <p:cNvSpPr>
            <a:spLocks noGrp="1"/>
          </p:cNvSpPr>
          <p:nvPr>
            <p:ph idx="1"/>
          </p:nvPr>
        </p:nvSpPr>
        <p:spPr/>
        <p:txBody>
          <a:bodyPr/>
          <a:lstStyle/>
          <a:p>
            <a:r>
              <a:rPr lang="en-US" dirty="0"/>
              <a:t>Unions, </a:t>
            </a:r>
            <a:r>
              <a:rPr lang="en-US" dirty="0" err="1"/>
              <a:t>typedef</a:t>
            </a:r>
            <a:r>
              <a:rPr lang="en-US" dirty="0"/>
              <a:t> (creating structures and union), ADT, Reflection &amp; Discussion</a:t>
            </a:r>
          </a:p>
        </p:txBody>
      </p:sp>
    </p:spTree>
    <p:extLst>
      <p:ext uri="{BB962C8B-B14F-4D97-AF65-F5344CB8AC3E}">
        <p14:creationId xmlns:p14="http://schemas.microsoft.com/office/powerpoint/2010/main" val="31275103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typedef</a:t>
            </a:r>
            <a:r>
              <a:rPr lang="en-US" dirty="0"/>
              <a:t/>
            </a:r>
            <a:br>
              <a:rPr lang="en-US" dirty="0"/>
            </a:br>
            <a:endParaRPr lang="en-US" dirty="0"/>
          </a:p>
        </p:txBody>
      </p:sp>
      <p:sp>
        <p:nvSpPr>
          <p:cNvPr id="3" name="Content Placeholder 2"/>
          <p:cNvSpPr>
            <a:spLocks noGrp="1"/>
          </p:cNvSpPr>
          <p:nvPr>
            <p:ph idx="1"/>
          </p:nvPr>
        </p:nvSpPr>
        <p:spPr>
          <a:xfrm>
            <a:off x="677334" y="1622738"/>
            <a:ext cx="8596668" cy="4940293"/>
          </a:xfrm>
        </p:spPr>
        <p:txBody>
          <a:bodyPr/>
          <a:lstStyle/>
          <a:p>
            <a:pPr marL="0" indent="0">
              <a:buNone/>
            </a:pPr>
            <a:r>
              <a:rPr lang="en-US" b="1" dirty="0" err="1"/>
              <a:t>typedef</a:t>
            </a:r>
            <a:r>
              <a:rPr lang="en-US" b="1" dirty="0"/>
              <a:t> </a:t>
            </a:r>
            <a:r>
              <a:rPr lang="en-US" dirty="0" smtClean="0"/>
              <a:t>:</a:t>
            </a:r>
          </a:p>
          <a:p>
            <a:r>
              <a:rPr lang="en-US" dirty="0" err="1" smtClean="0"/>
              <a:t>typedef</a:t>
            </a:r>
            <a:r>
              <a:rPr lang="en-US" dirty="0" smtClean="0"/>
              <a:t> </a:t>
            </a:r>
            <a:r>
              <a:rPr lang="en-US" dirty="0"/>
              <a:t>is used to give data type a new </a:t>
            </a:r>
            <a:r>
              <a:rPr lang="en-US" dirty="0" smtClean="0"/>
              <a:t>name.</a:t>
            </a:r>
          </a:p>
          <a:p>
            <a:r>
              <a:rPr lang="en-US" dirty="0" smtClean="0"/>
              <a:t>This </a:t>
            </a:r>
            <a:r>
              <a:rPr lang="en-US" dirty="0"/>
              <a:t>gives us a way to make code more readable by giving application-specific names to </a:t>
            </a:r>
            <a:r>
              <a:rPr lang="en-US" dirty="0" smtClean="0"/>
              <a:t>types.</a:t>
            </a:r>
          </a:p>
          <a:p>
            <a:r>
              <a:rPr lang="en-US" dirty="0" smtClean="0"/>
              <a:t>so </a:t>
            </a:r>
            <a:r>
              <a:rPr lang="en-US" dirty="0" err="1"/>
              <a:t>typedef</a:t>
            </a:r>
            <a:r>
              <a:rPr lang="en-US" dirty="0"/>
              <a:t> defines a new type much like the built-in types </a:t>
            </a:r>
            <a:r>
              <a:rPr lang="en-US" dirty="0" err="1"/>
              <a:t>int</a:t>
            </a:r>
            <a:r>
              <a:rPr lang="en-US" dirty="0"/>
              <a:t>, double etc.</a:t>
            </a:r>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1116421" y="3832051"/>
            <a:ext cx="4295775" cy="1733550"/>
          </a:xfrm>
          <a:prstGeom prst="rect">
            <a:avLst/>
          </a:prstGeom>
        </p:spPr>
      </p:pic>
      <p:pic>
        <p:nvPicPr>
          <p:cNvPr id="5" name="Picture 4"/>
          <p:cNvPicPr>
            <a:picLocks noChangeAspect="1"/>
          </p:cNvPicPr>
          <p:nvPr/>
        </p:nvPicPr>
        <p:blipFill>
          <a:blip r:embed="rId4"/>
          <a:stretch>
            <a:fillRect/>
          </a:stretch>
        </p:blipFill>
        <p:spPr>
          <a:xfrm>
            <a:off x="1327593" y="5636416"/>
            <a:ext cx="3648075" cy="581025"/>
          </a:xfrm>
          <a:prstGeom prst="rect">
            <a:avLst/>
          </a:prstGeom>
        </p:spPr>
      </p:pic>
    </p:spTree>
    <p:extLst>
      <p:ext uri="{BB962C8B-B14F-4D97-AF65-F5344CB8AC3E}">
        <p14:creationId xmlns:p14="http://schemas.microsoft.com/office/powerpoint/2010/main" val="11518406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typedef</a:t>
            </a:r>
            <a:endParaRPr lang="en-US" dirty="0"/>
          </a:p>
        </p:txBody>
      </p:sp>
      <p:sp>
        <p:nvSpPr>
          <p:cNvPr id="3" name="Content Placeholder 2"/>
          <p:cNvSpPr>
            <a:spLocks noGrp="1"/>
          </p:cNvSpPr>
          <p:nvPr>
            <p:ph idx="1"/>
          </p:nvPr>
        </p:nvSpPr>
        <p:spPr>
          <a:xfrm>
            <a:off x="677334" y="1622738"/>
            <a:ext cx="8596668" cy="5006661"/>
          </a:xfrm>
        </p:spPr>
        <p:txBody>
          <a:bodyPr/>
          <a:lstStyle/>
          <a:p>
            <a:r>
              <a:rPr lang="en-US" dirty="0"/>
              <a:t>In C, </a:t>
            </a:r>
            <a:r>
              <a:rPr lang="en-US" i="1" dirty="0" err="1"/>
              <a:t>typedef</a:t>
            </a:r>
            <a:r>
              <a:rPr lang="en-US" i="1" dirty="0"/>
              <a:t> </a:t>
            </a:r>
            <a:r>
              <a:rPr lang="en-US" dirty="0"/>
              <a:t>is considered as a </a:t>
            </a:r>
            <a:r>
              <a:rPr lang="en-US" dirty="0">
                <a:solidFill>
                  <a:srgbClr val="C00000"/>
                </a:solidFill>
              </a:rPr>
              <a:t>storage class </a:t>
            </a:r>
            <a:r>
              <a:rPr lang="en-US" dirty="0"/>
              <a:t>like other storage classes (auto, register, static and extern),nevertheless the purpose of </a:t>
            </a:r>
            <a:r>
              <a:rPr lang="en-US" i="1" dirty="0" err="1"/>
              <a:t>typedef</a:t>
            </a:r>
            <a:r>
              <a:rPr lang="en-US" i="1" dirty="0"/>
              <a:t> </a:t>
            </a:r>
            <a:r>
              <a:rPr lang="en-US" dirty="0"/>
              <a:t>is to assign alternative names to existing types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pPr marL="457200" lvl="1" indent="0">
              <a:buNone/>
            </a:pPr>
            <a:endParaRPr lang="en-US" dirty="0" smtClean="0"/>
          </a:p>
          <a:p>
            <a:pPr marL="457200" lvl="1" indent="0">
              <a:buNone/>
            </a:pPr>
            <a:r>
              <a:rPr lang="en-US" b="1" dirty="0" smtClean="0">
                <a:solidFill>
                  <a:srgbClr val="C00000"/>
                </a:solidFill>
              </a:rPr>
              <a:t>Output:                </a:t>
            </a:r>
          </a:p>
          <a:p>
            <a:pPr marL="457200" lvl="1" indent="0">
              <a:buNone/>
            </a:pPr>
            <a:r>
              <a:rPr lang="en-US" b="1" dirty="0" smtClean="0">
                <a:solidFill>
                  <a:srgbClr val="C00000"/>
                </a:solidFill>
              </a:rPr>
              <a:t> 5                                                            Compiler </a:t>
            </a:r>
            <a:r>
              <a:rPr lang="en-US" b="1" dirty="0">
                <a:solidFill>
                  <a:srgbClr val="C00000"/>
                </a:solidFill>
              </a:rPr>
              <a:t>Error: multiple storage classes in </a:t>
            </a:r>
            <a:r>
              <a:rPr lang="en-US" b="1" dirty="0" smtClean="0">
                <a:solidFill>
                  <a:srgbClr val="C00000"/>
                </a:solidFill>
              </a:rPr>
              <a:t>                    </a:t>
            </a:r>
          </a:p>
          <a:p>
            <a:pPr marL="457200" lvl="1" indent="0">
              <a:buNone/>
            </a:pPr>
            <a:r>
              <a:rPr lang="en-US" b="1" dirty="0">
                <a:solidFill>
                  <a:srgbClr val="C00000"/>
                </a:solidFill>
              </a:rPr>
              <a:t> </a:t>
            </a:r>
            <a:r>
              <a:rPr lang="en-US" b="1" dirty="0" smtClean="0">
                <a:solidFill>
                  <a:srgbClr val="C00000"/>
                </a:solidFill>
              </a:rPr>
              <a:t>                                                              declaration specifiers</a:t>
            </a:r>
          </a:p>
        </p:txBody>
      </p:sp>
      <p:pic>
        <p:nvPicPr>
          <p:cNvPr id="4" name="Picture 3"/>
          <p:cNvPicPr>
            <a:picLocks noChangeAspect="1"/>
          </p:cNvPicPr>
          <p:nvPr/>
        </p:nvPicPr>
        <p:blipFill>
          <a:blip r:embed="rId2"/>
          <a:stretch>
            <a:fillRect/>
          </a:stretch>
        </p:blipFill>
        <p:spPr>
          <a:xfrm>
            <a:off x="1022707" y="2889608"/>
            <a:ext cx="3976995" cy="2449308"/>
          </a:xfrm>
          <a:prstGeom prst="rect">
            <a:avLst/>
          </a:prstGeom>
        </p:spPr>
      </p:pic>
      <p:pic>
        <p:nvPicPr>
          <p:cNvPr id="5" name="Picture 4"/>
          <p:cNvPicPr>
            <a:picLocks noChangeAspect="1"/>
          </p:cNvPicPr>
          <p:nvPr/>
        </p:nvPicPr>
        <p:blipFill>
          <a:blip r:embed="rId3"/>
          <a:stretch>
            <a:fillRect/>
          </a:stretch>
        </p:blipFill>
        <p:spPr>
          <a:xfrm>
            <a:off x="5345075" y="2889608"/>
            <a:ext cx="4274301" cy="2449308"/>
          </a:xfrm>
          <a:prstGeom prst="rect">
            <a:avLst/>
          </a:prstGeom>
        </p:spPr>
      </p:pic>
    </p:spTree>
    <p:extLst>
      <p:ext uri="{BB962C8B-B14F-4D97-AF65-F5344CB8AC3E}">
        <p14:creationId xmlns:p14="http://schemas.microsoft.com/office/powerpoint/2010/main" val="334462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Initialization of an Array</a:t>
            </a:r>
            <a:br>
              <a:rPr lang="en-US" b="1"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677334" y="1754019"/>
            <a:ext cx="7286795" cy="2464020"/>
          </a:xfrm>
          <a:prstGeom prst="rect">
            <a:avLst/>
          </a:prstGeom>
        </p:spPr>
      </p:pic>
    </p:spTree>
    <p:extLst>
      <p:ext uri="{BB962C8B-B14F-4D97-AF65-F5344CB8AC3E}">
        <p14:creationId xmlns:p14="http://schemas.microsoft.com/office/powerpoint/2010/main" val="219201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Initialization of an Array</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solidFill>
              </a:rPr>
              <a:t>2</a:t>
            </a:r>
            <a:r>
              <a:rPr lang="en-US" b="1" dirty="0" smtClean="0">
                <a:solidFill>
                  <a:schemeClr val="accent5"/>
                </a:solidFill>
              </a:rPr>
              <a:t>. Initializing values one after another.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Note: </a:t>
            </a:r>
            <a:r>
              <a:rPr lang="en-US" dirty="0" err="1" smtClean="0"/>
              <a:t>arr</a:t>
            </a:r>
            <a:r>
              <a:rPr lang="en-US" dirty="0" smtClean="0"/>
              <a:t>[] (It gives compile time </a:t>
            </a:r>
            <a:r>
              <a:rPr lang="en-US" dirty="0"/>
              <a:t>error </a:t>
            </a:r>
            <a:r>
              <a:rPr lang="en-US" dirty="0" smtClean="0"/>
              <a:t>if we do not specify size of array)</a:t>
            </a:r>
          </a:p>
          <a:p>
            <a:pPr marL="0" indent="0">
              <a:buNone/>
            </a:pPr>
            <a:endParaRPr lang="en-US" dirty="0" smtClean="0"/>
          </a:p>
        </p:txBody>
      </p:sp>
      <p:pic>
        <p:nvPicPr>
          <p:cNvPr id="5" name="Picture 4"/>
          <p:cNvPicPr>
            <a:picLocks noChangeAspect="1"/>
          </p:cNvPicPr>
          <p:nvPr/>
        </p:nvPicPr>
        <p:blipFill>
          <a:blip r:embed="rId3"/>
          <a:stretch>
            <a:fillRect/>
          </a:stretch>
        </p:blipFill>
        <p:spPr>
          <a:xfrm>
            <a:off x="1014025" y="2044698"/>
            <a:ext cx="6810626" cy="2723245"/>
          </a:xfrm>
          <a:prstGeom prst="rect">
            <a:avLst/>
          </a:prstGeom>
        </p:spPr>
      </p:pic>
    </p:spTree>
    <p:extLst>
      <p:ext uri="{BB962C8B-B14F-4D97-AF65-F5344CB8AC3E}">
        <p14:creationId xmlns:p14="http://schemas.microsoft.com/office/powerpoint/2010/main" val="115004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Initialization of </a:t>
            </a:r>
            <a:r>
              <a:rPr lang="en-US" b="1" dirty="0" smtClean="0"/>
              <a:t>Array</a:t>
            </a:r>
            <a:endParaRPr lang="en-US" dirty="0"/>
          </a:p>
        </p:txBody>
      </p:sp>
      <p:sp>
        <p:nvSpPr>
          <p:cNvPr id="3" name="Content Placeholder 2"/>
          <p:cNvSpPr>
            <a:spLocks noGrp="1"/>
          </p:cNvSpPr>
          <p:nvPr>
            <p:ph idx="1"/>
          </p:nvPr>
        </p:nvSpPr>
        <p:spPr>
          <a:xfrm>
            <a:off x="677334" y="1622739"/>
            <a:ext cx="8596668" cy="4926342"/>
          </a:xfrm>
        </p:spPr>
        <p:txBody>
          <a:bodyPr>
            <a:normAutofit/>
          </a:bodyPr>
          <a:lstStyle/>
          <a:p>
            <a:pPr marL="0" indent="0">
              <a:buNone/>
            </a:pPr>
            <a:r>
              <a:rPr lang="en-US" b="1" dirty="0">
                <a:solidFill>
                  <a:schemeClr val="accent5"/>
                </a:solidFill>
              </a:rPr>
              <a:t>3</a:t>
            </a:r>
            <a:r>
              <a:rPr lang="en-US" b="1" dirty="0" smtClean="0">
                <a:solidFill>
                  <a:schemeClr val="accent5"/>
                </a:solidFill>
              </a:rPr>
              <a:t>. Runtime </a:t>
            </a:r>
            <a:r>
              <a:rPr lang="en-US" b="1" dirty="0">
                <a:solidFill>
                  <a:schemeClr val="accent5"/>
                </a:solidFill>
              </a:rPr>
              <a:t>Array </a:t>
            </a:r>
            <a:r>
              <a:rPr lang="en-US" b="1" dirty="0" smtClean="0">
                <a:solidFill>
                  <a:schemeClr val="accent5"/>
                </a:solidFill>
              </a:rPr>
              <a:t>initialization (1D array): </a:t>
            </a:r>
            <a:r>
              <a:rPr lang="en-US" b="1" dirty="0">
                <a:solidFill>
                  <a:schemeClr val="accent5"/>
                </a:solidFill>
              </a:rPr>
              <a:t>store user input data into </a:t>
            </a:r>
            <a:r>
              <a:rPr lang="en-US" b="1" dirty="0" smtClean="0">
                <a:solidFill>
                  <a:schemeClr val="accent5"/>
                </a:solidFill>
              </a:rPr>
              <a:t>1 D array</a:t>
            </a:r>
            <a:r>
              <a:rPr lang="en-US" b="1" dirty="0"/>
              <a:t/>
            </a:r>
            <a:br>
              <a:rPr lang="en-US" b="1" dirty="0"/>
            </a:br>
            <a:r>
              <a:rPr lang="en-US" dirty="0" smtClean="0"/>
              <a:t>An </a:t>
            </a:r>
            <a:r>
              <a:rPr lang="en-US" dirty="0"/>
              <a:t>array can also be initialized at runtime using </a:t>
            </a:r>
            <a:r>
              <a:rPr lang="en-US" dirty="0" err="1"/>
              <a:t>scanf</a:t>
            </a:r>
            <a:r>
              <a:rPr lang="en-US" dirty="0"/>
              <a:t>() function. This approach is usually used for initializing large array, or to initialize array with user specified values. Example</a:t>
            </a:r>
            <a:r>
              <a:rPr lang="en-US" dirty="0" smtClean="0"/>
              <a:t>,</a:t>
            </a:r>
          </a:p>
          <a:p>
            <a:endParaRPr lang="en-US" dirty="0" smtClean="0"/>
          </a:p>
        </p:txBody>
      </p:sp>
      <p:pic>
        <p:nvPicPr>
          <p:cNvPr id="4" name="Picture 3"/>
          <p:cNvPicPr>
            <a:picLocks noChangeAspect="1"/>
          </p:cNvPicPr>
          <p:nvPr/>
        </p:nvPicPr>
        <p:blipFill>
          <a:blip r:embed="rId2"/>
          <a:stretch>
            <a:fillRect/>
          </a:stretch>
        </p:blipFill>
        <p:spPr>
          <a:xfrm>
            <a:off x="908545" y="2886891"/>
            <a:ext cx="5152618" cy="3644540"/>
          </a:xfrm>
          <a:prstGeom prst="rect">
            <a:avLst/>
          </a:prstGeom>
        </p:spPr>
      </p:pic>
    </p:spTree>
    <p:extLst>
      <p:ext uri="{BB962C8B-B14F-4D97-AF65-F5344CB8AC3E}">
        <p14:creationId xmlns:p14="http://schemas.microsoft.com/office/powerpoint/2010/main" val="109954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5677</TotalTime>
  <Words>2732</Words>
  <Application>Microsoft Office PowerPoint</Application>
  <PresentationFormat>Widescreen</PresentationFormat>
  <Paragraphs>437</Paragraphs>
  <Slides>68</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8" baseType="lpstr">
      <vt:lpstr>Arial</vt:lpstr>
      <vt:lpstr>Calibri</vt:lpstr>
      <vt:lpstr>Consolas</vt:lpstr>
      <vt:lpstr>Open Sans</vt:lpstr>
      <vt:lpstr>Times New Roman</vt:lpstr>
      <vt:lpstr>Trebuchet MS</vt:lpstr>
      <vt:lpstr>Wingdings 3</vt:lpstr>
      <vt:lpstr>Facet</vt:lpstr>
      <vt:lpstr>Packager Shell Object</vt:lpstr>
      <vt:lpstr>Package</vt:lpstr>
      <vt:lpstr>Module 3( Online lectures are highlighted using  red color)</vt:lpstr>
      <vt:lpstr>Pointer usage </vt:lpstr>
      <vt:lpstr>Arrays</vt:lpstr>
      <vt:lpstr>Declaring an Array (One dimensional)</vt:lpstr>
      <vt:lpstr>Declaring an Array</vt:lpstr>
      <vt:lpstr>Initialization of an Array </vt:lpstr>
      <vt:lpstr>Initialization of an Array </vt:lpstr>
      <vt:lpstr>Initialization of an Array</vt:lpstr>
      <vt:lpstr>Initialization of Array</vt:lpstr>
      <vt:lpstr>Initialization of Array</vt:lpstr>
      <vt:lpstr>Example</vt:lpstr>
      <vt:lpstr>How arrays are stored in memory: Conceptual Representation</vt:lpstr>
      <vt:lpstr>Actual Representation</vt:lpstr>
      <vt:lpstr>Points to remember:</vt:lpstr>
      <vt:lpstr>Points to remember:</vt:lpstr>
      <vt:lpstr>Arrays and Pointer in C (important)</vt:lpstr>
      <vt:lpstr>Arrays and Pointer in C (important)</vt:lpstr>
      <vt:lpstr>Pointer and []</vt:lpstr>
      <vt:lpstr> </vt:lpstr>
      <vt:lpstr> </vt:lpstr>
      <vt:lpstr>Example-1</vt:lpstr>
      <vt:lpstr>Example-2</vt:lpstr>
      <vt:lpstr>Difference between pointer and array in C?</vt:lpstr>
      <vt:lpstr>Difference between pointer and array in C?</vt:lpstr>
      <vt:lpstr>Similarity between pointer and array in C?</vt:lpstr>
      <vt:lpstr>Similarity between pointer and array in C?</vt:lpstr>
      <vt:lpstr>Similarity between pointer and array in C?</vt:lpstr>
      <vt:lpstr>Computing  address in  one Dimensional Arrays</vt:lpstr>
      <vt:lpstr>Computing  address in  one Dimensional Arrays</vt:lpstr>
      <vt:lpstr>Array and Function (Important)</vt:lpstr>
      <vt:lpstr>Array and Function</vt:lpstr>
      <vt:lpstr>Example 1</vt:lpstr>
      <vt:lpstr>Example 2</vt:lpstr>
      <vt:lpstr>Example 2</vt:lpstr>
      <vt:lpstr>Passing 2d array to function</vt:lpstr>
      <vt:lpstr> If compiler is C99 compatible From C99, C language supports variable sized arrays to be passed simply by specifying the variable dimensions </vt:lpstr>
      <vt:lpstr>String </vt:lpstr>
      <vt:lpstr>Declaration of strings</vt:lpstr>
      <vt:lpstr>Memory layout of C Programs</vt:lpstr>
      <vt:lpstr>Examples:</vt:lpstr>
      <vt:lpstr>Declaration of strings</vt:lpstr>
      <vt:lpstr>Declaration of strings</vt:lpstr>
      <vt:lpstr>Examples:</vt:lpstr>
      <vt:lpstr>Examples:</vt:lpstr>
      <vt:lpstr>Reading Strings from user</vt:lpstr>
      <vt:lpstr>Reading Strings from user</vt:lpstr>
      <vt:lpstr>Reading Strings from user</vt:lpstr>
      <vt:lpstr>Reading String from input with space character</vt:lpstr>
      <vt:lpstr>Online lecture(Refer blackboard voice over PPT for these topics)</vt:lpstr>
      <vt:lpstr>Dynamic Memory Allocaion</vt:lpstr>
      <vt:lpstr>PowerPoint Presentation</vt:lpstr>
      <vt:lpstr>Try out these examples:</vt:lpstr>
      <vt:lpstr>Structures in C</vt:lpstr>
      <vt:lpstr>Structures declaration in C</vt:lpstr>
      <vt:lpstr>Example:</vt:lpstr>
      <vt:lpstr>initializing structure members</vt:lpstr>
      <vt:lpstr>Initializing structure members</vt:lpstr>
      <vt:lpstr>HOW STRUCTURE MEMBERS ARE STORED IN MEMORY? </vt:lpstr>
      <vt:lpstr>How to access structure elements?</vt:lpstr>
      <vt:lpstr>C – Array of Structures</vt:lpstr>
      <vt:lpstr>Structures and functions</vt:lpstr>
      <vt:lpstr>Structures and functions</vt:lpstr>
      <vt:lpstr>Pointers to structures</vt:lpstr>
      <vt:lpstr>Self-referential Structures(imp)</vt:lpstr>
      <vt:lpstr>Self-referential Structures(imp)</vt:lpstr>
      <vt:lpstr>Online lecture(Refer blackboard voice over PPT for these topics)</vt:lpstr>
      <vt:lpstr>typedef </vt:lpstr>
      <vt:lpstr>typedef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625</cp:revision>
  <dcterms:created xsi:type="dcterms:W3CDTF">2017-10-23T00:26:08Z</dcterms:created>
  <dcterms:modified xsi:type="dcterms:W3CDTF">2019-10-30T03:06:11Z</dcterms:modified>
</cp:coreProperties>
</file>