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58" r:id="rId5"/>
    <p:sldId id="275" r:id="rId6"/>
    <p:sldId id="276" r:id="rId7"/>
    <p:sldId id="277" r:id="rId8"/>
    <p:sldId id="278" r:id="rId9"/>
    <p:sldId id="280" r:id="rId10"/>
    <p:sldId id="259" r:id="rId11"/>
    <p:sldId id="267" r:id="rId12"/>
    <p:sldId id="268" r:id="rId13"/>
    <p:sldId id="260" r:id="rId14"/>
    <p:sldId id="270" r:id="rId15"/>
    <p:sldId id="271" r:id="rId16"/>
    <p:sldId id="272" r:id="rId17"/>
    <p:sldId id="263" r:id="rId18"/>
    <p:sldId id="261" r:id="rId19"/>
    <p:sldId id="265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2574" autoAdjust="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fr-FR" noProof="0" dirty="0"/>
            <a:t>Étape 1 : </a:t>
          </a:r>
          <a:r>
            <a:rPr lang="fr-FR" noProof="0" dirty="0" smtClean="0"/>
            <a:t>Entrée</a:t>
          </a:r>
          <a:endParaRPr lang="fr-FR" noProof="0" dirty="0"/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fr-FR" noProof="0" dirty="0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fr-FR" noProof="0" dirty="0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fr-FR" noProof="0" dirty="0" smtClean="0"/>
            <a:t>Le multiplexeur exécute l’opération correspondante au Codop et en prenant en compte les entrées.</a:t>
          </a:r>
          <a:endParaRPr lang="fr-FR" noProof="0" dirty="0"/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fr-FR" noProof="0" dirty="0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fr-FR" noProof="0" dirty="0"/>
        </a:p>
      </dgm:t>
    </dgm:pt>
    <dgm:pt modelId="{9FAC0332-7F96-407C-9C6F-3C2BA1928D07}">
      <dgm:prSet phldrT="[Text]"/>
      <dgm:spPr/>
      <dgm:t>
        <a:bodyPr/>
        <a:lstStyle/>
        <a:p>
          <a:pPr rtl="0"/>
          <a:r>
            <a:rPr lang="fr-FR" noProof="0" dirty="0" smtClean="0"/>
            <a:t>Étape 2 : Sortie</a:t>
          </a:r>
          <a:endParaRPr lang="fr-FR" noProof="0" dirty="0"/>
        </a:p>
      </dgm:t>
    </dgm:pt>
    <dgm:pt modelId="{DB94154A-C8C2-489B-B250-DFFF56DEBA42}" type="parTrans" cxnId="{04CE1581-73CE-463D-B413-D2EC074D32BC}">
      <dgm:prSet/>
      <dgm:spPr/>
      <dgm:t>
        <a:bodyPr/>
        <a:lstStyle/>
        <a:p>
          <a:endParaRPr lang="fr-FR"/>
        </a:p>
      </dgm:t>
    </dgm:pt>
    <dgm:pt modelId="{E2F8C43D-25DF-42ED-ABC4-327194C0DB91}" type="sibTrans" cxnId="{04CE1581-73CE-463D-B413-D2EC074D32BC}">
      <dgm:prSet/>
      <dgm:spPr/>
      <dgm:t>
        <a:bodyPr/>
        <a:lstStyle/>
        <a:p>
          <a:endParaRPr lang="fr-FR"/>
        </a:p>
      </dgm:t>
    </dgm:pt>
    <dgm:pt modelId="{B1FA37B0-A2FC-400B-B9AB-4D57E6FBE9BA}">
      <dgm:prSet phldrT="[Text]"/>
      <dgm:spPr/>
      <dgm:t>
        <a:bodyPr rtlCol="0"/>
        <a:lstStyle/>
        <a:p>
          <a:pPr rtl="0"/>
          <a:r>
            <a:rPr lang="fr-FR" noProof="0" dirty="0" smtClean="0"/>
            <a:t>Les drapeaux sont mis à jour et le résultat de l’opération est en sortie sur 32 bits.</a:t>
          </a:r>
          <a:endParaRPr lang="fr-FR" noProof="0" dirty="0"/>
        </a:p>
      </dgm:t>
    </dgm:pt>
    <dgm:pt modelId="{4CDB7908-6B05-4D04-8876-5A0110B8CD16}" type="parTrans" cxnId="{35A9E1DE-D65A-4C2E-96F0-35C4383AFBC8}">
      <dgm:prSet/>
      <dgm:spPr/>
      <dgm:t>
        <a:bodyPr/>
        <a:lstStyle/>
        <a:p>
          <a:endParaRPr lang="fr-FR"/>
        </a:p>
      </dgm:t>
    </dgm:pt>
    <dgm:pt modelId="{ED7FD2E8-934E-404D-8BF1-348E3EBDDC5C}" type="sibTrans" cxnId="{35A9E1DE-D65A-4C2E-96F0-35C4383AFBC8}">
      <dgm:prSet/>
      <dgm:spPr/>
      <dgm:t>
        <a:bodyPr/>
        <a:lstStyle/>
        <a:p>
          <a:endParaRPr lang="fr-FR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52839F-D941-4E3B-BA68-AC653DAEAE4C}" type="pres">
      <dgm:prSet presAssocID="{5F712884-449D-4DB5-9953-28B7C76B95EA}" presName="parSh" presStyleLbl="node1" presStyleIdx="0" presStyleCnt="2"/>
      <dgm:spPr/>
      <dgm:t>
        <a:bodyPr/>
        <a:lstStyle/>
        <a:p>
          <a:endParaRPr lang="fr-FR"/>
        </a:p>
      </dgm:t>
    </dgm:pt>
    <dgm:pt modelId="{9AFA4903-C1AC-4872-B8FC-33B461DA35FC}" type="pres">
      <dgm:prSet presAssocID="{5F712884-449D-4DB5-9953-28B7C76B95E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B2D37A-6F50-4E0F-B305-9EB4D512D773}" type="pres">
      <dgm:prSet presAssocID="{EB5FE175-6B6D-4195-A86F-6DFA96778160}" presName="sibTrans" presStyleLbl="sibTrans2D1" presStyleIdx="0" presStyleCnt="1" custLinFactY="100000" custLinFactNeighborX="77790" custLinFactNeighborY="132970"/>
      <dgm:spPr/>
      <dgm:t>
        <a:bodyPr/>
        <a:lstStyle/>
        <a:p>
          <a:endParaRPr lang="fr-FR"/>
        </a:p>
      </dgm:t>
    </dgm:pt>
    <dgm:pt modelId="{ADE18D45-E3E4-4C40-8D6C-3AC62ACE8299}" type="pres">
      <dgm:prSet presAssocID="{EB5FE175-6B6D-4195-A86F-6DFA96778160}" presName="connTx" presStyleLbl="sibTrans2D1" presStyleIdx="0" presStyleCnt="1"/>
      <dgm:spPr/>
      <dgm:t>
        <a:bodyPr/>
        <a:lstStyle/>
        <a:p>
          <a:endParaRPr lang="fr-FR"/>
        </a:p>
      </dgm:t>
    </dgm:pt>
    <dgm:pt modelId="{87209914-E669-4949-B275-61335276DB76}" type="pres">
      <dgm:prSet presAssocID="{9FAC0332-7F96-407C-9C6F-3C2BA1928D07}" presName="composite" presStyleCnt="0"/>
      <dgm:spPr/>
    </dgm:pt>
    <dgm:pt modelId="{A8EFCCDA-46CE-4A40-B8EB-80CD6AF4DE09}" type="pres">
      <dgm:prSet presAssocID="{9FAC0332-7F96-407C-9C6F-3C2BA1928D0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94D75-0A4B-4788-9C36-1ADB88EFB5FE}" type="pres">
      <dgm:prSet presAssocID="{9FAC0332-7F96-407C-9C6F-3C2BA1928D07}" presName="parSh" presStyleLbl="node1" presStyleIdx="1" presStyleCnt="2"/>
      <dgm:spPr/>
      <dgm:t>
        <a:bodyPr/>
        <a:lstStyle/>
        <a:p>
          <a:endParaRPr lang="fr-FR"/>
        </a:p>
      </dgm:t>
    </dgm:pt>
    <dgm:pt modelId="{EDC1044A-6F8D-48FA-B3BC-D6972AEDFE77}" type="pres">
      <dgm:prSet presAssocID="{9FAC0332-7F96-407C-9C6F-3C2BA1928D07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63824A-48A3-411C-9FD5-2952AA41E76E}" type="presOf" srcId="{9FAC0332-7F96-407C-9C6F-3C2BA1928D07}" destId="{A8EFCCDA-46CE-4A40-B8EB-80CD6AF4DE09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F0BFEA65-02E2-45DA-9ECC-0735EBCE5CBD}" type="presOf" srcId="{B1FA37B0-A2FC-400B-B9AB-4D57E6FBE9BA}" destId="{EDC1044A-6F8D-48FA-B3BC-D6972AEDFE77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35A9E1DE-D65A-4C2E-96F0-35C4383AFBC8}" srcId="{9FAC0332-7F96-407C-9C6F-3C2BA1928D07}" destId="{B1FA37B0-A2FC-400B-B9AB-4D57E6FBE9BA}" srcOrd="0" destOrd="0" parTransId="{4CDB7908-6B05-4D04-8876-5A0110B8CD16}" sibTransId="{ED7FD2E8-934E-404D-8BF1-348E3EBDDC5C}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C3E518C0-DE77-4569-A3D6-8FD7A848C8ED}" type="presOf" srcId="{9FAC0332-7F96-407C-9C6F-3C2BA1928D07}" destId="{F3B94D75-0A4B-4788-9C36-1ADB88EFB5FE}" srcOrd="1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04CE1581-73CE-463D-B413-D2EC074D32BC}" srcId="{CADE50C9-6A62-45AC-AF42-A90DC46A3209}" destId="{9FAC0332-7F96-407C-9C6F-3C2BA1928D07}" srcOrd="1" destOrd="0" parTransId="{DB94154A-C8C2-489B-B250-DFFF56DEBA42}" sibTransId="{E2F8C43D-25DF-42ED-ABC4-327194C0DB91}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5C12C7ED-8818-4281-8F56-7CF2202A7F1F}" type="presParOf" srcId="{FDB6D5C0-0ED5-4B9D-9E48-126ED2C433C3}" destId="{87209914-E669-4949-B275-61335276DB76}" srcOrd="2" destOrd="0" presId="urn:microsoft.com/office/officeart/2005/8/layout/process3"/>
    <dgm:cxn modelId="{025137C9-C001-4D73-945A-8337FD310A67}" type="presParOf" srcId="{87209914-E669-4949-B275-61335276DB76}" destId="{A8EFCCDA-46CE-4A40-B8EB-80CD6AF4DE09}" srcOrd="0" destOrd="0" presId="urn:microsoft.com/office/officeart/2005/8/layout/process3"/>
    <dgm:cxn modelId="{F33B6DD2-9F2B-4FCF-AA43-24E2FC8E83C8}" type="presParOf" srcId="{87209914-E669-4949-B275-61335276DB76}" destId="{F3B94D75-0A4B-4788-9C36-1ADB88EFB5FE}" srcOrd="1" destOrd="0" presId="urn:microsoft.com/office/officeart/2005/8/layout/process3"/>
    <dgm:cxn modelId="{9586CB8B-922A-45C7-A77D-28B94147B87D}" type="presParOf" srcId="{87209914-E669-4949-B275-61335276DB76}" destId="{EDC1044A-6F8D-48FA-B3BC-D6972AEDFE7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fr-FR" noProof="0" dirty="0"/>
            <a:t>Étape 1 : </a:t>
          </a:r>
          <a:r>
            <a:rPr lang="fr-FR" noProof="0" dirty="0" err="1"/>
            <a:t>Parser</a:t>
          </a:r>
          <a:endParaRPr lang="fr-FR" noProof="0" dirty="0"/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fr-FR" noProof="0" dirty="0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fr-FR" noProof="0" dirty="0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fr-FR" noProof="0" dirty="0"/>
            <a:t>Lecture du fichier </a:t>
          </a:r>
          <a:r>
            <a:rPr lang="fr-FR" noProof="0" dirty="0" err="1"/>
            <a:t>asm</a:t>
          </a:r>
          <a:r>
            <a:rPr lang="fr-FR" noProof="0" dirty="0"/>
            <a:t> en entrée</a:t>
          </a: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fr-FR" noProof="0" dirty="0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fr-FR" noProof="0" dirty="0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fr-FR" noProof="0" dirty="0"/>
            <a:t>Étape 2 : </a:t>
          </a:r>
          <a:r>
            <a:rPr lang="fr-FR" noProof="0" dirty="0" err="1"/>
            <a:t>Executor</a:t>
          </a:r>
          <a:endParaRPr lang="fr-FR" noProof="0" dirty="0"/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fr-FR" noProof="0" dirty="0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fr-FR" noProof="0" dirty="0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fr-FR" noProof="0" dirty="0"/>
            <a:t>Identification de chaque ligne d’instruction </a:t>
          </a:r>
          <a:r>
            <a:rPr lang="fr-FR" noProof="0" dirty="0" err="1"/>
            <a:t>parsée</a:t>
          </a:r>
          <a:r>
            <a:rPr lang="fr-FR" noProof="0" dirty="0"/>
            <a:t> et conforme à la signature du jeu d’instruction</a:t>
          </a: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fr-FR" noProof="0" dirty="0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fr-FR" noProof="0" dirty="0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fr-FR" noProof="0" dirty="0"/>
            <a:t>Étape 3 : Writer</a:t>
          </a: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fr-FR" noProof="0" dirty="0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fr-FR" noProof="0" dirty="0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fr-FR" noProof="0" dirty="0"/>
            <a:t>Récupère les résultats hexadécimaux</a:t>
          </a: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fr-FR" noProof="0" dirty="0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fr-FR" noProof="0" dirty="0"/>
        </a:p>
      </dgm:t>
    </dgm:pt>
    <dgm:pt modelId="{90AB447F-D494-4A4C-947D-A3F44F97722A}">
      <dgm:prSet phldrT="[Text]"/>
      <dgm:spPr/>
      <dgm:t>
        <a:bodyPr rtlCol="0"/>
        <a:lstStyle/>
        <a:p>
          <a:pPr rtl="0"/>
          <a:r>
            <a:rPr lang="fr-FR" noProof="0" dirty="0"/>
            <a:t>Identification des types d’instruction: déclaration, allocation, main…</a:t>
          </a:r>
        </a:p>
      </dgm:t>
    </dgm:pt>
    <dgm:pt modelId="{2E87815E-2CDB-4A13-8BCB-6EE065628254}" type="parTrans" cxnId="{D8CFDA66-BFBB-43D5-8A34-172B2B2C2FBD}">
      <dgm:prSet/>
      <dgm:spPr/>
      <dgm:t>
        <a:bodyPr/>
        <a:lstStyle/>
        <a:p>
          <a:endParaRPr lang="fr-FR"/>
        </a:p>
      </dgm:t>
    </dgm:pt>
    <dgm:pt modelId="{C71DDA09-4022-4B98-BC51-D5E45CDA5A42}" type="sibTrans" cxnId="{D8CFDA66-BFBB-43D5-8A34-172B2B2C2FBD}">
      <dgm:prSet/>
      <dgm:spPr/>
      <dgm:t>
        <a:bodyPr/>
        <a:lstStyle/>
        <a:p>
          <a:endParaRPr lang="fr-FR"/>
        </a:p>
      </dgm:t>
    </dgm:pt>
    <dgm:pt modelId="{B0617825-9F52-44CD-81B1-DB42DC0D6D73}">
      <dgm:prSet phldrT="[Text]"/>
      <dgm:spPr/>
      <dgm:t>
        <a:bodyPr rtlCol="0"/>
        <a:lstStyle/>
        <a:p>
          <a:pPr rtl="0"/>
          <a:r>
            <a:rPr lang="fr-FR" noProof="0" dirty="0"/>
            <a:t>Identification des structures de contrôle: if, </a:t>
          </a:r>
          <a:r>
            <a:rPr lang="fr-FR" noProof="0" dirty="0" err="1"/>
            <a:t>else</a:t>
          </a:r>
          <a:r>
            <a:rPr lang="fr-FR" noProof="0" dirty="0"/>
            <a:t>, </a:t>
          </a:r>
          <a:r>
            <a:rPr lang="fr-FR" noProof="0" dirty="0" err="1"/>
            <a:t>endif</a:t>
          </a:r>
          <a:endParaRPr lang="fr-FR" noProof="0" dirty="0"/>
        </a:p>
      </dgm:t>
    </dgm:pt>
    <dgm:pt modelId="{8A87233E-7BA8-40B5-AC8F-5F7C929BA2E2}" type="parTrans" cxnId="{3F7315DB-E4DD-40A5-9592-A3D48C231E3E}">
      <dgm:prSet/>
      <dgm:spPr/>
      <dgm:t>
        <a:bodyPr/>
        <a:lstStyle/>
        <a:p>
          <a:endParaRPr lang="fr-FR"/>
        </a:p>
      </dgm:t>
    </dgm:pt>
    <dgm:pt modelId="{10A9C329-BFD9-4529-930A-42BB614A5693}" type="sibTrans" cxnId="{3F7315DB-E4DD-40A5-9592-A3D48C231E3E}">
      <dgm:prSet/>
      <dgm:spPr/>
      <dgm:t>
        <a:bodyPr/>
        <a:lstStyle/>
        <a:p>
          <a:endParaRPr lang="fr-FR"/>
        </a:p>
      </dgm:t>
    </dgm:pt>
    <dgm:pt modelId="{82114562-E2D4-43E6-8D38-E9553CED691B}">
      <dgm:prSet phldrT="[Text]"/>
      <dgm:spPr/>
      <dgm:t>
        <a:bodyPr rtlCol="0"/>
        <a:lstStyle/>
        <a:p>
          <a:pPr rtl="0"/>
          <a:r>
            <a:rPr lang="fr-FR" noProof="0" dirty="0"/>
            <a:t>Identification des labels du jeu d’instruction</a:t>
          </a:r>
        </a:p>
      </dgm:t>
    </dgm:pt>
    <dgm:pt modelId="{82A1F762-AF69-4154-B446-7422A2918471}" type="parTrans" cxnId="{690AC758-AA4D-40CD-BC90-966BC6519517}">
      <dgm:prSet/>
      <dgm:spPr/>
      <dgm:t>
        <a:bodyPr/>
        <a:lstStyle/>
        <a:p>
          <a:endParaRPr lang="fr-FR"/>
        </a:p>
      </dgm:t>
    </dgm:pt>
    <dgm:pt modelId="{54EEEB64-FF37-4CF9-AD39-C9B83E6471C1}" type="sibTrans" cxnId="{690AC758-AA4D-40CD-BC90-966BC6519517}">
      <dgm:prSet/>
      <dgm:spPr/>
      <dgm:t>
        <a:bodyPr/>
        <a:lstStyle/>
        <a:p>
          <a:endParaRPr lang="fr-FR"/>
        </a:p>
      </dgm:t>
    </dgm:pt>
    <dgm:pt modelId="{30F76F1A-5B9F-474C-8FC2-E303E9C17151}">
      <dgm:prSet phldrT="[Text]"/>
      <dgm:spPr/>
      <dgm:t>
        <a:bodyPr rtlCol="0"/>
        <a:lstStyle/>
        <a:p>
          <a:pPr rtl="0"/>
          <a:r>
            <a:rPr lang="fr-FR" noProof="0" dirty="0"/>
            <a:t>Exécution de l’instruction par calcul binaire puis conversion en hexadécimal</a:t>
          </a:r>
        </a:p>
      </dgm:t>
    </dgm:pt>
    <dgm:pt modelId="{D9555015-7DFA-4265-9AD1-933CCA15741B}" type="parTrans" cxnId="{E15A0933-EFC6-49EC-AD2C-0C8CB2F7B7C6}">
      <dgm:prSet/>
      <dgm:spPr/>
      <dgm:t>
        <a:bodyPr/>
        <a:lstStyle/>
        <a:p>
          <a:endParaRPr lang="fr-FR"/>
        </a:p>
      </dgm:t>
    </dgm:pt>
    <dgm:pt modelId="{762FA674-1E71-4FB7-8388-405CB0C3D0A7}" type="sibTrans" cxnId="{E15A0933-EFC6-49EC-AD2C-0C8CB2F7B7C6}">
      <dgm:prSet/>
      <dgm:spPr/>
      <dgm:t>
        <a:bodyPr/>
        <a:lstStyle/>
        <a:p>
          <a:endParaRPr lang="fr-FR"/>
        </a:p>
      </dgm:t>
    </dgm:pt>
    <dgm:pt modelId="{F0899E46-D945-4749-91A3-A3BFA05CB04B}">
      <dgm:prSet phldrT="[Text]"/>
      <dgm:spPr/>
      <dgm:t>
        <a:bodyPr rtlCol="0"/>
        <a:lstStyle/>
        <a:p>
          <a:pPr rtl="0"/>
          <a:r>
            <a:rPr lang="fr-FR" noProof="0" dirty="0"/>
            <a:t>Stockage des résultats.</a:t>
          </a:r>
        </a:p>
      </dgm:t>
    </dgm:pt>
    <dgm:pt modelId="{0B45B5B8-2727-4C7E-A267-4FE25DCBBCCA}" type="parTrans" cxnId="{44FC95F0-D749-426D-8DA9-EE8AE6553526}">
      <dgm:prSet/>
      <dgm:spPr/>
      <dgm:t>
        <a:bodyPr/>
        <a:lstStyle/>
        <a:p>
          <a:endParaRPr lang="fr-FR"/>
        </a:p>
      </dgm:t>
    </dgm:pt>
    <dgm:pt modelId="{BA985932-0C5A-43A5-8BA8-B40AB9D85E01}" type="sibTrans" cxnId="{44FC95F0-D749-426D-8DA9-EE8AE6553526}">
      <dgm:prSet/>
      <dgm:spPr/>
      <dgm:t>
        <a:bodyPr/>
        <a:lstStyle/>
        <a:p>
          <a:endParaRPr lang="fr-FR"/>
        </a:p>
      </dgm:t>
    </dgm:pt>
    <dgm:pt modelId="{9FAC0332-7F96-407C-9C6F-3C2BA1928D07}">
      <dgm:prSet phldrT="[Text]"/>
      <dgm:spPr/>
      <dgm:t>
        <a:bodyPr rtlCol="0"/>
        <a:lstStyle/>
        <a:p>
          <a:pPr rtl="0"/>
          <a:r>
            <a:rPr lang="fr-FR" noProof="0" dirty="0"/>
            <a:t>Ecriture dans le fichier de sortie</a:t>
          </a:r>
        </a:p>
      </dgm:t>
    </dgm:pt>
    <dgm:pt modelId="{DB94154A-C8C2-489B-B250-DFFF56DEBA42}" type="parTrans" cxnId="{04CE1581-73CE-463D-B413-D2EC074D32BC}">
      <dgm:prSet/>
      <dgm:spPr/>
      <dgm:t>
        <a:bodyPr/>
        <a:lstStyle/>
        <a:p>
          <a:endParaRPr lang="fr-FR"/>
        </a:p>
      </dgm:t>
    </dgm:pt>
    <dgm:pt modelId="{E2F8C43D-25DF-42ED-ABC4-327194C0DB91}" type="sibTrans" cxnId="{04CE1581-73CE-463D-B413-D2EC074D32BC}">
      <dgm:prSet/>
      <dgm:spPr/>
      <dgm:t>
        <a:bodyPr/>
        <a:lstStyle/>
        <a:p>
          <a:endParaRPr lang="fr-FR"/>
        </a:p>
      </dgm:t>
    </dgm:pt>
    <dgm:pt modelId="{B1FA37B0-A2FC-400B-B9AB-4D57E6FBE9BA}">
      <dgm:prSet phldrT="[Text]"/>
      <dgm:spPr/>
      <dgm:t>
        <a:bodyPr rtlCol="0"/>
        <a:lstStyle/>
        <a:p>
          <a:pPr rtl="0"/>
          <a:r>
            <a:rPr lang="fr-FR" noProof="0" dirty="0"/>
            <a:t>Fichier de sortie final en hexadécimal</a:t>
          </a:r>
        </a:p>
      </dgm:t>
    </dgm:pt>
    <dgm:pt modelId="{4CDB7908-6B05-4D04-8876-5A0110B8CD16}" type="parTrans" cxnId="{35A9E1DE-D65A-4C2E-96F0-35C4383AFBC8}">
      <dgm:prSet/>
      <dgm:spPr/>
      <dgm:t>
        <a:bodyPr/>
        <a:lstStyle/>
        <a:p>
          <a:endParaRPr lang="fr-FR"/>
        </a:p>
      </dgm:t>
    </dgm:pt>
    <dgm:pt modelId="{ED7FD2E8-934E-404D-8BF1-348E3EBDDC5C}" type="sibTrans" cxnId="{35A9E1DE-D65A-4C2E-96F0-35C4383AFBC8}">
      <dgm:prSet/>
      <dgm:spPr/>
      <dgm:t>
        <a:bodyPr/>
        <a:lstStyle/>
        <a:p>
          <a:endParaRPr lang="fr-FR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52839F-D941-4E3B-BA68-AC653DAEAE4C}" type="pres">
      <dgm:prSet presAssocID="{5F712884-449D-4DB5-9953-28B7C76B95EA}" presName="parSh" presStyleLbl="node1" presStyleIdx="0" presStyleCnt="3"/>
      <dgm:spPr/>
      <dgm:t>
        <a:bodyPr/>
        <a:lstStyle/>
        <a:p>
          <a:endParaRPr lang="fr-FR"/>
        </a:p>
      </dgm:t>
    </dgm:pt>
    <dgm:pt modelId="{9AFA4903-C1AC-4872-B8FC-33B461DA35FC}" type="pres">
      <dgm:prSet presAssocID="{5F712884-449D-4DB5-9953-28B7C76B95E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B2D37A-6F50-4E0F-B305-9EB4D512D773}" type="pres">
      <dgm:prSet presAssocID="{EB5FE175-6B6D-4195-A86F-6DFA96778160}" presName="sibTrans" presStyleLbl="sibTrans2D1" presStyleIdx="0" presStyleCnt="2"/>
      <dgm:spPr/>
      <dgm:t>
        <a:bodyPr/>
        <a:lstStyle/>
        <a:p>
          <a:endParaRPr lang="fr-FR"/>
        </a:p>
      </dgm:t>
    </dgm:pt>
    <dgm:pt modelId="{ADE18D45-E3E4-4C40-8D6C-3AC62ACE8299}" type="pres">
      <dgm:prSet presAssocID="{EB5FE175-6B6D-4195-A86F-6DFA96778160}" presName="connTx" presStyleLbl="sibTrans2D1" presStyleIdx="0" presStyleCnt="2"/>
      <dgm:spPr/>
      <dgm:t>
        <a:bodyPr/>
        <a:lstStyle/>
        <a:p>
          <a:endParaRPr lang="fr-FR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9D4F23-83F6-4C7C-9B29-72BF90EFE2CC}" type="pres">
      <dgm:prSet presAssocID="{981C2CD8-7E8A-4682-8B5A-A510268B34AC}" presName="parSh" presStyleLbl="node1" presStyleIdx="1" presStyleCnt="3"/>
      <dgm:spPr/>
      <dgm:t>
        <a:bodyPr/>
        <a:lstStyle/>
        <a:p>
          <a:endParaRPr lang="fr-FR"/>
        </a:p>
      </dgm:t>
    </dgm:pt>
    <dgm:pt modelId="{032BAEB6-0FB1-4780-AF60-2EFB8C965C77}" type="pres">
      <dgm:prSet presAssocID="{981C2CD8-7E8A-4682-8B5A-A510268B34A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DC82A2-8D59-472B-BE22-46F053C16CD5}" type="pres">
      <dgm:prSet presAssocID="{D7467A3A-2B78-4CDD-91C9-D9645299722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E38B4FCE-9678-4085-AB99-40595BD6EB1C}" type="pres">
      <dgm:prSet presAssocID="{D7467A3A-2B78-4CDD-91C9-D96452997227}" presName="connTx" presStyleLbl="sibTrans2D1" presStyleIdx="1" presStyleCnt="2"/>
      <dgm:spPr/>
      <dgm:t>
        <a:bodyPr/>
        <a:lstStyle/>
        <a:p>
          <a:endParaRPr lang="fr-FR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F185BD-956E-4777-8763-980278E426BB}" type="pres">
      <dgm:prSet presAssocID="{DC2DF88C-35A0-4E30-A3E4-E002DC34F521}" presName="parSh" presStyleLbl="node1" presStyleIdx="2" presStyleCnt="3"/>
      <dgm:spPr/>
      <dgm:t>
        <a:bodyPr/>
        <a:lstStyle/>
        <a:p>
          <a:endParaRPr lang="fr-FR"/>
        </a:p>
      </dgm:t>
    </dgm:pt>
    <dgm:pt modelId="{1526152F-906E-4121-A143-DD130A011105}" type="pres">
      <dgm:prSet presAssocID="{DC2DF88C-35A0-4E30-A3E4-E002DC34F52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0B420821-D340-43C6-A6A4-12014CC13A1E}" type="presOf" srcId="{B0617825-9F52-44CD-81B1-DB42DC0D6D73}" destId="{9AFA4903-C1AC-4872-B8FC-33B461DA35FC}" srcOrd="0" destOrd="2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3F7315DB-E4DD-40A5-9592-A3D48C231E3E}" srcId="{5F712884-449D-4DB5-9953-28B7C76B95EA}" destId="{B0617825-9F52-44CD-81B1-DB42DC0D6D73}" srcOrd="2" destOrd="0" parTransId="{8A87233E-7BA8-40B5-AC8F-5F7C929BA2E2}" sibTransId="{10A9C329-BFD9-4529-930A-42BB614A5693}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9A924682-B8B2-47E4-BD5F-ED84163D174E}" type="presOf" srcId="{B1FA37B0-A2FC-400B-B9AB-4D57E6FBE9BA}" destId="{1526152F-906E-4121-A143-DD130A011105}" srcOrd="0" destOrd="2" presId="urn:microsoft.com/office/officeart/2005/8/layout/process3"/>
    <dgm:cxn modelId="{1FC8B465-8D0C-4F05-BC31-F60F1BF7C36D}" type="presOf" srcId="{F0899E46-D945-4749-91A3-A3BFA05CB04B}" destId="{032BAEB6-0FB1-4780-AF60-2EFB8C965C77}" srcOrd="0" destOrd="2" presId="urn:microsoft.com/office/officeart/2005/8/layout/process3"/>
    <dgm:cxn modelId="{EA1DBB2D-3AA8-4313-9CA9-5E74BDDF29BA}" type="presOf" srcId="{9FAC0332-7F96-407C-9C6F-3C2BA1928D07}" destId="{1526152F-906E-4121-A143-DD130A011105}" srcOrd="0" destOrd="1" presId="urn:microsoft.com/office/officeart/2005/8/layout/process3"/>
    <dgm:cxn modelId="{B970E111-1613-4626-A981-391CEFC8CFBC}" type="presOf" srcId="{82114562-E2D4-43E6-8D38-E9553CED691B}" destId="{9AFA4903-C1AC-4872-B8FC-33B461DA35FC}" srcOrd="0" destOrd="3" presId="urn:microsoft.com/office/officeart/2005/8/layout/process3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6CC37BFA-A27A-43C3-AA4A-3ED61CFBDD3D}" type="presOf" srcId="{90AB447F-D494-4A4C-947D-A3F44F97722A}" destId="{9AFA4903-C1AC-4872-B8FC-33B461DA35FC}" srcOrd="0" destOrd="1" presId="urn:microsoft.com/office/officeart/2005/8/layout/process3"/>
    <dgm:cxn modelId="{04CE1581-73CE-463D-B413-D2EC074D32BC}" srcId="{DC2DF88C-35A0-4E30-A3E4-E002DC34F521}" destId="{9FAC0332-7F96-407C-9C6F-3C2BA1928D07}" srcOrd="1" destOrd="0" parTransId="{DB94154A-C8C2-489B-B250-DFFF56DEBA42}" sibTransId="{E2F8C43D-25DF-42ED-ABC4-327194C0DB91}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DDAD2B2F-70B6-45D5-B06F-68CC34FBFD9D}" type="presOf" srcId="{30F76F1A-5B9F-474C-8FC2-E303E9C17151}" destId="{032BAEB6-0FB1-4780-AF60-2EFB8C965C77}" srcOrd="0" destOrd="1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D8CFDA66-BFBB-43D5-8A34-172B2B2C2FBD}" srcId="{5F712884-449D-4DB5-9953-28B7C76B95EA}" destId="{90AB447F-D494-4A4C-947D-A3F44F97722A}" srcOrd="1" destOrd="0" parTransId="{2E87815E-2CDB-4A13-8BCB-6EE065628254}" sibTransId="{C71DDA09-4022-4B98-BC51-D5E45CDA5A42}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E15A0933-EFC6-49EC-AD2C-0C8CB2F7B7C6}" srcId="{981C2CD8-7E8A-4682-8B5A-A510268B34AC}" destId="{30F76F1A-5B9F-474C-8FC2-E303E9C17151}" srcOrd="1" destOrd="0" parTransId="{D9555015-7DFA-4265-9AD1-933CCA15741B}" sibTransId="{762FA674-1E71-4FB7-8388-405CB0C3D0A7}"/>
    <dgm:cxn modelId="{44FC95F0-D749-426D-8DA9-EE8AE6553526}" srcId="{981C2CD8-7E8A-4682-8B5A-A510268B34AC}" destId="{F0899E46-D945-4749-91A3-A3BFA05CB04B}" srcOrd="2" destOrd="0" parTransId="{0B45B5B8-2727-4C7E-A267-4FE25DCBBCCA}" sibTransId="{BA985932-0C5A-43A5-8BA8-B40AB9D85E01}"/>
    <dgm:cxn modelId="{35A9E1DE-D65A-4C2E-96F0-35C4383AFBC8}" srcId="{DC2DF88C-35A0-4E30-A3E4-E002DC34F521}" destId="{B1FA37B0-A2FC-400B-B9AB-4D57E6FBE9BA}" srcOrd="2" destOrd="0" parTransId="{4CDB7908-6B05-4D04-8876-5A0110B8CD16}" sibTransId="{ED7FD2E8-934E-404D-8BF1-348E3EBDDC5C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90AC758-AA4D-40CD-BC90-966BC6519517}" srcId="{5F712884-449D-4DB5-9953-28B7C76B95EA}" destId="{82114562-E2D4-43E6-8D38-E9553CED691B}" srcOrd="3" destOrd="0" parTransId="{82A1F762-AF69-4154-B446-7422A2918471}" sibTransId="{54EEEB64-FF37-4CF9-AD39-C9B83E6471C1}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4164" y="11250"/>
          <a:ext cx="3575004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/>
            <a:t>Étape 1 : </a:t>
          </a:r>
          <a:r>
            <a:rPr lang="fr-FR" sz="2800" kern="1200" noProof="0" dirty="0" smtClean="0"/>
            <a:t>Entrée</a:t>
          </a:r>
          <a:endParaRPr lang="fr-FR" sz="2800" kern="1200" noProof="0" dirty="0"/>
        </a:p>
      </dsp:txBody>
      <dsp:txXfrm>
        <a:off x="4164" y="11250"/>
        <a:ext cx="3575004" cy="806400"/>
      </dsp:txXfrm>
    </dsp:sp>
    <dsp:sp modelId="{9AFA4903-C1AC-4872-B8FC-33B461DA35FC}">
      <dsp:nvSpPr>
        <dsp:cNvPr id="0" name=""/>
        <dsp:cNvSpPr/>
      </dsp:nvSpPr>
      <dsp:spPr>
        <a:xfrm>
          <a:off x="736394" y="817650"/>
          <a:ext cx="3575004" cy="36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noProof="0" dirty="0" smtClean="0"/>
            <a:t>Le multiplexeur exécute l’opération correspondante au Codop et en prenant en compte les entrées.</a:t>
          </a:r>
          <a:endParaRPr lang="fr-FR" sz="2800" kern="1200" noProof="0" dirty="0"/>
        </a:p>
      </dsp:txBody>
      <dsp:txXfrm>
        <a:off x="841102" y="922358"/>
        <a:ext cx="3365588" cy="3419384"/>
      </dsp:txXfrm>
    </dsp:sp>
    <dsp:sp modelId="{B4B2D37A-6F50-4E0F-B305-9EB4D512D773}">
      <dsp:nvSpPr>
        <dsp:cNvPr id="0" name=""/>
        <dsp:cNvSpPr/>
      </dsp:nvSpPr>
      <dsp:spPr>
        <a:xfrm>
          <a:off x="5014895" y="2043016"/>
          <a:ext cx="1148950" cy="890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noProof="0" dirty="0"/>
        </a:p>
      </dsp:txBody>
      <dsp:txXfrm>
        <a:off x="5014895" y="2221030"/>
        <a:ext cx="881928" cy="534044"/>
      </dsp:txXfrm>
    </dsp:sp>
    <dsp:sp modelId="{F3B94D75-0A4B-4788-9C36-1ADB88EFB5FE}">
      <dsp:nvSpPr>
        <dsp:cNvPr id="0" name=""/>
        <dsp:cNvSpPr/>
      </dsp:nvSpPr>
      <dsp:spPr>
        <a:xfrm>
          <a:off x="5747000" y="11250"/>
          <a:ext cx="3575004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0" dirty="0" smtClean="0"/>
            <a:t>Étape 2 : Sortie</a:t>
          </a:r>
          <a:endParaRPr lang="fr-FR" sz="2800" kern="1200" noProof="0" dirty="0"/>
        </a:p>
      </dsp:txBody>
      <dsp:txXfrm>
        <a:off x="5747000" y="11250"/>
        <a:ext cx="3575004" cy="806400"/>
      </dsp:txXfrm>
    </dsp:sp>
    <dsp:sp modelId="{EDC1044A-6F8D-48FA-B3BC-D6972AEDFE77}">
      <dsp:nvSpPr>
        <dsp:cNvPr id="0" name=""/>
        <dsp:cNvSpPr/>
      </dsp:nvSpPr>
      <dsp:spPr>
        <a:xfrm>
          <a:off x="6479230" y="817650"/>
          <a:ext cx="3575004" cy="36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noProof="0" dirty="0" smtClean="0"/>
            <a:t>Les drapeaux sont mis à jour et le résultat de l’opération est en sortie sur 32 bits.</a:t>
          </a:r>
          <a:endParaRPr lang="fr-FR" sz="2800" kern="1200" noProof="0" dirty="0"/>
        </a:p>
      </dsp:txBody>
      <dsp:txXfrm>
        <a:off x="6583938" y="922358"/>
        <a:ext cx="3365588" cy="3419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002" y="148049"/>
          <a:ext cx="2274632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Étape 1 : </a:t>
          </a:r>
          <a:r>
            <a:rPr lang="fr-FR" sz="1700" kern="1200" noProof="0" dirty="0" err="1"/>
            <a:t>Parser</a:t>
          </a:r>
          <a:endParaRPr lang="fr-FR" sz="1700" kern="1200" noProof="0" dirty="0"/>
        </a:p>
      </dsp:txBody>
      <dsp:txXfrm>
        <a:off x="5002" y="148049"/>
        <a:ext cx="2274632" cy="489600"/>
      </dsp:txXfrm>
    </dsp:sp>
    <dsp:sp modelId="{9AFA4903-C1AC-4872-B8FC-33B461DA35FC}">
      <dsp:nvSpPr>
        <dsp:cNvPr id="0" name=""/>
        <dsp:cNvSpPr/>
      </dsp:nvSpPr>
      <dsp:spPr>
        <a:xfrm>
          <a:off x="470891" y="637649"/>
          <a:ext cx="2274632" cy="367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Lecture du fichier </a:t>
          </a:r>
          <a:r>
            <a:rPr lang="fr-FR" sz="1700" kern="1200" noProof="0" dirty="0" err="1"/>
            <a:t>asm</a:t>
          </a:r>
          <a:r>
            <a:rPr lang="fr-FR" sz="1700" kern="1200" noProof="0" dirty="0"/>
            <a:t> en entrée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Identification des types d’instruction: déclaration, allocation, main…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Identification des structures de contrôle: if, </a:t>
          </a:r>
          <a:r>
            <a:rPr lang="fr-FR" sz="1700" kern="1200" noProof="0" dirty="0" err="1"/>
            <a:t>else</a:t>
          </a:r>
          <a:r>
            <a:rPr lang="fr-FR" sz="1700" kern="1200" noProof="0" dirty="0"/>
            <a:t>, </a:t>
          </a:r>
          <a:r>
            <a:rPr lang="fr-FR" sz="1700" kern="1200" noProof="0" dirty="0" err="1"/>
            <a:t>endif</a:t>
          </a:r>
          <a:endParaRPr lang="fr-FR" sz="1700" kern="1200" noProof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Identification des labels du jeu d’instruction</a:t>
          </a:r>
        </a:p>
      </dsp:txBody>
      <dsp:txXfrm>
        <a:off x="537513" y="704271"/>
        <a:ext cx="2141388" cy="3538756"/>
      </dsp:txXfrm>
    </dsp:sp>
    <dsp:sp modelId="{B4B2D37A-6F50-4E0F-B305-9EB4D512D773}">
      <dsp:nvSpPr>
        <dsp:cNvPr id="0" name=""/>
        <dsp:cNvSpPr/>
      </dsp:nvSpPr>
      <dsp:spPr>
        <a:xfrm>
          <a:off x="2624461" y="10969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noProof="0" dirty="0"/>
        </a:p>
      </dsp:txBody>
      <dsp:txXfrm>
        <a:off x="2624461" y="222954"/>
        <a:ext cx="561136" cy="339791"/>
      </dsp:txXfrm>
    </dsp:sp>
    <dsp:sp modelId="{B29D4F23-83F6-4C7C-9B29-72BF90EFE2CC}">
      <dsp:nvSpPr>
        <dsp:cNvPr id="0" name=""/>
        <dsp:cNvSpPr/>
      </dsp:nvSpPr>
      <dsp:spPr>
        <a:xfrm>
          <a:off x="3658939" y="148049"/>
          <a:ext cx="2274632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Étape 2 : </a:t>
          </a:r>
          <a:r>
            <a:rPr lang="fr-FR" sz="1700" kern="1200" noProof="0" dirty="0" err="1"/>
            <a:t>Executor</a:t>
          </a:r>
          <a:endParaRPr lang="fr-FR" sz="1700" kern="1200" noProof="0" dirty="0"/>
        </a:p>
      </dsp:txBody>
      <dsp:txXfrm>
        <a:off x="3658939" y="148049"/>
        <a:ext cx="2274632" cy="489600"/>
      </dsp:txXfrm>
    </dsp:sp>
    <dsp:sp modelId="{032BAEB6-0FB1-4780-AF60-2EFB8C965C77}">
      <dsp:nvSpPr>
        <dsp:cNvPr id="0" name=""/>
        <dsp:cNvSpPr/>
      </dsp:nvSpPr>
      <dsp:spPr>
        <a:xfrm>
          <a:off x="4124828" y="637649"/>
          <a:ext cx="2274632" cy="367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Identification de chaque ligne d’instruction </a:t>
          </a:r>
          <a:r>
            <a:rPr lang="fr-FR" sz="1700" kern="1200" noProof="0" dirty="0" err="1"/>
            <a:t>parsée</a:t>
          </a:r>
          <a:r>
            <a:rPr lang="fr-FR" sz="1700" kern="1200" noProof="0" dirty="0"/>
            <a:t> et conforme à la signature du jeu d’instruction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Exécution de l’instruction par calcul binaire puis conversion en hexadécimal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Stockage des résultats.</a:t>
          </a:r>
        </a:p>
      </dsp:txBody>
      <dsp:txXfrm>
        <a:off x="4191450" y="704271"/>
        <a:ext cx="2141388" cy="3538756"/>
      </dsp:txXfrm>
    </dsp:sp>
    <dsp:sp modelId="{84DC82A2-8D59-472B-BE22-46F053C16CD5}">
      <dsp:nvSpPr>
        <dsp:cNvPr id="0" name=""/>
        <dsp:cNvSpPr/>
      </dsp:nvSpPr>
      <dsp:spPr>
        <a:xfrm>
          <a:off x="6278398" y="109691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noProof="0" dirty="0"/>
        </a:p>
      </dsp:txBody>
      <dsp:txXfrm>
        <a:off x="6278398" y="222954"/>
        <a:ext cx="561136" cy="339791"/>
      </dsp:txXfrm>
    </dsp:sp>
    <dsp:sp modelId="{ABF185BD-956E-4777-8763-980278E426BB}">
      <dsp:nvSpPr>
        <dsp:cNvPr id="0" name=""/>
        <dsp:cNvSpPr/>
      </dsp:nvSpPr>
      <dsp:spPr>
        <a:xfrm>
          <a:off x="7312876" y="148049"/>
          <a:ext cx="2274632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Étape 3 : Writer</a:t>
          </a:r>
        </a:p>
      </dsp:txBody>
      <dsp:txXfrm>
        <a:off x="7312876" y="148049"/>
        <a:ext cx="2274632" cy="489600"/>
      </dsp:txXfrm>
    </dsp:sp>
    <dsp:sp modelId="{1526152F-906E-4121-A143-DD130A011105}">
      <dsp:nvSpPr>
        <dsp:cNvPr id="0" name=""/>
        <dsp:cNvSpPr/>
      </dsp:nvSpPr>
      <dsp:spPr>
        <a:xfrm>
          <a:off x="7778764" y="637649"/>
          <a:ext cx="2274632" cy="3672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Récupère les résultats hexadécimaux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Ecriture dans le fichier de sortie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noProof="0" dirty="0"/>
            <a:t>Fichier de sortie final en hexadécimal</a:t>
          </a:r>
        </a:p>
      </dsp:txBody>
      <dsp:txXfrm>
        <a:off x="7845386" y="704271"/>
        <a:ext cx="2141388" cy="353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908EA2-EFAE-4F33-8511-7330B8C700EA}" type="datetime1">
              <a:rPr lang="fr-FR" smtClean="0"/>
              <a:t>07/01/2019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9B44F-BA2D-4686-9F83-206906A6F631}" type="datetime1">
              <a:rPr lang="fr-FR" noProof="0" smtClean="0"/>
              <a:t>07/01/2019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99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84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0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2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37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Dressez la liste de toutes les étapes mises en œuvre dans la réalisation de votre expérience.</a:t>
            </a:r>
          </a:p>
          <a:p>
            <a:pPr rtl="0"/>
            <a:r>
              <a:rPr lang="fr-FR" dirty="0"/>
              <a:t>N’oubliez pas de numéroter les étapes.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Établissez une hypothèse avant de commencer l’expérience. Il doit s’agir d’une déduction logique basée sur vos recherches.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55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Il s’agit de la question à laquelle votre </a:t>
            </a:r>
            <a:r>
              <a:rPr lang="fr-FR" noProof="0" dirty="0"/>
              <a:t>expérience</a:t>
            </a:r>
            <a:r>
              <a:rPr lang="fr-FR" dirty="0"/>
              <a:t> doit répondre.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78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64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67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8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93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Dressez la liste de toutes les étapes mises en œuvre dans la réalisation de votre expérience.</a:t>
            </a:r>
          </a:p>
          <a:p>
            <a:pPr rtl="0"/>
            <a:r>
              <a:rPr lang="fr-FR" dirty="0"/>
              <a:t>N’oubliez pas de numéroter les étapes.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93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Résumez votre travail de recherche en trois à cinq points.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pic>
        <p:nvPicPr>
          <p:cNvPr id="9" name="Image 8" descr="Vue rapprochée de tubes à essa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020C-55AA-4508-9E46-FA26AC51A390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07A5B9-ED16-40E5-B882-2622F488BE6D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81D089-2250-44DC-A447-808222B9291B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EA9B31-870E-4C82-A443-4D0B4CCB0DD0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57357D-5F04-43BF-8E3D-FC1789AD3BD4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40E8B-EF66-460D-852C-7B0ECE6CE1E4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FA257-DDFB-403F-B7DD-0F017A92651D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9" name="Connecteur droit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 rtl="0">
              <a:defRPr sz="2800" b="0"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9" name="Connecteur droit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 rtl="0">
              <a:defRPr sz="2800" b="0"/>
            </a:lvl1pPr>
          </a:lstStyle>
          <a:p>
            <a:pPr rtl="0"/>
            <a:r>
              <a:rPr lang="fr-FR" noProof="0" dirty="0"/>
              <a:t>Modifiez le style du titre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 du masque</a:t>
            </a:r>
          </a:p>
        </p:txBody>
      </p:sp>
      <p:cxnSp>
        <p:nvCxnSpPr>
          <p:cNvPr id="9" name="Connecteur droit 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E0F119F7-AD6B-4896-8997-204B370A3285}" type="datetime1">
              <a:rPr lang="fr-FR" noProof="0" smtClean="0"/>
              <a:t>07/01/2019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Présentation Projet PARM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LE_GROUPE | Enseignant: Benoît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Miramond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 | Polytech Nice Sophia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866684"/>
          </a:xfrm>
        </p:spPr>
        <p:txBody>
          <a:bodyPr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Lecture des instructions depuis la mémoire de programme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Décodage de l’instruction et génération des signaux de commande du chemin de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Calcul de l’adresse de la prochaine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D986-E0A2-4EC8-913C-2C3BE45A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24F04-A925-4B1C-BD76-E2D90438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91381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Mouvement de registre à registre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Lecture mémoire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Ecriture mémoire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Envoie d’adresse pour la lecture et l’écriture</a:t>
            </a:r>
          </a:p>
        </p:txBody>
      </p:sp>
    </p:spTree>
    <p:extLst>
      <p:ext uri="{BB962C8B-B14F-4D97-AF65-F5344CB8AC3E}">
        <p14:creationId xmlns:p14="http://schemas.microsoft.com/office/powerpoint/2010/main" val="18588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5311F-C59A-4D32-8A25-F4588F1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0BC16-15FE-45CA-970B-04176736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67814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Parser</a:t>
            </a:r>
            <a:r>
              <a:rPr lang="fr-FR" dirty="0"/>
              <a:t> un fichier assembleur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Générer le fichier binaire à charger dans la mémoire d’instruction de </a:t>
            </a:r>
            <a:r>
              <a:rPr lang="fr-FR" dirty="0" err="1"/>
              <a:t>logisim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JAVA</a:t>
            </a:r>
          </a:p>
          <a:p>
            <a:pPr marL="0" indent="0" algn="r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B1F1875-5221-41F4-AF5C-1303287EB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28" y="1714500"/>
            <a:ext cx="7361072" cy="44577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B5302528-8642-4B1E-A88F-CB09E88D7A40}"/>
              </a:ext>
            </a:extLst>
          </p:cNvPr>
          <p:cNvSpPr/>
          <p:nvPr/>
        </p:nvSpPr>
        <p:spPr>
          <a:xfrm>
            <a:off x="4543719" y="3075495"/>
            <a:ext cx="1875934" cy="353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1E4A43-3CE5-4E3A-A5DB-AED506219905}"/>
              </a:ext>
            </a:extLst>
          </p:cNvPr>
          <p:cNvSpPr/>
          <p:nvPr/>
        </p:nvSpPr>
        <p:spPr>
          <a:xfrm>
            <a:off x="4543719" y="3565715"/>
            <a:ext cx="1875934" cy="353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B1C84F7-C89F-412E-A535-28A82694CE86}"/>
              </a:ext>
            </a:extLst>
          </p:cNvPr>
          <p:cNvSpPr/>
          <p:nvPr/>
        </p:nvSpPr>
        <p:spPr>
          <a:xfrm>
            <a:off x="4543719" y="3968738"/>
            <a:ext cx="1875934" cy="353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Input</a:t>
            </a:r>
          </a:p>
          <a:p>
            <a:pPr marL="320040" lvl="1" indent="0">
              <a:buNone/>
            </a:pPr>
            <a:r>
              <a:rPr lang="fr-FR" sz="1400" dirty="0"/>
              <a:t>Contient tous les fichiers tests en entrée</a:t>
            </a:r>
          </a:p>
          <a:p>
            <a:pPr marL="320040" lvl="1" indent="0">
              <a:buNone/>
            </a:pPr>
            <a:r>
              <a:rPr lang="fr-FR" sz="1400" dirty="0"/>
              <a:t>(En Assembleur)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Output</a:t>
            </a:r>
          </a:p>
          <a:p>
            <a:pPr marL="320040" lvl="1" indent="0">
              <a:buNone/>
            </a:pPr>
            <a:r>
              <a:rPr lang="fr-FR" sz="1400" dirty="0"/>
              <a:t>Contient tous les fichiers de sortie  </a:t>
            </a:r>
          </a:p>
          <a:p>
            <a:pPr marL="320040" lvl="1" indent="0">
              <a:buNone/>
            </a:pPr>
            <a:r>
              <a:rPr lang="fr-FR" sz="1400" dirty="0"/>
              <a:t>(En hexadécimal)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1A9FF540-691C-4611-A819-9BCE577AD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5729"/>
            <a:ext cx="2648930" cy="1708188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90E62B1-AD77-4DEC-8F40-75D797979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63" y="3441344"/>
            <a:ext cx="2678906" cy="2743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BF141A5-2A6E-49A6-A703-DD79B1720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38" y="3441344"/>
            <a:ext cx="2648930" cy="273085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EF6181E-C32B-4834-9D39-4B8387D0B892}"/>
              </a:ext>
            </a:extLst>
          </p:cNvPr>
          <p:cNvSpPr/>
          <p:nvPr/>
        </p:nvSpPr>
        <p:spPr>
          <a:xfrm>
            <a:off x="6806153" y="2080488"/>
            <a:ext cx="1725104" cy="2573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6C1911-CD01-4AEC-8900-976709BA2D47}"/>
              </a:ext>
            </a:extLst>
          </p:cNvPr>
          <p:cNvSpPr/>
          <p:nvPr/>
        </p:nvSpPr>
        <p:spPr>
          <a:xfrm>
            <a:off x="6872140" y="3066558"/>
            <a:ext cx="1725104" cy="2573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D9D5F55D-33A9-447D-B513-7ED9B0AA121F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rot="10800000" flipV="1">
            <a:off x="5717417" y="2209168"/>
            <a:ext cx="1088737" cy="123217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6D88E371-F766-463B-982B-913A0C2E3F3F}"/>
              </a:ext>
            </a:extLst>
          </p:cNvPr>
          <p:cNvCxnSpPr>
            <a:stCxn id="15" idx="6"/>
            <a:endCxn id="13" idx="0"/>
          </p:cNvCxnSpPr>
          <p:nvPr/>
        </p:nvCxnSpPr>
        <p:spPr>
          <a:xfrm>
            <a:off x="8597244" y="3195238"/>
            <a:ext cx="541259" cy="24610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Main</a:t>
            </a:r>
          </a:p>
          <a:p>
            <a:pPr marL="320040" lvl="1" indent="0">
              <a:buNone/>
            </a:pPr>
            <a:r>
              <a:rPr lang="fr-FR" sz="1400" dirty="0"/>
              <a:t>Chemin d’accès aux fichiers en lecture et en écriture,</a:t>
            </a:r>
          </a:p>
          <a:p>
            <a:pPr marL="320040" lvl="1" indent="0">
              <a:buNone/>
            </a:pPr>
            <a:r>
              <a:rPr lang="fr-FR" sz="1400" dirty="0"/>
              <a:t>Identification des instructions et calcul hexadécimal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Parser</a:t>
            </a:r>
            <a:endParaRPr lang="fr-FR" dirty="0"/>
          </a:p>
          <a:p>
            <a:pPr marL="320040" lvl="1" indent="0">
              <a:buNone/>
            </a:pPr>
            <a:r>
              <a:rPr lang="fr-FR" sz="1400" dirty="0"/>
              <a:t>Lecture du fichier en entrée </a:t>
            </a:r>
          </a:p>
          <a:p>
            <a:pPr marL="320040" lvl="1" indent="0">
              <a:buNone/>
            </a:pPr>
            <a:r>
              <a:rPr lang="fr-FR" sz="1400" dirty="0"/>
              <a:t>Ecriture dans le fichier de sortie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D7F1AFE-0BCA-4F2A-B376-E7304D67E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77" y="1714500"/>
            <a:ext cx="5306040" cy="37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  <a:p>
            <a:pPr marL="0" indent="0">
              <a:buNone/>
            </a:pPr>
            <a:r>
              <a:rPr lang="fr-FR" sz="1400" dirty="0"/>
              <a:t>Contient les tests sur tous les méthodes du projet.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3494E3-E011-44F2-9C73-F21EC1A9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70" y="1714499"/>
            <a:ext cx="5878922" cy="34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Principe</a:t>
            </a:r>
          </a:p>
        </p:txBody>
      </p:sp>
      <p:graphicFrame>
        <p:nvGraphicFramePr>
          <p:cNvPr id="4" name="Espace réservé du contenu 2" descr="Processus accentué avec 4 groupes organisés de gauche à droite avec description des tâches sous chaque group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83395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506B97B-45B5-4544-826A-6DA80DBE8B0B}"/>
              </a:ext>
            </a:extLst>
          </p:cNvPr>
          <p:cNvSpPr/>
          <p:nvPr/>
        </p:nvSpPr>
        <p:spPr>
          <a:xfrm>
            <a:off x="857839" y="1583703"/>
            <a:ext cx="10520314" cy="45884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B74C-4B2B-4D49-AC75-9835601BA717}"/>
              </a:ext>
            </a:extLst>
          </p:cNvPr>
          <p:cNvSpPr txBox="1"/>
          <p:nvPr/>
        </p:nvSpPr>
        <p:spPr>
          <a:xfrm>
            <a:off x="107699" y="1583703"/>
            <a:ext cx="95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Engine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F43145-88FE-4DC2-89D2-34E3FD3B7989}"/>
              </a:ext>
            </a:extLst>
          </p:cNvPr>
          <p:cNvSpPr txBox="1"/>
          <p:nvPr/>
        </p:nvSpPr>
        <p:spPr>
          <a:xfrm>
            <a:off x="812120" y="6208755"/>
            <a:ext cx="1084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Main (Chargé de lancer le programme et récupérer les chemins d’accès)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30EDBB6-CD41-41DF-952E-287F8A98E88F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587250" y="1953035"/>
            <a:ext cx="224870" cy="44403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Dans l’IDE IntelliJ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ALU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Contrôleur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Chemin de données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Assembleur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54FA1EF-B784-4E46-95FD-F3A6140B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879B44-0FAF-4F9B-960F-7146AF65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8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ALU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753562"/>
          </a:xfrm>
        </p:spPr>
        <p:txBody>
          <a:bodyPr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Réaliser les blocs d’opérateurs arithmétiques et logiques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Générer les flags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3" y="1575311"/>
            <a:ext cx="3479074" cy="4557700"/>
          </a:xfrm>
        </p:spPr>
        <p:txBody>
          <a:bodyPr/>
          <a:lstStyle/>
          <a:p>
            <a:r>
              <a:rPr lang="fr-FR" dirty="0" smtClean="0"/>
              <a:t>Réalisation dans Logisim :  Ce composant prend en entrée  2 opérandes A et B , un nombre de décalage , une retenue et un codop qui est généré à partir du « Opcode » du contrôleur 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83" y="1575311"/>
            <a:ext cx="8255897" cy="51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68788" y="2181497"/>
            <a:ext cx="836023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3" y="1575311"/>
            <a:ext cx="3479074" cy="4557700"/>
          </a:xfrm>
        </p:spPr>
        <p:txBody>
          <a:bodyPr/>
          <a:lstStyle/>
          <a:p>
            <a:r>
              <a:rPr lang="fr-FR" dirty="0" smtClean="0"/>
              <a:t>Réalisation dans Logisim :  on distingue les 3 éléments principaux que sont « Le multiplexeur »qui permet d’exécuter la bonne opération selon le codup ,  « les drapeaux » qui sont mis à jour et enfin « Le résultat » de l’opération.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68788" y="2181497"/>
            <a:ext cx="640081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8131628" y="24100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83" y="1575311"/>
            <a:ext cx="8255897" cy="5129455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8268788" y="2114314"/>
            <a:ext cx="734786" cy="1371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685417" y="4140038"/>
            <a:ext cx="1123406" cy="5878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739302" y="2181497"/>
            <a:ext cx="1066800" cy="10384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68788" y="2181497"/>
            <a:ext cx="836023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3" y="1575311"/>
            <a:ext cx="3479074" cy="4557700"/>
          </a:xfrm>
        </p:spPr>
        <p:txBody>
          <a:bodyPr/>
          <a:lstStyle/>
          <a:p>
            <a:r>
              <a:rPr lang="fr-FR" dirty="0" smtClean="0"/>
              <a:t>Réalisation dans Logisim :  on peut noter également la réalisation d’un « circuit multiplicateur » de 32 bits qui est utilisé pour l’un des Codop ( le 1101 ) .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68788" y="2181497"/>
            <a:ext cx="640081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8131628" y="24100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54" y="1575311"/>
            <a:ext cx="6894560" cy="5129455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685417" y="3324498"/>
            <a:ext cx="1123406" cy="6979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0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68788" y="2181497"/>
            <a:ext cx="836023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6A8BA-9A34-4B65-BED2-AC4076AC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3" y="1575311"/>
            <a:ext cx="3479074" cy="4557700"/>
          </a:xfrm>
        </p:spPr>
        <p:txBody>
          <a:bodyPr/>
          <a:lstStyle/>
          <a:p>
            <a:r>
              <a:rPr lang="fr-FR" dirty="0" smtClean="0"/>
              <a:t>Réalisation dans Logisim :  le circuit « Multiplicateur » prend en entrée 2 entiers de 32 bits , est constitué des composants pour sélectionner , étendre et multiplier (31 bits ) les digits entre eux . Elle fournit en sortie le résultat de la multiplication.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68788" y="2181497"/>
            <a:ext cx="640081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8131628" y="24100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21" y="1804304"/>
            <a:ext cx="7444734" cy="4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Principe</a:t>
            </a:r>
          </a:p>
        </p:txBody>
      </p:sp>
      <p:graphicFrame>
        <p:nvGraphicFramePr>
          <p:cNvPr id="4" name="Espace réservé du contenu 2" descr="Processus accentué avec 4 groupes organisés de gauche à droite avec description des tâches sous chaque group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053914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t scientifiq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21_TF02922647_TF02922647.potx" id="{1A21990E-F70C-4EB1-B443-8D5165A973EB}" vid="{D8661FD7-CCB0-42B0-829F-4BE6CA7AF1B7}"/>
    </a:ext>
  </a:extLst>
</a:theme>
</file>

<file path=ppt/theme/theme2.xml><?xml version="1.0" encoding="utf-8"?>
<a:theme xmlns:a="http://schemas.openxmlformats.org/drawingml/2006/main" name="Thèm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485</Words>
  <Application>Microsoft Office PowerPoint</Application>
  <PresentationFormat>Grand écran</PresentationFormat>
  <Paragraphs>101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Projet scientifique 16x9</vt:lpstr>
      <vt:lpstr>Présentation Projet PARM</vt:lpstr>
      <vt:lpstr>PLAN</vt:lpstr>
      <vt:lpstr>Introduction</vt:lpstr>
      <vt:lpstr>ALU</vt:lpstr>
      <vt:lpstr>Architecture</vt:lpstr>
      <vt:lpstr>Architecture</vt:lpstr>
      <vt:lpstr>Architecture</vt:lpstr>
      <vt:lpstr>Architecture</vt:lpstr>
      <vt:lpstr>Principe</vt:lpstr>
      <vt:lpstr>Contrôleur</vt:lpstr>
      <vt:lpstr>Chemin de données</vt:lpstr>
      <vt:lpstr>Assembleur</vt:lpstr>
      <vt:lpstr>Architecture</vt:lpstr>
      <vt:lpstr>Architecture</vt:lpstr>
      <vt:lpstr>Architecture</vt:lpstr>
      <vt:lpstr>Architecture</vt:lpstr>
      <vt:lpstr>Principe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PARM</dc:title>
  <dc:creator>Djotiham Nabagou</dc:creator>
  <cp:lastModifiedBy>Paul</cp:lastModifiedBy>
  <cp:revision>19</cp:revision>
  <dcterms:created xsi:type="dcterms:W3CDTF">2019-01-07T06:56:27Z</dcterms:created>
  <dcterms:modified xsi:type="dcterms:W3CDTF">2019-01-07T11:49:29Z</dcterms:modified>
</cp:coreProperties>
</file>