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56" r:id="rId5"/>
    <p:sldId id="257" r:id="rId6"/>
    <p:sldId id="261" r:id="rId7"/>
    <p:sldId id="282" r:id="rId8"/>
    <p:sldId id="262" r:id="rId9"/>
    <p:sldId id="263" r:id="rId10"/>
    <p:sldId id="283" r:id="rId11"/>
    <p:sldId id="280" r:id="rId12"/>
    <p:sldId id="281" r:id="rId13"/>
    <p:sldId id="270" r:id="rId14"/>
    <p:sldId id="273" r:id="rId15"/>
    <p:sldId id="274" r:id="rId16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57" d="100"/>
          <a:sy n="57" d="100"/>
        </p:scale>
        <p:origin x="129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37" Type="http://schemas.openxmlformats.org/officeDocument/2006/relationships/image" Target="../media/image7.jpeg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Relationship Id="rId8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cian.ru/cat.php?building_class_type%5B0%5D=1&amp;building_class_type%5B1%5D=2&amp;building_class_type%5B2%5D=3&amp;building_class_type%5B3%5D=4&amp;building_class_type%5B4%5D=8&amp;condition_type_f%5B0%5D=2&amp;condition_type_f%5B1%5D=5&amp;condition_type_f%5B2%5D=6&amp;contract%5B0%5D=1&amp;deal_type=rent&amp;engine_version=2&amp;is_first_floor=1&amp;m2=1&amp;maxarea=500&amp;minarea=260&amp;offer_type=offices&amp;office_type%5B0%5D=2&amp;office_type%5B1%5D=5&amp;office_type%5B2%5D=11&amp;placement_type%5B0%5D=2&amp;region=1&amp;zerocom=0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2345719"/>
            <a:ext cx="5037667" cy="1325563"/>
          </a:xfrm>
        </p:spPr>
        <p:txBody>
          <a:bodyPr anchor="ctr">
            <a:normAutofit fontScale="90000"/>
          </a:bodyPr>
          <a:lstStyle/>
          <a:p>
            <a:r>
              <a:rPr lang="nn-NO" dirty="0">
                <a:solidFill>
                  <a:srgbClr val="0E659B"/>
                </a:solidFill>
              </a:rPr>
              <a:t>IBM Data </a:t>
            </a:r>
            <a:r>
              <a:rPr lang="en-US" dirty="0" smtClean="0">
                <a:solidFill>
                  <a:srgbClr val="0E659B"/>
                </a:solidFill>
              </a:rPr>
              <a:t>Scientist</a:t>
            </a:r>
            <a:r>
              <a:rPr lang="nn-NO" dirty="0">
                <a:solidFill>
                  <a:srgbClr val="0E659B"/>
                </a:solidFill>
              </a:rPr>
              <a:t/>
            </a:r>
            <a:br>
              <a:rPr lang="nn-NO" dirty="0">
                <a:solidFill>
                  <a:srgbClr val="0E659B"/>
                </a:solidFill>
              </a:rPr>
            </a:b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Vladimir Kruzhkov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05.03.2021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25" name="Picture 1" descr="IBM Data Analyst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Rental offers </a:t>
            </a:r>
            <a:r>
              <a:rPr lang="en-US" b="1" dirty="0" smtClean="0"/>
              <a:t>and</a:t>
            </a:r>
            <a:r>
              <a:rPr lang="ru-RU" b="1" dirty="0" smtClean="0"/>
              <a:t> </a:t>
            </a:r>
            <a:r>
              <a:rPr lang="en-US" b="1" dirty="0" smtClean="0"/>
              <a:t>supermarkets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6632" y="1690688"/>
            <a:ext cx="3958735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Discussion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a result of the study, 26 potential locations for the supermarket were selected out of 200 rental offers, according to the following parameters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the options that are in competition in the lower quantile are selected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en-US" dirty="0"/>
              <a:t>with no other supermarkets within a 100-meter radius</a:t>
            </a:r>
            <a:endParaRPr lang="ru-RU" dirty="0"/>
          </a:p>
          <a:p>
            <a:r>
              <a:rPr lang="en-US" dirty="0"/>
              <a:t> with a cost not exceeding the </a:t>
            </a:r>
            <a:r>
              <a:rPr lang="en-US" dirty="0" smtClean="0"/>
              <a:t>median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aim of this project was to identify areas with a small number of supermarkets within the borders of Moscow, to help stakeholders narrow down the search for the optimal location for opening a new supermarket. By calculating the supermarket density distribution based on Foursquare data, we have created a set of locations that meet some basic requirements for nearby supermarkets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Introduction</a:t>
            </a:r>
          </a:p>
          <a:p>
            <a:r>
              <a:rPr lang="en-US" sz="2200" dirty="0" smtClean="0"/>
              <a:t>Data</a:t>
            </a:r>
            <a:endParaRPr lang="en-US" sz="2200" dirty="0"/>
          </a:p>
          <a:p>
            <a:r>
              <a:rPr lang="en-US" sz="2200" dirty="0" smtClean="0"/>
              <a:t>Methodology</a:t>
            </a:r>
          </a:p>
          <a:p>
            <a:r>
              <a:rPr lang="en-US" sz="2200" dirty="0" smtClean="0"/>
              <a:t>Results </a:t>
            </a:r>
            <a:r>
              <a:rPr lang="en-US" sz="2200" dirty="0"/>
              <a:t>and </a:t>
            </a:r>
            <a:r>
              <a:rPr lang="en-US" sz="2200" dirty="0" smtClean="0"/>
              <a:t>Discussion</a:t>
            </a:r>
          </a:p>
          <a:p>
            <a:r>
              <a:rPr lang="en-US" sz="2200" dirty="0" smtClean="0"/>
              <a:t>Conclusion</a:t>
            </a:r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this project, we will try to find the best place for a supermarket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with </a:t>
            </a:r>
            <a:r>
              <a:rPr lang="en-US" dirty="0"/>
              <a:t>a minimum number of supermarkets </a:t>
            </a:r>
            <a:r>
              <a:rPr lang="en-US" dirty="0" smtClean="0"/>
              <a:t>nearby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en-US" dirty="0"/>
              <a:t>with no other supermarkets within a 100-meter </a:t>
            </a:r>
            <a:r>
              <a:rPr lang="en-US" dirty="0" smtClean="0"/>
              <a:t>radius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en-US" dirty="0"/>
              <a:t>with a cost not exceeding the median</a:t>
            </a:r>
            <a:endParaRPr lang="ru-RU" dirty="0" smtClean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1" y="1690688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Our </a:t>
            </a:r>
            <a:r>
              <a:rPr lang="en-US" dirty="0"/>
              <a:t>research uses the following data sources:</a:t>
            </a:r>
          </a:p>
          <a:p>
            <a:r>
              <a:rPr lang="en-US" dirty="0"/>
              <a:t>data on rental offers for premises with an area of 260 to 500 square meters located on the 1st floor of buildings.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number of supermarkets, their location in each area will be obtained using the Foursquare API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3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Data Collection</a:t>
            </a:r>
            <a:endParaRPr lang="en-US" sz="1800" dirty="0" smtClean="0"/>
          </a:p>
          <a:p>
            <a:pPr lvl="1"/>
            <a:r>
              <a:rPr lang="en-US" dirty="0" smtClean="0"/>
              <a:t>real estate rental offers</a:t>
            </a:r>
            <a:r>
              <a:rPr lang="ru-RU" dirty="0" smtClean="0"/>
              <a:t> (</a:t>
            </a:r>
            <a:r>
              <a:rPr lang="en-US" dirty="0" smtClean="0"/>
              <a:t>cian.ru</a:t>
            </a:r>
            <a:r>
              <a:rPr lang="en-US" dirty="0" smtClean="0"/>
              <a:t>)</a:t>
            </a:r>
          </a:p>
          <a:p>
            <a:pPr lvl="1"/>
            <a:r>
              <a:rPr lang="en-US" sz="1800" dirty="0" err="1" smtClean="0"/>
              <a:t>FourSquare</a:t>
            </a:r>
            <a:r>
              <a:rPr lang="en-US" sz="1800" dirty="0" smtClean="0"/>
              <a:t> API</a:t>
            </a:r>
          </a:p>
          <a:p>
            <a:r>
              <a:rPr lang="en-US" sz="2400" dirty="0" smtClean="0"/>
              <a:t>Data Wrangling</a:t>
            </a:r>
            <a:endParaRPr lang="en-US" sz="1800" dirty="0" smtClean="0"/>
          </a:p>
          <a:p>
            <a:r>
              <a:rPr lang="en-US" sz="2400" dirty="0" smtClean="0"/>
              <a:t>Data Analysis</a:t>
            </a:r>
            <a:endParaRPr lang="en-US" sz="1800" dirty="0" smtClean="0"/>
          </a:p>
          <a:p>
            <a:pPr lvl="1"/>
            <a:r>
              <a:rPr lang="en-US" sz="1800" dirty="0" smtClean="0"/>
              <a:t>Rental offers</a:t>
            </a:r>
            <a:endParaRPr lang="ru-RU" sz="1800" dirty="0" smtClean="0"/>
          </a:p>
          <a:p>
            <a:pPr lvl="1"/>
            <a:r>
              <a:rPr lang="en-US" sz="1800" dirty="0" smtClean="0"/>
              <a:t>Geolocations</a:t>
            </a:r>
            <a:endParaRPr lang="ru-RU" sz="1800" dirty="0" smtClean="0"/>
          </a:p>
          <a:p>
            <a:pPr lvl="1"/>
            <a:r>
              <a:rPr lang="en-US" sz="1800" dirty="0" smtClean="0"/>
              <a:t>Selection of optimal offers</a:t>
            </a:r>
            <a:endParaRPr lang="en-US" sz="1800" dirty="0" smtClean="0"/>
          </a:p>
          <a:p>
            <a:r>
              <a:rPr lang="en-US" sz="2400" dirty="0" smtClean="0"/>
              <a:t>Data Visualization</a:t>
            </a:r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OFFERS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533" y="1430337"/>
            <a:ext cx="5181600" cy="488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2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Supermarkets distribution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8826"/>
            <a:ext cx="5539768" cy="355917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968" y="2028826"/>
            <a:ext cx="5378528" cy="381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3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Distribution </a:t>
            </a:r>
            <a:r>
              <a:rPr lang="en-US" dirty="0"/>
              <a:t>of the rental offer price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082" y="2200015"/>
            <a:ext cx="4962718" cy="366931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0429"/>
            <a:ext cx="5552882" cy="359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04731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f80a141d-92ca-4d3d-9308-f7e7b1d44ce8"/>
    <ds:schemaRef ds:uri="http://schemas.microsoft.com/office/infopath/2007/PartnerControls"/>
    <ds:schemaRef ds:uri="155be751-a274-42e8-93fb-f39d3b9bccc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2252</TotalTime>
  <Words>270</Words>
  <Application>Microsoft Office PowerPoint</Application>
  <PresentationFormat>Широкоэкранный</PresentationFormat>
  <Paragraphs>45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IBM Data Scientist </vt:lpstr>
      <vt:lpstr>OUTLINE</vt:lpstr>
      <vt:lpstr>INTRODUCTION</vt:lpstr>
      <vt:lpstr>Data</vt:lpstr>
      <vt:lpstr>METHODOLOGY</vt:lpstr>
      <vt:lpstr>RESULTS</vt:lpstr>
      <vt:lpstr>OFFERS</vt:lpstr>
      <vt:lpstr>Supermarkets distribution</vt:lpstr>
      <vt:lpstr>Distribution of the rental offer price</vt:lpstr>
      <vt:lpstr>Rental offers and supermarkets</vt:lpstr>
      <vt:lpstr>Results and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Владимир Кружков</cp:lastModifiedBy>
  <cp:revision>47</cp:revision>
  <dcterms:created xsi:type="dcterms:W3CDTF">2020-10-28T18:29:43Z</dcterms:created>
  <dcterms:modified xsi:type="dcterms:W3CDTF">2021-03-05T23:28:32Z</dcterms:modified>
</cp:coreProperties>
</file>