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6" r:id="rId10"/>
    <p:sldId id="263" r:id="rId11"/>
    <p:sldId id="265" r:id="rId12"/>
    <p:sldId id="264" r:id="rId13"/>
    <p:sldId id="261" r:id="rId14"/>
    <p:sldId id="262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5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9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1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4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02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6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6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3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D0FF2-7D25-4112-A02A-C78FDA592193}" type="datetimeFigureOut">
              <a:rPr lang="zh-CN" altLang="en-US" smtClean="0"/>
              <a:t>2020-6-17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054B-48DE-4A2E-8C8E-EFB85D058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5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ACID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7305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辅助索引</a:t>
            </a:r>
            <a:r>
              <a:rPr lang="en-US" altLang="zh-CN" dirty="0" smtClean="0"/>
              <a:t>/</a:t>
            </a:r>
            <a:r>
              <a:rPr lang="zh-CN" altLang="en-US" dirty="0" smtClean="0"/>
              <a:t>索引覆盖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辅助索引也是一颗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树，叶子节点存放主键值。通过这个主键值再去聚簇索引那里查到对应的数据行。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zh-CN" altLang="en-US" dirty="0"/>
              <a:t>覆盖</a:t>
            </a:r>
            <a:r>
              <a:rPr lang="en-US" altLang="zh-CN" dirty="0" smtClean="0"/>
              <a:t>:</a:t>
            </a:r>
            <a:r>
              <a:rPr lang="zh-CN" altLang="en-US" dirty="0" smtClean="0"/>
              <a:t>查询的列在索引上，不用进行二次查询。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看</a:t>
            </a:r>
            <a:r>
              <a:rPr lang="en-US" altLang="zh-CN" dirty="0" smtClean="0"/>
              <a:t>extra</a:t>
            </a:r>
            <a:r>
              <a:rPr lang="zh-CN" altLang="en-US" dirty="0" smtClean="0"/>
              <a:t>列为</a:t>
            </a:r>
            <a:r>
              <a:rPr lang="en-US" altLang="zh-CN" dirty="0" smtClean="0"/>
              <a:t>using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66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如何优化慢查询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(</a:t>
            </a:r>
            <a:r>
              <a:rPr lang="zh-CN" altLang="en-US" dirty="0" smtClean="0"/>
              <a:t>要先打开</a:t>
            </a:r>
            <a:r>
              <a:rPr lang="en-US" altLang="zh-CN" dirty="0" smtClean="0"/>
              <a:t>profiling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)show profiles </a:t>
            </a:r>
            <a:r>
              <a:rPr lang="zh-CN" altLang="en-US" dirty="0" smtClean="0"/>
              <a:t>定位哪些语句比较慢</a:t>
            </a:r>
            <a:r>
              <a:rPr lang="en-US" altLang="zh-CN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explain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对着索引原则优化</a:t>
            </a:r>
            <a:r>
              <a:rPr lang="en-US" altLang="zh-CN" dirty="0" smtClean="0"/>
              <a:t>where </a:t>
            </a:r>
            <a:r>
              <a:rPr lang="zh-CN" altLang="en-US" dirty="0" smtClean="0"/>
              <a:t>语句。该改的改，改加索引的加索引。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47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索引使用规则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最左前缀匹配：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(C1,C2,…,</a:t>
            </a:r>
            <a:r>
              <a:rPr lang="en-US" altLang="zh-CN" dirty="0" err="1" smtClean="0"/>
              <a:t>Cn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C1</a:t>
            </a:r>
            <a:r>
              <a:rPr lang="zh-CN" altLang="en-US" dirty="0" smtClean="0"/>
              <a:t>开始的连续的列组合查询可以用上索引，不连续的则无法用上索引</a:t>
            </a:r>
            <a:endParaRPr lang="en-US" altLang="zh-CN" dirty="0" smtClean="0"/>
          </a:p>
          <a:p>
            <a:r>
              <a:rPr lang="zh-CN" altLang="en-US" dirty="0" smtClean="0"/>
              <a:t>范围查询</a:t>
            </a:r>
            <a:r>
              <a:rPr lang="en-US" altLang="zh-CN" dirty="0" smtClean="0"/>
              <a:t>&lt;,&gt;,</a:t>
            </a:r>
            <a:r>
              <a:rPr lang="zh-CN" altLang="en-US" dirty="0" smtClean="0"/>
              <a:t>第一个范围列会用到索引，后面的用不上</a:t>
            </a:r>
            <a:endParaRPr lang="en-US" altLang="zh-CN" dirty="0" smtClean="0"/>
          </a:p>
          <a:p>
            <a:r>
              <a:rPr lang="en-US" altLang="zh-CN" dirty="0" smtClean="0"/>
              <a:t>like</a:t>
            </a:r>
            <a:r>
              <a:rPr lang="zh-CN" altLang="en-US" dirty="0" smtClean="0"/>
              <a:t>列有</a:t>
            </a:r>
            <a:r>
              <a:rPr lang="en-US" altLang="zh-CN" dirty="0" smtClean="0"/>
              <a:t>%</a:t>
            </a:r>
            <a:r>
              <a:rPr lang="zh-CN" altLang="en-US" dirty="0" smtClean="0"/>
              <a:t>，有索引页用不上</a:t>
            </a:r>
            <a:endParaRPr lang="en-US" altLang="zh-CN" dirty="0" smtClean="0"/>
          </a:p>
          <a:p>
            <a:r>
              <a:rPr lang="zh-CN" altLang="en-US" dirty="0"/>
              <a:t>查询</a:t>
            </a:r>
            <a:r>
              <a:rPr lang="zh-CN" altLang="en-US" dirty="0" smtClean="0"/>
              <a:t>列有函数，不会使用索引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97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如何决定某列是否适合建索引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r>
              <a:rPr lang="zh-CN" altLang="en-US" dirty="0" smtClean="0"/>
              <a:t>看该列的数据重复度。可以用</a:t>
            </a:r>
            <a:r>
              <a:rPr lang="en-US" altLang="zh-CN" dirty="0" smtClean="0"/>
              <a:t>select count(distinct </a:t>
            </a:r>
            <a:r>
              <a:rPr lang="en-US" altLang="zh-CN" dirty="0" err="1" smtClean="0"/>
              <a:t>colname</a:t>
            </a:r>
            <a:r>
              <a:rPr lang="en-US" altLang="zh-CN" dirty="0" smtClean="0"/>
              <a:t>) /count(*) FROM TABLE</a:t>
            </a:r>
            <a:r>
              <a:rPr lang="zh-CN" altLang="en-US" dirty="0" smtClean="0"/>
              <a:t>的结果</a:t>
            </a:r>
            <a:r>
              <a:rPr lang="en-US" altLang="zh-CN" dirty="0" smtClean="0"/>
              <a:t>d</a:t>
            </a:r>
            <a:r>
              <a:rPr lang="zh-CN" altLang="en-US" dirty="0" smtClean="0"/>
              <a:t>来看。</a:t>
            </a:r>
            <a:r>
              <a:rPr lang="en-US" altLang="zh-CN" dirty="0" smtClean="0"/>
              <a:t>0&lt;d&lt;1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d</a:t>
            </a:r>
            <a:r>
              <a:rPr lang="zh-CN" altLang="en-US" dirty="0" smtClean="0"/>
              <a:t>越高说明数据重复度越低，越是和建索引。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此外，我们可以使用</a:t>
            </a:r>
            <a:r>
              <a:rPr lang="en-US" altLang="zh-CN" dirty="0" smtClean="0"/>
              <a:t>show index from table</a:t>
            </a:r>
            <a:r>
              <a:rPr lang="zh-CN" altLang="en-US" dirty="0" smtClean="0"/>
              <a:t>来查看</a:t>
            </a:r>
            <a:r>
              <a:rPr lang="en-US" altLang="zh-CN" dirty="0" smtClean="0"/>
              <a:t>cardinality</a:t>
            </a:r>
            <a:r>
              <a:rPr lang="zh-CN" altLang="en-US" dirty="0" smtClean="0"/>
              <a:t>的值。该值就是上面的数据重复度。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一颗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树能存放的数据量是多少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为例，取决于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的页大小、主键大小和数据记录的大小。计算方式如下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zh-CN" altLang="en-US" dirty="0" smtClean="0"/>
              <a:t>总行数</a:t>
            </a:r>
            <a:r>
              <a:rPr lang="en-US" altLang="zh-CN" dirty="0" smtClean="0"/>
              <a:t>=</a:t>
            </a:r>
            <a:r>
              <a:rPr lang="zh-CN" altLang="en-US" dirty="0" smtClean="0">
                <a:solidFill>
                  <a:srgbClr val="00B0F0"/>
                </a:solidFill>
              </a:rPr>
              <a:t>叶子节点数 </a:t>
            </a:r>
            <a:r>
              <a:rPr lang="en-US" altLang="zh-CN" dirty="0" smtClean="0"/>
              <a:t>x </a:t>
            </a:r>
            <a:r>
              <a:rPr lang="zh-CN" altLang="en-US" dirty="0" smtClean="0">
                <a:solidFill>
                  <a:srgbClr val="FFC000"/>
                </a:solidFill>
              </a:rPr>
              <a:t>单个叶子最大存放记录数 </a:t>
            </a:r>
            <a:r>
              <a:rPr lang="en-US" altLang="zh-CN" dirty="0" smtClean="0"/>
              <a:t>= </a:t>
            </a:r>
            <a:r>
              <a:rPr lang="zh-CN" altLang="en-US" dirty="0" smtClean="0">
                <a:solidFill>
                  <a:srgbClr val="00B0F0"/>
                </a:solidFill>
              </a:rPr>
              <a:t>根节点指针数</a:t>
            </a:r>
            <a:r>
              <a:rPr lang="en-US" altLang="zh-CN" dirty="0" smtClean="0">
                <a:solidFill>
                  <a:srgbClr val="00B0F0"/>
                </a:solidFill>
              </a:rPr>
              <a:t>^(</a:t>
            </a:r>
            <a:r>
              <a:rPr lang="zh-CN" altLang="en-US" dirty="0" smtClean="0">
                <a:solidFill>
                  <a:srgbClr val="00B0F0"/>
                </a:solidFill>
              </a:rPr>
              <a:t>数的高度</a:t>
            </a:r>
            <a:r>
              <a:rPr lang="en-US" altLang="zh-CN" dirty="0" smtClean="0">
                <a:solidFill>
                  <a:srgbClr val="00B0F0"/>
                </a:solidFill>
              </a:rPr>
              <a:t>-1) </a:t>
            </a:r>
            <a:r>
              <a:rPr lang="en-US" altLang="zh-CN" dirty="0"/>
              <a:t>x 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zh-CN" altLang="en-US" dirty="0">
                <a:solidFill>
                  <a:srgbClr val="FFC000"/>
                </a:solidFill>
              </a:rPr>
              <a:t>页</a:t>
            </a:r>
            <a:r>
              <a:rPr lang="zh-CN" altLang="en-US" dirty="0">
                <a:solidFill>
                  <a:srgbClr val="FFC000"/>
                </a:solidFill>
              </a:rPr>
              <a:t>大小</a:t>
            </a:r>
            <a:r>
              <a:rPr lang="en-US" altLang="zh-CN" dirty="0">
                <a:solidFill>
                  <a:srgbClr val="FFC000"/>
                </a:solidFill>
              </a:rPr>
              <a:t>/</a:t>
            </a:r>
            <a:r>
              <a:rPr lang="zh-CN" altLang="en-US" dirty="0">
                <a:solidFill>
                  <a:srgbClr val="FFC000"/>
                </a:solidFill>
              </a:rPr>
              <a:t>单条数据</a:t>
            </a:r>
            <a:r>
              <a:rPr lang="zh-CN" altLang="en-US" dirty="0" smtClean="0">
                <a:solidFill>
                  <a:srgbClr val="FFC000"/>
                </a:solidFill>
              </a:rPr>
              <a:t>大小</a:t>
            </a:r>
            <a:r>
              <a:rPr lang="en-US" altLang="zh-CN" dirty="0" smtClean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根节点指针数</a:t>
            </a:r>
            <a:r>
              <a:rPr lang="en-US" altLang="zh-CN" dirty="0" smtClean="0">
                <a:solidFill>
                  <a:srgbClr val="FFC000"/>
                </a:solidFill>
              </a:rPr>
              <a:t>=</a:t>
            </a:r>
            <a:r>
              <a:rPr lang="zh-CN" altLang="en-US" dirty="0" smtClean="0">
                <a:solidFill>
                  <a:srgbClr val="FFC000"/>
                </a:solidFill>
              </a:rPr>
              <a:t>页大小</a:t>
            </a:r>
            <a:r>
              <a:rPr lang="en-US" altLang="zh-CN" dirty="0" smtClean="0">
                <a:solidFill>
                  <a:srgbClr val="FFC000"/>
                </a:solidFill>
              </a:rPr>
              <a:t>/(</a:t>
            </a:r>
            <a:r>
              <a:rPr lang="zh-CN" altLang="en-US" dirty="0" smtClean="0">
                <a:solidFill>
                  <a:srgbClr val="FFC000"/>
                </a:solidFill>
              </a:rPr>
              <a:t>主键大小</a:t>
            </a:r>
            <a:r>
              <a:rPr lang="en-US" altLang="zh-CN" dirty="0" smtClean="0">
                <a:solidFill>
                  <a:srgbClr val="FFC000"/>
                </a:solidFill>
              </a:rPr>
              <a:t>+</a:t>
            </a:r>
            <a:r>
              <a:rPr lang="zh-CN" altLang="en-US" dirty="0" smtClean="0">
                <a:solidFill>
                  <a:srgbClr val="FFC000"/>
                </a:solidFill>
              </a:rPr>
              <a:t>指针大小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</a:rPr>
              <a:t>默认为</a:t>
            </a:r>
            <a:r>
              <a:rPr lang="en-US" altLang="zh-CN" dirty="0" smtClean="0">
                <a:solidFill>
                  <a:srgbClr val="FFC000"/>
                </a:solidFill>
              </a:rPr>
              <a:t>6))</a:t>
            </a:r>
          </a:p>
          <a:p>
            <a:pPr marL="0" indent="0">
              <a:buNone/>
            </a:pPr>
            <a:r>
              <a:rPr lang="zh-CN" altLang="en-US" dirty="0" smtClean="0"/>
              <a:t>以默认配置来看，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页大小为</a:t>
            </a:r>
            <a:r>
              <a:rPr lang="en-US" altLang="zh-CN" dirty="0" smtClean="0"/>
              <a:t>16K</a:t>
            </a:r>
            <a:r>
              <a:rPr lang="zh-CN" altLang="en-US" dirty="0" smtClean="0"/>
              <a:t>，假设逐渐为</a:t>
            </a:r>
            <a:r>
              <a:rPr lang="en-US" altLang="zh-CN" dirty="0" smtClean="0"/>
              <a:t>BIGINT(8B Byte)</a:t>
            </a:r>
            <a:r>
              <a:rPr lang="zh-CN" altLang="en-US" dirty="0" smtClean="0"/>
              <a:t>，数据长度为</a:t>
            </a:r>
            <a:r>
              <a:rPr lang="en-US" altLang="zh-CN" dirty="0" smtClean="0"/>
              <a:t>1KB</a:t>
            </a:r>
            <a:r>
              <a:rPr lang="zh-CN" altLang="en-US" dirty="0" smtClean="0"/>
              <a:t>，一颗高度为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B+</a:t>
            </a:r>
            <a:r>
              <a:rPr lang="zh-CN" altLang="en-US" dirty="0" smtClean="0"/>
              <a:t>数，那么总行数</a:t>
            </a:r>
            <a:r>
              <a:rPr lang="en-US" altLang="zh-CN" dirty="0" smtClean="0"/>
              <a:t>= (16K/(8+6))^2 </a:t>
            </a:r>
            <a:r>
              <a:rPr lang="zh-CN" altLang="en-US" dirty="0" smtClean="0"/>
              <a:t>* </a:t>
            </a:r>
            <a:r>
              <a:rPr lang="en-US" altLang="zh-CN" dirty="0" smtClean="0"/>
              <a:t>(16K/1K) = 1147^2 * 16  </a:t>
            </a:r>
            <a:r>
              <a:rPr lang="zh-CN" altLang="en-US" dirty="0"/>
              <a:t>≈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 smtClean="0"/>
              <a:t>2000</a:t>
            </a:r>
            <a:r>
              <a:rPr lang="zh-CN" altLang="en-US" dirty="0" smtClean="0"/>
              <a:t>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07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为啥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不用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数来存储数据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因为</a:t>
            </a:r>
            <a:r>
              <a:rPr lang="en-US" altLang="zh-CN" dirty="0" smtClean="0"/>
              <a:t>B+</a:t>
            </a:r>
            <a:r>
              <a:rPr lang="zh-CN" altLang="en-US" dirty="0" smtClean="0"/>
              <a:t>数不论是叶子节点还是非叶子节点都用来存储数据，导致非叶子节点能存储的指针数量减少，从而叶子节点能存放的数据量减少，树的高度会比较高，倒是更多的磁盘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65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主从复制原理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主库在事务提交时会把事务串行的写道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日志中。</a:t>
            </a:r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zh-CN" altLang="en-US" dirty="0" smtClean="0"/>
              <a:t>库连上主库，开启一个线程请求主库进行复制。主库开启一个</a:t>
            </a:r>
            <a:r>
              <a:rPr lang="en-US" altLang="zh-CN" dirty="0" err="1" smtClean="0"/>
              <a:t>binlog</a:t>
            </a:r>
            <a:r>
              <a:rPr lang="en-US" altLang="zh-CN" dirty="0" smtClean="0"/>
              <a:t> dump</a:t>
            </a:r>
            <a:r>
              <a:rPr lang="zh-CN" altLang="en-US" dirty="0" smtClean="0"/>
              <a:t>线程，向从库传送日志。从库接收到日志后写到</a:t>
            </a:r>
            <a:r>
              <a:rPr lang="en-US" altLang="zh-CN" dirty="0" smtClean="0"/>
              <a:t>relay log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从</a:t>
            </a:r>
            <a:r>
              <a:rPr lang="zh-CN" altLang="en-US" dirty="0" smtClean="0"/>
              <a:t>库的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主线程</a:t>
            </a:r>
            <a:r>
              <a:rPr lang="zh-CN" altLang="en-US" dirty="0" smtClean="0"/>
              <a:t>读取</a:t>
            </a:r>
            <a:r>
              <a:rPr lang="zh-CN" altLang="en-US" dirty="0" smtClean="0"/>
              <a:t>中继日志，执行其中的事件，保持数据与主库一致。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33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事务的特征</a:t>
            </a:r>
            <a:r>
              <a:rPr lang="en-US" altLang="zh-CN" dirty="0" smtClean="0"/>
              <a:t>:ACID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原子性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一组操作要么都成功，要么都失败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事务执行前后，数据处于一种合法的约定状态</a:t>
            </a:r>
            <a:endParaRPr lang="en-US" altLang="zh-CN" dirty="0" smtClean="0"/>
          </a:p>
          <a:p>
            <a:r>
              <a:rPr lang="zh-CN" altLang="en-US" dirty="0" smtClean="0"/>
              <a:t>隔离性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多个事务之间不能相互干扰</a:t>
            </a:r>
            <a:endParaRPr lang="en-US" altLang="zh-CN" dirty="0" smtClean="0"/>
          </a:p>
          <a:p>
            <a:r>
              <a:rPr lang="zh-CN" altLang="en-US" dirty="0" smtClean="0"/>
              <a:t>持久性</a:t>
            </a:r>
            <a:r>
              <a:rPr lang="en-US" altLang="zh-CN" dirty="0" smtClean="0"/>
              <a:t>:</a:t>
            </a:r>
            <a:r>
              <a:rPr lang="zh-CN" altLang="en-US" dirty="0" smtClean="0"/>
              <a:t>事务一旦提交，数据将会永久保存，不会收到其它东西干扰。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实现事务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如何实现事务的一致性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数据库层面，</a:t>
            </a:r>
            <a:r>
              <a:rPr lang="en-US" altLang="zh-CN" dirty="0" smtClean="0"/>
              <a:t>AID</a:t>
            </a:r>
            <a:r>
              <a:rPr lang="zh-CN" altLang="en-US" dirty="0" smtClean="0"/>
              <a:t>这三个特性就是用来保证</a:t>
            </a:r>
            <a:r>
              <a:rPr lang="en-US" altLang="zh-CN" dirty="0" smtClean="0"/>
              <a:t>C</a:t>
            </a:r>
            <a:r>
              <a:rPr lang="zh-CN" altLang="en-US" dirty="0" smtClean="0"/>
              <a:t>一致性。</a:t>
            </a:r>
            <a:r>
              <a:rPr lang="en-US" altLang="zh-CN" dirty="0" smtClean="0"/>
              <a:t>A/I/D</a:t>
            </a:r>
            <a:r>
              <a:rPr lang="zh-CN" altLang="en-US" dirty="0" smtClean="0"/>
              <a:t>是手段，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是目的。业务层只能开发者自己从逻辑层面去做保证了。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怎么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事务的原子性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undo log</a:t>
            </a:r>
            <a:r>
              <a:rPr lang="zh-CN" altLang="en-US" dirty="0" smtClean="0"/>
              <a:t>。当进行写操作时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会把被修改的旧数据写在</a:t>
            </a:r>
            <a:r>
              <a:rPr lang="en-US" altLang="zh-CN" dirty="0" smtClean="0"/>
              <a:t>undo log</a:t>
            </a:r>
            <a:r>
              <a:rPr lang="zh-CN" altLang="en-US" dirty="0" smtClean="0"/>
              <a:t>中并落盘。当要回滚时，从</a:t>
            </a:r>
            <a:r>
              <a:rPr lang="en-US" altLang="zh-CN" dirty="0" smtClean="0"/>
              <a:t>undo log</a:t>
            </a:r>
            <a:r>
              <a:rPr lang="zh-CN" altLang="en-US" dirty="0" smtClean="0"/>
              <a:t>中用保存的旧数据恢复。具体来说就是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delete </a:t>
            </a:r>
            <a:r>
              <a:rPr lang="zh-CN" altLang="en-US" dirty="0" smtClean="0"/>
              <a:t>时，记录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的具体数据。回滚时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update</a:t>
            </a:r>
            <a:r>
              <a:rPr lang="zh-CN" altLang="en-US" dirty="0" smtClean="0"/>
              <a:t>时，记录旧数据行。回滚时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旧记录。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insert</a:t>
            </a:r>
            <a:r>
              <a:rPr lang="zh-CN" altLang="en-US" dirty="0" smtClean="0"/>
              <a:t>时，记录新数据行的主键。回滚时根据主键删除即可。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怎么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事务的持久性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redo log</a:t>
            </a:r>
            <a:r>
              <a:rPr lang="zh-CN" altLang="en-US" dirty="0" smtClean="0"/>
              <a:t>。当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进行写操作时，出了在内存中修改数据，还把修改写入到</a:t>
            </a:r>
            <a:r>
              <a:rPr lang="en-US" altLang="zh-CN" dirty="0" smtClean="0"/>
              <a:t>redo log</a:t>
            </a:r>
            <a:r>
              <a:rPr lang="zh-CN" altLang="en-US" dirty="0" smtClean="0"/>
              <a:t>中。提交事务时则把</a:t>
            </a:r>
            <a:r>
              <a:rPr lang="en-US" altLang="zh-CN" dirty="0" smtClean="0"/>
              <a:t>redo log</a:t>
            </a:r>
            <a:r>
              <a:rPr lang="zh-CN" altLang="en-US" dirty="0" smtClean="0"/>
              <a:t>刷盘。崩溃时，则根据</a:t>
            </a:r>
            <a:r>
              <a:rPr lang="en-US" altLang="zh-CN" dirty="0" smtClean="0"/>
              <a:t>redo log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undo log</a:t>
            </a:r>
            <a:r>
              <a:rPr lang="zh-CN" altLang="en-US" dirty="0" smtClean="0"/>
              <a:t>，该提交的提交，该刷盘的刷盘。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怎么实现事务的隔离性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利用锁和</a:t>
            </a:r>
            <a:r>
              <a:rPr lang="en-US" altLang="zh-CN" dirty="0" smtClean="0"/>
              <a:t>MVVC</a:t>
            </a:r>
            <a:r>
              <a:rPr lang="zh-CN" altLang="en-US" dirty="0" smtClean="0"/>
              <a:t>机制。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01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事务的隔离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读未提交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可以读到别的事务未提交的数据。脏读、幻读问题都有。</a:t>
            </a:r>
            <a:endParaRPr lang="en-US" altLang="zh-CN" dirty="0" smtClean="0"/>
          </a:p>
          <a:p>
            <a:r>
              <a:rPr lang="zh-CN" altLang="en-US" dirty="0" smtClean="0"/>
              <a:t>读已提交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可以读到别的事务已经提交的数据。加记录锁。有幻读，无脏读。</a:t>
            </a:r>
            <a:endParaRPr lang="en-US" altLang="zh-CN" dirty="0" smtClean="0"/>
          </a:p>
          <a:p>
            <a:r>
              <a:rPr lang="zh-CN" altLang="en-US" dirty="0" smtClean="0"/>
              <a:t>可重复读</a:t>
            </a:r>
            <a:r>
              <a:rPr lang="en-US" altLang="zh-CN" dirty="0" smtClean="0"/>
              <a:t>:</a:t>
            </a:r>
            <a:r>
              <a:rPr lang="zh-CN" altLang="en-US" dirty="0" smtClean="0"/>
              <a:t>重复读数据一致。无幻读脏读。加记录锁和间隙锁。默认。</a:t>
            </a:r>
            <a:endParaRPr lang="en-US" altLang="zh-CN" dirty="0" smtClean="0"/>
          </a:p>
          <a:p>
            <a:r>
              <a:rPr lang="zh-CN" altLang="en-US" dirty="0" smtClean="0"/>
              <a:t>串行</a:t>
            </a:r>
            <a:r>
              <a:rPr lang="en-US" altLang="zh-CN" dirty="0" smtClean="0"/>
              <a:t>:</a:t>
            </a:r>
            <a:r>
              <a:rPr lang="zh-CN" altLang="en-US" dirty="0" smtClean="0"/>
              <a:t>基于锁进行并发控制，读写冲突，并发度急剧下降。一般不采用。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77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MYISAM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INNODB</a:t>
            </a:r>
            <a:r>
              <a:rPr lang="zh-CN" altLang="en-US" dirty="0" smtClean="0"/>
              <a:t>支持事务和外键</a:t>
            </a:r>
            <a:r>
              <a:rPr lang="en-US" altLang="zh-CN" dirty="0" smtClean="0"/>
              <a:t>,MYISAM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r>
              <a:rPr lang="en-US" altLang="zh-CN" dirty="0" smtClean="0"/>
              <a:t>INNODB</a:t>
            </a:r>
            <a:r>
              <a:rPr lang="zh-CN" altLang="en-US" dirty="0" smtClean="0"/>
              <a:t>是聚簇索引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叶子节点行数据</a:t>
            </a:r>
            <a:r>
              <a:rPr lang="en-US" altLang="zh-CN" dirty="0" smtClean="0"/>
              <a:t>),MYISAM</a:t>
            </a:r>
            <a:r>
              <a:rPr lang="zh-CN" altLang="en-US" dirty="0" smtClean="0"/>
              <a:t>非聚簇索引</a:t>
            </a:r>
            <a:endParaRPr lang="en-US" altLang="zh-CN" dirty="0" smtClean="0"/>
          </a:p>
          <a:p>
            <a:r>
              <a:rPr lang="en-US" altLang="zh-CN" dirty="0" smtClean="0"/>
              <a:t>INNODB</a:t>
            </a:r>
            <a:r>
              <a:rPr lang="zh-CN" altLang="en-US" dirty="0" smtClean="0"/>
              <a:t>支持行锁，</a:t>
            </a:r>
            <a:r>
              <a:rPr lang="en-US" altLang="zh-CN" dirty="0" smtClean="0"/>
              <a:t>MYISAM</a:t>
            </a:r>
            <a:r>
              <a:rPr lang="zh-CN" altLang="en-US" dirty="0" smtClean="0"/>
              <a:t>不支持</a:t>
            </a:r>
            <a:endParaRPr lang="en-US" altLang="zh-CN" dirty="0" smtClean="0"/>
          </a:p>
          <a:p>
            <a:r>
              <a:rPr lang="en-US" altLang="zh-CN" dirty="0" smtClean="0"/>
              <a:t>SELECT COUNT(*) FROM TABLE,INNODB</a:t>
            </a:r>
            <a:r>
              <a:rPr lang="zh-CN" altLang="en-US" dirty="0" smtClean="0"/>
              <a:t>需要扫描全表，</a:t>
            </a:r>
            <a:r>
              <a:rPr lang="en-US" altLang="zh-CN" dirty="0" smtClean="0"/>
              <a:t>MYISAM</a:t>
            </a:r>
            <a:r>
              <a:rPr lang="zh-CN" altLang="en-US" dirty="0" smtClean="0"/>
              <a:t>有单独的变量保存表记录数。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结论</a:t>
            </a:r>
            <a:r>
              <a:rPr lang="en-US" altLang="zh-CN" dirty="0" smtClean="0"/>
              <a:t>:MYISAM</a:t>
            </a:r>
            <a:r>
              <a:rPr lang="zh-CN" altLang="en-US" dirty="0" smtClean="0"/>
              <a:t>查询速度比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快，因为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查询要维护很多数据结构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适用场景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MYISAM</a:t>
            </a:r>
            <a:r>
              <a:rPr lang="zh-CN" altLang="en-US" dirty="0" smtClean="0"/>
              <a:t>：不需要支持事务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查询非常多，插入很少，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操作很多的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INNODB</a:t>
            </a:r>
            <a:r>
              <a:rPr lang="zh-CN" altLang="en-US" dirty="0" smtClean="0"/>
              <a:t>：需要支持事务，更新和查询都很多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8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中引擎种类：</a:t>
            </a:r>
            <a:endParaRPr lang="en-US" altLang="zh-CN" dirty="0" smtClean="0"/>
          </a:p>
          <a:p>
            <a:r>
              <a:rPr lang="en-US" altLang="zh-CN" dirty="0" smtClean="0"/>
              <a:t>memory: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，只存在内存。</a:t>
            </a:r>
            <a:endParaRPr lang="en-US" altLang="zh-CN" dirty="0" smtClean="0"/>
          </a:p>
          <a:p>
            <a:r>
              <a:rPr lang="en-US" altLang="zh-CN" dirty="0" smtClean="0"/>
              <a:t>CSV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CSV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r>
              <a:rPr lang="en-US" altLang="zh-CN" dirty="0" err="1" smtClean="0"/>
              <a:t>blackhole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扔到里面的数据都不见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innodb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我们最常使用的是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的索引本质上是一颗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06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为啥不用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做索引？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不支持范围查询</a:t>
            </a:r>
            <a:r>
              <a:rPr lang="en-US" altLang="zh-CN" dirty="0" smtClean="0"/>
              <a:t>,</a:t>
            </a:r>
            <a:r>
              <a:rPr lang="zh-CN" altLang="en-US" dirty="0" smtClean="0"/>
              <a:t>模糊查询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支持排序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支持最左前缀索引和联合多列索引</a:t>
            </a:r>
            <a:endParaRPr lang="en-US" altLang="zh-CN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后的数据是随机的，数据随机存放，无法利用磁盘预读，每次根据索引查到数据存放在哪后都要回行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56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存取性能高。</a:t>
            </a:r>
            <a:r>
              <a:rPr lang="en-US" altLang="zh-CN" dirty="0" smtClean="0"/>
              <a:t>1. B+</a:t>
            </a:r>
            <a:r>
              <a:rPr lang="zh-CN" altLang="en-US" dirty="0" smtClean="0"/>
              <a:t>树的叶子节点比较多，树的高度很低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一般不超过</a:t>
            </a:r>
            <a:r>
              <a:rPr lang="en-US" altLang="zh-CN" dirty="0" smtClean="0"/>
              <a:t>3)</a:t>
            </a:r>
            <a:r>
              <a:rPr lang="zh-CN" altLang="en-US" dirty="0" smtClean="0"/>
              <a:t>。存取的</a:t>
            </a:r>
            <a:r>
              <a:rPr lang="en-US" altLang="zh-CN" dirty="0" smtClean="0"/>
              <a:t>IC</a:t>
            </a:r>
            <a:r>
              <a:rPr lang="zh-CN" altLang="en-US" dirty="0" smtClean="0"/>
              <a:t>盘</a:t>
            </a:r>
            <a:r>
              <a:rPr lang="en-US" altLang="zh-CN" dirty="0" smtClean="0"/>
              <a:t>IO</a:t>
            </a:r>
            <a:r>
              <a:rPr lang="zh-CN" altLang="en-US" dirty="0" smtClean="0"/>
              <a:t>次数基本等于树的高度</a:t>
            </a:r>
            <a:r>
              <a:rPr lang="en-US" altLang="zh-CN" dirty="0" smtClean="0"/>
              <a:t>; 2. INNODB</a:t>
            </a:r>
            <a:r>
              <a:rPr lang="zh-CN" altLang="en-US" dirty="0" smtClean="0"/>
              <a:t>巧妙的利用程序的局部性原理和磁盘预读，将叶子节点的大小设为跟磁盘的页大小一致，这样每个节点只需要一次</a:t>
            </a:r>
            <a:r>
              <a:rPr lang="en-US" altLang="zh-CN" dirty="0" smtClean="0"/>
              <a:t>IO</a:t>
            </a:r>
            <a:r>
              <a:rPr lang="zh-CN" altLang="en-US" dirty="0" smtClean="0"/>
              <a:t>就可以将整页数据完全载入内存。其它的树则做不到。</a:t>
            </a:r>
            <a:endParaRPr lang="en-US" altLang="zh-CN" dirty="0" smtClean="0"/>
          </a:p>
          <a:p>
            <a:r>
              <a:rPr lang="zh-CN" altLang="en-US" dirty="0" smtClean="0"/>
              <a:t>索引列的数据按顺序存放在同一层的叶子节点中，因此支持范围查询，</a:t>
            </a:r>
            <a:r>
              <a:rPr lang="en-US" altLang="zh-CN" dirty="0" smtClean="0"/>
              <a:t>order </a:t>
            </a:r>
            <a:r>
              <a:rPr lang="en-US" altLang="zh-CN" dirty="0" err="1" smtClean="0"/>
              <a:t>by,group</a:t>
            </a:r>
            <a:r>
              <a:rPr lang="en-US" altLang="zh-CN" dirty="0" smtClean="0"/>
              <a:t> by</a:t>
            </a:r>
            <a:r>
              <a:rPr lang="zh-CN" altLang="en-US" dirty="0" smtClean="0"/>
              <a:t>等排序操作。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6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主键选择规则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尽量使用业务无关的内置自增</a:t>
            </a:r>
            <a:r>
              <a:rPr lang="en-US" altLang="zh-CN" dirty="0" smtClean="0"/>
              <a:t>id</a:t>
            </a:r>
            <a:r>
              <a:rPr lang="zh-CN" altLang="en-US" dirty="0" smtClean="0"/>
              <a:t>作为主键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这样可以避免</a:t>
            </a:r>
            <a:r>
              <a:rPr lang="en-US" altLang="zh-CN" dirty="0" smtClean="0"/>
              <a:t>B+</a:t>
            </a:r>
            <a:r>
              <a:rPr lang="zh-CN" altLang="en-US" dirty="0" smtClean="0"/>
              <a:t>树的叶子节点频繁分裂，在内存中换入换出，增加</a:t>
            </a:r>
            <a:r>
              <a:rPr lang="en-US" altLang="zh-CN" dirty="0" smtClean="0"/>
              <a:t>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77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1302</Words>
  <Application>Microsoft Office PowerPoint</Application>
  <PresentationFormat>宽屏</PresentationFormat>
  <Paragraphs>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事务</vt:lpstr>
      <vt:lpstr>事务的特征:ACID</vt:lpstr>
      <vt:lpstr>mysql实现事务</vt:lpstr>
      <vt:lpstr>事务的隔离</vt:lpstr>
      <vt:lpstr>INNODB与MYISAM的区别</vt:lpstr>
      <vt:lpstr>索引原理</vt:lpstr>
      <vt:lpstr>为啥不用hash做索引？</vt:lpstr>
      <vt:lpstr>为什么使用B+树</vt:lpstr>
      <vt:lpstr>主键选择规则</vt:lpstr>
      <vt:lpstr>辅助索引/索引覆盖</vt:lpstr>
      <vt:lpstr>如何优化慢查询</vt:lpstr>
      <vt:lpstr>索引使用规则</vt:lpstr>
      <vt:lpstr>重要Q&amp;A</vt:lpstr>
      <vt:lpstr>重要Q&amp;A</vt:lpstr>
      <vt:lpstr>主从复制原理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潘东经</dc:creator>
  <cp:lastModifiedBy>潘东经</cp:lastModifiedBy>
  <cp:revision>25</cp:revision>
  <dcterms:created xsi:type="dcterms:W3CDTF">2020-06-17T09:08:22Z</dcterms:created>
  <dcterms:modified xsi:type="dcterms:W3CDTF">2020-06-18T11:12:20Z</dcterms:modified>
</cp:coreProperties>
</file>