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4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8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2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4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8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206-FA06-4335-98C9-B5F8FCDF56D3}" type="datetimeFigureOut">
              <a:rPr lang="zh-CN" altLang="en-US" smtClean="0"/>
              <a:t>2018-11-29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6252-E739-401D-9EF7-F9C5D9AF9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Protobuf</a:t>
            </a:r>
            <a:r>
              <a:rPr lang="zh-CN" altLang="en-US" dirty="0" smtClean="0"/>
              <a:t>优</a:t>
            </a:r>
            <a:r>
              <a:rPr lang="en-US" altLang="zh-CN" dirty="0" smtClean="0"/>
              <a:t>/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5993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压缩效率高，省流量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可读性差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序列化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反序列化速度快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smtClean="0"/>
                        <a:t>JSON,XML</a:t>
                      </a:r>
                      <a:r>
                        <a:rPr lang="zh-CN" altLang="en-US" dirty="0" smtClean="0"/>
                        <a:t>快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Wire Type </a:t>
            </a:r>
            <a:r>
              <a:rPr lang="en-US" altLang="zh-CN" b="1" dirty="0" smtClean="0"/>
              <a:t>= 2</a:t>
            </a:r>
            <a:r>
              <a:rPr lang="zh-CN" altLang="en-US" b="1" dirty="0"/>
              <a:t>的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存储</a:t>
            </a:r>
            <a:r>
              <a:rPr lang="zh-CN" altLang="en-US" b="1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String</a:t>
            </a:r>
            <a:r>
              <a:rPr lang="zh-CN" altLang="en-US" b="1" dirty="0"/>
              <a:t>类型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TLV</a:t>
            </a:r>
            <a:r>
              <a:rPr lang="zh-CN" altLang="en-US" dirty="0" smtClean="0"/>
              <a:t>格式存储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2.Value</a:t>
            </a:r>
            <a:r>
              <a:rPr lang="zh-CN" altLang="en-US" dirty="0" smtClean="0"/>
              <a:t>字段采用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message Test2{ 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required 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2;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testingTest2.setStr</a:t>
            </a:r>
            <a:r>
              <a:rPr lang="zh-CN" altLang="en-US" dirty="0" smtClean="0"/>
              <a:t>（“</a:t>
            </a:r>
            <a:r>
              <a:rPr lang="en-US" altLang="zh-CN" dirty="0" smtClean="0"/>
              <a:t>testing”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经过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编码序列化后的数据以二进制的方式输出，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输出为：</a:t>
            </a:r>
            <a:r>
              <a:rPr lang="en-US" altLang="zh-CN" dirty="0" smtClean="0"/>
              <a:t>18, 7, 116, 101, 115, 116, 105, 110, 103</a:t>
            </a:r>
          </a:p>
        </p:txBody>
      </p:sp>
    </p:spTree>
    <p:extLst>
      <p:ext uri="{BB962C8B-B14F-4D97-AF65-F5344CB8AC3E}">
        <p14:creationId xmlns:p14="http://schemas.microsoft.com/office/powerpoint/2010/main" val="36255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423987"/>
            <a:ext cx="7629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字段标识符尽量使用</a:t>
            </a:r>
            <a:r>
              <a:rPr lang="en-US" altLang="zh-CN" dirty="0" smtClean="0"/>
              <a:t>15</a:t>
            </a:r>
            <a:r>
              <a:rPr lang="zh-CN" altLang="en-US" dirty="0" smtClean="0"/>
              <a:t>以下的值，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以上的</a:t>
            </a:r>
            <a:r>
              <a:rPr lang="en-US" altLang="zh-CN" dirty="0" smtClean="0"/>
              <a:t>field number</a:t>
            </a:r>
            <a:r>
              <a:rPr lang="zh-CN" altLang="en-US" dirty="0" smtClean="0"/>
              <a:t>会导致使用两个字节表示，导致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变大</a:t>
            </a:r>
            <a:endParaRPr lang="en-US" altLang="zh-CN" dirty="0" smtClean="0"/>
          </a:p>
          <a:p>
            <a:r>
              <a:rPr lang="zh-CN" altLang="en-US" dirty="0" smtClean="0"/>
              <a:t>字段确定为负值时，一定要用</a:t>
            </a:r>
            <a:r>
              <a:rPr lang="en-US" altLang="zh-CN" dirty="0" smtClean="0"/>
              <a:t>sint32/sint64</a:t>
            </a:r>
            <a:r>
              <a:rPr lang="zh-CN" altLang="en-US" dirty="0" smtClean="0"/>
              <a:t>声明，这样</a:t>
            </a:r>
            <a:r>
              <a:rPr lang="en-US" altLang="zh-CN" dirty="0" err="1" smtClean="0"/>
              <a:t>pb</a:t>
            </a:r>
            <a:r>
              <a:rPr lang="zh-CN" altLang="en-US" dirty="0" smtClean="0"/>
              <a:t>在序列化时会先使用</a:t>
            </a:r>
            <a:r>
              <a:rPr lang="en-US" altLang="zh-CN" dirty="0" smtClean="0"/>
              <a:t>zigzag</a:t>
            </a:r>
            <a:r>
              <a:rPr lang="zh-CN" altLang="en-US" dirty="0" smtClean="0"/>
              <a:t>编码压缩。</a:t>
            </a:r>
            <a:endParaRPr lang="en-US" altLang="zh-CN" dirty="0" smtClean="0"/>
          </a:p>
          <a:p>
            <a:r>
              <a:rPr lang="zh-CN" altLang="en-US" dirty="0" smtClean="0"/>
              <a:t>多使用</a:t>
            </a:r>
            <a:r>
              <a:rPr lang="en-US" altLang="zh-CN" dirty="0" smtClean="0"/>
              <a:t>optional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repeated</a:t>
            </a:r>
            <a:r>
              <a:rPr lang="zh-CN" altLang="en-US" dirty="0" smtClean="0"/>
              <a:t>关键字，因为这些字段值为</a:t>
            </a:r>
            <a:r>
              <a:rPr lang="en-US" altLang="zh-CN" dirty="0" smtClean="0"/>
              <a:t>0</a:t>
            </a:r>
            <a:r>
              <a:rPr lang="zh-CN" altLang="en-US" smtClean="0"/>
              <a:t>时序列化后字段不存在。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6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编码方式：</a:t>
            </a:r>
            <a:r>
              <a:rPr lang="en-US" altLang="zh-CN" dirty="0" err="1" smtClean="0"/>
              <a:t>Varint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Varint</a:t>
            </a:r>
            <a:r>
              <a:rPr lang="zh-CN" altLang="en-US" dirty="0" smtClean="0"/>
              <a:t>编码：用每个字节的首</a:t>
            </a:r>
            <a:r>
              <a:rPr lang="en-US" altLang="zh-CN" dirty="0" smtClean="0"/>
              <a:t>bit</a:t>
            </a:r>
            <a:r>
              <a:rPr lang="zh-CN" altLang="en-US" dirty="0" smtClean="0"/>
              <a:t>表示后续是否还有数据。如果首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，则表示后续的字节也是自己的一部分。如果为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，则表示则是最后一个字节。例如，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000 1100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111 1000</a:t>
            </a:r>
            <a:r>
              <a:rPr lang="zh-CN" altLang="en-US" dirty="0" smtClean="0"/>
              <a:t>，这个数据的真实部分只有黑色部分。</a:t>
            </a:r>
            <a:endParaRPr lang="en-US" altLang="zh-CN" dirty="0" smtClean="0"/>
          </a:p>
          <a:p>
            <a:r>
              <a:rPr lang="zh-CN" altLang="en-US" dirty="0" smtClean="0"/>
              <a:t>优点：数值越小，所占空间越小。相对传统的编  码方式来说，</a:t>
            </a:r>
            <a:r>
              <a:rPr lang="en-US" altLang="zh-CN" dirty="0" smtClean="0"/>
              <a:t>int32</a:t>
            </a:r>
            <a:r>
              <a:rPr lang="zh-CN" altLang="en-US" dirty="0" smtClean="0"/>
              <a:t>总是占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int64</a:t>
            </a:r>
            <a:r>
              <a:rPr lang="zh-CN" altLang="en-US" dirty="0" smtClean="0"/>
              <a:t>总是占用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个字节，来说，就很省空间。</a:t>
            </a:r>
            <a:endParaRPr lang="en-US" altLang="zh-CN" dirty="0" smtClean="0"/>
          </a:p>
          <a:p>
            <a:r>
              <a:rPr lang="zh-CN" altLang="en-US" dirty="0" smtClean="0"/>
              <a:t>缺点：在计算机系统中，即时很小的负数也会被表示成很大的整数，这会导致很小的负数使用</a:t>
            </a:r>
            <a:r>
              <a:rPr lang="en-US" altLang="zh-CN" dirty="0" err="1" smtClean="0"/>
              <a:t>varint</a:t>
            </a:r>
            <a:r>
              <a:rPr lang="zh-CN" altLang="en-US" dirty="0" smtClean="0"/>
              <a:t>编码时也会占用很大的空间。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71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编码方式：</a:t>
            </a:r>
            <a:r>
              <a:rPr lang="en-US" altLang="zh-CN" dirty="0" smtClean="0"/>
              <a:t>zigzag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编码：</a:t>
            </a:r>
            <a:r>
              <a:rPr lang="zh-CN" altLang="en-US" dirty="0" smtClean="0"/>
              <a:t>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，编码后</a:t>
            </a:r>
            <a:r>
              <a:rPr lang="zh-CN" altLang="en-US" dirty="0"/>
              <a:t>得到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(n&lt;&lt;1) | (n&gt;&gt;31)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位的数同理为</a:t>
            </a:r>
            <a:r>
              <a:rPr lang="en-US" altLang="zh-CN" dirty="0" smtClean="0"/>
              <a:t> (n&lt;&lt;1) | (n&gt;&gt;63)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解码：</a:t>
            </a:r>
            <a:r>
              <a:rPr lang="zh-CN" altLang="en-US" dirty="0" smtClean="0"/>
              <a:t>对整数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，解码后得到：</a:t>
            </a:r>
            <a:r>
              <a:rPr lang="en-US" altLang="zh-CN" dirty="0" smtClean="0"/>
              <a:t>-(</a:t>
            </a:r>
            <a:r>
              <a:rPr lang="en-US" altLang="zh-CN" dirty="0" smtClean="0"/>
              <a:t>n&amp;1) &amp; (n&gt;&gt;1)</a:t>
            </a:r>
          </a:p>
          <a:p>
            <a:r>
              <a:rPr lang="en-US" altLang="zh-CN" dirty="0" smtClean="0"/>
              <a:t>Zigzag</a:t>
            </a:r>
            <a:r>
              <a:rPr lang="zh-CN" altLang="en-US" dirty="0" smtClean="0"/>
              <a:t>编码的本质是用无符号数来表示有符号数。</a:t>
            </a:r>
            <a:endParaRPr lang="en-US" altLang="zh-CN" dirty="0" smtClean="0"/>
          </a:p>
          <a:p>
            <a:r>
              <a:rPr lang="zh-CN" altLang="en-US" dirty="0" smtClean="0"/>
              <a:t>优点：负数在经过编码后可以用很小的正整数表示。这样子就弥补</a:t>
            </a:r>
            <a:r>
              <a:rPr lang="en-US" altLang="zh-CN" dirty="0" err="1" smtClean="0"/>
              <a:t>varint</a:t>
            </a:r>
            <a:r>
              <a:rPr lang="zh-CN" altLang="en-US" dirty="0" smtClean="0"/>
              <a:t>负数占空间的缺点。当数值为负时，先用</a:t>
            </a:r>
            <a:r>
              <a:rPr lang="en-US" altLang="zh-CN" dirty="0" smtClean="0"/>
              <a:t>zigzag</a:t>
            </a:r>
            <a:r>
              <a:rPr lang="zh-CN" altLang="en-US" dirty="0" smtClean="0"/>
              <a:t>编码，然后再用</a:t>
            </a:r>
            <a:r>
              <a:rPr lang="en-US" altLang="zh-CN" dirty="0" err="1" smtClean="0"/>
              <a:t>varint</a:t>
            </a:r>
            <a:r>
              <a:rPr lang="zh-CN" altLang="en-US" dirty="0" smtClean="0"/>
              <a:t>编码，就可以极大的节省空间。</a:t>
            </a:r>
            <a:endParaRPr lang="en-US" altLang="zh-CN" dirty="0" smtClean="0"/>
          </a:p>
          <a:p>
            <a:r>
              <a:rPr lang="zh-CN" altLang="en-US" dirty="0" smtClean="0"/>
              <a:t>因此，在</a:t>
            </a:r>
            <a:r>
              <a:rPr lang="en-US" altLang="zh-CN" dirty="0" err="1" smtClean="0"/>
              <a:t>pb</a:t>
            </a:r>
            <a:r>
              <a:rPr lang="zh-CN" altLang="en-US" dirty="0" smtClean="0"/>
              <a:t>文件中如果数据类型只可能时负数，一定要用</a:t>
            </a:r>
            <a:r>
              <a:rPr lang="en-US" altLang="zh-CN" dirty="0" smtClean="0"/>
              <a:t>sint32	/sint64</a:t>
            </a:r>
            <a:r>
              <a:rPr lang="zh-CN" altLang="en-US" dirty="0" smtClean="0"/>
              <a:t>来声明。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7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Protobuf</a:t>
            </a:r>
            <a:r>
              <a:rPr lang="zh-CN" altLang="en-US" dirty="0" smtClean="0"/>
              <a:t>存储格式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Pb</a:t>
            </a:r>
            <a:r>
              <a:rPr lang="zh-CN" altLang="en-US" dirty="0" smtClean="0"/>
              <a:t>先采用</a:t>
            </a:r>
            <a:r>
              <a:rPr lang="en-US" altLang="zh-CN" dirty="0" smtClean="0"/>
              <a:t>TLV</a:t>
            </a:r>
            <a:r>
              <a:rPr lang="zh-CN" altLang="en-US" dirty="0" smtClean="0"/>
              <a:t>的格式将每个字段编码，然后拼接程二进制字节流。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pb</a:t>
            </a:r>
            <a:r>
              <a:rPr lang="zh-CN" altLang="en-US" dirty="0" smtClean="0"/>
              <a:t>中，字段用数字进行标记。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是可选的。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5" y="2960154"/>
            <a:ext cx="8543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PB</a:t>
            </a:r>
            <a:r>
              <a:rPr lang="zh-CN" altLang="en-US" dirty="0" smtClean="0"/>
              <a:t>的数据类型及存储格式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PB</a:t>
            </a:r>
            <a:r>
              <a:rPr lang="zh-CN" altLang="en-US" dirty="0" smtClean="0"/>
              <a:t>的数据类型被分成不同的</a:t>
            </a:r>
            <a:r>
              <a:rPr lang="en-US" altLang="zh-CN" dirty="0" smtClean="0"/>
              <a:t>Wired Type,</a:t>
            </a:r>
            <a:r>
              <a:rPr lang="zh-CN" altLang="en-US" dirty="0" smtClean="0"/>
              <a:t>然后根据</a:t>
            </a:r>
            <a:r>
              <a:rPr lang="en-US" altLang="zh-CN" dirty="0" smtClean="0"/>
              <a:t>Wired Type</a:t>
            </a:r>
            <a:r>
              <a:rPr lang="zh-CN" altLang="en-US" dirty="0" smtClean="0"/>
              <a:t>再生成不同的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。不同的</a:t>
            </a:r>
            <a:r>
              <a:rPr lang="en-US" altLang="zh-CN" dirty="0" smtClean="0"/>
              <a:t>Wired 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字段编码方式也有所区别。具体如下表：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63" y="3092984"/>
            <a:ext cx="9058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字段的编码方式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Tag = (</a:t>
            </a:r>
            <a:r>
              <a:rPr lang="en-US" altLang="zh-CN" dirty="0" err="1"/>
              <a:t>field_number</a:t>
            </a:r>
            <a:r>
              <a:rPr lang="en-US" altLang="zh-CN" dirty="0"/>
              <a:t> &lt;&lt; 3) | </a:t>
            </a:r>
            <a:r>
              <a:rPr lang="en-US" altLang="zh-CN" dirty="0" err="1" smtClean="0"/>
              <a:t>wire_type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varint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3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Wired 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时的数据存储格式举例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message Test 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required </a:t>
            </a:r>
            <a:r>
              <a:rPr lang="en-US" altLang="zh-CN" sz="1800" dirty="0"/>
              <a:t>int32 id1 = 1</a:t>
            </a:r>
            <a:r>
              <a:rPr lang="zh-CN" altLang="en-US" sz="1800" dirty="0"/>
              <a:t>； 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required </a:t>
            </a:r>
            <a:r>
              <a:rPr lang="en-US" altLang="zh-CN" sz="1800" dirty="0"/>
              <a:t>int32 id2 = 2</a:t>
            </a:r>
            <a:r>
              <a:rPr lang="zh-CN" altLang="en-US" sz="1800" dirty="0"/>
              <a:t>； 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Test.setId1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300</a:t>
            </a:r>
            <a:r>
              <a:rPr lang="zh-CN" altLang="en-US" sz="1800" dirty="0" smtClean="0"/>
              <a:t>）；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Test.setId2</a:t>
            </a:r>
            <a:r>
              <a:rPr lang="zh-CN" altLang="en-US" sz="1800" dirty="0"/>
              <a:t>（</a:t>
            </a:r>
            <a:r>
              <a:rPr lang="en-US" altLang="zh-CN" sz="1800" dirty="0"/>
              <a:t>296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i="1" dirty="0"/>
              <a:t>编码结果为：二进制字节流 </a:t>
            </a:r>
            <a:r>
              <a:rPr lang="en-US" altLang="zh-CN" sz="1800" i="1" dirty="0"/>
              <a:t>= [8</a:t>
            </a:r>
            <a:r>
              <a:rPr lang="zh-CN" altLang="en-US" sz="1800" i="1" dirty="0"/>
              <a:t>，</a:t>
            </a:r>
            <a:r>
              <a:rPr lang="en-US" altLang="zh-CN" sz="1800" i="1" dirty="0"/>
              <a:t>-84</a:t>
            </a:r>
            <a:r>
              <a:rPr lang="zh-CN" altLang="en-US" sz="1800" i="1" dirty="0"/>
              <a:t>，</a:t>
            </a:r>
            <a:r>
              <a:rPr lang="en-US" altLang="zh-CN" sz="1800" i="1" dirty="0"/>
              <a:t>2</a:t>
            </a:r>
            <a:r>
              <a:rPr lang="zh-CN" altLang="en-US" sz="1800" i="1" dirty="0"/>
              <a:t>，</a:t>
            </a:r>
            <a:r>
              <a:rPr lang="en-US" altLang="zh-CN" sz="1800" i="1" dirty="0"/>
              <a:t>16, -88, 2</a:t>
            </a:r>
            <a:r>
              <a:rPr lang="en-US" altLang="zh-CN" sz="1800" i="1" dirty="0" smtClean="0"/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具体过程见下图：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59" y="0"/>
            <a:ext cx="736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Wire Type = 1&amp; 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的数据</a:t>
            </a:r>
            <a:r>
              <a:rPr lang="zh-CN" altLang="en-US" b="1" dirty="0"/>
              <a:t>存储</a:t>
            </a:r>
            <a:r>
              <a:rPr lang="zh-CN" altLang="en-US" b="1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0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537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Protobuf优/缺点</vt:lpstr>
      <vt:lpstr>编码方式：Varint编码</vt:lpstr>
      <vt:lpstr>编码方式：zigzag编码</vt:lpstr>
      <vt:lpstr>Protobuf存储格式</vt:lpstr>
      <vt:lpstr>PB的数据类型及存储格式</vt:lpstr>
      <vt:lpstr>Tag字段的编码方式</vt:lpstr>
      <vt:lpstr>Wired Type为0时的数据存储格式举例</vt:lpstr>
      <vt:lpstr>PowerPoint 演示文稿</vt:lpstr>
      <vt:lpstr>Wire Type = 1&amp; 5的数据存储方式</vt:lpstr>
      <vt:lpstr>Wire Type = 2的数据存储方式</vt:lpstr>
      <vt:lpstr>PowerPoint 演示文稿</vt:lpstr>
      <vt:lpstr>使用注意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Protobuf优/缺点</dc:title>
  <dc:creator>潘东经</dc:creator>
  <cp:lastModifiedBy>潘东经</cp:lastModifiedBy>
  <cp:revision>12</cp:revision>
  <dcterms:created xsi:type="dcterms:W3CDTF">2018-11-29T01:45:30Z</dcterms:created>
  <dcterms:modified xsi:type="dcterms:W3CDTF">2018-11-29T06:04:44Z</dcterms:modified>
</cp:coreProperties>
</file>