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3" r:id="rId6"/>
    <p:sldId id="270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61" r:id="rId17"/>
    <p:sldId id="267" r:id="rId18"/>
    <p:sldId id="264" r:id="rId19"/>
    <p:sldId id="279" r:id="rId20"/>
    <p:sldId id="280" r:id="rId21"/>
    <p:sldId id="281" r:id="rId22"/>
    <p:sldId id="262" r:id="rId23"/>
    <p:sldId id="265" r:id="rId24"/>
    <p:sldId id="266" r:id="rId25"/>
    <p:sldId id="268" r:id="rId26"/>
    <p:sldId id="27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6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51B2-F47D-4952-BC58-DA36E3AD9060}" type="datetimeFigureOut">
              <a:rPr lang="zh-CN" altLang="en-US" smtClean="0"/>
              <a:t>2020-5-6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恒大智能家居系统架构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高性能、易扩展、</a:t>
            </a:r>
            <a:r>
              <a:rPr lang="zh-CN" altLang="en-US" dirty="0"/>
              <a:t>可靠</a:t>
            </a:r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44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smtClean="0"/>
              <a:t>access server:</a:t>
            </a:r>
            <a:r>
              <a:rPr lang="zh-CN" altLang="en-US" dirty="0" smtClean="0"/>
              <a:t>业务路由</a:t>
            </a:r>
            <a:r>
              <a:rPr lang="en-US" altLang="zh-CN" dirty="0" smtClean="0"/>
              <a:t>+</a:t>
            </a:r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性能</a:t>
            </a:r>
            <a:r>
              <a:rPr lang="en-US" altLang="zh-CN" sz="2000" dirty="0" smtClean="0"/>
              <a:t>:20W/</a:t>
            </a:r>
            <a:r>
              <a:rPr lang="zh-CN" altLang="en-US" sz="2000" dirty="0" smtClean="0"/>
              <a:t>台。单台接入服务器性能取决于内存和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。具体计算方法：</a:t>
            </a:r>
            <a:r>
              <a:rPr lang="en-US" altLang="zh-CN" sz="2000" dirty="0" smtClean="0"/>
              <a:t>GB/(</a:t>
            </a:r>
            <a:r>
              <a:rPr lang="zh-CN" altLang="en-US" sz="2000" dirty="0" smtClean="0"/>
              <a:t>单个会话所占用户内存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单个</a:t>
            </a:r>
            <a:r>
              <a:rPr lang="en-US" altLang="zh-CN" sz="2000" dirty="0" err="1" smtClean="0"/>
              <a:t>tcp</a:t>
            </a:r>
            <a:r>
              <a:rPr lang="zh-CN" altLang="en-US" sz="2000" dirty="0" smtClean="0"/>
              <a:t>连接所占内核内存大小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主要作用：业务路由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用户登录管理。</a:t>
            </a:r>
            <a:endParaRPr lang="en-US" altLang="zh-CN" sz="2000" dirty="0" smtClean="0"/>
          </a:p>
          <a:p>
            <a:r>
              <a:rPr lang="zh-CN" altLang="en-US" sz="2000" dirty="0" smtClean="0"/>
              <a:t>主动推送：接入层的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是一个集群，对于同一个账号使用多个客户端</a:t>
            </a:r>
            <a:r>
              <a:rPr lang="en-US" altLang="zh-CN" sz="2000" dirty="0" smtClean="0"/>
              <a:t>(IOS,ANDROID,IPAD)</a:t>
            </a:r>
            <a:r>
              <a:rPr lang="zh-CN" altLang="en-US" sz="2000" dirty="0" smtClean="0"/>
              <a:t>同时登录的情景，如果云端要主动向客户端推送消息，必须知道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连接在具体的哪台</a:t>
            </a:r>
            <a:r>
              <a:rPr lang="en-US" altLang="zh-CN" sz="2000" dirty="0"/>
              <a:t>access 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。因此必须要将客户端登录的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跟客户端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映射保存起来并共享，才能实现主动推送消息。这也是接入层设计的难点之一。因此，接入层必须要引入</a:t>
            </a:r>
            <a:r>
              <a:rPr lang="en-US" altLang="zh-CN" sz="2000" dirty="0" err="1" smtClean="0"/>
              <a:t>mdp</a:t>
            </a:r>
            <a:r>
              <a:rPr lang="zh-CN" altLang="en-US" sz="2000" dirty="0" smtClean="0"/>
              <a:t>服务来处理主动推送的消息的路由问题。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71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接入层</a:t>
            </a:r>
            <a:r>
              <a:rPr lang="en-US" altLang="zh-CN" dirty="0"/>
              <a:t>access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845427"/>
            <a:ext cx="7315199" cy="40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实现细节：业务路由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请求的头部有固定的三个字段</a:t>
            </a:r>
            <a:r>
              <a:rPr lang="en-US" altLang="zh-CN" dirty="0" err="1" smtClean="0"/>
              <a:t>uuid,encrypt,content</a:t>
            </a:r>
            <a:r>
              <a:rPr lang="zh-CN" altLang="en-US" dirty="0" smtClean="0"/>
              <a:t>。</a:t>
            </a:r>
            <a:r>
              <a:rPr lang="en-US" altLang="zh-CN" dirty="0"/>
              <a:t>c</a:t>
            </a:r>
            <a:r>
              <a:rPr lang="en-US" altLang="zh-CN" dirty="0" smtClean="0"/>
              <a:t>ontent</a:t>
            </a:r>
            <a:r>
              <a:rPr lang="zh-CN" altLang="en-US" dirty="0" smtClean="0"/>
              <a:t>内容被通信双方用约定号的方式加密过。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先解出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包取出</a:t>
            </a:r>
            <a:r>
              <a:rPr lang="en-US" altLang="zh-CN" dirty="0" err="1" smtClean="0"/>
              <a:t>uuid</a:t>
            </a:r>
            <a:r>
              <a:rPr lang="zh-CN" altLang="en-US" dirty="0" smtClean="0"/>
              <a:t>，然后从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hmget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Security:uuid</a:t>
            </a:r>
            <a:r>
              <a:rPr lang="zh-CN" altLang="en-US" dirty="0" smtClean="0"/>
              <a:t>查出该设备对应的对称加密密钥，并用其解出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的内容，取出其中的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zh-CN" altLang="en-US" dirty="0" smtClean="0"/>
              <a:t>用户服务，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字段以</a:t>
            </a:r>
            <a:r>
              <a:rPr lang="en-US" altLang="zh-CN" dirty="0" smtClean="0"/>
              <a:t>um_</a:t>
            </a:r>
            <a:r>
              <a:rPr lang="zh-CN" altLang="en-US" dirty="0" smtClean="0"/>
              <a:t>开头，家庭服务</a:t>
            </a:r>
            <a:r>
              <a:rPr lang="en-US" altLang="zh-CN" dirty="0"/>
              <a:t>method</a:t>
            </a:r>
            <a:r>
              <a:rPr lang="zh-CN" altLang="en-US" dirty="0"/>
              <a:t>字段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根据这些方法头，将整个请求包转发给对应的服务即可。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51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详见用户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3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实现细节：主动推送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有一个整型的唯一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。每个</a:t>
            </a:r>
            <a:r>
              <a:rPr lang="en-US" altLang="zh-CN" sz="2400" dirty="0" smtClean="0"/>
              <a:t>access server</a:t>
            </a:r>
            <a:r>
              <a:rPr lang="zh-CN" altLang="en-US" sz="2400" dirty="0" smtClean="0"/>
              <a:t>都有一个唯一的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svrId_ip_port_timestamp_pid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上电后先跟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建立长连接，此时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服务器中的系统中的标识为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先向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注册，在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内存中建立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的映射关系。</a:t>
            </a:r>
            <a:endParaRPr lang="en-US" altLang="zh-CN" sz="2400" dirty="0" smtClean="0"/>
          </a:p>
          <a:p>
            <a:r>
              <a:rPr lang="zh-CN" altLang="en-US" sz="2400" dirty="0" smtClean="0"/>
              <a:t>用户成功登录后，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往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中建立</a:t>
            </a:r>
            <a:r>
              <a:rPr lang="en-US" altLang="zh-CN" sz="2400" dirty="0" err="1" smtClean="0"/>
              <a:t>uid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映射关系，使用</a:t>
            </a:r>
            <a:r>
              <a:rPr lang="en-US" altLang="zh-CN" sz="2400" dirty="0" err="1" smtClean="0"/>
              <a:t>sadd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MDP:id_uid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mach_id|create_time|OS_type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收到主动推动的消息，消息中必须包含目标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根据该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SMEMBERS  </a:t>
            </a:r>
            <a:r>
              <a:rPr lang="en-US" altLang="zh-CN" sz="2400" dirty="0" err="1" smtClean="0"/>
              <a:t>MDP:id_uid</a:t>
            </a:r>
            <a:r>
              <a:rPr lang="zh-CN" altLang="en-US" sz="2400" dirty="0" smtClean="0"/>
              <a:t>查询出所有在线的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在各个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的分布情况，得到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然后利用</a:t>
            </a:r>
            <a:r>
              <a:rPr lang="en-US" altLang="zh-CN" sz="2400" dirty="0" err="1"/>
              <a:t>mach_id</a:t>
            </a:r>
            <a:r>
              <a:rPr lang="en-US" altLang="zh-CN" sz="2400" dirty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映射关系将数据发送到指定的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95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接入层难点：会话共享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不同的用户挂在不同的接入服务器上，而业务中有如下两个需求：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一个用户支持多个客户端同时登录并收发消息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不同用户之间以云端为中转进行通信。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每个接入</a:t>
            </a:r>
            <a:r>
              <a:rPr lang="zh-CN" altLang="en-US" dirty="0" smtClean="0"/>
              <a:t>服务器</a:t>
            </a:r>
            <a:r>
              <a:rPr lang="zh-CN" altLang="en-US" dirty="0" smtClean="0"/>
              <a:t>负责维护用户的会话信息：</a:t>
            </a:r>
            <a:r>
              <a:rPr lang="zh-CN" altLang="en-US" dirty="0" smtClean="0"/>
              <a:t>在客户端成功</a:t>
            </a:r>
            <a:r>
              <a:rPr lang="zh-CN" altLang="en-US" dirty="0" smtClean="0"/>
              <a:t>登录后，将用户的会话信息写入到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中保存起来</a:t>
            </a:r>
            <a:r>
              <a:rPr lang="zh-CN" altLang="en-US" dirty="0"/>
              <a:t>。在客户端登</a:t>
            </a:r>
            <a:r>
              <a:rPr lang="zh-CN" altLang="en-US" dirty="0" smtClean="0"/>
              <a:t>出后，将会话信息从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中移除。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mdp_svr</a:t>
            </a:r>
            <a:r>
              <a:rPr lang="zh-CN" altLang="en-US" dirty="0" smtClean="0"/>
              <a:t>收到一对多的消息传递或者消息转发时，从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中的共享会话池取出用户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对应的所有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会话，然后将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包内容转发给对应的会话。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337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业务层：微服务化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基础服务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配置中心、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en-US" altLang="zh-CN" dirty="0" smtClean="0"/>
          </a:p>
          <a:p>
            <a:r>
              <a:rPr lang="zh-CN" altLang="en-US" dirty="0" smtClean="0"/>
              <a:t>其它服务：用户服务、家庭服务、设备服务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生成器</a:t>
            </a:r>
            <a:endParaRPr lang="en-US" altLang="zh-CN" sz="2000" dirty="0" smtClean="0"/>
          </a:p>
          <a:p>
            <a:r>
              <a:rPr lang="zh-CN" altLang="en-US" sz="2000" dirty="0" smtClean="0"/>
              <a:t>普通方法：使用一个</a:t>
            </a:r>
            <a:r>
              <a:rPr lang="en-US" altLang="zh-CN" sz="2000" dirty="0" err="1" smtClean="0"/>
              <a:t>bigint</a:t>
            </a:r>
            <a:r>
              <a:rPr lang="zh-CN" altLang="en-US" sz="2000" dirty="0" smtClean="0"/>
              <a:t>类型字段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来记录已经分配过的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。当请求获取新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出该字段加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并回写到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中。优点：强一致性。缺点：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读写比</a:t>
            </a:r>
            <a:r>
              <a:rPr lang="en-US" altLang="zh-CN" sz="2000" dirty="0" smtClean="0"/>
              <a:t>1:1</a:t>
            </a:r>
            <a:r>
              <a:rPr lang="zh-CN" altLang="en-US" sz="2000" dirty="0" smtClean="0"/>
              <a:t>，当请求很大时给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造成很大的压力，性能不好。</a:t>
            </a:r>
            <a:endParaRPr lang="en-US" altLang="zh-CN" sz="2000" dirty="0" smtClean="0"/>
          </a:p>
          <a:p>
            <a:r>
              <a:rPr lang="zh-CN" altLang="en-US" sz="2000" dirty="0" smtClean="0"/>
              <a:t>新方法：在普通方法的基础上，增加</a:t>
            </a:r>
            <a:r>
              <a:rPr lang="en-US" altLang="zh-CN" sz="2000" dirty="0" err="1" smtClean="0"/>
              <a:t>nprealloc</a:t>
            </a:r>
            <a:r>
              <a:rPr lang="zh-CN" altLang="en-US" sz="2000" dirty="0" smtClean="0"/>
              <a:t>字段。每次预取</a:t>
            </a:r>
            <a:r>
              <a:rPr lang="en-US" altLang="zh-CN" sz="2000" dirty="0" err="1" smtClean="0"/>
              <a:t>nprealloc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。当请求获取新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时，从预取得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池中获取即可。</a:t>
            </a:r>
            <a:endParaRPr lang="en-US" altLang="zh-CN" sz="2000" dirty="0" smtClean="0"/>
          </a:p>
          <a:p>
            <a:r>
              <a:rPr lang="zh-CN" altLang="en-US" sz="2000" dirty="0" smtClean="0"/>
              <a:t>各种全局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生成器详见</a:t>
            </a:r>
            <a:r>
              <a:rPr lang="en-US" altLang="zh-CN" sz="2000" smtClean="0"/>
              <a:t>PPT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6938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系统的配置分为业务服务私有配置和公共配置。业务私有配置在业务进程启动时读取。公共配置为</a:t>
            </a:r>
            <a:r>
              <a:rPr lang="en-US" altLang="zh-CN" dirty="0" smtClean="0"/>
              <a:t>KV</a:t>
            </a:r>
            <a:r>
              <a:rPr lang="zh-CN" altLang="en-US" dirty="0" smtClean="0"/>
              <a:t>键值对，存放在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中，由配置服务器分发给业务服务器。配置服务器定时去</a:t>
            </a:r>
            <a:r>
              <a:rPr lang="en-US" altLang="zh-CN" dirty="0" smtClean="0"/>
              <a:t>DB</a:t>
            </a:r>
            <a:r>
              <a:rPr lang="zh-CN" altLang="en-US" dirty="0" smtClean="0"/>
              <a:t>查询并更新自己内存中的公共配置</a:t>
            </a:r>
            <a:r>
              <a:rPr lang="en-US" altLang="zh-CN" dirty="0" smtClean="0"/>
              <a:t>KV</a:t>
            </a:r>
            <a:r>
              <a:rPr lang="zh-CN" altLang="en-US" dirty="0" smtClean="0"/>
              <a:t>对，业务服务器定期向配置服务器查询配置并更新本地的公共配置。</a:t>
            </a:r>
            <a:endParaRPr lang="en-US" altLang="zh-CN" dirty="0" smtClean="0"/>
          </a:p>
          <a:p>
            <a:r>
              <a:rPr lang="zh-CN" altLang="en-US" dirty="0" smtClean="0"/>
              <a:t>主要的公共配置：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uuid</a:t>
            </a:r>
            <a:r>
              <a:rPr lang="zh-CN" altLang="en-US" dirty="0" smtClean="0"/>
              <a:t>起始分配值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315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配置中心架构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531" y="1808533"/>
            <a:ext cx="53588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1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altLang="zh-CN" dirty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数据库和业务服务器方面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r>
              <a:rPr lang="zh-CN" altLang="en-US" dirty="0" smtClean="0"/>
              <a:t>数据一致性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0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当前配置中心的问题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对新的公共配置的增删，需要通过手工操作</a:t>
            </a:r>
            <a:r>
              <a:rPr lang="en-US" altLang="zh-CN" dirty="0" smtClean="0"/>
              <a:t>DB</a:t>
            </a:r>
            <a:r>
              <a:rPr lang="zh-CN" altLang="en-US" dirty="0" smtClean="0"/>
              <a:t>来实现，对运维不友好</a:t>
            </a:r>
            <a:endParaRPr lang="en-US" altLang="zh-CN" dirty="0" smtClean="0"/>
          </a:p>
          <a:p>
            <a:r>
              <a:rPr lang="zh-CN" altLang="en-US" dirty="0" smtClean="0"/>
              <a:t>公共配置从修改到生效，依赖于业务服务器被动向配置服务器轮询，滞后性比较大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优化方法：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建立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界面，用户直接操作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跟配置服务器交互。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配置项修改后，配置服务器主动向业务服务器推送更新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新的架构如下：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488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优化后的配置中心架构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55" y="2357873"/>
            <a:ext cx="7035451" cy="31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84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存储层：</a:t>
            </a:r>
            <a:r>
              <a:rPr lang="en-US" altLang="zh-CN" dirty="0" err="1" smtClean="0"/>
              <a:t>MySQL+Redis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：主从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：主从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en-US" altLang="zh-CN" dirty="0" err="1" smtClean="0"/>
              <a:t>db</a:t>
            </a:r>
            <a:r>
              <a:rPr lang="zh-CN" altLang="en-US" dirty="0" smtClean="0"/>
              <a:t>和缓存一致性方案：代理服务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82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基础模块</a:t>
            </a:r>
            <a:r>
              <a:rPr lang="zh-CN" altLang="en-US" dirty="0" smtClean="0"/>
              <a:t>：监控统计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7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可优化的点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异步编程优化：</a:t>
            </a:r>
            <a:r>
              <a:rPr lang="en-US" altLang="zh-CN" dirty="0" smtClean="0"/>
              <a:t>why</a:t>
            </a:r>
            <a:r>
              <a:rPr lang="zh-CN" altLang="en-US" dirty="0"/>
              <a:t>？</a:t>
            </a:r>
            <a:r>
              <a:rPr lang="zh-CN" altLang="en-US" dirty="0" smtClean="0"/>
              <a:t>协程的引入及其改造</a:t>
            </a:r>
            <a:endParaRPr lang="en-US" altLang="zh-CN" dirty="0" smtClean="0"/>
          </a:p>
          <a:p>
            <a:r>
              <a:rPr lang="zh-CN" altLang="en-US" dirty="0" smtClean="0"/>
              <a:t>数据库和缓存同步的优化：当前的方案和优化方案</a:t>
            </a:r>
            <a:endParaRPr lang="en-US" altLang="zh-CN" dirty="0" smtClean="0"/>
          </a:p>
          <a:p>
            <a:r>
              <a:rPr lang="zh-CN" altLang="en-US" dirty="0" smtClean="0"/>
              <a:t>配置中心优化：当前自研配置中心的特点和优化方案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3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其他：构造请求包的技巧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一般构造一个请求包，为了方便调试，往往会包含如下几个字段：</a:t>
            </a:r>
            <a:endParaRPr lang="en-US" altLang="zh-CN" dirty="0" smtClean="0"/>
          </a:p>
          <a:p>
            <a:r>
              <a:rPr lang="en-US" altLang="zh-CN" dirty="0" err="1" smtClean="0"/>
              <a:t>req_id</a:t>
            </a:r>
            <a:r>
              <a:rPr lang="en-US" altLang="zh-CN" dirty="0" smtClean="0"/>
              <a:t>:</a:t>
            </a:r>
            <a:r>
              <a:rPr lang="zh-CN" altLang="en-US" dirty="0" smtClean="0"/>
              <a:t>本次请求的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填写，用来区分客户端的不同请求。</a:t>
            </a:r>
            <a:endParaRPr lang="en-US" altLang="zh-CN" dirty="0" smtClean="0"/>
          </a:p>
          <a:p>
            <a:r>
              <a:rPr lang="en-US" altLang="zh-CN" dirty="0" smtClean="0"/>
              <a:t>timestamp:</a:t>
            </a:r>
            <a:r>
              <a:rPr lang="zh-CN" altLang="en-US" dirty="0" smtClean="0"/>
              <a:t>客户端发起请求的时间，用来标记客户端发起请求的时间。</a:t>
            </a:r>
            <a:endParaRPr lang="en-US" altLang="zh-CN" dirty="0" smtClean="0"/>
          </a:p>
          <a:p>
            <a:r>
              <a:rPr lang="en-US" altLang="zh-CN" dirty="0" smtClean="0"/>
              <a:t>method:</a:t>
            </a:r>
            <a:r>
              <a:rPr lang="zh-CN" altLang="en-US" dirty="0" smtClean="0"/>
              <a:t>具体的业务方法。</a:t>
            </a:r>
            <a:endParaRPr lang="en-US" altLang="zh-CN" dirty="0" smtClean="0"/>
          </a:p>
          <a:p>
            <a:r>
              <a:rPr lang="en-US" altLang="zh-CN" dirty="0" err="1" smtClean="0"/>
              <a:t>params</a:t>
            </a:r>
            <a:r>
              <a:rPr lang="en-US" altLang="zh-CN" dirty="0" smtClean="0"/>
              <a:t>:</a:t>
            </a:r>
            <a:r>
              <a:rPr lang="zh-CN" altLang="en-US" dirty="0" smtClean="0"/>
              <a:t>业务方法的参数。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实例：</a:t>
            </a:r>
            <a:r>
              <a:rPr lang="en-US" altLang="zh-CN" dirty="0"/>
              <a:t>{"method":"</a:t>
            </a:r>
            <a:r>
              <a:rPr lang="en-US" altLang="zh-CN" dirty="0" err="1"/>
              <a:t>create_security_channel</a:t>
            </a:r>
            <a:r>
              <a:rPr lang="en-US" altLang="zh-CN" dirty="0" smtClean="0"/>
              <a:t>", "</a:t>
            </a:r>
            <a:r>
              <a:rPr lang="en-US" altLang="zh-CN" dirty="0"/>
              <a:t>req_id":1000</a:t>
            </a:r>
            <a:r>
              <a:rPr lang="en-US" altLang="zh-CN" dirty="0" smtClean="0"/>
              <a:t>, "</a:t>
            </a:r>
            <a:r>
              <a:rPr lang="en-US" altLang="zh-CN" dirty="0"/>
              <a:t>timestamp":123456</a:t>
            </a:r>
            <a:r>
              <a:rPr lang="en-US" altLang="zh-CN" dirty="0" smtClean="0"/>
              <a:t>, "</a:t>
            </a:r>
            <a:r>
              <a:rPr lang="en-US" altLang="zh-CN" dirty="0" err="1"/>
              <a:t>params</a:t>
            </a:r>
            <a:r>
              <a:rPr lang="en-US" altLang="zh-CN" dirty="0" smtClean="0"/>
              <a:t>": { "</a:t>
            </a:r>
            <a:r>
              <a:rPr lang="en-US" altLang="zh-CN" dirty="0" err="1"/>
              <a:t>uuid</a:t>
            </a:r>
            <a:r>
              <a:rPr lang="en-US" altLang="zh-CN" dirty="0"/>
              <a:t>":"</a:t>
            </a:r>
            <a:r>
              <a:rPr lang="en-US" altLang="zh-CN" dirty="0" err="1"/>
              <a:t>hsfjh</a:t>
            </a:r>
            <a:r>
              <a:rPr lang="en-US" altLang="zh-CN" dirty="0" smtClean="0"/>
              <a:t>", "</a:t>
            </a:r>
            <a:r>
              <a:rPr lang="en-US" altLang="zh-CN" dirty="0"/>
              <a:t>key":"</a:t>
            </a:r>
            <a:r>
              <a:rPr lang="en-US" altLang="zh-CN" dirty="0" err="1" smtClean="0"/>
              <a:t>sfjk</a:t>
            </a:r>
            <a:r>
              <a:rPr lang="en-US" altLang="zh-CN" dirty="0" smtClean="0"/>
              <a:t>“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9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其他：</a:t>
            </a:r>
            <a:r>
              <a:rPr lang="zh-CN" altLang="en-US" dirty="0" smtClean="0"/>
              <a:t>构造回包</a:t>
            </a:r>
            <a:r>
              <a:rPr lang="zh-CN" altLang="en-US" dirty="0"/>
              <a:t>的技巧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回包一般除了请求包必须包含的</a:t>
            </a:r>
            <a:r>
              <a:rPr lang="en-US" altLang="zh-CN" dirty="0" err="1" smtClean="0"/>
              <a:t>method,req_id,timestamp</a:t>
            </a:r>
            <a:r>
              <a:rPr lang="zh-CN" altLang="en-US" dirty="0" smtClean="0"/>
              <a:t>这几个字段，应该有如下几个字段：</a:t>
            </a:r>
            <a:endParaRPr lang="en-US" altLang="zh-CN" dirty="0" smtClean="0"/>
          </a:p>
          <a:p>
            <a:r>
              <a:rPr lang="en-US" altLang="zh-CN" dirty="0" smtClean="0"/>
              <a:t>code:</a:t>
            </a:r>
            <a:r>
              <a:rPr lang="zh-CN" altLang="en-US" dirty="0" smtClean="0"/>
              <a:t>错误码，整型，用来标识错误类型</a:t>
            </a:r>
            <a:endParaRPr lang="en-US" altLang="zh-CN" dirty="0" smtClean="0"/>
          </a:p>
          <a:p>
            <a:r>
              <a:rPr lang="en-US" altLang="zh-CN" dirty="0" err="1" smtClean="0"/>
              <a:t>msg</a:t>
            </a:r>
            <a:r>
              <a:rPr lang="en-US" altLang="zh-CN" dirty="0" smtClean="0"/>
              <a:t>:</a:t>
            </a:r>
            <a:r>
              <a:rPr lang="zh-CN" altLang="en-US" dirty="0" smtClean="0"/>
              <a:t>错误信息描述。</a:t>
            </a:r>
            <a:endParaRPr lang="en-US" altLang="zh-CN" dirty="0" smtClean="0"/>
          </a:p>
          <a:p>
            <a:r>
              <a:rPr lang="en-US" altLang="zh-CN" dirty="0" err="1" smtClean="0"/>
              <a:t>result:json</a:t>
            </a:r>
            <a:r>
              <a:rPr lang="zh-CN" altLang="en-US" dirty="0" smtClean="0"/>
              <a:t>对象，具体的业务回包内容都包含在这里面。</a:t>
            </a:r>
            <a:endParaRPr lang="en-US" altLang="zh-CN" dirty="0" smtClean="0"/>
          </a:p>
          <a:p>
            <a:r>
              <a:rPr lang="en-US" altLang="zh-CN" dirty="0" err="1" smtClean="0"/>
              <a:t>msg_tag</a:t>
            </a:r>
            <a:r>
              <a:rPr lang="en-US" altLang="zh-CN" dirty="0" smtClean="0"/>
              <a:t>:</a:t>
            </a:r>
            <a:r>
              <a:rPr lang="zh-CN" altLang="en-US" dirty="0" smtClean="0"/>
              <a:t>日志染色标记。这个染色标记的规则如下：</a:t>
            </a:r>
            <a:r>
              <a:rPr lang="zh-CN" altLang="en-US" dirty="0" smtClean="0">
                <a:solidFill>
                  <a:srgbClr val="FF0000"/>
                </a:solidFill>
              </a:rPr>
              <a:t>接入服务器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en-US" altLang="zh-CN" dirty="0" smtClean="0"/>
              <a:t>+</a:t>
            </a:r>
            <a:r>
              <a:rPr lang="en-US" altLang="zh-CN" dirty="0" err="1" smtClean="0">
                <a:solidFill>
                  <a:srgbClr val="7030A0"/>
                </a:solidFill>
              </a:rPr>
              <a:t>ip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70C0"/>
                </a:solidFill>
              </a:rPr>
              <a:t>port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B050"/>
                </a:solidFill>
              </a:rPr>
              <a:t>timestamp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全局请求计数</a:t>
            </a:r>
            <a:r>
              <a:rPr lang="en-US" altLang="zh-CN" dirty="0" err="1" smtClean="0">
                <a:solidFill>
                  <a:srgbClr val="C00000"/>
                </a:solidFill>
              </a:rPr>
              <a:t>cnt</a:t>
            </a:r>
            <a:r>
              <a:rPr lang="zh-CN" altLang="en-US" dirty="0" smtClean="0"/>
              <a:t>。例子：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Access_svr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7030A0"/>
                </a:solidFill>
              </a:rPr>
              <a:t>119.23.168.152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70C0"/>
                </a:solidFill>
              </a:rPr>
              <a:t>30086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B050"/>
                </a:solidFill>
              </a:rPr>
              <a:t>1577006176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188876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总体系统架构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66" y="1464276"/>
            <a:ext cx="97494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安全层、接入层、业务层、存储层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5" y="2205682"/>
            <a:ext cx="8933935" cy="4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整体业务流程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20" y="1367199"/>
            <a:ext cx="9934832" cy="52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app client</a:t>
            </a:r>
            <a:r>
              <a:rPr lang="zh-CN" altLang="en-US" sz="2000" dirty="0" smtClean="0"/>
              <a:t>发布时预置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在发起创建安全通道请求时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业务参数为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自己的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和随机生成的</a:t>
            </a:r>
            <a:r>
              <a:rPr lang="en-US" altLang="zh-CN" sz="2000" dirty="0" err="1" smtClean="0"/>
              <a:t>key,uuid</a:t>
            </a:r>
            <a:r>
              <a:rPr lang="zh-CN" altLang="en-US" sz="2000" dirty="0" smtClean="0"/>
              <a:t>用来标志客户端身份，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用于进行对称通信的加解密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先用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公钥加密，然后再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发送给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security server </a:t>
            </a:r>
            <a:r>
              <a:rPr lang="zh-CN" altLang="en-US" sz="2000" dirty="0" smtClean="0"/>
              <a:t>收到请求后用自己的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私钥解密，取出请求中的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，写入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hmset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 xxx key 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create_at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，返回成功。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再次发起请求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未</a:t>
            </a:r>
            <a:r>
              <a:rPr lang="zh-CN" altLang="en-US" sz="2000" dirty="0" smtClean="0"/>
              <a:t>加密的包头有自己的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，先用之前自己生成的随机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对请求进行对称</a:t>
            </a:r>
            <a:r>
              <a:rPr lang="en-US" altLang="zh-CN" sz="2000" dirty="0" smtClean="0"/>
              <a:t>AES-CBC</a:t>
            </a:r>
            <a:r>
              <a:rPr lang="zh-CN" altLang="en-US" sz="2000" dirty="0" smtClean="0"/>
              <a:t>加密，然后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发送到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收到请求后，取出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，然后到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中查出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对应的对称加密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，解出业务请求。然后返回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的地址时用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返回。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收到回包，解出</a:t>
            </a:r>
            <a:r>
              <a:rPr lang="en-US" altLang="zh-CN" sz="2000" dirty="0"/>
              <a:t>access server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地址，发起长连接，使用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进行对业务请求称加密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，然后发起登录，进行业务操作。</a:t>
            </a:r>
            <a:endParaRPr lang="en-US" altLang="zh-CN" sz="2000" dirty="0" smtClean="0"/>
          </a:p>
          <a:p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直到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成功登录后，才允许其建立稳定的长连接。用户登录的具体设计详见其他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专题。</a:t>
            </a:r>
            <a:endParaRPr lang="en-US" altLang="zh-CN" sz="2000" dirty="0" smtClean="0"/>
          </a:p>
          <a:p>
            <a:r>
              <a:rPr lang="zh-CN" altLang="en-US" sz="2000" dirty="0" smtClean="0"/>
              <a:t>下次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发起登录时，再次重头重复这个过程。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15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层：对称加密</a:t>
            </a:r>
            <a:r>
              <a:rPr lang="en-US" altLang="zh-CN" dirty="0" smtClean="0"/>
              <a:t>+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短连接</a:t>
            </a:r>
            <a:r>
              <a:rPr lang="en-US" altLang="zh-CN" dirty="0" smtClean="0"/>
              <a:t>:1.</a:t>
            </a:r>
            <a:r>
              <a:rPr lang="zh-CN" altLang="en-US" dirty="0" smtClean="0"/>
              <a:t>通信频次低，只在登录时发起一次；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降低对</a:t>
            </a:r>
            <a:r>
              <a:rPr lang="en-US" altLang="zh-CN" dirty="0" smtClean="0"/>
              <a:t>security server</a:t>
            </a:r>
            <a:r>
              <a:rPr lang="zh-CN" altLang="en-US" dirty="0" smtClean="0"/>
              <a:t>的资源占用，间接提高了其负载能力</a:t>
            </a:r>
            <a:endParaRPr lang="en-US" altLang="zh-CN" dirty="0" smtClean="0"/>
          </a:p>
          <a:p>
            <a:r>
              <a:rPr lang="zh-CN" altLang="en-US" dirty="0" smtClean="0"/>
              <a:t>对称加密</a:t>
            </a:r>
            <a:r>
              <a:rPr lang="en-US" altLang="zh-CN" dirty="0" smtClean="0"/>
              <a:t>+</a:t>
            </a:r>
            <a:r>
              <a:rPr lang="zh-CN" altLang="en-US" dirty="0"/>
              <a:t>非对称加密</a:t>
            </a:r>
            <a:r>
              <a:rPr lang="zh-CN" altLang="en-US" dirty="0" smtClean="0"/>
              <a:t>：非对称加密加密的优点是密钥容易保管分发，但是在大规模通信中加解密性能比较低。对称加密的特点是加解密的性能比较高，但是密钥的报关分发是个难题。安全层的作用</a:t>
            </a:r>
            <a:r>
              <a:rPr lang="zh-CN" altLang="en-US" dirty="0"/>
              <a:t>就是将对称</a:t>
            </a:r>
            <a:r>
              <a:rPr lang="zh-CN" altLang="en-US" dirty="0" smtClean="0"/>
              <a:t>加密和非对称加密优点结合起来，从而在满足系统安全性需求时，提升了整个系统的通讯性能。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5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err="1" smtClean="0"/>
              <a:t>lb</a:t>
            </a:r>
            <a:r>
              <a:rPr lang="en-US" altLang="zh-CN" dirty="0"/>
              <a:t> </a:t>
            </a:r>
            <a:r>
              <a:rPr lang="en-US" altLang="zh-CN" dirty="0" smtClean="0"/>
              <a:t>server: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本质上是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的管理者，主要的作用有如下几个：负载均衡、灰度发布、机器的上线下线导流。</a:t>
            </a:r>
            <a:endParaRPr lang="en-US" altLang="zh-CN" sz="2200" dirty="0" smtClean="0"/>
          </a:p>
          <a:p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负载均衡策略</a:t>
            </a:r>
            <a:r>
              <a:rPr lang="en-US" altLang="zh-CN" sz="2200" dirty="0" smtClean="0"/>
              <a:t>:least connection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定时向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汇报自己的长连接</a:t>
            </a:r>
            <a:r>
              <a:rPr lang="zh-CN" altLang="en-US" sz="2200" dirty="0"/>
              <a:t>数。对正常的</a:t>
            </a:r>
            <a:r>
              <a:rPr lang="zh-CN" altLang="en-US" sz="2200" dirty="0" smtClean="0"/>
              <a:t>请求，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每次收到获取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请求，根据</a:t>
            </a:r>
            <a:r>
              <a:rPr lang="zh-CN" altLang="en-US" sz="2200" dirty="0" smtClean="0"/>
              <a:t>策略找出连接最少的</a:t>
            </a:r>
            <a:r>
              <a:rPr lang="en-US" altLang="zh-CN" sz="2200" dirty="0" smtClean="0"/>
              <a:t>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返回即可。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/>
              <a:t>为什么负载均衡</a:t>
            </a:r>
            <a:r>
              <a:rPr lang="zh-CN" altLang="en-US" sz="2200" dirty="0" smtClean="0"/>
              <a:t>策略是</a:t>
            </a:r>
            <a:r>
              <a:rPr lang="en-US" altLang="zh-CN" sz="2200" dirty="0"/>
              <a:t>least </a:t>
            </a:r>
            <a:r>
              <a:rPr lang="en-US" altLang="zh-CN" sz="2200" dirty="0" smtClean="0"/>
              <a:t>connection</a:t>
            </a:r>
            <a:r>
              <a:rPr lang="zh-CN" altLang="en-US" sz="2200" dirty="0" smtClean="0"/>
              <a:t>？因为</a:t>
            </a:r>
            <a:r>
              <a:rPr lang="en-US" altLang="zh-CN" sz="2200" dirty="0" smtClean="0"/>
              <a:t>1.</a:t>
            </a:r>
            <a:r>
              <a:rPr lang="zh-CN" altLang="en-US" sz="2200" dirty="0" smtClean="0">
                <a:solidFill>
                  <a:srgbClr val="FF0000"/>
                </a:solidFill>
              </a:rPr>
              <a:t>客户端</a:t>
            </a:r>
            <a:r>
              <a:rPr lang="zh-CN" altLang="en-US" sz="2200" dirty="0">
                <a:solidFill>
                  <a:srgbClr val="FF0000"/>
                </a:solidFill>
              </a:rPr>
              <a:t>是长</a:t>
            </a:r>
            <a:r>
              <a:rPr lang="zh-CN" altLang="en-US" sz="22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200" dirty="0"/>
              <a:t>；</a:t>
            </a:r>
            <a:r>
              <a:rPr lang="en-US" altLang="zh-CN" sz="2200" dirty="0" smtClean="0"/>
              <a:t>2.</a:t>
            </a:r>
            <a:r>
              <a:rPr lang="zh-CN" altLang="en-US" sz="2200" dirty="0" smtClean="0">
                <a:solidFill>
                  <a:srgbClr val="FF0000"/>
                </a:solidFill>
              </a:rPr>
              <a:t>各个</a:t>
            </a:r>
            <a:r>
              <a:rPr lang="en-US" altLang="zh-CN" sz="2200" dirty="0" smtClean="0">
                <a:solidFill>
                  <a:srgbClr val="FF0000"/>
                </a:solidFill>
              </a:rPr>
              <a:t>access server</a:t>
            </a:r>
            <a:r>
              <a:rPr lang="zh-CN" altLang="en-US" sz="2200" dirty="0" smtClean="0">
                <a:solidFill>
                  <a:srgbClr val="FF0000"/>
                </a:solidFill>
              </a:rPr>
              <a:t>的处理能力一样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zh-CN" altLang="en-US" sz="2200" dirty="0" smtClean="0"/>
              <a:t>可扩展性：对新机器</a:t>
            </a:r>
            <a:r>
              <a:rPr lang="en-US" altLang="zh-CN" sz="2200" dirty="0" smtClean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新业务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上线，定向导流至该及其即可进行灰度测试或者新业务上线。对旧机器</a:t>
            </a:r>
            <a:r>
              <a:rPr lang="en-US" altLang="zh-CN" sz="2200" dirty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旧业务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下线，将该机器</a:t>
            </a:r>
            <a:r>
              <a:rPr lang="en-US" altLang="zh-CN" sz="2200" dirty="0" err="1" smtClean="0"/>
              <a:t>uuid</a:t>
            </a:r>
            <a:r>
              <a:rPr lang="zh-CN" altLang="en-US" sz="2200" dirty="0" smtClean="0"/>
              <a:t>列入黑名单不给其导流，直至流量为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时即可摘除。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5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access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上电后，先用</a:t>
            </a:r>
            <a:r>
              <a:rPr lang="en-US" altLang="zh-CN" sz="2000" dirty="0" smtClean="0"/>
              <a:t>{“method”:</a:t>
            </a:r>
            <a:r>
              <a:rPr lang="en-US" altLang="zh-CN" sz="2000" dirty="0"/>
              <a:t>“</a:t>
            </a:r>
            <a:r>
              <a:rPr lang="en-US" altLang="zh-CN" sz="2000" dirty="0" err="1" smtClean="0"/>
              <a:t>lb_register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 smtClean="0"/>
              <a:t>params</a:t>
            </a:r>
            <a:r>
              <a:rPr lang="en-US" altLang="zh-CN" sz="2000" dirty="0" smtClean="0"/>
              <a:t>”:{“</a:t>
            </a:r>
            <a:r>
              <a:rPr lang="en-US" altLang="zh-CN" sz="2000" dirty="0" err="1" smtClean="0"/>
              <a:t>mach_id”:“xxx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”:“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“port”: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}}</a:t>
            </a:r>
            <a:r>
              <a:rPr lang="zh-CN" altLang="en-US" sz="2000" dirty="0" smtClean="0"/>
              <a:t>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注册，然后再以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秒钟为间隔向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发送带客户端数量的心跳消息</a:t>
            </a:r>
            <a:r>
              <a:rPr lang="en-US" altLang="zh-CN" sz="2000" dirty="0" smtClean="0"/>
              <a:t>{“method”:“</a:t>
            </a:r>
            <a:r>
              <a:rPr lang="en-US" altLang="zh-CN" sz="2000" dirty="0" err="1" smtClean="0"/>
              <a:t>lb_hb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/>
              <a:t>params</a:t>
            </a:r>
            <a:r>
              <a:rPr lang="en-US" altLang="zh-CN" sz="2000" dirty="0" smtClean="0"/>
              <a:t>”:{“client_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”:xxx}}</a:t>
            </a:r>
            <a:r>
              <a:rPr lang="zh-CN" altLang="en-US" sz="2000" dirty="0" smtClean="0"/>
              <a:t>更新自己的客户端数量。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access server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指定的时间内无法向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发送心跳，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会将其从服务列表中摘除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1858</Words>
  <Application>Microsoft Office PowerPoint</Application>
  <PresentationFormat>宽屏</PresentationFormat>
  <Paragraphs>97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恒大智能家居系统架构</vt:lpstr>
      <vt:lpstr>项目亮点</vt:lpstr>
      <vt:lpstr>总体系统架构</vt:lpstr>
      <vt:lpstr>分层架构</vt:lpstr>
      <vt:lpstr>整体业务流程</vt:lpstr>
      <vt:lpstr>实现细节</vt:lpstr>
      <vt:lpstr>安全层：对称加密+非对称加密</vt:lpstr>
      <vt:lpstr>接入层lb server:负载均衡+可扩展</vt:lpstr>
      <vt:lpstr>实现细节</vt:lpstr>
      <vt:lpstr>接入层access server:业务路由+用户登录</vt:lpstr>
      <vt:lpstr>接入层access server集群架构</vt:lpstr>
      <vt:lpstr>实现细节：业务路由</vt:lpstr>
      <vt:lpstr>实现细节：用户登录</vt:lpstr>
      <vt:lpstr>实现细节：主动推送</vt:lpstr>
      <vt:lpstr>接入层难点：会话共享</vt:lpstr>
      <vt:lpstr>业务层：微服务化</vt:lpstr>
      <vt:lpstr>基础服务：ID生成器</vt:lpstr>
      <vt:lpstr>基础服务：配置中心</vt:lpstr>
      <vt:lpstr>配置中心架构</vt:lpstr>
      <vt:lpstr>当前配置中心的问题</vt:lpstr>
      <vt:lpstr>优化后的配置中心架构</vt:lpstr>
      <vt:lpstr>存储层：MySQL+Redis</vt:lpstr>
      <vt:lpstr>基础模块：监控统计</vt:lpstr>
      <vt:lpstr>可优化的点</vt:lpstr>
      <vt:lpstr>其他：构造请求包的技巧</vt:lpstr>
      <vt:lpstr>其他：构造回包的技巧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恒大智能家居系统架构</dc:title>
  <dc:creator>tyler</dc:creator>
  <cp:lastModifiedBy>潘东经</cp:lastModifiedBy>
  <cp:revision>72</cp:revision>
  <dcterms:created xsi:type="dcterms:W3CDTF">2019-12-21T06:40:37Z</dcterms:created>
  <dcterms:modified xsi:type="dcterms:W3CDTF">2020-05-06T09:12:09Z</dcterms:modified>
</cp:coreProperties>
</file>