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02DB-FD6A-41E0-A98C-1B0E06C5BA3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D49C2-D13A-4450-A18A-4D853C0D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D49C2-D13A-4450-A18A-4D853C0DF5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D49C2-D13A-4450-A18A-4D853C0DF5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C88-155D-4AF0-B3BB-051A26D4802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7C33-5DF1-4A6E-AACB-F8C8E39CF274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D44F-8802-4F30-A0B0-6928D344DCA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8CB-762C-43D1-A1EC-665A52FF736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680D-51B4-4574-AD6C-B03CE3889B64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BBE2-9C85-492C-9583-7848C9A1BA7D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B212-773C-428F-9964-9613525F413A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CE8-D85B-461B-B13B-BBCDDEB80B89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102-21BF-4589-9CAC-0860E939AFA9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F0CE-1D39-4247-9463-CBB82F2CEAC0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F8C1-35BF-4E1F-B5A5-E27E423E1C06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585431E-CDDB-46AB-B560-7FC0C0054F24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Powered By</a:t>
            </a:r>
          </a:p>
          <a:p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sz="4400" b="1" dirty="0" err="1" smtClean="0">
                <a:solidFill>
                  <a:schemeClr val="bg2">
                    <a:lumMod val="75000"/>
                  </a:schemeClr>
                </a:solidFill>
              </a:rPr>
              <a:t>Terrasentinels</a:t>
            </a:r>
            <a:endParaRPr lang="en-US"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EarthSight</a:t>
            </a:r>
            <a:r>
              <a:rPr lang="en-US" dirty="0"/>
              <a:t> AI: Automated Satellite Imagery Analysis for Environmental Monitoring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8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37000" contras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609600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152400"/>
            <a:ext cx="665018" cy="665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0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6000" dirty="0" smtClean="0">
                <a:solidFill>
                  <a:schemeClr val="bg2">
                    <a:lumMod val="75000"/>
                  </a:schemeClr>
                </a:solidFill>
              </a:rPr>
              <a:t> « Live </a:t>
            </a:r>
            <a:r>
              <a:rPr lang="it-IT" sz="6000" dirty="0">
                <a:solidFill>
                  <a:schemeClr val="bg2">
                    <a:lumMod val="75000"/>
                  </a:schemeClr>
                </a:solidFill>
              </a:rPr>
              <a:t>Demo – AI in </a:t>
            </a:r>
            <a:r>
              <a:rPr lang="it-IT" sz="6000" dirty="0">
                <a:solidFill>
                  <a:schemeClr val="bg2">
                    <a:lumMod val="75000"/>
                  </a:schemeClr>
                </a:solidFill>
              </a:rPr>
              <a:t>Action </a:t>
            </a: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63236"/>
            <a:ext cx="79248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24532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9248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Terrasentinels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5187" y="3135868"/>
            <a:ext cx="1809750" cy="8617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Lead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Vikash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Kodati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Engineer and Architect</a:t>
            </a:r>
            <a:r>
              <a:rPr lang="en-US" sz="1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87" y="1287341"/>
            <a:ext cx="1809750" cy="18368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70" y="3810000"/>
            <a:ext cx="1765030" cy="1752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TextBox 10"/>
          <p:cNvSpPr txBox="1"/>
          <p:nvPr/>
        </p:nvSpPr>
        <p:spPr>
          <a:xfrm>
            <a:off x="6312170" y="5562600"/>
            <a:ext cx="176503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Shahzil Imran</a:t>
            </a:r>
          </a:p>
          <a:p>
            <a:pPr algn="ctr"/>
            <a:r>
              <a:rPr lang="de-DE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AI &amp; Python </a:t>
            </a:r>
            <a:r>
              <a:rPr lang="de-DE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Programmer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371601"/>
            <a:ext cx="1790700" cy="1828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TextBox 12"/>
          <p:cNvSpPr txBox="1"/>
          <p:nvPr/>
        </p:nvSpPr>
        <p:spPr>
          <a:xfrm>
            <a:off x="6248400" y="3200400"/>
            <a:ext cx="1809750" cy="4924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Letlhogonolo </a:t>
            </a:r>
            <a:r>
              <a:rPr lang="it-IT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Fanampe</a:t>
            </a:r>
            <a:endParaRPr lang="it-IT" sz="1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Computer Vision </a:t>
            </a:r>
            <a:r>
              <a:rPr lang="it-IT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Specialist</a:t>
            </a:r>
            <a:endParaRPr lang="it-IT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86200"/>
            <a:ext cx="1600200" cy="1676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5" name="TextBox 14"/>
          <p:cNvSpPr txBox="1"/>
          <p:nvPr/>
        </p:nvSpPr>
        <p:spPr>
          <a:xfrm>
            <a:off x="990600" y="5562600"/>
            <a:ext cx="160020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WAQAS ALI</a:t>
            </a:r>
            <a:endParaRPr lang="de-DE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de-DE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PRESENTATION</a:t>
            </a:r>
            <a:endParaRPr lang="de-DE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2" y="1287341"/>
            <a:ext cx="1847850" cy="2009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0600" y="3276600"/>
            <a:ext cx="1809750" cy="4924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Sumayyea</a:t>
            </a:r>
            <a:r>
              <a:rPr lang="en-US" sz="1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Salahuddin</a:t>
            </a: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Engineer 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AI </a:t>
            </a:r>
            <a:r>
              <a:rPr 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Developer)</a:t>
            </a:r>
            <a:endParaRPr lang="en-US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87" y="4103629"/>
            <a:ext cx="1809750" cy="17240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95187" y="5791200"/>
            <a:ext cx="1809749" cy="5847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Hamza Afzal </a:t>
            </a:r>
            <a:r>
              <a:rPr lang="de-DE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Technical 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Problem</a:t>
            </a:r>
            <a:br>
              <a:rPr lang="en-US" sz="2800" dirty="0" smtClean="0"/>
            </a:br>
            <a:r>
              <a:rPr lang="en-US" sz="2800" b="1" i="1" dirty="0" smtClean="0">
                <a:solidFill>
                  <a:srgbClr val="FFC000"/>
                </a:solidFill>
              </a:rPr>
              <a:t>“</a:t>
            </a:r>
            <a:r>
              <a:rPr lang="en-US" sz="2800" b="1" i="1" dirty="0" smtClean="0"/>
              <a:t> The </a:t>
            </a:r>
            <a:r>
              <a:rPr lang="en-US" sz="2800" b="1" i="1" dirty="0"/>
              <a:t>Environmental Challenge </a:t>
            </a:r>
            <a:r>
              <a:rPr lang="en-US" sz="2800" b="1" i="1" dirty="0" smtClean="0">
                <a:solidFill>
                  <a:srgbClr val="FFC000"/>
                </a:solidFill>
              </a:rPr>
              <a:t>”</a:t>
            </a:r>
            <a:endParaRPr lang="en-US" sz="2800" b="1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C000"/>
                </a:solidFill>
                <a:latin typeface="Candara" pitchFamily="34" charset="0"/>
                <a:cs typeface="Calibri" pitchFamily="34" charset="0"/>
              </a:rPr>
              <a:t>“</a:t>
            </a:r>
            <a:r>
              <a:rPr lang="en-US" sz="2000" b="1" dirty="0" smtClean="0">
                <a:latin typeface="Candara" pitchFamily="34" charset="0"/>
                <a:cs typeface="Calibri" pitchFamily="34" charset="0"/>
              </a:rPr>
              <a:t> Environmental </a:t>
            </a:r>
            <a:r>
              <a:rPr lang="en-US" sz="2000" b="1" dirty="0">
                <a:latin typeface="Candara" pitchFamily="34" charset="0"/>
                <a:cs typeface="Calibri" pitchFamily="34" charset="0"/>
              </a:rPr>
              <a:t>changes are accelerating </a:t>
            </a:r>
            <a:r>
              <a:rPr lang="en-US" sz="2000" b="1" dirty="0" smtClean="0">
                <a:latin typeface="Candara" pitchFamily="34" charset="0"/>
                <a:cs typeface="Calibri" pitchFamily="34" charset="0"/>
              </a:rPr>
              <a:t>globally, </a:t>
            </a:r>
            <a:endParaRPr lang="en-US" sz="2000" b="1" dirty="0">
              <a:latin typeface="Candara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Candara" pitchFamily="34" charset="0"/>
                <a:cs typeface="Calibri" pitchFamily="34" charset="0"/>
              </a:rPr>
              <a:t>Manual monitoring is time-consuming and </a:t>
            </a:r>
            <a:r>
              <a:rPr lang="en-US" sz="2000" b="1" dirty="0" smtClean="0">
                <a:latin typeface="Candara" pitchFamily="34" charset="0"/>
                <a:cs typeface="Calibri" pitchFamily="34" charset="0"/>
              </a:rPr>
              <a:t>error-prone, </a:t>
            </a:r>
            <a:endParaRPr lang="en-US" sz="2000" b="1" dirty="0">
              <a:latin typeface="Candara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Candara" pitchFamily="34" charset="0"/>
                <a:cs typeface="Calibri" pitchFamily="34" charset="0"/>
              </a:rPr>
              <a:t>Delayed detection leads to irreversible </a:t>
            </a:r>
            <a:r>
              <a:rPr lang="en-US" sz="2000" b="1" dirty="0" smtClean="0">
                <a:latin typeface="Candara" pitchFamily="34" charset="0"/>
                <a:cs typeface="Calibri" pitchFamily="34" charset="0"/>
              </a:rPr>
              <a:t>damage,</a:t>
            </a:r>
            <a:endParaRPr lang="en-US" sz="2000" b="1" dirty="0">
              <a:latin typeface="Candara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Candara" pitchFamily="34" charset="0"/>
                <a:cs typeface="Calibri" pitchFamily="34" charset="0"/>
              </a:rPr>
              <a:t> Current solutions lack real-time analysis and </a:t>
            </a:r>
            <a:r>
              <a:rPr lang="en-US" sz="2000" b="1" dirty="0" smtClean="0">
                <a:latin typeface="Candara" pitchFamily="34" charset="0"/>
                <a:cs typeface="Calibri" pitchFamily="34" charset="0"/>
              </a:rPr>
              <a:t>scalability </a:t>
            </a:r>
            <a:r>
              <a:rPr lang="en-US" sz="2000" b="1" dirty="0" smtClean="0">
                <a:solidFill>
                  <a:srgbClr val="FFC000"/>
                </a:solidFill>
                <a:latin typeface="Candara" pitchFamily="34" charset="0"/>
                <a:cs typeface="Calibri" pitchFamily="34" charset="0"/>
              </a:rPr>
              <a:t>”</a:t>
            </a:r>
          </a:p>
          <a:p>
            <a:pPr marL="0" indent="0" algn="ctr">
              <a:buNone/>
            </a:pPr>
            <a:endParaRPr lang="en-US" dirty="0">
              <a:latin typeface="Candara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ndara" pitchFamily="34" charset="0"/>
                <a:cs typeface="Calibri" pitchFamily="34" charset="0"/>
              </a:rPr>
              <a:t>T</a:t>
            </a:r>
            <a:r>
              <a:rPr lang="en-US" sz="2000" dirty="0" smtClean="0">
                <a:latin typeface="Candara" pitchFamily="34" charset="0"/>
                <a:cs typeface="Calibri" pitchFamily="34" charset="0"/>
              </a:rPr>
              <a:t>he </a:t>
            </a:r>
            <a:r>
              <a:rPr lang="en-US" sz="2000" dirty="0">
                <a:latin typeface="Candara" pitchFamily="34" charset="0"/>
                <a:cs typeface="Calibri" pitchFamily="34" charset="0"/>
              </a:rPr>
              <a:t>increasing need for </a:t>
            </a:r>
            <a:r>
              <a:rPr lang="en-US" sz="2000" b="1" dirty="0">
                <a:latin typeface="Candara" pitchFamily="34" charset="0"/>
                <a:cs typeface="Calibri" pitchFamily="34" charset="0"/>
              </a:rPr>
              <a:t>real-time environmental monitoring</a:t>
            </a:r>
            <a:r>
              <a:rPr lang="en-US" sz="2000" dirty="0">
                <a:latin typeface="Candara" pitchFamily="34" charset="0"/>
                <a:cs typeface="Calibri" pitchFamily="34" charset="0"/>
              </a:rPr>
              <a:t> due to climate change, urbanization, and illegal </a:t>
            </a:r>
            <a:r>
              <a:rPr lang="en-US" sz="2000" dirty="0" smtClean="0">
                <a:latin typeface="Candara" pitchFamily="34" charset="0"/>
                <a:cs typeface="Calibri" pitchFamily="34" charset="0"/>
              </a:rPr>
              <a:t>deforestation.</a:t>
            </a:r>
          </a:p>
          <a:p>
            <a:pPr algn="just"/>
            <a:r>
              <a:rPr lang="en-US" sz="2000" dirty="0" smtClean="0">
                <a:latin typeface="Candara" pitchFamily="34" charset="0"/>
                <a:cs typeface="Calibri" pitchFamily="34" charset="0"/>
              </a:rPr>
              <a:t>Traditional </a:t>
            </a:r>
            <a:r>
              <a:rPr lang="en-US" sz="2000" dirty="0">
                <a:latin typeface="Candara" pitchFamily="34" charset="0"/>
                <a:cs typeface="Calibri" pitchFamily="34" charset="0"/>
              </a:rPr>
              <a:t>monitoring methods are </a:t>
            </a:r>
            <a:r>
              <a:rPr lang="en-US" sz="2000" b="1" dirty="0">
                <a:latin typeface="Candara" pitchFamily="34" charset="0"/>
                <a:cs typeface="Calibri" pitchFamily="34" charset="0"/>
              </a:rPr>
              <a:t>slow, expensive, and often inaccurate</a:t>
            </a:r>
            <a:r>
              <a:rPr lang="en-US" sz="2000" dirty="0" smtClean="0">
                <a:latin typeface="Candara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Candara" pitchFamily="34" charset="0"/>
                <a:cs typeface="Calibri" pitchFamily="34" charset="0"/>
              </a:rPr>
              <a:t>Current </a:t>
            </a:r>
            <a:r>
              <a:rPr lang="en-US" sz="2000" dirty="0">
                <a:latin typeface="Candara" pitchFamily="34" charset="0"/>
                <a:cs typeface="Calibri" pitchFamily="34" charset="0"/>
              </a:rPr>
              <a:t>solutions cannot </a:t>
            </a:r>
            <a:r>
              <a:rPr lang="en-US" sz="2000" b="1" dirty="0">
                <a:latin typeface="Candara" pitchFamily="34" charset="0"/>
                <a:cs typeface="Calibri" pitchFamily="34" charset="0"/>
              </a:rPr>
              <a:t>handle large-scale geospatial datasets</a:t>
            </a:r>
            <a:r>
              <a:rPr lang="en-US" sz="2000" dirty="0">
                <a:latin typeface="Candara" pitchFamily="34" charset="0"/>
                <a:cs typeface="Calibri" pitchFamily="34" charset="0"/>
              </a:rPr>
              <a:t> efficiently</a:t>
            </a:r>
            <a:r>
              <a:rPr lang="en-US" sz="2000" dirty="0">
                <a:latin typeface="Candara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6308"/>
            <a:ext cx="1219200" cy="11914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3236"/>
            <a:ext cx="79248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smtClean="0"/>
              <a:t>The solution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latin typeface="Candara" pitchFamily="34" charset="0"/>
              </a:rPr>
              <a:t>Our </a:t>
            </a:r>
            <a:r>
              <a:rPr lang="en-US" sz="2000" b="1" dirty="0">
                <a:latin typeface="Candara" pitchFamily="34" charset="0"/>
              </a:rPr>
              <a:t>AI agent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smtClean="0">
                <a:latin typeface="Candara" pitchFamily="34" charset="0"/>
              </a:rPr>
              <a:t>automates </a:t>
            </a:r>
            <a:r>
              <a:rPr lang="en-US" sz="2000" dirty="0">
                <a:latin typeface="Candara" pitchFamily="34" charset="0"/>
              </a:rPr>
              <a:t>satellite imagery analysis to detect environmental </a:t>
            </a:r>
            <a:r>
              <a:rPr lang="en-US" sz="2000" dirty="0" smtClean="0">
                <a:latin typeface="Candara" pitchFamily="34" charset="0"/>
              </a:rPr>
              <a:t>changes</a:t>
            </a:r>
            <a:endParaRPr lang="en-US" sz="2000" dirty="0" smtClean="0">
              <a:latin typeface="Candara" pitchFamily="34" charset="0"/>
            </a:endParaRPr>
          </a:p>
          <a:p>
            <a:r>
              <a:rPr lang="en-US" sz="2000" dirty="0" smtClean="0">
                <a:latin typeface="Candara" pitchFamily="34" charset="0"/>
              </a:rPr>
              <a:t>Leverages </a:t>
            </a:r>
            <a:r>
              <a:rPr lang="en-US" sz="2000" b="1" dirty="0" err="1" smtClean="0">
                <a:latin typeface="Candara" pitchFamily="34" charset="0"/>
              </a:rPr>
              <a:t>MindsDB</a:t>
            </a:r>
            <a:r>
              <a:rPr lang="en-US" sz="2000" b="1" dirty="0" smtClean="0">
                <a:latin typeface="Candara" pitchFamily="34" charset="0"/>
              </a:rPr>
              <a:t> </a:t>
            </a:r>
            <a:r>
              <a:rPr lang="en-US" sz="2000" b="1" dirty="0">
                <a:latin typeface="Candara" pitchFamily="34" charset="0"/>
              </a:rPr>
              <a:t>for real-time analysis</a:t>
            </a:r>
            <a:r>
              <a:rPr lang="en-US" sz="2000" dirty="0">
                <a:latin typeface="Candara" pitchFamily="34" charset="0"/>
              </a:rPr>
              <a:t>, Google Earth Engine for satellite data, and </a:t>
            </a:r>
            <a:r>
              <a:rPr lang="en-US" sz="2000" dirty="0" err="1">
                <a:latin typeface="Candara" pitchFamily="34" charset="0"/>
              </a:rPr>
              <a:t>TensorFlow</a:t>
            </a:r>
            <a:r>
              <a:rPr lang="en-US" sz="2000" dirty="0">
                <a:latin typeface="Candara" pitchFamily="34" charset="0"/>
              </a:rPr>
              <a:t> for pattern </a:t>
            </a:r>
            <a:r>
              <a:rPr lang="en-US" sz="2000" dirty="0" smtClean="0">
                <a:latin typeface="Candara" pitchFamily="34" charset="0"/>
              </a:rPr>
              <a:t>recognition</a:t>
            </a:r>
          </a:p>
          <a:p>
            <a:r>
              <a:rPr lang="en-US" sz="2000" dirty="0" smtClean="0">
                <a:latin typeface="Candara" pitchFamily="34" charset="0"/>
              </a:rPr>
              <a:t>Focused </a:t>
            </a:r>
            <a:r>
              <a:rPr lang="en-US" sz="2000" dirty="0">
                <a:latin typeface="Candara" pitchFamily="34" charset="0"/>
              </a:rPr>
              <a:t>on detecting anomalies in satellite telemetry data (NDVI) using Sentinel Hub for data fetching and </a:t>
            </a:r>
            <a:r>
              <a:rPr lang="en-US" sz="2000" dirty="0" err="1">
                <a:latin typeface="Candara" pitchFamily="34" charset="0"/>
              </a:rPr>
              <a:t>MindsDB</a:t>
            </a:r>
            <a:r>
              <a:rPr lang="en-US" sz="2000" dirty="0">
                <a:latin typeface="Candara" pitchFamily="34" charset="0"/>
              </a:rPr>
              <a:t> for anomaly detection</a:t>
            </a:r>
            <a:endParaRPr lang="en-US" sz="9600" dirty="0">
              <a:solidFill>
                <a:schemeClr val="bg2">
                  <a:lumMod val="75000"/>
                </a:schemeClr>
              </a:solidFill>
              <a:latin typeface="Candara" pitchFamily="34" charset="0"/>
            </a:endParaRPr>
          </a:p>
          <a:p>
            <a:endParaRPr lang="en-US" sz="20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ndar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05" y="263236"/>
            <a:ext cx="1460500" cy="1143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0605" y="3048000"/>
            <a:ext cx="7924800" cy="281940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b="1" dirty="0" smtClean="0">
              <a:solidFill>
                <a:srgbClr val="FFC000"/>
              </a:solidFill>
              <a:latin typeface="Candar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  <a:latin typeface="Candara" pitchFamily="34" charset="0"/>
              </a:rPr>
              <a:t>KEY FEATURES</a:t>
            </a:r>
          </a:p>
          <a:p>
            <a:r>
              <a:rPr lang="en-US" sz="2400" dirty="0">
                <a:latin typeface="Candara" pitchFamily="34" charset="0"/>
              </a:rPr>
              <a:t>Automated monitoring, 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A</a:t>
            </a:r>
            <a:r>
              <a:rPr lang="en-US" sz="2400" dirty="0" smtClean="0">
                <a:latin typeface="Candara" pitchFamily="34" charset="0"/>
              </a:rPr>
              <a:t>nomaly detection</a:t>
            </a:r>
            <a:r>
              <a:rPr lang="en-US" sz="2400" dirty="0">
                <a:latin typeface="Candara" pitchFamily="34" charset="0"/>
              </a:rPr>
              <a:t>, 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Alert </a:t>
            </a:r>
            <a:r>
              <a:rPr lang="en-US" sz="2400" dirty="0">
                <a:latin typeface="Candara" pitchFamily="34" charset="0"/>
              </a:rPr>
              <a:t>generation, and reporting for deforestation, urban expansion, and disaster response</a:t>
            </a:r>
            <a:r>
              <a:rPr lang="en-US" sz="2400" dirty="0" smtClean="0">
                <a:latin typeface="Candara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andara" pitchFamily="34" charset="0"/>
              </a:rPr>
              <a:t>							            </a:t>
            </a:r>
          </a:p>
          <a:p>
            <a:pPr marL="0" indent="0">
              <a:buNone/>
            </a:pPr>
            <a:endParaRPr lang="en-US" sz="2000" dirty="0">
              <a:latin typeface="Candar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ndara" pitchFamily="34" charset="0"/>
            </a:endParaRPr>
          </a:p>
          <a:p>
            <a:endParaRPr lang="en-US" sz="2000" dirty="0" smtClean="0">
              <a:latin typeface="Candara" pitchFamily="34" charset="0"/>
            </a:endParaRPr>
          </a:p>
          <a:p>
            <a:r>
              <a:rPr lang="en-US" sz="2000" dirty="0" smtClean="0">
                <a:latin typeface="Candara" pitchFamily="34" charset="0"/>
              </a:rPr>
              <a:t>Real-time </a:t>
            </a:r>
            <a:r>
              <a:rPr lang="en-US" sz="2000" dirty="0">
                <a:latin typeface="Candara" pitchFamily="34" charset="0"/>
              </a:rPr>
              <a:t>monitoring of environmental changes </a:t>
            </a:r>
            <a:endParaRPr lang="en-US" sz="2000" dirty="0" smtClean="0">
              <a:latin typeface="Candara" pitchFamily="34" charset="0"/>
            </a:endParaRPr>
          </a:p>
          <a:p>
            <a:r>
              <a:rPr lang="en-US" sz="2000" dirty="0" smtClean="0">
                <a:latin typeface="Candara" pitchFamily="34" charset="0"/>
              </a:rPr>
              <a:t>Anomaly </a:t>
            </a:r>
            <a:r>
              <a:rPr lang="en-US" sz="2000" dirty="0">
                <a:latin typeface="Candara" pitchFamily="34" charset="0"/>
              </a:rPr>
              <a:t>detection for rapid response </a:t>
            </a:r>
            <a:endParaRPr lang="en-US" sz="2000" dirty="0" smtClean="0">
              <a:latin typeface="Candara" pitchFamily="34" charset="0"/>
            </a:endParaRPr>
          </a:p>
          <a:p>
            <a:r>
              <a:rPr lang="en-US" sz="2000" dirty="0" smtClean="0">
                <a:latin typeface="Candara" pitchFamily="34" charset="0"/>
              </a:rPr>
              <a:t>Large-scale </a:t>
            </a:r>
            <a:r>
              <a:rPr lang="en-US" sz="2000" dirty="0">
                <a:latin typeface="Candara" pitchFamily="34" charset="0"/>
              </a:rPr>
              <a:t>geospatial data processing Integration with </a:t>
            </a:r>
            <a:r>
              <a:rPr lang="en-US" sz="2000" dirty="0" err="1">
                <a:latin typeface="Candara" pitchFamily="34" charset="0"/>
              </a:rPr>
              <a:t>MindsDB</a:t>
            </a:r>
            <a:r>
              <a:rPr lang="en-US" sz="2000" dirty="0">
                <a:latin typeface="Candara" pitchFamily="34" charset="0"/>
              </a:rPr>
              <a:t> for advanced analytics </a:t>
            </a:r>
            <a:endParaRPr lang="en-US" sz="2000" dirty="0" smtClean="0">
              <a:latin typeface="Candara" pitchFamily="34" charset="0"/>
            </a:endParaRPr>
          </a:p>
          <a:p>
            <a:r>
              <a:rPr lang="en-US" sz="2000" dirty="0" smtClean="0">
                <a:latin typeface="Candara" pitchFamily="34" charset="0"/>
              </a:rPr>
              <a:t>Customizable </a:t>
            </a:r>
            <a:r>
              <a:rPr lang="en-US" sz="2000" dirty="0">
                <a:latin typeface="Candara" pitchFamily="34" charset="0"/>
              </a:rPr>
              <a:t>alerts and </a:t>
            </a:r>
            <a:r>
              <a:rPr lang="en-US" sz="2000" dirty="0" smtClean="0">
                <a:latin typeface="Candara" pitchFamily="34" charset="0"/>
              </a:rPr>
              <a:t>reporting </a:t>
            </a:r>
            <a:r>
              <a:rPr lang="en-US" sz="2000" dirty="0">
                <a:latin typeface="Candara" pitchFamily="34" charset="0"/>
              </a:rPr>
              <a:t>system</a:t>
            </a:r>
            <a:endParaRPr lang="en-US" sz="2000" b="1" dirty="0">
              <a:latin typeface="Candar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3236"/>
            <a:ext cx="79248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smtClean="0"/>
              <a:t>The solution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7995805" cy="4267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TECHNOLOGIES</a:t>
            </a:r>
          </a:p>
          <a:p>
            <a:pPr algn="just"/>
            <a:r>
              <a:rPr lang="en-US" sz="6800" b="1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MindsDB</a:t>
            </a:r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</a:t>
            </a:r>
            <a:r>
              <a:rPr lang="en-US" sz="6800" b="1" dirty="0" smtClean="0">
                <a:latin typeface="+mj-lt"/>
              </a:rPr>
              <a:t> </a:t>
            </a:r>
            <a:r>
              <a:rPr lang="en-US" sz="6800" dirty="0">
                <a:latin typeface="+mj-lt"/>
              </a:rPr>
              <a:t>ML </a:t>
            </a:r>
            <a:r>
              <a:rPr lang="en-US" sz="6800" dirty="0" smtClean="0">
                <a:latin typeface="+mj-lt"/>
              </a:rPr>
              <a:t>models can </a:t>
            </a:r>
            <a:r>
              <a:rPr lang="en-US" sz="6800" dirty="0">
                <a:latin typeface="+mj-lt"/>
              </a:rPr>
              <a:t>automatically generate reports or trigger alerts </a:t>
            </a:r>
            <a:r>
              <a:rPr lang="en-US" sz="6800" dirty="0" smtClean="0">
                <a:latin typeface="+mj-lt"/>
              </a:rPr>
              <a:t>for deforestation </a:t>
            </a:r>
            <a:r>
              <a:rPr lang="en-US" sz="6800" dirty="0">
                <a:latin typeface="+mj-lt"/>
              </a:rPr>
              <a:t>or other anomalies</a:t>
            </a:r>
            <a:r>
              <a:rPr lang="en-US" sz="6800" dirty="0" smtClean="0">
                <a:latin typeface="+mj-lt"/>
              </a:rPr>
              <a:t>.</a:t>
            </a:r>
          </a:p>
          <a:p>
            <a:pPr algn="just"/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</a:rPr>
              <a:t>Pandas</a:t>
            </a:r>
            <a:r>
              <a:rPr lang="en-US" sz="6800" b="1" dirty="0" smtClean="0"/>
              <a:t>, clean</a:t>
            </a:r>
            <a:r>
              <a:rPr lang="en-US" sz="6800" b="1" dirty="0"/>
              <a:t>, transform, and analyze large geospatial datasets</a:t>
            </a:r>
            <a:r>
              <a:rPr lang="en-US" sz="6800" dirty="0"/>
              <a:t>. It's especially </a:t>
            </a:r>
            <a:r>
              <a:rPr lang="en-US" sz="6800" dirty="0" smtClean="0"/>
              <a:t>useful like </a:t>
            </a:r>
            <a:r>
              <a:rPr lang="en-US" sz="6800" dirty="0"/>
              <a:t>satellite metadata, forest cover classification, and environmental reports</a:t>
            </a:r>
            <a:r>
              <a:rPr lang="en-US" sz="6800" dirty="0" smtClean="0"/>
              <a:t>.</a:t>
            </a:r>
          </a:p>
          <a:p>
            <a:pPr algn="just"/>
            <a:r>
              <a:rPr lang="en-US" sz="6800" b="1" dirty="0" err="1" smtClean="0">
                <a:solidFill>
                  <a:schemeClr val="bg2">
                    <a:lumMod val="75000"/>
                  </a:schemeClr>
                </a:solidFill>
              </a:rPr>
              <a:t>NumPy</a:t>
            </a:r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sz="6800" b="1" dirty="0" smtClean="0"/>
              <a:t> </a:t>
            </a:r>
            <a:r>
              <a:rPr lang="en-US" sz="6800" dirty="0" smtClean="0"/>
              <a:t>for </a:t>
            </a:r>
            <a:r>
              <a:rPr lang="en-US" sz="6800" b="1" dirty="0"/>
              <a:t>processing image data</a:t>
            </a:r>
            <a:r>
              <a:rPr lang="en-US" sz="6800" dirty="0"/>
              <a:t> from satellite images. </a:t>
            </a:r>
            <a:r>
              <a:rPr lang="en-US" sz="6800" dirty="0" smtClean="0"/>
              <a:t>such </a:t>
            </a:r>
            <a:r>
              <a:rPr lang="en-US" sz="6800" dirty="0"/>
              <a:t>as normalizing image pixel values and transforming raw data into arrays for machine learning models</a:t>
            </a:r>
            <a:r>
              <a:rPr lang="en-US" sz="6800" dirty="0" smtClean="0"/>
              <a:t>.</a:t>
            </a:r>
          </a:p>
          <a:p>
            <a:pPr algn="just"/>
            <a:r>
              <a:rPr lang="en-US" sz="6800" b="1" dirty="0" err="1" smtClean="0">
                <a:solidFill>
                  <a:schemeClr val="bg2">
                    <a:lumMod val="75000"/>
                  </a:schemeClr>
                </a:solidFill>
              </a:rPr>
              <a:t>CrewAI</a:t>
            </a:r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sz="6800" b="1" dirty="0" smtClean="0"/>
              <a:t> </a:t>
            </a:r>
            <a:r>
              <a:rPr lang="en-US" sz="6800" dirty="0" smtClean="0"/>
              <a:t>used for collaborative </a:t>
            </a:r>
            <a:r>
              <a:rPr lang="en-US" sz="6800" dirty="0"/>
              <a:t>AI development tools and </a:t>
            </a:r>
            <a:r>
              <a:rPr lang="en-US" sz="6800" dirty="0" smtClean="0"/>
              <a:t>APIs. leveraged </a:t>
            </a:r>
            <a:r>
              <a:rPr lang="en-US" sz="6800" dirty="0"/>
              <a:t>for </a:t>
            </a:r>
            <a:r>
              <a:rPr lang="en-US" sz="6800" b="1" dirty="0"/>
              <a:t>collaborative work</a:t>
            </a:r>
            <a:r>
              <a:rPr lang="en-US" sz="6800" dirty="0"/>
              <a:t>, </a:t>
            </a:r>
            <a:r>
              <a:rPr lang="en-US" sz="6800" dirty="0" smtClean="0"/>
              <a:t>to </a:t>
            </a:r>
            <a:r>
              <a:rPr lang="en-US" sz="6800" dirty="0"/>
              <a:t>develop, test, and share models effectively, especially in a project that </a:t>
            </a:r>
            <a:r>
              <a:rPr lang="en-US" sz="6800" dirty="0" smtClean="0"/>
              <a:t>involved </a:t>
            </a:r>
            <a:r>
              <a:rPr lang="en-US" sz="6800" dirty="0"/>
              <a:t>handling complex geospatial </a:t>
            </a:r>
            <a:r>
              <a:rPr lang="en-US" sz="6800" dirty="0" smtClean="0"/>
              <a:t>data.</a:t>
            </a:r>
          </a:p>
          <a:p>
            <a:pPr algn="just"/>
            <a:r>
              <a:rPr lang="en-US" sz="6800" b="1" dirty="0" err="1" smtClean="0">
                <a:solidFill>
                  <a:schemeClr val="bg2">
                    <a:lumMod val="75000"/>
                  </a:schemeClr>
                </a:solidFill>
              </a:rPr>
              <a:t>Matplotlib</a:t>
            </a:r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sz="6800" b="1" dirty="0" smtClean="0"/>
              <a:t> </a:t>
            </a:r>
            <a:r>
              <a:rPr lang="en-US" sz="6800" dirty="0" smtClean="0"/>
              <a:t>for </a:t>
            </a:r>
            <a:r>
              <a:rPr lang="en-US" sz="6800" b="1" dirty="0"/>
              <a:t>data </a:t>
            </a:r>
            <a:r>
              <a:rPr lang="en-US" sz="6800" b="1" dirty="0" smtClean="0"/>
              <a:t>visualization</a:t>
            </a:r>
            <a:r>
              <a:rPr lang="en-US" sz="6800" dirty="0" smtClean="0"/>
              <a:t>. </a:t>
            </a:r>
            <a:r>
              <a:rPr lang="en-US" sz="6800" b="1" dirty="0" smtClean="0"/>
              <a:t>visualize </a:t>
            </a:r>
            <a:r>
              <a:rPr lang="en-US" sz="6800" b="1" dirty="0"/>
              <a:t>the results</a:t>
            </a:r>
            <a:r>
              <a:rPr lang="en-US" sz="6800" dirty="0"/>
              <a:t> of </a:t>
            </a:r>
            <a:r>
              <a:rPr lang="en-US" sz="6800" dirty="0" smtClean="0"/>
              <a:t>satellite image.</a:t>
            </a:r>
            <a:r>
              <a:rPr lang="en-US" sz="6800" dirty="0"/>
              <a:t> help present changes in land use, deforestation, and anomalies in a clear, visual format, making the data easier to interpret</a:t>
            </a:r>
            <a:r>
              <a:rPr lang="en-US" sz="6800" dirty="0" smtClean="0"/>
              <a:t>.</a:t>
            </a:r>
          </a:p>
          <a:p>
            <a:pPr algn="just"/>
            <a:r>
              <a:rPr lang="en-US" sz="6800" b="1" dirty="0" err="1" smtClean="0">
                <a:solidFill>
                  <a:schemeClr val="bg2">
                    <a:lumMod val="75000"/>
                  </a:schemeClr>
                </a:solidFill>
              </a:rPr>
              <a:t>Rasterio</a:t>
            </a:r>
            <a:r>
              <a:rPr lang="en-US" sz="6800" b="1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6800" b="1" dirty="0" smtClean="0"/>
              <a:t>raster </a:t>
            </a:r>
            <a:r>
              <a:rPr lang="en-US" sz="6800" b="1" dirty="0"/>
              <a:t>data</a:t>
            </a:r>
            <a:r>
              <a:rPr lang="en-US" sz="6800" dirty="0"/>
              <a:t>, specifically geospatial images such as satellite </a:t>
            </a:r>
            <a:r>
              <a:rPr lang="en-US" sz="6800" dirty="0" smtClean="0"/>
              <a:t>photos. used </a:t>
            </a:r>
            <a:r>
              <a:rPr lang="en-US" sz="6800" dirty="0"/>
              <a:t>to </a:t>
            </a:r>
            <a:r>
              <a:rPr lang="en-US" sz="6800" b="1" dirty="0"/>
              <a:t>read and manipulate satellite imagery</a:t>
            </a:r>
            <a:r>
              <a:rPr lang="en-US" sz="6800" dirty="0"/>
              <a:t>. It's especially useful for loading, cropping, and transforming geospatial raster data into formats that can be processed by </a:t>
            </a:r>
            <a:r>
              <a:rPr lang="en-US" sz="6800" dirty="0" smtClean="0"/>
              <a:t>our </a:t>
            </a:r>
            <a:r>
              <a:rPr lang="en-US" sz="6800" dirty="0"/>
              <a:t>AI models.</a:t>
            </a:r>
          </a:p>
          <a:p>
            <a:endParaRPr lang="en-US" sz="5200" dirty="0"/>
          </a:p>
          <a:p>
            <a:endParaRPr lang="en-US" sz="6400" dirty="0"/>
          </a:p>
          <a:p>
            <a:endParaRPr lang="en-US" sz="4900" dirty="0"/>
          </a:p>
          <a:p>
            <a:endParaRPr lang="en-US" sz="4400" dirty="0"/>
          </a:p>
          <a:p>
            <a:endParaRPr lang="en-US" sz="25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</a:t>
            </a:r>
          </a:p>
          <a:p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05" y="263236"/>
            <a:ext cx="1460500" cy="1143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2637" y="2667000"/>
            <a:ext cx="7924800" cy="3352800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solidFill>
                  <a:schemeClr val="bg2">
                    <a:lumMod val="75000"/>
                  </a:schemeClr>
                </a:solidFill>
                <a:latin typeface="Candara" pitchFamily="34" charset="0"/>
              </a:rPr>
              <a:t>Target </a:t>
            </a:r>
            <a:r>
              <a:rPr lang="en-US" sz="2900" b="1" dirty="0">
                <a:solidFill>
                  <a:schemeClr val="bg2">
                    <a:lumMod val="75000"/>
                  </a:schemeClr>
                </a:solidFill>
                <a:latin typeface="Candara" pitchFamily="34" charset="0"/>
              </a:rPr>
              <a:t>sectors: </a:t>
            </a:r>
            <a:endParaRPr lang="en-US" sz="2900" b="1" dirty="0" smtClean="0">
              <a:solidFill>
                <a:schemeClr val="bg2">
                  <a:lumMod val="75000"/>
                </a:schemeClr>
              </a:solidFill>
              <a:latin typeface="Candara" pitchFamily="34" charset="0"/>
            </a:endParaRPr>
          </a:p>
          <a:p>
            <a:r>
              <a:rPr lang="en-US" sz="2900" dirty="0" smtClean="0">
                <a:latin typeface="Candara" pitchFamily="34" charset="0"/>
              </a:rPr>
              <a:t>Government </a:t>
            </a:r>
            <a:r>
              <a:rPr lang="en-US" sz="2900" dirty="0">
                <a:latin typeface="Candara" pitchFamily="34" charset="0"/>
              </a:rPr>
              <a:t>agencies</a:t>
            </a:r>
          </a:p>
          <a:p>
            <a:r>
              <a:rPr lang="en-US" sz="2900" dirty="0">
                <a:latin typeface="Candara" pitchFamily="34" charset="0"/>
              </a:rPr>
              <a:t>Environmental organizations</a:t>
            </a:r>
          </a:p>
          <a:p>
            <a:r>
              <a:rPr lang="en-US" sz="2900" dirty="0">
                <a:latin typeface="Candara" pitchFamily="34" charset="0"/>
              </a:rPr>
              <a:t>Agriculture industry</a:t>
            </a:r>
          </a:p>
          <a:p>
            <a:r>
              <a:rPr lang="en-US" sz="2900" dirty="0">
                <a:latin typeface="Candara" pitchFamily="34" charset="0"/>
              </a:rPr>
              <a:t>Urban planners</a:t>
            </a:r>
          </a:p>
          <a:p>
            <a:r>
              <a:rPr lang="en-US" sz="2900" dirty="0">
                <a:latin typeface="Candara" pitchFamily="34" charset="0"/>
              </a:rPr>
              <a:t>Insurance </a:t>
            </a:r>
            <a:r>
              <a:rPr lang="en-US" sz="2900" dirty="0" smtClean="0">
                <a:latin typeface="Candara" pitchFamily="34" charset="0"/>
              </a:rPr>
              <a:t>companies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C000"/>
                </a:solidFill>
                <a:latin typeface="Candara" pitchFamily="34" charset="0"/>
              </a:rPr>
              <a:t>																			</a:t>
            </a:r>
            <a:r>
              <a:rPr lang="en-US" sz="2900" b="1" dirty="0">
                <a:solidFill>
                  <a:srgbClr val="FFC000"/>
                </a:solidFill>
                <a:latin typeface="Candara" pitchFamily="34" charset="0"/>
              </a:rPr>
              <a:t> </a:t>
            </a:r>
            <a:r>
              <a:rPr lang="en-US" sz="2900" b="1" dirty="0" smtClean="0">
                <a:solidFill>
                  <a:srgbClr val="FFC000"/>
                </a:solidFill>
                <a:latin typeface="Candara" pitchFamily="34" charset="0"/>
              </a:rPr>
              <a:t>                                			               </a:t>
            </a:r>
            <a:r>
              <a:rPr lang="en-US" sz="2900" b="1" dirty="0" smtClean="0">
                <a:solidFill>
                  <a:schemeClr val="bg2">
                    <a:lumMod val="75000"/>
                  </a:schemeClr>
                </a:solidFill>
                <a:latin typeface="Candara" pitchFamily="34" charset="0"/>
              </a:rPr>
              <a:t>Value </a:t>
            </a:r>
            <a:r>
              <a:rPr lang="en-US" sz="2900" b="1" dirty="0">
                <a:solidFill>
                  <a:schemeClr val="bg2">
                    <a:lumMod val="75000"/>
                  </a:schemeClr>
                </a:solidFill>
                <a:latin typeface="Candara" pitchFamily="34" charset="0"/>
              </a:rPr>
              <a:t>proposition:</a:t>
            </a:r>
            <a:r>
              <a:rPr lang="en-US" sz="2900" b="1" dirty="0">
                <a:solidFill>
                  <a:srgbClr val="FFC000"/>
                </a:solidFill>
                <a:latin typeface="Candara" pitchFamily="34" charset="0"/>
              </a:rPr>
              <a:t> </a:t>
            </a:r>
            <a:endParaRPr lang="en-US" sz="2900" b="1" dirty="0" smtClean="0">
              <a:solidFill>
                <a:srgbClr val="FFC000"/>
              </a:solidFill>
              <a:latin typeface="Candara" pitchFamily="34" charset="0"/>
            </a:endParaRPr>
          </a:p>
          <a:p>
            <a:r>
              <a:rPr lang="en-US" sz="2900" dirty="0" smtClean="0">
                <a:latin typeface="Candara" pitchFamily="34" charset="0"/>
              </a:rPr>
              <a:t>Cost-effective </a:t>
            </a:r>
            <a:r>
              <a:rPr lang="en-US" sz="2900" dirty="0">
                <a:latin typeface="Candara" pitchFamily="34" charset="0"/>
              </a:rPr>
              <a:t>monitoring of vast areas</a:t>
            </a:r>
          </a:p>
          <a:p>
            <a:r>
              <a:rPr lang="en-US" sz="2900" dirty="0">
                <a:latin typeface="Candara" pitchFamily="34" charset="0"/>
              </a:rPr>
              <a:t>Early detection of environmental issues</a:t>
            </a:r>
          </a:p>
          <a:p>
            <a:r>
              <a:rPr lang="en-US" sz="2900" dirty="0">
                <a:latin typeface="Candara" pitchFamily="34" charset="0"/>
              </a:rPr>
              <a:t>Data-driven decision making</a:t>
            </a:r>
          </a:p>
          <a:p>
            <a:r>
              <a:rPr lang="en-US" sz="2900" dirty="0">
                <a:latin typeface="Candara" pitchFamily="34" charset="0"/>
              </a:rPr>
              <a:t>Compliance with environmental </a:t>
            </a:r>
            <a:r>
              <a:rPr lang="en-US" sz="2900" dirty="0" smtClean="0">
                <a:latin typeface="Candara" pitchFamily="34" charset="0"/>
              </a:rPr>
              <a:t>regulations</a:t>
            </a:r>
          </a:p>
          <a:p>
            <a:r>
              <a:rPr lang="en-US" sz="2900" b="1" dirty="0">
                <a:latin typeface="Candara" pitchFamily="34" charset="0"/>
              </a:rPr>
              <a:t>Reduce costs</a:t>
            </a:r>
            <a:r>
              <a:rPr lang="en-US" sz="2900" dirty="0">
                <a:latin typeface="Candara" pitchFamily="34" charset="0"/>
              </a:rPr>
              <a:t> and </a:t>
            </a:r>
            <a:r>
              <a:rPr lang="en-US" sz="2900" b="1" dirty="0">
                <a:latin typeface="Candara" pitchFamily="34" charset="0"/>
              </a:rPr>
              <a:t>improve decision-making</a:t>
            </a:r>
            <a:r>
              <a:rPr lang="en-US" sz="2900" dirty="0">
                <a:latin typeface="Candara" pitchFamily="34" charset="0"/>
              </a:rPr>
              <a:t> with real-time, automated insights from satellite data.</a:t>
            </a:r>
          </a:p>
          <a:p>
            <a:endParaRPr lang="en-US" dirty="0">
              <a:latin typeface="Candara" pitchFamily="34" charset="0"/>
            </a:endParaRP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Market </a:t>
            </a:r>
            <a:r>
              <a:rPr lang="en-US" sz="2800" dirty="0"/>
              <a:t>Size &amp; Business Value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810000"/>
            <a:ext cx="7924800" cy="685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2637" y="1447800"/>
            <a:ext cx="7924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“</a:t>
            </a:r>
            <a:r>
              <a:rPr lang="en-US" sz="2800" b="1" dirty="0" smtClean="0"/>
              <a:t> </a:t>
            </a:r>
            <a:r>
              <a:rPr lang="en-US" b="1" dirty="0" smtClean="0"/>
              <a:t>Global </a:t>
            </a:r>
            <a:r>
              <a:rPr lang="en-US" b="1" dirty="0"/>
              <a:t>Earth Observation market size: $4.5 billion in 2022, expected to reach $7.3 </a:t>
            </a:r>
            <a:r>
              <a:rPr lang="en-US" b="1" dirty="0" smtClean="0"/>
              <a:t>  billion </a:t>
            </a:r>
            <a:r>
              <a:rPr lang="en-US" b="1" dirty="0"/>
              <a:t>by 2027 (CAGR of 10.1</a:t>
            </a:r>
            <a:r>
              <a:rPr lang="en-US" b="1" dirty="0" smtClean="0"/>
              <a:t>%) </a:t>
            </a:r>
            <a:r>
              <a:rPr lang="en-US" sz="2800" b="1" dirty="0" smtClean="0">
                <a:solidFill>
                  <a:srgbClr val="FFC000"/>
                </a:solidFill>
              </a:rPr>
              <a:t>”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Revenue Stream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endParaRPr lang="en-US" sz="2800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9093" y="1828800"/>
            <a:ext cx="79248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Scalable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Revenue </a:t>
            </a:r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Model:</a:t>
            </a:r>
          </a:p>
          <a:p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/>
              <a:t>Subscription-based model</a:t>
            </a:r>
            <a:r>
              <a:rPr lang="en-US" sz="2000" dirty="0"/>
              <a:t>: Offer monthly/annual subscriptions to access the platform for monitoring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Custom </a:t>
            </a:r>
            <a:r>
              <a:rPr lang="en-US" sz="2000" b="1" dirty="0"/>
              <a:t>analytics packages</a:t>
            </a:r>
            <a:r>
              <a:rPr lang="en-US" sz="2000" dirty="0"/>
              <a:t>: Charge for specialized reports, custom insights, and region-specific monitoring services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Data </a:t>
            </a:r>
            <a:r>
              <a:rPr lang="en-US" sz="2000" b="1" dirty="0"/>
              <a:t>as a Service (</a:t>
            </a:r>
            <a:r>
              <a:rPr lang="en-US" sz="2000" b="1" dirty="0" err="1"/>
              <a:t>DaaS</a:t>
            </a:r>
            <a:r>
              <a:rPr lang="en-US" sz="2000" b="1" dirty="0"/>
              <a:t>)</a:t>
            </a:r>
            <a:r>
              <a:rPr lang="en-US" sz="2000" dirty="0"/>
              <a:t>: Offer real-time processed geospatial data to third-party applications.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137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95753" y="6324600"/>
            <a:ext cx="2895600" cy="365125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		                           8 	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981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58200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4307" y="229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3930" y="2286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86330" y="2297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3326" y="780871"/>
            <a:ext cx="2560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Environmental </a:t>
            </a:r>
            <a:r>
              <a:rPr lang="en-US" dirty="0"/>
              <a:t>consultancies, construction companies, and agricultural </a:t>
            </a:r>
            <a:r>
              <a:rPr lang="en-US" dirty="0" smtClean="0"/>
              <a:t>firms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20271" y="1133564"/>
            <a:ext cx="25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Eco-conscious individuals or </a:t>
            </a:r>
            <a:r>
              <a:rPr lang="en-US" dirty="0" smtClean="0"/>
              <a:t>organizations , NGOs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126" y="1182469"/>
            <a:ext cx="25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r>
              <a:rPr lang="en-US" dirty="0"/>
              <a:t>, </a:t>
            </a:r>
            <a:r>
              <a:rPr lang="en-US" dirty="0" smtClean="0"/>
              <a:t>State</a:t>
            </a:r>
            <a:r>
              <a:rPr lang="en-US" dirty="0"/>
              <a:t>, or </a:t>
            </a:r>
            <a:r>
              <a:rPr lang="en-US" dirty="0" smtClean="0"/>
              <a:t>National Governments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0" y="2609671"/>
            <a:ext cx="2636874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Monthly/annual subscriptions</a:t>
            </a:r>
          </a:p>
          <a:p>
            <a:endParaRPr lang="en-US" sz="1100" dirty="0" smtClean="0"/>
          </a:p>
          <a:p>
            <a:r>
              <a:rPr lang="en-US" sz="1100" dirty="0" smtClean="0"/>
              <a:t>These </a:t>
            </a:r>
            <a:r>
              <a:rPr lang="en-US" sz="1100" dirty="0"/>
              <a:t>businesses can monitor specific regions for deforestation, urban expansion, or natural disasters to ensure compliance and optimize land management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r>
              <a:rPr lang="en-US" sz="1050" dirty="0" smtClean="0"/>
              <a:t>Providing real-time </a:t>
            </a:r>
            <a:r>
              <a:rPr lang="en-US" sz="1050" b="1" dirty="0"/>
              <a:t>geospatial data</a:t>
            </a:r>
            <a:r>
              <a:rPr lang="en-US" sz="1050" dirty="0"/>
              <a:t> to companies offering environmental or urban planning </a:t>
            </a:r>
            <a:r>
              <a:rPr lang="en-US" sz="1050" dirty="0" smtClean="0"/>
              <a:t>services.</a:t>
            </a:r>
            <a:r>
              <a:rPr lang="en-US" sz="1050" b="1" dirty="0"/>
              <a:t> </a:t>
            </a:r>
            <a:endParaRPr lang="en-US" sz="1050" b="1" dirty="0" smtClean="0"/>
          </a:p>
          <a:p>
            <a:endParaRPr lang="en-US" sz="1050" b="1" dirty="0"/>
          </a:p>
          <a:p>
            <a:r>
              <a:rPr lang="en-US" sz="1050" dirty="0" smtClean="0"/>
              <a:t>Geospatial </a:t>
            </a:r>
            <a:r>
              <a:rPr lang="en-US" sz="1050" dirty="0"/>
              <a:t>analytics firms could integrate the data into their solutions to offer enhanced environmental monitoring to their own clients</a:t>
            </a:r>
            <a:r>
              <a:rPr lang="en-US" sz="1050" dirty="0" smtClean="0"/>
              <a:t>.</a:t>
            </a:r>
          </a:p>
          <a:p>
            <a:endParaRPr lang="en-US" sz="1050" dirty="0" smtClean="0"/>
          </a:p>
          <a:p>
            <a:r>
              <a:rPr lang="en-US" sz="1200" b="1" dirty="0"/>
              <a:t>specialized reports, insights, and region-specific monitoring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0526" y="2590800"/>
            <a:ext cx="26368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Consumer-tier subscription</a:t>
            </a:r>
          </a:p>
          <a:p>
            <a:endParaRPr lang="en-US" sz="1100" dirty="0" smtClean="0"/>
          </a:p>
          <a:p>
            <a:r>
              <a:rPr lang="en-US" sz="1100" b="1" dirty="0"/>
              <a:t>tracking environmental changes</a:t>
            </a:r>
            <a:r>
              <a:rPr lang="en-US" sz="1100" dirty="0"/>
              <a:t> in their local areas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Individuals </a:t>
            </a:r>
            <a:r>
              <a:rPr lang="en-US" sz="1100" dirty="0"/>
              <a:t>or organizations like community groups may want to track deforestation or urbanization in their vicinity.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050" dirty="0"/>
              <a:t>A community might request a custom report on the deforestation status of a nearby forest to advocate for conservation </a:t>
            </a:r>
            <a:r>
              <a:rPr lang="en-US" sz="1050" dirty="0" smtClean="0"/>
              <a:t>efforts.</a:t>
            </a:r>
          </a:p>
          <a:p>
            <a:endParaRPr lang="en-US" sz="1050" dirty="0" smtClean="0"/>
          </a:p>
          <a:p>
            <a:r>
              <a:rPr lang="en-US" sz="1200" dirty="0"/>
              <a:t>Although more suited for businesses, a </a:t>
            </a:r>
            <a:r>
              <a:rPr lang="en-US" sz="1200" b="1" dirty="0"/>
              <a:t>light version</a:t>
            </a:r>
            <a:r>
              <a:rPr lang="en-US" sz="1200" dirty="0"/>
              <a:t> of </a:t>
            </a:r>
            <a:r>
              <a:rPr lang="en-US" sz="1200" dirty="0" err="1"/>
              <a:t>DaaS</a:t>
            </a:r>
            <a:r>
              <a:rPr lang="en-US" sz="1200" dirty="0"/>
              <a:t> can be offered to consumers through apps, allowing them to </a:t>
            </a:r>
            <a:r>
              <a:rPr lang="en-US" sz="1200" b="1" dirty="0"/>
              <a:t>access raw data</a:t>
            </a:r>
            <a:r>
              <a:rPr lang="en-US" sz="1200" dirty="0"/>
              <a:t> on a small scale for their own analysis or personal projects.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6" y="2585859"/>
            <a:ext cx="26368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Subscription-based access</a:t>
            </a:r>
          </a:p>
          <a:p>
            <a:endParaRPr lang="en-US" sz="1100" dirty="0" smtClean="0"/>
          </a:p>
          <a:p>
            <a:r>
              <a:rPr lang="en-US" sz="1100" dirty="0" smtClean="0"/>
              <a:t>Allowing </a:t>
            </a:r>
            <a:r>
              <a:rPr lang="en-US" sz="1100" dirty="0"/>
              <a:t>them to </a:t>
            </a:r>
            <a:r>
              <a:rPr lang="en-US" sz="1100" b="1" dirty="0"/>
              <a:t>monitor protected areas</a:t>
            </a:r>
            <a:r>
              <a:rPr lang="en-US" sz="1100" dirty="0"/>
              <a:t>, national parks, and urban sprawl in real-time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/>
              <a:t>Governments can use the platform to track illegal deforestation or urban expansion, helping enforce land-use policies and prevent violations.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050" dirty="0" smtClean="0"/>
              <a:t>Providing </a:t>
            </a:r>
            <a:r>
              <a:rPr lang="en-US" sz="1050" dirty="0"/>
              <a:t>governments with </a:t>
            </a:r>
            <a:r>
              <a:rPr lang="en-US" sz="1050" b="1" dirty="0"/>
              <a:t>customized reports</a:t>
            </a:r>
            <a:r>
              <a:rPr lang="en-US" sz="1050" dirty="0"/>
              <a:t> for large-scale urban planning, environmental monitoring, and disaster response.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200" b="1" dirty="0"/>
              <a:t>Offer real-time geospatial data</a:t>
            </a:r>
            <a:r>
              <a:rPr lang="en-US" sz="1200" dirty="0"/>
              <a:t> to government bodies for </a:t>
            </a:r>
            <a:r>
              <a:rPr lang="en-US" sz="1200" b="1" dirty="0"/>
              <a:t>integration into policy frameworks</a:t>
            </a:r>
            <a:r>
              <a:rPr lang="en-US" sz="1200" dirty="0"/>
              <a:t>, disaster management, and environmental regulation </a:t>
            </a:r>
            <a:r>
              <a:rPr lang="en-US" sz="1200" dirty="0" smtClean="0"/>
              <a:t>enforcement.</a:t>
            </a:r>
            <a:r>
              <a:rPr lang="en-US" sz="1200" b="1" dirty="0"/>
              <a:t> </a:t>
            </a:r>
            <a:r>
              <a:rPr lang="en-US" sz="1200" dirty="0" smtClean="0"/>
              <a:t>Municipal </a:t>
            </a:r>
            <a:r>
              <a:rPr lang="en-US" sz="1200" dirty="0"/>
              <a:t>governments could use </a:t>
            </a:r>
            <a:r>
              <a:rPr lang="en-US" sz="1200" dirty="0" err="1"/>
              <a:t>DaaS</a:t>
            </a:r>
            <a:r>
              <a:rPr lang="en-US" sz="1200" dirty="0"/>
              <a:t> to monitor land-use compliance and respond to environmental disasters like wildfires..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07335" y="216195"/>
            <a:ext cx="8809074" cy="55227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/>
              <a:t>Revenue stream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Roadmap and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Backlog</a:t>
            </a:r>
          </a:p>
          <a:p>
            <a:r>
              <a:rPr lang="en-US" sz="2800" dirty="0"/>
              <a:t>Next Steps</a:t>
            </a:r>
            <a:r>
              <a:rPr lang="en-US" sz="2800" dirty="0" smtClean="0"/>
              <a:t>: </a:t>
            </a:r>
            <a:r>
              <a:rPr lang="en-US" sz="2800" b="1" dirty="0" smtClean="0"/>
              <a:t>Fine-tune </a:t>
            </a:r>
            <a:r>
              <a:rPr lang="en-US" sz="2800" b="1" dirty="0"/>
              <a:t>models</a:t>
            </a:r>
            <a:r>
              <a:rPr lang="en-US" sz="2800" dirty="0"/>
              <a:t> for land-use classification and anomaly detection.</a:t>
            </a:r>
          </a:p>
          <a:p>
            <a:r>
              <a:rPr lang="en-US" sz="2800" dirty="0"/>
              <a:t>Expand </a:t>
            </a:r>
            <a:r>
              <a:rPr lang="en-US" sz="2800" b="1" dirty="0"/>
              <a:t>region-specific models</a:t>
            </a:r>
            <a:r>
              <a:rPr lang="en-US" sz="2800" dirty="0"/>
              <a:t> for deforestation and disaster-prone areas.</a:t>
            </a:r>
          </a:p>
          <a:p>
            <a:r>
              <a:rPr lang="en-US" sz="2800" dirty="0"/>
              <a:t>Backlog</a:t>
            </a:r>
            <a:r>
              <a:rPr lang="en-US" sz="2800" dirty="0" smtClean="0"/>
              <a:t>: Improve </a:t>
            </a:r>
            <a:r>
              <a:rPr lang="en-US" sz="2800" b="1" dirty="0"/>
              <a:t>scalability</a:t>
            </a:r>
            <a:r>
              <a:rPr lang="en-US" sz="2800" dirty="0"/>
              <a:t> to process more satellite data.</a:t>
            </a:r>
          </a:p>
          <a:p>
            <a:r>
              <a:rPr lang="en-US" sz="2800" dirty="0"/>
              <a:t>Integrate with </a:t>
            </a:r>
            <a:r>
              <a:rPr lang="en-US" sz="2800" b="1" dirty="0"/>
              <a:t>more data sources</a:t>
            </a:r>
            <a:r>
              <a:rPr lang="en-US" sz="2800" dirty="0"/>
              <a:t> like drone imagery and </a:t>
            </a:r>
            <a:r>
              <a:rPr lang="en-US" sz="2800" dirty="0" err="1"/>
              <a:t>LiDAR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63236"/>
            <a:ext cx="79248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smtClean="0"/>
              <a:t>Next Steps , Backlogs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8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419</TotalTime>
  <Words>820</Words>
  <Application>Microsoft Office PowerPoint</Application>
  <PresentationFormat>On-screen Show (4:3)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EarthSight AI: Automated Satellite Imagery Analysis for Environmental Monitoring</vt:lpstr>
      <vt:lpstr>Team Terrasentinels</vt:lpstr>
      <vt:lpstr>The Problem “ The Environmental Challenge ”</vt:lpstr>
      <vt:lpstr>The solution</vt:lpstr>
      <vt:lpstr>The solution</vt:lpstr>
      <vt:lpstr>  Market Size &amp; Business Value </vt:lpstr>
      <vt:lpstr> Revenue Stream </vt:lpstr>
      <vt:lpstr>Revenue stream</vt:lpstr>
      <vt:lpstr>Next Steps , Backlogs</vt:lpstr>
      <vt:lpstr>Working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EarthSight AI: Automated Satellite Imagery Analysis for Environmental Monitoring</dc:title>
  <dc:creator>WAQAS ALI CHANNA</dc:creator>
  <cp:lastModifiedBy>WAQAS ALI CHANNA</cp:lastModifiedBy>
  <cp:revision>85</cp:revision>
  <dcterms:created xsi:type="dcterms:W3CDTF">2006-08-16T00:00:00Z</dcterms:created>
  <dcterms:modified xsi:type="dcterms:W3CDTF">2024-09-14T17:38:26Z</dcterms:modified>
</cp:coreProperties>
</file>