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2" r:id="rId3"/>
    <p:sldId id="274" r:id="rId4"/>
    <p:sldId id="275" r:id="rId5"/>
    <p:sldId id="257" r:id="rId6"/>
    <p:sldId id="258" r:id="rId7"/>
    <p:sldId id="259" r:id="rId8"/>
    <p:sldId id="261" r:id="rId9"/>
    <p:sldId id="277" r:id="rId10"/>
    <p:sldId id="264" r:id="rId11"/>
    <p:sldId id="273" r:id="rId12"/>
    <p:sldId id="276" r:id="rId13"/>
    <p:sldId id="27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829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500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658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360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2699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119491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2831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9431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0826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smtClean="0"/>
              <a:t>7/12/2019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0386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t>7/12/2019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664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t>7/12/2019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231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t>7/12/2019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649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t>7/12/2019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6404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smtClean="0"/>
              <a:t>7/12/2019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937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smtClean="0"/>
              <a:t>7/12/2019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998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4B320A-89BA-47B2-A525-92E8D10B06E4}" type="datetimeFigureOut">
              <a:rPr lang="en-US" smtClean="0"/>
              <a:t>7/12/2019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2128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Documents and Settings\Administrador\Configuración local\Archivos temporales de Internet\Content.Outlook\SGS1KTLA\LogoINE (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4104" y="177326"/>
            <a:ext cx="3439795" cy="695033"/>
          </a:xfrm>
          <a:prstGeom prst="rect">
            <a:avLst/>
          </a:prstGeom>
          <a:noFill/>
          <a:ln>
            <a:noFill/>
          </a:ln>
        </p:spPr>
      </p:pic>
      <p:sp>
        <p:nvSpPr>
          <p:cNvPr id="6" name="Rectángulo 5"/>
          <p:cNvSpPr/>
          <p:nvPr/>
        </p:nvSpPr>
        <p:spPr>
          <a:xfrm>
            <a:off x="864082" y="2056377"/>
            <a:ext cx="9911253" cy="2062103"/>
          </a:xfrm>
          <a:prstGeom prst="rect">
            <a:avLst/>
          </a:prstGeom>
        </p:spPr>
        <p:txBody>
          <a:bodyPr wrap="square">
            <a:spAutoFit/>
          </a:bodyPr>
          <a:lstStyle/>
          <a:p>
            <a:pPr marL="90170" algn="ctr">
              <a:spcAft>
                <a:spcPts val="0"/>
              </a:spcAft>
            </a:pPr>
            <a:r>
              <a:rPr lang="es-ES" sz="3200" b="1" dirty="0" smtClean="0">
                <a:solidFill>
                  <a:srgbClr val="000000"/>
                </a:solidFill>
                <a:latin typeface="Arial" panose="020B0604020202020204" pitchFamily="34" charset="0"/>
                <a:ea typeface="Times New Roman" panose="02020603050405020304" pitchFamily="18" charset="0"/>
              </a:rPr>
              <a:t>A VEINTISIETE AÑOS DE LA CREDENCIAL PARA VOTAR EN MÉXICO</a:t>
            </a:r>
            <a:r>
              <a:rPr lang="es-MX" sz="3200" b="1" dirty="0" smtClean="0">
                <a:solidFill>
                  <a:srgbClr val="000000"/>
                </a:solidFill>
                <a:latin typeface="Arial" panose="020B0604020202020204" pitchFamily="34" charset="0"/>
                <a:ea typeface="Times New Roman" panose="02020603050405020304" pitchFamily="18" charset="0"/>
              </a:rPr>
              <a:t>, REALIDADES Y RETOS DESDE UNA MIRADA A NIVEL DISTRITAL</a:t>
            </a:r>
            <a:endParaRPr lang="es-ES" sz="3200" b="1" dirty="0" smtClean="0">
              <a:solidFill>
                <a:srgbClr val="000000"/>
              </a:solidFill>
              <a:effectLst/>
              <a:latin typeface="Arial" panose="020B0604020202020204" pitchFamily="34" charset="0"/>
              <a:ea typeface="Times New Roman" panose="02020603050405020304" pitchFamily="18" charset="0"/>
            </a:endParaRPr>
          </a:p>
          <a:p>
            <a:pPr marL="90170" algn="ctr">
              <a:spcAft>
                <a:spcPts val="0"/>
              </a:spcAft>
            </a:pPr>
            <a:endParaRPr lang="es-MX"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189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ttp://dinamo.azteca.com/static/iquality.php?img=http%3A%2F%2Fcdn.kaltura.com%2Fp%2F923261%2Fthumbnail%2Fentry_id%2F0_o8obhltv%2Fquality%2F80%2Fwidth%2F%2Fheight%2F%2Fsrc_x%2F%2Fsrc_y%2F%2Fsrc_w%2FNeuN%2Fsrc_h%2FNeuN%2Fvid_sec%2F0.jpg"/>
          <p:cNvPicPr/>
          <p:nvPr/>
        </p:nvPicPr>
        <p:blipFill>
          <a:blip r:embed="rId2">
            <a:extLst>
              <a:ext uri="{28A0092B-C50C-407E-A947-70E740481C1C}">
                <a14:useLocalDpi xmlns:a14="http://schemas.microsoft.com/office/drawing/2010/main" val="0"/>
              </a:ext>
            </a:extLst>
          </a:blip>
          <a:srcRect/>
          <a:stretch>
            <a:fillRect/>
          </a:stretch>
        </p:blipFill>
        <p:spPr bwMode="auto">
          <a:xfrm>
            <a:off x="3804746" y="248833"/>
            <a:ext cx="6665134" cy="2694064"/>
          </a:xfrm>
          <a:prstGeom prst="rect">
            <a:avLst/>
          </a:prstGeom>
          <a:noFill/>
          <a:ln>
            <a:noFill/>
          </a:ln>
        </p:spPr>
      </p:pic>
      <p:sp>
        <p:nvSpPr>
          <p:cNvPr id="3" name="Flecha derecha 2"/>
          <p:cNvSpPr/>
          <p:nvPr/>
        </p:nvSpPr>
        <p:spPr>
          <a:xfrm>
            <a:off x="2039007" y="880110"/>
            <a:ext cx="1954924" cy="115442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solidFill>
                  <a:schemeClr val="tx1"/>
                </a:solidFill>
                <a:latin typeface="Arial" panose="020B0604020202020204" pitchFamily="34" charset="0"/>
                <a:cs typeface="Arial" panose="020B0604020202020204" pitchFamily="34" charset="0"/>
              </a:rPr>
              <a:t>2013</a:t>
            </a:r>
            <a:endParaRPr lang="es-MX" sz="2800" dirty="0">
              <a:solidFill>
                <a:schemeClr val="tx1"/>
              </a:solidFill>
              <a:latin typeface="Arial" panose="020B0604020202020204" pitchFamily="34" charset="0"/>
              <a:cs typeface="Arial" panose="020B0604020202020204" pitchFamily="34" charset="0"/>
            </a:endParaRPr>
          </a:p>
        </p:txBody>
      </p:sp>
      <p:pic>
        <p:nvPicPr>
          <p:cNvPr id="4" name="Imagen 3" descr="http://www.dof.gob.mx/imagenes_diarios/2015/11/11/MAT/inelec11_Cimg_296694.png"/>
          <p:cNvPicPr/>
          <p:nvPr/>
        </p:nvPicPr>
        <p:blipFill rotWithShape="1">
          <a:blip r:embed="rId3">
            <a:extLst>
              <a:ext uri="{28A0092B-C50C-407E-A947-70E740481C1C}">
                <a14:useLocalDpi xmlns:a14="http://schemas.microsoft.com/office/drawing/2010/main" val="0"/>
              </a:ext>
            </a:extLst>
          </a:blip>
          <a:srcRect l="1164" t="667" r="762" b="2728"/>
          <a:stretch/>
        </p:blipFill>
        <p:spPr bwMode="auto">
          <a:xfrm>
            <a:off x="714703" y="3098714"/>
            <a:ext cx="6873765" cy="3491272"/>
          </a:xfrm>
          <a:prstGeom prst="rect">
            <a:avLst/>
          </a:prstGeom>
          <a:noFill/>
          <a:ln>
            <a:noFill/>
          </a:ln>
          <a:extLst>
            <a:ext uri="{53640926-AAD7-44D8-BBD7-CCE9431645EC}">
              <a14:shadowObscured xmlns:a14="http://schemas.microsoft.com/office/drawing/2010/main"/>
            </a:ext>
          </a:extLst>
        </p:spPr>
      </p:pic>
      <p:sp>
        <p:nvSpPr>
          <p:cNvPr id="5" name="Cerrar llave 4"/>
          <p:cNvSpPr/>
          <p:nvPr/>
        </p:nvSpPr>
        <p:spPr>
          <a:xfrm>
            <a:off x="7819696" y="3499944"/>
            <a:ext cx="1019504" cy="2900855"/>
          </a:xfrm>
          <a:prstGeom prst="rightBrace">
            <a:avLst>
              <a:gd name="adj1" fmla="val 8333"/>
              <a:gd name="adj2" fmla="val 50332"/>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s-MX"/>
          </a:p>
        </p:txBody>
      </p:sp>
      <p:sp>
        <p:nvSpPr>
          <p:cNvPr id="6" name="Rectángulo redondeado 5"/>
          <p:cNvSpPr/>
          <p:nvPr/>
        </p:nvSpPr>
        <p:spPr>
          <a:xfrm>
            <a:off x="8954814" y="3956226"/>
            <a:ext cx="2270234" cy="1776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solidFill>
                  <a:schemeClr val="tx1"/>
                </a:solidFill>
                <a:latin typeface="Arial" panose="020B0604020202020204" pitchFamily="34" charset="0"/>
                <a:cs typeface="Arial" panose="020B0604020202020204" pitchFamily="34" charset="0"/>
              </a:rPr>
              <a:t>Credencial para votar actual</a:t>
            </a:r>
            <a:endParaRPr lang="es-MX"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49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 calcmode="lin" valueType="num">
                                      <p:cBhvr>
                                        <p:cTn id="30" dur="1000" fill="hold"/>
                                        <p:tgtEl>
                                          <p:spTgt spid="4"/>
                                        </p:tgtEl>
                                        <p:attrNameLst>
                                          <p:attrName>style.rotation</p:attrName>
                                        </p:attrNameLst>
                                      </p:cBhvr>
                                      <p:tavLst>
                                        <p:tav tm="0">
                                          <p:val>
                                            <p:fltVal val="90"/>
                                          </p:val>
                                        </p:tav>
                                        <p:tav tm="100000">
                                          <p:val>
                                            <p:fltVal val="0"/>
                                          </p:val>
                                        </p:tav>
                                      </p:tavLst>
                                    </p:anim>
                                    <p:animEffect transition="in" filter="fade">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6903" y="694222"/>
            <a:ext cx="10521687" cy="9325630"/>
          </a:xfrm>
          <a:prstGeom prst="rect">
            <a:avLst/>
          </a:prstGeom>
        </p:spPr>
        <p:txBody>
          <a:bodyPr wrap="square">
            <a:spAutoFit/>
          </a:bodyPr>
          <a:lstStyle/>
          <a:p>
            <a:pPr lvl="0" algn="just"/>
            <a:r>
              <a:rPr lang="es-MX" sz="2400" dirty="0">
                <a:solidFill>
                  <a:prstClr val="black"/>
                </a:solidFill>
              </a:rPr>
              <a:t>En nuestro país, la credencial para votar cuenta con las siguientes medidas de seguridad: en su lado anverso se han agregado 10 elementos de información y </a:t>
            </a:r>
            <a:r>
              <a:rPr lang="es-MX" sz="2400" dirty="0" smtClean="0">
                <a:solidFill>
                  <a:prstClr val="black"/>
                </a:solidFill>
              </a:rPr>
              <a:t>control:                                                              </a:t>
            </a:r>
            <a:r>
              <a:rPr lang="es-MX" sz="1600" dirty="0" smtClean="0">
                <a:solidFill>
                  <a:prstClr val="black"/>
                </a:solidFill>
              </a:rPr>
              <a:t>                                                                                                 </a:t>
            </a:r>
          </a:p>
          <a:p>
            <a:pPr algn="just"/>
            <a:r>
              <a:rPr lang="es-MX" sz="2000" dirty="0">
                <a:solidFill>
                  <a:prstClr val="black"/>
                </a:solidFill>
              </a:rPr>
              <a:t> </a:t>
            </a:r>
            <a:r>
              <a:rPr lang="es-MX" sz="2000" dirty="0" smtClean="0">
                <a:solidFill>
                  <a:prstClr val="black"/>
                </a:solidFill>
              </a:rPr>
              <a:t>                                                                              </a:t>
            </a:r>
          </a:p>
          <a:p>
            <a:pPr algn="just"/>
            <a:r>
              <a:rPr lang="es-MX" sz="2000" dirty="0">
                <a:solidFill>
                  <a:prstClr val="black"/>
                </a:solidFill>
              </a:rPr>
              <a:t> </a:t>
            </a:r>
            <a:r>
              <a:rPr lang="es-MX" sz="2000" dirty="0" smtClean="0">
                <a:solidFill>
                  <a:prstClr val="black"/>
                </a:solidFill>
              </a:rPr>
              <a:t>                                                                              </a:t>
            </a:r>
            <a:r>
              <a:rPr lang="es-MX" sz="2000" dirty="0" smtClean="0"/>
              <a:t>1</a:t>
            </a:r>
            <a:r>
              <a:rPr lang="es-MX" sz="2000" dirty="0"/>
              <a:t>. Tinta </a:t>
            </a:r>
            <a:r>
              <a:rPr lang="es-MX" sz="2000" dirty="0" smtClean="0"/>
              <a:t>UV</a:t>
            </a:r>
          </a:p>
          <a:p>
            <a:pPr algn="just"/>
            <a:r>
              <a:rPr lang="es-MX" sz="2000" dirty="0"/>
              <a:t> </a:t>
            </a:r>
            <a:r>
              <a:rPr lang="es-MX" sz="2000" dirty="0" smtClean="0"/>
              <a:t>                                                                              2</a:t>
            </a:r>
            <a:r>
              <a:rPr lang="es-MX" sz="2000" dirty="0"/>
              <a:t>. Patrón </a:t>
            </a:r>
            <a:r>
              <a:rPr lang="es-MX" sz="2000" dirty="0" smtClean="0"/>
              <a:t>debilitado</a:t>
            </a:r>
          </a:p>
          <a:p>
            <a:pPr algn="just"/>
            <a:r>
              <a:rPr lang="es-MX" sz="2000" dirty="0"/>
              <a:t>                                                                               </a:t>
            </a:r>
            <a:r>
              <a:rPr lang="es-MX" sz="2000" dirty="0" smtClean="0"/>
              <a:t>3</a:t>
            </a:r>
            <a:r>
              <a:rPr lang="es-MX" sz="2000" dirty="0"/>
              <a:t>. Diseños “</a:t>
            </a:r>
            <a:r>
              <a:rPr lang="es-MX" sz="2000" dirty="0" err="1"/>
              <a:t>Guilloche</a:t>
            </a:r>
            <a:r>
              <a:rPr lang="es-MX" sz="2000" dirty="0"/>
              <a:t>”</a:t>
            </a:r>
          </a:p>
          <a:p>
            <a:pPr algn="just"/>
            <a:r>
              <a:rPr lang="es-MX" sz="2000" dirty="0" smtClean="0"/>
              <a:t>                                                                               4</a:t>
            </a:r>
            <a:r>
              <a:rPr lang="es-MX" sz="2000" dirty="0"/>
              <a:t>. </a:t>
            </a:r>
            <a:r>
              <a:rPr lang="es-MX" sz="2000" dirty="0" smtClean="0"/>
              <a:t>Micro texto</a:t>
            </a:r>
            <a:endParaRPr lang="es-MX" sz="2000" dirty="0"/>
          </a:p>
          <a:p>
            <a:pPr algn="just"/>
            <a:r>
              <a:rPr lang="es-MX" sz="2000" dirty="0"/>
              <a:t>                                                                               </a:t>
            </a:r>
            <a:r>
              <a:rPr lang="es-MX" sz="2000" dirty="0" smtClean="0"/>
              <a:t>5</a:t>
            </a:r>
            <a:r>
              <a:rPr lang="es-MX" sz="2000" dirty="0"/>
              <a:t>. Impresión </a:t>
            </a:r>
            <a:r>
              <a:rPr lang="es-MX" sz="2000" dirty="0" smtClean="0"/>
              <a:t>Arcoíris</a:t>
            </a:r>
          </a:p>
          <a:p>
            <a:pPr algn="just"/>
            <a:r>
              <a:rPr lang="es-MX" sz="2000" dirty="0"/>
              <a:t> </a:t>
            </a:r>
            <a:r>
              <a:rPr lang="es-MX" sz="2000" dirty="0" smtClean="0"/>
              <a:t>                                                                              6</a:t>
            </a:r>
            <a:r>
              <a:rPr lang="es-MX" sz="2000" dirty="0"/>
              <a:t>. Elemento Táctil</a:t>
            </a:r>
          </a:p>
          <a:p>
            <a:r>
              <a:rPr lang="es-MX" sz="2000" dirty="0" smtClean="0"/>
              <a:t>                                                                               </a:t>
            </a:r>
            <a:r>
              <a:rPr lang="es-MX" sz="2000" dirty="0" smtClean="0">
                <a:solidFill>
                  <a:srgbClr val="333333"/>
                </a:solidFill>
                <a:latin typeface="Roboto Slab"/>
              </a:rPr>
              <a:t>7</a:t>
            </a:r>
            <a:r>
              <a:rPr lang="es-MX" sz="2000" dirty="0">
                <a:solidFill>
                  <a:srgbClr val="333333"/>
                </a:solidFill>
                <a:latin typeface="Roboto Slab"/>
              </a:rPr>
              <a:t>. </a:t>
            </a:r>
            <a:r>
              <a:rPr lang="es-MX" sz="2000" dirty="0" smtClean="0"/>
              <a:t>Fotografía </a:t>
            </a:r>
            <a:r>
              <a:rPr lang="es-MX" sz="2000" dirty="0"/>
              <a:t>Fantasma con </a:t>
            </a:r>
            <a:r>
              <a:rPr lang="es-MX" sz="2000" dirty="0" smtClean="0"/>
              <a:t>datos </a:t>
            </a:r>
            <a:endParaRPr lang="es-MX" sz="2000" dirty="0"/>
          </a:p>
          <a:p>
            <a:r>
              <a:rPr lang="es-MX" sz="2000" dirty="0"/>
              <a:t>                                                                               8. Tinta </a:t>
            </a:r>
            <a:r>
              <a:rPr lang="es-MX" sz="2000" dirty="0" smtClean="0"/>
              <a:t>OVI (</a:t>
            </a:r>
            <a:r>
              <a:rPr lang="es-MX" dirty="0" smtClean="0"/>
              <a:t>ópticamente visible)</a:t>
            </a:r>
            <a:r>
              <a:rPr lang="es-MX" sz="2000" dirty="0" smtClean="0"/>
              <a:t>                              </a:t>
            </a:r>
            <a:endParaRPr lang="es-MX" sz="2000" dirty="0" smtClean="0"/>
          </a:p>
          <a:p>
            <a:r>
              <a:rPr lang="es-MX" sz="2000" dirty="0"/>
              <a:t> </a:t>
            </a:r>
            <a:r>
              <a:rPr lang="es-MX" sz="2000" dirty="0" smtClean="0"/>
              <a:t>                                                                              9</a:t>
            </a:r>
            <a:r>
              <a:rPr lang="es-MX" sz="2000" dirty="0"/>
              <a:t>. Diseño en </a:t>
            </a:r>
            <a:r>
              <a:rPr lang="es-MX" sz="2000" dirty="0" smtClean="0"/>
              <a:t>Relieve</a:t>
            </a:r>
          </a:p>
          <a:p>
            <a:r>
              <a:rPr lang="es-MX" sz="2000" dirty="0"/>
              <a:t> </a:t>
            </a:r>
            <a:r>
              <a:rPr lang="es-MX" sz="2000" dirty="0" smtClean="0"/>
              <a:t>                                                                            10</a:t>
            </a:r>
            <a:r>
              <a:rPr lang="es-MX" sz="2000" dirty="0"/>
              <a:t>. </a:t>
            </a:r>
            <a:r>
              <a:rPr lang="es-MX" sz="2000" dirty="0" smtClean="0"/>
              <a:t>Elemento OVD </a:t>
            </a:r>
          </a:p>
          <a:p>
            <a:r>
              <a:rPr lang="es-MX" sz="2000" dirty="0"/>
              <a:t> </a:t>
            </a:r>
            <a:r>
              <a:rPr lang="es-MX" sz="2000" dirty="0" smtClean="0"/>
              <a:t>                                                                                 (ópticamente variable)</a:t>
            </a:r>
            <a:r>
              <a:rPr lang="es-MX" dirty="0" smtClean="0"/>
              <a:t>                                                  </a:t>
            </a:r>
            <a:endParaRPr lang="es-MX" dirty="0"/>
          </a:p>
          <a:p>
            <a:endParaRPr lang="es-MX" dirty="0"/>
          </a:p>
          <a:p>
            <a:r>
              <a:rPr lang="es-MX" dirty="0" smtClean="0">
                <a:solidFill>
                  <a:srgbClr val="333333"/>
                </a:solidFill>
                <a:latin typeface="Roboto Slab"/>
              </a:rPr>
              <a:t>                                                                                                          </a:t>
            </a:r>
            <a:endParaRPr lang="es-MX" dirty="0">
              <a:solidFill>
                <a:srgbClr val="333333"/>
              </a:solidFill>
              <a:latin typeface="Roboto Slab"/>
            </a:endParaRPr>
          </a:p>
          <a:p>
            <a:pPr algn="just"/>
            <a:endParaRPr lang="es-MX" dirty="0" smtClean="0"/>
          </a:p>
          <a:p>
            <a:pPr algn="just"/>
            <a:r>
              <a:rPr lang="es-MX" dirty="0"/>
              <a:t> </a:t>
            </a:r>
            <a:r>
              <a:rPr lang="es-MX" dirty="0" smtClean="0"/>
              <a:t>                                                                                        </a:t>
            </a:r>
            <a:endParaRPr lang="es-MX" dirty="0"/>
          </a:p>
          <a:p>
            <a:pPr lvl="0" algn="just"/>
            <a:endParaRPr lang="es-MX" sz="2400" dirty="0" smtClean="0">
              <a:solidFill>
                <a:prstClr val="black"/>
              </a:solidFill>
            </a:endParaRPr>
          </a:p>
          <a:p>
            <a:pPr lvl="0" algn="just"/>
            <a:endParaRPr lang="es-MX" sz="2400" dirty="0" smtClean="0">
              <a:solidFill>
                <a:prstClr val="black"/>
              </a:solidFill>
            </a:endParaRPr>
          </a:p>
          <a:p>
            <a:pPr lvl="0" algn="just"/>
            <a:endParaRPr lang="es-MX" sz="2400" dirty="0">
              <a:solidFill>
                <a:prstClr val="black"/>
              </a:solidFill>
            </a:endParaRPr>
          </a:p>
          <a:p>
            <a:pPr lvl="0" algn="just"/>
            <a:endParaRPr lang="es-MX" sz="2400" dirty="0" smtClean="0">
              <a:solidFill>
                <a:prstClr val="black"/>
              </a:solidFill>
            </a:endParaRPr>
          </a:p>
          <a:p>
            <a:pPr lvl="0" algn="just"/>
            <a:endParaRPr lang="es-MX" sz="2400" dirty="0">
              <a:solidFill>
                <a:prstClr val="black"/>
              </a:solidFill>
            </a:endParaRPr>
          </a:p>
          <a:p>
            <a:pPr lvl="0" algn="just"/>
            <a:endParaRPr lang="es-MX" sz="2400" dirty="0" smtClean="0">
              <a:solidFill>
                <a:prstClr val="black"/>
              </a:solidFill>
            </a:endParaRPr>
          </a:p>
          <a:p>
            <a:pPr lvl="0" algn="just"/>
            <a:endParaRPr lang="es-MX" sz="2400" dirty="0">
              <a:solidFill>
                <a:prstClr val="black"/>
              </a:solidFill>
            </a:endParaRPr>
          </a:p>
          <a:p>
            <a:pPr lvl="0" algn="just"/>
            <a:endParaRPr lang="es-MX" sz="2400" dirty="0">
              <a:solidFill>
                <a:prstClr val="black"/>
              </a:solidFill>
            </a:endParaRPr>
          </a:p>
          <a:p>
            <a:pPr lvl="0" algn="just"/>
            <a:r>
              <a:rPr lang="es-MX" sz="2400" dirty="0" smtClean="0">
                <a:solidFill>
                  <a:prstClr val="black"/>
                </a:solidFill>
              </a:rPr>
              <a:t>   </a:t>
            </a:r>
          </a:p>
        </p:txBody>
      </p:sp>
      <p:pic>
        <p:nvPicPr>
          <p:cNvPr id="8" name="Imagen 7" descr="https://www.ine.mx/wp-content/uploads/2017/04/interior_identifica_tu_credencial_para_votar.jpg"/>
          <p:cNvPicPr/>
          <p:nvPr/>
        </p:nvPicPr>
        <p:blipFill rotWithShape="1">
          <a:blip r:embed="rId2">
            <a:extLst>
              <a:ext uri="{28A0092B-C50C-407E-A947-70E740481C1C}">
                <a14:useLocalDpi xmlns:a14="http://schemas.microsoft.com/office/drawing/2010/main" val="0"/>
              </a:ext>
            </a:extLst>
          </a:blip>
          <a:srcRect t="467" r="49921" b="4225"/>
          <a:stretch/>
        </p:blipFill>
        <p:spPr bwMode="auto">
          <a:xfrm>
            <a:off x="784559" y="1846686"/>
            <a:ext cx="5788736" cy="4680237"/>
          </a:xfrm>
          <a:prstGeom prst="rect">
            <a:avLst/>
          </a:prstGeom>
          <a:noFill/>
          <a:ln>
            <a:noFill/>
          </a:ln>
          <a:extLst>
            <a:ext uri="{53640926-AAD7-44D8-BBD7-CCE9431645EC}">
              <a14:shadowObscured xmlns:a14="http://schemas.microsoft.com/office/drawing/2010/main"/>
            </a:ext>
          </a:extLst>
        </p:spPr>
      </p:pic>
      <p:sp>
        <p:nvSpPr>
          <p:cNvPr id="9" name="Cerrar llave 8"/>
          <p:cNvSpPr/>
          <p:nvPr/>
        </p:nvSpPr>
        <p:spPr>
          <a:xfrm>
            <a:off x="6138041" y="1846686"/>
            <a:ext cx="870509" cy="4372304"/>
          </a:xfrm>
          <a:prstGeom prst="rightBrace">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40825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heel(1)">
                                      <p:cBhvr>
                                        <p:cTn id="13" dur="2000"/>
                                        <p:tgtEl>
                                          <p:spTgt spid="2">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heel(1)">
                                      <p:cBhvr>
                                        <p:cTn id="16" dur="2000"/>
                                        <p:tgtEl>
                                          <p:spTgt spid="2">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heel(1)">
                                      <p:cBhvr>
                                        <p:cTn id="19" dur="2000"/>
                                        <p:tgtEl>
                                          <p:spTgt spid="2">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heel(1)">
                                      <p:cBhvr>
                                        <p:cTn id="22" dur="2000"/>
                                        <p:tgtEl>
                                          <p:spTgt spid="2">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heel(1)">
                                      <p:cBhvr>
                                        <p:cTn id="25" dur="2000"/>
                                        <p:tgtEl>
                                          <p:spTgt spid="2">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heel(1)">
                                      <p:cBhvr>
                                        <p:cTn id="28" dur="2000"/>
                                        <p:tgtEl>
                                          <p:spTgt spid="2">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heel(1)">
                                      <p:cBhvr>
                                        <p:cTn id="31" dur="2000"/>
                                        <p:tgtEl>
                                          <p:spTgt spid="2">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heel(1)">
                                      <p:cBhvr>
                                        <p:cTn id="34" dur="2000"/>
                                        <p:tgtEl>
                                          <p:spTgt spid="2">
                                            <p:txEl>
                                              <p:pRg st="9" end="9"/>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heel(1)">
                                      <p:cBhvr>
                                        <p:cTn id="37" dur="2000"/>
                                        <p:tgtEl>
                                          <p:spTgt spid="2">
                                            <p:txEl>
                                              <p:pRg st="10" end="1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heel(1)">
                                      <p:cBhvr>
                                        <p:cTn id="40" dur="2000"/>
                                        <p:tgtEl>
                                          <p:spTgt spid="2">
                                            <p:txEl>
                                              <p:pRg st="11" end="11"/>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heel(1)">
                                      <p:cBhvr>
                                        <p:cTn id="43" dur="2000"/>
                                        <p:tgtEl>
                                          <p:spTgt spid="2">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45626" y="434342"/>
            <a:ext cx="9354207" cy="1200329"/>
          </a:xfrm>
          <a:prstGeom prst="rect">
            <a:avLst/>
          </a:prstGeom>
        </p:spPr>
        <p:txBody>
          <a:bodyPr wrap="square">
            <a:spAutoFit/>
          </a:bodyPr>
          <a:lstStyle/>
          <a:p>
            <a:pPr lvl="0" algn="just"/>
            <a:r>
              <a:rPr lang="es-MX" sz="2400" dirty="0" smtClean="0">
                <a:solidFill>
                  <a:prstClr val="black"/>
                </a:solidFill>
              </a:rPr>
              <a:t>En </a:t>
            </a:r>
            <a:r>
              <a:rPr lang="es-MX" sz="2400" dirty="0">
                <a:solidFill>
                  <a:prstClr val="black"/>
                </a:solidFill>
              </a:rPr>
              <a:t>su lado reverso también hay 6 elementos visibles de información, control y presentación, que contienen imagen de seguridad visible, no visible y dactilar. </a:t>
            </a:r>
          </a:p>
        </p:txBody>
      </p:sp>
      <p:pic>
        <p:nvPicPr>
          <p:cNvPr id="3" name="Imagen 2" descr="https://www.ine.mx/wp-content/uploads/2017/04/interior_identifica_tu_credencial_para_votar.jpg"/>
          <p:cNvPicPr/>
          <p:nvPr/>
        </p:nvPicPr>
        <p:blipFill rotWithShape="1">
          <a:blip r:embed="rId2">
            <a:extLst>
              <a:ext uri="{28A0092B-C50C-407E-A947-70E740481C1C}">
                <a14:useLocalDpi xmlns:a14="http://schemas.microsoft.com/office/drawing/2010/main" val="0"/>
              </a:ext>
            </a:extLst>
          </a:blip>
          <a:srcRect l="50753" b="16289"/>
          <a:stretch/>
        </p:blipFill>
        <p:spPr bwMode="auto">
          <a:xfrm>
            <a:off x="5290512" y="1634671"/>
            <a:ext cx="6217001" cy="4813572"/>
          </a:xfrm>
          <a:prstGeom prst="rect">
            <a:avLst/>
          </a:prstGeom>
          <a:noFill/>
          <a:ln>
            <a:noFill/>
          </a:ln>
          <a:extLst>
            <a:ext uri="{53640926-AAD7-44D8-BBD7-CCE9431645EC}">
              <a14:shadowObscured xmlns:a14="http://schemas.microsoft.com/office/drawing/2010/main"/>
            </a:ext>
          </a:extLst>
        </p:spPr>
      </p:pic>
      <p:sp>
        <p:nvSpPr>
          <p:cNvPr id="4" name="Abrir llave 3"/>
          <p:cNvSpPr/>
          <p:nvPr/>
        </p:nvSpPr>
        <p:spPr>
          <a:xfrm>
            <a:off x="4929483" y="1602565"/>
            <a:ext cx="361029" cy="4981903"/>
          </a:xfrm>
          <a:prstGeom prst="leftBrace">
            <a:avLst>
              <a:gd name="adj1" fmla="val 8333"/>
              <a:gd name="adj2" fmla="val 49578"/>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2364142004"/>
              </p:ext>
            </p:extLst>
          </p:nvPr>
        </p:nvGraphicFramePr>
        <p:xfrm>
          <a:off x="1363060" y="1712820"/>
          <a:ext cx="3348990" cy="4091940"/>
        </p:xfrm>
        <a:graphic>
          <a:graphicData uri="http://schemas.openxmlformats.org/drawingml/2006/table">
            <a:tbl>
              <a:tblPr firstRow="1" bandRow="1">
                <a:tableStyleId>{5C22544A-7EE6-4342-B048-85BDC9FD1C3A}</a:tableStyleId>
              </a:tblPr>
              <a:tblGrid>
                <a:gridCol w="3348990">
                  <a:extLst>
                    <a:ext uri="{9D8B030D-6E8A-4147-A177-3AD203B41FA5}">
                      <a16:colId xmlns:a16="http://schemas.microsoft.com/office/drawing/2014/main" val="198833743"/>
                    </a:ext>
                  </a:extLst>
                </a:gridCol>
              </a:tblGrid>
              <a:tr h="4091940">
                <a:tc>
                  <a:txBody>
                    <a:bodyPr/>
                    <a:lstStyle/>
                    <a:p>
                      <a:pPr algn="l"/>
                      <a:endParaRPr lang="es-MX" b="0" i="0" dirty="0" smtClean="0">
                        <a:solidFill>
                          <a:srgbClr val="333333"/>
                        </a:solidFill>
                        <a:effectLst/>
                        <a:latin typeface="Roboto Slab"/>
                      </a:endParaRPr>
                    </a:p>
                    <a:p>
                      <a:pPr algn="l"/>
                      <a:endParaRPr lang="es-MX" b="0" i="0" dirty="0" smtClean="0">
                        <a:solidFill>
                          <a:srgbClr val="333333"/>
                        </a:solidFill>
                        <a:effectLst/>
                        <a:latin typeface="Roboto Slab"/>
                      </a:endParaRPr>
                    </a:p>
                    <a:p>
                      <a:pPr algn="l"/>
                      <a:endParaRPr lang="es-MX" b="0" i="0" dirty="0" smtClean="0">
                        <a:solidFill>
                          <a:srgbClr val="333333"/>
                        </a:solidFill>
                        <a:effectLst/>
                        <a:latin typeface="Roboto Slab"/>
                      </a:endParaRPr>
                    </a:p>
                    <a:p>
                      <a:pPr algn="l"/>
                      <a:endParaRPr lang="es-MX" b="0" i="0" dirty="0" smtClean="0">
                        <a:solidFill>
                          <a:srgbClr val="333333"/>
                        </a:solidFill>
                        <a:effectLst/>
                        <a:latin typeface="Roboto Slab"/>
                      </a:endParaRPr>
                    </a:p>
                    <a:p>
                      <a:pPr algn="l"/>
                      <a:r>
                        <a:rPr lang="es-MX" sz="2400" b="0" i="0" dirty="0" smtClean="0">
                          <a:solidFill>
                            <a:srgbClr val="333333"/>
                          </a:solidFill>
                          <a:effectLst/>
                          <a:latin typeface="Roboto Slab"/>
                        </a:rPr>
                        <a:t>11. Tinta UV</a:t>
                      </a:r>
                    </a:p>
                    <a:p>
                      <a:pPr algn="l"/>
                      <a:r>
                        <a:rPr lang="es-MX" sz="2400" b="0" i="0" dirty="0" smtClean="0">
                          <a:solidFill>
                            <a:srgbClr val="333333"/>
                          </a:solidFill>
                          <a:effectLst/>
                          <a:latin typeface="Roboto Slab"/>
                        </a:rPr>
                        <a:t>12. Micro texto</a:t>
                      </a:r>
                    </a:p>
                    <a:p>
                      <a:pPr algn="l"/>
                      <a:r>
                        <a:rPr lang="es-MX" sz="2400" b="0" i="0" dirty="0" smtClean="0">
                          <a:solidFill>
                            <a:srgbClr val="333333"/>
                          </a:solidFill>
                          <a:effectLst/>
                          <a:latin typeface="Roboto Slab"/>
                        </a:rPr>
                        <a:t>13. Diseño en Relieve</a:t>
                      </a:r>
                    </a:p>
                    <a:p>
                      <a:pPr algn="l"/>
                      <a:r>
                        <a:rPr lang="es-MX" sz="2400" b="0" i="0" dirty="0" smtClean="0">
                          <a:solidFill>
                            <a:srgbClr val="333333"/>
                          </a:solidFill>
                          <a:effectLst/>
                          <a:latin typeface="Roboto Slab"/>
                        </a:rPr>
                        <a:t>14. Impresión Arcoíris</a:t>
                      </a:r>
                    </a:p>
                    <a:p>
                      <a:pPr algn="l"/>
                      <a:r>
                        <a:rPr lang="es-MX" sz="2400" b="0" i="0" dirty="0" smtClean="0">
                          <a:solidFill>
                            <a:srgbClr val="333333"/>
                          </a:solidFill>
                          <a:effectLst/>
                          <a:latin typeface="Roboto Slab"/>
                        </a:rPr>
                        <a:t>15. </a:t>
                      </a:r>
                      <a:r>
                        <a:rPr lang="es-MX" sz="2400" b="1" i="0" u="sng" dirty="0" smtClean="0">
                          <a:solidFill>
                            <a:srgbClr val="333333"/>
                          </a:solidFill>
                          <a:effectLst/>
                          <a:latin typeface="Roboto Slab"/>
                        </a:rPr>
                        <a:t>Código QR</a:t>
                      </a:r>
                    </a:p>
                    <a:p>
                      <a:pPr algn="l"/>
                      <a:r>
                        <a:rPr lang="es-MX" sz="2400" b="0" i="0" dirty="0" smtClean="0">
                          <a:solidFill>
                            <a:srgbClr val="333333"/>
                          </a:solidFill>
                          <a:effectLst/>
                          <a:latin typeface="Roboto Slab"/>
                        </a:rPr>
                        <a:t>16. Tinta OVI</a:t>
                      </a:r>
                    </a:p>
                    <a:p>
                      <a:r>
                        <a:rPr lang="es-MX" sz="2400" dirty="0" smtClean="0"/>
                        <a:t>16. Tinta OVI</a:t>
                      </a:r>
                      <a:endParaRPr lang="es-MX" sz="2400" dirty="0"/>
                    </a:p>
                  </a:txBody>
                  <a:tcPr>
                    <a:solidFill>
                      <a:schemeClr val="bg1"/>
                    </a:solidFill>
                  </a:tcPr>
                </a:tc>
                <a:extLst>
                  <a:ext uri="{0D108BD9-81ED-4DB2-BD59-A6C34878D82A}">
                    <a16:rowId xmlns:a16="http://schemas.microsoft.com/office/drawing/2014/main" val="3002171003"/>
                  </a:ext>
                </a:extLst>
              </a:tr>
            </a:tbl>
          </a:graphicData>
        </a:graphic>
      </p:graphicFrame>
    </p:spTree>
    <p:extLst>
      <p:ext uri="{BB962C8B-B14F-4D97-AF65-F5344CB8AC3E}">
        <p14:creationId xmlns:p14="http://schemas.microsoft.com/office/powerpoint/2010/main" val="29111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2038" y="1051033"/>
            <a:ext cx="8596668" cy="4225159"/>
          </a:xfrm>
        </p:spPr>
        <p:txBody>
          <a:bodyPr/>
          <a:lstStyle/>
          <a:p>
            <a:pPr algn="ctr"/>
            <a:r>
              <a:rPr lang="es-MX" dirty="0" smtClean="0"/>
              <a:t/>
            </a:r>
            <a:br>
              <a:rPr lang="es-MX" dirty="0" smtClean="0"/>
            </a:br>
            <a:r>
              <a:rPr lang="es-MX" dirty="0" smtClean="0"/>
              <a:t/>
            </a:r>
            <a:br>
              <a:rPr lang="es-MX" dirty="0" smtClean="0"/>
            </a:br>
            <a:r>
              <a:rPr lang="es-MX" dirty="0" smtClean="0"/>
              <a:t>      </a:t>
            </a:r>
            <a:br>
              <a:rPr lang="es-MX" dirty="0" smtClean="0"/>
            </a:br>
            <a:r>
              <a:rPr lang="es-MX" dirty="0"/>
              <a:t> </a:t>
            </a:r>
            <a:r>
              <a:rPr lang="es-MX" dirty="0" smtClean="0"/>
              <a:t>      </a:t>
            </a:r>
            <a:r>
              <a:rPr lang="es-MX" sz="4000" b="1" dirty="0" smtClean="0"/>
              <a:t>FIN DE LA PRESENTACIÓN</a:t>
            </a:r>
            <a:endParaRPr lang="es-MX" sz="4000" b="1" dirty="0"/>
          </a:p>
        </p:txBody>
      </p:sp>
    </p:spTree>
    <p:extLst>
      <p:ext uri="{BB962C8B-B14F-4D97-AF65-F5344CB8AC3E}">
        <p14:creationId xmlns:p14="http://schemas.microsoft.com/office/powerpoint/2010/main" val="377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534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268" y="506576"/>
            <a:ext cx="11043915" cy="2154436"/>
          </a:xfrm>
          <a:prstGeom prst="rect">
            <a:avLst/>
          </a:prstGeom>
        </p:spPr>
        <p:txBody>
          <a:bodyPr wrap="square">
            <a:spAutoFit/>
          </a:bodyPr>
          <a:lstStyle/>
          <a:p>
            <a:pPr marL="457200" algn="ctr"/>
            <a:r>
              <a:rPr lang="es-MX" sz="2400" b="1" dirty="0"/>
              <a:t>EVOLUCIÓN DE LA CREDENCIAL PARA VOTAR EN MÉXICO</a:t>
            </a:r>
            <a:endParaRPr lang="es-MX" sz="2400" dirty="0"/>
          </a:p>
          <a:p>
            <a:pPr marL="457200" algn="just">
              <a:spcAft>
                <a:spcPts val="0"/>
              </a:spcAft>
            </a:pPr>
            <a:endParaRPr lang="es-MX" sz="2200" dirty="0" smtClean="0">
              <a:solidFill>
                <a:srgbClr val="000000"/>
              </a:solidFill>
              <a:ea typeface="Times New Roman" panose="02020603050405020304" pitchFamily="18" charset="0"/>
            </a:endParaRPr>
          </a:p>
          <a:p>
            <a:pPr marL="457200" algn="just">
              <a:spcAft>
                <a:spcPts val="0"/>
              </a:spcAft>
            </a:pPr>
            <a:r>
              <a:rPr lang="es-MX" sz="2200" dirty="0" smtClean="0">
                <a:solidFill>
                  <a:srgbClr val="000000"/>
                </a:solidFill>
                <a:ea typeface="Times New Roman" panose="02020603050405020304" pitchFamily="18" charset="0"/>
              </a:rPr>
              <a:t>En la historia de los sufragios en México, se expidieron diferentes tarjetas o “credenciales para votar” su elaboración y </a:t>
            </a:r>
            <a:r>
              <a:rPr lang="es-MX" sz="2200" dirty="0" err="1" smtClean="0">
                <a:solidFill>
                  <a:srgbClr val="000000"/>
                </a:solidFill>
                <a:ea typeface="Times New Roman" panose="02020603050405020304" pitchFamily="18" charset="0"/>
              </a:rPr>
              <a:t>requisitado</a:t>
            </a:r>
            <a:r>
              <a:rPr lang="es-MX" sz="2200" dirty="0" smtClean="0">
                <a:solidFill>
                  <a:srgbClr val="000000"/>
                </a:solidFill>
                <a:ea typeface="Times New Roman" panose="02020603050405020304" pitchFamily="18" charset="0"/>
              </a:rPr>
              <a:t> era sencillo y en una primera instancia el llenado de información era en bolígrafo, posteriormente ya se llenaban a maquina y eran de cartón. </a:t>
            </a:r>
            <a:endParaRPr lang="es-MX" sz="2200" dirty="0">
              <a:ea typeface="Times New Roman" panose="02020603050405020304" pitchFamily="18" charset="0"/>
            </a:endParaRPr>
          </a:p>
        </p:txBody>
      </p:sp>
      <p:pic>
        <p:nvPicPr>
          <p:cNvPr id="3" name="Imagen 2" descr="http://archivo.eluniversal.com.mx/graficos/red_politica/RP-IFE/images/1958.jpg"/>
          <p:cNvPicPr/>
          <p:nvPr/>
        </p:nvPicPr>
        <p:blipFill>
          <a:blip r:embed="rId2">
            <a:extLst>
              <a:ext uri="{28A0092B-C50C-407E-A947-70E740481C1C}">
                <a14:useLocalDpi xmlns:a14="http://schemas.microsoft.com/office/drawing/2010/main" val="0"/>
              </a:ext>
            </a:extLst>
          </a:blip>
          <a:srcRect/>
          <a:stretch>
            <a:fillRect/>
          </a:stretch>
        </p:blipFill>
        <p:spPr bwMode="auto">
          <a:xfrm>
            <a:off x="2573804" y="2659879"/>
            <a:ext cx="7094483" cy="3655706"/>
          </a:xfrm>
          <a:prstGeom prst="rect">
            <a:avLst/>
          </a:prstGeom>
          <a:noFill/>
          <a:ln>
            <a:noFill/>
          </a:ln>
        </p:spPr>
      </p:pic>
      <p:graphicFrame>
        <p:nvGraphicFramePr>
          <p:cNvPr id="6" name="Tabla 5"/>
          <p:cNvGraphicFramePr>
            <a:graphicFrameLocks noGrp="1"/>
          </p:cNvGraphicFramePr>
          <p:nvPr>
            <p:extLst>
              <p:ext uri="{D42A27DB-BD31-4B8C-83A1-F6EECF244321}">
                <p14:modId xmlns:p14="http://schemas.microsoft.com/office/powerpoint/2010/main" val="3662781678"/>
              </p:ext>
            </p:extLst>
          </p:nvPr>
        </p:nvGraphicFramePr>
        <p:xfrm>
          <a:off x="408673" y="2564524"/>
          <a:ext cx="2165131" cy="889833"/>
        </p:xfrm>
        <a:graphic>
          <a:graphicData uri="http://schemas.openxmlformats.org/drawingml/2006/table">
            <a:tbl>
              <a:tblPr firstRow="1" bandRow="1">
                <a:tableStyleId>{5C22544A-7EE6-4342-B048-85BDC9FD1C3A}</a:tableStyleId>
              </a:tblPr>
              <a:tblGrid>
                <a:gridCol w="2165131">
                  <a:extLst>
                    <a:ext uri="{9D8B030D-6E8A-4147-A177-3AD203B41FA5}">
                      <a16:colId xmlns:a16="http://schemas.microsoft.com/office/drawing/2014/main" val="4173771442"/>
                    </a:ext>
                  </a:extLst>
                </a:gridCol>
              </a:tblGrid>
              <a:tr h="889833">
                <a:tc>
                  <a:txBody>
                    <a:bodyPr/>
                    <a:lstStyle/>
                    <a:p>
                      <a:pPr algn="ctr"/>
                      <a:r>
                        <a:rPr lang="es-MX" dirty="0" smtClean="0">
                          <a:solidFill>
                            <a:schemeClr val="tx1"/>
                          </a:solidFill>
                        </a:rPr>
                        <a:t>CREDENCIA</a:t>
                      </a:r>
                      <a:r>
                        <a:rPr lang="es-MX" baseline="0" dirty="0" smtClean="0">
                          <a:solidFill>
                            <a:schemeClr val="tx1"/>
                          </a:solidFill>
                        </a:rPr>
                        <a:t>L DE ELECTOR 1958</a:t>
                      </a:r>
                      <a:endParaRPr lang="es-MX" dirty="0">
                        <a:solidFill>
                          <a:schemeClr val="tx1"/>
                        </a:solidFill>
                      </a:endParaRPr>
                    </a:p>
                  </a:txBody>
                  <a:tcPr anchor="ctr"/>
                </a:tc>
                <a:extLst>
                  <a:ext uri="{0D108BD9-81ED-4DB2-BD59-A6C34878D82A}">
                    <a16:rowId xmlns:a16="http://schemas.microsoft.com/office/drawing/2014/main" val="2035409419"/>
                  </a:ext>
                </a:extLst>
              </a:tr>
            </a:tbl>
          </a:graphicData>
        </a:graphic>
      </p:graphicFrame>
    </p:spTree>
    <p:extLst>
      <p:ext uri="{BB962C8B-B14F-4D97-AF65-F5344CB8AC3E}">
        <p14:creationId xmlns:p14="http://schemas.microsoft.com/office/powerpoint/2010/main" val="592570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rotWithShape="1">
          <a:blip r:embed="rId2">
            <a:extLst>
              <a:ext uri="{28A0092B-C50C-407E-A947-70E740481C1C}">
                <a14:useLocalDpi xmlns:a14="http://schemas.microsoft.com/office/drawing/2010/main" val="0"/>
              </a:ext>
            </a:extLst>
          </a:blip>
          <a:srcRect l="13272" t="909" r="12138" b="1034"/>
          <a:stretch/>
        </p:blipFill>
        <p:spPr bwMode="auto">
          <a:xfrm>
            <a:off x="1292773" y="234380"/>
            <a:ext cx="6337738" cy="3144960"/>
          </a:xfrm>
          <a:prstGeom prst="rect">
            <a:avLst/>
          </a:prstGeom>
          <a:noFill/>
          <a:ln>
            <a:noFill/>
          </a:ln>
          <a:extLst>
            <a:ext uri="{53640926-AAD7-44D8-BBD7-CCE9431645EC}">
              <a14:shadowObscured xmlns:a14="http://schemas.microsoft.com/office/drawing/2010/main"/>
            </a:ext>
          </a:extLst>
        </p:spPr>
      </p:pic>
      <p:pic>
        <p:nvPicPr>
          <p:cNvPr id="5" name="Imagen 4" descr="https://encrypted-tbn3.gstatic.com/images?q=tbn:ANd9GcRN-uz0S5zXEl0CHUzOGaHQT223H9K40tolw9hdCSjT5fC_r35V"/>
          <p:cNvPicPr/>
          <p:nvPr/>
        </p:nvPicPr>
        <p:blipFill rotWithShape="1">
          <a:blip r:embed="rId3">
            <a:extLst>
              <a:ext uri="{28A0092B-C50C-407E-A947-70E740481C1C}">
                <a14:useLocalDpi xmlns:a14="http://schemas.microsoft.com/office/drawing/2010/main" val="0"/>
              </a:ext>
            </a:extLst>
          </a:blip>
          <a:srcRect l="2963"/>
          <a:stretch/>
        </p:blipFill>
        <p:spPr bwMode="auto">
          <a:xfrm>
            <a:off x="2942896" y="3379340"/>
            <a:ext cx="6625064" cy="3063240"/>
          </a:xfrm>
          <a:prstGeom prst="rect">
            <a:avLst/>
          </a:prstGeom>
          <a:noFill/>
          <a:ln>
            <a:noFill/>
          </a:ln>
          <a:extLst>
            <a:ext uri="{53640926-AAD7-44D8-BBD7-CCE9431645EC}">
              <a14:shadowObscured xmlns:a14="http://schemas.microsoft.com/office/drawing/2010/main"/>
            </a:ext>
          </a:extLst>
        </p:spPr>
      </p:pic>
      <p:graphicFrame>
        <p:nvGraphicFramePr>
          <p:cNvPr id="6" name="Tabla 5"/>
          <p:cNvGraphicFramePr>
            <a:graphicFrameLocks noGrp="1"/>
          </p:cNvGraphicFramePr>
          <p:nvPr>
            <p:extLst>
              <p:ext uri="{D42A27DB-BD31-4B8C-83A1-F6EECF244321}">
                <p14:modId xmlns:p14="http://schemas.microsoft.com/office/powerpoint/2010/main" val="920862655"/>
              </p:ext>
            </p:extLst>
          </p:nvPr>
        </p:nvGraphicFramePr>
        <p:xfrm>
          <a:off x="451946" y="4159470"/>
          <a:ext cx="2182648" cy="914400"/>
        </p:xfrm>
        <a:graphic>
          <a:graphicData uri="http://schemas.openxmlformats.org/drawingml/2006/table">
            <a:tbl>
              <a:tblPr firstRow="1" bandRow="1">
                <a:tableStyleId>{5C22544A-7EE6-4342-B048-85BDC9FD1C3A}</a:tableStyleId>
              </a:tblPr>
              <a:tblGrid>
                <a:gridCol w="2182648">
                  <a:extLst>
                    <a:ext uri="{9D8B030D-6E8A-4147-A177-3AD203B41FA5}">
                      <a16:colId xmlns:a16="http://schemas.microsoft.com/office/drawing/2014/main" val="3151218953"/>
                    </a:ext>
                  </a:extLst>
                </a:gridCol>
              </a:tblGrid>
              <a:tr h="664780">
                <a:tc>
                  <a:txBody>
                    <a:bodyPr/>
                    <a:lstStyle/>
                    <a:p>
                      <a:pPr algn="ctr"/>
                      <a:r>
                        <a:rPr lang="es-MX" dirty="0" smtClean="0">
                          <a:solidFill>
                            <a:schemeClr val="tx1"/>
                          </a:solidFill>
                        </a:rPr>
                        <a:t>CREDENCIA</a:t>
                      </a:r>
                      <a:r>
                        <a:rPr lang="es-MX" baseline="0" dirty="0" smtClean="0">
                          <a:solidFill>
                            <a:schemeClr val="tx1"/>
                          </a:solidFill>
                        </a:rPr>
                        <a:t>L PERMANENTE DE ELECTOR 1976</a:t>
                      </a:r>
                      <a:endParaRPr lang="es-MX" dirty="0">
                        <a:solidFill>
                          <a:schemeClr val="tx1"/>
                        </a:solidFill>
                      </a:endParaRPr>
                    </a:p>
                  </a:txBody>
                  <a:tcPr/>
                </a:tc>
                <a:extLst>
                  <a:ext uri="{0D108BD9-81ED-4DB2-BD59-A6C34878D82A}">
                    <a16:rowId xmlns:a16="http://schemas.microsoft.com/office/drawing/2014/main" val="2010233758"/>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115671819"/>
              </p:ext>
            </p:extLst>
          </p:nvPr>
        </p:nvGraphicFramePr>
        <p:xfrm>
          <a:off x="7924801" y="1185173"/>
          <a:ext cx="2406869" cy="914400"/>
        </p:xfrm>
        <a:graphic>
          <a:graphicData uri="http://schemas.openxmlformats.org/drawingml/2006/table">
            <a:tbl>
              <a:tblPr firstRow="1" bandRow="1">
                <a:tableStyleId>{5C22544A-7EE6-4342-B048-85BDC9FD1C3A}</a:tableStyleId>
              </a:tblPr>
              <a:tblGrid>
                <a:gridCol w="2406869">
                  <a:extLst>
                    <a:ext uri="{9D8B030D-6E8A-4147-A177-3AD203B41FA5}">
                      <a16:colId xmlns:a16="http://schemas.microsoft.com/office/drawing/2014/main" val="4173771442"/>
                    </a:ext>
                  </a:extLst>
                </a:gridCol>
              </a:tblGrid>
              <a:tr h="370840">
                <a:tc>
                  <a:txBody>
                    <a:bodyPr/>
                    <a:lstStyle/>
                    <a:p>
                      <a:pPr algn="ctr"/>
                      <a:r>
                        <a:rPr lang="es-MX" dirty="0" smtClean="0">
                          <a:solidFill>
                            <a:schemeClr val="tx1"/>
                          </a:solidFill>
                        </a:rPr>
                        <a:t>CREDENCIA</a:t>
                      </a:r>
                      <a:r>
                        <a:rPr lang="es-MX" baseline="0" dirty="0" smtClean="0">
                          <a:solidFill>
                            <a:schemeClr val="tx1"/>
                          </a:solidFill>
                        </a:rPr>
                        <a:t>L PERMANENTE DE ELECTOR 1970</a:t>
                      </a:r>
                      <a:endParaRPr lang="es-MX" dirty="0">
                        <a:solidFill>
                          <a:schemeClr val="tx1"/>
                        </a:solidFill>
                      </a:endParaRPr>
                    </a:p>
                  </a:txBody>
                  <a:tcPr/>
                </a:tc>
                <a:extLst>
                  <a:ext uri="{0D108BD9-81ED-4DB2-BD59-A6C34878D82A}">
                    <a16:rowId xmlns:a16="http://schemas.microsoft.com/office/drawing/2014/main" val="2035409419"/>
                  </a:ext>
                </a:extLst>
              </a:tr>
            </a:tbl>
          </a:graphicData>
        </a:graphic>
      </p:graphicFrame>
    </p:spTree>
    <p:extLst>
      <p:ext uri="{BB962C8B-B14F-4D97-AF65-F5344CB8AC3E}">
        <p14:creationId xmlns:p14="http://schemas.microsoft.com/office/powerpoint/2010/main" val="42490356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93682" y="462456"/>
            <a:ext cx="10163503" cy="2523768"/>
          </a:xfrm>
          <a:prstGeom prst="rect">
            <a:avLst/>
          </a:prstGeom>
        </p:spPr>
        <p:txBody>
          <a:bodyPr wrap="square">
            <a:spAutoFit/>
          </a:bodyPr>
          <a:lstStyle/>
          <a:p>
            <a:pPr algn="just"/>
            <a:r>
              <a:rPr lang="es-MX" sz="2000" dirty="0"/>
              <a:t>En 1985 y 1991 se crearon nuevos modelos de credencial, las cuales no contaban con mayores medidas de seguridad; eran de color beige y naranja, respectivamente, de plástico duro y no contenían fotografía. </a:t>
            </a:r>
            <a:endParaRPr lang="es-MX" sz="2000" dirty="0" smtClean="0"/>
          </a:p>
          <a:p>
            <a:pPr algn="just"/>
            <a:endParaRPr lang="es-MX" dirty="0" smtClean="0"/>
          </a:p>
          <a:p>
            <a:pPr algn="just"/>
            <a:r>
              <a:rPr lang="es-MX" sz="2000" dirty="0" smtClean="0"/>
              <a:t>La </a:t>
            </a:r>
            <a:r>
              <a:rPr lang="es-MX" sz="2000" dirty="0"/>
              <a:t>credencial para votar con fotografía nació el 3 de julio de 1992, aunque no con las características con la que la conocemos actualmente. Para ello, fue necesario llevar a cabo una técnica censal total, que arrancó en todo el territorio nacional en 1991, dando origen a la base datos de la actual credencial para votar.</a:t>
            </a:r>
          </a:p>
        </p:txBody>
      </p:sp>
      <p:pic>
        <p:nvPicPr>
          <p:cNvPr id="4" name="Imagen 3" descr="https://encrypted-tbn1.gstatic.com/images?q=tbn:ANd9GcTulYwrNIMPq5bjBSnQiwr-YBErkWNFfxAMWIATJUBXCjP_XIQawA"/>
          <p:cNvPicPr/>
          <p:nvPr/>
        </p:nvPicPr>
        <p:blipFill rotWithShape="1">
          <a:blip r:embed="rId2">
            <a:extLst>
              <a:ext uri="{28A0092B-C50C-407E-A947-70E740481C1C}">
                <a14:useLocalDpi xmlns:a14="http://schemas.microsoft.com/office/drawing/2010/main" val="0"/>
              </a:ext>
            </a:extLst>
          </a:blip>
          <a:srcRect l="36744"/>
          <a:stretch/>
        </p:blipFill>
        <p:spPr bwMode="auto">
          <a:xfrm>
            <a:off x="5143358" y="2986224"/>
            <a:ext cx="5942943" cy="3415862"/>
          </a:xfrm>
          <a:prstGeom prst="rect">
            <a:avLst/>
          </a:prstGeom>
          <a:noFill/>
          <a:ln>
            <a:noFill/>
          </a:ln>
          <a:extLst>
            <a:ext uri="{53640926-AAD7-44D8-BBD7-CCE9431645EC}">
              <a14:shadowObscured xmlns:a14="http://schemas.microsoft.com/office/drawing/2010/main"/>
            </a:ext>
          </a:extLst>
        </p:spPr>
      </p:pic>
      <p:sp>
        <p:nvSpPr>
          <p:cNvPr id="5" name="Flecha a la derecha con muesca 4"/>
          <p:cNvSpPr/>
          <p:nvPr/>
        </p:nvSpPr>
        <p:spPr>
          <a:xfrm>
            <a:off x="3640061" y="3101780"/>
            <a:ext cx="1755228" cy="567559"/>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1985</a:t>
            </a:r>
            <a:endParaRPr lang="es-MX" dirty="0">
              <a:solidFill>
                <a:schemeClr val="tx1"/>
              </a:solidFill>
            </a:endParaRPr>
          </a:p>
        </p:txBody>
      </p:sp>
      <p:sp>
        <p:nvSpPr>
          <p:cNvPr id="6" name="Flecha a la derecha con muesca 5"/>
          <p:cNvSpPr/>
          <p:nvPr/>
        </p:nvSpPr>
        <p:spPr>
          <a:xfrm>
            <a:off x="3622552" y="4333144"/>
            <a:ext cx="1755228" cy="567559"/>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1991</a:t>
            </a:r>
            <a:endParaRPr lang="es-MX" dirty="0">
              <a:solidFill>
                <a:schemeClr val="tx1"/>
              </a:solidFill>
            </a:endParaRPr>
          </a:p>
        </p:txBody>
      </p:sp>
      <p:sp>
        <p:nvSpPr>
          <p:cNvPr id="7" name="Flecha a la derecha con muesca 6"/>
          <p:cNvSpPr/>
          <p:nvPr/>
        </p:nvSpPr>
        <p:spPr>
          <a:xfrm>
            <a:off x="3640061" y="5466551"/>
            <a:ext cx="1755228" cy="567559"/>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1992</a:t>
            </a:r>
            <a:endParaRPr lang="es-MX" dirty="0">
              <a:solidFill>
                <a:schemeClr val="tx1"/>
              </a:solidFill>
            </a:endParaRPr>
          </a:p>
        </p:txBody>
      </p:sp>
      <p:sp>
        <p:nvSpPr>
          <p:cNvPr id="10" name="Rectángulo redondeado 9"/>
          <p:cNvSpPr/>
          <p:nvPr/>
        </p:nvSpPr>
        <p:spPr>
          <a:xfrm>
            <a:off x="875943" y="3128890"/>
            <a:ext cx="2081049" cy="2890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PRIMEROS FORMATOS DE CREDENCIAL PARA VOTAR</a:t>
            </a:r>
          </a:p>
        </p:txBody>
      </p:sp>
      <p:sp>
        <p:nvSpPr>
          <p:cNvPr id="12" name="Cerrar llave 11"/>
          <p:cNvSpPr/>
          <p:nvPr/>
        </p:nvSpPr>
        <p:spPr>
          <a:xfrm>
            <a:off x="3068563" y="3101780"/>
            <a:ext cx="508011" cy="3016469"/>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570788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3683" y="704192"/>
            <a:ext cx="10643157" cy="5649477"/>
          </a:xfrm>
        </p:spPr>
        <p:txBody>
          <a:bodyPr>
            <a:normAutofit/>
          </a:bodyPr>
          <a:lstStyle/>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endParaRPr lang="es-ES" dirty="0" smtClean="0"/>
          </a:p>
          <a:p>
            <a:endParaRPr lang="es-ES" dirty="0"/>
          </a:p>
          <a:p>
            <a:endParaRPr lang="es-MX" dirty="0"/>
          </a:p>
        </p:txBody>
      </p:sp>
      <p:sp>
        <p:nvSpPr>
          <p:cNvPr id="8" name="Rectángulo 7"/>
          <p:cNvSpPr/>
          <p:nvPr/>
        </p:nvSpPr>
        <p:spPr>
          <a:xfrm>
            <a:off x="928588" y="521312"/>
            <a:ext cx="9585435" cy="5493812"/>
          </a:xfrm>
          <a:prstGeom prst="rect">
            <a:avLst/>
          </a:prstGeom>
        </p:spPr>
        <p:txBody>
          <a:bodyPr wrap="square">
            <a:spAutoFit/>
          </a:bodyPr>
          <a:lstStyle/>
          <a:p>
            <a:pPr algn="just"/>
            <a:endParaRPr lang="es-MX" dirty="0" smtClean="0"/>
          </a:p>
          <a:p>
            <a:pPr algn="just">
              <a:lnSpc>
                <a:spcPct val="150000"/>
              </a:lnSpc>
            </a:pPr>
            <a:r>
              <a:rPr lang="es-MX" sz="2200" dirty="0" smtClean="0"/>
              <a:t>Primeramente </a:t>
            </a:r>
            <a:r>
              <a:rPr lang="es-MX" sz="2200" dirty="0"/>
              <a:t>debemos señalar que la credencial para votar con fotografía nace en un contexto muy particular, dado que las elecciones de 1988 resultaron severamente cuestionadas, puesto que no hubo certidumbre en los resultados, por la llamada </a:t>
            </a:r>
            <a:r>
              <a:rPr lang="es-MX" sz="2200" b="1" dirty="0"/>
              <a:t>“caída del sistema”, </a:t>
            </a:r>
            <a:r>
              <a:rPr lang="es-MX" sz="2200" dirty="0"/>
              <a:t>lo que dio origen a una </a:t>
            </a:r>
            <a:r>
              <a:rPr lang="es-MX" sz="2200" b="1" dirty="0"/>
              <a:t>reforma política </a:t>
            </a:r>
            <a:r>
              <a:rPr lang="es-MX" sz="2200" dirty="0"/>
              <a:t>que, entre otras consecuencias, </a:t>
            </a:r>
            <a:r>
              <a:rPr lang="es-MX" sz="2200" b="1" dirty="0"/>
              <a:t>trajo aparejada la creación del Instituto Federal Electoral (IFE</a:t>
            </a:r>
            <a:r>
              <a:rPr lang="es-MX" sz="2200" b="1" dirty="0" smtClean="0"/>
              <a:t>).</a:t>
            </a:r>
          </a:p>
          <a:p>
            <a:pPr algn="just">
              <a:lnSpc>
                <a:spcPct val="150000"/>
              </a:lnSpc>
            </a:pPr>
            <a:endParaRPr lang="es-MX" sz="2200" b="1" dirty="0" smtClean="0"/>
          </a:p>
          <a:p>
            <a:pPr algn="just">
              <a:lnSpc>
                <a:spcPct val="150000"/>
              </a:lnSpc>
            </a:pPr>
            <a:r>
              <a:rPr lang="es-MX" sz="2200" dirty="0" smtClean="0"/>
              <a:t>Las </a:t>
            </a:r>
            <a:r>
              <a:rPr lang="es-MX" sz="2200" dirty="0"/>
              <a:t>circunstancias históricas en las que nació la credencial para votar han cambiado a lo largo de los últimos veintisiete años. </a:t>
            </a:r>
          </a:p>
          <a:p>
            <a:endParaRPr lang="es-MX" dirty="0"/>
          </a:p>
          <a:p>
            <a:endParaRPr lang="es-MX" dirty="0"/>
          </a:p>
        </p:txBody>
      </p:sp>
    </p:spTree>
    <p:extLst>
      <p:ext uri="{BB962C8B-B14F-4D97-AF65-F5344CB8AC3E}">
        <p14:creationId xmlns:p14="http://schemas.microsoft.com/office/powerpoint/2010/main" val="2425325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21770" y="998345"/>
            <a:ext cx="9522373" cy="4524315"/>
          </a:xfrm>
          <a:prstGeom prst="rect">
            <a:avLst/>
          </a:prstGeom>
        </p:spPr>
        <p:txBody>
          <a:bodyPr wrap="square">
            <a:spAutoFit/>
          </a:bodyPr>
          <a:lstStyle/>
          <a:p>
            <a:pPr algn="just"/>
            <a:r>
              <a:rPr lang="es-MX" sz="2400" dirty="0"/>
              <a:t>El propósito principal de la elaboración de la credencial para votar, </a:t>
            </a:r>
            <a:r>
              <a:rPr lang="es-MX" sz="2400" i="1" u="sng" dirty="0"/>
              <a:t>consistió en abatir la desconfianza de los instrumentos electorales y dar certidumbre y credibilidad a los mismos</a:t>
            </a:r>
            <a:r>
              <a:rPr lang="es-MX" sz="2400" dirty="0"/>
              <a:t>.</a:t>
            </a:r>
          </a:p>
          <a:p>
            <a:pPr algn="just"/>
            <a:endParaRPr lang="es-MX" sz="2400" dirty="0" smtClean="0"/>
          </a:p>
          <a:p>
            <a:pPr algn="just"/>
            <a:r>
              <a:rPr lang="es-MX" sz="2400" dirty="0" smtClean="0"/>
              <a:t>Es </a:t>
            </a:r>
            <a:r>
              <a:rPr lang="es-MX" sz="2400" dirty="0"/>
              <a:t>importante mencionar que dados los avances tecnológicos y en específico las Tecnologías de Información y Comunicación (TIC), ha sido posible lograr que el trámite para la obtención de la credencial para votar sea más ágil, disminuyendo también el tiempo para su producción y entrega al ciudadano, hoy </a:t>
            </a:r>
            <a:r>
              <a:rPr lang="es-MX" sz="2400" dirty="0" smtClean="0"/>
              <a:t>día, el tiempo aproximado de entrega oscila entre los </a:t>
            </a:r>
            <a:r>
              <a:rPr lang="es-MX" sz="2400" b="1" dirty="0" smtClean="0"/>
              <a:t>cinco y diez días dependiendo del tipo de tramite. </a:t>
            </a:r>
            <a:endParaRPr lang="es-MX" sz="2400" b="1" dirty="0"/>
          </a:p>
          <a:p>
            <a:pPr algn="just"/>
            <a:endParaRPr lang="es-MX" sz="2400" dirty="0"/>
          </a:p>
        </p:txBody>
      </p:sp>
    </p:spTree>
    <p:extLst>
      <p:ext uri="{BB962C8B-B14F-4D97-AF65-F5344CB8AC3E}">
        <p14:creationId xmlns:p14="http://schemas.microsoft.com/office/powerpoint/2010/main" val="583844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93873" y="661080"/>
            <a:ext cx="9974317" cy="6001643"/>
          </a:xfrm>
          <a:prstGeom prst="rect">
            <a:avLst/>
          </a:prstGeom>
        </p:spPr>
        <p:txBody>
          <a:bodyPr wrap="square">
            <a:spAutoFit/>
          </a:bodyPr>
          <a:lstStyle/>
          <a:p>
            <a:pPr algn="just"/>
            <a:r>
              <a:rPr lang="es-MX" sz="2400" dirty="0" smtClean="0"/>
              <a:t>Gracias a estos avances tecnológicos, en el </a:t>
            </a:r>
            <a:r>
              <a:rPr lang="es-MX" sz="2400" dirty="0"/>
              <a:t>momento que el ciudadano está realizando su </a:t>
            </a:r>
            <a:r>
              <a:rPr lang="es-MX" sz="2400" dirty="0" smtClean="0"/>
              <a:t>trámite, </a:t>
            </a:r>
            <a:r>
              <a:rPr lang="es-MX" sz="2400" dirty="0"/>
              <a:t>es posible validar en la base de datos si ya existe un registro previo del ciudadano, con lo </a:t>
            </a:r>
            <a:r>
              <a:rPr lang="es-MX" sz="2400" dirty="0" smtClean="0"/>
              <a:t>cual, </a:t>
            </a:r>
            <a:r>
              <a:rPr lang="es-MX" sz="2400" dirty="0"/>
              <a:t>se elimina la posibilidad de generar un </a:t>
            </a:r>
            <a:r>
              <a:rPr lang="es-MX" sz="2400" b="1" dirty="0"/>
              <a:t>registro</a:t>
            </a:r>
            <a:r>
              <a:rPr lang="es-MX" sz="2400" dirty="0"/>
              <a:t> </a:t>
            </a:r>
            <a:r>
              <a:rPr lang="es-MX" sz="2400" b="1" dirty="0"/>
              <a:t>duplicado</a:t>
            </a:r>
            <a:r>
              <a:rPr lang="es-MX" sz="2400" dirty="0" smtClean="0"/>
              <a:t>. </a:t>
            </a:r>
          </a:p>
          <a:p>
            <a:pPr algn="just"/>
            <a:endParaRPr lang="es-MX" sz="2400" dirty="0"/>
          </a:p>
          <a:p>
            <a:pPr algn="just"/>
            <a:r>
              <a:rPr lang="es-MX" sz="2400" dirty="0" smtClean="0"/>
              <a:t>También </a:t>
            </a:r>
            <a:r>
              <a:rPr lang="es-MX" sz="2400" b="1" dirty="0"/>
              <a:t>se identifican aquellos ciudadanos que han sido suspendidos en sus derechos político electorales </a:t>
            </a:r>
            <a:r>
              <a:rPr lang="es-MX" sz="2400" dirty="0"/>
              <a:t>y no procede la generación de su credencial hasta que presenten el documento probatorio de que ya les fueron restituidos dichos </a:t>
            </a:r>
            <a:r>
              <a:rPr lang="es-MX" sz="2400" dirty="0" smtClean="0"/>
              <a:t>derechos, esto con base a los </a:t>
            </a:r>
            <a:r>
              <a:rPr lang="es-MX" sz="2400" b="1" dirty="0" smtClean="0"/>
              <a:t>convenios </a:t>
            </a:r>
            <a:r>
              <a:rPr lang="es-MX" sz="2400" b="1" dirty="0"/>
              <a:t>de colaboración con las instituciones del R</a:t>
            </a:r>
            <a:r>
              <a:rPr lang="es-MX" sz="2400" b="1" dirty="0" smtClean="0"/>
              <a:t>egistro Civil </a:t>
            </a:r>
            <a:r>
              <a:rPr lang="es-MX" sz="2400" b="1" dirty="0"/>
              <a:t>y </a:t>
            </a:r>
            <a:r>
              <a:rPr lang="es-MX" sz="2400" b="1" dirty="0" smtClean="0"/>
              <a:t>Juzgados </a:t>
            </a:r>
            <a:r>
              <a:rPr lang="es-MX" sz="2400" b="1" dirty="0"/>
              <a:t>del </a:t>
            </a:r>
            <a:r>
              <a:rPr lang="es-MX" sz="2400" b="1" dirty="0" smtClean="0"/>
              <a:t>Fuero Común </a:t>
            </a:r>
            <a:r>
              <a:rPr lang="es-MX" sz="2400" b="1" dirty="0"/>
              <a:t>y </a:t>
            </a:r>
            <a:r>
              <a:rPr lang="es-MX" sz="2400" b="1" dirty="0" smtClean="0"/>
              <a:t>Federal </a:t>
            </a:r>
            <a:r>
              <a:rPr lang="es-MX" sz="2400" dirty="0" smtClean="0"/>
              <a:t>con </a:t>
            </a:r>
            <a:r>
              <a:rPr lang="es-MX" sz="2400" dirty="0"/>
              <a:t>el fin de obtener la información de los ciudadanos fallecidos y suspendidos en sus derechos político electorales para proceder a la cancelación de su registro en el padrón electoral y lista nominal. </a:t>
            </a:r>
          </a:p>
          <a:p>
            <a:pPr algn="just"/>
            <a:endParaRPr lang="es-MX" sz="2400" dirty="0"/>
          </a:p>
          <a:p>
            <a:pPr algn="just"/>
            <a:endParaRPr lang="es-MX" sz="2400" dirty="0"/>
          </a:p>
        </p:txBody>
      </p:sp>
    </p:spTree>
    <p:extLst>
      <p:ext uri="{BB962C8B-B14F-4D97-AF65-F5344CB8AC3E}">
        <p14:creationId xmlns:p14="http://schemas.microsoft.com/office/powerpoint/2010/main" val="3917543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7823" y="649758"/>
            <a:ext cx="9984829" cy="6370975"/>
          </a:xfrm>
          <a:prstGeom prst="rect">
            <a:avLst/>
          </a:prstGeom>
        </p:spPr>
        <p:txBody>
          <a:bodyPr wrap="square">
            <a:spAutoFit/>
          </a:bodyPr>
          <a:lstStyle/>
          <a:p>
            <a:pPr algn="just"/>
            <a:r>
              <a:rPr lang="es-MX" sz="2400" dirty="0" smtClean="0"/>
              <a:t>Dando como resultado un Padrón Electoral confiable, casi al cien por ciento de actualización en su base de datos.</a:t>
            </a:r>
          </a:p>
          <a:p>
            <a:pPr algn="just"/>
            <a:endParaRPr lang="es-MX" sz="2400" dirty="0" smtClean="0"/>
          </a:p>
          <a:p>
            <a:pPr algn="just"/>
            <a:r>
              <a:rPr lang="es-MX" sz="2400" dirty="0" smtClean="0"/>
              <a:t>La </a:t>
            </a:r>
            <a:r>
              <a:rPr lang="es-MX" sz="2400" dirty="0"/>
              <a:t>desconfianza hacía los instrumentos electorales que utilizamos en México: </a:t>
            </a:r>
            <a:r>
              <a:rPr lang="es-MX" sz="2400" b="1" dirty="0"/>
              <a:t>Padrón Electoral, Lista Nominal y Credencial para Votar, </a:t>
            </a:r>
            <a:r>
              <a:rPr lang="es-MX" sz="2400" dirty="0"/>
              <a:t>ha disminuido significativamente. Por ejemplo, ya no se habla de </a:t>
            </a:r>
            <a:r>
              <a:rPr lang="es-MX" sz="2400" b="1" dirty="0"/>
              <a:t>“padrones rasurados” </a:t>
            </a:r>
            <a:r>
              <a:rPr lang="es-MX" sz="2400" dirty="0"/>
              <a:t>o de que </a:t>
            </a:r>
            <a:r>
              <a:rPr lang="es-MX" sz="2400" b="1" dirty="0"/>
              <a:t>“hasta los muertos votan</a:t>
            </a:r>
            <a:r>
              <a:rPr lang="es-MX" sz="2400" b="1" dirty="0" smtClean="0"/>
              <a:t>”.</a:t>
            </a:r>
          </a:p>
          <a:p>
            <a:pPr algn="just"/>
            <a:endParaRPr lang="es-MX" sz="2400" dirty="0" smtClean="0"/>
          </a:p>
          <a:p>
            <a:pPr algn="just"/>
            <a:r>
              <a:rPr lang="es-MX" sz="2400" dirty="0" smtClean="0"/>
              <a:t>La </a:t>
            </a:r>
            <a:r>
              <a:rPr lang="es-MX" sz="2400" dirty="0"/>
              <a:t>credencial para votar no </a:t>
            </a:r>
            <a:r>
              <a:rPr lang="es-MX" sz="2400" dirty="0" smtClean="0"/>
              <a:t>sólo </a:t>
            </a:r>
            <a:r>
              <a:rPr lang="es-MX" sz="2400" dirty="0"/>
              <a:t>se ha convertido en un instrumento confiable para ejercer el sufragio, sino que además, se ha convertido en una identificación oficial para la gran mayoría de los ciudadanos </a:t>
            </a:r>
            <a:r>
              <a:rPr lang="es-MX" sz="2400" dirty="0" smtClean="0"/>
              <a:t>mexicanos, </a:t>
            </a:r>
            <a:r>
              <a:rPr lang="es-MX" sz="2400" b="1" dirty="0"/>
              <a:t>ha </a:t>
            </a:r>
            <a:r>
              <a:rPr lang="es-MX" sz="2400" b="1" dirty="0" smtClean="0"/>
              <a:t>logrado </a:t>
            </a:r>
            <a:r>
              <a:rPr lang="es-MX" sz="2400" b="1" dirty="0"/>
              <a:t>posicionarse como </a:t>
            </a:r>
            <a:r>
              <a:rPr lang="es-MX" sz="2400" b="1" dirty="0" smtClean="0"/>
              <a:t>el medio </a:t>
            </a:r>
            <a:r>
              <a:rPr lang="es-MX" sz="2400" b="1" dirty="0"/>
              <a:t>de identificación por excelencia</a:t>
            </a:r>
            <a:r>
              <a:rPr lang="es-MX" sz="2400" dirty="0"/>
              <a:t>.</a:t>
            </a:r>
          </a:p>
          <a:p>
            <a:pPr algn="just">
              <a:lnSpc>
                <a:spcPct val="150000"/>
              </a:lnSpc>
            </a:pPr>
            <a:endParaRPr lang="es-MX" sz="2400" b="1" dirty="0"/>
          </a:p>
          <a:p>
            <a:pPr algn="just">
              <a:lnSpc>
                <a:spcPct val="150000"/>
              </a:lnSpc>
            </a:pPr>
            <a:endParaRPr lang="es-MX" sz="2400" b="1" dirty="0" smtClean="0"/>
          </a:p>
          <a:p>
            <a:endParaRPr lang="es-MX" sz="2400" dirty="0"/>
          </a:p>
        </p:txBody>
      </p:sp>
    </p:spTree>
    <p:extLst>
      <p:ext uri="{BB962C8B-B14F-4D97-AF65-F5344CB8AC3E}">
        <p14:creationId xmlns:p14="http://schemas.microsoft.com/office/powerpoint/2010/main" val="1672452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2">
                                            <p:txEl>
                                              <p:pRg st="4" end="4"/>
                                            </p:txEl>
                                          </p:spTgt>
                                        </p:tgtEl>
                                        <p:attrNameLst>
                                          <p:attrName>style.color</p:attrName>
                                        </p:attrNameLst>
                                      </p:cBhvr>
                                      <p:by>
                                        <p:hsl h="7200000" s="0" l="0"/>
                                      </p:by>
                                    </p:animClr>
                                    <p:animClr clrSpc="hsl" dir="cw">
                                      <p:cBhvr>
                                        <p:cTn id="12" dur="500" fill="hold"/>
                                        <p:tgtEl>
                                          <p:spTgt spid="2">
                                            <p:txEl>
                                              <p:pRg st="4" end="4"/>
                                            </p:txEl>
                                          </p:spTgt>
                                        </p:tgtEl>
                                        <p:attrNameLst>
                                          <p:attrName>fillcolor</p:attrName>
                                        </p:attrNameLst>
                                      </p:cBhvr>
                                      <p:by>
                                        <p:hsl h="7200000" s="0" l="0"/>
                                      </p:by>
                                    </p:animClr>
                                    <p:animClr clrSpc="hsl" dir="cw">
                                      <p:cBhvr>
                                        <p:cTn id="13" dur="500" fill="hold"/>
                                        <p:tgtEl>
                                          <p:spTgt spid="2">
                                            <p:txEl>
                                              <p:pRg st="4" end="4"/>
                                            </p:txEl>
                                          </p:spTgt>
                                        </p:tgtEl>
                                        <p:attrNameLst>
                                          <p:attrName>stroke.color</p:attrName>
                                        </p:attrNameLst>
                                      </p:cBhvr>
                                      <p:by>
                                        <p:hsl h="7200000" s="0" l="0"/>
                                      </p:by>
                                    </p:animClr>
                                    <p:set>
                                      <p:cBhvr>
                                        <p:cTn id="14" dur="500" fill="hold"/>
                                        <p:tgtEl>
                                          <p:spTgt spid="2">
                                            <p:txEl>
                                              <p:pRg st="4" end="4"/>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2">
                                            <p:txEl>
                                              <p:pRg st="2" end="2"/>
                                            </p:txEl>
                                          </p:spTgt>
                                        </p:tgtEl>
                                        <p:attrNameLst>
                                          <p:attrName>style.color</p:attrName>
                                        </p:attrNameLst>
                                      </p:cBhvr>
                                      <p:by>
                                        <p:hsl h="7200000" s="0" l="0"/>
                                      </p:by>
                                    </p:animClr>
                                    <p:animClr clrSpc="hsl" dir="cw">
                                      <p:cBhvr>
                                        <p:cTn id="19" dur="500" fill="hold"/>
                                        <p:tgtEl>
                                          <p:spTgt spid="2">
                                            <p:txEl>
                                              <p:pRg st="2" end="2"/>
                                            </p:txEl>
                                          </p:spTgt>
                                        </p:tgtEl>
                                        <p:attrNameLst>
                                          <p:attrName>fillcolor</p:attrName>
                                        </p:attrNameLst>
                                      </p:cBhvr>
                                      <p:by>
                                        <p:hsl h="7200000" s="0" l="0"/>
                                      </p:by>
                                    </p:animClr>
                                    <p:animClr clrSpc="hsl" dir="cw">
                                      <p:cBhvr>
                                        <p:cTn id="20" dur="500" fill="hold"/>
                                        <p:tgtEl>
                                          <p:spTgt spid="2">
                                            <p:txEl>
                                              <p:pRg st="2" end="2"/>
                                            </p:txEl>
                                          </p:spTgt>
                                        </p:tgtEl>
                                        <p:attrNameLst>
                                          <p:attrName>stroke.color</p:attrName>
                                        </p:attrNameLst>
                                      </p:cBhvr>
                                      <p:by>
                                        <p:hsl h="7200000" s="0" l="0"/>
                                      </p:by>
                                    </p:animClr>
                                    <p:set>
                                      <p:cBhvr>
                                        <p:cTn id="21" dur="500" fill="hold"/>
                                        <p:tgtEl>
                                          <p:spTgt spid="2">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nodeType="clickEffect">
                                  <p:stCondLst>
                                    <p:cond delay="0"/>
                                  </p:stCondLst>
                                  <p:childTnLst>
                                    <p:animClr clrSpc="hsl" dir="cw">
                                      <p:cBhvr override="childStyle">
                                        <p:cTn id="25" dur="500" fill="hold"/>
                                        <p:tgtEl>
                                          <p:spTgt spid="2">
                                            <p:txEl>
                                              <p:pRg st="0" end="0"/>
                                            </p:txEl>
                                          </p:spTgt>
                                        </p:tgtEl>
                                        <p:attrNameLst>
                                          <p:attrName>style.color</p:attrName>
                                        </p:attrNameLst>
                                      </p:cBhvr>
                                      <p:by>
                                        <p:hsl h="7200000" s="0" l="0"/>
                                      </p:by>
                                    </p:animClr>
                                    <p:animClr clrSpc="hsl" dir="cw">
                                      <p:cBhvr>
                                        <p:cTn id="26" dur="500" fill="hold"/>
                                        <p:tgtEl>
                                          <p:spTgt spid="2">
                                            <p:txEl>
                                              <p:pRg st="0" end="0"/>
                                            </p:txEl>
                                          </p:spTgt>
                                        </p:tgtEl>
                                        <p:attrNameLst>
                                          <p:attrName>fillcolor</p:attrName>
                                        </p:attrNameLst>
                                      </p:cBhvr>
                                      <p:by>
                                        <p:hsl h="7200000" s="0" l="0"/>
                                      </p:by>
                                    </p:animClr>
                                    <p:animClr clrSpc="hsl" dir="cw">
                                      <p:cBhvr>
                                        <p:cTn id="27" dur="500" fill="hold"/>
                                        <p:tgtEl>
                                          <p:spTgt spid="2">
                                            <p:txEl>
                                              <p:pRg st="0" end="0"/>
                                            </p:txEl>
                                          </p:spTgt>
                                        </p:tgtEl>
                                        <p:attrNameLst>
                                          <p:attrName>stroke.color</p:attrName>
                                        </p:attrNameLst>
                                      </p:cBhvr>
                                      <p:by>
                                        <p:hsl h="7200000" s="0" l="0"/>
                                      </p:by>
                                    </p:animClr>
                                    <p:set>
                                      <p:cBhvr>
                                        <p:cTn id="28" dur="5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945993057"/>
              </p:ext>
            </p:extLst>
          </p:nvPr>
        </p:nvGraphicFramePr>
        <p:xfrm>
          <a:off x="1355834" y="1704094"/>
          <a:ext cx="8702565" cy="4171188"/>
        </p:xfrm>
        <a:graphic>
          <a:graphicData uri="http://schemas.openxmlformats.org/drawingml/2006/table">
            <a:tbl>
              <a:tblPr firstRow="1" firstCol="1" bandRow="1">
                <a:tableStyleId>{5C22544A-7EE6-4342-B048-85BDC9FD1C3A}</a:tableStyleId>
              </a:tblPr>
              <a:tblGrid>
                <a:gridCol w="2900855">
                  <a:extLst>
                    <a:ext uri="{9D8B030D-6E8A-4147-A177-3AD203B41FA5}">
                      <a16:colId xmlns:a16="http://schemas.microsoft.com/office/drawing/2014/main" val="2026155371"/>
                    </a:ext>
                  </a:extLst>
                </a:gridCol>
                <a:gridCol w="2900855">
                  <a:extLst>
                    <a:ext uri="{9D8B030D-6E8A-4147-A177-3AD203B41FA5}">
                      <a16:colId xmlns:a16="http://schemas.microsoft.com/office/drawing/2014/main" val="4117570382"/>
                    </a:ext>
                  </a:extLst>
                </a:gridCol>
                <a:gridCol w="2900855">
                  <a:extLst>
                    <a:ext uri="{9D8B030D-6E8A-4147-A177-3AD203B41FA5}">
                      <a16:colId xmlns:a16="http://schemas.microsoft.com/office/drawing/2014/main" val="3872163432"/>
                    </a:ext>
                  </a:extLst>
                </a:gridCol>
              </a:tblGrid>
              <a:tr h="695198">
                <a:tc>
                  <a:txBody>
                    <a:bodyPr/>
                    <a:lstStyle/>
                    <a:p>
                      <a:pPr algn="ctr">
                        <a:lnSpc>
                          <a:spcPct val="115000"/>
                        </a:lnSpc>
                        <a:spcAft>
                          <a:spcPts val="0"/>
                        </a:spcAft>
                      </a:pPr>
                      <a:r>
                        <a:rPr lang="es-MX" sz="2000" dirty="0">
                          <a:effectLst/>
                        </a:rPr>
                        <a:t>Procesos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a:effectLst/>
                        </a:rPr>
                        <a:t>Padrón Electoral</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39090" algn="l"/>
                        </a:tabLst>
                      </a:pPr>
                      <a:r>
                        <a:rPr lang="es-MX" sz="2000">
                          <a:effectLst/>
                        </a:rPr>
                        <a:t>Lista Nominal</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3966687"/>
                  </a:ext>
                </a:extLst>
              </a:tr>
              <a:tr h="695198">
                <a:tc>
                  <a:txBody>
                    <a:bodyPr/>
                    <a:lstStyle/>
                    <a:p>
                      <a:pPr algn="ctr">
                        <a:lnSpc>
                          <a:spcPct val="115000"/>
                        </a:lnSpc>
                        <a:spcAft>
                          <a:spcPts val="0"/>
                        </a:spcAft>
                      </a:pPr>
                      <a:r>
                        <a:rPr lang="es-MX" sz="2000" dirty="0" smtClean="0">
                          <a:effectLst/>
                        </a:rPr>
                        <a:t>1991</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a:effectLst/>
                        </a:rPr>
                        <a:t>46,563</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249555" algn="l"/>
                        </a:tabLst>
                      </a:pPr>
                      <a:r>
                        <a:rPr lang="es-MX" sz="2000" b="1" dirty="0">
                          <a:effectLst/>
                        </a:rPr>
                        <a:t>43,913</a:t>
                      </a:r>
                      <a:endParaRPr lang="es-MX"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3203924"/>
                  </a:ext>
                </a:extLst>
              </a:tr>
              <a:tr h="695198">
                <a:tc>
                  <a:txBody>
                    <a:bodyPr/>
                    <a:lstStyle/>
                    <a:p>
                      <a:pPr algn="ctr">
                        <a:lnSpc>
                          <a:spcPct val="115000"/>
                        </a:lnSpc>
                        <a:spcAft>
                          <a:spcPts val="0"/>
                        </a:spcAft>
                      </a:pPr>
                      <a:r>
                        <a:rPr lang="es-MX" sz="2000" dirty="0" smtClean="0">
                          <a:effectLst/>
                        </a:rPr>
                        <a:t>1994</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dirty="0">
                          <a:effectLst/>
                        </a:rPr>
                        <a:t>53,194</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249555" algn="l"/>
                        </a:tabLst>
                      </a:pPr>
                      <a:r>
                        <a:rPr lang="es-MX" sz="2000" dirty="0">
                          <a:effectLst/>
                        </a:rPr>
                        <a:t>52,043</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4316381"/>
                  </a:ext>
                </a:extLst>
              </a:tr>
              <a:tr h="695198">
                <a:tc>
                  <a:txBody>
                    <a:bodyPr/>
                    <a:lstStyle/>
                    <a:p>
                      <a:pPr algn="ctr">
                        <a:lnSpc>
                          <a:spcPct val="115000"/>
                        </a:lnSpc>
                        <a:spcAft>
                          <a:spcPts val="0"/>
                        </a:spcAft>
                      </a:pPr>
                      <a:r>
                        <a:rPr lang="es-MX" sz="2000" dirty="0">
                          <a:effectLst/>
                        </a:rPr>
                        <a:t>2000</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dirty="0">
                          <a:effectLst/>
                        </a:rPr>
                        <a:t>165,010</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249555" algn="l"/>
                        </a:tabLst>
                      </a:pPr>
                      <a:r>
                        <a:rPr lang="es-MX" sz="2000">
                          <a:effectLst/>
                        </a:rPr>
                        <a:t>163,037</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401612"/>
                  </a:ext>
                </a:extLst>
              </a:tr>
              <a:tr h="695198">
                <a:tc>
                  <a:txBody>
                    <a:bodyPr/>
                    <a:lstStyle/>
                    <a:p>
                      <a:pPr algn="ctr">
                        <a:lnSpc>
                          <a:spcPct val="115000"/>
                        </a:lnSpc>
                        <a:spcAft>
                          <a:spcPts val="0"/>
                        </a:spcAft>
                      </a:pPr>
                      <a:r>
                        <a:rPr lang="es-MX" sz="2000" dirty="0">
                          <a:effectLst/>
                        </a:rPr>
                        <a:t>2006</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dirty="0">
                          <a:effectLst/>
                        </a:rPr>
                        <a:t>233,259</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249555" algn="l"/>
                        </a:tabLst>
                      </a:pPr>
                      <a:r>
                        <a:rPr lang="es-MX" sz="2000">
                          <a:effectLst/>
                        </a:rPr>
                        <a:t>232, 087</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904985"/>
                  </a:ext>
                </a:extLst>
              </a:tr>
              <a:tr h="695198">
                <a:tc>
                  <a:txBody>
                    <a:bodyPr/>
                    <a:lstStyle/>
                    <a:p>
                      <a:pPr algn="ctr">
                        <a:lnSpc>
                          <a:spcPct val="115000"/>
                        </a:lnSpc>
                        <a:spcAft>
                          <a:spcPts val="0"/>
                        </a:spcAft>
                      </a:pPr>
                      <a:r>
                        <a:rPr lang="es-MX" sz="2000" dirty="0">
                          <a:effectLst/>
                        </a:rPr>
                        <a:t>2018</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382270" algn="l"/>
                        </a:tabLst>
                      </a:pPr>
                      <a:r>
                        <a:rPr lang="es-MX" sz="2000" dirty="0">
                          <a:effectLst/>
                        </a:rPr>
                        <a:t>296,861</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249555" algn="l"/>
                        </a:tabLst>
                      </a:pPr>
                      <a:r>
                        <a:rPr lang="es-MX" sz="2000" b="1" dirty="0">
                          <a:effectLst/>
                        </a:rPr>
                        <a:t>296,172</a:t>
                      </a:r>
                      <a:endParaRPr lang="es-MX"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8958450"/>
                  </a:ext>
                </a:extLst>
              </a:tr>
            </a:tbl>
          </a:graphicData>
        </a:graphic>
      </p:graphicFrame>
      <p:sp>
        <p:nvSpPr>
          <p:cNvPr id="4" name="Rectangle 1"/>
          <p:cNvSpPr>
            <a:spLocks noChangeArrowheads="1"/>
          </p:cNvSpPr>
          <p:nvPr/>
        </p:nvSpPr>
        <p:spPr bwMode="auto">
          <a:xfrm>
            <a:off x="1133564" y="965429"/>
            <a:ext cx="87251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9238" algn="l"/>
              </a:tabLst>
              <a:defRPr>
                <a:solidFill>
                  <a:schemeClr val="tx1"/>
                </a:solidFill>
                <a:latin typeface="Arial" panose="020B0604020202020204" pitchFamily="34" charset="0"/>
              </a:defRPr>
            </a:lvl1pPr>
            <a:lvl2pPr eaLnBrk="0" fontAlgn="base" hangingPunct="0">
              <a:spcBef>
                <a:spcPct val="0"/>
              </a:spcBef>
              <a:spcAft>
                <a:spcPct val="0"/>
              </a:spcAft>
              <a:tabLst>
                <a:tab pos="249238" algn="l"/>
              </a:tabLst>
              <a:defRPr>
                <a:solidFill>
                  <a:schemeClr val="tx1"/>
                </a:solidFill>
                <a:latin typeface="Arial" panose="020B0604020202020204" pitchFamily="34" charset="0"/>
              </a:defRPr>
            </a:lvl2pPr>
            <a:lvl3pPr eaLnBrk="0" fontAlgn="base" hangingPunct="0">
              <a:spcBef>
                <a:spcPct val="0"/>
              </a:spcBef>
              <a:spcAft>
                <a:spcPct val="0"/>
              </a:spcAft>
              <a:tabLst>
                <a:tab pos="249238" algn="l"/>
              </a:tabLst>
              <a:defRPr>
                <a:solidFill>
                  <a:schemeClr val="tx1"/>
                </a:solidFill>
                <a:latin typeface="Arial" panose="020B0604020202020204" pitchFamily="34" charset="0"/>
              </a:defRPr>
            </a:lvl3pPr>
            <a:lvl4pPr eaLnBrk="0" fontAlgn="base" hangingPunct="0">
              <a:spcBef>
                <a:spcPct val="0"/>
              </a:spcBef>
              <a:spcAft>
                <a:spcPct val="0"/>
              </a:spcAft>
              <a:tabLst>
                <a:tab pos="249238" algn="l"/>
              </a:tabLst>
              <a:defRPr>
                <a:solidFill>
                  <a:schemeClr val="tx1"/>
                </a:solidFill>
                <a:latin typeface="Arial" panose="020B0604020202020204" pitchFamily="34" charset="0"/>
              </a:defRPr>
            </a:lvl4pPr>
            <a:lvl5pPr eaLnBrk="0" fontAlgn="base" hangingPunct="0">
              <a:spcBef>
                <a:spcPct val="0"/>
              </a:spcBef>
              <a:spcAft>
                <a:spcPct val="0"/>
              </a:spcAft>
              <a:tabLst>
                <a:tab pos="249238" algn="l"/>
              </a:tabLst>
              <a:defRPr>
                <a:solidFill>
                  <a:schemeClr val="tx1"/>
                </a:solidFill>
                <a:latin typeface="Arial" panose="020B0604020202020204" pitchFamily="34" charset="0"/>
              </a:defRPr>
            </a:lvl5pPr>
            <a:lvl6pPr eaLnBrk="0" fontAlgn="base" hangingPunct="0">
              <a:spcBef>
                <a:spcPct val="0"/>
              </a:spcBef>
              <a:spcAft>
                <a:spcPct val="0"/>
              </a:spcAft>
              <a:tabLst>
                <a:tab pos="249238" algn="l"/>
              </a:tabLst>
              <a:defRPr>
                <a:solidFill>
                  <a:schemeClr val="tx1"/>
                </a:solidFill>
                <a:latin typeface="Arial" panose="020B0604020202020204" pitchFamily="34" charset="0"/>
              </a:defRPr>
            </a:lvl6pPr>
            <a:lvl7pPr eaLnBrk="0" fontAlgn="base" hangingPunct="0">
              <a:spcBef>
                <a:spcPct val="0"/>
              </a:spcBef>
              <a:spcAft>
                <a:spcPct val="0"/>
              </a:spcAft>
              <a:tabLst>
                <a:tab pos="249238" algn="l"/>
              </a:tabLst>
              <a:defRPr>
                <a:solidFill>
                  <a:schemeClr val="tx1"/>
                </a:solidFill>
                <a:latin typeface="Arial" panose="020B0604020202020204" pitchFamily="34" charset="0"/>
              </a:defRPr>
            </a:lvl7pPr>
            <a:lvl8pPr eaLnBrk="0" fontAlgn="base" hangingPunct="0">
              <a:spcBef>
                <a:spcPct val="0"/>
              </a:spcBef>
              <a:spcAft>
                <a:spcPct val="0"/>
              </a:spcAft>
              <a:tabLst>
                <a:tab pos="249238" algn="l"/>
              </a:tabLst>
              <a:defRPr>
                <a:solidFill>
                  <a:schemeClr val="tx1"/>
                </a:solidFill>
                <a:latin typeface="Arial" panose="020B0604020202020204" pitchFamily="34" charset="0"/>
              </a:defRPr>
            </a:lvl8pPr>
            <a:lvl9pPr eaLnBrk="0" fontAlgn="base" hangingPunct="0">
              <a:spcBef>
                <a:spcPct val="0"/>
              </a:spcBef>
              <a:spcAft>
                <a:spcPct val="0"/>
              </a:spcAft>
              <a:tabLst>
                <a:tab pos="2492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9238" algn="l"/>
              </a:tabLst>
            </a:pPr>
            <a:r>
              <a:rPr kumimoji="0" lang="es-MX" altLang="es-MX" sz="2400" b="1"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Padrón Electoral y Lista Nominal de Electores 1991-2018</a:t>
            </a:r>
            <a:endParaRPr kumimoji="0" lang="es-MX" altLang="es-MX"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49238" algn="l"/>
              </a:tabLst>
            </a:pP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81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xit" presetSubtype="0" fill="hold" nodeType="clickEffect">
                                  <p:stCondLst>
                                    <p:cond delay="0"/>
                                  </p:stCondLst>
                                  <p:childTnLst>
                                    <p:animEffect transition="out" filter="wipe(down)">
                                      <p:cBhvr>
                                        <p:cTn id="11" dur="180" accel="50000">
                                          <p:stCondLst>
                                            <p:cond delay="1820"/>
                                          </p:stCondLst>
                                        </p:cTn>
                                        <p:tgtEl>
                                          <p:spTgt spid="3"/>
                                        </p:tgtEl>
                                      </p:cBhvr>
                                    </p:animEffect>
                                    <p:anim calcmode="lin" valueType="num">
                                      <p:cBhvr>
                                        <p:cTn id="12"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3"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4"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8"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9" dur="26">
                                          <p:stCondLst>
                                            <p:cond delay="620"/>
                                          </p:stCondLst>
                                        </p:cTn>
                                        <p:tgtEl>
                                          <p:spTgt spid="3"/>
                                        </p:tgtEl>
                                      </p:cBhvr>
                                      <p:to x="100000" y="60000"/>
                                    </p:animScale>
                                    <p:animScale>
                                      <p:cBhvr>
                                        <p:cTn id="20" dur="166" decel="50000">
                                          <p:stCondLst>
                                            <p:cond delay="64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set>
                                      <p:cBhvr>
                                        <p:cTn id="2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1901</TotalTime>
  <Words>839</Words>
  <Application>Microsoft Office PowerPoint</Application>
  <PresentationFormat>Panorámica</PresentationFormat>
  <Paragraphs>100</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Roboto Slab</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FIN DE LA PRESENTACIÓN</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dieciséis años de la credencial para votar en México</dc:title>
  <dc:creator>Yeye1</dc:creator>
  <cp:lastModifiedBy>BENITEZ MALDONADO BETILDE</cp:lastModifiedBy>
  <cp:revision>78</cp:revision>
  <dcterms:created xsi:type="dcterms:W3CDTF">2019-07-05T01:51:48Z</dcterms:created>
  <dcterms:modified xsi:type="dcterms:W3CDTF">2019-07-12T16:23:07Z</dcterms:modified>
</cp:coreProperties>
</file>