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96"/>
  </p:normalViewPr>
  <p:slideViewPr>
    <p:cSldViewPr>
      <p:cViewPr varScale="1">
        <p:scale>
          <a:sx n="72" d="100"/>
          <a:sy n="72" d="100"/>
        </p:scale>
        <p:origin x="214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3F28-D039-4EA2-ABD3-93B7D4D63CA8}" type="datetimeFigureOut">
              <a:rPr lang="es-ES" smtClean="0"/>
              <a:pPr/>
              <a:t>23/11/2022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E5095-CC33-46B9-962C-B0A65F2EA56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8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FA0-EFE4-46FF-A203-1A64D035D676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1896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6120-316B-40C8-A4C3-6DEA2C4D327F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247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6524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995B-1A05-498B-A914-8BD0AF0AC0AC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198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57E-DB9B-4C6D-8698-081DE8B3BE2F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157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FA0-EFE4-46FF-A203-1A64D035D676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4148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0FAA-5623-4750-B012-1C100E644584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6442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4D6-01B5-4F0F-BD7F-63073A6E3ADD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7475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6524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04F-24B3-4895-A35F-4DB252F96057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3219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6524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DBD1-D644-448C-9BBA-9251B9ADD543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6060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6524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DC1-5E2D-487D-B1F6-F43B719D0137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5706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3F72-C222-4513-B6A6-198AB64013C5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5914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A124-851D-447C-846A-3E3E1C0FBA54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6566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0D0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s-ES" sz="1100" dirty="0">
                <a:solidFill>
                  <a:schemeClr val="bg1"/>
                </a:solidFill>
                <a:cs typeface="Times New Roman" pitchFamily="18" charset="0"/>
              </a:rPr>
              <a:t>©Diego J. Pedregal (UCLM).</a:t>
            </a:r>
            <a:r>
              <a:rPr lang="es-E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endParaRPr lang="es-E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3E79-2A00-4E35-9FD9-4569BA769B4F}" type="datetime1">
              <a:rPr lang="es-ES" smtClean="0"/>
              <a:pPr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BA9A72-679C-488C-94B9-F4F6B80B0997}" type="slidenum">
              <a:rPr lang="es-ES" smtClean="0"/>
              <a:pPr/>
              <a:t>‹Nº›</a:t>
            </a:fld>
            <a:r>
              <a:rPr lang="es-ES" dirty="0"/>
              <a:t>/30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BB0D0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2400" b="1" dirty="0">
                <a:solidFill>
                  <a:schemeClr val="bg1"/>
                </a:solidFill>
              </a:rPr>
              <a:t>	</a:t>
            </a:r>
            <a:endParaRPr lang="es-ES" sz="2200" b="1" dirty="0">
              <a:solidFill>
                <a:schemeClr val="bg1"/>
              </a:solidFill>
            </a:endParaRPr>
          </a:p>
        </p:txBody>
      </p:sp>
      <p:pic>
        <p:nvPicPr>
          <p:cNvPr id="10" name="Picture 13" descr="http://www.tecnologiasaccesibles.com/imagenes/uclm_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29359" r="2832" b="4584"/>
          <a:stretch>
            <a:fillRect/>
          </a:stretch>
        </p:blipFill>
        <p:spPr bwMode="auto">
          <a:xfrm>
            <a:off x="0" y="0"/>
            <a:ext cx="1512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9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762000" y="1447800"/>
            <a:ext cx="8228013" cy="4999038"/>
            <a:chOff x="432" y="1056"/>
            <a:chExt cx="5183" cy="3149"/>
          </a:xfrm>
        </p:grpSpPr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432" y="1056"/>
              <a:ext cx="5036" cy="28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Text Box 87"/>
            <p:cNvSpPr txBox="1">
              <a:spLocks noChangeArrowheads="1"/>
            </p:cNvSpPr>
            <p:nvPr/>
          </p:nvSpPr>
          <p:spPr bwMode="auto">
            <a:xfrm>
              <a:off x="2158" y="1948"/>
              <a:ext cx="1618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b="1" dirty="0">
                  <a:latin typeface="Times New Roman" pitchFamily="18" charset="0"/>
                </a:rPr>
                <a:t>¿Qué?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400" b="1" dirty="0">
                <a:latin typeface="Times New Roman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b="1" dirty="0">
                  <a:latin typeface="Times New Roman" pitchFamily="18" charset="0"/>
                </a:rPr>
                <a:t>¿Cómo?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400" b="1" dirty="0">
                <a:latin typeface="Times New Roman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b="1" dirty="0">
                  <a:latin typeface="Times New Roman" pitchFamily="18" charset="0"/>
                </a:rPr>
                <a:t>¿Para quién</a:t>
              </a:r>
              <a:r>
                <a:rPr lang="es-ES" altLang="es-ES" sz="1400" b="1" dirty="0">
                  <a:solidFill>
                    <a:schemeClr val="bg2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 rot="5400000" flipV="1">
              <a:off x="981" y="3721"/>
              <a:ext cx="0" cy="73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 rot="5400000" flipV="1">
              <a:off x="3557" y="3722"/>
              <a:ext cx="0" cy="73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Text Box 90"/>
            <p:cNvSpPr txBox="1">
              <a:spLocks noChangeArrowheads="1"/>
            </p:cNvSpPr>
            <p:nvPr/>
          </p:nvSpPr>
          <p:spPr bwMode="auto">
            <a:xfrm>
              <a:off x="1277" y="4013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solidFill>
                    <a:srgbClr val="FF6600"/>
                  </a:solidFill>
                  <a:latin typeface="Times New Roman" pitchFamily="18" charset="0"/>
                </a:rPr>
                <a:t>Flujos de bienes y servicios</a:t>
              </a:r>
            </a:p>
          </p:txBody>
        </p:sp>
        <p:sp>
          <p:nvSpPr>
            <p:cNvPr id="14" name="Text Box 91"/>
            <p:cNvSpPr txBox="1">
              <a:spLocks noChangeArrowheads="1"/>
            </p:cNvSpPr>
            <p:nvPr/>
          </p:nvSpPr>
          <p:spPr bwMode="auto">
            <a:xfrm>
              <a:off x="3851" y="3986"/>
              <a:ext cx="1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>
                  <a:solidFill>
                    <a:srgbClr val="FF6600"/>
                  </a:solidFill>
                  <a:latin typeface="Times New Roman" pitchFamily="18" charset="0"/>
                </a:rPr>
                <a:t>Flujos de unidades monetarias</a:t>
              </a:r>
            </a:p>
          </p:txBody>
        </p:sp>
      </p:grpSp>
      <p:grpSp>
        <p:nvGrpSpPr>
          <p:cNvPr id="33" name="Group 205"/>
          <p:cNvGrpSpPr>
            <a:grpSpLocks/>
          </p:cNvGrpSpPr>
          <p:nvPr/>
        </p:nvGrpSpPr>
        <p:grpSpPr bwMode="auto">
          <a:xfrm>
            <a:off x="5838825" y="2257425"/>
            <a:ext cx="2335213" cy="808038"/>
            <a:chOff x="3678" y="1422"/>
            <a:chExt cx="1471" cy="509"/>
          </a:xfrm>
        </p:grpSpPr>
        <p:grpSp>
          <p:nvGrpSpPr>
            <p:cNvPr id="34" name="Group 175"/>
            <p:cNvGrpSpPr>
              <a:grpSpLocks/>
            </p:cNvGrpSpPr>
            <p:nvPr/>
          </p:nvGrpSpPr>
          <p:grpSpPr bwMode="auto">
            <a:xfrm rot="-5400000">
              <a:off x="4239" y="1082"/>
              <a:ext cx="509" cy="1189"/>
              <a:chOff x="3360" y="1596"/>
              <a:chExt cx="576" cy="576"/>
            </a:xfrm>
          </p:grpSpPr>
          <p:sp>
            <p:nvSpPr>
              <p:cNvPr id="36" name="Line 176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Line 177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5" name="Text Box 178"/>
            <p:cNvSpPr txBox="1">
              <a:spLocks noChangeArrowheads="1"/>
            </p:cNvSpPr>
            <p:nvPr/>
          </p:nvSpPr>
          <p:spPr bwMode="auto">
            <a:xfrm>
              <a:off x="3678" y="1600"/>
              <a:ext cx="14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Oferta de bienes y servicios</a:t>
              </a:r>
            </a:p>
          </p:txBody>
        </p:sp>
      </p:grp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6188075" y="1447800"/>
            <a:ext cx="2686050" cy="1617663"/>
            <a:chOff x="3898" y="912"/>
            <a:chExt cx="1692" cy="1019"/>
          </a:xfrm>
        </p:grpSpPr>
        <p:sp>
          <p:nvSpPr>
            <p:cNvPr id="59" name="Text Box 195"/>
            <p:cNvSpPr txBox="1">
              <a:spLocks noChangeArrowheads="1"/>
            </p:cNvSpPr>
            <p:nvPr/>
          </p:nvSpPr>
          <p:spPr bwMode="auto">
            <a:xfrm>
              <a:off x="3972" y="912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Ingresos</a:t>
              </a:r>
            </a:p>
          </p:txBody>
        </p:sp>
        <p:grpSp>
          <p:nvGrpSpPr>
            <p:cNvPr id="60" name="Group 196"/>
            <p:cNvGrpSpPr>
              <a:grpSpLocks/>
            </p:cNvGrpSpPr>
            <p:nvPr/>
          </p:nvGrpSpPr>
          <p:grpSpPr bwMode="auto">
            <a:xfrm rot="16222515">
              <a:off x="4175" y="826"/>
              <a:ext cx="828" cy="1381"/>
              <a:chOff x="3312" y="2592"/>
              <a:chExt cx="480" cy="240"/>
            </a:xfrm>
          </p:grpSpPr>
          <p:sp>
            <p:nvSpPr>
              <p:cNvPr id="61" name="Line 197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Line 198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3270250" y="1549400"/>
            <a:ext cx="2919413" cy="968375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Mercados de bienes y servicios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Empresas ofertan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Familias demandan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Precios de los bienes</a:t>
            </a:r>
          </a:p>
        </p:txBody>
      </p:sp>
      <p:sp>
        <p:nvSpPr>
          <p:cNvPr id="16" name="Text Box 93"/>
          <p:cNvSpPr txBox="1">
            <a:spLocks noChangeArrowheads="1"/>
          </p:cNvSpPr>
          <p:nvPr/>
        </p:nvSpPr>
        <p:spPr bwMode="auto">
          <a:xfrm>
            <a:off x="933450" y="3065463"/>
            <a:ext cx="2570163" cy="755650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Hogares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Demandan bienes y serv.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Ofrecen y venden factores</a:t>
            </a:r>
          </a:p>
        </p:txBody>
      </p:sp>
      <p:sp>
        <p:nvSpPr>
          <p:cNvPr id="17" name="Text Box 94"/>
          <p:cNvSpPr txBox="1">
            <a:spLocks noChangeArrowheads="1"/>
          </p:cNvSpPr>
          <p:nvPr/>
        </p:nvSpPr>
        <p:spPr bwMode="auto">
          <a:xfrm>
            <a:off x="3503613" y="4730750"/>
            <a:ext cx="2919412" cy="968375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Mercados de factores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Empresas demandan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Familias ofertan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Precios de los factores</a:t>
            </a:r>
          </a:p>
        </p:txBody>
      </p:sp>
      <p:sp>
        <p:nvSpPr>
          <p:cNvPr id="18" name="Text Box 95"/>
          <p:cNvSpPr txBox="1">
            <a:spLocks noChangeArrowheads="1"/>
          </p:cNvSpPr>
          <p:nvPr/>
        </p:nvSpPr>
        <p:spPr bwMode="auto">
          <a:xfrm>
            <a:off x="6072188" y="3065463"/>
            <a:ext cx="2568575" cy="755650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Empresas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Ofrecen bienes y servicios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Demandan factores</a:t>
            </a:r>
          </a:p>
        </p:txBody>
      </p:sp>
      <p:grpSp>
        <p:nvGrpSpPr>
          <p:cNvPr id="19" name="Group 136"/>
          <p:cNvGrpSpPr>
            <a:grpSpLocks/>
          </p:cNvGrpSpPr>
          <p:nvPr/>
        </p:nvGrpSpPr>
        <p:grpSpPr bwMode="auto">
          <a:xfrm>
            <a:off x="2668588" y="533400"/>
            <a:ext cx="6078537" cy="2935288"/>
            <a:chOff x="1633" y="480"/>
            <a:chExt cx="3829" cy="1849"/>
          </a:xfrm>
        </p:grpSpPr>
        <p:sp>
          <p:nvSpPr>
            <p:cNvPr id="20" name="Text Box 137"/>
            <p:cNvSpPr txBox="1">
              <a:spLocks noChangeArrowheads="1"/>
            </p:cNvSpPr>
            <p:nvPr/>
          </p:nvSpPr>
          <p:spPr bwMode="auto">
            <a:xfrm>
              <a:off x="3630" y="546"/>
              <a:ext cx="1250" cy="19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b="1" dirty="0">
                  <a:latin typeface="Times New Roman" pitchFamily="18" charset="0"/>
                </a:rPr>
                <a:t>Sector Exterior</a:t>
              </a:r>
              <a:endParaRPr lang="es-ES" altLang="es-ES" sz="1400" dirty="0">
                <a:latin typeface="Times New Roman" pitchFamily="18" charset="0"/>
              </a:endParaRPr>
            </a:p>
          </p:txBody>
        </p:sp>
        <p:sp>
          <p:nvSpPr>
            <p:cNvPr id="21" name="Freeform 138"/>
            <p:cNvSpPr>
              <a:spLocks/>
            </p:cNvSpPr>
            <p:nvPr/>
          </p:nvSpPr>
          <p:spPr bwMode="auto">
            <a:xfrm rot="17080660">
              <a:off x="1578" y="535"/>
              <a:ext cx="1849" cy="1739"/>
            </a:xfrm>
            <a:custGeom>
              <a:avLst/>
              <a:gdLst>
                <a:gd name="T0" fmla="*/ 0 w 1968"/>
                <a:gd name="T1" fmla="*/ 0 h 2832"/>
                <a:gd name="T2" fmla="*/ 1632 w 1968"/>
                <a:gd name="T3" fmla="*/ 1104 h 2832"/>
                <a:gd name="T4" fmla="*/ 1968 w 1968"/>
                <a:gd name="T5" fmla="*/ 2832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2832">
                  <a:moveTo>
                    <a:pt x="0" y="0"/>
                  </a:moveTo>
                  <a:cubicBezTo>
                    <a:pt x="652" y="316"/>
                    <a:pt x="1304" y="632"/>
                    <a:pt x="1632" y="1104"/>
                  </a:cubicBezTo>
                  <a:cubicBezTo>
                    <a:pt x="1960" y="1576"/>
                    <a:pt x="1904" y="2544"/>
                    <a:pt x="1968" y="2832"/>
                  </a:cubicBezTo>
                </a:path>
              </a:pathLst>
            </a:custGeom>
            <a:noFill/>
            <a:ln w="25400" cap="flat" cmpd="sng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39"/>
            <p:cNvSpPr>
              <a:spLocks/>
            </p:cNvSpPr>
            <p:nvPr/>
          </p:nvSpPr>
          <p:spPr bwMode="auto">
            <a:xfrm>
              <a:off x="4506" y="749"/>
              <a:ext cx="956" cy="1338"/>
            </a:xfrm>
            <a:custGeom>
              <a:avLst/>
              <a:gdLst>
                <a:gd name="T0" fmla="*/ 0 w 560"/>
                <a:gd name="T1" fmla="*/ 0 h 1440"/>
                <a:gd name="T2" fmla="*/ 480 w 560"/>
                <a:gd name="T3" fmla="*/ 672 h 1440"/>
                <a:gd name="T4" fmla="*/ 480 w 560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40">
                  <a:moveTo>
                    <a:pt x="0" y="0"/>
                  </a:moveTo>
                  <a:cubicBezTo>
                    <a:pt x="200" y="216"/>
                    <a:pt x="400" y="432"/>
                    <a:pt x="480" y="672"/>
                  </a:cubicBezTo>
                  <a:cubicBezTo>
                    <a:pt x="560" y="912"/>
                    <a:pt x="496" y="1376"/>
                    <a:pt x="480" y="1440"/>
                  </a:cubicBezTo>
                </a:path>
              </a:pathLst>
            </a:custGeom>
            <a:noFill/>
            <a:ln w="25400" cap="rnd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199"/>
          <p:cNvGrpSpPr>
            <a:grpSpLocks/>
          </p:cNvGrpSpPr>
          <p:nvPr/>
        </p:nvGrpSpPr>
        <p:grpSpPr bwMode="auto">
          <a:xfrm>
            <a:off x="0" y="1550988"/>
            <a:ext cx="3282950" cy="1514475"/>
            <a:chOff x="0" y="977"/>
            <a:chExt cx="2068" cy="954"/>
          </a:xfrm>
        </p:grpSpPr>
        <p:sp>
          <p:nvSpPr>
            <p:cNvPr id="24" name="Text Box 167"/>
            <p:cNvSpPr txBox="1">
              <a:spLocks noChangeArrowheads="1"/>
            </p:cNvSpPr>
            <p:nvPr/>
          </p:nvSpPr>
          <p:spPr bwMode="auto">
            <a:xfrm>
              <a:off x="0" y="977"/>
              <a:ext cx="161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Gastos</a:t>
              </a:r>
            </a:p>
          </p:txBody>
        </p:sp>
        <p:grpSp>
          <p:nvGrpSpPr>
            <p:cNvPr id="25" name="Group 168"/>
            <p:cNvGrpSpPr>
              <a:grpSpLocks/>
            </p:cNvGrpSpPr>
            <p:nvPr/>
          </p:nvGrpSpPr>
          <p:grpSpPr bwMode="auto">
            <a:xfrm rot="10799990">
              <a:off x="890" y="1167"/>
              <a:ext cx="1178" cy="764"/>
              <a:chOff x="3312" y="2592"/>
              <a:chExt cx="480" cy="240"/>
            </a:xfrm>
          </p:grpSpPr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s-E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s-ES"/>
              </a:p>
            </p:txBody>
          </p:sp>
        </p:grpSp>
      </p:grpSp>
      <p:grpSp>
        <p:nvGrpSpPr>
          <p:cNvPr id="53" name="Group 202"/>
          <p:cNvGrpSpPr>
            <a:grpSpLocks/>
          </p:cNvGrpSpPr>
          <p:nvPr/>
        </p:nvGrpSpPr>
        <p:grpSpPr bwMode="auto">
          <a:xfrm>
            <a:off x="584200" y="3775075"/>
            <a:ext cx="2919413" cy="2014538"/>
            <a:chOff x="368" y="2378"/>
            <a:chExt cx="1839" cy="1269"/>
          </a:xfrm>
        </p:grpSpPr>
        <p:sp>
          <p:nvSpPr>
            <p:cNvPr id="54" name="Text Box 191"/>
            <p:cNvSpPr txBox="1">
              <a:spLocks noChangeArrowheads="1"/>
            </p:cNvSpPr>
            <p:nvPr/>
          </p:nvSpPr>
          <p:spPr bwMode="auto">
            <a:xfrm>
              <a:off x="368" y="3455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Renta</a:t>
              </a:r>
            </a:p>
          </p:txBody>
        </p:sp>
        <p:grpSp>
          <p:nvGrpSpPr>
            <p:cNvPr id="55" name="Group 192"/>
            <p:cNvGrpSpPr>
              <a:grpSpLocks/>
            </p:cNvGrpSpPr>
            <p:nvPr/>
          </p:nvGrpSpPr>
          <p:grpSpPr bwMode="auto">
            <a:xfrm rot="5426847">
              <a:off x="941" y="2204"/>
              <a:ext cx="1091" cy="1440"/>
              <a:chOff x="3312" y="2592"/>
              <a:chExt cx="480" cy="240"/>
            </a:xfrm>
          </p:grpSpPr>
          <p:sp>
            <p:nvSpPr>
              <p:cNvPr id="57" name="Line 194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" name="Line 193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48" name="Group 204"/>
          <p:cNvGrpSpPr>
            <a:grpSpLocks/>
          </p:cNvGrpSpPr>
          <p:nvPr/>
        </p:nvGrpSpPr>
        <p:grpSpPr bwMode="auto">
          <a:xfrm>
            <a:off x="6305550" y="3824288"/>
            <a:ext cx="2568575" cy="1973262"/>
            <a:chOff x="3972" y="2409"/>
            <a:chExt cx="1618" cy="1243"/>
          </a:xfrm>
        </p:grpSpPr>
        <p:sp>
          <p:nvSpPr>
            <p:cNvPr id="49" name="Text Box 187"/>
            <p:cNvSpPr txBox="1">
              <a:spLocks noChangeArrowheads="1"/>
            </p:cNvSpPr>
            <p:nvPr/>
          </p:nvSpPr>
          <p:spPr bwMode="auto">
            <a:xfrm>
              <a:off x="3972" y="3460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Salarios, rentas y beneficios</a:t>
              </a:r>
            </a:p>
          </p:txBody>
        </p:sp>
        <p:grpSp>
          <p:nvGrpSpPr>
            <p:cNvPr id="50" name="Group 188"/>
            <p:cNvGrpSpPr>
              <a:grpSpLocks/>
            </p:cNvGrpSpPr>
            <p:nvPr/>
          </p:nvGrpSpPr>
          <p:grpSpPr bwMode="auto">
            <a:xfrm>
              <a:off x="4046" y="2409"/>
              <a:ext cx="1177" cy="1019"/>
              <a:chOff x="3312" y="2592"/>
              <a:chExt cx="480" cy="240"/>
            </a:xfrm>
          </p:grpSpPr>
          <p:sp>
            <p:nvSpPr>
              <p:cNvPr id="51" name="Line 189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Line 190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76" name="Group 220"/>
          <p:cNvGrpSpPr>
            <a:grpSpLocks/>
          </p:cNvGrpSpPr>
          <p:nvPr/>
        </p:nvGrpSpPr>
        <p:grpSpPr bwMode="auto">
          <a:xfrm>
            <a:off x="1219200" y="1752600"/>
            <a:ext cx="7162800" cy="3733800"/>
            <a:chOff x="720" y="1248"/>
            <a:chExt cx="4512" cy="2352"/>
          </a:xfrm>
        </p:grpSpPr>
        <p:grpSp>
          <p:nvGrpSpPr>
            <p:cNvPr id="77" name="Group 221"/>
            <p:cNvGrpSpPr>
              <a:grpSpLocks/>
            </p:cNvGrpSpPr>
            <p:nvPr/>
          </p:nvGrpSpPr>
          <p:grpSpPr bwMode="auto">
            <a:xfrm>
              <a:off x="720" y="2496"/>
              <a:ext cx="1440" cy="1104"/>
              <a:chOff x="720" y="2544"/>
              <a:chExt cx="1440" cy="1056"/>
            </a:xfrm>
          </p:grpSpPr>
          <p:sp>
            <p:nvSpPr>
              <p:cNvPr id="87" name="Line 222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Line 223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8" name="Group 224"/>
            <p:cNvGrpSpPr>
              <a:grpSpLocks/>
            </p:cNvGrpSpPr>
            <p:nvPr/>
          </p:nvGrpSpPr>
          <p:grpSpPr bwMode="auto">
            <a:xfrm rot="16200000">
              <a:off x="4074" y="2454"/>
              <a:ext cx="1020" cy="1200"/>
              <a:chOff x="720" y="2544"/>
              <a:chExt cx="1440" cy="1056"/>
            </a:xfrm>
          </p:grpSpPr>
          <p:sp>
            <p:nvSpPr>
              <p:cNvPr id="85" name="Line 225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226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9" name="Group 227"/>
            <p:cNvGrpSpPr>
              <a:grpSpLocks/>
            </p:cNvGrpSpPr>
            <p:nvPr/>
          </p:nvGrpSpPr>
          <p:grpSpPr bwMode="auto">
            <a:xfrm rot="10800000">
              <a:off x="3840" y="1248"/>
              <a:ext cx="1392" cy="864"/>
              <a:chOff x="720" y="2544"/>
              <a:chExt cx="1440" cy="1056"/>
            </a:xfrm>
          </p:grpSpPr>
          <p:sp>
            <p:nvSpPr>
              <p:cNvPr id="83" name="Line 228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Line 229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80" name="Group 230"/>
            <p:cNvGrpSpPr>
              <a:grpSpLocks/>
            </p:cNvGrpSpPr>
            <p:nvPr/>
          </p:nvGrpSpPr>
          <p:grpSpPr bwMode="auto">
            <a:xfrm rot="5394688">
              <a:off x="1048" y="1104"/>
              <a:ext cx="765" cy="1171"/>
              <a:chOff x="720" y="2544"/>
              <a:chExt cx="1440" cy="1056"/>
            </a:xfrm>
          </p:grpSpPr>
          <p:sp>
            <p:nvSpPr>
              <p:cNvPr id="81" name="Line 231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Line 232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8" name="Group 200"/>
          <p:cNvGrpSpPr>
            <a:grpSpLocks/>
          </p:cNvGrpSpPr>
          <p:nvPr/>
        </p:nvGrpSpPr>
        <p:grpSpPr bwMode="auto">
          <a:xfrm>
            <a:off x="1600200" y="2286000"/>
            <a:ext cx="2335213" cy="808038"/>
            <a:chOff x="1008" y="1440"/>
            <a:chExt cx="1471" cy="509"/>
          </a:xfrm>
        </p:grpSpPr>
        <p:sp>
          <p:nvSpPr>
            <p:cNvPr id="39" name="Text Box 179"/>
            <p:cNvSpPr txBox="1">
              <a:spLocks noChangeArrowheads="1"/>
            </p:cNvSpPr>
            <p:nvPr/>
          </p:nvSpPr>
          <p:spPr bwMode="auto">
            <a:xfrm>
              <a:off x="1008" y="1567"/>
              <a:ext cx="14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Demanda de bienes y servicios</a:t>
              </a:r>
            </a:p>
          </p:txBody>
        </p:sp>
        <p:grpSp>
          <p:nvGrpSpPr>
            <p:cNvPr id="40" name="Group 180"/>
            <p:cNvGrpSpPr>
              <a:grpSpLocks/>
            </p:cNvGrpSpPr>
            <p:nvPr/>
          </p:nvGrpSpPr>
          <p:grpSpPr bwMode="auto">
            <a:xfrm rot="-10800000">
              <a:off x="1155" y="1440"/>
              <a:ext cx="883" cy="509"/>
              <a:chOff x="3360" y="1596"/>
              <a:chExt cx="576" cy="576"/>
            </a:xfrm>
          </p:grpSpPr>
          <p:sp>
            <p:nvSpPr>
              <p:cNvPr id="41" name="Line 181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Line 182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43" name="Group 201"/>
          <p:cNvGrpSpPr>
            <a:grpSpLocks/>
          </p:cNvGrpSpPr>
          <p:nvPr/>
        </p:nvGrpSpPr>
        <p:grpSpPr bwMode="auto">
          <a:xfrm>
            <a:off x="1868488" y="3824288"/>
            <a:ext cx="2568575" cy="1214437"/>
            <a:chOff x="1177" y="2409"/>
            <a:chExt cx="1618" cy="765"/>
          </a:xfrm>
        </p:grpSpPr>
        <p:sp>
          <p:nvSpPr>
            <p:cNvPr id="44" name="Text Box 183"/>
            <p:cNvSpPr txBox="1">
              <a:spLocks noChangeArrowheads="1"/>
            </p:cNvSpPr>
            <p:nvPr/>
          </p:nvSpPr>
          <p:spPr bwMode="auto">
            <a:xfrm>
              <a:off x="1177" y="2632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Oferta de factores producción</a:t>
              </a:r>
            </a:p>
          </p:txBody>
        </p:sp>
        <p:grpSp>
          <p:nvGrpSpPr>
            <p:cNvPr id="45" name="Group 184"/>
            <p:cNvGrpSpPr>
              <a:grpSpLocks/>
            </p:cNvGrpSpPr>
            <p:nvPr/>
          </p:nvGrpSpPr>
          <p:grpSpPr bwMode="auto">
            <a:xfrm rot="5400000">
              <a:off x="1337" y="2304"/>
              <a:ext cx="765" cy="976"/>
              <a:chOff x="3360" y="1596"/>
              <a:chExt cx="576" cy="576"/>
            </a:xfrm>
          </p:grpSpPr>
          <p:sp>
            <p:nvSpPr>
              <p:cNvPr id="46" name="Line 185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Line 186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8" name="Group 203"/>
          <p:cNvGrpSpPr>
            <a:grpSpLocks/>
          </p:cNvGrpSpPr>
          <p:nvPr/>
        </p:nvGrpSpPr>
        <p:grpSpPr bwMode="auto">
          <a:xfrm>
            <a:off x="5605463" y="3798888"/>
            <a:ext cx="2568575" cy="1214437"/>
            <a:chOff x="3531" y="2393"/>
            <a:chExt cx="1618" cy="765"/>
          </a:xfrm>
        </p:grpSpPr>
        <p:grpSp>
          <p:nvGrpSpPr>
            <p:cNvPr id="29" name="Group 171"/>
            <p:cNvGrpSpPr>
              <a:grpSpLocks/>
            </p:cNvGrpSpPr>
            <p:nvPr/>
          </p:nvGrpSpPr>
          <p:grpSpPr bwMode="auto">
            <a:xfrm>
              <a:off x="4046" y="2393"/>
              <a:ext cx="1090" cy="765"/>
              <a:chOff x="3360" y="1596"/>
              <a:chExt cx="576" cy="576"/>
            </a:xfrm>
          </p:grpSpPr>
          <p:sp>
            <p:nvSpPr>
              <p:cNvPr id="31" name="Line 172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Line 173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0" name="Text Box 174"/>
            <p:cNvSpPr txBox="1">
              <a:spLocks noChangeArrowheads="1"/>
            </p:cNvSpPr>
            <p:nvPr/>
          </p:nvSpPr>
          <p:spPr bwMode="auto">
            <a:xfrm>
              <a:off x="3531" y="2632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Demanda de factores producción</a:t>
              </a:r>
            </a:p>
          </p:txBody>
        </p:sp>
      </p:grpSp>
      <p:grpSp>
        <p:nvGrpSpPr>
          <p:cNvPr id="63" name="Group 207"/>
          <p:cNvGrpSpPr>
            <a:grpSpLocks/>
          </p:cNvGrpSpPr>
          <p:nvPr/>
        </p:nvGrpSpPr>
        <p:grpSpPr bwMode="auto">
          <a:xfrm>
            <a:off x="1828800" y="2286000"/>
            <a:ext cx="6324600" cy="2743200"/>
            <a:chOff x="1104" y="1584"/>
            <a:chExt cx="3984" cy="1728"/>
          </a:xfrm>
        </p:grpSpPr>
        <p:grpSp>
          <p:nvGrpSpPr>
            <p:cNvPr id="64" name="Group 208"/>
            <p:cNvGrpSpPr>
              <a:grpSpLocks/>
            </p:cNvGrpSpPr>
            <p:nvPr/>
          </p:nvGrpSpPr>
          <p:grpSpPr bwMode="auto">
            <a:xfrm>
              <a:off x="1104" y="1584"/>
              <a:ext cx="912" cy="528"/>
              <a:chOff x="1104" y="1680"/>
              <a:chExt cx="912" cy="480"/>
            </a:xfrm>
          </p:grpSpPr>
          <p:sp>
            <p:nvSpPr>
              <p:cNvPr id="74" name="Line 209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Line 210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5" name="Group 211"/>
            <p:cNvGrpSpPr>
              <a:grpSpLocks/>
            </p:cNvGrpSpPr>
            <p:nvPr/>
          </p:nvGrpSpPr>
          <p:grpSpPr bwMode="auto">
            <a:xfrm rot="-5400000">
              <a:off x="1293" y="2445"/>
              <a:ext cx="768" cy="966"/>
              <a:chOff x="1104" y="1680"/>
              <a:chExt cx="912" cy="480"/>
            </a:xfrm>
          </p:grpSpPr>
          <p:sp>
            <p:nvSpPr>
              <p:cNvPr id="72" name="Line 212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Line 213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6" name="Group 214"/>
            <p:cNvGrpSpPr>
              <a:grpSpLocks/>
            </p:cNvGrpSpPr>
            <p:nvPr/>
          </p:nvGrpSpPr>
          <p:grpSpPr bwMode="auto">
            <a:xfrm rot="-16200000">
              <a:off x="4200" y="1224"/>
              <a:ext cx="480" cy="1200"/>
              <a:chOff x="1104" y="1680"/>
              <a:chExt cx="912" cy="480"/>
            </a:xfrm>
          </p:grpSpPr>
          <p:sp>
            <p:nvSpPr>
              <p:cNvPr id="70" name="Line 215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Line 216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7" name="Group 217"/>
            <p:cNvGrpSpPr>
              <a:grpSpLocks/>
            </p:cNvGrpSpPr>
            <p:nvPr/>
          </p:nvGrpSpPr>
          <p:grpSpPr bwMode="auto">
            <a:xfrm rot="-10800000">
              <a:off x="4008" y="2544"/>
              <a:ext cx="1080" cy="762"/>
              <a:chOff x="1104" y="1680"/>
              <a:chExt cx="912" cy="480"/>
            </a:xfrm>
          </p:grpSpPr>
          <p:sp>
            <p:nvSpPr>
              <p:cNvPr id="68" name="Line 218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Line 219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96" name="95 Grupo"/>
          <p:cNvGrpSpPr/>
          <p:nvPr/>
        </p:nvGrpSpPr>
        <p:grpSpPr>
          <a:xfrm>
            <a:off x="427832" y="685800"/>
            <a:ext cx="7877968" cy="4327525"/>
            <a:chOff x="427832" y="685800"/>
            <a:chExt cx="7877968" cy="4327525"/>
          </a:xfrm>
        </p:grpSpPr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1868488" y="685800"/>
              <a:ext cx="1751013" cy="3302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b="1" dirty="0">
                  <a:solidFill>
                    <a:schemeClr val="bg2"/>
                  </a:solidFill>
                  <a:latin typeface="Times New Roman" pitchFamily="18" charset="0"/>
                </a:rPr>
                <a:t>Sector Público</a:t>
              </a:r>
              <a:endParaRPr lang="es-ES" altLang="es-ES" sz="1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91" name="Freeform 188"/>
            <p:cNvSpPr>
              <a:spLocks/>
            </p:cNvSpPr>
            <p:nvPr/>
          </p:nvSpPr>
          <p:spPr bwMode="auto">
            <a:xfrm>
              <a:off x="3619500" y="941388"/>
              <a:ext cx="1050925" cy="608013"/>
            </a:xfrm>
            <a:custGeom>
              <a:avLst/>
              <a:gdLst>
                <a:gd name="T0" fmla="*/ 0 w 560"/>
                <a:gd name="T1" fmla="*/ 0 h 1440"/>
                <a:gd name="T2" fmla="*/ 480 w 560"/>
                <a:gd name="T3" fmla="*/ 672 h 1440"/>
                <a:gd name="T4" fmla="*/ 480 w 560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40">
                  <a:moveTo>
                    <a:pt x="0" y="0"/>
                  </a:moveTo>
                  <a:cubicBezTo>
                    <a:pt x="200" y="216"/>
                    <a:pt x="400" y="432"/>
                    <a:pt x="480" y="672"/>
                  </a:cubicBezTo>
                  <a:cubicBezTo>
                    <a:pt x="560" y="912"/>
                    <a:pt x="496" y="1376"/>
                    <a:pt x="480" y="1440"/>
                  </a:cubicBezTo>
                </a:path>
              </a:pathLst>
            </a:custGeom>
            <a:noFill/>
            <a:ln w="25400" cap="rnd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189"/>
            <p:cNvSpPr>
              <a:spLocks/>
            </p:cNvSpPr>
            <p:nvPr/>
          </p:nvSpPr>
          <p:spPr bwMode="auto">
            <a:xfrm rot="13990226">
              <a:off x="671513" y="928688"/>
              <a:ext cx="1468438" cy="1955800"/>
            </a:xfrm>
            <a:custGeom>
              <a:avLst/>
              <a:gdLst>
                <a:gd name="T0" fmla="*/ 0 w 560"/>
                <a:gd name="T1" fmla="*/ 0 h 1440"/>
                <a:gd name="T2" fmla="*/ 480 w 560"/>
                <a:gd name="T3" fmla="*/ 672 h 1440"/>
                <a:gd name="T4" fmla="*/ 480 w 560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40">
                  <a:moveTo>
                    <a:pt x="0" y="0"/>
                  </a:moveTo>
                  <a:cubicBezTo>
                    <a:pt x="200" y="216"/>
                    <a:pt x="400" y="432"/>
                    <a:pt x="480" y="672"/>
                  </a:cubicBezTo>
                  <a:cubicBezTo>
                    <a:pt x="560" y="912"/>
                    <a:pt x="496" y="1376"/>
                    <a:pt x="480" y="1440"/>
                  </a:cubicBezTo>
                </a:path>
              </a:pathLst>
            </a:custGeom>
            <a:noFill/>
            <a:ln w="25400" cap="rnd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190"/>
            <p:cNvSpPr>
              <a:spLocks/>
            </p:cNvSpPr>
            <p:nvPr/>
          </p:nvSpPr>
          <p:spPr bwMode="auto">
            <a:xfrm rot="12000266">
              <a:off x="1400175" y="1371600"/>
              <a:ext cx="2801938" cy="3641725"/>
            </a:xfrm>
            <a:custGeom>
              <a:avLst/>
              <a:gdLst>
                <a:gd name="T0" fmla="*/ 0 w 1968"/>
                <a:gd name="T1" fmla="*/ 0 h 2832"/>
                <a:gd name="T2" fmla="*/ 1632 w 1968"/>
                <a:gd name="T3" fmla="*/ 1104 h 2832"/>
                <a:gd name="T4" fmla="*/ 1968 w 1968"/>
                <a:gd name="T5" fmla="*/ 2832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2832">
                  <a:moveTo>
                    <a:pt x="0" y="0"/>
                  </a:moveTo>
                  <a:cubicBezTo>
                    <a:pt x="652" y="316"/>
                    <a:pt x="1304" y="632"/>
                    <a:pt x="1632" y="1104"/>
                  </a:cubicBezTo>
                  <a:cubicBezTo>
                    <a:pt x="1960" y="1576"/>
                    <a:pt x="1904" y="2544"/>
                    <a:pt x="1968" y="2832"/>
                  </a:cubicBezTo>
                </a:path>
              </a:pathLst>
            </a:custGeom>
            <a:noFill/>
            <a:ln w="25400" cap="flat" cmpd="sng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191"/>
            <p:cNvSpPr>
              <a:spLocks/>
            </p:cNvSpPr>
            <p:nvPr/>
          </p:nvSpPr>
          <p:spPr bwMode="auto">
            <a:xfrm>
              <a:off x="3657600" y="838200"/>
              <a:ext cx="4648200" cy="2209800"/>
            </a:xfrm>
            <a:custGeom>
              <a:avLst/>
              <a:gdLst>
                <a:gd name="T0" fmla="*/ 0 w 1968"/>
                <a:gd name="T1" fmla="*/ 0 h 2832"/>
                <a:gd name="T2" fmla="*/ 1632 w 1968"/>
                <a:gd name="T3" fmla="*/ 1104 h 2832"/>
                <a:gd name="T4" fmla="*/ 1968 w 1968"/>
                <a:gd name="T5" fmla="*/ 2832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2832">
                  <a:moveTo>
                    <a:pt x="0" y="0"/>
                  </a:moveTo>
                  <a:cubicBezTo>
                    <a:pt x="652" y="316"/>
                    <a:pt x="1304" y="632"/>
                    <a:pt x="1632" y="1104"/>
                  </a:cubicBezTo>
                  <a:cubicBezTo>
                    <a:pt x="1960" y="1576"/>
                    <a:pt x="1904" y="2544"/>
                    <a:pt x="1968" y="2832"/>
                  </a:cubicBezTo>
                </a:path>
              </a:pathLst>
            </a:custGeom>
            <a:noFill/>
            <a:ln w="25400" cap="flat" cmpd="sng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Line 192"/>
            <p:cNvSpPr>
              <a:spLocks noChangeShapeType="1"/>
            </p:cNvSpPr>
            <p:nvPr/>
          </p:nvSpPr>
          <p:spPr bwMode="auto">
            <a:xfrm>
              <a:off x="3619500" y="739775"/>
              <a:ext cx="2219325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9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98" name="1 Título"/>
          <p:cNvSpPr>
            <a:spLocks noGrp="1"/>
          </p:cNvSpPr>
          <p:nvPr/>
        </p:nvSpPr>
        <p:spPr>
          <a:xfrm>
            <a:off x="457200" y="44624"/>
            <a:ext cx="8229600" cy="652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s-ES_tradnl" dirty="0"/>
              <a:t>Flujo circular de la renta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055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1505</TotalTime>
  <Words>104</Words>
  <Application>Microsoft Office PowerPoint</Application>
  <PresentationFormat>Presentación en pantalla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Company>Universidad de Castilla-La Mancha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JOSE PEDREGAL TERCERO</dc:creator>
  <cp:lastModifiedBy>Diego José Pedregal Tercero</cp:lastModifiedBy>
  <cp:revision>200</cp:revision>
  <dcterms:created xsi:type="dcterms:W3CDTF">2014-01-29T16:24:19Z</dcterms:created>
  <dcterms:modified xsi:type="dcterms:W3CDTF">2022-11-23T10:46:27Z</dcterms:modified>
</cp:coreProperties>
</file>