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9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A3B20-EE2F-672A-5B76-D23120C90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2E785-DFD4-97F7-BAB1-3F29E5031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D57A0-40BE-A988-DA26-E7967F1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E270A-9B44-7852-479F-94A852F2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17DA3-6B00-DCF6-CF31-A15B17D8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0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16478-A57D-D51D-E050-3629C5EC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EBE565-2E94-2E20-BE62-76939E396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52080-09FF-2D30-5CC5-56F5B26F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C2A04-2B0E-3CA6-D5F2-95CA6FF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3A57D-F442-7F34-1E20-3D66C9CF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56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116A4-9A13-B8FA-1966-E8FB4E66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152C9-8CB9-20BA-A16B-8FD2E7A72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C8669-1B41-59CA-9364-D6754393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249C5-F5F6-AF00-8330-EC72E9F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4C1AC-ED23-88C5-0EEA-274E534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53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0FAA-5623-4750-B012-1C100E644584}" type="datetime1">
              <a:rPr lang="es-ES" smtClean="0"/>
              <a:pPr/>
              <a:t>28/09/2022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5386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77C5C-074E-7769-17CF-E59E2538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EF652-891A-938A-AA24-1184346A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B745B-ED39-C7FB-E805-96106AF4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2B637-EA8D-C482-EA56-11617E61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65C181-2A60-6066-BEF9-CA727291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5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9F070-4F26-A06C-C9A1-7B0CC2F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5F99A-F700-6182-EE21-26F64767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6C7CA-0F36-5B33-1369-B966D3CA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8F12D-1F3C-9271-FCDA-42748AC6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012A4-CBD3-4CE1-A64C-454CE355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28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46211-8E73-5F7E-1255-039C5D07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6F51C-89CB-30B9-BC8F-6EC5FB9BB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A642E4-2462-7AA0-9E07-51DCE85F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F79DD4-4374-BB81-C237-9D4CF97C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80D5C-5778-A038-924D-C74CDF22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D149C-688E-A304-E47D-B00D7B73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EBA95-FD69-BCC8-54E8-A67D52FB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C8178-ADB9-7965-6D51-5AC987205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45A67F-3D90-0031-BEA7-82B2A2BB5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E09C4C-19B2-971A-B2A1-9AC446185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FC3FE9-F3EC-281B-19DD-107FDA4D6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A1D583-F9B6-8CC1-A85F-24B8A033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F20145-C75F-D829-B095-4EFBF4EC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7067EC-C0C3-31DB-EF8E-168C6146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53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0C414-FB2B-1A32-FCE6-FDB4786C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2D0B-F715-7774-F2F0-18323257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64CA38-5FC3-3D92-1E80-95FAED19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26D8DD-CE2C-77C0-D209-A3EE661B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4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7B8374-94F8-7D53-DAF9-B4199B38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13BF8D-C5BF-9CCC-294F-5379D631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F5DE2C-F56F-5F9E-E742-8F6E9FCC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6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0174-FD26-44D8-9944-0B6E1B4A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3938A-AD21-2DB5-3C73-2E9E228F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F71262-00D4-80A4-F4C8-839C1A68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F8AC25-1949-4584-54E2-95B66E81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642B9E-1D15-EBB7-0302-D773DECE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D8144C-AE1F-EBCA-3411-32FD9278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4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C38F8-B200-98EF-6D0F-0F34162A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D12056-D923-4550-FA6D-C5132A5A4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D09461-74EB-567A-6ED2-401B9A45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B7EFC-BCFE-96AA-E768-4918236B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D2ACD7-C7CC-2372-F91D-79933E11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53FD17-C5FB-9EAF-3E67-9DD289A7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27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B7FCC1-3EA7-5627-5AE1-FAD474B6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7AFA81-5843-5B73-40D4-6BCB5FE9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1BF98-29C2-F762-666B-F72B513EB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3CDB-B71A-4D80-B17A-EEB10ACB789D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A1487-5CBD-83C5-F6E7-3DD42CB7E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BA82F9-0ED6-73D1-CF06-782DDF3BE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AC5E-469C-41B6-8FF3-AD7E6FFB39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41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286001" y="1447800"/>
            <a:ext cx="8228013" cy="4999038"/>
            <a:chOff x="432" y="1056"/>
            <a:chExt cx="5183" cy="3149"/>
          </a:xfrm>
        </p:grpSpPr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432" y="1056"/>
              <a:ext cx="5036" cy="28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 rot="5400000" flipV="1">
              <a:off x="981" y="3721"/>
              <a:ext cx="0" cy="736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 rot="5400000" flipV="1">
              <a:off x="3557" y="3722"/>
              <a:ext cx="0" cy="736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Text Box 90"/>
            <p:cNvSpPr txBox="1">
              <a:spLocks noChangeArrowheads="1"/>
            </p:cNvSpPr>
            <p:nvPr/>
          </p:nvSpPr>
          <p:spPr bwMode="auto">
            <a:xfrm>
              <a:off x="1277" y="4013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solidFill>
                    <a:srgbClr val="FF6600"/>
                  </a:solidFill>
                  <a:latin typeface="Times New Roman" pitchFamily="18" charset="0"/>
                </a:rPr>
                <a:t>Flujos de bienes y servicios</a:t>
              </a:r>
            </a:p>
          </p:txBody>
        </p:sp>
        <p:sp>
          <p:nvSpPr>
            <p:cNvPr id="14" name="Text Box 91"/>
            <p:cNvSpPr txBox="1">
              <a:spLocks noChangeArrowheads="1"/>
            </p:cNvSpPr>
            <p:nvPr/>
          </p:nvSpPr>
          <p:spPr bwMode="auto">
            <a:xfrm>
              <a:off x="3851" y="3986"/>
              <a:ext cx="17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>
                  <a:solidFill>
                    <a:srgbClr val="FF6600"/>
                  </a:solidFill>
                  <a:latin typeface="Times New Roman" pitchFamily="18" charset="0"/>
                </a:rPr>
                <a:t>Flujos de unidades monetarias</a:t>
              </a:r>
            </a:p>
          </p:txBody>
        </p:sp>
      </p:grpSp>
      <p:grpSp>
        <p:nvGrpSpPr>
          <p:cNvPr id="33" name="Group 205"/>
          <p:cNvGrpSpPr>
            <a:grpSpLocks/>
          </p:cNvGrpSpPr>
          <p:nvPr/>
        </p:nvGrpSpPr>
        <p:grpSpPr bwMode="auto">
          <a:xfrm>
            <a:off x="7362826" y="2257425"/>
            <a:ext cx="2335213" cy="808038"/>
            <a:chOff x="3678" y="1422"/>
            <a:chExt cx="1471" cy="509"/>
          </a:xfrm>
        </p:grpSpPr>
        <p:grpSp>
          <p:nvGrpSpPr>
            <p:cNvPr id="34" name="Group 175"/>
            <p:cNvGrpSpPr>
              <a:grpSpLocks/>
            </p:cNvGrpSpPr>
            <p:nvPr/>
          </p:nvGrpSpPr>
          <p:grpSpPr bwMode="auto">
            <a:xfrm rot="-5400000">
              <a:off x="4239" y="1082"/>
              <a:ext cx="509" cy="1189"/>
              <a:chOff x="3360" y="1596"/>
              <a:chExt cx="576" cy="576"/>
            </a:xfrm>
          </p:grpSpPr>
          <p:sp>
            <p:nvSpPr>
              <p:cNvPr id="36" name="Line 176"/>
              <p:cNvSpPr>
                <a:spLocks noChangeShapeType="1"/>
              </p:cNvSpPr>
              <p:nvPr/>
            </p:nvSpPr>
            <p:spPr bwMode="auto">
              <a:xfrm>
                <a:off x="3360" y="217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Line 177"/>
              <p:cNvSpPr>
                <a:spLocks noChangeShapeType="1"/>
              </p:cNvSpPr>
              <p:nvPr/>
            </p:nvSpPr>
            <p:spPr bwMode="auto">
              <a:xfrm flipV="1">
                <a:off x="3936" y="15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5" name="Text Box 178"/>
            <p:cNvSpPr txBox="1">
              <a:spLocks noChangeArrowheads="1"/>
            </p:cNvSpPr>
            <p:nvPr/>
          </p:nvSpPr>
          <p:spPr bwMode="auto">
            <a:xfrm>
              <a:off x="3678" y="1600"/>
              <a:ext cx="14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Oferta de bienes y servicios</a:t>
              </a:r>
            </a:p>
          </p:txBody>
        </p:sp>
      </p:grp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7712075" y="1447801"/>
            <a:ext cx="2686050" cy="1617663"/>
            <a:chOff x="3898" y="912"/>
            <a:chExt cx="1692" cy="1019"/>
          </a:xfrm>
        </p:grpSpPr>
        <p:sp>
          <p:nvSpPr>
            <p:cNvPr id="59" name="Text Box 195"/>
            <p:cNvSpPr txBox="1">
              <a:spLocks noChangeArrowheads="1"/>
            </p:cNvSpPr>
            <p:nvPr/>
          </p:nvSpPr>
          <p:spPr bwMode="auto">
            <a:xfrm>
              <a:off x="3972" y="912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Ingresos</a:t>
              </a:r>
            </a:p>
          </p:txBody>
        </p:sp>
        <p:grpSp>
          <p:nvGrpSpPr>
            <p:cNvPr id="60" name="Group 196"/>
            <p:cNvGrpSpPr>
              <a:grpSpLocks/>
            </p:cNvGrpSpPr>
            <p:nvPr/>
          </p:nvGrpSpPr>
          <p:grpSpPr bwMode="auto">
            <a:xfrm rot="16222515">
              <a:off x="4175" y="826"/>
              <a:ext cx="828" cy="1381"/>
              <a:chOff x="3312" y="2592"/>
              <a:chExt cx="480" cy="240"/>
            </a:xfrm>
          </p:grpSpPr>
          <p:sp>
            <p:nvSpPr>
              <p:cNvPr id="61" name="Line 197"/>
              <p:cNvSpPr>
                <a:spLocks noChangeShapeType="1"/>
              </p:cNvSpPr>
              <p:nvPr/>
            </p:nvSpPr>
            <p:spPr bwMode="auto">
              <a:xfrm flipH="1">
                <a:off x="3312" y="2832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2" name="Line 198"/>
              <p:cNvSpPr>
                <a:spLocks noChangeShapeType="1"/>
              </p:cNvSpPr>
              <p:nvPr/>
            </p:nvSpPr>
            <p:spPr bwMode="auto">
              <a:xfrm flipV="1">
                <a:off x="3792" y="259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5" name="Text Box 92"/>
          <p:cNvSpPr txBox="1">
            <a:spLocks noChangeArrowheads="1"/>
          </p:cNvSpPr>
          <p:nvPr/>
        </p:nvSpPr>
        <p:spPr bwMode="auto">
          <a:xfrm>
            <a:off x="4794251" y="1549401"/>
            <a:ext cx="2919413" cy="968375"/>
          </a:xfrm>
          <a:prstGeom prst="rect">
            <a:avLst/>
          </a:prstGeom>
          <a:solidFill>
            <a:srgbClr val="33996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b="1">
                <a:solidFill>
                  <a:schemeClr val="bg2"/>
                </a:solidFill>
                <a:latin typeface="Times New Roman" pitchFamily="18" charset="0"/>
              </a:rPr>
              <a:t>Mercados de bienes y servicios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Empresas ofertan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Familias demandan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Precios de los bienes</a:t>
            </a:r>
          </a:p>
        </p:txBody>
      </p:sp>
      <p:sp>
        <p:nvSpPr>
          <p:cNvPr id="16" name="Text Box 93"/>
          <p:cNvSpPr txBox="1">
            <a:spLocks noChangeArrowheads="1"/>
          </p:cNvSpPr>
          <p:nvPr/>
        </p:nvSpPr>
        <p:spPr bwMode="auto">
          <a:xfrm>
            <a:off x="2457451" y="3065463"/>
            <a:ext cx="2570163" cy="755650"/>
          </a:xfrm>
          <a:prstGeom prst="rect">
            <a:avLst/>
          </a:prstGeom>
          <a:solidFill>
            <a:srgbClr val="33996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b="1">
                <a:solidFill>
                  <a:schemeClr val="bg2"/>
                </a:solidFill>
                <a:latin typeface="Times New Roman" pitchFamily="18" charset="0"/>
              </a:rPr>
              <a:t>Hogares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Demandan bienes y serv.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Ofrecen y venden factores</a:t>
            </a:r>
          </a:p>
        </p:txBody>
      </p:sp>
      <p:sp>
        <p:nvSpPr>
          <p:cNvPr id="17" name="Text Box 94"/>
          <p:cNvSpPr txBox="1">
            <a:spLocks noChangeArrowheads="1"/>
          </p:cNvSpPr>
          <p:nvPr/>
        </p:nvSpPr>
        <p:spPr bwMode="auto">
          <a:xfrm>
            <a:off x="5027613" y="4730751"/>
            <a:ext cx="2919412" cy="968375"/>
          </a:xfrm>
          <a:prstGeom prst="rect">
            <a:avLst/>
          </a:prstGeom>
          <a:solidFill>
            <a:srgbClr val="33996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b="1">
                <a:solidFill>
                  <a:schemeClr val="bg2"/>
                </a:solidFill>
                <a:latin typeface="Times New Roman" pitchFamily="18" charset="0"/>
              </a:rPr>
              <a:t>Mercados de factores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Empresas demandan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Familias ofertan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Precios de los factores</a:t>
            </a:r>
          </a:p>
        </p:txBody>
      </p:sp>
      <p:sp>
        <p:nvSpPr>
          <p:cNvPr id="18" name="Text Box 95"/>
          <p:cNvSpPr txBox="1">
            <a:spLocks noChangeArrowheads="1"/>
          </p:cNvSpPr>
          <p:nvPr/>
        </p:nvSpPr>
        <p:spPr bwMode="auto">
          <a:xfrm>
            <a:off x="7596189" y="3065463"/>
            <a:ext cx="2568575" cy="755650"/>
          </a:xfrm>
          <a:prstGeom prst="rect">
            <a:avLst/>
          </a:prstGeom>
          <a:solidFill>
            <a:srgbClr val="33996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b="1">
                <a:solidFill>
                  <a:schemeClr val="bg2"/>
                </a:solidFill>
                <a:latin typeface="Times New Roman" pitchFamily="18" charset="0"/>
              </a:rPr>
              <a:t>Empresas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Ofrecen bienes y servicios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S" sz="1400">
                <a:solidFill>
                  <a:schemeClr val="bg2"/>
                </a:solidFill>
                <a:latin typeface="Times New Roman" pitchFamily="18" charset="0"/>
              </a:rPr>
              <a:t> Demandan factores</a:t>
            </a:r>
          </a:p>
        </p:txBody>
      </p:sp>
      <p:grpSp>
        <p:nvGrpSpPr>
          <p:cNvPr id="23" name="Group 199"/>
          <p:cNvGrpSpPr>
            <a:grpSpLocks/>
          </p:cNvGrpSpPr>
          <p:nvPr/>
        </p:nvGrpSpPr>
        <p:grpSpPr bwMode="auto">
          <a:xfrm>
            <a:off x="1524000" y="1550989"/>
            <a:ext cx="3282950" cy="1514475"/>
            <a:chOff x="0" y="977"/>
            <a:chExt cx="2068" cy="954"/>
          </a:xfrm>
        </p:grpSpPr>
        <p:sp>
          <p:nvSpPr>
            <p:cNvPr id="24" name="Text Box 167"/>
            <p:cNvSpPr txBox="1">
              <a:spLocks noChangeArrowheads="1"/>
            </p:cNvSpPr>
            <p:nvPr/>
          </p:nvSpPr>
          <p:spPr bwMode="auto">
            <a:xfrm>
              <a:off x="0" y="977"/>
              <a:ext cx="161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Gastos</a:t>
              </a:r>
            </a:p>
          </p:txBody>
        </p:sp>
        <p:grpSp>
          <p:nvGrpSpPr>
            <p:cNvPr id="25" name="Group 168"/>
            <p:cNvGrpSpPr>
              <a:grpSpLocks/>
            </p:cNvGrpSpPr>
            <p:nvPr/>
          </p:nvGrpSpPr>
          <p:grpSpPr bwMode="auto">
            <a:xfrm rot="10799990">
              <a:off x="890" y="1167"/>
              <a:ext cx="1178" cy="764"/>
              <a:chOff x="3312" y="2592"/>
              <a:chExt cx="480" cy="240"/>
            </a:xfrm>
          </p:grpSpPr>
          <p:sp>
            <p:nvSpPr>
              <p:cNvPr id="26" name="Line 169"/>
              <p:cNvSpPr>
                <a:spLocks noChangeShapeType="1"/>
              </p:cNvSpPr>
              <p:nvPr/>
            </p:nvSpPr>
            <p:spPr bwMode="auto">
              <a:xfrm flipH="1">
                <a:off x="3312" y="2832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s-ES"/>
              </a:p>
            </p:txBody>
          </p:sp>
          <p:sp>
            <p:nvSpPr>
              <p:cNvPr id="27" name="Line 170"/>
              <p:cNvSpPr>
                <a:spLocks noChangeShapeType="1"/>
              </p:cNvSpPr>
              <p:nvPr/>
            </p:nvSpPr>
            <p:spPr bwMode="auto">
              <a:xfrm flipV="1">
                <a:off x="3792" y="259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es-ES"/>
              </a:p>
            </p:txBody>
          </p:sp>
        </p:grpSp>
      </p:grpSp>
      <p:grpSp>
        <p:nvGrpSpPr>
          <p:cNvPr id="53" name="Group 202"/>
          <p:cNvGrpSpPr>
            <a:grpSpLocks/>
          </p:cNvGrpSpPr>
          <p:nvPr/>
        </p:nvGrpSpPr>
        <p:grpSpPr bwMode="auto">
          <a:xfrm>
            <a:off x="2108201" y="3775075"/>
            <a:ext cx="2919413" cy="2014538"/>
            <a:chOff x="368" y="2378"/>
            <a:chExt cx="1839" cy="1269"/>
          </a:xfrm>
        </p:grpSpPr>
        <p:sp>
          <p:nvSpPr>
            <p:cNvPr id="54" name="Text Box 191"/>
            <p:cNvSpPr txBox="1">
              <a:spLocks noChangeArrowheads="1"/>
            </p:cNvSpPr>
            <p:nvPr/>
          </p:nvSpPr>
          <p:spPr bwMode="auto">
            <a:xfrm>
              <a:off x="368" y="3455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Renta</a:t>
              </a:r>
            </a:p>
          </p:txBody>
        </p:sp>
        <p:grpSp>
          <p:nvGrpSpPr>
            <p:cNvPr id="55" name="Group 192"/>
            <p:cNvGrpSpPr>
              <a:grpSpLocks/>
            </p:cNvGrpSpPr>
            <p:nvPr/>
          </p:nvGrpSpPr>
          <p:grpSpPr bwMode="auto">
            <a:xfrm rot="5426847">
              <a:off x="941" y="2204"/>
              <a:ext cx="1091" cy="1440"/>
              <a:chOff x="3312" y="2592"/>
              <a:chExt cx="480" cy="240"/>
            </a:xfrm>
          </p:grpSpPr>
          <p:sp>
            <p:nvSpPr>
              <p:cNvPr id="57" name="Line 194"/>
              <p:cNvSpPr>
                <a:spLocks noChangeShapeType="1"/>
              </p:cNvSpPr>
              <p:nvPr/>
            </p:nvSpPr>
            <p:spPr bwMode="auto">
              <a:xfrm flipV="1">
                <a:off x="3792" y="259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6" name="Line 193"/>
              <p:cNvSpPr>
                <a:spLocks noChangeShapeType="1"/>
              </p:cNvSpPr>
              <p:nvPr/>
            </p:nvSpPr>
            <p:spPr bwMode="auto">
              <a:xfrm flipH="1">
                <a:off x="3312" y="2832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48" name="Group 204"/>
          <p:cNvGrpSpPr>
            <a:grpSpLocks/>
          </p:cNvGrpSpPr>
          <p:nvPr/>
        </p:nvGrpSpPr>
        <p:grpSpPr bwMode="auto">
          <a:xfrm>
            <a:off x="7829551" y="3824288"/>
            <a:ext cx="2568575" cy="1973262"/>
            <a:chOff x="3972" y="2409"/>
            <a:chExt cx="1618" cy="1243"/>
          </a:xfrm>
        </p:grpSpPr>
        <p:sp>
          <p:nvSpPr>
            <p:cNvPr id="49" name="Text Box 187"/>
            <p:cNvSpPr txBox="1">
              <a:spLocks noChangeArrowheads="1"/>
            </p:cNvSpPr>
            <p:nvPr/>
          </p:nvSpPr>
          <p:spPr bwMode="auto">
            <a:xfrm>
              <a:off x="3972" y="3460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Salarios, rentas y beneficios</a:t>
              </a:r>
            </a:p>
          </p:txBody>
        </p:sp>
        <p:grpSp>
          <p:nvGrpSpPr>
            <p:cNvPr id="50" name="Group 188"/>
            <p:cNvGrpSpPr>
              <a:grpSpLocks/>
            </p:cNvGrpSpPr>
            <p:nvPr/>
          </p:nvGrpSpPr>
          <p:grpSpPr bwMode="auto">
            <a:xfrm>
              <a:off x="4046" y="2409"/>
              <a:ext cx="1177" cy="1019"/>
              <a:chOff x="3312" y="2592"/>
              <a:chExt cx="480" cy="240"/>
            </a:xfrm>
          </p:grpSpPr>
          <p:sp>
            <p:nvSpPr>
              <p:cNvPr id="51" name="Line 189"/>
              <p:cNvSpPr>
                <a:spLocks noChangeShapeType="1"/>
              </p:cNvSpPr>
              <p:nvPr/>
            </p:nvSpPr>
            <p:spPr bwMode="auto">
              <a:xfrm flipH="1">
                <a:off x="3312" y="2832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2" name="Line 190"/>
              <p:cNvSpPr>
                <a:spLocks noChangeShapeType="1"/>
              </p:cNvSpPr>
              <p:nvPr/>
            </p:nvSpPr>
            <p:spPr bwMode="auto">
              <a:xfrm flipV="1">
                <a:off x="3792" y="259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76" name="Group 220"/>
          <p:cNvGrpSpPr>
            <a:grpSpLocks/>
          </p:cNvGrpSpPr>
          <p:nvPr/>
        </p:nvGrpSpPr>
        <p:grpSpPr bwMode="auto">
          <a:xfrm>
            <a:off x="2743200" y="1752600"/>
            <a:ext cx="7162800" cy="3733800"/>
            <a:chOff x="720" y="1248"/>
            <a:chExt cx="4512" cy="2352"/>
          </a:xfrm>
        </p:grpSpPr>
        <p:grpSp>
          <p:nvGrpSpPr>
            <p:cNvPr id="77" name="Group 221"/>
            <p:cNvGrpSpPr>
              <a:grpSpLocks/>
            </p:cNvGrpSpPr>
            <p:nvPr/>
          </p:nvGrpSpPr>
          <p:grpSpPr bwMode="auto">
            <a:xfrm>
              <a:off x="720" y="2496"/>
              <a:ext cx="1440" cy="1104"/>
              <a:chOff x="720" y="2544"/>
              <a:chExt cx="1440" cy="1056"/>
            </a:xfrm>
          </p:grpSpPr>
          <p:sp>
            <p:nvSpPr>
              <p:cNvPr id="87" name="Line 222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105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Line 223"/>
              <p:cNvSpPr>
                <a:spLocks noChangeShapeType="1"/>
              </p:cNvSpPr>
              <p:nvPr/>
            </p:nvSpPr>
            <p:spPr bwMode="auto">
              <a:xfrm>
                <a:off x="720" y="3600"/>
                <a:ext cx="144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8" name="Group 224"/>
            <p:cNvGrpSpPr>
              <a:grpSpLocks/>
            </p:cNvGrpSpPr>
            <p:nvPr/>
          </p:nvGrpSpPr>
          <p:grpSpPr bwMode="auto">
            <a:xfrm rot="16200000">
              <a:off x="4074" y="2454"/>
              <a:ext cx="1020" cy="1200"/>
              <a:chOff x="720" y="2544"/>
              <a:chExt cx="1440" cy="1056"/>
            </a:xfrm>
          </p:grpSpPr>
          <p:sp>
            <p:nvSpPr>
              <p:cNvPr id="85" name="Line 225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105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226"/>
              <p:cNvSpPr>
                <a:spLocks noChangeShapeType="1"/>
              </p:cNvSpPr>
              <p:nvPr/>
            </p:nvSpPr>
            <p:spPr bwMode="auto">
              <a:xfrm>
                <a:off x="720" y="3600"/>
                <a:ext cx="144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9" name="Group 227"/>
            <p:cNvGrpSpPr>
              <a:grpSpLocks/>
            </p:cNvGrpSpPr>
            <p:nvPr/>
          </p:nvGrpSpPr>
          <p:grpSpPr bwMode="auto">
            <a:xfrm rot="10800000">
              <a:off x="3840" y="1248"/>
              <a:ext cx="1392" cy="864"/>
              <a:chOff x="720" y="2544"/>
              <a:chExt cx="1440" cy="1056"/>
            </a:xfrm>
          </p:grpSpPr>
          <p:sp>
            <p:nvSpPr>
              <p:cNvPr id="83" name="Line 228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105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Line 229"/>
              <p:cNvSpPr>
                <a:spLocks noChangeShapeType="1"/>
              </p:cNvSpPr>
              <p:nvPr/>
            </p:nvSpPr>
            <p:spPr bwMode="auto">
              <a:xfrm>
                <a:off x="720" y="3600"/>
                <a:ext cx="144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80" name="Group 230"/>
            <p:cNvGrpSpPr>
              <a:grpSpLocks/>
            </p:cNvGrpSpPr>
            <p:nvPr/>
          </p:nvGrpSpPr>
          <p:grpSpPr bwMode="auto">
            <a:xfrm rot="5394688">
              <a:off x="1044" y="1098"/>
              <a:ext cx="765" cy="1180"/>
              <a:chOff x="720" y="2820"/>
              <a:chExt cx="1440" cy="1180"/>
            </a:xfrm>
          </p:grpSpPr>
          <p:sp>
            <p:nvSpPr>
              <p:cNvPr id="81" name="Line 231"/>
              <p:cNvSpPr>
                <a:spLocks noChangeShapeType="1"/>
              </p:cNvSpPr>
              <p:nvPr/>
            </p:nvSpPr>
            <p:spPr bwMode="auto">
              <a:xfrm flipV="1">
                <a:off x="720" y="2820"/>
                <a:ext cx="12" cy="118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Line 232"/>
              <p:cNvSpPr>
                <a:spLocks noChangeShapeType="1"/>
              </p:cNvSpPr>
              <p:nvPr/>
            </p:nvSpPr>
            <p:spPr bwMode="auto">
              <a:xfrm>
                <a:off x="720" y="4000"/>
                <a:ext cx="1440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8" name="Group 200"/>
          <p:cNvGrpSpPr>
            <a:grpSpLocks/>
          </p:cNvGrpSpPr>
          <p:nvPr/>
        </p:nvGrpSpPr>
        <p:grpSpPr bwMode="auto">
          <a:xfrm>
            <a:off x="3124201" y="2286000"/>
            <a:ext cx="2335213" cy="808038"/>
            <a:chOff x="1008" y="1440"/>
            <a:chExt cx="1471" cy="509"/>
          </a:xfrm>
        </p:grpSpPr>
        <p:sp>
          <p:nvSpPr>
            <p:cNvPr id="39" name="Text Box 179"/>
            <p:cNvSpPr txBox="1">
              <a:spLocks noChangeArrowheads="1"/>
            </p:cNvSpPr>
            <p:nvPr/>
          </p:nvSpPr>
          <p:spPr bwMode="auto">
            <a:xfrm>
              <a:off x="1008" y="1567"/>
              <a:ext cx="14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Demanda de bienes y servicios</a:t>
              </a:r>
            </a:p>
          </p:txBody>
        </p:sp>
        <p:grpSp>
          <p:nvGrpSpPr>
            <p:cNvPr id="40" name="Group 180"/>
            <p:cNvGrpSpPr>
              <a:grpSpLocks/>
            </p:cNvGrpSpPr>
            <p:nvPr/>
          </p:nvGrpSpPr>
          <p:grpSpPr bwMode="auto">
            <a:xfrm rot="-10800000">
              <a:off x="1155" y="1440"/>
              <a:ext cx="883" cy="509"/>
              <a:chOff x="3360" y="1596"/>
              <a:chExt cx="576" cy="576"/>
            </a:xfrm>
          </p:grpSpPr>
          <p:sp>
            <p:nvSpPr>
              <p:cNvPr id="41" name="Line 181"/>
              <p:cNvSpPr>
                <a:spLocks noChangeShapeType="1"/>
              </p:cNvSpPr>
              <p:nvPr/>
            </p:nvSpPr>
            <p:spPr bwMode="auto">
              <a:xfrm>
                <a:off x="3360" y="217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Line 182"/>
              <p:cNvSpPr>
                <a:spLocks noChangeShapeType="1"/>
              </p:cNvSpPr>
              <p:nvPr/>
            </p:nvSpPr>
            <p:spPr bwMode="auto">
              <a:xfrm flipV="1">
                <a:off x="3936" y="15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43" name="Group 201"/>
          <p:cNvGrpSpPr>
            <a:grpSpLocks/>
          </p:cNvGrpSpPr>
          <p:nvPr/>
        </p:nvGrpSpPr>
        <p:grpSpPr bwMode="auto">
          <a:xfrm>
            <a:off x="3392489" y="3824289"/>
            <a:ext cx="2568575" cy="1214437"/>
            <a:chOff x="1177" y="2409"/>
            <a:chExt cx="1618" cy="765"/>
          </a:xfrm>
        </p:grpSpPr>
        <p:sp>
          <p:nvSpPr>
            <p:cNvPr id="44" name="Text Box 183"/>
            <p:cNvSpPr txBox="1">
              <a:spLocks noChangeArrowheads="1"/>
            </p:cNvSpPr>
            <p:nvPr/>
          </p:nvSpPr>
          <p:spPr bwMode="auto">
            <a:xfrm>
              <a:off x="1177" y="2632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Oferta de factores producción</a:t>
              </a:r>
            </a:p>
          </p:txBody>
        </p:sp>
        <p:grpSp>
          <p:nvGrpSpPr>
            <p:cNvPr id="45" name="Group 184"/>
            <p:cNvGrpSpPr>
              <a:grpSpLocks/>
            </p:cNvGrpSpPr>
            <p:nvPr/>
          </p:nvGrpSpPr>
          <p:grpSpPr bwMode="auto">
            <a:xfrm rot="5400000">
              <a:off x="1337" y="2304"/>
              <a:ext cx="765" cy="976"/>
              <a:chOff x="3360" y="1596"/>
              <a:chExt cx="576" cy="576"/>
            </a:xfrm>
          </p:grpSpPr>
          <p:sp>
            <p:nvSpPr>
              <p:cNvPr id="46" name="Line 185"/>
              <p:cNvSpPr>
                <a:spLocks noChangeShapeType="1"/>
              </p:cNvSpPr>
              <p:nvPr/>
            </p:nvSpPr>
            <p:spPr bwMode="auto">
              <a:xfrm>
                <a:off x="3360" y="217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Line 186"/>
              <p:cNvSpPr>
                <a:spLocks noChangeShapeType="1"/>
              </p:cNvSpPr>
              <p:nvPr/>
            </p:nvSpPr>
            <p:spPr bwMode="auto">
              <a:xfrm flipV="1">
                <a:off x="3936" y="15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8" name="Group 203"/>
          <p:cNvGrpSpPr>
            <a:grpSpLocks/>
          </p:cNvGrpSpPr>
          <p:nvPr/>
        </p:nvGrpSpPr>
        <p:grpSpPr bwMode="auto">
          <a:xfrm>
            <a:off x="7129464" y="3798889"/>
            <a:ext cx="2568575" cy="1214437"/>
            <a:chOff x="3531" y="2393"/>
            <a:chExt cx="1618" cy="765"/>
          </a:xfrm>
        </p:grpSpPr>
        <p:grpSp>
          <p:nvGrpSpPr>
            <p:cNvPr id="29" name="Group 171"/>
            <p:cNvGrpSpPr>
              <a:grpSpLocks/>
            </p:cNvGrpSpPr>
            <p:nvPr/>
          </p:nvGrpSpPr>
          <p:grpSpPr bwMode="auto">
            <a:xfrm>
              <a:off x="4046" y="2393"/>
              <a:ext cx="1090" cy="765"/>
              <a:chOff x="3360" y="1596"/>
              <a:chExt cx="576" cy="576"/>
            </a:xfrm>
          </p:grpSpPr>
          <p:sp>
            <p:nvSpPr>
              <p:cNvPr id="31" name="Line 172"/>
              <p:cNvSpPr>
                <a:spLocks noChangeShapeType="1"/>
              </p:cNvSpPr>
              <p:nvPr/>
            </p:nvSpPr>
            <p:spPr bwMode="auto">
              <a:xfrm>
                <a:off x="3360" y="217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Line 173"/>
              <p:cNvSpPr>
                <a:spLocks noChangeShapeType="1"/>
              </p:cNvSpPr>
              <p:nvPr/>
            </p:nvSpPr>
            <p:spPr bwMode="auto">
              <a:xfrm flipV="1">
                <a:off x="3936" y="15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0" name="Text Box 174"/>
            <p:cNvSpPr txBox="1">
              <a:spLocks noChangeArrowheads="1"/>
            </p:cNvSpPr>
            <p:nvPr/>
          </p:nvSpPr>
          <p:spPr bwMode="auto">
            <a:xfrm>
              <a:off x="3531" y="2632"/>
              <a:ext cx="16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Demanda de factores producción</a:t>
              </a:r>
            </a:p>
          </p:txBody>
        </p:sp>
      </p:grpSp>
      <p:grpSp>
        <p:nvGrpSpPr>
          <p:cNvPr id="63" name="Group 207"/>
          <p:cNvGrpSpPr>
            <a:grpSpLocks/>
          </p:cNvGrpSpPr>
          <p:nvPr/>
        </p:nvGrpSpPr>
        <p:grpSpPr bwMode="auto">
          <a:xfrm>
            <a:off x="3352800" y="2286000"/>
            <a:ext cx="6324600" cy="2743200"/>
            <a:chOff x="1104" y="1584"/>
            <a:chExt cx="3984" cy="1728"/>
          </a:xfrm>
        </p:grpSpPr>
        <p:grpSp>
          <p:nvGrpSpPr>
            <p:cNvPr id="64" name="Group 208"/>
            <p:cNvGrpSpPr>
              <a:grpSpLocks/>
            </p:cNvGrpSpPr>
            <p:nvPr/>
          </p:nvGrpSpPr>
          <p:grpSpPr bwMode="auto">
            <a:xfrm>
              <a:off x="1104" y="1584"/>
              <a:ext cx="912" cy="528"/>
              <a:chOff x="1104" y="1680"/>
              <a:chExt cx="912" cy="480"/>
            </a:xfrm>
          </p:grpSpPr>
          <p:sp>
            <p:nvSpPr>
              <p:cNvPr id="74" name="Line 209"/>
              <p:cNvSpPr>
                <a:spLocks noChangeShapeType="1"/>
              </p:cNvSpPr>
              <p:nvPr/>
            </p:nvSpPr>
            <p:spPr bwMode="auto">
              <a:xfrm flipH="1">
                <a:off x="1104" y="1680"/>
                <a:ext cx="912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" name="Line 210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48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5" name="Group 211"/>
            <p:cNvGrpSpPr>
              <a:grpSpLocks/>
            </p:cNvGrpSpPr>
            <p:nvPr/>
          </p:nvGrpSpPr>
          <p:grpSpPr bwMode="auto">
            <a:xfrm rot="-5400000">
              <a:off x="1293" y="2445"/>
              <a:ext cx="768" cy="966"/>
              <a:chOff x="1104" y="1680"/>
              <a:chExt cx="912" cy="480"/>
            </a:xfrm>
          </p:grpSpPr>
          <p:sp>
            <p:nvSpPr>
              <p:cNvPr id="72" name="Line 212"/>
              <p:cNvSpPr>
                <a:spLocks noChangeShapeType="1"/>
              </p:cNvSpPr>
              <p:nvPr/>
            </p:nvSpPr>
            <p:spPr bwMode="auto">
              <a:xfrm flipH="1">
                <a:off x="1104" y="1680"/>
                <a:ext cx="912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Line 213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48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6" name="Group 214"/>
            <p:cNvGrpSpPr>
              <a:grpSpLocks/>
            </p:cNvGrpSpPr>
            <p:nvPr/>
          </p:nvGrpSpPr>
          <p:grpSpPr bwMode="auto">
            <a:xfrm rot="-16200000">
              <a:off x="4200" y="1224"/>
              <a:ext cx="480" cy="1200"/>
              <a:chOff x="1104" y="1680"/>
              <a:chExt cx="912" cy="480"/>
            </a:xfrm>
          </p:grpSpPr>
          <p:sp>
            <p:nvSpPr>
              <p:cNvPr id="70" name="Line 215"/>
              <p:cNvSpPr>
                <a:spLocks noChangeShapeType="1"/>
              </p:cNvSpPr>
              <p:nvPr/>
            </p:nvSpPr>
            <p:spPr bwMode="auto">
              <a:xfrm flipH="1">
                <a:off x="1104" y="1680"/>
                <a:ext cx="912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Line 216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48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7" name="Group 217"/>
            <p:cNvGrpSpPr>
              <a:grpSpLocks/>
            </p:cNvGrpSpPr>
            <p:nvPr/>
          </p:nvGrpSpPr>
          <p:grpSpPr bwMode="auto">
            <a:xfrm rot="-10800000">
              <a:off x="4008" y="2544"/>
              <a:ext cx="1080" cy="762"/>
              <a:chOff x="1104" y="1680"/>
              <a:chExt cx="912" cy="480"/>
            </a:xfrm>
          </p:grpSpPr>
          <p:sp>
            <p:nvSpPr>
              <p:cNvPr id="68" name="Line 218"/>
              <p:cNvSpPr>
                <a:spLocks noChangeShapeType="1"/>
              </p:cNvSpPr>
              <p:nvPr/>
            </p:nvSpPr>
            <p:spPr bwMode="auto">
              <a:xfrm flipH="1">
                <a:off x="1104" y="1680"/>
                <a:ext cx="912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Line 219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48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97" name="9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A72-679C-488C-94B9-F4F6B80B0997}" type="slidenum">
              <a:rPr lang="es-ES" smtClean="0"/>
              <a:pPr/>
              <a:t>1</a:t>
            </a:fld>
            <a:endParaRPr lang="es-ES"/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7D1DAF9A-DB13-7E1D-D186-90E49BAEE2A4}"/>
              </a:ext>
            </a:extLst>
          </p:cNvPr>
          <p:cNvGrpSpPr/>
          <p:nvPr/>
        </p:nvGrpSpPr>
        <p:grpSpPr>
          <a:xfrm>
            <a:off x="4170364" y="2884198"/>
            <a:ext cx="4390231" cy="1169086"/>
            <a:chOff x="2646363" y="2884198"/>
            <a:chExt cx="4390231" cy="1169086"/>
          </a:xfrm>
        </p:grpSpPr>
        <p:sp>
          <p:nvSpPr>
            <p:cNvPr id="2" name="Text Box 137">
              <a:extLst>
                <a:ext uri="{FF2B5EF4-FFF2-40B4-BE49-F238E27FC236}">
                  <a16:creationId xmlns:a16="http://schemas.microsoft.com/office/drawing/2014/main" id="{EE91EAC6-D304-E6EA-A3BD-EC882B115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768" y="3239416"/>
              <a:ext cx="1033463" cy="584775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600" b="1" dirty="0">
                  <a:latin typeface="Times New Roman" pitchFamily="18" charset="0"/>
                </a:rPr>
                <a:t>Sector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600" b="1" dirty="0">
                  <a:latin typeface="Times New Roman" pitchFamily="18" charset="0"/>
                </a:rPr>
                <a:t>Público</a:t>
              </a:r>
              <a:endParaRPr lang="es-ES" altLang="es-ES" sz="1600" dirty="0">
                <a:latin typeface="Times New Roman" pitchFamily="18" charset="0"/>
              </a:endParaRPr>
            </a:p>
          </p:txBody>
        </p:sp>
        <p:sp>
          <p:nvSpPr>
            <p:cNvPr id="3" name="Line 88">
              <a:extLst>
                <a:ext uri="{FF2B5EF4-FFF2-40B4-BE49-F238E27FC236}">
                  <a16:creationId xmlns:a16="http://schemas.microsoft.com/office/drawing/2014/main" id="{45E745BC-86F3-0835-B84A-16BCF2BBE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5743234" y="3048002"/>
              <a:ext cx="0" cy="761995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Line 89">
              <a:extLst>
                <a:ext uri="{FF2B5EF4-FFF2-40B4-BE49-F238E27FC236}">
                  <a16:creationId xmlns:a16="http://schemas.microsoft.com/office/drawing/2014/main" id="{F639D4F1-3473-66AA-6882-386D4AF2F2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911664" y="3229384"/>
              <a:ext cx="1463" cy="83274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Line 89">
              <a:extLst>
                <a:ext uri="{FF2B5EF4-FFF2-40B4-BE49-F238E27FC236}">
                  <a16:creationId xmlns:a16="http://schemas.microsoft.com/office/drawing/2014/main" id="{21414E51-8ECF-2A49-1D9D-52AB332558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5707150" y="3266938"/>
              <a:ext cx="8116" cy="709955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Line 88">
              <a:extLst>
                <a:ext uri="{FF2B5EF4-FFF2-40B4-BE49-F238E27FC236}">
                  <a16:creationId xmlns:a16="http://schemas.microsoft.com/office/drawing/2014/main" id="{3B14C54D-9D85-22CE-B2F3-51578C8039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08471" y="3011704"/>
              <a:ext cx="1848" cy="83274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Text Box 183">
              <a:extLst>
                <a:ext uri="{FF2B5EF4-FFF2-40B4-BE49-F238E27FC236}">
                  <a16:creationId xmlns:a16="http://schemas.microsoft.com/office/drawing/2014/main" id="{F499FDE6-8E86-F62F-514A-421E55680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363" y="3716734"/>
              <a:ext cx="2568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Impuestos</a:t>
              </a:r>
            </a:p>
          </p:txBody>
        </p:sp>
        <p:sp>
          <p:nvSpPr>
            <p:cNvPr id="89" name="Text Box 183">
              <a:extLst>
                <a:ext uri="{FF2B5EF4-FFF2-40B4-BE49-F238E27FC236}">
                  <a16:creationId xmlns:a16="http://schemas.microsoft.com/office/drawing/2014/main" id="{D1411302-4367-5E14-AB44-50314B0E1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019" y="3748484"/>
              <a:ext cx="2568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Impuestos</a:t>
              </a:r>
            </a:p>
          </p:txBody>
        </p:sp>
        <p:sp>
          <p:nvSpPr>
            <p:cNvPr id="99" name="Text Box 183">
              <a:extLst>
                <a:ext uri="{FF2B5EF4-FFF2-40B4-BE49-F238E27FC236}">
                  <a16:creationId xmlns:a16="http://schemas.microsoft.com/office/drawing/2014/main" id="{D504AD1F-3575-B439-D7E8-4ABEA2196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481" y="2956627"/>
              <a:ext cx="2568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Bienes y servicios</a:t>
              </a:r>
            </a:p>
          </p:txBody>
        </p:sp>
        <p:sp>
          <p:nvSpPr>
            <p:cNvPr id="100" name="Text Box 183">
              <a:extLst>
                <a:ext uri="{FF2B5EF4-FFF2-40B4-BE49-F238E27FC236}">
                  <a16:creationId xmlns:a16="http://schemas.microsoft.com/office/drawing/2014/main" id="{40B4B80B-18D5-6513-6A0A-CF42FA8FD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123" y="2884198"/>
              <a:ext cx="2568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400" dirty="0">
                  <a:latin typeface="Times New Roman" pitchFamily="18" charset="0"/>
                </a:rPr>
                <a:t>Bienes y servicios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11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18" grpId="0" animBg="1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95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José Pedregal Tercero</dc:creator>
  <cp:lastModifiedBy>Diego José Pedregal Tercero</cp:lastModifiedBy>
  <cp:revision>2</cp:revision>
  <dcterms:created xsi:type="dcterms:W3CDTF">2022-09-28T09:38:55Z</dcterms:created>
  <dcterms:modified xsi:type="dcterms:W3CDTF">2022-09-28T10:05:28Z</dcterms:modified>
</cp:coreProperties>
</file>