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5" r:id="rId4"/>
    <p:sldId id="273" r:id="rId5"/>
    <p:sldId id="274" r:id="rId6"/>
    <p:sldId id="276" r:id="rId7"/>
    <p:sldId id="278" r:id="rId8"/>
    <p:sldId id="279" r:id="rId9"/>
    <p:sldId id="282" r:id="rId10"/>
    <p:sldId id="281" r:id="rId11"/>
    <p:sldId id="280" r:id="rId12"/>
    <p:sldId id="296" r:id="rId13"/>
    <p:sldId id="288" r:id="rId14"/>
    <p:sldId id="295" r:id="rId15"/>
    <p:sldId id="297" r:id="rId16"/>
    <p:sldId id="298" r:id="rId17"/>
    <p:sldId id="299" r:id="rId18"/>
    <p:sldId id="290" r:id="rId19"/>
    <p:sldId id="291" r:id="rId20"/>
    <p:sldId id="292" r:id="rId21"/>
    <p:sldId id="293" r:id="rId22"/>
    <p:sldId id="294" r:id="rId23"/>
    <p:sldId id="289" r:id="rId24"/>
    <p:sldId id="260" r:id="rId25"/>
    <p:sldId id="261" r:id="rId26"/>
    <p:sldId id="262" r:id="rId27"/>
    <p:sldId id="258" r:id="rId28"/>
    <p:sldId id="272" r:id="rId29"/>
    <p:sldId id="263" r:id="rId30"/>
    <p:sldId id="264" r:id="rId31"/>
    <p:sldId id="265" r:id="rId32"/>
    <p:sldId id="259" r:id="rId33"/>
    <p:sldId id="266" r:id="rId34"/>
    <p:sldId id="267" r:id="rId35"/>
    <p:sldId id="268" r:id="rId36"/>
    <p:sldId id="269" r:id="rId37"/>
    <p:sldId id="270" r:id="rId38"/>
    <p:sldId id="257" r:id="rId39"/>
    <p:sldId id="27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" id="{64721203-0684-4B9C-9DF3-188FC362A3C6}">
          <p14:sldIdLst>
            <p14:sldId id="256"/>
          </p14:sldIdLst>
        </p14:section>
        <p14:section name="Introducción" id="{5E557596-D5E6-466A-AB5A-52E0766B2A16}">
          <p14:sldIdLst>
            <p14:sldId id="277"/>
            <p14:sldId id="275"/>
            <p14:sldId id="273"/>
            <p14:sldId id="274"/>
            <p14:sldId id="276"/>
            <p14:sldId id="278"/>
            <p14:sldId id="279"/>
            <p14:sldId id="282"/>
            <p14:sldId id="281"/>
            <p14:sldId id="280"/>
            <p14:sldId id="296"/>
            <p14:sldId id="288"/>
            <p14:sldId id="295"/>
            <p14:sldId id="297"/>
            <p14:sldId id="298"/>
            <p14:sldId id="299"/>
            <p14:sldId id="290"/>
            <p14:sldId id="291"/>
            <p14:sldId id="292"/>
            <p14:sldId id="293"/>
            <p14:sldId id="294"/>
            <p14:sldId id="289"/>
          </p14:sldIdLst>
        </p14:section>
        <p14:section name="Objetivos" id="{07069086-5365-411F-83E1-335F1C4E4E01}">
          <p14:sldIdLst/>
        </p14:section>
        <p14:section name="Resultados" id="{D9AE81B5-565A-4496-B43F-D498415CB190}">
          <p14:sldIdLst/>
        </p14:section>
        <p14:section name="Diseño e Implementación" id="{4780010E-B487-4756-A93B-735D9FB2CAAB}">
          <p14:sldIdLst/>
        </p14:section>
        <p14:section name="Construcción de escenarios" id="{1740AD18-5F91-4796-885D-2976D4D341A2}">
          <p14:sldIdLst/>
        </p14:section>
        <p14:section name="Componentes reutilizables" id="{406AD747-F422-491C-B7E9-5B287CD33F43}">
          <p14:sldIdLst/>
        </p14:section>
        <p14:section name="Evolutivos" id="{977BBD89-1052-4160-BA8E-5EC069BCEA48}">
          <p14:sldIdLst/>
        </p14:section>
        <p14:section name="___________________________________" id="{BF72CE92-CD04-4325-8C6C-5E58BA992A2E}">
          <p14:sldIdLst/>
        </p14:section>
        <p14:section name="Portadas" id="{214994CE-AA70-4C1B-A140-7DF41EF8F9ED}">
          <p14:sldIdLst>
            <p14:sldId id="260"/>
            <p14:sldId id="261"/>
            <p14:sldId id="262"/>
          </p14:sldIdLst>
        </p14:section>
        <p14:section name="Texto + imagen" id="{1A832915-F3F1-46C7-B706-5E9F9FE37F90}">
          <p14:sldIdLst>
            <p14:sldId id="258"/>
            <p14:sldId id="272"/>
            <p14:sldId id="263"/>
          </p14:sldIdLst>
        </p14:section>
        <p14:section name="Texto +gráfica" id="{80F6C9D9-1C47-497C-8A85-922AFA2A1019}">
          <p14:sldIdLst>
            <p14:sldId id="264"/>
            <p14:sldId id="265"/>
          </p14:sldIdLst>
        </p14:section>
        <p14:section name="Destacados" id="{9B121DCA-370F-44B0-99E8-1B0F1B4F3683}">
          <p14:sldIdLst>
            <p14:sldId id="259"/>
            <p14:sldId id="266"/>
            <p14:sldId id="267"/>
            <p14:sldId id="268"/>
          </p14:sldIdLst>
        </p14:section>
        <p14:section name="Destacado texto + texto" id="{C9B75D04-57C2-4C87-85D5-8EB5B2BF1508}">
          <p14:sldIdLst>
            <p14:sldId id="269"/>
            <p14:sldId id="270"/>
          </p14:sldIdLst>
        </p14:section>
        <p14:section name="Cierre" id="{4849C93D-8513-408C-AEEF-740FE44DE0B5}">
          <p14:sldIdLst>
            <p14:sldId id="257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32" y="5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849000960655091"/>
          <c:y val="8.3507306889352817E-2"/>
          <c:w val="0.74301981298688224"/>
          <c:h val="0.72789571449706569"/>
        </c:manualLayout>
      </c:layout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B1E-42A8-8A68-8740C66B076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B1E-42A8-8A68-8740C66B076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91E-49E4-AA99-1CEC6EB23D7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91E-49E4-AA99-1CEC6EB23D7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91E-49E4-AA99-1CEC6EB23D7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91E-49E4-AA99-1CEC6EB23D7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Hoja1!$A$2:$A$7</c:f>
              <c:strCache>
                <c:ptCount val="6"/>
                <c:pt idx="0">
                  <c:v>Apartado 1</c:v>
                </c:pt>
                <c:pt idx="1">
                  <c:v>Apartado 2</c:v>
                </c:pt>
                <c:pt idx="2">
                  <c:v>Apartado 3</c:v>
                </c:pt>
                <c:pt idx="3">
                  <c:v>Apartado 4</c:v>
                </c:pt>
                <c:pt idx="4">
                  <c:v>Apartado 5</c:v>
                </c:pt>
                <c:pt idx="5">
                  <c:v>Apartado 6</c:v>
                </c:pt>
              </c:strCache>
            </c:strRef>
          </c:cat>
          <c:val>
            <c:numRef>
              <c:f>Hoja1!$B$2:$B$7</c:f>
              <c:numCache>
                <c:formatCode>0%</c:formatCode>
                <c:ptCount val="6"/>
                <c:pt idx="0">
                  <c:v>0.4</c:v>
                </c:pt>
                <c:pt idx="1">
                  <c:v>7.0000000000000007E-2</c:v>
                </c:pt>
                <c:pt idx="2">
                  <c:v>0.08</c:v>
                </c:pt>
                <c:pt idx="3">
                  <c:v>0.05</c:v>
                </c:pt>
                <c:pt idx="4">
                  <c:v>0.15</c:v>
                </c:pt>
                <c:pt idx="5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1E-49E4-AA99-1CEC6EB23D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5440873566883004E-2"/>
          <c:y val="0.89491032827577133"/>
          <c:w val="0.84911808506621811"/>
          <c:h val="9.25635756908256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3441662226957913E-2"/>
          <c:y val="0.23173277661795408"/>
          <c:w val="0.95311667554608415"/>
          <c:h val="0.54856706064142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Apartado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Hoja1!$B$2</c:f>
              <c:numCache>
                <c:formatCode>0%</c:formatCode>
                <c:ptCount val="1"/>
                <c:pt idx="0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F0-4370-AAA7-72B8309EF78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Apartado 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Hoja1!$C$2</c:f>
              <c:numCache>
                <c:formatCode>0%</c:formatCode>
                <c:ptCount val="1"/>
                <c:pt idx="0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7F0-4370-AAA7-72B8309EF783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Apartado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Hoja1!$D$2</c:f>
              <c:numCache>
                <c:formatCode>0%</c:formatCode>
                <c:ptCount val="1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7F0-4370-AAA7-72B8309EF783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Apartado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Hoja1!$E$2</c:f>
              <c:numCache>
                <c:formatCode>0%</c:formatCode>
                <c:ptCount val="1"/>
                <c:pt idx="0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7F0-4370-AAA7-72B8309EF783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Apartado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Hoja1!$F$2</c:f>
              <c:numCache>
                <c:formatCode>0%</c:formatCode>
                <c:ptCount val="1"/>
                <c:pt idx="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7F0-4370-AAA7-72B8309EF783}"/>
            </c:ext>
          </c:extLst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Apartado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Hoja1!$G$2</c:f>
              <c:numCache>
                <c:formatCode>0%</c:formatCode>
                <c:ptCount val="1"/>
                <c:pt idx="0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7F0-4370-AAA7-72B8309EF7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070495744"/>
        <c:axId val="1323006240"/>
      </c:barChart>
      <c:catAx>
        <c:axId val="10704957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23006240"/>
        <c:crosses val="autoZero"/>
        <c:auto val="1"/>
        <c:lblAlgn val="ctr"/>
        <c:lblOffset val="100"/>
        <c:noMultiLvlLbl val="0"/>
      </c:catAx>
      <c:valAx>
        <c:axId val="132300624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07049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8940342899332583E-2"/>
          <c:y val="0.85911561159239225"/>
          <c:w val="0.92211931420133486"/>
          <c:h val="0.128358292374204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054D0BAB-CB61-41AB-A5AE-9A981BE4C481}"/>
              </a:ext>
            </a:extLst>
          </p:cNvPr>
          <p:cNvSpPr/>
          <p:nvPr userDrawn="1"/>
        </p:nvSpPr>
        <p:spPr>
          <a:xfrm>
            <a:off x="0" y="0"/>
            <a:ext cx="2466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DD3CFC1-DCFB-4139-B6D8-AB083ACA62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5075" y="0"/>
            <a:ext cx="2066925" cy="6858000"/>
          </a:xfrm>
          <a:pattFill prst="dkUpDiag">
            <a:fgClr>
              <a:schemeClr val="accent5"/>
            </a:fgClr>
            <a:bgClr>
              <a:prstClr val="white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93194-EF66-43F8-90AF-7DBDE5776A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0838" y="549275"/>
            <a:ext cx="4658264" cy="1141502"/>
          </a:xfrm>
        </p:spPr>
        <p:txBody>
          <a:bodyPr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br>
              <a:rPr lang="en-US" dirty="0"/>
            </a:br>
            <a:r>
              <a:rPr lang="en-US" dirty="0"/>
              <a:t>2ª </a:t>
            </a:r>
            <a:r>
              <a:rPr lang="en-US" dirty="0" err="1"/>
              <a:t>línea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B0B5A-AEEB-4475-A19E-BA45FD9D21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20838" y="1859707"/>
            <a:ext cx="4658264" cy="324000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endParaRPr lang="en-GB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AE786B6A-5A8F-435A-8494-DC494CC862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20988" y="2155825"/>
            <a:ext cx="4657725" cy="324000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s-ES" sz="1800" smtClean="0">
                <a:solidFill>
                  <a:schemeClr val="accent2"/>
                </a:solidFill>
              </a:defRPr>
            </a:lvl1pPr>
            <a:lvl2pPr>
              <a:defRPr lang="es-ES" sz="2000" smtClean="0"/>
            </a:lvl2pPr>
            <a:lvl3pPr>
              <a:defRPr lang="es-ES" sz="1800" smtClean="0"/>
            </a:lvl3pPr>
            <a:lvl4pPr>
              <a:defRPr lang="es-ES" sz="1600" smtClean="0"/>
            </a:lvl4pPr>
            <a:lvl5pPr>
              <a:defRPr lang="es-ES" sz="1600"/>
            </a:lvl5pPr>
          </a:lstStyle>
          <a:p>
            <a:pPr marL="0" lvl="0" indent="0">
              <a:buNone/>
            </a:pPr>
            <a:r>
              <a:rPr lang="es-ES" dirty="0"/>
              <a:t>Nombre profesor</a:t>
            </a: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E0238106-741A-4343-90E6-82C2CBE98C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88" y="336550"/>
            <a:ext cx="1760220" cy="666750"/>
          </a:xfrm>
          <a:prstGeom prst="rect">
            <a:avLst/>
          </a:prstGeom>
        </p:spPr>
      </p:pic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5BB82789-11C4-4E51-8C7A-05F2C92603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0488" y="6263526"/>
            <a:ext cx="1688400" cy="370800"/>
          </a:xfrm>
          <a:noFill/>
        </p:spPr>
        <p:txBody>
          <a:bodyPr wrap="square" lIns="0" tIns="0" rIns="0" bIns="0" rtlCol="0" anchor="b">
            <a:spAutoFit/>
          </a:bodyPr>
          <a:lstStyle>
            <a:lvl1pPr>
              <a:defRPr lang="es-ES" sz="1200" smtClean="0">
                <a:solidFill>
                  <a:schemeClr val="accent2"/>
                </a:solidFill>
              </a:defRPr>
            </a:lvl1pPr>
            <a:lvl2pPr>
              <a:defRPr lang="es-ES" sz="1800" smtClean="0"/>
            </a:lvl2pPr>
            <a:lvl3pPr>
              <a:defRPr lang="es-ES" sz="1800" smtClean="0"/>
            </a:lvl3pPr>
            <a:lvl4pPr>
              <a:defRPr lang="es-ES" sz="1800" smtClean="0"/>
            </a:lvl4pPr>
            <a:lvl5pPr>
              <a:defRPr lang="es-ES" sz="1800"/>
            </a:lvl5pPr>
          </a:lstStyle>
          <a:p>
            <a:pPr lvl="0"/>
            <a:r>
              <a:rPr lang="es-ES" dirty="0"/>
              <a:t>Incluir Escuela o Facultad</a:t>
            </a:r>
          </a:p>
        </p:txBody>
      </p:sp>
    </p:spTree>
    <p:extLst>
      <p:ext uri="{BB962C8B-B14F-4D97-AF65-F5344CB8AC3E}">
        <p14:creationId xmlns:p14="http://schemas.microsoft.com/office/powerpoint/2010/main" val="207722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F75DABFB-961E-4AC4-A4AA-EF687294724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6950" y="0"/>
            <a:ext cx="9129600" cy="6858000"/>
          </a:xfrm>
          <a:pattFill prst="dkUpDiag">
            <a:fgClr>
              <a:schemeClr val="accent5"/>
            </a:fgClr>
            <a:bgClr>
              <a:prstClr val="white"/>
            </a:bgClr>
          </a:pattFill>
        </p:spPr>
        <p:txBody>
          <a:bodyPr vert="horz" lIns="0" tIns="45720" rIns="91440" bIns="45720" rtlCol="0" anchor="ctr">
            <a:normAutofit/>
          </a:bodyPr>
          <a:lstStyle>
            <a:lvl1pPr>
              <a:defRPr lang="es-ES"/>
            </a:lvl1pPr>
          </a:lstStyle>
          <a:p>
            <a:pPr lvl="0" algn="ctr">
              <a:buNone/>
            </a:pPr>
            <a:r>
              <a:rPr lang="es-ES"/>
              <a:t>Haga clic en el icono para agregar una imagen</a:t>
            </a:r>
          </a:p>
        </p:txBody>
      </p:sp>
      <p:sp>
        <p:nvSpPr>
          <p:cNvPr id="12" name="Marcador de texto 14">
            <a:extLst>
              <a:ext uri="{FF2B5EF4-FFF2-40B4-BE49-F238E27FC236}">
                <a16:creationId xmlns:a16="http://schemas.microsoft.com/office/drawing/2014/main" id="{12C4D666-28FE-4BF7-A81F-9E4A891D74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6950" y="6130925"/>
            <a:ext cx="4570412" cy="727075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228600" indent="-50800" algn="l">
              <a:buNone/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Créditos foto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C4AA54E3-E23C-407C-AD81-0A95352056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6850" y="561975"/>
            <a:ext cx="7867650" cy="3429000"/>
          </a:xfrm>
        </p:spPr>
        <p:txBody>
          <a:bodyPr>
            <a:normAutofit/>
          </a:bodyPr>
          <a:lstStyle>
            <a:lvl1pPr>
              <a:buNone/>
              <a:defRPr sz="4000">
                <a:solidFill>
                  <a:schemeClr val="tx1"/>
                </a:solidFill>
              </a:defRPr>
            </a:lvl1pPr>
            <a:lvl2pPr>
              <a:buNone/>
              <a:defRPr sz="3000">
                <a:solidFill>
                  <a:schemeClr val="bg1"/>
                </a:solidFill>
              </a:defRPr>
            </a:lvl2pPr>
            <a:lvl3pPr>
              <a:buNone/>
              <a:defRPr sz="3000">
                <a:solidFill>
                  <a:schemeClr val="bg1"/>
                </a:solidFill>
              </a:defRPr>
            </a:lvl3pPr>
            <a:lvl4pPr>
              <a:buNone/>
              <a:defRPr sz="3000">
                <a:solidFill>
                  <a:schemeClr val="bg1"/>
                </a:solidFill>
              </a:defRPr>
            </a:lvl4pPr>
            <a:lvl5pPr>
              <a:buNone/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Textos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7A9DE3F-31E4-4FFC-B5CD-3566F116B3B0}"/>
              </a:ext>
            </a:extLst>
          </p:cNvPr>
          <p:cNvSpPr/>
          <p:nvPr userDrawn="1"/>
        </p:nvSpPr>
        <p:spPr>
          <a:xfrm>
            <a:off x="0" y="0"/>
            <a:ext cx="9906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5BA7A02B-16C3-443D-90C1-31D3A882B3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0986"/>
          <a:stretch/>
        </p:blipFill>
        <p:spPr>
          <a:xfrm>
            <a:off x="340488" y="336550"/>
            <a:ext cx="334312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96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9104E67-FEC0-4937-86B6-EA1F36931DCA}"/>
              </a:ext>
            </a:extLst>
          </p:cNvPr>
          <p:cNvSpPr/>
          <p:nvPr userDrawn="1"/>
        </p:nvSpPr>
        <p:spPr>
          <a:xfrm>
            <a:off x="996950" y="0"/>
            <a:ext cx="9129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C4AA54E3-E23C-407C-AD81-0A95352056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6850" y="561975"/>
            <a:ext cx="7867650" cy="3429000"/>
          </a:xfrm>
        </p:spPr>
        <p:txBody>
          <a:bodyPr>
            <a:normAutofit/>
          </a:bodyPr>
          <a:lstStyle>
            <a:lvl1pPr>
              <a:buNone/>
              <a:defRPr sz="4000">
                <a:solidFill>
                  <a:schemeClr val="tx1"/>
                </a:solidFill>
              </a:defRPr>
            </a:lvl1pPr>
            <a:lvl2pPr>
              <a:buNone/>
              <a:defRPr sz="3000">
                <a:solidFill>
                  <a:schemeClr val="bg1"/>
                </a:solidFill>
              </a:defRPr>
            </a:lvl2pPr>
            <a:lvl3pPr>
              <a:buNone/>
              <a:defRPr sz="3000">
                <a:solidFill>
                  <a:schemeClr val="bg1"/>
                </a:solidFill>
              </a:defRPr>
            </a:lvl3pPr>
            <a:lvl4pPr>
              <a:buNone/>
              <a:defRPr sz="3000">
                <a:solidFill>
                  <a:schemeClr val="bg1"/>
                </a:solidFill>
              </a:defRPr>
            </a:lvl4pPr>
            <a:lvl5pPr>
              <a:buNone/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Textos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7A9DE3F-31E4-4FFC-B5CD-3566F116B3B0}"/>
              </a:ext>
            </a:extLst>
          </p:cNvPr>
          <p:cNvSpPr/>
          <p:nvPr userDrawn="1"/>
        </p:nvSpPr>
        <p:spPr>
          <a:xfrm>
            <a:off x="0" y="0"/>
            <a:ext cx="9906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5BA7A02B-16C3-443D-90C1-31D3A882B3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0986"/>
          <a:stretch/>
        </p:blipFill>
        <p:spPr>
          <a:xfrm>
            <a:off x="340488" y="336550"/>
            <a:ext cx="334312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34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 texto +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BD6230F-E749-490A-971C-BD6065A62275}"/>
              </a:ext>
            </a:extLst>
          </p:cNvPr>
          <p:cNvSpPr/>
          <p:nvPr userDrawn="1"/>
        </p:nvSpPr>
        <p:spPr>
          <a:xfrm>
            <a:off x="1000034" y="0"/>
            <a:ext cx="4572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9173914-2BDD-459A-804C-C520E852F28E}"/>
              </a:ext>
            </a:extLst>
          </p:cNvPr>
          <p:cNvSpPr/>
          <p:nvPr userDrawn="1"/>
        </p:nvSpPr>
        <p:spPr>
          <a:xfrm>
            <a:off x="0" y="0"/>
            <a:ext cx="990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E4100FA3-45D5-4269-909C-7B9799B989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9084"/>
          <a:stretch/>
        </p:blipFill>
        <p:spPr>
          <a:xfrm>
            <a:off x="340488" y="336550"/>
            <a:ext cx="368172" cy="6667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6AB8-4B24-4136-B712-7F02DDE43C9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91753" y="558702"/>
            <a:ext cx="4958499" cy="511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4737BA11-3ED0-471B-B4F6-26C8EF4FA5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50975" y="558702"/>
            <a:ext cx="3556000" cy="511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9" name="Marcador de texto 4">
            <a:extLst>
              <a:ext uri="{FF2B5EF4-FFF2-40B4-BE49-F238E27FC236}">
                <a16:creationId xmlns:a16="http://schemas.microsoft.com/office/drawing/2014/main" id="{59F02CE5-8DEA-4E93-B1A1-F45FB0BFBF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1528" y="6408077"/>
            <a:ext cx="5521862" cy="184666"/>
          </a:xfrm>
          <a:noFill/>
        </p:spPr>
        <p:txBody>
          <a:bodyPr wrap="square" lIns="0" tIns="0" rIns="0" bIns="0" rtlCol="0" anchor="b">
            <a:spAutoFit/>
          </a:bodyPr>
          <a:lstStyle>
            <a:lvl1pPr>
              <a:defRPr lang="es-ES" sz="1200" smtClean="0">
                <a:solidFill>
                  <a:schemeClr val="accent2"/>
                </a:solidFill>
              </a:defRPr>
            </a:lvl1pPr>
            <a:lvl2pPr>
              <a:defRPr lang="es-ES" sz="1800" smtClean="0"/>
            </a:lvl2pPr>
            <a:lvl3pPr>
              <a:defRPr lang="es-ES" sz="1800" smtClean="0"/>
            </a:lvl3pPr>
            <a:lvl4pPr>
              <a:defRPr lang="es-ES" sz="1800" smtClean="0"/>
            </a:lvl4pPr>
            <a:lvl5pPr>
              <a:defRPr lang="es-ES" sz="1800"/>
            </a:lvl5pPr>
          </a:lstStyle>
          <a:p>
            <a:pPr lvl="0"/>
            <a:r>
              <a:rPr lang="es-ES" dirty="0"/>
              <a:t>Incluir Escuela o Facultad</a:t>
            </a:r>
          </a:p>
        </p:txBody>
      </p:sp>
    </p:spTree>
    <p:extLst>
      <p:ext uri="{BB962C8B-B14F-4D97-AF65-F5344CB8AC3E}">
        <p14:creationId xmlns:p14="http://schemas.microsoft.com/office/powerpoint/2010/main" val="4237692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 texto +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BD6230F-E749-490A-971C-BD6065A62275}"/>
              </a:ext>
            </a:extLst>
          </p:cNvPr>
          <p:cNvSpPr/>
          <p:nvPr userDrawn="1"/>
        </p:nvSpPr>
        <p:spPr>
          <a:xfrm>
            <a:off x="1000034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9173914-2BDD-459A-804C-C520E852F28E}"/>
              </a:ext>
            </a:extLst>
          </p:cNvPr>
          <p:cNvSpPr/>
          <p:nvPr userDrawn="1"/>
        </p:nvSpPr>
        <p:spPr>
          <a:xfrm>
            <a:off x="0" y="0"/>
            <a:ext cx="990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E4100FA3-45D5-4269-909C-7B9799B989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9084"/>
          <a:stretch/>
        </p:blipFill>
        <p:spPr>
          <a:xfrm>
            <a:off x="340488" y="336550"/>
            <a:ext cx="368172" cy="6667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6AB8-4B24-4136-B712-7F02DDE43C9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91753" y="558702"/>
            <a:ext cx="4958499" cy="511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4737BA11-3ED0-471B-B4F6-26C8EF4FA5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50975" y="558702"/>
            <a:ext cx="3556000" cy="5112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9" name="Marcador de texto 4">
            <a:extLst>
              <a:ext uri="{FF2B5EF4-FFF2-40B4-BE49-F238E27FC236}">
                <a16:creationId xmlns:a16="http://schemas.microsoft.com/office/drawing/2014/main" id="{A5C097AF-ABF3-4DC6-8B12-1A1AE149A5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1528" y="6408077"/>
            <a:ext cx="5521862" cy="184666"/>
          </a:xfrm>
          <a:noFill/>
        </p:spPr>
        <p:txBody>
          <a:bodyPr wrap="square" lIns="0" tIns="0" rIns="0" bIns="0" rtlCol="0" anchor="b">
            <a:spAutoFit/>
          </a:bodyPr>
          <a:lstStyle>
            <a:lvl1pPr>
              <a:defRPr lang="es-ES" sz="1200" smtClean="0">
                <a:solidFill>
                  <a:schemeClr val="accent2"/>
                </a:solidFill>
              </a:defRPr>
            </a:lvl1pPr>
            <a:lvl2pPr>
              <a:defRPr lang="es-ES" sz="1800" smtClean="0"/>
            </a:lvl2pPr>
            <a:lvl3pPr>
              <a:defRPr lang="es-ES" sz="1800" smtClean="0"/>
            </a:lvl3pPr>
            <a:lvl4pPr>
              <a:defRPr lang="es-ES" sz="1800" smtClean="0"/>
            </a:lvl4pPr>
            <a:lvl5pPr>
              <a:defRPr lang="es-ES" sz="1800"/>
            </a:lvl5pPr>
          </a:lstStyle>
          <a:p>
            <a:pPr lvl="0"/>
            <a:r>
              <a:rPr lang="es-ES" dirty="0"/>
              <a:t>Incluir Escuela o Facultad</a:t>
            </a:r>
          </a:p>
        </p:txBody>
      </p:sp>
    </p:spTree>
    <p:extLst>
      <p:ext uri="{BB962C8B-B14F-4D97-AF65-F5344CB8AC3E}">
        <p14:creationId xmlns:p14="http://schemas.microsoft.com/office/powerpoint/2010/main" val="3539319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9104E67-FEC0-4937-86B6-EA1F36931DCA}"/>
              </a:ext>
            </a:extLst>
          </p:cNvPr>
          <p:cNvSpPr/>
          <p:nvPr userDrawn="1"/>
        </p:nvSpPr>
        <p:spPr>
          <a:xfrm>
            <a:off x="996950" y="0"/>
            <a:ext cx="95313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7A9DE3F-31E4-4FFC-B5CD-3566F116B3B0}"/>
              </a:ext>
            </a:extLst>
          </p:cNvPr>
          <p:cNvSpPr/>
          <p:nvPr userDrawn="1"/>
        </p:nvSpPr>
        <p:spPr>
          <a:xfrm>
            <a:off x="0" y="0"/>
            <a:ext cx="9906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5BA7A02B-16C3-443D-90C1-31D3A882B3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0986"/>
          <a:stretch/>
        </p:blipFill>
        <p:spPr>
          <a:xfrm>
            <a:off x="340488" y="336550"/>
            <a:ext cx="334312" cy="666000"/>
          </a:xfrm>
          <a:prstGeom prst="rect">
            <a:avLst/>
          </a:prstGeom>
        </p:spPr>
      </p:pic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C4AA54E3-E23C-407C-AD81-0A95352056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6850" y="561975"/>
            <a:ext cx="7867650" cy="733425"/>
          </a:xfrm>
        </p:spPr>
        <p:txBody>
          <a:bodyPr>
            <a:normAutofit/>
          </a:bodyPr>
          <a:lstStyle>
            <a:lvl1pPr>
              <a:buNone/>
              <a:defRPr sz="3200">
                <a:solidFill>
                  <a:schemeClr val="tx1"/>
                </a:solidFill>
              </a:defRPr>
            </a:lvl1pPr>
            <a:lvl2pPr>
              <a:buNone/>
              <a:defRPr sz="3000">
                <a:solidFill>
                  <a:schemeClr val="bg1"/>
                </a:solidFill>
              </a:defRPr>
            </a:lvl2pPr>
            <a:lvl3pPr>
              <a:buNone/>
              <a:defRPr sz="3000">
                <a:solidFill>
                  <a:schemeClr val="bg1"/>
                </a:solidFill>
              </a:defRPr>
            </a:lvl3pPr>
            <a:lvl4pPr>
              <a:buNone/>
              <a:defRPr sz="3000">
                <a:solidFill>
                  <a:schemeClr val="bg1"/>
                </a:solidFill>
              </a:defRPr>
            </a:lvl4pPr>
            <a:lvl5pPr>
              <a:buNone/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Textos</a:t>
            </a:r>
          </a:p>
        </p:txBody>
      </p:sp>
      <p:sp>
        <p:nvSpPr>
          <p:cNvPr id="10" name="Marcador de texto 18">
            <a:extLst>
              <a:ext uri="{FF2B5EF4-FFF2-40B4-BE49-F238E27FC236}">
                <a16:creationId xmlns:a16="http://schemas.microsoft.com/office/drawing/2014/main" id="{BC10F1D4-9B3A-4070-85AE-852D01EB87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66850" y="4398684"/>
            <a:ext cx="2916614" cy="1897341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3000">
                <a:solidFill>
                  <a:schemeClr val="bg1"/>
                </a:solidFill>
              </a:defRPr>
            </a:lvl2pPr>
            <a:lvl3pPr>
              <a:buNone/>
              <a:defRPr sz="3000">
                <a:solidFill>
                  <a:schemeClr val="bg1"/>
                </a:solidFill>
              </a:defRPr>
            </a:lvl3pPr>
            <a:lvl4pPr>
              <a:buNone/>
              <a:defRPr sz="3000">
                <a:solidFill>
                  <a:schemeClr val="bg1"/>
                </a:solidFill>
              </a:defRPr>
            </a:lvl4pPr>
            <a:lvl5pPr>
              <a:buNone/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Textos</a:t>
            </a:r>
          </a:p>
        </p:txBody>
      </p:sp>
      <p:sp>
        <p:nvSpPr>
          <p:cNvPr id="11" name="Marcador de texto 18">
            <a:extLst>
              <a:ext uri="{FF2B5EF4-FFF2-40B4-BE49-F238E27FC236}">
                <a16:creationId xmlns:a16="http://schemas.microsoft.com/office/drawing/2014/main" id="{4F520BC2-737B-4755-A863-2D0189F8C8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46650" y="4398685"/>
            <a:ext cx="2916614" cy="236816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3000">
                <a:solidFill>
                  <a:schemeClr val="bg1"/>
                </a:solidFill>
              </a:defRPr>
            </a:lvl2pPr>
            <a:lvl3pPr>
              <a:buNone/>
              <a:defRPr sz="3000">
                <a:solidFill>
                  <a:schemeClr val="bg1"/>
                </a:solidFill>
              </a:defRPr>
            </a:lvl3pPr>
            <a:lvl4pPr>
              <a:buNone/>
              <a:defRPr sz="3000">
                <a:solidFill>
                  <a:schemeClr val="bg1"/>
                </a:solidFill>
              </a:defRPr>
            </a:lvl4pPr>
            <a:lvl5pPr>
              <a:buNone/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Contacto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7F1717C6-9423-481E-97C0-34006658FD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46650" y="4754284"/>
            <a:ext cx="2916614" cy="1541741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3000">
                <a:solidFill>
                  <a:schemeClr val="bg1"/>
                </a:solidFill>
              </a:defRPr>
            </a:lvl2pPr>
            <a:lvl3pPr>
              <a:buNone/>
              <a:defRPr sz="3000">
                <a:solidFill>
                  <a:schemeClr val="bg1"/>
                </a:solidFill>
              </a:defRPr>
            </a:lvl3pPr>
            <a:lvl4pPr>
              <a:buNone/>
              <a:defRPr sz="3000">
                <a:solidFill>
                  <a:schemeClr val="bg1"/>
                </a:solidFill>
              </a:defRPr>
            </a:lvl4pPr>
            <a:lvl5pPr>
              <a:buNone/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Nombre</a:t>
            </a:r>
          </a:p>
          <a:p>
            <a:pPr lvl="0"/>
            <a:r>
              <a:rPr lang="es-ES" dirty="0"/>
              <a:t>Email</a:t>
            </a:r>
          </a:p>
          <a:p>
            <a:pPr lvl="0"/>
            <a:r>
              <a:rPr lang="es-ES" dirty="0"/>
              <a:t>Teléfono</a:t>
            </a:r>
          </a:p>
          <a:p>
            <a:pPr lvl="0"/>
            <a:endParaRPr lang="es-ES" dirty="0"/>
          </a:p>
          <a:p>
            <a:pPr lvl="0"/>
            <a:r>
              <a:rPr lang="es-ES" dirty="0"/>
              <a:t>Dirección</a:t>
            </a:r>
          </a:p>
        </p:txBody>
      </p:sp>
    </p:spTree>
    <p:extLst>
      <p:ext uri="{BB962C8B-B14F-4D97-AF65-F5344CB8AC3E}">
        <p14:creationId xmlns:p14="http://schemas.microsoft.com/office/powerpoint/2010/main" val="2731822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err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9104E67-FEC0-4937-86B6-EA1F36931DCA}"/>
              </a:ext>
            </a:extLst>
          </p:cNvPr>
          <p:cNvSpPr/>
          <p:nvPr userDrawn="1"/>
        </p:nvSpPr>
        <p:spPr>
          <a:xfrm>
            <a:off x="996950" y="0"/>
            <a:ext cx="95313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7A9DE3F-31E4-4FFC-B5CD-3566F116B3B0}"/>
              </a:ext>
            </a:extLst>
          </p:cNvPr>
          <p:cNvSpPr/>
          <p:nvPr userDrawn="1"/>
        </p:nvSpPr>
        <p:spPr>
          <a:xfrm>
            <a:off x="0" y="0"/>
            <a:ext cx="9906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C4AA54E3-E23C-407C-AD81-0A95352056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6850" y="561975"/>
            <a:ext cx="7867650" cy="733425"/>
          </a:xfrm>
        </p:spPr>
        <p:txBody>
          <a:bodyPr>
            <a:normAutofit/>
          </a:bodyPr>
          <a:lstStyle>
            <a:lvl1pPr>
              <a:buNone/>
              <a:defRPr sz="3200">
                <a:solidFill>
                  <a:schemeClr val="bg1"/>
                </a:solidFill>
              </a:defRPr>
            </a:lvl1pPr>
            <a:lvl2pPr>
              <a:buNone/>
              <a:defRPr sz="3000">
                <a:solidFill>
                  <a:schemeClr val="bg1"/>
                </a:solidFill>
              </a:defRPr>
            </a:lvl2pPr>
            <a:lvl3pPr>
              <a:buNone/>
              <a:defRPr sz="3000">
                <a:solidFill>
                  <a:schemeClr val="bg1"/>
                </a:solidFill>
              </a:defRPr>
            </a:lvl3pPr>
            <a:lvl4pPr>
              <a:buNone/>
              <a:defRPr sz="3000">
                <a:solidFill>
                  <a:schemeClr val="bg1"/>
                </a:solidFill>
              </a:defRPr>
            </a:lvl4pPr>
            <a:lvl5pPr>
              <a:buNone/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Textos</a:t>
            </a:r>
          </a:p>
        </p:txBody>
      </p:sp>
      <p:sp>
        <p:nvSpPr>
          <p:cNvPr id="10" name="Marcador de texto 18">
            <a:extLst>
              <a:ext uri="{FF2B5EF4-FFF2-40B4-BE49-F238E27FC236}">
                <a16:creationId xmlns:a16="http://schemas.microsoft.com/office/drawing/2014/main" id="{BC10F1D4-9B3A-4070-85AE-852D01EB87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66850" y="4398684"/>
            <a:ext cx="2916614" cy="1897341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3000">
                <a:solidFill>
                  <a:schemeClr val="bg1"/>
                </a:solidFill>
              </a:defRPr>
            </a:lvl2pPr>
            <a:lvl3pPr>
              <a:buNone/>
              <a:defRPr sz="3000">
                <a:solidFill>
                  <a:schemeClr val="bg1"/>
                </a:solidFill>
              </a:defRPr>
            </a:lvl3pPr>
            <a:lvl4pPr>
              <a:buNone/>
              <a:defRPr sz="3000">
                <a:solidFill>
                  <a:schemeClr val="bg1"/>
                </a:solidFill>
              </a:defRPr>
            </a:lvl4pPr>
            <a:lvl5pPr>
              <a:buNone/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Textos</a:t>
            </a:r>
          </a:p>
        </p:txBody>
      </p:sp>
      <p:sp>
        <p:nvSpPr>
          <p:cNvPr id="11" name="Marcador de texto 18">
            <a:extLst>
              <a:ext uri="{FF2B5EF4-FFF2-40B4-BE49-F238E27FC236}">
                <a16:creationId xmlns:a16="http://schemas.microsoft.com/office/drawing/2014/main" id="{4F520BC2-737B-4755-A863-2D0189F8C8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46650" y="4398685"/>
            <a:ext cx="2916614" cy="236816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3000">
                <a:solidFill>
                  <a:schemeClr val="bg1"/>
                </a:solidFill>
              </a:defRPr>
            </a:lvl2pPr>
            <a:lvl3pPr>
              <a:buNone/>
              <a:defRPr sz="3000">
                <a:solidFill>
                  <a:schemeClr val="bg1"/>
                </a:solidFill>
              </a:defRPr>
            </a:lvl3pPr>
            <a:lvl4pPr>
              <a:buNone/>
              <a:defRPr sz="3000">
                <a:solidFill>
                  <a:schemeClr val="bg1"/>
                </a:solidFill>
              </a:defRPr>
            </a:lvl4pPr>
            <a:lvl5pPr>
              <a:buNone/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Contacto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7F1717C6-9423-481E-97C0-34006658FD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46650" y="4754284"/>
            <a:ext cx="2916614" cy="1541741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3000">
                <a:solidFill>
                  <a:schemeClr val="bg1"/>
                </a:solidFill>
              </a:defRPr>
            </a:lvl2pPr>
            <a:lvl3pPr>
              <a:buNone/>
              <a:defRPr sz="3000">
                <a:solidFill>
                  <a:schemeClr val="bg1"/>
                </a:solidFill>
              </a:defRPr>
            </a:lvl3pPr>
            <a:lvl4pPr>
              <a:buNone/>
              <a:defRPr sz="3000">
                <a:solidFill>
                  <a:schemeClr val="bg1"/>
                </a:solidFill>
              </a:defRPr>
            </a:lvl4pPr>
            <a:lvl5pPr>
              <a:buNone/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Nombre</a:t>
            </a:r>
          </a:p>
          <a:p>
            <a:pPr lvl="0"/>
            <a:r>
              <a:rPr lang="es-ES" dirty="0"/>
              <a:t>Email</a:t>
            </a:r>
          </a:p>
          <a:p>
            <a:pPr lvl="0"/>
            <a:r>
              <a:rPr lang="es-ES" dirty="0"/>
              <a:t>Teléfono</a:t>
            </a:r>
          </a:p>
          <a:p>
            <a:pPr lvl="0"/>
            <a:endParaRPr lang="es-ES" dirty="0"/>
          </a:p>
          <a:p>
            <a:pPr lvl="0"/>
            <a:r>
              <a:rPr lang="es-ES" dirty="0"/>
              <a:t>Dirección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CBFFEF0D-245B-41FC-B4E2-B9ABC88A71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9084"/>
          <a:stretch/>
        </p:blipFill>
        <p:spPr>
          <a:xfrm>
            <a:off x="340488" y="336550"/>
            <a:ext cx="368172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42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B35EEA6-763C-4C44-890C-4530FC7786E8}"/>
              </a:ext>
            </a:extLst>
          </p:cNvPr>
          <p:cNvSpPr/>
          <p:nvPr userDrawn="1"/>
        </p:nvSpPr>
        <p:spPr>
          <a:xfrm rot="5400000">
            <a:off x="5522492" y="-3055892"/>
            <a:ext cx="2762716" cy="887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54D0BAB-CB61-41AB-A5AE-9A981BE4C481}"/>
              </a:ext>
            </a:extLst>
          </p:cNvPr>
          <p:cNvSpPr/>
          <p:nvPr userDrawn="1"/>
        </p:nvSpPr>
        <p:spPr>
          <a:xfrm>
            <a:off x="0" y="0"/>
            <a:ext cx="2466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DD3CFC1-DCFB-4139-B6D8-AB083ACA62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766415"/>
            <a:ext cx="12191999" cy="4104000"/>
          </a:xfrm>
          <a:pattFill prst="dkUpDiag">
            <a:fgClr>
              <a:schemeClr val="accent5"/>
            </a:fgClr>
            <a:bgClr>
              <a:prstClr val="white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93194-EF66-43F8-90AF-7DBDE5776A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0838" y="549275"/>
            <a:ext cx="4658264" cy="1141502"/>
          </a:xfrm>
        </p:spPr>
        <p:txBody>
          <a:bodyPr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br>
              <a:rPr lang="en-US" dirty="0"/>
            </a:br>
            <a:r>
              <a:rPr lang="en-US" dirty="0"/>
              <a:t>2ª </a:t>
            </a:r>
            <a:r>
              <a:rPr lang="en-US" dirty="0" err="1"/>
              <a:t>línea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B0B5A-AEEB-4475-A19E-BA45FD9D21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20838" y="1859707"/>
            <a:ext cx="4658264" cy="324000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endParaRPr lang="en-GB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AE786B6A-5A8F-435A-8494-DC494CC862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20988" y="2155825"/>
            <a:ext cx="4657725" cy="324000"/>
          </a:xfrm>
        </p:spPr>
        <p:txBody>
          <a:bodyPr vert="horz" lIns="0" tIns="45720" rIns="91440" bIns="45720" rtlCol="0" anchor="ctr">
            <a:noAutofit/>
          </a:bodyPr>
          <a:lstStyle>
            <a:lvl1pPr>
              <a:buNone/>
              <a:defRPr lang="es-ES" sz="1800" smtClean="0">
                <a:solidFill>
                  <a:schemeClr val="bg1"/>
                </a:solidFill>
              </a:defRPr>
            </a:lvl1pPr>
            <a:lvl2pPr>
              <a:defRPr lang="es-ES" sz="2000" smtClean="0"/>
            </a:lvl2pPr>
            <a:lvl3pPr>
              <a:defRPr lang="es-ES" sz="1800" smtClean="0"/>
            </a:lvl3pPr>
            <a:lvl4pPr>
              <a:defRPr lang="es-ES" sz="1600" smtClean="0"/>
            </a:lvl4pPr>
            <a:lvl5pPr>
              <a:defRPr lang="es-ES" sz="1600"/>
            </a:lvl5pPr>
          </a:lstStyle>
          <a:p>
            <a:pPr marL="228600" lvl="0" indent="-228600"/>
            <a:r>
              <a:rPr lang="es-ES" dirty="0"/>
              <a:t>Nombre profesor</a:t>
            </a: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E0238106-741A-4343-90E6-82C2CBE98C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88" y="336550"/>
            <a:ext cx="1760220" cy="666750"/>
          </a:xfrm>
          <a:prstGeom prst="rect">
            <a:avLst/>
          </a:prstGeom>
        </p:spPr>
      </p:pic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37F9EF86-11D1-4A0E-BC64-2CCE6CDCA0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0488" y="2110493"/>
            <a:ext cx="1688400" cy="370800"/>
          </a:xfrm>
          <a:noFill/>
        </p:spPr>
        <p:txBody>
          <a:bodyPr wrap="square" lIns="0" tIns="0" rIns="0" bIns="0" rtlCol="0" anchor="b">
            <a:spAutoFit/>
          </a:bodyPr>
          <a:lstStyle>
            <a:lvl1pPr>
              <a:defRPr lang="es-ES" sz="1200" smtClean="0">
                <a:solidFill>
                  <a:schemeClr val="accent2"/>
                </a:solidFill>
              </a:defRPr>
            </a:lvl1pPr>
            <a:lvl2pPr>
              <a:defRPr lang="es-ES" sz="1800" smtClean="0"/>
            </a:lvl2pPr>
            <a:lvl3pPr>
              <a:defRPr lang="es-ES" sz="1800" smtClean="0"/>
            </a:lvl3pPr>
            <a:lvl4pPr>
              <a:defRPr lang="es-ES" sz="1800" smtClean="0"/>
            </a:lvl4pPr>
            <a:lvl5pPr>
              <a:defRPr lang="es-ES" sz="1800"/>
            </a:lvl5pPr>
          </a:lstStyle>
          <a:p>
            <a:pPr lvl="0"/>
            <a:r>
              <a:rPr lang="es-ES" dirty="0"/>
              <a:t>Incluir Escuela o Facultad</a:t>
            </a:r>
          </a:p>
        </p:txBody>
      </p:sp>
    </p:spTree>
    <p:extLst>
      <p:ext uri="{BB962C8B-B14F-4D97-AF65-F5344CB8AC3E}">
        <p14:creationId xmlns:p14="http://schemas.microsoft.com/office/powerpoint/2010/main" val="207683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-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3194-EF66-43F8-90AF-7DBDE5776A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0838" y="549275"/>
            <a:ext cx="4658264" cy="1141502"/>
          </a:xfrm>
        </p:spPr>
        <p:txBody>
          <a:bodyPr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br>
              <a:rPr lang="en-US" dirty="0"/>
            </a:br>
            <a:r>
              <a:rPr lang="en-US" dirty="0"/>
              <a:t>2ª </a:t>
            </a:r>
            <a:r>
              <a:rPr lang="en-US" dirty="0" err="1"/>
              <a:t>línea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B0B5A-AEEB-4475-A19E-BA45FD9D21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20838" y="1859707"/>
            <a:ext cx="4658264" cy="324000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endParaRPr lang="en-GB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AE786B6A-5A8F-435A-8494-DC494CC862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20988" y="2155825"/>
            <a:ext cx="4657725" cy="324000"/>
          </a:xfrm>
        </p:spPr>
        <p:txBody>
          <a:bodyPr vert="horz" lIns="0" tIns="45720" rIns="91440" bIns="45720" rtlCol="0" anchor="ctr">
            <a:noAutofit/>
          </a:bodyPr>
          <a:lstStyle>
            <a:lvl1pPr>
              <a:buNone/>
              <a:defRPr lang="es-ES" sz="1800" smtClean="0">
                <a:solidFill>
                  <a:schemeClr val="accent2"/>
                </a:solidFill>
              </a:defRPr>
            </a:lvl1pPr>
            <a:lvl2pPr>
              <a:defRPr lang="es-ES" sz="2000" smtClean="0"/>
            </a:lvl2pPr>
            <a:lvl3pPr>
              <a:defRPr lang="es-ES" sz="1800" smtClean="0"/>
            </a:lvl3pPr>
            <a:lvl4pPr>
              <a:defRPr lang="es-ES" sz="1600" smtClean="0"/>
            </a:lvl4pPr>
            <a:lvl5pPr>
              <a:defRPr lang="es-ES" sz="1600"/>
            </a:lvl5pPr>
          </a:lstStyle>
          <a:p>
            <a:pPr marL="228600" lvl="0" indent="-228600"/>
            <a:r>
              <a:rPr lang="es-ES" dirty="0"/>
              <a:t>Nombre profesor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54D0BAB-CB61-41AB-A5AE-9A981BE4C481}"/>
              </a:ext>
            </a:extLst>
          </p:cNvPr>
          <p:cNvSpPr/>
          <p:nvPr userDrawn="1"/>
        </p:nvSpPr>
        <p:spPr>
          <a:xfrm>
            <a:off x="0" y="0"/>
            <a:ext cx="24666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4429082-4295-45FF-823F-22B51F167C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88" y="336550"/>
            <a:ext cx="1758240" cy="666000"/>
          </a:xfrm>
          <a:prstGeom prst="rect">
            <a:avLst/>
          </a:prstGeom>
        </p:spPr>
      </p:pic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DD3CFC1-DCFB-4139-B6D8-AB083ACA62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5075" y="0"/>
            <a:ext cx="2066925" cy="6858000"/>
          </a:xfrm>
          <a:pattFill prst="dkUpDiag">
            <a:fgClr>
              <a:schemeClr val="accent5"/>
            </a:fgClr>
            <a:bgClr>
              <a:prstClr val="white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9" name="Marcador de texto 4">
            <a:extLst>
              <a:ext uri="{FF2B5EF4-FFF2-40B4-BE49-F238E27FC236}">
                <a16:creationId xmlns:a16="http://schemas.microsoft.com/office/drawing/2014/main" id="{A2BF2215-90BC-448C-8958-CA365B8855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0488" y="6263526"/>
            <a:ext cx="1688400" cy="370800"/>
          </a:xfrm>
          <a:noFill/>
        </p:spPr>
        <p:txBody>
          <a:bodyPr wrap="square" lIns="0" tIns="0" rIns="0" bIns="0" rtlCol="0" anchor="b">
            <a:spAutoFit/>
          </a:bodyPr>
          <a:lstStyle>
            <a:lvl1pPr>
              <a:defRPr lang="es-ES" sz="1200" smtClean="0">
                <a:solidFill>
                  <a:schemeClr val="accent2"/>
                </a:solidFill>
              </a:defRPr>
            </a:lvl1pPr>
            <a:lvl2pPr>
              <a:defRPr lang="es-ES" sz="1800" smtClean="0"/>
            </a:lvl2pPr>
            <a:lvl3pPr>
              <a:defRPr lang="es-ES" sz="1800" smtClean="0"/>
            </a:lvl3pPr>
            <a:lvl4pPr>
              <a:defRPr lang="es-ES" sz="1800" smtClean="0"/>
            </a:lvl4pPr>
            <a:lvl5pPr>
              <a:defRPr lang="es-ES" sz="1800"/>
            </a:lvl5pPr>
          </a:lstStyle>
          <a:p>
            <a:pPr lvl="0"/>
            <a:r>
              <a:rPr lang="es-ES" dirty="0"/>
              <a:t>Incluir Escuela o Facultad</a:t>
            </a:r>
          </a:p>
        </p:txBody>
      </p:sp>
    </p:spTree>
    <p:extLst>
      <p:ext uri="{BB962C8B-B14F-4D97-AF65-F5344CB8AC3E}">
        <p14:creationId xmlns:p14="http://schemas.microsoft.com/office/powerpoint/2010/main" val="280122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-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054D0BAB-CB61-41AB-A5AE-9A981BE4C481}"/>
              </a:ext>
            </a:extLst>
          </p:cNvPr>
          <p:cNvSpPr/>
          <p:nvPr userDrawn="1"/>
        </p:nvSpPr>
        <p:spPr>
          <a:xfrm>
            <a:off x="0" y="0"/>
            <a:ext cx="246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B35EEA6-763C-4C44-890C-4530FC7786E8}"/>
              </a:ext>
            </a:extLst>
          </p:cNvPr>
          <p:cNvSpPr/>
          <p:nvPr userDrawn="1"/>
        </p:nvSpPr>
        <p:spPr>
          <a:xfrm rot="5400000">
            <a:off x="5522492" y="-3055892"/>
            <a:ext cx="2762716" cy="887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93194-EF66-43F8-90AF-7DBDE5776A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0838" y="549275"/>
            <a:ext cx="4658264" cy="1141502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br>
              <a:rPr lang="en-US" dirty="0"/>
            </a:br>
            <a:r>
              <a:rPr lang="en-US" dirty="0"/>
              <a:t>2ª </a:t>
            </a:r>
            <a:r>
              <a:rPr lang="en-US" dirty="0" err="1"/>
              <a:t>línea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B0B5A-AEEB-4475-A19E-BA45FD9D21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20838" y="1859707"/>
            <a:ext cx="4658264" cy="324000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endParaRPr lang="en-GB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AE786B6A-5A8F-435A-8494-DC494CC862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20988" y="2155825"/>
            <a:ext cx="4657725" cy="324000"/>
          </a:xfrm>
        </p:spPr>
        <p:txBody>
          <a:bodyPr vert="horz" lIns="0" tIns="45720" rIns="91440" bIns="45720" rtlCol="0" anchor="ctr">
            <a:noAutofit/>
          </a:bodyPr>
          <a:lstStyle>
            <a:lvl1pPr>
              <a:buNone/>
              <a:defRPr lang="es-ES" sz="1800" smtClean="0">
                <a:solidFill>
                  <a:schemeClr val="accent2"/>
                </a:solidFill>
              </a:defRPr>
            </a:lvl1pPr>
            <a:lvl2pPr>
              <a:defRPr lang="es-ES" sz="2000" smtClean="0"/>
            </a:lvl2pPr>
            <a:lvl3pPr>
              <a:defRPr lang="es-ES" sz="1800" smtClean="0"/>
            </a:lvl3pPr>
            <a:lvl4pPr>
              <a:defRPr lang="es-ES" sz="1600" smtClean="0"/>
            </a:lvl4pPr>
            <a:lvl5pPr>
              <a:defRPr lang="es-ES" sz="1600"/>
            </a:lvl5pPr>
          </a:lstStyle>
          <a:p>
            <a:pPr marL="228600" lvl="0" indent="-228600"/>
            <a:r>
              <a:rPr lang="es-ES" dirty="0"/>
              <a:t>Nombre profesor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A50432BD-C415-444B-87D5-15422461AB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88" y="336550"/>
            <a:ext cx="1758240" cy="666000"/>
          </a:xfrm>
          <a:prstGeom prst="rect">
            <a:avLst/>
          </a:prstGeom>
        </p:spPr>
      </p:pic>
      <p:sp>
        <p:nvSpPr>
          <p:cNvPr id="13" name="Marcador de posición de imagen 11">
            <a:extLst>
              <a:ext uri="{FF2B5EF4-FFF2-40B4-BE49-F238E27FC236}">
                <a16:creationId xmlns:a16="http://schemas.microsoft.com/office/drawing/2014/main" id="{32FBFA23-2989-401A-BD54-022372E1A6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766415"/>
            <a:ext cx="12191999" cy="4104000"/>
          </a:xfrm>
          <a:pattFill prst="dkUpDiag">
            <a:fgClr>
              <a:schemeClr val="accent5"/>
            </a:fgClr>
            <a:bgClr>
              <a:prstClr val="white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1F950E50-9D14-4F20-BE79-A8443DAED3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0488" y="2110493"/>
            <a:ext cx="1688400" cy="370800"/>
          </a:xfrm>
          <a:noFill/>
        </p:spPr>
        <p:txBody>
          <a:bodyPr wrap="square" lIns="0" tIns="0" rIns="0" bIns="0" rtlCol="0" anchor="b">
            <a:spAutoFit/>
          </a:bodyPr>
          <a:lstStyle>
            <a:lvl1pPr>
              <a:defRPr lang="es-ES" sz="1200" smtClean="0">
                <a:solidFill>
                  <a:schemeClr val="accent2"/>
                </a:solidFill>
              </a:defRPr>
            </a:lvl1pPr>
            <a:lvl2pPr>
              <a:defRPr lang="es-ES" sz="1800" smtClean="0"/>
            </a:lvl2pPr>
            <a:lvl3pPr>
              <a:defRPr lang="es-ES" sz="1800" smtClean="0"/>
            </a:lvl3pPr>
            <a:lvl4pPr>
              <a:defRPr lang="es-ES" sz="1800" smtClean="0"/>
            </a:lvl4pPr>
            <a:lvl5pPr>
              <a:defRPr lang="es-ES" sz="1800"/>
            </a:lvl5pPr>
          </a:lstStyle>
          <a:p>
            <a:pPr lvl="0"/>
            <a:r>
              <a:rPr lang="es-ES" dirty="0"/>
              <a:t>Incluir Escuela o Facultad</a:t>
            </a:r>
          </a:p>
        </p:txBody>
      </p:sp>
    </p:spTree>
    <p:extLst>
      <p:ext uri="{BB962C8B-B14F-4D97-AF65-F5344CB8AC3E}">
        <p14:creationId xmlns:p14="http://schemas.microsoft.com/office/powerpoint/2010/main" val="344209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p + imagen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23E6B45C-1B52-4ADE-ACA8-6CF862CB8B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9213" y="0"/>
            <a:ext cx="4570412" cy="6858000"/>
          </a:xfrm>
          <a:pattFill prst="dkUpDiag">
            <a:fgClr>
              <a:schemeClr val="accent5"/>
            </a:fgClr>
            <a:bgClr>
              <a:prstClr val="white"/>
            </a:bgClr>
          </a:pattFill>
        </p:spPr>
        <p:txBody>
          <a:bodyPr vert="horz" lIns="0" tIns="45720" rIns="91440" bIns="45720" rtlCol="0" anchor="ctr">
            <a:normAutofit/>
          </a:bodyPr>
          <a:lstStyle>
            <a:lvl1pPr>
              <a:defRPr lang="es-ES"/>
            </a:lvl1pPr>
          </a:lstStyle>
          <a:p>
            <a:pPr lvl="0" algn="ctr">
              <a:buNone/>
            </a:pPr>
            <a:r>
              <a:rPr lang="es-ES"/>
              <a:t>Haga clic en el icono para agregar una imagen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91D73-7CC1-449B-8580-6365B13DF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2401" y="558801"/>
            <a:ext cx="5521864" cy="61595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Titular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6AB8-4B24-4136-B712-7F02DDE43C9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22400" y="2078965"/>
            <a:ext cx="5521864" cy="37007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9173914-2BDD-459A-804C-C520E852F28E}"/>
              </a:ext>
            </a:extLst>
          </p:cNvPr>
          <p:cNvSpPr/>
          <p:nvPr userDrawn="1"/>
        </p:nvSpPr>
        <p:spPr>
          <a:xfrm>
            <a:off x="0" y="0"/>
            <a:ext cx="990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EDB27E3-41D0-4C7B-B3CE-80494713751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422399" y="1176788"/>
            <a:ext cx="5521863" cy="361725"/>
          </a:xfrm>
        </p:spPr>
        <p:txBody>
          <a:bodyPr anchor="t">
            <a:noAutofit/>
          </a:bodyPr>
          <a:lstStyle>
            <a:lvl1pPr marL="0" indent="0" algn="l">
              <a:buNone/>
              <a:defRPr sz="2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Subtítulo</a:t>
            </a:r>
            <a:endParaRPr lang="en-GB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D4AC8480-B2FD-4221-832E-B399D95EDE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69213" y="6130925"/>
            <a:ext cx="4570412" cy="727075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228600" indent="-50800" algn="l"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Créditos foto</a:t>
            </a: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E4100FA3-45D5-4269-909C-7B9799B989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9084"/>
          <a:stretch/>
        </p:blipFill>
        <p:spPr>
          <a:xfrm>
            <a:off x="340488" y="336550"/>
            <a:ext cx="368172" cy="666750"/>
          </a:xfrm>
          <a:prstGeom prst="rect">
            <a:avLst/>
          </a:prstGeom>
        </p:spPr>
      </p:pic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87AE1E16-2B96-4F7B-BFB0-FAE2642917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22400" y="6408077"/>
            <a:ext cx="5521862" cy="184666"/>
          </a:xfrm>
          <a:noFill/>
        </p:spPr>
        <p:txBody>
          <a:bodyPr wrap="square" lIns="0" tIns="0" rIns="0" bIns="0" rtlCol="0" anchor="b">
            <a:spAutoFit/>
          </a:bodyPr>
          <a:lstStyle>
            <a:lvl1pPr>
              <a:defRPr lang="es-ES" sz="1200" smtClean="0">
                <a:solidFill>
                  <a:schemeClr val="accent2"/>
                </a:solidFill>
              </a:defRPr>
            </a:lvl1pPr>
            <a:lvl2pPr>
              <a:defRPr lang="es-ES" sz="1800" smtClean="0"/>
            </a:lvl2pPr>
            <a:lvl3pPr>
              <a:defRPr lang="es-ES" sz="1800" smtClean="0"/>
            </a:lvl3pPr>
            <a:lvl4pPr>
              <a:defRPr lang="es-ES" sz="1800" smtClean="0"/>
            </a:lvl4pPr>
            <a:lvl5pPr>
              <a:defRPr lang="es-ES" sz="1800"/>
            </a:lvl5pPr>
          </a:lstStyle>
          <a:p>
            <a:pPr lvl="0"/>
            <a:r>
              <a:rPr lang="es-ES" dirty="0"/>
              <a:t>Incluir Escuela o Facultad</a:t>
            </a:r>
          </a:p>
        </p:txBody>
      </p:sp>
    </p:spTree>
    <p:extLst>
      <p:ext uri="{BB962C8B-B14F-4D97-AF65-F5344CB8AC3E}">
        <p14:creationId xmlns:p14="http://schemas.microsoft.com/office/powerpoint/2010/main" val="176675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p + imagen iz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23E6B45C-1B52-4ADE-ACA8-6CF862CB8B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0034" y="0"/>
            <a:ext cx="4570412" cy="6858000"/>
          </a:xfrm>
          <a:pattFill prst="dkUpDiag">
            <a:fgClr>
              <a:schemeClr val="accent5"/>
            </a:fgClr>
            <a:bgClr>
              <a:prstClr val="white"/>
            </a:bgClr>
          </a:pattFill>
        </p:spPr>
        <p:txBody>
          <a:bodyPr vert="horz" lIns="0" tIns="45720" rIns="91440" bIns="45720" rtlCol="0" anchor="ctr">
            <a:normAutofit/>
          </a:bodyPr>
          <a:lstStyle>
            <a:lvl1pPr>
              <a:defRPr lang="es-ES"/>
            </a:lvl1pPr>
          </a:lstStyle>
          <a:p>
            <a:pPr lvl="0" algn="ctr">
              <a:buNone/>
            </a:pPr>
            <a:r>
              <a:rPr lang="es-ES"/>
              <a:t>Haga clic en el icono para agregar una imagen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9173914-2BDD-459A-804C-C520E852F28E}"/>
              </a:ext>
            </a:extLst>
          </p:cNvPr>
          <p:cNvSpPr/>
          <p:nvPr userDrawn="1"/>
        </p:nvSpPr>
        <p:spPr>
          <a:xfrm>
            <a:off x="0" y="0"/>
            <a:ext cx="990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D4AC8480-B2FD-4221-832E-B399D95EDE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0034" y="6130925"/>
            <a:ext cx="4570412" cy="727075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228600" indent="-50800" algn="l"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Créditos foto</a:t>
            </a: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E4100FA3-45D5-4269-909C-7B9799B989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9084"/>
          <a:stretch/>
        </p:blipFill>
        <p:spPr>
          <a:xfrm>
            <a:off x="340488" y="336550"/>
            <a:ext cx="368172" cy="666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891D73-7CC1-449B-8580-6365B13DF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1531" y="558801"/>
            <a:ext cx="5521864" cy="61595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Titular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6AB8-4B24-4136-B712-7F02DDE43C9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61530" y="2078965"/>
            <a:ext cx="5521864" cy="37007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EDB27E3-41D0-4C7B-B3CE-80494713751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061529" y="1176788"/>
            <a:ext cx="5521863" cy="361725"/>
          </a:xfrm>
        </p:spPr>
        <p:txBody>
          <a:bodyPr anchor="t">
            <a:noAutofit/>
          </a:bodyPr>
          <a:lstStyle>
            <a:lvl1pPr marL="0" indent="0" algn="l">
              <a:buNone/>
              <a:defRPr sz="2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Subtítulo</a:t>
            </a:r>
            <a:endParaRPr lang="en-GB" dirty="0"/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6C8BBA2A-CB60-444D-8617-04218B08D2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1528" y="6408077"/>
            <a:ext cx="5521862" cy="184666"/>
          </a:xfrm>
          <a:noFill/>
        </p:spPr>
        <p:txBody>
          <a:bodyPr wrap="square" lIns="0" tIns="0" rIns="0" bIns="0" rtlCol="0" anchor="b">
            <a:spAutoFit/>
          </a:bodyPr>
          <a:lstStyle>
            <a:lvl1pPr>
              <a:defRPr lang="es-ES" sz="1200" smtClean="0">
                <a:solidFill>
                  <a:schemeClr val="accent2"/>
                </a:solidFill>
              </a:defRPr>
            </a:lvl1pPr>
            <a:lvl2pPr>
              <a:defRPr lang="es-ES" sz="1800" smtClean="0"/>
            </a:lvl2pPr>
            <a:lvl3pPr>
              <a:defRPr lang="es-ES" sz="1800" smtClean="0"/>
            </a:lvl3pPr>
            <a:lvl4pPr>
              <a:defRPr lang="es-ES" sz="1800" smtClean="0"/>
            </a:lvl4pPr>
            <a:lvl5pPr>
              <a:defRPr lang="es-ES" sz="1800"/>
            </a:lvl5pPr>
          </a:lstStyle>
          <a:p>
            <a:pPr lvl="0"/>
            <a:r>
              <a:rPr lang="es-ES" dirty="0"/>
              <a:t>Incluir Escuela o Facultad</a:t>
            </a:r>
          </a:p>
        </p:txBody>
      </p:sp>
    </p:spTree>
    <p:extLst>
      <p:ext uri="{BB962C8B-B14F-4D97-AF65-F5344CB8AC3E}">
        <p14:creationId xmlns:p14="http://schemas.microsoft.com/office/powerpoint/2010/main" val="277123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gráf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5DF8EDC-D112-4340-ADF1-297B4863C834}"/>
              </a:ext>
            </a:extLst>
          </p:cNvPr>
          <p:cNvSpPr/>
          <p:nvPr userDrawn="1"/>
        </p:nvSpPr>
        <p:spPr>
          <a:xfrm>
            <a:off x="5570446" y="0"/>
            <a:ext cx="6621554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9173914-2BDD-459A-804C-C520E852F28E}"/>
              </a:ext>
            </a:extLst>
          </p:cNvPr>
          <p:cNvSpPr/>
          <p:nvPr userDrawn="1"/>
        </p:nvSpPr>
        <p:spPr>
          <a:xfrm>
            <a:off x="0" y="0"/>
            <a:ext cx="990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E4100FA3-45D5-4269-909C-7B9799B989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9084"/>
          <a:stretch/>
        </p:blipFill>
        <p:spPr>
          <a:xfrm>
            <a:off x="340488" y="336550"/>
            <a:ext cx="368172" cy="66675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F15A514-4AC3-4D93-86FB-1047C43C5A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2401" y="558801"/>
            <a:ext cx="3672000" cy="61595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Titular</a:t>
            </a:r>
            <a:endParaRPr lang="en-GB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485D29D-CB80-4703-93AD-9583660324E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22400" y="2078965"/>
            <a:ext cx="3672000" cy="37007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762C542C-5EFC-4A3B-90BB-5D387EF8490A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422399" y="1176788"/>
            <a:ext cx="3672000" cy="361725"/>
          </a:xfrm>
        </p:spPr>
        <p:txBody>
          <a:bodyPr anchor="t">
            <a:noAutofit/>
          </a:bodyPr>
          <a:lstStyle>
            <a:lvl1pPr marL="0" indent="0" algn="l">
              <a:buNone/>
              <a:defRPr sz="2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Subtítulo</a:t>
            </a:r>
            <a:endParaRPr lang="en-GB" dirty="0"/>
          </a:p>
        </p:txBody>
      </p:sp>
      <p:sp>
        <p:nvSpPr>
          <p:cNvPr id="7" name="Marcador de gráfico 6">
            <a:extLst>
              <a:ext uri="{FF2B5EF4-FFF2-40B4-BE49-F238E27FC236}">
                <a16:creationId xmlns:a16="http://schemas.microsoft.com/office/drawing/2014/main" id="{10D59848-F84C-43E4-B456-4D18DC193C9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892800" y="549275"/>
            <a:ext cx="5959475" cy="608330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s-ES"/>
              <a:t>Haga clic en el icono para agregar un gráfico</a:t>
            </a:r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87A0171A-3056-471A-A3B3-ECD6E08F15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22400" y="6408077"/>
            <a:ext cx="5521862" cy="184666"/>
          </a:xfrm>
          <a:noFill/>
        </p:spPr>
        <p:txBody>
          <a:bodyPr wrap="square" lIns="0" tIns="0" rIns="0" bIns="0" rtlCol="0" anchor="b">
            <a:spAutoFit/>
          </a:bodyPr>
          <a:lstStyle>
            <a:lvl1pPr>
              <a:defRPr lang="es-ES" sz="1200" smtClean="0">
                <a:solidFill>
                  <a:schemeClr val="accent2"/>
                </a:solidFill>
              </a:defRPr>
            </a:lvl1pPr>
            <a:lvl2pPr>
              <a:defRPr lang="es-ES" sz="1800" smtClean="0"/>
            </a:lvl2pPr>
            <a:lvl3pPr>
              <a:defRPr lang="es-ES" sz="1800" smtClean="0"/>
            </a:lvl3pPr>
            <a:lvl4pPr>
              <a:defRPr lang="es-ES" sz="1800" smtClean="0"/>
            </a:lvl4pPr>
            <a:lvl5pPr>
              <a:defRPr lang="es-ES" sz="1800"/>
            </a:lvl5pPr>
          </a:lstStyle>
          <a:p>
            <a:pPr lvl="0"/>
            <a:r>
              <a:rPr lang="es-ES" dirty="0"/>
              <a:t>Incluir Escuela o Facultad</a:t>
            </a:r>
          </a:p>
        </p:txBody>
      </p:sp>
    </p:spTree>
    <p:extLst>
      <p:ext uri="{BB962C8B-B14F-4D97-AF65-F5344CB8AC3E}">
        <p14:creationId xmlns:p14="http://schemas.microsoft.com/office/powerpoint/2010/main" val="76046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F75DABFB-961E-4AC4-A4AA-EF687294724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6950" y="0"/>
            <a:ext cx="9129600" cy="6858000"/>
          </a:xfrm>
          <a:pattFill prst="dkUpDiag">
            <a:fgClr>
              <a:schemeClr val="accent5"/>
            </a:fgClr>
            <a:bgClr>
              <a:prstClr val="white"/>
            </a:bgClr>
          </a:pattFill>
        </p:spPr>
        <p:txBody>
          <a:bodyPr vert="horz" lIns="0" tIns="45720" rIns="91440" bIns="45720" rtlCol="0" anchor="ctr">
            <a:normAutofit/>
          </a:bodyPr>
          <a:lstStyle>
            <a:lvl1pPr>
              <a:defRPr lang="es-ES"/>
            </a:lvl1pPr>
          </a:lstStyle>
          <a:p>
            <a:pPr lvl="0" algn="ctr">
              <a:buNone/>
            </a:pPr>
            <a:r>
              <a:rPr lang="es-ES"/>
              <a:t>Haga clic en el icono para agregar una imagen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7A9DE3F-31E4-4FFC-B5CD-3566F116B3B0}"/>
              </a:ext>
            </a:extLst>
          </p:cNvPr>
          <p:cNvSpPr/>
          <p:nvPr userDrawn="1"/>
        </p:nvSpPr>
        <p:spPr>
          <a:xfrm>
            <a:off x="0" y="0"/>
            <a:ext cx="990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texto 14">
            <a:extLst>
              <a:ext uri="{FF2B5EF4-FFF2-40B4-BE49-F238E27FC236}">
                <a16:creationId xmlns:a16="http://schemas.microsoft.com/office/drawing/2014/main" id="{12C4D666-28FE-4BF7-A81F-9E4A891D74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6950" y="6130925"/>
            <a:ext cx="4570412" cy="727075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228600" indent="-50800" algn="l"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Créditos foto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C4AA54E3-E23C-407C-AD81-0A95352056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6850" y="561975"/>
            <a:ext cx="7867650" cy="3429000"/>
          </a:xfrm>
        </p:spPr>
        <p:txBody>
          <a:bodyPr>
            <a:normAutofit/>
          </a:bodyPr>
          <a:lstStyle>
            <a:lvl1pPr>
              <a:buNone/>
              <a:defRPr sz="4000">
                <a:solidFill>
                  <a:schemeClr val="bg1"/>
                </a:solidFill>
              </a:defRPr>
            </a:lvl1pPr>
            <a:lvl2pPr>
              <a:buNone/>
              <a:defRPr sz="3000">
                <a:solidFill>
                  <a:schemeClr val="bg1"/>
                </a:solidFill>
              </a:defRPr>
            </a:lvl2pPr>
            <a:lvl3pPr>
              <a:buNone/>
              <a:defRPr sz="3000">
                <a:solidFill>
                  <a:schemeClr val="bg1"/>
                </a:solidFill>
              </a:defRPr>
            </a:lvl3pPr>
            <a:lvl4pPr>
              <a:buNone/>
              <a:defRPr sz="3000">
                <a:solidFill>
                  <a:schemeClr val="bg1"/>
                </a:solidFill>
              </a:defRPr>
            </a:lvl4pPr>
            <a:lvl5pPr>
              <a:buNone/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Textos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A4AA260C-8AE9-4969-8E36-3073F03031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9084"/>
          <a:stretch/>
        </p:blipFill>
        <p:spPr>
          <a:xfrm>
            <a:off x="340488" y="336550"/>
            <a:ext cx="368172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5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FF81AD8-4470-4B5B-884A-8B9C13BFC132}"/>
              </a:ext>
            </a:extLst>
          </p:cNvPr>
          <p:cNvSpPr/>
          <p:nvPr userDrawn="1"/>
        </p:nvSpPr>
        <p:spPr>
          <a:xfrm>
            <a:off x="996950" y="0"/>
            <a:ext cx="912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7A9DE3F-31E4-4FFC-B5CD-3566F116B3B0}"/>
              </a:ext>
            </a:extLst>
          </p:cNvPr>
          <p:cNvSpPr/>
          <p:nvPr userDrawn="1"/>
        </p:nvSpPr>
        <p:spPr>
          <a:xfrm>
            <a:off x="0" y="0"/>
            <a:ext cx="990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C4AA54E3-E23C-407C-AD81-0A95352056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6850" y="561975"/>
            <a:ext cx="7867650" cy="3429000"/>
          </a:xfrm>
        </p:spPr>
        <p:txBody>
          <a:bodyPr>
            <a:normAutofit/>
          </a:bodyPr>
          <a:lstStyle>
            <a:lvl1pPr>
              <a:buNone/>
              <a:defRPr sz="4000">
                <a:solidFill>
                  <a:schemeClr val="tx1"/>
                </a:solidFill>
              </a:defRPr>
            </a:lvl1pPr>
            <a:lvl2pPr>
              <a:buNone/>
              <a:defRPr sz="3000">
                <a:solidFill>
                  <a:schemeClr val="bg1"/>
                </a:solidFill>
              </a:defRPr>
            </a:lvl2pPr>
            <a:lvl3pPr>
              <a:buNone/>
              <a:defRPr sz="3000">
                <a:solidFill>
                  <a:schemeClr val="bg1"/>
                </a:solidFill>
              </a:defRPr>
            </a:lvl3pPr>
            <a:lvl4pPr>
              <a:buNone/>
              <a:defRPr sz="3000">
                <a:solidFill>
                  <a:schemeClr val="bg1"/>
                </a:solidFill>
              </a:defRPr>
            </a:lvl4pPr>
            <a:lvl5pPr>
              <a:buNone/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Textos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A4AA260C-8AE9-4969-8E36-3073F03031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9084"/>
          <a:stretch/>
        </p:blipFill>
        <p:spPr>
          <a:xfrm>
            <a:off x="340488" y="336550"/>
            <a:ext cx="368172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4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0F86D-5BAD-434A-A6E1-9CE1DDB7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49275"/>
            <a:ext cx="10371137" cy="114141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46842-5D23-4FC1-AE63-D70A280D5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662" y="1825625"/>
            <a:ext cx="10371138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5EAC-CFC0-4E7F-B8AB-2AB0CF043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96ACA-79D8-410A-A655-B2EDE9EEDEA2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B07EC-8E5B-411B-8B6D-8F2E42A6E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144C8-1899-4E5E-9CEA-1FBE31A6F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FBFDB-A9BD-479C-8D83-ACD3D00E0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45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50" r:id="rId5"/>
    <p:sldLayoutId id="2147483669" r:id="rId6"/>
    <p:sldLayoutId id="2147483665" r:id="rId7"/>
    <p:sldLayoutId id="2147483654" r:id="rId8"/>
    <p:sldLayoutId id="2147483666" r:id="rId9"/>
    <p:sldLayoutId id="2147483667" r:id="rId10"/>
    <p:sldLayoutId id="2147483668" r:id="rId11"/>
    <p:sldLayoutId id="2147483664" r:id="rId12"/>
    <p:sldLayoutId id="2147483670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61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jpe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B0B11-F105-4B06-AE05-F77CE2CA5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717" y="559219"/>
            <a:ext cx="9574751" cy="2108410"/>
          </a:xfrm>
        </p:spPr>
        <p:txBody>
          <a:bodyPr/>
          <a:lstStyle/>
          <a:p>
            <a:pPr algn="ctr"/>
            <a:r>
              <a:rPr lang="es-ES" dirty="0"/>
              <a:t>VISUALIZACIÓN EN REALIDAD VIRTUAL DE DATOS AERONÁUTICOS</a:t>
            </a:r>
            <a:br>
              <a:rPr lang="es-ES" dirty="0"/>
            </a:br>
            <a:r>
              <a:rPr lang="es-ES" dirty="0"/>
              <a:t>CON CONTEXTO GEOESPACIAL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E5FF894-70E1-4C1E-B554-91E52E7F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05230" y="4190371"/>
            <a:ext cx="4657725" cy="324000"/>
          </a:xfrm>
        </p:spPr>
        <p:txBody>
          <a:bodyPr/>
          <a:lstStyle/>
          <a:p>
            <a:r>
              <a:rPr lang="es-ES" dirty="0"/>
              <a:t>Autor : Víctor Jesús Temprano Hernández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93CDCF7-3510-4970-AFCB-F28A722F6F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573" y="6072771"/>
            <a:ext cx="2206229" cy="553998"/>
          </a:xfrm>
        </p:spPr>
        <p:txBody>
          <a:bodyPr/>
          <a:lstStyle/>
          <a:p>
            <a:pPr algn="ctr"/>
            <a:r>
              <a:rPr lang="es-ES" dirty="0"/>
              <a:t>ESCUELA DE INGENIERÍA DE FUENLABRADA</a:t>
            </a:r>
          </a:p>
        </p:txBody>
      </p:sp>
      <p:sp>
        <p:nvSpPr>
          <p:cNvPr id="8" name="Marcador de texto 5">
            <a:extLst>
              <a:ext uri="{FF2B5EF4-FFF2-40B4-BE49-F238E27FC236}">
                <a16:creationId xmlns:a16="http://schemas.microsoft.com/office/drawing/2014/main" id="{FBB2AB48-2AA1-4C49-67E7-6AD4A590D485}"/>
              </a:ext>
            </a:extLst>
          </p:cNvPr>
          <p:cNvSpPr txBox="1">
            <a:spLocks/>
          </p:cNvSpPr>
          <p:nvPr/>
        </p:nvSpPr>
        <p:spPr>
          <a:xfrm>
            <a:off x="5005230" y="4572919"/>
            <a:ext cx="4657725" cy="324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s-ES" sz="18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s-E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s-E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s-E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Tutor : Dr. Jesús M. González Barahona</a:t>
            </a:r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id="{88D42790-7FBA-34DB-4278-BB6F08059370}"/>
              </a:ext>
            </a:extLst>
          </p:cNvPr>
          <p:cNvSpPr txBox="1">
            <a:spLocks/>
          </p:cNvSpPr>
          <p:nvPr/>
        </p:nvSpPr>
        <p:spPr>
          <a:xfrm>
            <a:off x="340488" y="4287873"/>
            <a:ext cx="16884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s-ES" sz="12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s-E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s-E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s-E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800" b="1" dirty="0"/>
              <a:t>TRABAJO FIN DE GRADO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6B18976-218C-D8CD-1024-273BD9A45D7A}"/>
              </a:ext>
            </a:extLst>
          </p:cNvPr>
          <p:cNvSpPr txBox="1">
            <a:spLocks/>
          </p:cNvSpPr>
          <p:nvPr/>
        </p:nvSpPr>
        <p:spPr>
          <a:xfrm>
            <a:off x="4160771" y="5954936"/>
            <a:ext cx="6346642" cy="4779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200" dirty="0"/>
              <a:t>Curso académico 2022/2023</a:t>
            </a:r>
          </a:p>
        </p:txBody>
      </p:sp>
    </p:spTree>
    <p:extLst>
      <p:ext uri="{BB962C8B-B14F-4D97-AF65-F5344CB8AC3E}">
        <p14:creationId xmlns:p14="http://schemas.microsoft.com/office/powerpoint/2010/main" val="274867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FF67D6C-A177-8AD1-863F-DF6F8B63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HTML5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0326BBE-8416-C08F-02FE-4E71983754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CCC83F91-0837-560B-19C8-8CD6E952B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040" y="167507"/>
            <a:ext cx="962924" cy="96295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54BF432-54DC-BDE5-AB64-B501400ED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1846626"/>
            <a:ext cx="9554908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7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FF67D6C-A177-8AD1-863F-DF6F8B63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A-</a:t>
            </a:r>
            <a:r>
              <a:rPr lang="es-ES" dirty="0" err="1"/>
              <a:t>Frame</a:t>
            </a:r>
            <a:r>
              <a:rPr lang="es-ES" dirty="0"/>
              <a:t> y Three.js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0326BBE-8416-C08F-02FE-4E71983754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pic>
        <p:nvPicPr>
          <p:cNvPr id="2" name="Imagen 1" descr="Imagen que contiene lego&#10;&#10;Descripción generada automáticamente">
            <a:extLst>
              <a:ext uri="{FF2B5EF4-FFF2-40B4-BE49-F238E27FC236}">
                <a16:creationId xmlns:a16="http://schemas.microsoft.com/office/drawing/2014/main" id="{A5663457-5226-B883-3B68-9DA902E7F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937917" y="402665"/>
            <a:ext cx="866607" cy="772086"/>
          </a:xfrm>
          <a:prstGeom prst="rect">
            <a:avLst/>
          </a:prstGeom>
        </p:spPr>
      </p:pic>
      <p:pic>
        <p:nvPicPr>
          <p:cNvPr id="4" name="Imagen 3" descr="Imagen que contiene Forma&#10;&#10;Descripción generada automáticamente">
            <a:extLst>
              <a:ext uri="{FF2B5EF4-FFF2-40B4-BE49-F238E27FC236}">
                <a16:creationId xmlns:a16="http://schemas.microsoft.com/office/drawing/2014/main" id="{049AFD1A-4ADC-A742-5B59-19773A4C7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261" y="402665"/>
            <a:ext cx="1510217" cy="77208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851D04E-478A-E4DB-9A04-371082AE4966}"/>
              </a:ext>
            </a:extLst>
          </p:cNvPr>
          <p:cNvSpPr txBox="1"/>
          <p:nvPr/>
        </p:nvSpPr>
        <p:spPr>
          <a:xfrm>
            <a:off x="1422400" y="1493520"/>
            <a:ext cx="9946640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Utiliza el patrón entidad componente, donde las entidades representan los objetos en la escena y, los componentes son bloques de funcionalidad que se agregan a las entidades para definir su comportamiento, apariencia o interacción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Utiliza las etiquetas personalizadas de HTML5 para inicializar entidades y componentes de manera sencilla, sin la necesidad de escribir código JavaScript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A través de estas etiquetas personalizadas de HTML, A-</a:t>
            </a:r>
            <a:r>
              <a:rPr lang="es-ES" dirty="0" err="1"/>
              <a:t>Frame</a:t>
            </a:r>
            <a:r>
              <a:rPr lang="es-ES" dirty="0"/>
              <a:t> encapsula y simplifica el uso de Three.js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Permite mediante el uso de componentes alterar el comportamiento de las entidades</a:t>
            </a:r>
          </a:p>
        </p:txBody>
      </p:sp>
    </p:spTree>
    <p:extLst>
      <p:ext uri="{BB962C8B-B14F-4D97-AF65-F5344CB8AC3E}">
        <p14:creationId xmlns:p14="http://schemas.microsoft.com/office/powerpoint/2010/main" val="82434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E3DC0E-8B4D-103F-21EC-228C5FAF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558801"/>
            <a:ext cx="7645399" cy="615950"/>
          </a:xfrm>
        </p:spPr>
        <p:txBody>
          <a:bodyPr>
            <a:normAutofit fontScale="90000"/>
          </a:bodyPr>
          <a:lstStyle/>
          <a:p>
            <a:r>
              <a:rPr lang="es-ES" dirty="0"/>
              <a:t>Proceso de desarrollo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A169EDE-7B8D-251F-7863-5564C28B7B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s-ES" dirty="0"/>
              <a:t>Scrum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E7D8322-F0E4-2E4B-3717-02143FA3D4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6D0D2745-239F-418C-FF69-03F5C786C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51" y="2177533"/>
            <a:ext cx="6611088" cy="353733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F4736FC-6935-4DBB-8BA4-3491083F0A08}"/>
              </a:ext>
            </a:extLst>
          </p:cNvPr>
          <p:cNvSpPr txBox="1"/>
          <p:nvPr/>
        </p:nvSpPr>
        <p:spPr>
          <a:xfrm>
            <a:off x="1422399" y="1920240"/>
            <a:ext cx="367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dfas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5539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E3DC0E-8B4D-103F-21EC-228C5FAF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558801"/>
            <a:ext cx="7645399" cy="615950"/>
          </a:xfrm>
        </p:spPr>
        <p:txBody>
          <a:bodyPr>
            <a:normAutofit fontScale="90000"/>
          </a:bodyPr>
          <a:lstStyle/>
          <a:p>
            <a:r>
              <a:rPr lang="es-ES" dirty="0"/>
              <a:t>DISEÑO E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A169EDE-7B8D-251F-7863-5564C28B7B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s-ES" dirty="0"/>
              <a:t>Arquitectura general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E7D8322-F0E4-2E4B-3717-02143FA3D4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383DCD1-A2E4-3F8D-7451-1209EA2DA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302" y="1529994"/>
            <a:ext cx="2291429" cy="476920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EB288A8-B37C-1CBD-6DF5-E234474C70DF}"/>
              </a:ext>
            </a:extLst>
          </p:cNvPr>
          <p:cNvSpPr txBox="1"/>
          <p:nvPr/>
        </p:nvSpPr>
        <p:spPr>
          <a:xfrm>
            <a:off x="1422399" y="1859280"/>
            <a:ext cx="7272021" cy="346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i="1" dirty="0" err="1"/>
              <a:t>Gui</a:t>
            </a:r>
            <a:r>
              <a:rPr lang="es-ES" sz="1600" b="1" i="1" dirty="0"/>
              <a:t>: </a:t>
            </a:r>
            <a:r>
              <a:rPr lang="es-ES" sz="1600" dirty="0"/>
              <a:t>Ficheros que gestionan y contienen todos los componentes relacionados con la interfaz gráfica del usuario.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i="1" dirty="0"/>
              <a:t>Gis: </a:t>
            </a:r>
            <a:r>
              <a:rPr lang="es-ES" sz="1600" dirty="0"/>
              <a:t>Contiene la lógica que gestiona las transformaciones geoespaciales.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i="1" dirty="0"/>
              <a:t>Data: </a:t>
            </a:r>
            <a:r>
              <a:rPr lang="es-ES" sz="1600" dirty="0"/>
              <a:t>Ficheros que gestionan la lógica responsable de acceder a los datos y mantenerlos en memoria.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i="1" dirty="0" err="1"/>
              <a:t>Map-ground</a:t>
            </a:r>
            <a:r>
              <a:rPr lang="es-ES" sz="1600" b="1" i="1" dirty="0"/>
              <a:t>: </a:t>
            </a:r>
            <a:r>
              <a:rPr lang="es-ES" sz="1600" dirty="0"/>
              <a:t>Ficheros responsables de cargar el suelo, los edificios y gestionar las alturas de las entidades.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i="1" dirty="0" err="1"/>
              <a:t>Configuration</a:t>
            </a:r>
            <a:r>
              <a:rPr lang="es-ES" sz="1600" b="1" i="1" dirty="0"/>
              <a:t>: </a:t>
            </a:r>
            <a:r>
              <a:rPr lang="es-ES" sz="1800" b="0" i="0" u="none" strike="noStrike" baseline="0" dirty="0">
                <a:latin typeface="NimbusRomNo9L-Regu"/>
              </a:rPr>
              <a:t>Ficheros responsables de precargar la configuración del escenario y parametrizar la aplicación.</a:t>
            </a:r>
            <a:endParaRPr lang="es-ES" sz="1600" b="1" i="1" dirty="0"/>
          </a:p>
        </p:txBody>
      </p:sp>
    </p:spTree>
    <p:extLst>
      <p:ext uri="{BB962C8B-B14F-4D97-AF65-F5344CB8AC3E}">
        <p14:creationId xmlns:p14="http://schemas.microsoft.com/office/powerpoint/2010/main" val="304539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E3DC0E-8B4D-103F-21EC-228C5FAF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558801"/>
            <a:ext cx="7645399" cy="615950"/>
          </a:xfrm>
        </p:spPr>
        <p:txBody>
          <a:bodyPr>
            <a:normAutofit fontScale="90000"/>
          </a:bodyPr>
          <a:lstStyle/>
          <a:p>
            <a:r>
              <a:rPr lang="es-ES" dirty="0"/>
              <a:t>DISEÑO E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A169EDE-7B8D-251F-7863-5564C28B7B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s-ES" dirty="0"/>
              <a:t>Arquitectura general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E7D8322-F0E4-2E4B-3717-02143FA3D4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pic>
        <p:nvPicPr>
          <p:cNvPr id="8" name="Imagen 7" descr="Diagrama, Escala de tiempo&#10;&#10;Descripción generada automáticamente con confianza media">
            <a:extLst>
              <a:ext uri="{FF2B5EF4-FFF2-40B4-BE49-F238E27FC236}">
                <a16:creationId xmlns:a16="http://schemas.microsoft.com/office/drawing/2014/main" id="{7313F349-CCE6-4BAC-DB3B-18033B7C1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41" b="8519"/>
          <a:stretch/>
        </p:blipFill>
        <p:spPr>
          <a:xfrm>
            <a:off x="1381759" y="1714804"/>
            <a:ext cx="8785860" cy="452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11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E3DC0E-8B4D-103F-21EC-228C5FAF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558801"/>
            <a:ext cx="7645399" cy="615950"/>
          </a:xfrm>
        </p:spPr>
        <p:txBody>
          <a:bodyPr>
            <a:normAutofit fontScale="90000"/>
          </a:bodyPr>
          <a:lstStyle/>
          <a:p>
            <a:r>
              <a:rPr lang="es-ES" dirty="0"/>
              <a:t>DISEÑO E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A169EDE-7B8D-251F-7863-5564C28B7B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s-ES" dirty="0"/>
              <a:t>Movimiento fluido de aviones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E7D8322-F0E4-2E4B-3717-02143FA3D4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5AE2DD36-AD3C-BB48-3A8C-711C2E188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737" y="1233951"/>
            <a:ext cx="4200525" cy="51149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C8EA64C-6115-E286-F0CB-73FD7F18B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21" y="2395171"/>
            <a:ext cx="5146476" cy="279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80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E3DC0E-8B4D-103F-21EC-228C5FAF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558801"/>
            <a:ext cx="7645399" cy="615950"/>
          </a:xfrm>
        </p:spPr>
        <p:txBody>
          <a:bodyPr>
            <a:normAutofit fontScale="90000"/>
          </a:bodyPr>
          <a:lstStyle/>
          <a:p>
            <a:r>
              <a:rPr lang="es-ES" dirty="0"/>
              <a:t>DISEÑO E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A169EDE-7B8D-251F-7863-5564C28B7B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s-ES" dirty="0"/>
              <a:t>Datos de vuelos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E7D8322-F0E4-2E4B-3717-02143FA3D4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A6C28CD7-7C13-7F7E-498A-284E0CD52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008" y="1538513"/>
            <a:ext cx="4499957" cy="458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9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E3DC0E-8B4D-103F-21EC-228C5FAF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558801"/>
            <a:ext cx="7645399" cy="615950"/>
          </a:xfrm>
        </p:spPr>
        <p:txBody>
          <a:bodyPr>
            <a:normAutofit fontScale="90000"/>
          </a:bodyPr>
          <a:lstStyle/>
          <a:p>
            <a:r>
              <a:rPr lang="es-ES" dirty="0"/>
              <a:t>DISEÑO E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A169EDE-7B8D-251F-7863-5564C28B7B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s-ES" dirty="0"/>
              <a:t>Gestor principal de la escena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E7D8322-F0E4-2E4B-3717-02143FA3D4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F77CA3A-755A-0CCB-BC04-58B866BA2473}"/>
              </a:ext>
            </a:extLst>
          </p:cNvPr>
          <p:cNvSpPr txBox="1"/>
          <p:nvPr/>
        </p:nvSpPr>
        <p:spPr>
          <a:xfrm>
            <a:off x="1422399" y="1773262"/>
            <a:ext cx="8041641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Inicializa la aplicación, los eventos, y es responsable de generar los vuelos.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569819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E3DC0E-8B4D-103F-21EC-228C5FAF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A169EDE-7B8D-251F-7863-5564C28B7B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E7D8322-F0E4-2E4B-3717-02143FA3D4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</p:spTree>
    <p:extLst>
      <p:ext uri="{BB962C8B-B14F-4D97-AF65-F5344CB8AC3E}">
        <p14:creationId xmlns:p14="http://schemas.microsoft.com/office/powerpoint/2010/main" val="2392229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E3DC0E-8B4D-103F-21EC-228C5FAF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A169EDE-7B8D-251F-7863-5564C28B7B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E7D8322-F0E4-2E4B-3717-02143FA3D4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</p:spTree>
    <p:extLst>
      <p:ext uri="{BB962C8B-B14F-4D97-AF65-F5344CB8AC3E}">
        <p14:creationId xmlns:p14="http://schemas.microsoft.com/office/powerpoint/2010/main" val="153317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FF67D6C-A177-8AD1-863F-DF6F8B63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Contexto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0326BBE-8416-C08F-02FE-4E71983754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pic>
        <p:nvPicPr>
          <p:cNvPr id="1026" name="Picture 2" descr="evolucion de la realidad virtual sensorama">
            <a:extLst>
              <a:ext uri="{FF2B5EF4-FFF2-40B4-BE49-F238E27FC236}">
                <a16:creationId xmlns:a16="http://schemas.microsoft.com/office/drawing/2014/main" id="{B7E2EDFA-7B3D-940E-0022-DAE75EF25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667" y="1407572"/>
            <a:ext cx="1910467" cy="244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D85E8B7B-4BDB-9C86-AAC5-E85E1E471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775" y="1409640"/>
            <a:ext cx="2743081" cy="198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culus Quest 2 - Gafas de realidad virtual, 64 GB : Amazon.es: Videojuegos">
            <a:extLst>
              <a:ext uri="{FF2B5EF4-FFF2-40B4-BE49-F238E27FC236}">
                <a16:creationId xmlns:a16="http://schemas.microsoft.com/office/drawing/2014/main" id="{F2AB21A1-B1B9-0747-5CAC-52A504BB2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4580242"/>
            <a:ext cx="3519086" cy="175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pple Vision Pro: la nueva era de Apple arranca con unas bestiales gafas de realidad mixta&#10;">
            <a:extLst>
              <a:ext uri="{FF2B5EF4-FFF2-40B4-BE49-F238E27FC236}">
                <a16:creationId xmlns:a16="http://schemas.microsoft.com/office/drawing/2014/main" id="{87B6375A-7311-EE6C-66CE-D6D09113D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664" y="4772953"/>
            <a:ext cx="2607485" cy="146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eta Quest 3 llega este año y presentamos precios más bajos y mejoras para  Quest 2 | Acerca de Meta">
            <a:extLst>
              <a:ext uri="{FF2B5EF4-FFF2-40B4-BE49-F238E27FC236}">
                <a16:creationId xmlns:a16="http://schemas.microsoft.com/office/drawing/2014/main" id="{CB8D8218-28F6-9AEB-B783-79B32CF6A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952" y="4772952"/>
            <a:ext cx="2588124" cy="146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7791E53-F571-C4EA-3839-43D716573CD3}"/>
              </a:ext>
            </a:extLst>
          </p:cNvPr>
          <p:cNvSpPr txBox="1"/>
          <p:nvPr/>
        </p:nvSpPr>
        <p:spPr>
          <a:xfrm>
            <a:off x="3772844" y="1407572"/>
            <a:ext cx="28017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1838 </a:t>
            </a:r>
            <a:r>
              <a:rPr lang="es-ES" sz="1200" b="0" i="0" dirty="0">
                <a:effectLst/>
                <a:latin typeface="Proxima Nova"/>
              </a:rPr>
              <a:t>Charles Wheatstone comenzó sus estudios de la visión binocular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0C10735-49F0-2FA6-1871-80B7931F5077}"/>
              </a:ext>
            </a:extLst>
          </p:cNvPr>
          <p:cNvSpPr txBox="1"/>
          <p:nvPr/>
        </p:nvSpPr>
        <p:spPr>
          <a:xfrm>
            <a:off x="2205269" y="4421698"/>
            <a:ext cx="2078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2020 </a:t>
            </a:r>
            <a:r>
              <a:rPr lang="es-ES" sz="1200" dirty="0" err="1"/>
              <a:t>Oculus</a:t>
            </a:r>
            <a:r>
              <a:rPr lang="es-ES" sz="1200" dirty="0"/>
              <a:t> </a:t>
            </a:r>
            <a:r>
              <a:rPr lang="es-ES" sz="1200" dirty="0" err="1"/>
              <a:t>Quest</a:t>
            </a:r>
            <a:r>
              <a:rPr lang="es-ES" sz="1200" dirty="0"/>
              <a:t> 2</a:t>
            </a:r>
            <a:endParaRPr lang="es-ES" sz="1200" b="0" i="0" dirty="0">
              <a:effectLst/>
              <a:latin typeface="Proxima Nova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D54745E-660B-35F2-9145-9DACC04866C2}"/>
              </a:ext>
            </a:extLst>
          </p:cNvPr>
          <p:cNvSpPr txBox="1"/>
          <p:nvPr/>
        </p:nvSpPr>
        <p:spPr>
          <a:xfrm>
            <a:off x="5978274" y="4415657"/>
            <a:ext cx="2078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2023 Meta </a:t>
            </a:r>
            <a:r>
              <a:rPr lang="es-ES" sz="1200" dirty="0" err="1"/>
              <a:t>Quest</a:t>
            </a:r>
            <a:r>
              <a:rPr lang="es-ES" sz="1200" dirty="0"/>
              <a:t> 3</a:t>
            </a:r>
            <a:endParaRPr lang="es-ES" sz="1200" b="0" i="0" dirty="0">
              <a:effectLst/>
              <a:latin typeface="Proxima Nova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7D3E0E8-1E38-9C28-7E4F-770521F2D24D}"/>
              </a:ext>
            </a:extLst>
          </p:cNvPr>
          <p:cNvSpPr txBox="1"/>
          <p:nvPr/>
        </p:nvSpPr>
        <p:spPr>
          <a:xfrm>
            <a:off x="9670856" y="1409537"/>
            <a:ext cx="20786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2012 </a:t>
            </a:r>
            <a:r>
              <a:rPr lang="es-ES" sz="1200" dirty="0" err="1"/>
              <a:t>Oculus</a:t>
            </a:r>
            <a:r>
              <a:rPr lang="es-ES" sz="1200" dirty="0"/>
              <a:t> </a:t>
            </a:r>
            <a:r>
              <a:rPr lang="es-ES" sz="1200" dirty="0" err="1"/>
              <a:t>Development</a:t>
            </a:r>
            <a:r>
              <a:rPr lang="es-ES" sz="1200" dirty="0"/>
              <a:t> Kit 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E8FCDAB-8D09-E45C-3FB4-47412697861F}"/>
              </a:ext>
            </a:extLst>
          </p:cNvPr>
          <p:cNvSpPr txBox="1"/>
          <p:nvPr/>
        </p:nvSpPr>
        <p:spPr>
          <a:xfrm>
            <a:off x="9366933" y="4441742"/>
            <a:ext cx="18250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2023 Apple </a:t>
            </a:r>
            <a:r>
              <a:rPr lang="es-ES" sz="1200" dirty="0" err="1"/>
              <a:t>Vision</a:t>
            </a:r>
            <a:r>
              <a:rPr lang="es-ES" sz="1200" dirty="0"/>
              <a:t> Pro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2FE0730-1005-39A0-2DB5-864AB8A7B46C}"/>
              </a:ext>
            </a:extLst>
          </p:cNvPr>
          <p:cNvSpPr txBox="1"/>
          <p:nvPr/>
        </p:nvSpPr>
        <p:spPr>
          <a:xfrm>
            <a:off x="3772845" y="2210574"/>
            <a:ext cx="30587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0" i="0" dirty="0">
                <a:effectLst/>
                <a:latin typeface="Proxima Nova"/>
              </a:rPr>
              <a:t>Estereoscopio: una serie de imágenes planas de un mismo objeto (pero tomadas de diferentes ángulos) que al combinarse y mostrarse individualmente a cada uno de nuestros ojos crean la ilusión de un ambiente 3D dando sensación de profundidad.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522420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E3DC0E-8B4D-103F-21EC-228C5FAF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A169EDE-7B8D-251F-7863-5564C28B7B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E7D8322-F0E4-2E4B-3717-02143FA3D4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</p:spTree>
    <p:extLst>
      <p:ext uri="{BB962C8B-B14F-4D97-AF65-F5344CB8AC3E}">
        <p14:creationId xmlns:p14="http://schemas.microsoft.com/office/powerpoint/2010/main" val="788265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E3DC0E-8B4D-103F-21EC-228C5FAF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A169EDE-7B8D-251F-7863-5564C28B7B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E7D8322-F0E4-2E4B-3717-02143FA3D4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</p:spTree>
    <p:extLst>
      <p:ext uri="{BB962C8B-B14F-4D97-AF65-F5344CB8AC3E}">
        <p14:creationId xmlns:p14="http://schemas.microsoft.com/office/powerpoint/2010/main" val="909142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E3DC0E-8B4D-103F-21EC-228C5FAF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A169EDE-7B8D-251F-7863-5564C28B7B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E7D8322-F0E4-2E4B-3717-02143FA3D4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</p:spTree>
    <p:extLst>
      <p:ext uri="{BB962C8B-B14F-4D97-AF65-F5344CB8AC3E}">
        <p14:creationId xmlns:p14="http://schemas.microsoft.com/office/powerpoint/2010/main" val="340806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E3DC0E-8B4D-103F-21EC-228C5FAF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A169EDE-7B8D-251F-7863-5564C28B7B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E7D8322-F0E4-2E4B-3717-02143FA3D4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</p:spTree>
    <p:extLst>
      <p:ext uri="{BB962C8B-B14F-4D97-AF65-F5344CB8AC3E}">
        <p14:creationId xmlns:p14="http://schemas.microsoft.com/office/powerpoint/2010/main" val="2929994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F9CC862F-9574-47BB-854D-4246CAB178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25F04D-B960-4DBF-B69A-A914ACB5B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45CED4-86CB-4F4E-9604-56CE46F17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0F06F9-A1F1-47BA-B6F8-EFB39A8541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4B4942C-D3E9-4C43-BBD6-7E305D24EA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4285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67340-A246-4EEA-AEEB-B88F85A4C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ECB88A-567F-4B45-9887-2006C9718A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1C3B4F-62A2-461D-9346-8BE2296D6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7D465948-C62D-43B7-9D16-F7B1D510FB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1480564-0F09-41D9-AD67-2BE49814CD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364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9CCC1-F6BA-4060-ACBE-26418EA45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9C1A1A-8ED3-4414-8948-8DF6867CC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21841B-8DEC-4CDC-B47C-61CF4D066E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69AED47B-522D-4E46-84F7-C49EC3A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B8D03B53-3BCD-409F-B1C4-3C66DA2F54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360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7A1CDDAD-CA61-4A60-AEBD-97B1F0F2F2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5A0F0A-C112-48EE-8B10-589820B8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E50500-CBF0-4E3D-A57C-157661A67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28C3697E-A323-4356-A043-84DDD8BA8EC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EDB5E80-CFC4-4809-99BE-1EA91F22F0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1E6F8104-3411-4D09-A6D1-8DDE2D8173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0972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7A1CDDAD-CA61-4A60-AEBD-97B1F0F2F2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5A0F0A-C112-48EE-8B10-589820B8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E50500-CBF0-4E3D-A57C-157661A67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28C3697E-A323-4356-A043-84DDD8BA8EC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EDB5E80-CFC4-4809-99BE-1EA91F22F0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1E6F8104-3411-4D09-A6D1-8DDE2D8173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154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66419471-EDD2-4554-AB12-3542FA7942F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11DAED5-C03C-459B-8B5F-63E407A9FE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20CBF8-EB6F-429C-B75E-08918E0C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BA910A-15AD-4EC5-BD6B-23CEA0A6E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84C809B-B14C-4231-9D98-D53D6494F3A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57374B7-4903-4A45-B7AD-345E64C3E2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15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FF67D6C-A177-8AD1-863F-DF6F8B63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Objetivos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0326BBE-8416-C08F-02FE-4E71983754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7454844-7553-E914-BADF-E81585767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220"/>
          <a:stretch/>
        </p:blipFill>
        <p:spPr>
          <a:xfrm>
            <a:off x="6612362" y="884306"/>
            <a:ext cx="5416879" cy="581421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6F9BD2C-D4FD-8660-B838-C9363DC337C9}"/>
              </a:ext>
            </a:extLst>
          </p:cNvPr>
          <p:cNvSpPr txBox="1"/>
          <p:nvPr/>
        </p:nvSpPr>
        <p:spPr>
          <a:xfrm>
            <a:off x="1136591" y="1324598"/>
            <a:ext cx="56914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Crear un conjunto de herramientas para escenarios 3D: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Introducir al usuario dentro de la aplicación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Crear terrenos realistas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Posicionar entidades geoespaciales sobre el terreno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Posicionar vuelos en el escenario animados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Crear una interfaz gráfica para la consulta de datos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Poder reproducir datos almacenados.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Aprender a usar A-</a:t>
            </a:r>
            <a:r>
              <a:rPr lang="es-ES" sz="1600" dirty="0" err="1"/>
              <a:t>Frame</a:t>
            </a:r>
            <a:r>
              <a:rPr lang="es-ES" sz="1600" dirty="0"/>
              <a:t> para construir aplicaciones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29062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CC26448-4FDA-4D17-AFE3-F6B69023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0598013-492E-4AF0-82BF-0D07974FF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8EE76148-5AD5-4C03-A917-865EEF757AE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8" name="Marcador de gráfico 7">
            <a:extLst>
              <a:ext uri="{FF2B5EF4-FFF2-40B4-BE49-F238E27FC236}">
                <a16:creationId xmlns:a16="http://schemas.microsoft.com/office/drawing/2014/main" id="{6BE82E2B-3E8F-4677-AC04-B962621FF253}"/>
              </a:ext>
            </a:extLst>
          </p:cNvPr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2210681100"/>
              </p:ext>
            </p:extLst>
          </p:nvPr>
        </p:nvGraphicFramePr>
        <p:xfrm>
          <a:off x="5892800" y="549275"/>
          <a:ext cx="5959475" cy="608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40406981-296A-4FC7-8B38-037C1D0E41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828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12FE97E-0D4D-4F89-97B2-A4A3B409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A5CBD20-A171-4798-A6A9-B48FDCF43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0C6AA04-07D4-491D-B90E-8D0BCCA8FDD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10" name="Marcador de gráfico 9">
            <a:extLst>
              <a:ext uri="{FF2B5EF4-FFF2-40B4-BE49-F238E27FC236}">
                <a16:creationId xmlns:a16="http://schemas.microsoft.com/office/drawing/2014/main" id="{71732B8B-7649-4D54-9588-FD6EE733424D}"/>
              </a:ext>
            </a:extLst>
          </p:cNvPr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2689242896"/>
              </p:ext>
            </p:extLst>
          </p:nvPr>
        </p:nvGraphicFramePr>
        <p:xfrm>
          <a:off x="5892800" y="549275"/>
          <a:ext cx="5959475" cy="608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DABDA426-2B05-4CB2-93D3-BF22B743B6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9090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55A0FAD-2FE3-4F4E-8C57-3164D8BA0F1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1D92683-7DBF-481D-953B-1E64AA0F56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98DD0F-11E4-440F-A28C-A619205B3F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323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C7057C-DEC2-4B02-9CCF-EDB8C88756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1098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91D92071-9A15-4C67-A3FE-C13F78CF69A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D998DFB-4BDF-4F34-90A2-7ABB81BB08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F5ADEF9-2F81-4868-B58A-9495A96F5DA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508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F01A64-A3E8-424C-B9DB-F7E44DDCA4B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089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8CA2F1-0DCD-42A8-BC27-949236B3C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2654A1-4620-442E-B638-86578EBE4E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26E230D-8216-4289-81F7-1EE88049D4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85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5A6FAF-DAE4-4E89-B950-1A37936A4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30855F-0163-4D32-99A8-E9F506BC3F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0C43248-634C-491A-A519-DA1FF963B3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2655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7A2937-3D8B-406C-9386-5BCD3865F8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Gracias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3908E8-F994-465A-AFC2-690507FE2D9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BD092D8-5B40-4760-9774-48757BAE84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917E1A0-FD88-448B-A609-7EE7FE54B7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7215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7A2937-3D8B-406C-9386-5BCD3865F8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Gracias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7C6C5BB-AB6F-41C3-AE6B-B10C341A55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9CCAE2A-B67C-433E-9A99-57B10E6100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54F0CCAB-37E1-42B7-BC7B-3864D46FF5E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926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0554859-23C5-A323-A98A-32DBF65B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558801"/>
            <a:ext cx="10419457" cy="615950"/>
          </a:xfrm>
        </p:spPr>
        <p:txBody>
          <a:bodyPr>
            <a:normAutofit fontScale="90000"/>
          </a:bodyPr>
          <a:lstStyle/>
          <a:p>
            <a:r>
              <a:rPr lang="es-ES" dirty="0"/>
              <a:t>Tecnologías relacionadas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4671E7F-D160-324B-7A64-9594FE7CBA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pic>
        <p:nvPicPr>
          <p:cNvPr id="19" name="Imagen 18" descr="Imagen que contiene lego&#10;&#10;Descripción generada automáticamente">
            <a:extLst>
              <a:ext uri="{FF2B5EF4-FFF2-40B4-BE49-F238E27FC236}">
                <a16:creationId xmlns:a16="http://schemas.microsoft.com/office/drawing/2014/main" id="{E0FDEAC8-1BF8-4045-B0C2-EFBA831A8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236877" y="3225702"/>
            <a:ext cx="866607" cy="772086"/>
          </a:xfrm>
          <a:prstGeom prst="rect">
            <a:avLst/>
          </a:prstGeom>
        </p:spPr>
      </p:pic>
      <p:pic>
        <p:nvPicPr>
          <p:cNvPr id="20" name="Imagen 19" descr="Logotipo, Icono&#10;&#10;Descripción generada automáticamente">
            <a:extLst>
              <a:ext uri="{FF2B5EF4-FFF2-40B4-BE49-F238E27FC236}">
                <a16:creationId xmlns:a16="http://schemas.microsoft.com/office/drawing/2014/main" id="{A808CB7B-AA64-4B62-92B7-29978EA42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276" y="1629375"/>
            <a:ext cx="1415689" cy="816301"/>
          </a:xfrm>
          <a:prstGeom prst="rect">
            <a:avLst/>
          </a:prstGeom>
        </p:spPr>
      </p:pic>
      <p:pic>
        <p:nvPicPr>
          <p:cNvPr id="21" name="Imagen 20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316C2364-ECAD-4818-94C4-BC8AE900F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718" y="1635049"/>
            <a:ext cx="1440907" cy="804953"/>
          </a:xfrm>
          <a:prstGeom prst="rect">
            <a:avLst/>
          </a:prstGeom>
        </p:spPr>
      </p:pic>
      <p:pic>
        <p:nvPicPr>
          <p:cNvPr id="22" name="Imagen 21" descr="Imagen que contiene Forma&#10;&#10;Descripción generada automáticamente">
            <a:extLst>
              <a:ext uri="{FF2B5EF4-FFF2-40B4-BE49-F238E27FC236}">
                <a16:creationId xmlns:a16="http://schemas.microsoft.com/office/drawing/2014/main" id="{8980481E-EFCB-435C-9702-B779C0330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431" y="3292902"/>
            <a:ext cx="1247327" cy="637686"/>
          </a:xfrm>
          <a:prstGeom prst="rect">
            <a:avLst/>
          </a:prstGeom>
        </p:spPr>
      </p:pic>
      <p:pic>
        <p:nvPicPr>
          <p:cNvPr id="23" name="Imagen 2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406905E-CE05-46E2-A133-171E7A5E21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6614" y="1744957"/>
            <a:ext cx="1415689" cy="585137"/>
          </a:xfrm>
          <a:prstGeom prst="rect">
            <a:avLst/>
          </a:prstGeom>
        </p:spPr>
      </p:pic>
      <p:pic>
        <p:nvPicPr>
          <p:cNvPr id="24" name="Gráfico 8">
            <a:extLst>
              <a:ext uri="{FF2B5EF4-FFF2-40B4-BE49-F238E27FC236}">
                <a16:creationId xmlns:a16="http://schemas.microsoft.com/office/drawing/2014/main" id="{78926079-424D-448A-8CBA-9212C2E679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22400" y="3386346"/>
            <a:ext cx="1788912" cy="45079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FAEBECF0-B0C7-4285-97F4-6CB81D0B41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1253" y="4808841"/>
            <a:ext cx="1469781" cy="804953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7D6B0EEB-29B5-4F2E-AE17-F242A11105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5633" y="5045892"/>
            <a:ext cx="780117" cy="330850"/>
          </a:xfrm>
          <a:prstGeom prst="rect">
            <a:avLst/>
          </a:prstGeom>
        </p:spPr>
      </p:pic>
      <p:pic>
        <p:nvPicPr>
          <p:cNvPr id="29" name="Imagen 28" descr="Logotipo&#10;&#10;Descripción generada automáticamente">
            <a:extLst>
              <a:ext uri="{FF2B5EF4-FFF2-40B4-BE49-F238E27FC236}">
                <a16:creationId xmlns:a16="http://schemas.microsoft.com/office/drawing/2014/main" id="{1136D821-48B9-4024-AD9E-D1FA7106F9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2143" y="1556046"/>
            <a:ext cx="962924" cy="962959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49DFC7ED-1E65-0D58-469E-31A7D7C4D8F6}"/>
              </a:ext>
            </a:extLst>
          </p:cNvPr>
          <p:cNvSpPr txBox="1"/>
          <p:nvPr/>
        </p:nvSpPr>
        <p:spPr>
          <a:xfrm>
            <a:off x="1585985" y="1775915"/>
            <a:ext cx="1391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Arial Black" panose="020B0A04020102020204" pitchFamily="34" charset="0"/>
              </a:rPr>
              <a:t>ADS-B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34C8B1-F3D3-F24A-1A64-C1B82C235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119" y="1740413"/>
            <a:ext cx="1801373" cy="59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B11DEAE-EA01-F1C0-06AE-6AF8CAAF8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603" y="3263842"/>
            <a:ext cx="1137451" cy="69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2534E45-C381-B051-523D-846AAD07D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73" y="3370389"/>
            <a:ext cx="1821554" cy="48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3019F05-AEBC-8B3E-58F9-588BD5B69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845" y="3210533"/>
            <a:ext cx="726268" cy="80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bservación de la Tierra con Google Earth Engine - UNIGIS">
            <a:extLst>
              <a:ext uri="{FF2B5EF4-FFF2-40B4-BE49-F238E27FC236}">
                <a16:creationId xmlns:a16="http://schemas.microsoft.com/office/drawing/2014/main" id="{B8DE777D-5750-A816-BD26-8A78F2B48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52" y="4729559"/>
            <a:ext cx="1688563" cy="9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Overpass API - OpenStreetMap Wiki">
            <a:extLst>
              <a:ext uri="{FF2B5EF4-FFF2-40B4-BE49-F238E27FC236}">
                <a16:creationId xmlns:a16="http://schemas.microsoft.com/office/drawing/2014/main" id="{4F400734-9BEE-F054-C2A3-4190A55AC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875" y="4815914"/>
            <a:ext cx="1977018" cy="79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3C80A07F-C8FF-BCE0-4E03-B5E9830CD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394" y="4752378"/>
            <a:ext cx="917879" cy="91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6F57BE9B-2199-EB07-9AA7-0FC2212AF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08" y="4821259"/>
            <a:ext cx="780117" cy="78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9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Marcador de contenido 22" descr="Diagrama&#10;&#10;Descripción generada automáticamente">
            <a:extLst>
              <a:ext uri="{FF2B5EF4-FFF2-40B4-BE49-F238E27FC236}">
                <a16:creationId xmlns:a16="http://schemas.microsoft.com/office/drawing/2014/main" id="{95C43063-659F-16DA-F7CA-D1C341CA0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46245"/>
            <a:ext cx="5443577" cy="5552954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BFF67D6C-A177-8AD1-863F-DF6F8B63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Mapa de tecnologías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0326BBE-8416-C08F-02FE-4E71983754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9B7B154-0FE1-4A79-C7D0-ABD10F867609}"/>
              </a:ext>
            </a:extLst>
          </p:cNvPr>
          <p:cNvSpPr txBox="1"/>
          <p:nvPr/>
        </p:nvSpPr>
        <p:spPr>
          <a:xfrm>
            <a:off x="1299808" y="1866584"/>
            <a:ext cx="44964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Entornos de ejecución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Escritorio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Móvil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Gafas VR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Entrada de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Datos geoespaciales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Datos ADS-B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055A175D-28BD-BCD5-180B-58B88DAC5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902" y="5742027"/>
            <a:ext cx="1307995" cy="43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grama Copérnico - Wikipedia, la enciclopedia libre">
            <a:extLst>
              <a:ext uri="{FF2B5EF4-FFF2-40B4-BE49-F238E27FC236}">
                <a16:creationId xmlns:a16="http://schemas.microsoft.com/office/drawing/2014/main" id="{2D6AF268-1F8C-E706-C7F2-DF4119370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902" y="4565686"/>
            <a:ext cx="1143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Overpass API - OpenStreetMap Wiki">
            <a:extLst>
              <a:ext uri="{FF2B5EF4-FFF2-40B4-BE49-F238E27FC236}">
                <a16:creationId xmlns:a16="http://schemas.microsoft.com/office/drawing/2014/main" id="{C4B68764-CA98-2FB5-B2D4-A6C069AD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654" y="4501067"/>
            <a:ext cx="1370848" cy="5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Observación de la Tierra con Google Earth Engine - UNIGIS">
            <a:extLst>
              <a:ext uri="{FF2B5EF4-FFF2-40B4-BE49-F238E27FC236}">
                <a16:creationId xmlns:a16="http://schemas.microsoft.com/office/drawing/2014/main" id="{22027CFC-1A38-D3B2-FFE9-B5073F769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00" y="4500279"/>
            <a:ext cx="963726" cy="54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70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FF67D6C-A177-8AD1-863F-DF6F8B63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1" y="558801"/>
            <a:ext cx="7832694" cy="615950"/>
          </a:xfrm>
        </p:spPr>
        <p:txBody>
          <a:bodyPr>
            <a:normAutofit fontScale="90000"/>
          </a:bodyPr>
          <a:lstStyle/>
          <a:p>
            <a:r>
              <a:rPr lang="es-ES" dirty="0"/>
              <a:t>ADS-B </a:t>
            </a:r>
            <a:r>
              <a:rPr lang="es-ES" sz="1600" dirty="0">
                <a:solidFill>
                  <a:srgbClr val="FF0000"/>
                </a:solidFill>
              </a:rPr>
              <a:t>(</a:t>
            </a:r>
            <a:r>
              <a:rPr lang="es-ES" sz="1600" dirty="0" err="1">
                <a:solidFill>
                  <a:srgbClr val="FF0000"/>
                </a:solidFill>
              </a:rPr>
              <a:t>Automatic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 err="1">
                <a:solidFill>
                  <a:srgbClr val="FF0000"/>
                </a:solidFill>
              </a:rPr>
              <a:t>Dependent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 err="1">
                <a:solidFill>
                  <a:srgbClr val="FF0000"/>
                </a:solidFill>
              </a:rPr>
              <a:t>Surveillance</a:t>
            </a:r>
            <a:r>
              <a:rPr lang="es-ES" sz="1600" dirty="0">
                <a:solidFill>
                  <a:srgbClr val="FF0000"/>
                </a:solidFill>
              </a:rPr>
              <a:t> Broadcast)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0326BBE-8416-C08F-02FE-4E71983754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801B73C2-A589-EC10-3520-761DD76E7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766" y="866776"/>
            <a:ext cx="4220595" cy="520996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D059A51-BB92-2D2F-CA8D-BBE7869F5CCE}"/>
              </a:ext>
            </a:extLst>
          </p:cNvPr>
          <p:cNvSpPr txBox="1"/>
          <p:nvPr/>
        </p:nvSpPr>
        <p:spPr>
          <a:xfrm>
            <a:off x="1606609" y="1580972"/>
            <a:ext cx="5941157" cy="3370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Transmite de manera automática periódicamente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Depende del transpondedor y de los sensores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Permite el seguimiento  control de la aeronave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Emite los datos a través de señales de radiofrecuencia en abierto y en todas direcciones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Emite en la banda de los 1090Mhz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Usan modulación digital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Existe tres tipos de transpondedor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16855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FF67D6C-A177-8AD1-863F-DF6F8B63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Opensky</a:t>
            </a:r>
            <a:r>
              <a:rPr lang="es-ES" dirty="0"/>
              <a:t> Network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0326BBE-8416-C08F-02FE-4E71983754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pic>
        <p:nvPicPr>
          <p:cNvPr id="3074" name="Picture 2" descr="Assembled components">
            <a:extLst>
              <a:ext uri="{FF2B5EF4-FFF2-40B4-BE49-F238E27FC236}">
                <a16:creationId xmlns:a16="http://schemas.microsoft.com/office/drawing/2014/main" id="{91BAE23F-C9A2-A1D4-7010-3D904EB98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971" y="1435608"/>
            <a:ext cx="4982148" cy="217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27A0FCA-BE95-F8F4-A17B-F83A3B43F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2" r="6762" b="15363"/>
          <a:stretch/>
        </p:blipFill>
        <p:spPr bwMode="auto">
          <a:xfrm>
            <a:off x="7018971" y="3730752"/>
            <a:ext cx="4979689" cy="234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34985C8-29EE-A59C-2B50-F7E9F42BA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432" y="1251033"/>
            <a:ext cx="5662830" cy="452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3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FF67D6C-A177-8AD1-863F-DF6F8B63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HTML5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0326BBE-8416-C08F-02FE-4E71983754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CCC83F91-0837-560B-19C8-8CD6E952B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040" y="167507"/>
            <a:ext cx="962924" cy="96295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457CDA3-E725-1EFD-7000-D79D46ACCC28}"/>
              </a:ext>
            </a:extLst>
          </p:cNvPr>
          <p:cNvSpPr txBox="1"/>
          <p:nvPr/>
        </p:nvSpPr>
        <p:spPr>
          <a:xfrm>
            <a:off x="1422400" y="1508760"/>
            <a:ext cx="897128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Punto de entrada de la aplicación, es la tecnología que multiplataforma que actúa como lenguaje base para unir las tecnologías de la aplicación.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Permite crear etiquetas personalizadas (A-</a:t>
            </a:r>
            <a:r>
              <a:rPr lang="es-ES" dirty="0" err="1"/>
              <a:t>Frame</a:t>
            </a:r>
            <a:r>
              <a:rPr lang="es-ES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Ejecuta JavaScript de forma nativa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Ejecuta </a:t>
            </a:r>
            <a:r>
              <a:rPr lang="es-ES" dirty="0" err="1"/>
              <a:t>WebGL</a:t>
            </a:r>
            <a:r>
              <a:rPr lang="es-ES" dirty="0"/>
              <a:t> de forma nativa para renderizar gráficos 3D a través de OpenGL.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Ejecuta </a:t>
            </a:r>
            <a:r>
              <a:rPr lang="es-ES" dirty="0" err="1"/>
              <a:t>WebXR</a:t>
            </a:r>
            <a:r>
              <a:rPr lang="es-ES" dirty="0"/>
              <a:t> de forma nativa para crear experiencias de realidad virtual</a:t>
            </a:r>
          </a:p>
        </p:txBody>
      </p:sp>
    </p:spTree>
    <p:extLst>
      <p:ext uri="{BB962C8B-B14F-4D97-AF65-F5344CB8AC3E}">
        <p14:creationId xmlns:p14="http://schemas.microsoft.com/office/powerpoint/2010/main" val="341704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FF67D6C-A177-8AD1-863F-DF6F8B63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HTML5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0326BBE-8416-C08F-02FE-4E71983754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2400" y="6408077"/>
            <a:ext cx="5521862" cy="184666"/>
          </a:xfrm>
        </p:spPr>
        <p:txBody>
          <a:bodyPr/>
          <a:lstStyle/>
          <a:p>
            <a:r>
              <a:rPr lang="es-ES" dirty="0"/>
              <a:t>ESCUELA DE INGENIERÍA DE FUENLABRADA</a:t>
            </a: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CCC83F91-0837-560B-19C8-8CD6E952B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040" y="167507"/>
            <a:ext cx="962924" cy="96295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FE93A1B-F9CB-C3E2-4F2B-9CE4D3420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1380491"/>
            <a:ext cx="9431066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912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URJC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0000"/>
      </a:accent1>
      <a:accent2>
        <a:srgbClr val="CB0017"/>
      </a:accent2>
      <a:accent3>
        <a:srgbClr val="E65B56"/>
      </a:accent3>
      <a:accent4>
        <a:srgbClr val="941011"/>
      </a:accent4>
      <a:accent5>
        <a:srgbClr val="C0C0C0"/>
      </a:accent5>
      <a:accent6>
        <a:srgbClr val="999998"/>
      </a:accent6>
      <a:hlink>
        <a:srgbClr val="CB0017"/>
      </a:hlink>
      <a:folHlink>
        <a:srgbClr val="CB001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-URJC - v2" id="{504B3BCA-26E5-4195-9B8F-1CC446008E6E}" vid="{CEE97C2D-F4CA-4E67-82DA-124DC9603F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643</Words>
  <Application>Microsoft Office PowerPoint</Application>
  <PresentationFormat>Panorámica</PresentationFormat>
  <Paragraphs>102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4" baseType="lpstr">
      <vt:lpstr>Arial</vt:lpstr>
      <vt:lpstr>Arial Black</vt:lpstr>
      <vt:lpstr>NimbusRomNo9L-Regu</vt:lpstr>
      <vt:lpstr>Proxima Nova</vt:lpstr>
      <vt:lpstr>Tema de Office</vt:lpstr>
      <vt:lpstr>VISUALIZACIÓN EN REALIDAD VIRTUAL DE DATOS AERONÁUTICOS CON CONTEXTO GEOESPACIAL</vt:lpstr>
      <vt:lpstr>Contexto</vt:lpstr>
      <vt:lpstr>Objetivos</vt:lpstr>
      <vt:lpstr>Tecnologías relacionadas</vt:lpstr>
      <vt:lpstr>Mapa de tecnologías</vt:lpstr>
      <vt:lpstr>ADS-B (Automatic Dependent Surveillance Broadcast)</vt:lpstr>
      <vt:lpstr>Opensky Network</vt:lpstr>
      <vt:lpstr>HTML5</vt:lpstr>
      <vt:lpstr>HTML5</vt:lpstr>
      <vt:lpstr>HTML5</vt:lpstr>
      <vt:lpstr>A-Frame y Three.js</vt:lpstr>
      <vt:lpstr>Proceso de desarrollo</vt:lpstr>
      <vt:lpstr>DISEÑO E IMPLEMENTACIÓN</vt:lpstr>
      <vt:lpstr>DISEÑO E IMPLEMENTACIÓN</vt:lpstr>
      <vt:lpstr>DISEÑO E IMPLEMENTACIÓN</vt:lpstr>
      <vt:lpstr>DISEÑO E IMPLEMENTACIÓN</vt:lpstr>
      <vt:lpstr>DISEÑO E IMPLEMENTACIÓN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VISUALIZACIÓN EN REALIDAD VIRTUAL DE DATOS AERONÁUTICOS CON CONTEXTO GEOESPACIAL</dc:title>
  <dc:creator>Victor Jesus Temprano Hernandez</dc:creator>
  <cp:lastModifiedBy>Victor Jesus Temprano Hernandez</cp:lastModifiedBy>
  <cp:revision>23</cp:revision>
  <dcterms:created xsi:type="dcterms:W3CDTF">2023-07-11T19:19:39Z</dcterms:created>
  <dcterms:modified xsi:type="dcterms:W3CDTF">2023-07-13T20:17:51Z</dcterms:modified>
</cp:coreProperties>
</file>