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7" r:id="rId5"/>
  </p:sldIdLst>
  <p:sldSz cx="32918400" cy="219456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2140"/>
    <a:srgbClr val="FFE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A6F2E9-D848-4558-A665-6A17163C2BCE}" v="826" dt="2022-04-18T03:27:19.164"/>
    <p1510:client id="{98D7604A-A349-7BE8-B21E-1EE79D342AA1}" v="662" dt="2022-04-17T18:07:35.616"/>
    <p1510:client id="{DA8CCA9B-2E25-BE1C-0D93-1F8A05DFBFD8}" v="163" dt="2022-04-17T21:54:29.670"/>
    <p1510:client id="{E563FF0B-A266-75E5-6AB4-3C55B35B864B}" v="45" dt="2022-04-18T01:58:26.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9" autoAdjust="0"/>
    <p:restoredTop sz="94660"/>
  </p:normalViewPr>
  <p:slideViewPr>
    <p:cSldViewPr snapToGrid="0">
      <p:cViewPr>
        <p:scale>
          <a:sx n="33" d="100"/>
          <a:sy n="33" d="100"/>
        </p:scale>
        <p:origin x="127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33B70AF-75B1-4845-BB96-6143CD7F32CE}" type="datetimeFigureOut">
              <a:rPr lang="en-US" smtClean="0"/>
              <a:t>4/17/2022</a:t>
            </a:fld>
            <a:endParaRPr lang="en-US"/>
          </a:p>
        </p:txBody>
      </p:sp>
      <p:sp>
        <p:nvSpPr>
          <p:cNvPr id="4" name="Slide Image Placeholder 3"/>
          <p:cNvSpPr>
            <a:spLocks noGrp="1" noRot="1" noChangeAspect="1"/>
          </p:cNvSpPr>
          <p:nvPr>
            <p:ph type="sldImg" idx="2"/>
          </p:nvPr>
        </p:nvSpPr>
        <p:spPr>
          <a:xfrm>
            <a:off x="2835275" y="857250"/>
            <a:ext cx="347345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54B3680-CA2F-41F3-9B77-B9A2D66169A6}" type="slidenum">
              <a:rPr lang="en-US" smtClean="0"/>
              <a:t>‹#›</a:t>
            </a:fld>
            <a:endParaRPr lang="en-US"/>
          </a:p>
        </p:txBody>
      </p:sp>
    </p:spTree>
    <p:extLst>
      <p:ext uri="{BB962C8B-B14F-4D97-AF65-F5344CB8AC3E}">
        <p14:creationId xmlns:p14="http://schemas.microsoft.com/office/powerpoint/2010/main" val="225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B3680-CA2F-41F3-9B77-B9A2D66169A6}" type="slidenum">
              <a:rPr lang="en-US" smtClean="0"/>
              <a:t>1</a:t>
            </a:fld>
            <a:endParaRPr lang="en-US"/>
          </a:p>
        </p:txBody>
      </p:sp>
    </p:spTree>
    <p:extLst>
      <p:ext uri="{BB962C8B-B14F-4D97-AF65-F5344CB8AC3E}">
        <p14:creationId xmlns:p14="http://schemas.microsoft.com/office/powerpoint/2010/main" val="58325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p>
        </p:txBody>
      </p:sp>
      <p:sp>
        <p:nvSpPr>
          <p:cNvPr id="4" name="Date Placeholder 3"/>
          <p:cNvSpPr>
            <a:spLocks noGrp="1"/>
          </p:cNvSpPr>
          <p:nvPr>
            <p:ph type="dt" sz="half" idx="10"/>
          </p:nvPr>
        </p:nvSpPr>
        <p:spPr/>
        <p:txBody>
          <a:bodyPr/>
          <a:lstStyle/>
          <a:p>
            <a:fld id="{C14C249F-CFB9-4AE0-A269-C92E72634BA7}"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16243-C185-47AF-98D9-A63CED373445}" type="slidenum">
              <a:rPr lang="en-US" smtClean="0"/>
              <a:t>‹#›</a:t>
            </a:fld>
            <a:endParaRPr lang="en-US"/>
          </a:p>
        </p:txBody>
      </p:sp>
    </p:spTree>
    <p:extLst>
      <p:ext uri="{BB962C8B-B14F-4D97-AF65-F5344CB8AC3E}">
        <p14:creationId xmlns:p14="http://schemas.microsoft.com/office/powerpoint/2010/main" val="2622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4C249F-CFB9-4AE0-A269-C92E72634BA7}"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16243-C185-47AF-98D9-A63CED373445}" type="slidenum">
              <a:rPr lang="en-US" smtClean="0"/>
              <a:t>‹#›</a:t>
            </a:fld>
            <a:endParaRPr lang="en-US"/>
          </a:p>
        </p:txBody>
      </p:sp>
    </p:spTree>
    <p:extLst>
      <p:ext uri="{BB962C8B-B14F-4D97-AF65-F5344CB8AC3E}">
        <p14:creationId xmlns:p14="http://schemas.microsoft.com/office/powerpoint/2010/main" val="298559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4C249F-CFB9-4AE0-A269-C92E72634BA7}"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16243-C185-47AF-98D9-A63CED373445}" type="slidenum">
              <a:rPr lang="en-US" smtClean="0"/>
              <a:t>‹#›</a:t>
            </a:fld>
            <a:endParaRPr lang="en-US"/>
          </a:p>
        </p:txBody>
      </p:sp>
    </p:spTree>
    <p:extLst>
      <p:ext uri="{BB962C8B-B14F-4D97-AF65-F5344CB8AC3E}">
        <p14:creationId xmlns:p14="http://schemas.microsoft.com/office/powerpoint/2010/main" val="59800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4C249F-CFB9-4AE0-A269-C92E72634BA7}"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16243-C185-47AF-98D9-A63CED373445}" type="slidenum">
              <a:rPr lang="en-US" smtClean="0"/>
              <a:t>‹#›</a:t>
            </a:fld>
            <a:endParaRPr lang="en-US"/>
          </a:p>
        </p:txBody>
      </p:sp>
    </p:spTree>
    <p:extLst>
      <p:ext uri="{BB962C8B-B14F-4D97-AF65-F5344CB8AC3E}">
        <p14:creationId xmlns:p14="http://schemas.microsoft.com/office/powerpoint/2010/main" val="141420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C249F-CFB9-4AE0-A269-C92E72634BA7}"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16243-C185-47AF-98D9-A63CED373445}" type="slidenum">
              <a:rPr lang="en-US" smtClean="0"/>
              <a:t>‹#›</a:t>
            </a:fld>
            <a:endParaRPr lang="en-US"/>
          </a:p>
        </p:txBody>
      </p:sp>
    </p:spTree>
    <p:extLst>
      <p:ext uri="{BB962C8B-B14F-4D97-AF65-F5344CB8AC3E}">
        <p14:creationId xmlns:p14="http://schemas.microsoft.com/office/powerpoint/2010/main" val="13713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4C249F-CFB9-4AE0-A269-C92E72634BA7}"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16243-C185-47AF-98D9-A63CED373445}" type="slidenum">
              <a:rPr lang="en-US" smtClean="0"/>
              <a:t>‹#›</a:t>
            </a:fld>
            <a:endParaRPr lang="en-US"/>
          </a:p>
        </p:txBody>
      </p:sp>
    </p:spTree>
    <p:extLst>
      <p:ext uri="{BB962C8B-B14F-4D97-AF65-F5344CB8AC3E}">
        <p14:creationId xmlns:p14="http://schemas.microsoft.com/office/powerpoint/2010/main" val="109443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4C249F-CFB9-4AE0-A269-C92E72634BA7}" type="datetimeFigureOut">
              <a:rPr lang="en-US" smtClean="0"/>
              <a:t>4/17/2022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516243-C185-47AF-98D9-A63CED373445}" type="slidenum">
              <a:rPr lang="en-US" smtClean="0"/>
              <a:t>‹#›</a:t>
            </a:fld>
            <a:endParaRPr lang="en-US"/>
          </a:p>
        </p:txBody>
      </p:sp>
    </p:spTree>
    <p:extLst>
      <p:ext uri="{BB962C8B-B14F-4D97-AF65-F5344CB8AC3E}">
        <p14:creationId xmlns:p14="http://schemas.microsoft.com/office/powerpoint/2010/main" val="3356101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4C249F-CFB9-4AE0-A269-C92E72634BA7}" type="datetimeFigureOut">
              <a:rPr lang="en-US" smtClean="0"/>
              <a:t>4/17/2022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516243-C185-47AF-98D9-A63CED373445}" type="slidenum">
              <a:rPr lang="en-US" smtClean="0"/>
              <a:t>‹#›</a:t>
            </a:fld>
            <a:endParaRPr lang="en-US"/>
          </a:p>
        </p:txBody>
      </p:sp>
    </p:spTree>
    <p:extLst>
      <p:ext uri="{BB962C8B-B14F-4D97-AF65-F5344CB8AC3E}">
        <p14:creationId xmlns:p14="http://schemas.microsoft.com/office/powerpoint/2010/main" val="14775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C249F-CFB9-4AE0-A269-C92E72634BA7}" type="datetimeFigureOut">
              <a:rPr lang="en-US" smtClean="0"/>
              <a:t>4/17/2022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516243-C185-47AF-98D9-A63CED373445}" type="slidenum">
              <a:rPr lang="en-US" smtClean="0"/>
              <a:t>‹#›</a:t>
            </a:fld>
            <a:endParaRPr lang="en-US"/>
          </a:p>
        </p:txBody>
      </p:sp>
    </p:spTree>
    <p:extLst>
      <p:ext uri="{BB962C8B-B14F-4D97-AF65-F5344CB8AC3E}">
        <p14:creationId xmlns:p14="http://schemas.microsoft.com/office/powerpoint/2010/main" val="259320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C14C249F-CFB9-4AE0-A269-C92E72634BA7}"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16243-C185-47AF-98D9-A63CED373445}" type="slidenum">
              <a:rPr lang="en-US" smtClean="0"/>
              <a:t>‹#›</a:t>
            </a:fld>
            <a:endParaRPr lang="en-US"/>
          </a:p>
        </p:txBody>
      </p:sp>
    </p:spTree>
    <p:extLst>
      <p:ext uri="{BB962C8B-B14F-4D97-AF65-F5344CB8AC3E}">
        <p14:creationId xmlns:p14="http://schemas.microsoft.com/office/powerpoint/2010/main" val="997111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C14C249F-CFB9-4AE0-A269-C92E72634BA7}"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16243-C185-47AF-98D9-A63CED373445}" type="slidenum">
              <a:rPr lang="en-US" smtClean="0"/>
              <a:t>‹#›</a:t>
            </a:fld>
            <a:endParaRPr lang="en-US"/>
          </a:p>
        </p:txBody>
      </p:sp>
    </p:spTree>
    <p:extLst>
      <p:ext uri="{BB962C8B-B14F-4D97-AF65-F5344CB8AC3E}">
        <p14:creationId xmlns:p14="http://schemas.microsoft.com/office/powerpoint/2010/main" val="415177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C14C249F-CFB9-4AE0-A269-C92E72634BA7}" type="datetimeFigureOut">
              <a:rPr lang="en-US" smtClean="0"/>
              <a:t>4/17/2022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CC516243-C185-47AF-98D9-A63CED373445}" type="slidenum">
              <a:rPr lang="en-US" smtClean="0"/>
              <a:t>‹#›</a:t>
            </a:fld>
            <a:endParaRPr lang="en-US"/>
          </a:p>
        </p:txBody>
      </p:sp>
    </p:spTree>
    <p:extLst>
      <p:ext uri="{BB962C8B-B14F-4D97-AF65-F5344CB8AC3E}">
        <p14:creationId xmlns:p14="http://schemas.microsoft.com/office/powerpoint/2010/main" val="3095078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josuecamilo/Attendance"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DEA7EA-6922-400A-8DD5-70EB8A7221F3}"/>
              </a:ext>
            </a:extLst>
          </p:cNvPr>
          <p:cNvSpPr txBox="1"/>
          <p:nvPr/>
        </p:nvSpPr>
        <p:spPr>
          <a:xfrm>
            <a:off x="1754833" y="2243398"/>
            <a:ext cx="10120643" cy="1569660"/>
          </a:xfrm>
          <a:prstGeom prst="rect">
            <a:avLst/>
          </a:prstGeom>
          <a:solidFill>
            <a:schemeClr val="bg1"/>
          </a:solidFill>
          <a:ln w="12700">
            <a:solidFill>
              <a:schemeClr val="tx1"/>
            </a:solidFill>
          </a:ln>
        </p:spPr>
        <p:txBody>
          <a:bodyPr wrap="square" lIns="91440" tIns="45720" rIns="91440" bIns="45720" rtlCol="0" anchor="t">
            <a:spAutoFit/>
          </a:bodyPr>
          <a:lstStyle/>
          <a:p>
            <a:pPr algn="ctr"/>
            <a:r>
              <a:rPr lang="en-US" sz="3200" dirty="0">
                <a:latin typeface="Calibri"/>
                <a:cs typeface="Segoe UI"/>
              </a:rPr>
              <a:t>By: Josue Camilo, Danielle Rivas,</a:t>
            </a:r>
          </a:p>
          <a:p>
            <a:pPr algn="ctr"/>
            <a:r>
              <a:rPr lang="en-US" sz="3200" dirty="0">
                <a:latin typeface="Calibri"/>
                <a:cs typeface="Segoe UI"/>
              </a:rPr>
              <a:t>Kyara Scott, Long Vu, Jackson Wertz</a:t>
            </a:r>
          </a:p>
          <a:p>
            <a:pPr algn="ctr"/>
            <a:r>
              <a:rPr lang="en-US" sz="3200" dirty="0">
                <a:latin typeface="Calibri"/>
                <a:ea typeface="+mn-lt"/>
                <a:cs typeface="+mn-lt"/>
                <a:hlinkClick r:id="rId3"/>
              </a:rPr>
              <a:t>https://github.com/josuecamilo/Attendance</a:t>
            </a:r>
            <a:endParaRPr lang="en-US" sz="3200" dirty="0">
              <a:latin typeface="Calibri"/>
              <a:ea typeface="+mn-lt"/>
              <a:cs typeface="+mn-lt"/>
            </a:endParaRPr>
          </a:p>
        </p:txBody>
      </p:sp>
      <p:sp>
        <p:nvSpPr>
          <p:cNvPr id="35" name="TextBox 34">
            <a:extLst>
              <a:ext uri="{FF2B5EF4-FFF2-40B4-BE49-F238E27FC236}">
                <a16:creationId xmlns:a16="http://schemas.microsoft.com/office/drawing/2014/main" id="{BFD0A445-B5DC-419A-8432-519F37951CC0}"/>
              </a:ext>
            </a:extLst>
          </p:cNvPr>
          <p:cNvSpPr txBox="1"/>
          <p:nvPr/>
        </p:nvSpPr>
        <p:spPr>
          <a:xfrm>
            <a:off x="1754833" y="669996"/>
            <a:ext cx="10120643" cy="1569660"/>
          </a:xfrm>
          <a:prstGeom prst="rect">
            <a:avLst/>
          </a:prstGeom>
          <a:solidFill>
            <a:srgbClr val="382140"/>
          </a:solidFill>
          <a:ln w="12700">
            <a:solidFill>
              <a:schemeClr val="tx1"/>
            </a:solidFill>
          </a:ln>
        </p:spPr>
        <p:txBody>
          <a:bodyPr wrap="square" lIns="91440" tIns="45720" rIns="91440" bIns="45720" rtlCol="0" anchor="t">
            <a:spAutoFit/>
          </a:bodyPr>
          <a:lstStyle/>
          <a:p>
            <a:pPr algn="ctr"/>
            <a:r>
              <a:rPr lang="en-US" sz="9600" dirty="0">
                <a:solidFill>
                  <a:schemeClr val="bg1"/>
                </a:solidFill>
                <a:latin typeface="Calibri"/>
                <a:ea typeface="Yu Mincho"/>
                <a:cs typeface="Calibri Light"/>
              </a:rPr>
              <a:t>A10Dance Tracker</a:t>
            </a:r>
            <a:endParaRPr lang="en-US" sz="9600" dirty="0">
              <a:solidFill>
                <a:schemeClr val="bg1"/>
              </a:solidFill>
              <a:latin typeface="Calibri"/>
              <a:ea typeface="Yu Mincho" panose="02020400000000000000" pitchFamily="18" charset="-128"/>
              <a:cs typeface="Calibri Light"/>
            </a:endParaRPr>
          </a:p>
        </p:txBody>
      </p:sp>
      <p:sp>
        <p:nvSpPr>
          <p:cNvPr id="26" name="Rectangle 25">
            <a:extLst>
              <a:ext uri="{FF2B5EF4-FFF2-40B4-BE49-F238E27FC236}">
                <a16:creationId xmlns:a16="http://schemas.microsoft.com/office/drawing/2014/main" id="{FAF3EB64-3936-4AAC-AA71-0EBA15BC21C8}"/>
              </a:ext>
            </a:extLst>
          </p:cNvPr>
          <p:cNvSpPr/>
          <p:nvPr/>
        </p:nvSpPr>
        <p:spPr>
          <a:xfrm>
            <a:off x="1754833" y="4898789"/>
            <a:ext cx="8689472" cy="69217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727DC70-502E-162C-83D2-9CE13C7C522B}"/>
              </a:ext>
            </a:extLst>
          </p:cNvPr>
          <p:cNvSpPr txBox="1"/>
          <p:nvPr/>
        </p:nvSpPr>
        <p:spPr>
          <a:xfrm>
            <a:off x="1754833" y="4037015"/>
            <a:ext cx="8689472" cy="861774"/>
          </a:xfrm>
          <a:prstGeom prst="rect">
            <a:avLst/>
          </a:prstGeom>
          <a:solidFill>
            <a:srgbClr val="382140"/>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b="1" dirty="0">
                <a:solidFill>
                  <a:schemeClr val="bg1"/>
                </a:solidFill>
                <a:ea typeface="+mn-lt"/>
                <a:cs typeface="+mn-lt"/>
              </a:rPr>
              <a:t>Project Architecture</a:t>
            </a:r>
            <a:endParaRPr lang="en-US" sz="5000" dirty="0">
              <a:solidFill>
                <a:schemeClr val="bg1"/>
              </a:solidFill>
              <a:cs typeface="Calibri"/>
            </a:endParaRPr>
          </a:p>
        </p:txBody>
      </p:sp>
      <p:sp>
        <p:nvSpPr>
          <p:cNvPr id="12" name="TextBox 11">
            <a:extLst>
              <a:ext uri="{FF2B5EF4-FFF2-40B4-BE49-F238E27FC236}">
                <a16:creationId xmlns:a16="http://schemas.microsoft.com/office/drawing/2014/main" id="{06B57CAE-374D-4AFB-B6D1-BC803577D342}"/>
              </a:ext>
            </a:extLst>
          </p:cNvPr>
          <p:cNvSpPr txBox="1"/>
          <p:nvPr/>
        </p:nvSpPr>
        <p:spPr>
          <a:xfrm>
            <a:off x="1754834" y="8281070"/>
            <a:ext cx="8689471" cy="3539430"/>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US" sz="2800" dirty="0">
                <a:latin typeface="Calibri"/>
                <a:cs typeface="Segoe UI"/>
              </a:rPr>
              <a:t>The graph demonstrates how the individual components of the program works together.</a:t>
            </a:r>
          </a:p>
          <a:p>
            <a:pPr marL="571500" indent="-571500">
              <a:buFont typeface="Arial" panose="020B0604020202020204" pitchFamily="34" charset="0"/>
              <a:buChar char="•"/>
            </a:pPr>
            <a:r>
              <a:rPr lang="en-US" sz="2800" dirty="0">
                <a:latin typeface="Calibri"/>
                <a:cs typeface="Calibri"/>
              </a:rPr>
              <a:t>The database contains user information, classes, and attendance statistics for each student.  The attendance server handles accessing and modifying information from the database. The WebUI can query the attendance server for information and tell it to make a modification to the database.</a:t>
            </a:r>
          </a:p>
        </p:txBody>
      </p:sp>
      <p:sp>
        <p:nvSpPr>
          <p:cNvPr id="29" name="Oval 28">
            <a:extLst>
              <a:ext uri="{FF2B5EF4-FFF2-40B4-BE49-F238E27FC236}">
                <a16:creationId xmlns:a16="http://schemas.microsoft.com/office/drawing/2014/main" id="{0CE79825-BDED-9070-4F76-F4E4E947B0FA}"/>
              </a:ext>
            </a:extLst>
          </p:cNvPr>
          <p:cNvSpPr/>
          <p:nvPr/>
        </p:nvSpPr>
        <p:spPr>
          <a:xfrm>
            <a:off x="4457961" y="5323020"/>
            <a:ext cx="2677910" cy="17727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000000"/>
                </a:solidFill>
                <a:cs typeface="Calibri"/>
              </a:rPr>
              <a:t>WebUI</a:t>
            </a:r>
          </a:p>
          <a:p>
            <a:pPr algn="ctr"/>
            <a:r>
              <a:rPr lang="en-US" dirty="0">
                <a:solidFill>
                  <a:srgbClr val="000000"/>
                </a:solidFill>
                <a:cs typeface="Calibri"/>
              </a:rPr>
              <a:t>React.js</a:t>
            </a:r>
          </a:p>
        </p:txBody>
      </p:sp>
      <p:sp>
        <p:nvSpPr>
          <p:cNvPr id="30" name="Rectangle 29">
            <a:extLst>
              <a:ext uri="{FF2B5EF4-FFF2-40B4-BE49-F238E27FC236}">
                <a16:creationId xmlns:a16="http://schemas.microsoft.com/office/drawing/2014/main" id="{976664D9-32ED-30AC-85EA-1B57E39871B3}"/>
              </a:ext>
            </a:extLst>
          </p:cNvPr>
          <p:cNvSpPr/>
          <p:nvPr/>
        </p:nvSpPr>
        <p:spPr>
          <a:xfrm>
            <a:off x="7011927" y="7218946"/>
            <a:ext cx="2525357" cy="861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000000"/>
                </a:solidFill>
                <a:cs typeface="Calibri"/>
              </a:rPr>
              <a:t>Attendance Server</a:t>
            </a:r>
          </a:p>
          <a:p>
            <a:pPr algn="ctr"/>
            <a:r>
              <a:rPr lang="en-US" dirty="0">
                <a:solidFill>
                  <a:srgbClr val="000000"/>
                </a:solidFill>
                <a:cs typeface="Calibri"/>
              </a:rPr>
              <a:t>Node.js</a:t>
            </a:r>
            <a:endParaRPr lang="en-US" b="1" dirty="0">
              <a:solidFill>
                <a:srgbClr val="000000"/>
              </a:solidFill>
              <a:cs typeface="Calibri"/>
            </a:endParaRPr>
          </a:p>
        </p:txBody>
      </p:sp>
      <p:sp>
        <p:nvSpPr>
          <p:cNvPr id="31" name="Rectangle: Rounded Corners 30">
            <a:extLst>
              <a:ext uri="{FF2B5EF4-FFF2-40B4-BE49-F238E27FC236}">
                <a16:creationId xmlns:a16="http://schemas.microsoft.com/office/drawing/2014/main" id="{9BEC4CBE-82E7-E3BF-2FA7-EC76814155E6}"/>
              </a:ext>
            </a:extLst>
          </p:cNvPr>
          <p:cNvSpPr/>
          <p:nvPr/>
        </p:nvSpPr>
        <p:spPr>
          <a:xfrm>
            <a:off x="2661853" y="7340472"/>
            <a:ext cx="2090042" cy="579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000000"/>
                </a:solidFill>
                <a:cs typeface="Calibri"/>
              </a:rPr>
              <a:t>Database</a:t>
            </a:r>
          </a:p>
          <a:p>
            <a:pPr algn="ctr"/>
            <a:r>
              <a:rPr lang="en-US" dirty="0">
                <a:solidFill>
                  <a:srgbClr val="000000"/>
                </a:solidFill>
                <a:cs typeface="Calibri"/>
              </a:rPr>
              <a:t>PostgreSQL</a:t>
            </a:r>
          </a:p>
        </p:txBody>
      </p:sp>
      <p:cxnSp>
        <p:nvCxnSpPr>
          <p:cNvPr id="28" name="Straight Arrow Connector 27">
            <a:extLst>
              <a:ext uri="{FF2B5EF4-FFF2-40B4-BE49-F238E27FC236}">
                <a16:creationId xmlns:a16="http://schemas.microsoft.com/office/drawing/2014/main" id="{B9700562-98DA-4364-A7CD-393221740199}"/>
              </a:ext>
            </a:extLst>
          </p:cNvPr>
          <p:cNvCxnSpPr>
            <a:cxnSpLocks/>
            <a:stCxn id="31" idx="3"/>
            <a:endCxn id="30" idx="1"/>
          </p:cNvCxnSpPr>
          <p:nvPr/>
        </p:nvCxnSpPr>
        <p:spPr>
          <a:xfrm>
            <a:off x="4751895" y="7630301"/>
            <a:ext cx="2260032" cy="1953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27D9AB2-E0EC-4A0C-A9E8-1BC00089A046}"/>
              </a:ext>
            </a:extLst>
          </p:cNvPr>
          <p:cNvCxnSpPr>
            <a:cxnSpLocks/>
            <a:stCxn id="29" idx="6"/>
            <a:endCxn id="30" idx="0"/>
          </p:cNvCxnSpPr>
          <p:nvPr/>
        </p:nvCxnSpPr>
        <p:spPr>
          <a:xfrm>
            <a:off x="7135871" y="6209399"/>
            <a:ext cx="1138735" cy="100954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D7AB2231-140F-493E-89BE-B7C44FF1FA51}"/>
              </a:ext>
            </a:extLst>
          </p:cNvPr>
          <p:cNvSpPr/>
          <p:nvPr/>
        </p:nvSpPr>
        <p:spPr>
          <a:xfrm>
            <a:off x="21407824" y="4882550"/>
            <a:ext cx="9719906" cy="1110035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534F8D38-3DED-4F5E-B0E6-A63730B91F08}"/>
              </a:ext>
            </a:extLst>
          </p:cNvPr>
          <p:cNvSpPr txBox="1"/>
          <p:nvPr/>
        </p:nvSpPr>
        <p:spPr>
          <a:xfrm>
            <a:off x="21407824" y="4037015"/>
            <a:ext cx="9719906" cy="861774"/>
          </a:xfrm>
          <a:prstGeom prst="rect">
            <a:avLst/>
          </a:prstGeom>
          <a:solidFill>
            <a:srgbClr val="382140"/>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b="1" dirty="0">
                <a:solidFill>
                  <a:schemeClr val="bg1"/>
                </a:solidFill>
                <a:ea typeface="+mn-lt"/>
                <a:cs typeface="+mn-lt"/>
              </a:rPr>
              <a:t>WebUI</a:t>
            </a:r>
            <a:endParaRPr lang="en-US" sz="5000" dirty="0">
              <a:solidFill>
                <a:schemeClr val="bg1"/>
              </a:solidFill>
              <a:cs typeface="Calibri"/>
            </a:endParaRPr>
          </a:p>
        </p:txBody>
      </p:sp>
      <p:sp>
        <p:nvSpPr>
          <p:cNvPr id="9" name="TextBox 8">
            <a:extLst>
              <a:ext uri="{FF2B5EF4-FFF2-40B4-BE49-F238E27FC236}">
                <a16:creationId xmlns:a16="http://schemas.microsoft.com/office/drawing/2014/main" id="{E07189E4-17F6-CC32-9227-8DA0719F5AAE}"/>
              </a:ext>
            </a:extLst>
          </p:cNvPr>
          <p:cNvSpPr txBox="1"/>
          <p:nvPr/>
        </p:nvSpPr>
        <p:spPr>
          <a:xfrm>
            <a:off x="21443661" y="7873263"/>
            <a:ext cx="971990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latin typeface="Calibri"/>
                <a:cs typeface="Calibri"/>
              </a:rPr>
              <a:t>The screenshot shows a demo of the professor dashboard displaying an attendance code which students can use to check-in to the class.</a:t>
            </a:r>
          </a:p>
        </p:txBody>
      </p:sp>
      <p:pic>
        <p:nvPicPr>
          <p:cNvPr id="55" name="Picture 54">
            <a:extLst>
              <a:ext uri="{FF2B5EF4-FFF2-40B4-BE49-F238E27FC236}">
                <a16:creationId xmlns:a16="http://schemas.microsoft.com/office/drawing/2014/main" id="{FBB32D80-B5E3-43D5-9060-74EF616C5F55}"/>
              </a:ext>
            </a:extLst>
          </p:cNvPr>
          <p:cNvPicPr>
            <a:picLocks noChangeAspect="1"/>
          </p:cNvPicPr>
          <p:nvPr/>
        </p:nvPicPr>
        <p:blipFill>
          <a:blip r:embed="rId4"/>
          <a:stretch>
            <a:fillRect/>
          </a:stretch>
        </p:blipFill>
        <p:spPr>
          <a:xfrm>
            <a:off x="21593424" y="5052271"/>
            <a:ext cx="9395248" cy="2790479"/>
          </a:xfrm>
          <a:prstGeom prst="rect">
            <a:avLst/>
          </a:prstGeom>
        </p:spPr>
      </p:pic>
      <p:sp>
        <p:nvSpPr>
          <p:cNvPr id="58" name="Rectangle 57">
            <a:extLst>
              <a:ext uri="{FF2B5EF4-FFF2-40B4-BE49-F238E27FC236}">
                <a16:creationId xmlns:a16="http://schemas.microsoft.com/office/drawing/2014/main" id="{9415BC8F-B558-4CFC-B2AD-B99A427B8A3F}"/>
              </a:ext>
            </a:extLst>
          </p:cNvPr>
          <p:cNvSpPr/>
          <p:nvPr/>
        </p:nvSpPr>
        <p:spPr>
          <a:xfrm>
            <a:off x="10869688" y="4882551"/>
            <a:ext cx="10112753" cy="1110035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FF5E8224-65F7-49AF-A61D-60595E162535}"/>
              </a:ext>
            </a:extLst>
          </p:cNvPr>
          <p:cNvSpPr txBox="1"/>
          <p:nvPr/>
        </p:nvSpPr>
        <p:spPr>
          <a:xfrm>
            <a:off x="10869688" y="4037015"/>
            <a:ext cx="10112753" cy="861774"/>
          </a:xfrm>
          <a:prstGeom prst="rect">
            <a:avLst/>
          </a:prstGeom>
          <a:solidFill>
            <a:srgbClr val="382140"/>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b="1" dirty="0">
                <a:solidFill>
                  <a:schemeClr val="bg1"/>
                </a:solidFill>
                <a:ea typeface="+mn-lt"/>
                <a:cs typeface="+mn-lt"/>
              </a:rPr>
              <a:t>Attendance Server</a:t>
            </a:r>
          </a:p>
        </p:txBody>
      </p:sp>
      <p:pic>
        <p:nvPicPr>
          <p:cNvPr id="63" name="Picture 62">
            <a:extLst>
              <a:ext uri="{FF2B5EF4-FFF2-40B4-BE49-F238E27FC236}">
                <a16:creationId xmlns:a16="http://schemas.microsoft.com/office/drawing/2014/main" id="{9E279DA4-E992-496D-BCEB-FDAD9586169C}"/>
              </a:ext>
            </a:extLst>
          </p:cNvPr>
          <p:cNvPicPr>
            <a:picLocks noChangeAspect="1"/>
          </p:cNvPicPr>
          <p:nvPr/>
        </p:nvPicPr>
        <p:blipFill>
          <a:blip r:embed="rId5"/>
          <a:stretch>
            <a:fillRect/>
          </a:stretch>
        </p:blipFill>
        <p:spPr>
          <a:xfrm>
            <a:off x="21605990" y="8710810"/>
            <a:ext cx="9395248" cy="2378450"/>
          </a:xfrm>
          <a:prstGeom prst="rect">
            <a:avLst/>
          </a:prstGeom>
        </p:spPr>
      </p:pic>
      <p:sp>
        <p:nvSpPr>
          <p:cNvPr id="65" name="TextBox 64">
            <a:extLst>
              <a:ext uri="{FF2B5EF4-FFF2-40B4-BE49-F238E27FC236}">
                <a16:creationId xmlns:a16="http://schemas.microsoft.com/office/drawing/2014/main" id="{4A7EF91E-DD5B-4969-A8CB-4719AE893614}"/>
              </a:ext>
            </a:extLst>
          </p:cNvPr>
          <p:cNvSpPr txBox="1"/>
          <p:nvPr/>
        </p:nvSpPr>
        <p:spPr>
          <a:xfrm>
            <a:off x="21570153" y="11089261"/>
            <a:ext cx="9395248" cy="4893647"/>
          </a:xfrm>
          <a:prstGeom prst="rect">
            <a:avLst/>
          </a:prstGeom>
          <a:noFill/>
        </p:spPr>
        <p:txBody>
          <a:bodyPr wrap="square">
            <a:spAutoFit/>
          </a:bodyPr>
          <a:lstStyle/>
          <a:p>
            <a:pPr marL="285750" indent="-285750">
              <a:buFont typeface="Arial"/>
              <a:buChar char="•"/>
            </a:pPr>
            <a:r>
              <a:rPr lang="en-US" sz="2400" dirty="0">
                <a:latin typeface="Calibri"/>
                <a:cs typeface="Calibri"/>
              </a:rPr>
              <a:t>Students and professors can create new accounts and login to their created one.</a:t>
            </a:r>
          </a:p>
          <a:p>
            <a:pPr marL="285750" indent="-285750">
              <a:buFont typeface="Arial"/>
              <a:buChar char="•"/>
            </a:pPr>
            <a:r>
              <a:rPr lang="en-US" sz="2400" dirty="0">
                <a:latin typeface="Calibri"/>
                <a:cs typeface="Calibri"/>
              </a:rPr>
              <a:t>Students will be able to input a code generated by the professor to check-in.</a:t>
            </a:r>
          </a:p>
          <a:p>
            <a:pPr marL="285750" indent="-285750">
              <a:buFont typeface="Arial"/>
              <a:buChar char="•"/>
            </a:pPr>
            <a:r>
              <a:rPr lang="en-US" sz="2400" dirty="0">
                <a:latin typeface="Calibri"/>
                <a:cs typeface="Calibri"/>
              </a:rPr>
              <a:t>The username and password inputted will be sent to the attendance server which will </a:t>
            </a:r>
            <a:r>
              <a:rPr lang="en-US" sz="2400" b="0" i="0" u="none" strike="noStrike" dirty="0">
                <a:solidFill>
                  <a:srgbClr val="000000"/>
                </a:solidFill>
                <a:effectLst/>
                <a:latin typeface="Calibri"/>
                <a:cs typeface="Segoe UI"/>
              </a:rPr>
              <a:t>query the database for a valid user and</a:t>
            </a:r>
            <a:r>
              <a:rPr lang="en-US" sz="2400" dirty="0">
                <a:solidFill>
                  <a:srgbClr val="000000"/>
                </a:solidFill>
                <a:latin typeface="Calibri"/>
                <a:cs typeface="Segoe UI"/>
              </a:rPr>
              <a:t> return </a:t>
            </a:r>
            <a:r>
              <a:rPr lang="en-US" sz="2400" b="0" i="0" u="none" strike="noStrike" dirty="0">
                <a:solidFill>
                  <a:srgbClr val="000000"/>
                </a:solidFill>
                <a:effectLst/>
                <a:latin typeface="Calibri"/>
                <a:cs typeface="Segoe UI"/>
              </a:rPr>
              <a:t>if the user is valid with correct credentials or warn if they entered an invalid password or username.</a:t>
            </a:r>
            <a:endParaRPr lang="en-US" sz="2400" dirty="0">
              <a:latin typeface="Calibri"/>
              <a:cs typeface="Calibri"/>
            </a:endParaRPr>
          </a:p>
          <a:p>
            <a:pPr marL="285750" indent="-285750">
              <a:buFont typeface="Arial"/>
              <a:buChar char="•"/>
            </a:pPr>
            <a:r>
              <a:rPr lang="en-US" sz="2400" dirty="0">
                <a:latin typeface="Calibri"/>
                <a:cs typeface="Calibri"/>
              </a:rPr>
              <a:t>The front end is written using the following languages and libraries:</a:t>
            </a:r>
          </a:p>
          <a:p>
            <a:pPr marL="742950" lvl="1" indent="-285750">
              <a:buFont typeface="Arial"/>
              <a:buChar char="•"/>
            </a:pPr>
            <a:r>
              <a:rPr lang="en-US" sz="2400" dirty="0">
                <a:latin typeface="Calibri"/>
                <a:cs typeface="Calibri"/>
              </a:rPr>
              <a:t>React.js/JSX</a:t>
            </a:r>
          </a:p>
          <a:p>
            <a:pPr marL="742950" lvl="1" indent="-285750" algn="l">
              <a:buFont typeface="Arial"/>
              <a:buChar char="•"/>
            </a:pPr>
            <a:r>
              <a:rPr lang="en-US" sz="2400" dirty="0">
                <a:latin typeface="Calibri"/>
                <a:cs typeface="Calibri"/>
              </a:rPr>
              <a:t>CSS</a:t>
            </a:r>
          </a:p>
          <a:p>
            <a:pPr marL="742950" lvl="1" indent="-285750">
              <a:buFont typeface="Arial"/>
              <a:buChar char="•"/>
            </a:pPr>
            <a:r>
              <a:rPr lang="en-US" sz="2400" dirty="0">
                <a:latin typeface="Calibri"/>
                <a:cs typeface="Calibri"/>
              </a:rPr>
              <a:t>JavaScript</a:t>
            </a:r>
          </a:p>
          <a:p>
            <a:pPr marL="742950" lvl="1" indent="-285750">
              <a:buFont typeface="Arial"/>
              <a:buChar char="•"/>
            </a:pPr>
            <a:r>
              <a:rPr lang="en-US" sz="2400" dirty="0">
                <a:latin typeface="Calibri"/>
                <a:cs typeface="Calibri"/>
              </a:rPr>
              <a:t>Bootstrap</a:t>
            </a:r>
          </a:p>
        </p:txBody>
      </p:sp>
      <p:sp>
        <p:nvSpPr>
          <p:cNvPr id="16" name="TextBox 15">
            <a:extLst>
              <a:ext uri="{FF2B5EF4-FFF2-40B4-BE49-F238E27FC236}">
                <a16:creationId xmlns:a16="http://schemas.microsoft.com/office/drawing/2014/main" id="{0486AA46-5125-4E03-B68A-6741E043ACA6}"/>
              </a:ext>
            </a:extLst>
          </p:cNvPr>
          <p:cNvSpPr txBox="1"/>
          <p:nvPr/>
        </p:nvSpPr>
        <p:spPr>
          <a:xfrm>
            <a:off x="11062850" y="10655226"/>
            <a:ext cx="9719906" cy="5078313"/>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3600" dirty="0">
                <a:latin typeface="Calibri"/>
                <a:cs typeface="Segoe UI"/>
              </a:rPr>
              <a:t>The backend receives login information from the WebUI and return queries asked for after identification.</a:t>
            </a:r>
          </a:p>
          <a:p>
            <a:pPr marL="457200" indent="-457200">
              <a:buFont typeface="Arial" panose="020B0604020202020204" pitchFamily="34" charset="0"/>
              <a:buChar char="•"/>
            </a:pPr>
            <a:r>
              <a:rPr lang="en-US" sz="3600" dirty="0">
                <a:latin typeface="Calibri"/>
                <a:cs typeface="Segoe UI"/>
              </a:rPr>
              <a:t>GraphQL is used to handle queries between the WebUI and attendance server.</a:t>
            </a:r>
          </a:p>
          <a:p>
            <a:pPr marL="457200" indent="-457200">
              <a:buFont typeface="Arial" panose="020B0604020202020204" pitchFamily="34" charset="0"/>
              <a:buChar char="•"/>
            </a:pPr>
            <a:r>
              <a:rPr lang="en-US" sz="3600" dirty="0">
                <a:latin typeface="Calibri"/>
                <a:cs typeface="Segoe UI"/>
              </a:rPr>
              <a:t>If a user has logged in, the attendance server will allow them to access specific queries depending on their role like generating a code if they are a professor or entering a code for students.</a:t>
            </a:r>
          </a:p>
        </p:txBody>
      </p:sp>
      <p:sp>
        <p:nvSpPr>
          <p:cNvPr id="67" name="Rectangle 66">
            <a:extLst>
              <a:ext uri="{FF2B5EF4-FFF2-40B4-BE49-F238E27FC236}">
                <a16:creationId xmlns:a16="http://schemas.microsoft.com/office/drawing/2014/main" id="{0E776AE1-5441-46A0-A7CB-33A56BD4F4B1}"/>
              </a:ext>
            </a:extLst>
          </p:cNvPr>
          <p:cNvSpPr/>
          <p:nvPr/>
        </p:nvSpPr>
        <p:spPr>
          <a:xfrm>
            <a:off x="1743031" y="13216796"/>
            <a:ext cx="8689472" cy="80588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2AF0CB29-A007-4378-BA87-A5B6C14F7775}"/>
              </a:ext>
            </a:extLst>
          </p:cNvPr>
          <p:cNvSpPr txBox="1"/>
          <p:nvPr/>
        </p:nvSpPr>
        <p:spPr>
          <a:xfrm>
            <a:off x="1743031" y="12355022"/>
            <a:ext cx="8689472" cy="861774"/>
          </a:xfrm>
          <a:prstGeom prst="rect">
            <a:avLst/>
          </a:prstGeom>
          <a:solidFill>
            <a:srgbClr val="382140"/>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b="1" dirty="0">
                <a:solidFill>
                  <a:schemeClr val="bg1"/>
                </a:solidFill>
                <a:ea typeface="+mn-lt"/>
                <a:cs typeface="+mn-lt"/>
              </a:rPr>
              <a:t>Cloud Deployment</a:t>
            </a:r>
            <a:endParaRPr lang="en-US" sz="5000" dirty="0">
              <a:solidFill>
                <a:schemeClr val="bg1"/>
              </a:solidFill>
              <a:cs typeface="Calibri"/>
            </a:endParaRPr>
          </a:p>
        </p:txBody>
      </p:sp>
      <p:sp>
        <p:nvSpPr>
          <p:cNvPr id="69" name="Rectangle 68">
            <a:extLst>
              <a:ext uri="{FF2B5EF4-FFF2-40B4-BE49-F238E27FC236}">
                <a16:creationId xmlns:a16="http://schemas.microsoft.com/office/drawing/2014/main" id="{9DE6B8E4-5037-4760-A330-88DF5175E7F4}"/>
              </a:ext>
            </a:extLst>
          </p:cNvPr>
          <p:cNvSpPr/>
          <p:nvPr/>
        </p:nvSpPr>
        <p:spPr>
          <a:xfrm>
            <a:off x="10869688" y="17324217"/>
            <a:ext cx="20095713" cy="395138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EFB61E35-CC62-C78C-E4F1-41F2D6F0C383}"/>
              </a:ext>
            </a:extLst>
          </p:cNvPr>
          <p:cNvSpPr txBox="1"/>
          <p:nvPr/>
        </p:nvSpPr>
        <p:spPr>
          <a:xfrm>
            <a:off x="1878693" y="17327385"/>
            <a:ext cx="8653635"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3200" dirty="0">
                <a:cs typeface="Calibri"/>
              </a:rPr>
              <a:t>Runs using CloudLab servers</a:t>
            </a:r>
          </a:p>
          <a:p>
            <a:pPr marL="571500" indent="-571500">
              <a:buFont typeface="Arial"/>
              <a:buChar char="•"/>
            </a:pPr>
            <a:r>
              <a:rPr lang="en-US" sz="3200" dirty="0">
                <a:cs typeface="Calibri"/>
              </a:rPr>
              <a:t>Using a combination of Docker and Kubernetes</a:t>
            </a:r>
          </a:p>
          <a:p>
            <a:pPr marL="571500" indent="-571500">
              <a:buFont typeface="Arial"/>
              <a:buChar char="•"/>
            </a:pPr>
            <a:r>
              <a:rPr lang="en-US" sz="3200" dirty="0">
                <a:cs typeface="Calibri"/>
              </a:rPr>
              <a:t>Jenkins:</a:t>
            </a:r>
          </a:p>
          <a:p>
            <a:pPr marL="1028700" lvl="1" indent="-571500">
              <a:buFont typeface="Arial"/>
              <a:buChar char="•"/>
            </a:pPr>
            <a:r>
              <a:rPr lang="en-US" sz="3200" dirty="0">
                <a:cs typeface="Calibri"/>
              </a:rPr>
              <a:t>Deployment on Kubernetes</a:t>
            </a:r>
          </a:p>
          <a:p>
            <a:pPr marL="1028700" lvl="1" indent="-571500">
              <a:buFont typeface="Arial"/>
              <a:buChar char="•"/>
            </a:pPr>
            <a:r>
              <a:rPr lang="en-US" sz="3200" dirty="0">
                <a:cs typeface="Calibri"/>
              </a:rPr>
              <a:t>Integration with GitHub</a:t>
            </a:r>
          </a:p>
          <a:p>
            <a:pPr marL="1028700" lvl="1" indent="-571500">
              <a:buFont typeface="Arial"/>
              <a:buChar char="•"/>
            </a:pPr>
            <a:r>
              <a:rPr lang="en-US" sz="3200" dirty="0">
                <a:cs typeface="Calibri"/>
              </a:rPr>
              <a:t>Used for continuous integration in order to automatically push out changed content to users</a:t>
            </a:r>
          </a:p>
        </p:txBody>
      </p:sp>
      <p:sp>
        <p:nvSpPr>
          <p:cNvPr id="70" name="TextBox 69">
            <a:extLst>
              <a:ext uri="{FF2B5EF4-FFF2-40B4-BE49-F238E27FC236}">
                <a16:creationId xmlns:a16="http://schemas.microsoft.com/office/drawing/2014/main" id="{1F56E9C6-1D29-4879-B52C-9CCD49FF1A4F}"/>
              </a:ext>
            </a:extLst>
          </p:cNvPr>
          <p:cNvSpPr txBox="1"/>
          <p:nvPr/>
        </p:nvSpPr>
        <p:spPr>
          <a:xfrm>
            <a:off x="10869688" y="16462442"/>
            <a:ext cx="20095713" cy="861774"/>
          </a:xfrm>
          <a:prstGeom prst="rect">
            <a:avLst/>
          </a:prstGeom>
          <a:solidFill>
            <a:srgbClr val="382140"/>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b="1" dirty="0">
                <a:solidFill>
                  <a:schemeClr val="bg1"/>
                </a:solidFill>
                <a:ea typeface="+mn-lt"/>
                <a:cs typeface="+mn-lt"/>
              </a:rPr>
              <a:t>Docker</a:t>
            </a:r>
            <a:endParaRPr lang="en-US" sz="5000" dirty="0">
              <a:solidFill>
                <a:schemeClr val="bg1"/>
              </a:solidFill>
              <a:cs typeface="Calibri"/>
            </a:endParaRPr>
          </a:p>
        </p:txBody>
      </p:sp>
      <p:pic>
        <p:nvPicPr>
          <p:cNvPr id="23" name="Picture 23">
            <a:extLst>
              <a:ext uri="{FF2B5EF4-FFF2-40B4-BE49-F238E27FC236}">
                <a16:creationId xmlns:a16="http://schemas.microsoft.com/office/drawing/2014/main" id="{19BEA6AA-2DD7-C4B9-E481-980DB07F215A}"/>
              </a:ext>
            </a:extLst>
          </p:cNvPr>
          <p:cNvPicPr>
            <a:picLocks noChangeAspect="1"/>
          </p:cNvPicPr>
          <p:nvPr/>
        </p:nvPicPr>
        <p:blipFill>
          <a:blip r:embed="rId6"/>
          <a:stretch>
            <a:fillRect/>
          </a:stretch>
        </p:blipFill>
        <p:spPr>
          <a:xfrm>
            <a:off x="11026364" y="17675886"/>
            <a:ext cx="5029138" cy="2303652"/>
          </a:xfrm>
          <a:prstGeom prst="rect">
            <a:avLst/>
          </a:prstGeom>
        </p:spPr>
      </p:pic>
      <p:sp>
        <p:nvSpPr>
          <p:cNvPr id="71" name="TextBox 70">
            <a:extLst>
              <a:ext uri="{FF2B5EF4-FFF2-40B4-BE49-F238E27FC236}">
                <a16:creationId xmlns:a16="http://schemas.microsoft.com/office/drawing/2014/main" id="{5F2B0B01-55EA-4C1A-83F4-DF456AE7AC28}"/>
              </a:ext>
            </a:extLst>
          </p:cNvPr>
          <p:cNvSpPr txBox="1"/>
          <p:nvPr/>
        </p:nvSpPr>
        <p:spPr>
          <a:xfrm>
            <a:off x="15648996" y="17425667"/>
            <a:ext cx="5333445" cy="2246769"/>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2800" dirty="0">
                <a:latin typeface="Calibri"/>
                <a:cs typeface="Segoe UI"/>
              </a:rPr>
              <a:t>Docker builds and runs components required by the project</a:t>
            </a:r>
          </a:p>
          <a:p>
            <a:pPr marL="457200" indent="-457200">
              <a:buFont typeface="Arial" panose="020B0604020202020204" pitchFamily="34" charset="0"/>
              <a:buChar char="•"/>
            </a:pPr>
            <a:r>
              <a:rPr lang="en-US" sz="2800" dirty="0">
                <a:latin typeface="Calibri"/>
                <a:cs typeface="Segoe UI"/>
              </a:rPr>
              <a:t>Dockerfile created for running Node/NGINX</a:t>
            </a:r>
          </a:p>
        </p:txBody>
      </p:sp>
      <p:sp>
        <p:nvSpPr>
          <p:cNvPr id="73" name="TextBox 72">
            <a:extLst>
              <a:ext uri="{FF2B5EF4-FFF2-40B4-BE49-F238E27FC236}">
                <a16:creationId xmlns:a16="http://schemas.microsoft.com/office/drawing/2014/main" id="{C5BD0670-6E2C-4FE4-B92A-A7117F0C3B11}"/>
              </a:ext>
            </a:extLst>
          </p:cNvPr>
          <p:cNvSpPr txBox="1"/>
          <p:nvPr/>
        </p:nvSpPr>
        <p:spPr>
          <a:xfrm>
            <a:off x="11061405" y="20010990"/>
            <a:ext cx="4587591" cy="507831"/>
          </a:xfrm>
          <a:prstGeom prst="rect">
            <a:avLst/>
          </a:prstGeom>
          <a:noFill/>
        </p:spPr>
        <p:txBody>
          <a:bodyPr wrap="square" lIns="91440" tIns="45720" rIns="91440" bIns="45720" rtlCol="0" anchor="t">
            <a:spAutoFit/>
          </a:bodyPr>
          <a:lstStyle/>
          <a:p>
            <a:pPr algn="ctr"/>
            <a:r>
              <a:rPr lang="en-US" sz="2700" dirty="0">
                <a:solidFill>
                  <a:schemeClr val="tx1">
                    <a:lumMod val="50000"/>
                    <a:lumOff val="50000"/>
                  </a:schemeClr>
                </a:solidFill>
                <a:latin typeface="Calibri"/>
                <a:cs typeface="Segoe UI"/>
              </a:rPr>
              <a:t>Web Attendance Dockerfile</a:t>
            </a:r>
          </a:p>
        </p:txBody>
      </p:sp>
      <p:pic>
        <p:nvPicPr>
          <p:cNvPr id="82" name="Picture 81">
            <a:extLst>
              <a:ext uri="{FF2B5EF4-FFF2-40B4-BE49-F238E27FC236}">
                <a16:creationId xmlns:a16="http://schemas.microsoft.com/office/drawing/2014/main" id="{51CBE090-B2B6-4542-BBCA-933E019D82C3}"/>
              </a:ext>
            </a:extLst>
          </p:cNvPr>
          <p:cNvPicPr>
            <a:picLocks noChangeAspect="1"/>
          </p:cNvPicPr>
          <p:nvPr/>
        </p:nvPicPr>
        <p:blipFill>
          <a:blip r:embed="rId7"/>
          <a:stretch>
            <a:fillRect/>
          </a:stretch>
        </p:blipFill>
        <p:spPr>
          <a:xfrm>
            <a:off x="21593424" y="17425667"/>
            <a:ext cx="4011649" cy="3318491"/>
          </a:xfrm>
          <a:prstGeom prst="rect">
            <a:avLst/>
          </a:prstGeom>
        </p:spPr>
      </p:pic>
      <p:pic>
        <p:nvPicPr>
          <p:cNvPr id="84" name="Picture 83">
            <a:extLst>
              <a:ext uri="{FF2B5EF4-FFF2-40B4-BE49-F238E27FC236}">
                <a16:creationId xmlns:a16="http://schemas.microsoft.com/office/drawing/2014/main" id="{1DC4DB7C-B0CE-4669-AFC9-D20CAA4011A4}"/>
              </a:ext>
            </a:extLst>
          </p:cNvPr>
          <p:cNvPicPr>
            <a:picLocks noChangeAspect="1"/>
          </p:cNvPicPr>
          <p:nvPr/>
        </p:nvPicPr>
        <p:blipFill>
          <a:blip r:embed="rId8"/>
          <a:stretch>
            <a:fillRect/>
          </a:stretch>
        </p:blipFill>
        <p:spPr>
          <a:xfrm>
            <a:off x="11671753" y="5149008"/>
            <a:ext cx="7954485" cy="5506218"/>
          </a:xfrm>
          <a:prstGeom prst="rect">
            <a:avLst/>
          </a:prstGeom>
        </p:spPr>
      </p:pic>
      <p:sp>
        <p:nvSpPr>
          <p:cNvPr id="88" name="TextBox 87">
            <a:extLst>
              <a:ext uri="{FF2B5EF4-FFF2-40B4-BE49-F238E27FC236}">
                <a16:creationId xmlns:a16="http://schemas.microsoft.com/office/drawing/2014/main" id="{CD915F3E-96B9-4924-BDF0-BBEA29FFD7C0}"/>
              </a:ext>
            </a:extLst>
          </p:cNvPr>
          <p:cNvSpPr txBox="1"/>
          <p:nvPr/>
        </p:nvSpPr>
        <p:spPr>
          <a:xfrm>
            <a:off x="26004115" y="17425667"/>
            <a:ext cx="4761635" cy="3108543"/>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Calibri"/>
                <a:cs typeface="Segoe UI"/>
              </a:rPr>
              <a:t>Docker Compose ties different parts together</a:t>
            </a:r>
          </a:p>
          <a:p>
            <a:pPr marL="914400" lvl="1" indent="-457200">
              <a:buFont typeface="Arial" panose="020B0604020202020204" pitchFamily="34" charset="0"/>
              <a:buChar char="•"/>
            </a:pPr>
            <a:r>
              <a:rPr lang="en-US" sz="2800" dirty="0">
                <a:latin typeface="Calibri"/>
                <a:cs typeface="Segoe UI"/>
              </a:rPr>
              <a:t>NGINX for hosting the WebUI</a:t>
            </a:r>
          </a:p>
          <a:p>
            <a:pPr marL="914400" lvl="1" indent="-457200">
              <a:buFont typeface="Arial" panose="020B0604020202020204" pitchFamily="34" charset="0"/>
              <a:buChar char="•"/>
            </a:pPr>
            <a:r>
              <a:rPr lang="en-US" sz="2800" dirty="0">
                <a:latin typeface="Calibri"/>
                <a:cs typeface="Segoe UI"/>
              </a:rPr>
              <a:t>Node.js for Attendance Server</a:t>
            </a:r>
          </a:p>
          <a:p>
            <a:pPr marL="914400" lvl="1" indent="-457200">
              <a:buFont typeface="Arial" panose="020B0604020202020204" pitchFamily="34" charset="0"/>
              <a:buChar char="•"/>
            </a:pPr>
            <a:r>
              <a:rPr lang="en-US" sz="2800" dirty="0">
                <a:latin typeface="Calibri"/>
                <a:cs typeface="Segoe UI"/>
              </a:rPr>
              <a:t>PostgreSQL database</a:t>
            </a:r>
          </a:p>
        </p:txBody>
      </p:sp>
      <p:sp>
        <p:nvSpPr>
          <p:cNvPr id="89" name="TextBox 88">
            <a:extLst>
              <a:ext uri="{FF2B5EF4-FFF2-40B4-BE49-F238E27FC236}">
                <a16:creationId xmlns:a16="http://schemas.microsoft.com/office/drawing/2014/main" id="{0DC0D02D-39AA-4F5E-B9DE-19A838993976}"/>
              </a:ext>
            </a:extLst>
          </p:cNvPr>
          <p:cNvSpPr txBox="1"/>
          <p:nvPr/>
        </p:nvSpPr>
        <p:spPr>
          <a:xfrm>
            <a:off x="21593424" y="20733279"/>
            <a:ext cx="4410691" cy="507831"/>
          </a:xfrm>
          <a:prstGeom prst="rect">
            <a:avLst/>
          </a:prstGeom>
          <a:noFill/>
        </p:spPr>
        <p:txBody>
          <a:bodyPr wrap="square" lIns="91440" tIns="45720" rIns="91440" bIns="45720" rtlCol="0" anchor="t">
            <a:spAutoFit/>
          </a:bodyPr>
          <a:lstStyle/>
          <a:p>
            <a:pPr algn="ctr"/>
            <a:r>
              <a:rPr lang="en-US" sz="2700" dirty="0">
                <a:solidFill>
                  <a:schemeClr val="tx1">
                    <a:lumMod val="50000"/>
                    <a:lumOff val="50000"/>
                  </a:schemeClr>
                </a:solidFill>
                <a:latin typeface="Calibri"/>
                <a:cs typeface="Segoe UI"/>
              </a:rPr>
              <a:t>Docker Compose File</a:t>
            </a:r>
          </a:p>
        </p:txBody>
      </p:sp>
      <p:grpSp>
        <p:nvGrpSpPr>
          <p:cNvPr id="92" name="Group 91">
            <a:extLst>
              <a:ext uri="{FF2B5EF4-FFF2-40B4-BE49-F238E27FC236}">
                <a16:creationId xmlns:a16="http://schemas.microsoft.com/office/drawing/2014/main" id="{E862A519-88F2-4F50-BDEC-5D77D92A3089}"/>
              </a:ext>
            </a:extLst>
          </p:cNvPr>
          <p:cNvGrpSpPr/>
          <p:nvPr/>
        </p:nvGrpSpPr>
        <p:grpSpPr>
          <a:xfrm>
            <a:off x="6739816" y="13822657"/>
            <a:ext cx="3314702" cy="3442849"/>
            <a:chOff x="24346763" y="97214"/>
            <a:chExt cx="3314702" cy="3442849"/>
          </a:xfrm>
        </p:grpSpPr>
        <p:sp>
          <p:nvSpPr>
            <p:cNvPr id="90" name="Rectangle 89">
              <a:extLst>
                <a:ext uri="{FF2B5EF4-FFF2-40B4-BE49-F238E27FC236}">
                  <a16:creationId xmlns:a16="http://schemas.microsoft.com/office/drawing/2014/main" id="{7720A82B-D818-40EE-8945-25C831968441}"/>
                </a:ext>
              </a:extLst>
            </p:cNvPr>
            <p:cNvSpPr/>
            <p:nvPr/>
          </p:nvSpPr>
          <p:spPr>
            <a:xfrm>
              <a:off x="24346765" y="97214"/>
              <a:ext cx="3314700" cy="34428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BC1226D8-2195-43C2-864A-9310A780D4BC}"/>
                </a:ext>
              </a:extLst>
            </p:cNvPr>
            <p:cNvSpPr/>
            <p:nvPr/>
          </p:nvSpPr>
          <p:spPr>
            <a:xfrm>
              <a:off x="24741433" y="2433847"/>
              <a:ext cx="2525357" cy="861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000000"/>
                  </a:solidFill>
                  <a:cs typeface="Calibri"/>
                </a:rPr>
                <a:t>Database</a:t>
              </a:r>
            </a:p>
            <a:p>
              <a:pPr algn="ctr"/>
              <a:r>
                <a:rPr lang="en-US" dirty="0">
                  <a:solidFill>
                    <a:srgbClr val="000000"/>
                  </a:solidFill>
                  <a:cs typeface="Calibri"/>
                </a:rPr>
                <a:t>PostgreSQL</a:t>
              </a:r>
              <a:endParaRPr lang="en-US" b="1" dirty="0">
                <a:solidFill>
                  <a:srgbClr val="000000"/>
                </a:solidFill>
                <a:cs typeface="Calibri"/>
              </a:endParaRPr>
            </a:p>
          </p:txBody>
        </p:sp>
        <p:sp>
          <p:nvSpPr>
            <p:cNvPr id="77" name="Rectangle 76">
              <a:extLst>
                <a:ext uri="{FF2B5EF4-FFF2-40B4-BE49-F238E27FC236}">
                  <a16:creationId xmlns:a16="http://schemas.microsoft.com/office/drawing/2014/main" id="{A4E8BFE0-C168-427F-8A93-9D6D76E7BEDC}"/>
                </a:ext>
              </a:extLst>
            </p:cNvPr>
            <p:cNvSpPr/>
            <p:nvPr/>
          </p:nvSpPr>
          <p:spPr>
            <a:xfrm>
              <a:off x="24741433" y="1440992"/>
              <a:ext cx="2525357" cy="861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000000"/>
                  </a:solidFill>
                  <a:cs typeface="Calibri"/>
                </a:rPr>
                <a:t>Attendance Server</a:t>
              </a:r>
            </a:p>
            <a:p>
              <a:pPr algn="ctr"/>
              <a:r>
                <a:rPr lang="en-US" dirty="0">
                  <a:solidFill>
                    <a:srgbClr val="000000"/>
                  </a:solidFill>
                  <a:cs typeface="Calibri"/>
                </a:rPr>
                <a:t>Node.js</a:t>
              </a:r>
              <a:endParaRPr lang="en-US" b="1" dirty="0">
                <a:solidFill>
                  <a:srgbClr val="000000"/>
                </a:solidFill>
                <a:cs typeface="Calibri"/>
              </a:endParaRPr>
            </a:p>
          </p:txBody>
        </p:sp>
        <p:sp>
          <p:nvSpPr>
            <p:cNvPr id="78" name="Rectangle 77">
              <a:extLst>
                <a:ext uri="{FF2B5EF4-FFF2-40B4-BE49-F238E27FC236}">
                  <a16:creationId xmlns:a16="http://schemas.microsoft.com/office/drawing/2014/main" id="{FD8A2F8C-37ED-4FAA-8FA3-D6A8D16346F1}"/>
                </a:ext>
              </a:extLst>
            </p:cNvPr>
            <p:cNvSpPr/>
            <p:nvPr/>
          </p:nvSpPr>
          <p:spPr>
            <a:xfrm>
              <a:off x="24741436" y="477767"/>
              <a:ext cx="2525357" cy="861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000000"/>
                  </a:solidFill>
                  <a:cs typeface="Calibri"/>
                </a:rPr>
                <a:t>WebUI</a:t>
              </a:r>
            </a:p>
            <a:p>
              <a:pPr algn="ctr"/>
              <a:r>
                <a:rPr lang="en-US" dirty="0">
                  <a:solidFill>
                    <a:srgbClr val="000000"/>
                  </a:solidFill>
                  <a:cs typeface="Calibri"/>
                </a:rPr>
                <a:t>React.js</a:t>
              </a:r>
              <a:endParaRPr lang="en-US" b="1" dirty="0">
                <a:solidFill>
                  <a:srgbClr val="000000"/>
                </a:solidFill>
                <a:cs typeface="Calibri"/>
              </a:endParaRPr>
            </a:p>
          </p:txBody>
        </p:sp>
        <p:sp>
          <p:nvSpPr>
            <p:cNvPr id="91" name="TextBox 90">
              <a:extLst>
                <a:ext uri="{FF2B5EF4-FFF2-40B4-BE49-F238E27FC236}">
                  <a16:creationId xmlns:a16="http://schemas.microsoft.com/office/drawing/2014/main" id="{2C5DDBC7-A557-4A5F-835C-D71FCCEC24EF}"/>
                </a:ext>
              </a:extLst>
            </p:cNvPr>
            <p:cNvSpPr txBox="1"/>
            <p:nvPr/>
          </p:nvSpPr>
          <p:spPr>
            <a:xfrm>
              <a:off x="24346763" y="111898"/>
              <a:ext cx="3314699" cy="369332"/>
            </a:xfrm>
            <a:prstGeom prst="rect">
              <a:avLst/>
            </a:prstGeom>
            <a:noFill/>
          </p:spPr>
          <p:txBody>
            <a:bodyPr wrap="square" rtlCol="0">
              <a:spAutoFit/>
            </a:bodyPr>
            <a:lstStyle/>
            <a:p>
              <a:pPr algn="ctr"/>
              <a:r>
                <a:rPr lang="en-US" dirty="0"/>
                <a:t>Docker Containers</a:t>
              </a:r>
            </a:p>
          </p:txBody>
        </p:sp>
      </p:grpSp>
      <p:sp>
        <p:nvSpPr>
          <p:cNvPr id="93" name="Rectangle 92">
            <a:extLst>
              <a:ext uri="{FF2B5EF4-FFF2-40B4-BE49-F238E27FC236}">
                <a16:creationId xmlns:a16="http://schemas.microsoft.com/office/drawing/2014/main" id="{70C765E0-1A99-4F70-90B8-CD6AD02346A3}"/>
              </a:ext>
            </a:extLst>
          </p:cNvPr>
          <p:cNvSpPr/>
          <p:nvPr/>
        </p:nvSpPr>
        <p:spPr>
          <a:xfrm>
            <a:off x="4264156" y="13919121"/>
            <a:ext cx="1393450" cy="861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000000"/>
                </a:solidFill>
                <a:cs typeface="Calibri"/>
              </a:rPr>
              <a:t>Kubernetes</a:t>
            </a:r>
          </a:p>
        </p:txBody>
      </p:sp>
      <p:sp>
        <p:nvSpPr>
          <p:cNvPr id="94" name="Rectangle 93">
            <a:extLst>
              <a:ext uri="{FF2B5EF4-FFF2-40B4-BE49-F238E27FC236}">
                <a16:creationId xmlns:a16="http://schemas.microsoft.com/office/drawing/2014/main" id="{E92A5FF5-68D9-4098-B6D0-9FDA58B22191}"/>
              </a:ext>
            </a:extLst>
          </p:cNvPr>
          <p:cNvSpPr/>
          <p:nvPr/>
        </p:nvSpPr>
        <p:spPr>
          <a:xfrm>
            <a:off x="2193971" y="15597323"/>
            <a:ext cx="935763" cy="8617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000000"/>
                </a:solidFill>
                <a:cs typeface="Calibri"/>
              </a:rPr>
              <a:t>GitHub</a:t>
            </a:r>
          </a:p>
        </p:txBody>
      </p:sp>
      <p:sp>
        <p:nvSpPr>
          <p:cNvPr id="95" name="Rectangle 94">
            <a:extLst>
              <a:ext uri="{FF2B5EF4-FFF2-40B4-BE49-F238E27FC236}">
                <a16:creationId xmlns:a16="http://schemas.microsoft.com/office/drawing/2014/main" id="{B851E569-1625-4A73-A581-B1251C482947}"/>
              </a:ext>
            </a:extLst>
          </p:cNvPr>
          <p:cNvSpPr/>
          <p:nvPr/>
        </p:nvSpPr>
        <p:spPr>
          <a:xfrm>
            <a:off x="4338327" y="15597324"/>
            <a:ext cx="1140688" cy="861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000000"/>
                </a:solidFill>
                <a:cs typeface="Calibri"/>
              </a:rPr>
              <a:t>Jenkins</a:t>
            </a:r>
          </a:p>
        </p:txBody>
      </p:sp>
      <p:cxnSp>
        <p:nvCxnSpPr>
          <p:cNvPr id="97" name="Straight Arrow Connector 96">
            <a:extLst>
              <a:ext uri="{FF2B5EF4-FFF2-40B4-BE49-F238E27FC236}">
                <a16:creationId xmlns:a16="http://schemas.microsoft.com/office/drawing/2014/main" id="{4877217B-9214-45E8-B02B-BE998E61CEB4}"/>
              </a:ext>
            </a:extLst>
          </p:cNvPr>
          <p:cNvCxnSpPr>
            <a:stCxn id="94" idx="3"/>
            <a:endCxn id="95" idx="1"/>
          </p:cNvCxnSpPr>
          <p:nvPr/>
        </p:nvCxnSpPr>
        <p:spPr>
          <a:xfrm>
            <a:off x="3129734" y="16028210"/>
            <a:ext cx="1208593" cy="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DB8E9AC-9F57-45A7-96D6-690531C1076D}"/>
              </a:ext>
            </a:extLst>
          </p:cNvPr>
          <p:cNvSpPr txBox="1"/>
          <p:nvPr/>
        </p:nvSpPr>
        <p:spPr>
          <a:xfrm>
            <a:off x="3129726" y="15628101"/>
            <a:ext cx="1208593" cy="369332"/>
          </a:xfrm>
          <a:prstGeom prst="rect">
            <a:avLst/>
          </a:prstGeom>
          <a:noFill/>
        </p:spPr>
        <p:txBody>
          <a:bodyPr wrap="square" rtlCol="0">
            <a:spAutoFit/>
          </a:bodyPr>
          <a:lstStyle/>
          <a:p>
            <a:pPr algn="ctr"/>
            <a:r>
              <a:rPr lang="en-US" dirty="0"/>
              <a:t>Push CI</a:t>
            </a:r>
          </a:p>
        </p:txBody>
      </p:sp>
      <p:cxnSp>
        <p:nvCxnSpPr>
          <p:cNvPr id="99" name="Straight Arrow Connector 98">
            <a:extLst>
              <a:ext uri="{FF2B5EF4-FFF2-40B4-BE49-F238E27FC236}">
                <a16:creationId xmlns:a16="http://schemas.microsoft.com/office/drawing/2014/main" id="{4059BA56-4C6C-4E2F-ABFF-51DA455BA478}"/>
              </a:ext>
            </a:extLst>
          </p:cNvPr>
          <p:cNvCxnSpPr>
            <a:cxnSpLocks/>
          </p:cNvCxnSpPr>
          <p:nvPr/>
        </p:nvCxnSpPr>
        <p:spPr>
          <a:xfrm>
            <a:off x="5531225" y="16028210"/>
            <a:ext cx="1208593" cy="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70CF2FE6-C12C-449B-8AA9-B9356F49B9FA}"/>
              </a:ext>
            </a:extLst>
          </p:cNvPr>
          <p:cNvSpPr txBox="1"/>
          <p:nvPr/>
        </p:nvSpPr>
        <p:spPr>
          <a:xfrm>
            <a:off x="5479015" y="15628101"/>
            <a:ext cx="1260796" cy="369332"/>
          </a:xfrm>
          <a:prstGeom prst="rect">
            <a:avLst/>
          </a:prstGeom>
          <a:noFill/>
        </p:spPr>
        <p:txBody>
          <a:bodyPr wrap="square" rtlCol="0">
            <a:spAutoFit/>
          </a:bodyPr>
          <a:lstStyle/>
          <a:p>
            <a:pPr algn="ctr"/>
            <a:r>
              <a:rPr lang="en-US" dirty="0"/>
              <a:t>Deploys</a:t>
            </a:r>
          </a:p>
        </p:txBody>
      </p:sp>
      <p:cxnSp>
        <p:nvCxnSpPr>
          <p:cNvPr id="102" name="Straight Arrow Connector 101">
            <a:extLst>
              <a:ext uri="{FF2B5EF4-FFF2-40B4-BE49-F238E27FC236}">
                <a16:creationId xmlns:a16="http://schemas.microsoft.com/office/drawing/2014/main" id="{0569446C-C88B-48BE-BE0D-456A808B3B3F}"/>
              </a:ext>
            </a:extLst>
          </p:cNvPr>
          <p:cNvCxnSpPr>
            <a:cxnSpLocks/>
            <a:stCxn id="93" idx="2"/>
          </p:cNvCxnSpPr>
          <p:nvPr/>
        </p:nvCxnSpPr>
        <p:spPr>
          <a:xfrm>
            <a:off x="4960881" y="14780896"/>
            <a:ext cx="0" cy="7984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2D91493C-B4F8-4AE6-8687-2A5F6115707E}"/>
              </a:ext>
            </a:extLst>
          </p:cNvPr>
          <p:cNvSpPr txBox="1"/>
          <p:nvPr/>
        </p:nvSpPr>
        <p:spPr>
          <a:xfrm>
            <a:off x="3943063" y="14981769"/>
            <a:ext cx="1035737" cy="369332"/>
          </a:xfrm>
          <a:prstGeom prst="rect">
            <a:avLst/>
          </a:prstGeom>
          <a:noFill/>
        </p:spPr>
        <p:txBody>
          <a:bodyPr wrap="square" rtlCol="0">
            <a:spAutoFit/>
          </a:bodyPr>
          <a:lstStyle/>
          <a:p>
            <a:pPr algn="ctr"/>
            <a:r>
              <a:rPr lang="en-US" dirty="0"/>
              <a:t>Setups</a:t>
            </a:r>
          </a:p>
        </p:txBody>
      </p:sp>
    </p:spTree>
    <p:extLst>
      <p:ext uri="{BB962C8B-B14F-4D97-AF65-F5344CB8AC3E}">
        <p14:creationId xmlns:p14="http://schemas.microsoft.com/office/powerpoint/2010/main" val="6241690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F903CB7E316643A19B760AE44BD371" ma:contentTypeVersion="5" ma:contentTypeDescription="Create a new document." ma:contentTypeScope="" ma:versionID="01c5400cd6b80c6fd32640dd2f2de0e7">
  <xsd:schema xmlns:xsd="http://www.w3.org/2001/XMLSchema" xmlns:xs="http://www.w3.org/2001/XMLSchema" xmlns:p="http://schemas.microsoft.com/office/2006/metadata/properties" xmlns:ns3="d1e4b539-9a14-45e3-a575-e2973a7a6fb2" targetNamespace="http://schemas.microsoft.com/office/2006/metadata/properties" ma:root="true" ma:fieldsID="e2b62074a4d62b81acb5c69a4549a0f2" ns3:_="">
    <xsd:import namespace="d1e4b539-9a14-45e3-a575-e2973a7a6fb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e4b539-9a14-45e3-a575-e2973a7a6f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B5325D-8DF3-4C5B-A78F-8BF7CEA0737F}">
  <ds:schemaRefs>
    <ds:schemaRef ds:uri="d1e4b539-9a14-45e3-a575-e2973a7a6fb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7C26808-34E0-4D13-9296-6F70EE3E228D}">
  <ds:schemaRefs>
    <ds:schemaRef ds:uri="http://schemas.microsoft.com/sharepoint/v3/contenttype/forms"/>
  </ds:schemaRefs>
</ds:datastoreItem>
</file>

<file path=customXml/itemProps3.xml><?xml version="1.0" encoding="utf-8"?>
<ds:datastoreItem xmlns:ds="http://schemas.openxmlformats.org/officeDocument/2006/customXml" ds:itemID="{C116ACC6-9A1A-41A2-98F3-D10A9B4662AE}">
  <ds:schemaRefs>
    <ds:schemaRef ds:uri="d1e4b539-9a14-45e3-a575-e2973a7a6fb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381</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Kyara</dc:creator>
  <cp:lastModifiedBy>Vu, Long</cp:lastModifiedBy>
  <cp:revision>50</cp:revision>
  <dcterms:created xsi:type="dcterms:W3CDTF">2022-04-15T16:36:54Z</dcterms:created>
  <dcterms:modified xsi:type="dcterms:W3CDTF">2022-04-18T03:32:20Z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0x01010005F903CB7E316643A19B760AE44BD371</vt:lpwstr>
  </property>
</Properties>
</file>