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9" r:id="rId4"/>
    <p:sldId id="266" r:id="rId5"/>
    <p:sldId id="258" r:id="rId6"/>
    <p:sldId id="260" r:id="rId7"/>
    <p:sldId id="262" r:id="rId8"/>
    <p:sldId id="274" r:id="rId9"/>
    <p:sldId id="264" r:id="rId10"/>
    <p:sldId id="268" r:id="rId11"/>
    <p:sldId id="270" r:id="rId12"/>
    <p:sldId id="271" r:id="rId13"/>
    <p:sldId id="272" r:id="rId14"/>
    <p:sldId id="273" r:id="rId15"/>
  </p:sldIdLst>
  <p:sldSz cx="9144000" cy="5143500" type="screen16x9"/>
  <p:notesSz cx="6858000" cy="9144000"/>
  <p:embeddedFontLst>
    <p:embeddedFont>
      <p:font typeface="Economica" charset="0"/>
      <p:regular r:id="rId17"/>
      <p:bold r:id="rId18"/>
      <p:italic r:id="rId19"/>
      <p:boldItalic r:id="rId20"/>
    </p:embeddedFont>
    <p:embeddedFont>
      <p:font typeface="Open Sans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684" y="-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23518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8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ESE 461 FINAL PROJECT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Amelia Ma, Daniel Skelton, Daniel Sullivan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Controller: </a:t>
            </a:r>
            <a:r>
              <a:rPr lang="en-US" dirty="0" err="1" smtClean="0"/>
              <a:t>MAC_reset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3307476"/>
            <a:ext cx="8520600" cy="116927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MAC_reset</a:t>
            </a:r>
            <a:r>
              <a:rPr lang="en-US" dirty="0" smtClean="0"/>
              <a:t> controls the data put into the adder (HIGH: 0, LOW: data from the register that stores the partial sum)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Eliminates one clock cycle delay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9" y="1200150"/>
            <a:ext cx="3509961" cy="186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23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1 Simulation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08"/>
          <a:stretch/>
        </p:blipFill>
        <p:spPr>
          <a:xfrm>
            <a:off x="152400" y="1352550"/>
            <a:ext cx="8915400" cy="306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1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1 Power </a:t>
            </a:r>
            <a:r>
              <a:rPr lang="en-US" dirty="0"/>
              <a:t>R</a:t>
            </a:r>
            <a:r>
              <a:rPr lang="en-US" dirty="0" smtClean="0"/>
              <a:t>eport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23950"/>
            <a:ext cx="4767263" cy="359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71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1 Area report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47750"/>
            <a:ext cx="4976813" cy="377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75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Finish up: Top level Synthesis and design compiler</a:t>
            </a:r>
          </a:p>
          <a:p>
            <a:pPr marL="285750" indent="-285750">
              <a:spcAft>
                <a:spcPts val="500"/>
              </a:spcAft>
              <a:buFontTx/>
              <a:buChar char="-"/>
            </a:pPr>
            <a:r>
              <a:rPr lang="en-US" dirty="0" smtClean="0"/>
              <a:t>Optimization: </a:t>
            </a:r>
          </a:p>
          <a:p>
            <a:pPr lvl="8">
              <a:spcAft>
                <a:spcPts val="500"/>
              </a:spcAft>
              <a:buNone/>
            </a:pPr>
            <a:r>
              <a:rPr lang="en-US" dirty="0" smtClean="0"/>
              <a:t>	- Clock gating</a:t>
            </a:r>
          </a:p>
          <a:p>
            <a:pPr lvl="3">
              <a:spcAft>
                <a:spcPts val="500"/>
              </a:spcAft>
              <a:buNone/>
            </a:pPr>
            <a:r>
              <a:rPr lang="en-US" dirty="0" smtClean="0"/>
              <a:t>	- Reduce large fan-ins and fan-outs </a:t>
            </a:r>
          </a:p>
          <a:p>
            <a:pPr lvl="3">
              <a:spcAft>
                <a:spcPts val="500"/>
              </a:spcAft>
              <a:buNone/>
            </a:pPr>
            <a:r>
              <a:rPr lang="en-US" dirty="0" smtClean="0"/>
              <a:t>	- Find and reduce critical path</a:t>
            </a:r>
          </a:p>
          <a:p>
            <a:pPr lvl="3">
              <a:spcAft>
                <a:spcPts val="500"/>
              </a:spcAft>
              <a:buNone/>
            </a:pPr>
            <a:r>
              <a:rPr lang="en-US" dirty="0" smtClean="0"/>
              <a:t>	- Fix SRAM optimization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0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Design Principles &amp; Strategies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Principles: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Aim for low power, small area </a:t>
            </a:r>
            <a:r>
              <a:rPr lang="en" dirty="0" smtClean="0"/>
              <a:t>with acceptable performance</a:t>
            </a:r>
            <a:endParaRPr lang="en" dirty="0"/>
          </a:p>
          <a:p>
            <a:pPr marL="0" lvl="0" indent="0" rtl="0">
              <a:spcBef>
                <a:spcPts val="0"/>
              </a:spcBef>
              <a:buNone/>
            </a:pPr>
            <a:endParaRPr lang="en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Strategies</a:t>
            </a:r>
            <a:r>
              <a:rPr lang="en" dirty="0"/>
              <a:t>: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Keep the size of RAMs small and load them repeatedly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Reuse Units that are idle most of the time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-"/>
            </a:pPr>
            <a:r>
              <a:rPr lang="en" dirty="0"/>
              <a:t>Pipeline the first and second layer of the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Design Choice: Data Reuse (Layer 1)</a:t>
            </a:r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08793" y="3943350"/>
            <a:ext cx="7911000" cy="13216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-US" dirty="0" smtClean="0"/>
              <a:t>Use the one with the least area among the data reuse strategies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-US" dirty="0" smtClean="0"/>
              <a:t>Use </a:t>
            </a:r>
            <a:r>
              <a:rPr lang="en-US" b="1" dirty="0" err="1" smtClean="0"/>
              <a:t>readmem</a:t>
            </a:r>
            <a:r>
              <a:rPr lang="en-US" dirty="0" smtClean="0"/>
              <a:t> to read external memory (Input and Weight[1])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1"/>
          <a:stretch/>
        </p:blipFill>
        <p:spPr bwMode="auto">
          <a:xfrm>
            <a:off x="758064" y="1126927"/>
            <a:ext cx="5486400" cy="1532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0463" y="17808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0063" y="1102037"/>
            <a:ext cx="518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784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91663" y="1658838"/>
            <a:ext cx="518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784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25063" y="1099060"/>
            <a:ext cx="516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61" y="2857855"/>
            <a:ext cx="911942" cy="1050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023" y="3052447"/>
            <a:ext cx="790914" cy="64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70" y="2833506"/>
            <a:ext cx="812313" cy="106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ultiply 2"/>
          <p:cNvSpPr/>
          <p:nvPr/>
        </p:nvSpPr>
        <p:spPr>
          <a:xfrm>
            <a:off x="2571500" y="3216581"/>
            <a:ext cx="333068" cy="333068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qual 3"/>
          <p:cNvSpPr/>
          <p:nvPr/>
        </p:nvSpPr>
        <p:spPr>
          <a:xfrm>
            <a:off x="4491863" y="3230716"/>
            <a:ext cx="304800" cy="304800"/>
          </a:xfrm>
          <a:prstGeom prst="mathEqua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96663" y="17808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69866" y="1097571"/>
            <a:ext cx="516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96863" y="1523906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round (784 multiplications &amp; accumulations)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96863" y="301378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clock cycle (load 10 inputs and 1 weight[1])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5745" y="2557300"/>
            <a:ext cx="675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27185" y="2552460"/>
            <a:ext cx="101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Weight[1]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75770" y="2568773"/>
            <a:ext cx="1756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Temporary Layer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287761" y="2857855"/>
            <a:ext cx="363809" cy="1050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88023" y="3042813"/>
            <a:ext cx="363809" cy="340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2876550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readmem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Data Reuse (Layer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3714750"/>
            <a:ext cx="8520600" cy="78827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Data reuse in Layer 2: fill the GSRAM with partial sums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 </a:t>
            </a:r>
            <a:r>
              <a:rPr lang="en-US" b="1" dirty="0" err="1" smtClean="0"/>
              <a:t>readmem</a:t>
            </a:r>
            <a:r>
              <a:rPr lang="en-US" dirty="0" smtClean="0"/>
              <a:t> to read in Weight[2] one row at a time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309" y="1428750"/>
            <a:ext cx="132296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554" y="1562100"/>
            <a:ext cx="1282446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554" y="1763738"/>
            <a:ext cx="1474934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Multiply 7"/>
          <p:cNvSpPr/>
          <p:nvPr/>
        </p:nvSpPr>
        <p:spPr>
          <a:xfrm>
            <a:off x="2895600" y="2032819"/>
            <a:ext cx="381000" cy="381000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 8"/>
          <p:cNvSpPr/>
          <p:nvPr/>
        </p:nvSpPr>
        <p:spPr>
          <a:xfrm>
            <a:off x="5562600" y="2038350"/>
            <a:ext cx="304800" cy="304800"/>
          </a:xfrm>
          <a:prstGeom prst="mathEqua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3644" y="3028950"/>
            <a:ext cx="1756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Temporary Layer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29875" y="3028950"/>
            <a:ext cx="1756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Weight[2]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15875" y="3039397"/>
            <a:ext cx="241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GSRAM(partial sum)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3668096" y="1752287"/>
            <a:ext cx="1477392" cy="438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88374" y="1463950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readmem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3609" y="203835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91000" y="150495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743371" y="1200150"/>
            <a:ext cx="516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93165" y="2038350"/>
            <a:ext cx="516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19800" y="202754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756037" y="13106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565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4073"/>
            <a:ext cx="7696200" cy="41601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2000" y="742950"/>
            <a:ext cx="3276600" cy="381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00556" y="742950"/>
            <a:ext cx="4281444" cy="380702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00313" y="454997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LAYER 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455295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LAYER 2</a:t>
            </a:r>
            <a:endParaRPr lang="en-US" b="1" dirty="0"/>
          </a:p>
        </p:txBody>
      </p:sp>
      <p:sp>
        <p:nvSpPr>
          <p:cNvPr id="11" name="Shape 86"/>
          <p:cNvSpPr txBox="1">
            <a:spLocks noGrp="1"/>
          </p:cNvSpPr>
          <p:nvPr>
            <p:ph type="title"/>
          </p:nvPr>
        </p:nvSpPr>
        <p:spPr>
          <a:xfrm>
            <a:off x="304800" y="-19050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err="1" smtClean="0"/>
              <a:t>Datapath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err="1" smtClean="0"/>
              <a:t>Datapath</a:t>
            </a:r>
            <a:r>
              <a:rPr lang="en-US" dirty="0" smtClean="0"/>
              <a:t> Layer 1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57081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285750">
              <a:buFontTx/>
              <a:buChar char="-"/>
            </a:pPr>
            <a:r>
              <a:rPr lang="en-US" b="1" dirty="0" smtClean="0"/>
              <a:t>MAC</a:t>
            </a:r>
            <a:r>
              <a:rPr lang="en-US" dirty="0" smtClean="0"/>
              <a:t>: Combinational, 1 multiplication / cycle</a:t>
            </a:r>
            <a:endParaRPr lang="en-US" dirty="0"/>
          </a:p>
          <a:p>
            <a:pPr lvl="0">
              <a:buNone/>
            </a:pPr>
            <a:r>
              <a:rPr lang="en-US" dirty="0"/>
              <a:t>	</a:t>
            </a:r>
            <a:r>
              <a:rPr lang="en-US" dirty="0" smtClean="0"/>
              <a:t>-  Can make it sequential and save area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 smtClean="0"/>
              <a:t>R</a:t>
            </a:r>
            <a:r>
              <a:rPr lang="en-US" altLang="zh-CN" b="1" dirty="0" err="1" smtClean="0"/>
              <a:t>eg</a:t>
            </a:r>
            <a:r>
              <a:rPr lang="en-US" altLang="zh-CN" b="1" dirty="0" smtClean="0"/>
              <a:t> Holder</a:t>
            </a:r>
            <a:r>
              <a:rPr lang="en-US" altLang="zh-CN" dirty="0" smtClean="0"/>
              <a:t>: </a:t>
            </a:r>
            <a:r>
              <a:rPr lang="en-US" dirty="0" smtClean="0"/>
              <a:t>10*16-bit </a:t>
            </a:r>
            <a:r>
              <a:rPr lang="en-US" dirty="0"/>
              <a:t>Register file, holds the sum of each round </a:t>
            </a:r>
            <a:r>
              <a:rPr lang="en-US" dirty="0" smtClean="0"/>
              <a:t>(784 accumulations)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285749"/>
            <a:ext cx="2662358" cy="3224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87"/>
          <p:cNvSpPr txBox="1">
            <a:spLocks/>
          </p:cNvSpPr>
          <p:nvPr/>
        </p:nvSpPr>
        <p:spPr>
          <a:xfrm>
            <a:off x="311700" y="1225225"/>
            <a:ext cx="54033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b="1" dirty="0" smtClean="0"/>
              <a:t>LUT</a:t>
            </a:r>
            <a:r>
              <a:rPr lang="en-US" dirty="0" smtClean="0"/>
              <a:t>: Hard-coded Sigmoid function used for both Layer 1 and 2</a:t>
            </a:r>
          </a:p>
          <a:p>
            <a:pPr>
              <a:buFont typeface="Open Sans"/>
              <a:buNone/>
            </a:pPr>
            <a:r>
              <a:rPr lang="en-US" sz="1400" dirty="0" smtClean="0"/>
              <a:t>	- Only stores half of the values and flips the first bit 	to get the other half</a:t>
            </a:r>
          </a:p>
          <a:p>
            <a:pPr>
              <a:buFont typeface="Open Sans"/>
              <a:buNone/>
            </a:pPr>
            <a:endParaRPr lang="en-US" sz="1400" dirty="0"/>
          </a:p>
          <a:p>
            <a:pPr>
              <a:buFont typeface="Open Sans"/>
              <a:buNone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b="1" dirty="0" smtClean="0"/>
              <a:t>GSRAM</a:t>
            </a:r>
            <a:r>
              <a:rPr lang="en-US" altLang="zh-CN" dirty="0" smtClean="0"/>
              <a:t>: </a:t>
            </a:r>
            <a:r>
              <a:rPr lang="en-US" dirty="0" smtClean="0"/>
              <a:t>10*16-bit Register file, output SRAM, also holds the partial sum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Layer 2: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33350"/>
            <a:ext cx="3105150" cy="291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7" b="13222"/>
          <a:stretch/>
        </p:blipFill>
        <p:spPr bwMode="auto">
          <a:xfrm>
            <a:off x="1219200" y="2710016"/>
            <a:ext cx="3752976" cy="8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93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Pipelining: Layer 1 &amp; 2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05000" y="1107849"/>
            <a:ext cx="5387341" cy="2912077"/>
            <a:chOff x="762000" y="574073"/>
            <a:chExt cx="7696200" cy="41601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574073"/>
              <a:ext cx="7696200" cy="416010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62000" y="742950"/>
              <a:ext cx="3276600" cy="381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0556" y="742950"/>
              <a:ext cx="4281444" cy="380702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115" y="220093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Layer 1: </a:t>
            </a:r>
          </a:p>
          <a:p>
            <a:r>
              <a:rPr lang="en-US" b="1" dirty="0" smtClean="0"/>
              <a:t>784 (accumulations)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16922" y="2137886"/>
            <a:ext cx="1717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Layer 2:</a:t>
            </a:r>
          </a:p>
          <a:p>
            <a:r>
              <a:rPr lang="en-US" b="1" dirty="0" smtClean="0"/>
              <a:t>10*2 (REG+LUT) +</a:t>
            </a:r>
          </a:p>
          <a:p>
            <a:r>
              <a:rPr lang="en-US" b="1" dirty="0" smtClean="0"/>
              <a:t>10*10*2 (GSRAM)</a:t>
            </a:r>
          </a:p>
          <a:p>
            <a:r>
              <a:rPr lang="en-US" b="1" dirty="0" smtClean="0"/>
              <a:t>Hidden cost </a:t>
            </a:r>
            <a:endParaRPr lang="en-US" b="1" dirty="0"/>
          </a:p>
        </p:txBody>
      </p:sp>
      <p:sp>
        <p:nvSpPr>
          <p:cNvPr id="10" name="Shape 87"/>
          <p:cNvSpPr txBox="1">
            <a:spLocks noGrp="1"/>
          </p:cNvSpPr>
          <p:nvPr>
            <p:ph type="body" idx="1"/>
          </p:nvPr>
        </p:nvSpPr>
        <p:spPr>
          <a:xfrm>
            <a:off x="1029657" y="4019550"/>
            <a:ext cx="6858000" cy="5592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Aft>
                <a:spcPts val="300"/>
              </a:spcAft>
              <a:buNone/>
            </a:pPr>
            <a:r>
              <a:rPr lang="en-US" dirty="0" smtClean="0"/>
              <a:t>Total time (in clock cycles) ~= 784 * 200</a:t>
            </a:r>
          </a:p>
          <a:p>
            <a:pPr lvl="0" algn="ctr">
              <a:spcAft>
                <a:spcPts val="300"/>
              </a:spcAft>
              <a:buNone/>
            </a:pPr>
            <a:r>
              <a:rPr lang="en-US" sz="1400" dirty="0" smtClean="0"/>
              <a:t>784 * 200 + 200(last GSRAM) + 100(final activation)</a:t>
            </a:r>
          </a:p>
        </p:txBody>
      </p:sp>
    </p:spTree>
    <p:extLst>
      <p:ext uri="{BB962C8B-B14F-4D97-AF65-F5344CB8AC3E}">
        <p14:creationId xmlns:p14="http://schemas.microsoft.com/office/powerpoint/2010/main" val="274741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7150"/>
            <a:ext cx="8520600" cy="831300"/>
          </a:xfrm>
        </p:spPr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7" b="3746"/>
          <a:stretch/>
        </p:blipFill>
        <p:spPr>
          <a:xfrm>
            <a:off x="762000" y="895350"/>
            <a:ext cx="7239000" cy="36413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9400" y="3994969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rgbClr val="FF0000"/>
                </a:solidFill>
              </a:rPr>
              <a:t>loadNextRow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77000" y="3994969"/>
            <a:ext cx="3048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5600" y="376636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rgbClr val="FF0000"/>
                </a:solidFill>
              </a:rPr>
              <a:t>addr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105400" y="3080569"/>
            <a:ext cx="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24400" y="321269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mux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429000" y="4240871"/>
            <a:ext cx="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0" y="437299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mux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200400" y="4240871"/>
            <a:ext cx="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95600" y="437299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657600" y="4239382"/>
            <a:ext cx="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05200" y="437150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rgbClr val="FF0000"/>
                </a:solidFill>
              </a:rPr>
              <a:t>addr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477000" y="4147369"/>
            <a:ext cx="3048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649497" y="2108934"/>
            <a:ext cx="3048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89607" y="1934592"/>
            <a:ext cx="1049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rgbClr val="FF0000"/>
                </a:solidFill>
              </a:rPr>
              <a:t>a</a:t>
            </a:r>
            <a:r>
              <a:rPr lang="en-US" b="1" dirty="0" err="1" smtClean="0">
                <a:solidFill>
                  <a:srgbClr val="FF0000"/>
                </a:solidFill>
              </a:rPr>
              <a:t>ddr_row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649497" y="2318568"/>
            <a:ext cx="3048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649497" y="1861369"/>
            <a:ext cx="3048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637207" y="1634258"/>
            <a:ext cx="3048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72400" y="2163192"/>
            <a:ext cx="1049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rgbClr val="FF0000"/>
                </a:solidFill>
              </a:rPr>
              <a:t>addr_col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42007" y="1480369"/>
            <a:ext cx="346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48600" y="1708969"/>
            <a:ext cx="59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mux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981200" y="4334987"/>
            <a:ext cx="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76400" y="44671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reset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24000" y="3994970"/>
            <a:ext cx="914400" cy="779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28144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318</Words>
  <Application>Microsoft Office PowerPoint</Application>
  <PresentationFormat>On-screen Show (16:9)</PresentationFormat>
  <Paragraphs>85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Economica</vt:lpstr>
      <vt:lpstr>Open Sans</vt:lpstr>
      <vt:lpstr>Luxe</vt:lpstr>
      <vt:lpstr>ESE 461 FINAL PROJECT</vt:lpstr>
      <vt:lpstr>Design Principles &amp; Strategies</vt:lpstr>
      <vt:lpstr>Design Choice: Data Reuse (Layer 1)</vt:lpstr>
      <vt:lpstr>Design Choice: Data Reuse (Layer 2)</vt:lpstr>
      <vt:lpstr>Datapath</vt:lpstr>
      <vt:lpstr>Datapath Layer 1</vt:lpstr>
      <vt:lpstr>DataPath Layer 2:</vt:lpstr>
      <vt:lpstr>Pipelining: Layer 1 &amp; 2</vt:lpstr>
      <vt:lpstr>Controller</vt:lpstr>
      <vt:lpstr>Controller: MAC_reset</vt:lpstr>
      <vt:lpstr>Layer 1 Simulation</vt:lpstr>
      <vt:lpstr>Layer 1 Power Report </vt:lpstr>
      <vt:lpstr>Layer 1 Area report </vt:lpstr>
      <vt:lpstr>Future Plans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 461 FINAL PROJECT</dc:title>
  <dc:creator>User</dc:creator>
  <cp:lastModifiedBy>Windows User</cp:lastModifiedBy>
  <cp:revision>19</cp:revision>
  <dcterms:modified xsi:type="dcterms:W3CDTF">2017-12-06T15:03:10Z</dcterms:modified>
</cp:coreProperties>
</file>