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49C2F-7368-48EF-8C23-01EC1C0A5E1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2E0EA-3D21-42AC-83D5-0F965CD4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5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2E0EA-3D21-42AC-83D5-0F965CD474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5CD1-E1F5-A415-6613-D1FD37B69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45D6C-0B07-C360-1E06-B1F892218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4D573-004B-6ED7-BB13-94FFF846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C7A-C454-47E1-A657-588CB6268E5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EBB0-9161-0D1A-9C01-1D1594B9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F80E3-CCA2-2DFD-920E-0F058E5A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97E4-68E0-47F7-AD73-AC8EB6A94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7CBB-16EE-6D6F-4228-20DA8F3E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8367B-074D-6D45-9F3D-CB0035850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BF566-C49D-097C-3930-B9391F03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C7A-C454-47E1-A657-588CB6268E5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D6CEA-7FCC-D572-AA7E-2B612A35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D7BF-A438-A31E-3C1D-48C7F61E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97E4-68E0-47F7-AD73-AC8EB6A94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6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3821C-585D-54C1-B554-B0D8C89B9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27603-876C-43FF-25D9-C136A2357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0B9E-2940-EF7E-6862-93160612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C7A-C454-47E1-A657-588CB6268E5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638B-81B4-06CF-8A8F-999E8531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8B71-31C9-93E8-3C71-89794382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97E4-68E0-47F7-AD73-AC8EB6A94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5015-991F-8BD1-B37A-95DF2C2D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E83D3-8DD8-8D6C-AD48-D04843C9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5A25B-B2C9-EB57-445E-78A0F36A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C7A-C454-47E1-A657-588CB6268E5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EBCD-C0BF-5A8F-06F4-2FA3D8BC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8CAAA-B2D2-59B2-EB5C-E9CA83BF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97E4-68E0-47F7-AD73-AC8EB6A94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8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3A2B-E1EA-E1AA-5E83-A209EA73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421FC-DC9E-B1F5-DD84-68159476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84FD7-9DFD-7BE3-00EC-8B15D0CD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C7A-C454-47E1-A657-588CB6268E5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8D81-3419-084B-0F19-34349353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F2BC-0FA3-9EF3-9F62-A6AAC688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97E4-68E0-47F7-AD73-AC8EB6A94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1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F0F5-08C7-49B6-559C-55A331B1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E430-0823-4387-1062-F87A95A0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B2C79-1293-3EE9-76DE-F3D15C0C5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2CC69-0456-9237-1702-353CB261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C7A-C454-47E1-A657-588CB6268E5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78C11-1F6B-7E76-8278-8E8F8F7F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4FF64-D009-4D63-AD03-85AE6D72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97E4-68E0-47F7-AD73-AC8EB6A94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1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F0C3-CB13-BB06-C435-021B2A4D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C76FB-8FBD-6B14-AAA5-C657C404C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F95E8-A4BA-1FA0-2A67-E4D696049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6B3A9-B6DF-E5E1-4FEC-AFFD46F79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7E537-162C-88B8-5FD3-A6409D454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9A8A9-9820-9ED1-0443-CF536148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C7A-C454-47E1-A657-588CB6268E5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F0947-6955-7A40-CDC6-16D4E041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C4955-ED62-DED1-291A-4A22D607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97E4-68E0-47F7-AD73-AC8EB6A94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5DF9-4DBB-EC42-E6A0-7E546B26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F9E3A-8857-196C-FF08-72AA166B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C7A-C454-47E1-A657-588CB6268E5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02CF3-56A9-9767-F2C2-C4D6C44E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4FE6-68CA-0142-DEA5-879A6FA4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97E4-68E0-47F7-AD73-AC8EB6A94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A7D0C-1A34-D11A-1407-CC91461C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C7A-C454-47E1-A657-588CB6268E5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79FDC-9830-6FFF-EE80-370CA2D6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9CE76-B342-D8F4-9121-7588A914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97E4-68E0-47F7-AD73-AC8EB6A94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7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5486-F80A-5656-636F-99A2EE2E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2361E-7953-13AD-C6F6-A81D4113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D9E2A-6936-7ED3-8582-C28BF13E1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8123E-91B4-F3DB-B8A1-5941F6AF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C7A-C454-47E1-A657-588CB6268E5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4CFA8-707E-7470-5032-FDAA3B99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25313-55A6-CEE3-E0ED-312E57E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97E4-68E0-47F7-AD73-AC8EB6A94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3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488D-BC07-99EC-20AC-8CCD3620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5EC65-B735-07EC-6B31-CDB68E55B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B2581-EE50-9089-D4F2-55965A6AC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674DC-71DD-250B-5BA5-3649F70E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C7A-C454-47E1-A657-588CB6268E5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BA67E-C583-30FC-991A-2CE0905A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963E-ADA1-CE59-23F4-5213C417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97E4-68E0-47F7-AD73-AC8EB6A94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8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0A80A-B200-64B0-39E8-28FA1437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9B83A-A3DD-8B4D-9EB3-11CAB7F9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4A3A2-12C9-FF10-FE93-B1B09D298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EC7A-C454-47E1-A657-588CB6268E5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4C700-DFEF-69B5-CB8C-81494CEF3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BD2E-4859-4200-E3F4-A6D7799CB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097E4-68E0-47F7-AD73-AC8EB6A94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7D090-4DFE-6971-31A9-C1170620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Building A Blockchain Ledger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4A59-1317-2A37-F8CB-9A77FC001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Dan Stevens (djs447)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12E95-C0DE-BE74-1C34-93DDB85C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Additional Demo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9622-6EA0-103D-8F6B-0ED19BC58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503" y="1243777"/>
            <a:ext cx="10546990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Store: Creates a backup directory and stores the blockchain of the input node</a:t>
            </a:r>
          </a:p>
          <a:p>
            <a:r>
              <a:rPr lang="en-US" dirty="0"/>
              <a:t>Load: Loads the contents of the backup directory back into the input node</a:t>
            </a:r>
          </a:p>
          <a:p>
            <a:r>
              <a:rPr lang="en-US" dirty="0"/>
              <a:t>Print: Prints the contents of the blockchain of the input node</a:t>
            </a:r>
          </a:p>
        </p:txBody>
      </p:sp>
    </p:spTree>
    <p:extLst>
      <p:ext uri="{BB962C8B-B14F-4D97-AF65-F5344CB8AC3E}">
        <p14:creationId xmlns:p14="http://schemas.microsoft.com/office/powerpoint/2010/main" val="270821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8B4E65-1FB2-FA8D-9574-780F592C7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D614CF2-B629-C6E7-243D-F06A18E75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6670" y="1558407"/>
            <a:ext cx="9144000" cy="23876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12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53194-62E5-F267-7E61-8B1F82B0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E5D2-3CA8-3892-6E6F-CA9B27EE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Objective is to build a blockchain ledger and demonstrate its basic functionality</a:t>
            </a:r>
          </a:p>
          <a:p>
            <a:pPr lvl="1"/>
            <a:r>
              <a:rPr lang="en-US" sz="2000"/>
              <a:t>Highlight differences between blockchain and a traditional database</a:t>
            </a:r>
          </a:p>
          <a:p>
            <a:pPr lvl="1"/>
            <a:r>
              <a:rPr lang="en-US" sz="2000"/>
              <a:t>Show what advantages blockchain may offer and how blockchain works</a:t>
            </a:r>
          </a:p>
          <a:p>
            <a:r>
              <a:rPr lang="en-US" sz="2000"/>
              <a:t>Demo has been included as a script to walk through some of the essential blockchain functions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5609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0C87C-132F-93E6-1C31-0094899B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Blockchain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6893-2EA7-F4DA-D61D-7070F73C8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121920"/>
            <a:ext cx="6555347" cy="6073607"/>
          </a:xfrm>
        </p:spPr>
        <p:txBody>
          <a:bodyPr anchor="ctr">
            <a:normAutofit lnSpcReduction="10000"/>
          </a:bodyPr>
          <a:lstStyle/>
          <a:p>
            <a:r>
              <a:rPr lang="en-US" sz="1900" dirty="0"/>
              <a:t>Block</a:t>
            </a:r>
          </a:p>
          <a:p>
            <a:pPr lvl="1"/>
            <a:r>
              <a:rPr lang="en-US" sz="1900" dirty="0"/>
              <a:t>Index: A block’s position within the chain</a:t>
            </a:r>
          </a:p>
          <a:p>
            <a:pPr lvl="1"/>
            <a:r>
              <a:rPr lang="en-US" sz="1900" dirty="0"/>
              <a:t>Timestamp: The time the block was created</a:t>
            </a:r>
          </a:p>
          <a:p>
            <a:pPr lvl="1"/>
            <a:r>
              <a:rPr lang="en-US" sz="1900" dirty="0" err="1"/>
              <a:t>Prev_hash</a:t>
            </a:r>
            <a:r>
              <a:rPr lang="en-US" sz="1900" dirty="0"/>
              <a:t>: The hash value of the previous block in the chain</a:t>
            </a:r>
          </a:p>
          <a:p>
            <a:pPr lvl="1"/>
            <a:r>
              <a:rPr lang="en-US" sz="1900" dirty="0"/>
              <a:t>Data (Transactions): The message, data, string, etc. being stored by the block</a:t>
            </a:r>
          </a:p>
          <a:p>
            <a:pPr lvl="1"/>
            <a:r>
              <a:rPr lang="en-US" sz="1900" dirty="0"/>
              <a:t>Nonce: Initialized to 0, this value is incremented to satisfy the proof-of-work concept</a:t>
            </a:r>
          </a:p>
          <a:p>
            <a:pPr lvl="1"/>
            <a:r>
              <a:rPr lang="en-US" sz="1900" dirty="0"/>
              <a:t>Hash: The assigned value according to the hashing algorithm (SHA-256 in this implementation) and the block header (concatenated string of the index, timestamp, data, previous hash, and nonce)</a:t>
            </a:r>
          </a:p>
          <a:p>
            <a:pPr lvl="1"/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900" dirty="0"/>
              <a:t>Blockchain</a:t>
            </a:r>
          </a:p>
          <a:p>
            <a:pPr lvl="1"/>
            <a:r>
              <a:rPr lang="en-US" sz="1900" dirty="0"/>
              <a:t>Blocks: A list of every block within the blockchain. New blocks are added to the end of this list</a:t>
            </a:r>
          </a:p>
          <a:p>
            <a:pPr lvl="1"/>
            <a:r>
              <a:rPr lang="en-US" sz="1900" dirty="0"/>
              <a:t>Zeroes: The number of leading zeroes necessary to satisfy the proof-of-work concept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3DC36-BA40-6366-F3F2-DF2DB7DA2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089" y="3704604"/>
            <a:ext cx="5142372" cy="9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4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8A062-E255-9CD8-0C03-273C75D3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Blockchain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C44B-54C4-1A82-F75B-92D01089B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Node</a:t>
            </a:r>
          </a:p>
          <a:p>
            <a:pPr lvl="1"/>
            <a:r>
              <a:rPr lang="en-US" sz="2000"/>
              <a:t>Node_id: Integer identifier for tracking / labeling nodes within a larger network</a:t>
            </a:r>
          </a:p>
          <a:p>
            <a:pPr lvl="1"/>
            <a:r>
              <a:rPr lang="en-US" sz="2000"/>
              <a:t>Peers: A list of nodes that each node has a direct connection to</a:t>
            </a:r>
          </a:p>
          <a:p>
            <a:pPr lvl="1"/>
            <a:r>
              <a:rPr lang="en-US" sz="2000"/>
              <a:t>Blockchain: The version of the blockchain maintained by a specific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E2724-1B21-49E2-A939-09FAF4370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74" y="4563081"/>
            <a:ext cx="1776228" cy="208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5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EBA34-9C9E-1D9E-EC64-F5B4049D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Proof-of-Work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D09A-6675-19F1-DA17-62FEF0730E68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192805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blockchain expects each block to have a hash value with a specific number of leading zeroes</a:t>
            </a:r>
          </a:p>
          <a:p>
            <a:pPr marL="438912" lvl="1" defTabSz="877824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determining validity, the number of zeroes here is kept static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hash is generated and if this isn’t satisfied, the nonce is incremented and the hash re-generated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slows down the mining process and improves security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0F222-2034-F7FD-8BCA-AD259CD26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898" y="4884420"/>
            <a:ext cx="7150203" cy="9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5BE71-89B8-C7A8-84A4-1E892880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10" y="328653"/>
            <a:ext cx="1883135" cy="707667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/>
              <a:t>Validity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A59FC-05A7-15FB-6ABC-483CBF17C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10" y="2926080"/>
            <a:ext cx="11139778" cy="33908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896BE-E1EC-1C73-64CB-07E0EFEA9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15" y="1198608"/>
            <a:ext cx="6235268" cy="1800164"/>
          </a:xfrm>
        </p:spPr>
        <p:txBody>
          <a:bodyPr anchor="t">
            <a:normAutofit/>
          </a:bodyPr>
          <a:lstStyle/>
          <a:p>
            <a:r>
              <a:rPr lang="en-US" sz="1700" dirty="0"/>
              <a:t>Three Checks are Performed for Validity:</a:t>
            </a:r>
          </a:p>
          <a:p>
            <a:pPr lvl="1"/>
            <a:r>
              <a:rPr lang="en-US" sz="1700" dirty="0"/>
              <a:t>The blocks are in the correct order</a:t>
            </a:r>
          </a:p>
          <a:p>
            <a:pPr lvl="1"/>
            <a:r>
              <a:rPr lang="en-US" sz="1700" dirty="0"/>
              <a:t>Each block within the blockchain is valid (that is, each block satisfies the proof-of-work concept)</a:t>
            </a:r>
          </a:p>
          <a:p>
            <a:pPr lvl="1"/>
            <a:r>
              <a:rPr lang="en-US" sz="1700" dirty="0"/>
              <a:t>The hash values of each block match the expected values stored by the “</a:t>
            </a:r>
            <a:r>
              <a:rPr lang="en-US" sz="1700" dirty="0" err="1"/>
              <a:t>prev_hash</a:t>
            </a:r>
            <a:r>
              <a:rPr lang="en-US" sz="1700" dirty="0"/>
              <a:t>” variable of the following block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1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7FF3A-9E46-7C36-8A83-A84BF34B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26773"/>
            <a:ext cx="2134925" cy="692427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/>
              <a:t>Mining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E7006-164B-A270-BE20-DE4FBC931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0" y="2811964"/>
            <a:ext cx="11139778" cy="26178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7B7C-8949-6956-33F5-AA45F0AD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54" y="1428189"/>
            <a:ext cx="8279085" cy="1800164"/>
          </a:xfrm>
        </p:spPr>
        <p:txBody>
          <a:bodyPr anchor="t">
            <a:normAutofit/>
          </a:bodyPr>
          <a:lstStyle/>
          <a:p>
            <a:r>
              <a:rPr lang="en-US" sz="1700" dirty="0"/>
              <a:t>This implementation will either create a new block storing generic data or user input</a:t>
            </a:r>
          </a:p>
          <a:p>
            <a:r>
              <a:rPr lang="en-US" sz="1700" dirty="0"/>
              <a:t>The mining process repeats until the proof-of-work concept is satisfied</a:t>
            </a:r>
          </a:p>
          <a:p>
            <a:r>
              <a:rPr lang="en-US" sz="1700" dirty="0"/>
              <a:t>Outputs the time it took to mine as well as the total attempts (stored by the nonce value)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3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6566C-F647-52A3-4EF8-10EF8380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74512" cy="949606"/>
          </a:xfrm>
        </p:spPr>
        <p:txBody>
          <a:bodyPr>
            <a:normAutofit/>
          </a:bodyPr>
          <a:lstStyle/>
          <a:p>
            <a:r>
              <a:rPr lang="en-US" dirty="0"/>
              <a:t>Stealing / Editing Data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3EF38-3737-B406-CABE-4B4A3AD322A1}"/>
              </a:ext>
            </a:extLst>
          </p:cNvPr>
          <p:cNvSpPr>
            <a:spLocks/>
          </p:cNvSpPr>
          <p:nvPr/>
        </p:nvSpPr>
        <p:spPr>
          <a:xfrm>
            <a:off x="1050925" y="2101391"/>
            <a:ext cx="9810750" cy="4059672"/>
          </a:xfrm>
          <a:prstGeom prst="rect">
            <a:avLst/>
          </a:prstGeom>
        </p:spPr>
        <p:txBody>
          <a:bodyPr/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can manipulate the data stored in the blockchain, then it is possible for someone to steal from anyone else</a:t>
            </a:r>
          </a:p>
          <a:p>
            <a:pPr marL="425196" lvl="1" defTabSz="850392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 in this image is that the blockchain has not been rehashed yet, fortunately the validity test re-hashes each block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321A8-7027-87BD-5F9F-FAAE23021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890" y="3348825"/>
            <a:ext cx="8414219" cy="2107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92FA9-16C5-BE5C-50EF-7F4035DBE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363" y="5703130"/>
            <a:ext cx="6305859" cy="6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1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FD7EC-85FC-2ADB-A2B4-2C925BC0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4925-4F1C-C815-DC00-1BDC59EE6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Function returns the ‘best’ chain, as determined by the length of the chain and validity</a:t>
            </a:r>
          </a:p>
          <a:p>
            <a:r>
              <a:rPr lang="en-US" sz="2000"/>
              <a:t>Once received, a node will replace it’s own blockchain version (if necessary) and then broadcast the best chain to its peers</a:t>
            </a:r>
          </a:p>
          <a:p>
            <a:r>
              <a:rPr lang="en-US" sz="2000"/>
              <a:t>Current flaw is that it will not settle disagreements between two nodes with equally long blockchains</a:t>
            </a:r>
          </a:p>
          <a:p>
            <a:pPr lvl="1"/>
            <a:r>
              <a:rPr lang="en-US" sz="2000"/>
              <a:t>Bitcoin solves this by having nodes maintain different potential branches for the blockchain and resolving these as information is received</a:t>
            </a:r>
          </a:p>
        </p:txBody>
      </p:sp>
    </p:spTree>
    <p:extLst>
      <p:ext uri="{BB962C8B-B14F-4D97-AF65-F5344CB8AC3E}">
        <p14:creationId xmlns:p14="http://schemas.microsoft.com/office/powerpoint/2010/main" val="35788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571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Building A Blockchain Ledger</vt:lpstr>
      <vt:lpstr>Goals</vt:lpstr>
      <vt:lpstr>Blockchain Structures</vt:lpstr>
      <vt:lpstr>Blockchain Structures</vt:lpstr>
      <vt:lpstr>Proof-of-Work Concept</vt:lpstr>
      <vt:lpstr>Validity</vt:lpstr>
      <vt:lpstr>Mining</vt:lpstr>
      <vt:lpstr>Stealing / Editing Data</vt:lpstr>
      <vt:lpstr>Consensus</vt:lpstr>
      <vt:lpstr>Additional Demo Functions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Blockchain Ledger</dc:title>
  <dc:creator>Danny Stevens</dc:creator>
  <cp:lastModifiedBy>Danny Stevens</cp:lastModifiedBy>
  <cp:revision>2</cp:revision>
  <dcterms:created xsi:type="dcterms:W3CDTF">2024-05-05T20:30:04Z</dcterms:created>
  <dcterms:modified xsi:type="dcterms:W3CDTF">2024-05-06T00:17:37Z</dcterms:modified>
</cp:coreProperties>
</file>