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9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0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1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2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3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4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5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6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7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9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20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21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  <p:sldMasterId id="2147483861" r:id="rId5"/>
    <p:sldMasterId id="2147483872" r:id="rId6"/>
    <p:sldMasterId id="2147483878" r:id="rId7"/>
    <p:sldMasterId id="2147483889" r:id="rId8"/>
    <p:sldMasterId id="2147483899" r:id="rId9"/>
    <p:sldMasterId id="2147483910" r:id="rId10"/>
    <p:sldMasterId id="2147483926" r:id="rId11"/>
    <p:sldMasterId id="2147483937" r:id="rId12"/>
    <p:sldMasterId id="2147483948" r:id="rId13"/>
    <p:sldMasterId id="2147483958" r:id="rId14"/>
    <p:sldMasterId id="2147483971" r:id="rId15"/>
    <p:sldMasterId id="2147483981" r:id="rId16"/>
    <p:sldMasterId id="2147483992" r:id="rId17"/>
    <p:sldMasterId id="2147484005" r:id="rId18"/>
    <p:sldMasterId id="2147484022" r:id="rId19"/>
    <p:sldMasterId id="2147484034" r:id="rId20"/>
    <p:sldMasterId id="2147484045" r:id="rId21"/>
    <p:sldMasterId id="2147484062" r:id="rId22"/>
    <p:sldMasterId id="2147484080" r:id="rId23"/>
    <p:sldMasterId id="2147484097" r:id="rId24"/>
    <p:sldMasterId id="2147484108" r:id="rId25"/>
  </p:sldMasterIdLst>
  <p:notesMasterIdLst>
    <p:notesMasterId r:id="rId61"/>
  </p:notesMasterIdLst>
  <p:handoutMasterIdLst>
    <p:handoutMasterId r:id="rId62"/>
  </p:handoutMasterIdLst>
  <p:sldIdLst>
    <p:sldId id="768" r:id="rId26"/>
    <p:sldId id="837" r:id="rId27"/>
    <p:sldId id="857" r:id="rId28"/>
    <p:sldId id="878" r:id="rId29"/>
    <p:sldId id="879" r:id="rId30"/>
    <p:sldId id="880" r:id="rId31"/>
    <p:sldId id="861" r:id="rId32"/>
    <p:sldId id="855" r:id="rId33"/>
    <p:sldId id="860" r:id="rId34"/>
    <p:sldId id="846" r:id="rId35"/>
    <p:sldId id="873" r:id="rId36"/>
    <p:sldId id="849" r:id="rId37"/>
    <p:sldId id="848" r:id="rId38"/>
    <p:sldId id="864" r:id="rId39"/>
    <p:sldId id="875" r:id="rId40"/>
    <p:sldId id="876" r:id="rId41"/>
    <p:sldId id="856" r:id="rId42"/>
    <p:sldId id="872" r:id="rId43"/>
    <p:sldId id="871" r:id="rId44"/>
    <p:sldId id="865" r:id="rId45"/>
    <p:sldId id="842" r:id="rId46"/>
    <p:sldId id="881" r:id="rId47"/>
    <p:sldId id="877" r:id="rId48"/>
    <p:sldId id="867" r:id="rId49"/>
    <p:sldId id="869" r:id="rId50"/>
    <p:sldId id="870" r:id="rId51"/>
    <p:sldId id="868" r:id="rId52"/>
    <p:sldId id="863" r:id="rId53"/>
    <p:sldId id="854" r:id="rId54"/>
    <p:sldId id="874" r:id="rId55"/>
    <p:sldId id="840" r:id="rId56"/>
    <p:sldId id="862" r:id="rId57"/>
    <p:sldId id="852" r:id="rId58"/>
    <p:sldId id="836" r:id="rId59"/>
    <p:sldId id="851" r:id="rId60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  <p15:guide id="18" orient="horz" pos="3107">
          <p15:clr>
            <a:srgbClr val="A4A3A4"/>
          </p15:clr>
        </p15:guide>
        <p15:guide id="19" orient="horz" pos="2242">
          <p15:clr>
            <a:srgbClr val="A4A3A4"/>
          </p15:clr>
        </p15:guide>
        <p15:guide id="20" orient="horz" pos="2449">
          <p15:clr>
            <a:srgbClr val="A4A3A4"/>
          </p15:clr>
        </p15:guide>
        <p15:guide id="21" pos="3160">
          <p15:clr>
            <a:srgbClr val="A4A3A4"/>
          </p15:clr>
        </p15:guide>
        <p15:guide id="22" pos="33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unquest, Gary L" initials="gt" lastIdx="5" clrIdx="0"/>
  <p:cmAuthor id="1" name="Booth, Garth" initials="BG" lastIdx="2" clrIdx="1">
    <p:extLst/>
  </p:cmAuthor>
  <p:cmAuthor id="2" name="Timothy Virgo" initials="TV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FF1"/>
    <a:srgbClr val="B8D0EA"/>
    <a:srgbClr val="FF9900"/>
    <a:srgbClr val="007FB8"/>
    <a:srgbClr val="EFFAFF"/>
    <a:srgbClr val="B7E9FF"/>
    <a:srgbClr val="E7EFF8"/>
    <a:srgbClr val="F8B680"/>
    <a:srgbClr val="FDE9D9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7495" autoAdjust="0"/>
  </p:normalViewPr>
  <p:slideViewPr>
    <p:cSldViewPr snapToGrid="0">
      <p:cViewPr>
        <p:scale>
          <a:sx n="100" d="100"/>
          <a:sy n="100" d="100"/>
        </p:scale>
        <p:origin x="-984" y="-643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orient="horz" pos="3107"/>
        <p:guide orient="horz" pos="2242"/>
        <p:guide orient="horz" pos="2449"/>
        <p:guide pos="1794"/>
        <p:guide pos="2736"/>
        <p:guide pos="202"/>
        <p:guide pos="5322"/>
        <p:guide pos="5625"/>
        <p:guide pos="2878"/>
        <p:guide pos="3555"/>
        <p:guide pos="1965"/>
        <p:guide pos="3723"/>
        <p:guide pos="3160"/>
        <p:guide pos="3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orient="horz" pos="2928"/>
        <p:guide pos="2160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slide" Target="slides/slide3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slide" Target="slides/slide32.xml"/><Relationship Id="rId6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60" Type="http://schemas.openxmlformats.org/officeDocument/2006/relationships/slide" Target="slides/slide3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slide" Target="slides/slide31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26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slide" Target="slides/slide34.xml"/><Relationship Id="rId67" Type="http://schemas.openxmlformats.org/officeDocument/2006/relationships/tableStyles" Target="tableStyles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6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8-26T10:46:58.460" idx="9">
    <p:pos x="10" y="10"/>
    <p:text>call out idea that we are extending what omontitoring agent is doing with devi spec plugins and info and that mon agent currentlyu is oinlyu doing generic  cinder stuff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8-26T10:46:58.460" idx="8">
    <p:pos x="10" y="10"/>
    <p:text>call out idea that we are extending what omontitoring agent is doing with devi spec plugins and info and that mon agent currentlyu is oinlyu doing generic  cinder stuff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8-26T11:04:55.635" idx="6">
    <p:pos x="10" y="10"/>
    <p:text>design with api's at the lower level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8-26T10:57:10.345" idx="4">
    <p:pos x="10" y="10"/>
    <p:text>oculus team - talk to Garth
Jeff Dutton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11/14/2014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relationshp</a:t>
            </a:r>
            <a:r>
              <a:rPr lang="en-US" baseline="0" smtClean="0"/>
              <a:t> vs node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3.xml"/><Relationship Id="rId7" Type="http://schemas.openxmlformats.org/officeDocument/2006/relationships/image" Target="../media/image19.w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slideMaster" Target="../slideMasters/slideMaster18.xml"/><Relationship Id="rId4" Type="http://schemas.openxmlformats.org/officeDocument/2006/relationships/tags" Target="../tags/tag4.xml"/><Relationship Id="rId9" Type="http://schemas.openxmlformats.org/officeDocument/2006/relationships/image" Target="../media/image21.wmf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2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17594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41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0210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4005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0" y="751390"/>
            <a:ext cx="8491808" cy="276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40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9"/>
            <a:ext cx="8474400" cy="39241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49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prstClr val="white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782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20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7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035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6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061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52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58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65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prstClr val="white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945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2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29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172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093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68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7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0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8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6430349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6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027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448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52379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362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235065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2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1393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1" y="1186049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6316671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41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55702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6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71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5868824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0" y="751390"/>
            <a:ext cx="8491808" cy="276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7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9"/>
            <a:ext cx="8474400" cy="39241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89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7806148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7850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455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57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0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936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96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6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328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3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06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22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urple (w/verb)">
    <p:bg>
      <p:bgPr>
        <a:gradFill flip="none" rotWithShape="1">
          <a:gsLst>
            <a:gs pos="15000">
              <a:srgbClr val="1E89C5"/>
            </a:gs>
            <a:gs pos="85000">
              <a:srgbClr val="00104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4650" y="1453753"/>
            <a:ext cx="1149350" cy="368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57089" y="3799046"/>
            <a:ext cx="6400800" cy="7017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black">
          <a:xfrm>
            <a:off x="316014" y="860137"/>
            <a:ext cx="8069993" cy="98821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4400" strike="noStrike" cap="none" baseline="0">
                <a:solidFill>
                  <a:srgbClr val="65CFE9"/>
                </a:solidFill>
                <a:latin typeface="Futura Hv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367162" y="1859757"/>
            <a:ext cx="7018845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Futura Hv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845034"/>
      </p:ext>
    </p:extLst>
  </p:cSld>
  <p:clrMapOvr>
    <a:masterClrMapping/>
  </p:clrMapOvr>
  <p:transition>
    <p:wipe dir="r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2522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1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0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759966"/>
            <a:ext cx="8370380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304710"/>
            <a:ext cx="8375650" cy="4698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 userDrawn="1">
            <p:ph type="body" sz="quarter" idx="18"/>
          </p:nvPr>
        </p:nvSpPr>
        <p:spPr>
          <a:xfrm>
            <a:off x="511175" y="912366"/>
            <a:ext cx="8370380" cy="294965"/>
          </a:xfrm>
        </p:spPr>
        <p:txBody>
          <a:bodyPr/>
          <a:lstStyle/>
          <a:p>
            <a:r>
              <a:rPr lang="en-US" dirty="0" smtClean="0"/>
              <a:t>2,016 SL230s Trays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0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4"/>
            <a:ext cx="8179816" cy="3688992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7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04800" y="228601"/>
            <a:ext cx="8375650" cy="3298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rgbClr val="000000"/>
                </a:solidFill>
                <a:latin typeface="HP Simplified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4"/>
          </p:nvPr>
        </p:nvSpPr>
        <p:spPr>
          <a:xfrm>
            <a:off x="304803" y="571501"/>
            <a:ext cx="8472805" cy="3847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5" name="Rectangle 14"/>
          <p:cNvSpPr txBox="1">
            <a:spLocks noChangeArrowheads="1"/>
          </p:cNvSpPr>
          <p:nvPr userDrawn="1"/>
        </p:nvSpPr>
        <p:spPr bwMode="auto">
          <a:xfrm>
            <a:off x="7394579" y="4780999"/>
            <a:ext cx="1114425" cy="16430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700" kern="1200">
                <a:solidFill>
                  <a:srgbClr val="848589"/>
                </a:solidFill>
                <a:latin typeface="HP Simplified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fld id="{74F3D0D3-0AFE-4F48-81F5-AF2269B6F5A2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148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4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6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66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6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3368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341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384018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7873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235065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2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67235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1" y="1186049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76443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41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45405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21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0" y="751390"/>
            <a:ext cx="8491808" cy="276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77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9"/>
            <a:ext cx="8474400" cy="39241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26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6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530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920021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20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78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82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46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31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80"/>
            <a:ext cx="8534718" cy="38435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3922"/>
            <a:ext cx="4030662" cy="368850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3922"/>
            <a:ext cx="3940175" cy="368511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69914" y="5037710"/>
            <a:ext cx="1159248" cy="914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00">
                <a:solidFill>
                  <a:srgbClr val="BFBFBF"/>
                </a:solidFill>
                <a:latin typeface="HP Simplified" pitchFamily="34" charset="0"/>
              </a:defRPr>
            </a:lvl1pPr>
          </a:lstStyle>
          <a:p>
            <a:pPr>
              <a:spcBef>
                <a:spcPct val="0"/>
              </a:spcBef>
              <a:defRPr/>
            </a:pPr>
            <a:fld id="{8FD4975C-F0FD-494F-A5A3-56B03B357DA2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4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tIns="34289" rIns="68579" bIns="34289" rtlCol="0">
            <a:noAutofit/>
          </a:bodyPr>
          <a:lstStyle/>
          <a:p>
            <a:pPr defTabSz="457178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41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6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410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tIns="34289" rIns="68579" bIns="34289" rtlCol="0">
            <a:noAutofit/>
          </a:bodyPr>
          <a:lstStyle/>
          <a:p>
            <a:pPr defTabSz="457178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5357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37746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tIns="34289" rIns="68579" bIns="34289" rtlCol="0">
            <a:noAutofit/>
          </a:bodyPr>
          <a:lstStyle/>
          <a:p>
            <a:pPr defTabSz="457178">
              <a:defRPr/>
            </a:pPr>
            <a:r>
              <a:rPr lang="en-US" sz="700" dirty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388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409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17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tIns="34289" rIns="68579" bIns="34289" rtlCol="0">
            <a:noAutofit/>
          </a:bodyPr>
          <a:lstStyle/>
          <a:p>
            <a:pPr defTabSz="457178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52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85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358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1pPr marL="171442" indent="-171442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884" indent="-171442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38" indent="-169855">
              <a:defRPr sz="1400">
                <a:solidFill>
                  <a:srgbClr val="000000"/>
                </a:solidFill>
              </a:defRPr>
            </a:lvl3pPr>
            <a:lvl4pPr marL="690529" indent="-180967">
              <a:defRPr sz="1400">
                <a:solidFill>
                  <a:srgbClr val="000000"/>
                </a:solidFill>
              </a:defRPr>
            </a:lvl4pPr>
            <a:lvl5pPr marL="833396" indent="-150806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87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235064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2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7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6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86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188002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6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23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2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6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4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457178"/>
            <a:fld id="{78322478-7580-483D-BACB-E82BE0EA84A8}" type="datetimeFigureOut">
              <a:rPr lang="en-GB" sz="1400" smtClean="0">
                <a:solidFill>
                  <a:prstClr val="black"/>
                </a:solidFill>
              </a:rPr>
              <a:pPr defTabSz="457178"/>
              <a:t>14/11/2014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457178"/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457178"/>
            <a:fld id="{D02AA898-809C-4A68-95C9-F6ADC2D475A0}" type="slidenum">
              <a:rPr lang="en-GB" sz="1400" smtClean="0">
                <a:solidFill>
                  <a:prstClr val="black"/>
                </a:solidFill>
              </a:rPr>
              <a:pPr defTabSz="457178"/>
              <a:t>‹#›</a:t>
            </a:fld>
            <a:endParaRPr lang="en-GB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1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822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532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4"/>
            <a:ext cx="5798025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4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Full-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568334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640083" y="4910330"/>
            <a:ext cx="50334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178"/>
            <a:r>
              <a:rPr lang="en-US" sz="700" dirty="0">
                <a:solidFill>
                  <a:srgbClr val="E5E8E8"/>
                </a:solidFill>
                <a:latin typeface="Futura Bk" pitchFamily="34" charset="0"/>
              </a:rPr>
              <a:t>HP Restricted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84048" y="4910330"/>
            <a:ext cx="1138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>
                <a:solidFill>
                  <a:srgbClr val="E5E8E8"/>
                </a:solidFill>
                <a:latin typeface="Futura Bk" pitchFamily="34" charset="0"/>
              </a:rPr>
              <a:pPr defTabSz="68578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>
              <a:solidFill>
                <a:srgbClr val="E5E8E8"/>
              </a:solidFill>
              <a:latin typeface="Futura Bk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76809" y="1995757"/>
            <a:ext cx="3931920" cy="180357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Hv"/>
                <a:ea typeface="+mj-ea"/>
                <a:cs typeface="Futura"/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hp_white.wmf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395653" y="4737021"/>
            <a:ext cx="365760" cy="274320"/>
          </a:xfrm>
          <a:prstGeom prst="rect">
            <a:avLst/>
          </a:prstGeom>
        </p:spPr>
      </p:pic>
      <p:pic>
        <p:nvPicPr>
          <p:cNvPr id="12" name="Picture 11" descr="icon_check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712289" y="1672574"/>
            <a:ext cx="2333625" cy="2135981"/>
          </a:xfrm>
          <a:prstGeom prst="rect">
            <a:avLst/>
          </a:prstGeom>
        </p:spPr>
      </p:pic>
      <p:pic>
        <p:nvPicPr>
          <p:cNvPr id="13" name="Picture 12" descr="hp_black.wmf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192" y="4738878"/>
            <a:ext cx="36576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90" y="239327"/>
            <a:ext cx="8361361" cy="3924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049273"/>
            <a:ext cx="8359076" cy="3566160"/>
          </a:xfrm>
        </p:spPr>
        <p:txBody>
          <a:bodyPr/>
          <a:lstStyle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972251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58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4212744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4736951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2781301" y="5014272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3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3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2781301" y="5014273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srgbClr val="BFBFBF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srgbClr val="BFBFB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2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8280" y="4749225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4216659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2781301" y="5014272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9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C235EF5A-7346-4D31-B2F5-577D0083148E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7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35FE3D94-D016-413D-86D5-42667E97D0DC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0" y="751390"/>
            <a:ext cx="8491808" cy="276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29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Text Placeholder 6"/>
          <p:cNvSpPr>
            <a:spLocks noGrp="1"/>
          </p:cNvSpPr>
          <p:nvPr>
            <p:ph idx="10"/>
          </p:nvPr>
        </p:nvSpPr>
        <p:spPr bwMode="black">
          <a:xfrm>
            <a:off x="329184" y="1127351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/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/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/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161BA50C-0BBF-48B2-9EF9-F1E6CA1FDCBE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Text Placeholder 6"/>
          <p:cNvSpPr>
            <a:spLocks noGrp="1"/>
          </p:cNvSpPr>
          <p:nvPr>
            <p:ph idx="10"/>
          </p:nvPr>
        </p:nvSpPr>
        <p:spPr bwMode="black">
          <a:xfrm>
            <a:off x="329184" y="1127351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/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/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/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37FDA0CE-803C-48D7-A2AE-2B7F2497A683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9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460105" cy="36933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1"/>
            <a:ext cx="4030662" cy="321976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7801E979-89C0-4CB9-B6EA-CDDFB226D459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2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460105" cy="36933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1"/>
            <a:ext cx="4030662" cy="321976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600B178F-4D2A-4EB2-B758-3DFF4C458348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7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188001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BE5E2CE3-B136-4350-9EB7-AB92E98769EA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188001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AB4BAA5C-549D-444E-916A-41C419E3F39B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4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1"/>
            <a:ext cx="2523744" cy="32226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7CCF019A-5A6E-486E-8EDB-249B81D7F5A2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5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1"/>
            <a:ext cx="2523744" cy="32226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8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7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78317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638609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50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4212744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4736951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2781301" y="5014272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68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3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2781301" y="5014273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srgbClr val="BFBFBF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srgbClr val="BFBFB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6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8280" y="4749225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4216659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2781301" y="5014272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prstClr val="white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4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C235EF5A-7346-4D31-B2F5-577D0083148E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1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35FE3D94-D016-413D-86D5-42667E97D0DC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1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Text Placeholder 6"/>
          <p:cNvSpPr>
            <a:spLocks noGrp="1"/>
          </p:cNvSpPr>
          <p:nvPr>
            <p:ph idx="10"/>
          </p:nvPr>
        </p:nvSpPr>
        <p:spPr bwMode="black">
          <a:xfrm>
            <a:off x="329184" y="1127351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/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/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/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161BA50C-0BBF-48B2-9EF9-F1E6CA1FDCBE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Text Placeholder 6"/>
          <p:cNvSpPr>
            <a:spLocks noGrp="1"/>
          </p:cNvSpPr>
          <p:nvPr>
            <p:ph idx="10"/>
          </p:nvPr>
        </p:nvSpPr>
        <p:spPr bwMode="black">
          <a:xfrm>
            <a:off x="329184" y="1127351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/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/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/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37FDA0CE-803C-48D7-A2AE-2B7F2497A683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3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460105" cy="36933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1"/>
            <a:ext cx="4030662" cy="321976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7801E979-89C0-4CB9-B6EA-CDDFB226D459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460105" cy="36933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1"/>
            <a:ext cx="4030662" cy="321976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600B178F-4D2A-4EB2-B758-3DFF4C458348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3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658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188001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BE5E2CE3-B136-4350-9EB7-AB92E98769EA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4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188001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AB4BAA5C-549D-444E-916A-41C419E3F39B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1"/>
            <a:ext cx="2523744" cy="32226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7CCF019A-5A6E-486E-8EDB-249B81D7F5A2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8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1"/>
            <a:ext cx="2523744" cy="32226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/>
              <a:buNone/>
              <a:tabLst/>
              <a:defRPr/>
            </a:lvl1pPr>
            <a:lvl2pPr marL="288925" marR="0" indent="-171450" algn="l" defTabSz="4302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</a:defRPr>
            </a:lvl2pPr>
            <a:lvl3pPr marL="4603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HP Simplified" pitchFamily="34" charset="0"/>
              <a:buChar char="–"/>
              <a:tabLst/>
              <a:defRPr>
                <a:solidFill>
                  <a:srgbClr val="000000"/>
                </a:solidFill>
              </a:defRPr>
            </a:lvl3pPr>
            <a:lvl4pPr marL="62547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80000"/>
              <a:buFont typeface="Courier New" pitchFamily="49" charset="0"/>
              <a:buChar char="o"/>
              <a:tabLst/>
              <a:defRPr>
                <a:solidFill>
                  <a:srgbClr val="000000"/>
                </a:solidFill>
              </a:defRPr>
            </a:lvl4pPr>
            <a:lvl5pPr marL="7969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itchFamily="2" charset="2"/>
              <a:buChar char="§"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5320" y="677747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71036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323432" y="3316628"/>
            <a:ext cx="6125243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335213" y="4758803"/>
            <a:ext cx="6113462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7" name="Picture 7" descr="HP_Discover2012_white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77888"/>
            <a:ext cx="738822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79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78015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HP Simplifi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91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49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701067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550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26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70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91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17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u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5832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323432" y="3316628"/>
            <a:ext cx="6125243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335213" y="4758803"/>
            <a:ext cx="6113462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7" name="Picture 7" descr="HP_Discover2012_white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77888"/>
            <a:ext cx="738822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8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29957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HP Simplifi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5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2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1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61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43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39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42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81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u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416250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017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25083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314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8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60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041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83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76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9"/>
            <a:ext cx="8474400" cy="39241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993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prstClr val="white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15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27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22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623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439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1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37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751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prstClr val="white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347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0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54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33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64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868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423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21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25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2" y="281178"/>
            <a:ext cx="1392291" cy="14263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50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23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4699397"/>
            <a:ext cx="310896" cy="2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429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318294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4699397"/>
            <a:ext cx="335280" cy="2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0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3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4"/>
            <a:ext cx="8179816" cy="3688992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5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80"/>
            <a:ext cx="8534718" cy="38435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3922"/>
            <a:ext cx="4030662" cy="368850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3922"/>
            <a:ext cx="3940175" cy="368511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6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181778"/>
            <a:ext cx="8534713" cy="45762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6245"/>
            <a:ext cx="4030662" cy="36780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6245"/>
            <a:ext cx="3940175" cy="368135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565432"/>
            <a:ext cx="8534713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62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607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1"/>
            <a:ext cx="40116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0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488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2"/>
            <a:ext cx="4011612" cy="368475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10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375650" cy="3298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rgbClr val="000000"/>
                </a:solidFill>
                <a:latin typeface="HP Simplified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7379209" y="4786885"/>
            <a:ext cx="1114425" cy="16430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fld id="{8187261B-3B96-4C4B-A1A7-47D938D74C5A}" type="datetime1">
              <a:rPr lang="en-US" smtClean="0">
                <a:solidFill>
                  <a:prstClr val="black"/>
                </a:solidFill>
                <a:latin typeface="Futura Bk" pitchFamily="34" charset="0"/>
              </a:rPr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11/14/2014</a:t>
            </a:fld>
            <a:endParaRPr lang="en-US" dirty="0">
              <a:solidFill>
                <a:prstClr val="black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72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prstClr val="white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015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38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33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62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934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802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57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prstClr val="white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818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6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09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26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567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31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58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14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34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prstClr val="white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177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2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09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95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97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315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17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24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17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4806012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6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208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8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489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1319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96715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235065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2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78518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1" y="1186049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7926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8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17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35.xml"/><Relationship Id="rId16" Type="http://schemas.openxmlformats.org/officeDocument/2006/relationships/theme" Target="../theme/theme1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4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image" Target="../media/image16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theme" Target="../theme/theme18.xml"/><Relationship Id="rId2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slideLayout" Target="../slideLayouts/slideLayout19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17" Type="http://schemas.openxmlformats.org/officeDocument/2006/relationships/theme" Target="../theme/theme19.xml"/><Relationship Id="rId2" Type="http://schemas.openxmlformats.org/officeDocument/2006/relationships/slideLayout" Target="../slideLayouts/slideLayout186.xml"/><Relationship Id="rId16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slideLayout" Target="../slideLayouts/slideLayout1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02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theme" Target="../theme/theme21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theme" Target="../theme/theme22.xml"/><Relationship Id="rId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9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8" r:id="rId6"/>
    <p:sldLayoutId id="2147483823" r:id="rId7"/>
    <p:sldLayoutId id="2147483824" r:id="rId8"/>
    <p:sldLayoutId id="214748382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29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79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19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82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72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119" r:id="rId12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gray">
          <a:xfrm>
            <a:off x="2071725" y="4967288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FF">
                    <a:lumMod val="75000"/>
                  </a:srgbClr>
                </a:solidFill>
                <a:cs typeface="Arial" charset="0"/>
              </a:rPr>
              <a:t>HP CONFIDENTIAL</a:t>
            </a:r>
            <a:endParaRPr lang="en-US" sz="700" dirty="0">
              <a:solidFill>
                <a:srgbClr val="FFFFFF">
                  <a:lumMod val="7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20" r:id="rId14"/>
    <p:sldLayoutId id="214748402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43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4758803"/>
            <a:ext cx="8012545" cy="2286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noAutofit/>
          </a:bodyPr>
          <a:lstStyle/>
          <a:p>
            <a:pPr defTabSz="457178">
              <a:defRPr/>
            </a:pPr>
            <a:r>
              <a:rPr lang="en-US" sz="700" dirty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4788486"/>
            <a:ext cx="323009" cy="149332"/>
          </a:xfrm>
          <a:prstGeom prst="rect">
            <a:avLst/>
          </a:prstGeom>
        </p:spPr>
        <p:txBody>
          <a:bodyPr vert="horz" wrap="none" lIns="0" tIns="45719" rIns="91438" bIns="45719" rtlCol="0" anchor="ctr">
            <a:noAutofit/>
          </a:bodyPr>
          <a:lstStyle/>
          <a:p>
            <a:pPr defTabSz="685783"/>
            <a:fld id="{6C5AF65D-6854-49AF-ABC5-48B5BA0EA842}" type="slidenum">
              <a:rPr lang="en-US" sz="700">
                <a:solidFill>
                  <a:srgbClr val="B9B8BB"/>
                </a:solidFill>
                <a:cs typeface="HP Simplified"/>
              </a:rPr>
              <a:pPr defTabSz="685783"/>
              <a:t>‹#›</a:t>
            </a:fld>
            <a:endParaRPr lang="en-US" sz="700" dirty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78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178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191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55" indent="-169855" algn="l" defTabSz="457178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297" indent="-180967" algn="l" defTabSz="457178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877" indent="-150806" algn="l" defTabSz="457178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5886" indent="0" algn="l" defTabSz="457178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27351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01" y="4732271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4759683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51DFCC76-727E-43AF-B898-959F52768C66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2781301" y="5014273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srgbClr val="BFBFBF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srgbClr val="BFBFB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8" r:id="rId15"/>
    <p:sldLayoutId id="2147484079" r:id="rId1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4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SzPct val="100000"/>
        <a:buFont typeface="Arial"/>
        <a:buNone/>
        <a:defRPr sz="16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288925" marR="0" indent="-171450" algn="l" defTabSz="430213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Pct val="100000"/>
        <a:buFont typeface="Arial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460375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HP Simplified" pitchFamily="34" charset="0"/>
        <a:buChar char="–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625475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Pct val="80000"/>
        <a:buFont typeface="Courier New" pitchFamily="49" charset="0"/>
        <a:buChar char="o"/>
        <a:tabLst/>
        <a:defRPr lang="en-US" sz="12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796925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Wingdings" pitchFamily="2" charset="2"/>
        <a:buChar char="§"/>
        <a:tabLst/>
        <a:defRPr sz="10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798513" indent="-173038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Wingdings" pitchFamily="2" charset="2"/>
        <a:buChar char="§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30288" indent="-171450" algn="l" defTabSz="457200" rtl="0" eaLnBrk="1" latinLnBrk="0" hangingPunct="1">
        <a:spcBef>
          <a:spcPts val="0"/>
        </a:spcBef>
        <a:spcAft>
          <a:spcPts val="400"/>
        </a:spcAft>
        <a:buFont typeface="HP Simplified" pitchFamily="34" charset="0"/>
        <a:buChar char="√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472066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00" b="0" i="0" kern="1200" dirty="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defRPr>
            </a:lvl1pPr>
          </a:lstStyle>
          <a:p>
            <a:pPr>
              <a:defRPr/>
            </a:pPr>
            <a:r>
              <a:rPr/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016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27351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01" y="4732271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4759683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94128" y="4846466"/>
            <a:ext cx="2895600" cy="227407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 algn="ctr"/>
            <a:r>
              <a:rPr lang="en-US" dirty="0" smtClean="0"/>
              <a:t>Comet 2.0/3.0 Concept Phase/MRD Checkpoint</a:t>
            </a:r>
            <a:endParaRPr lang="en-US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7389497" y="4764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B9B8BB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fld id="{51DFCC76-727E-43AF-B898-959F52768C66}" type="datetime1">
              <a:rPr lang="en-US" smtClean="0">
                <a:cs typeface="Arial" charset="0"/>
              </a:rPr>
              <a:pPr>
                <a:spcBef>
                  <a:spcPct val="0"/>
                </a:spcBef>
                <a:defRPr/>
              </a:pPr>
              <a:t>11/14/2014</a:t>
            </a:fld>
            <a:endParaRPr lang="en-US" dirty="0"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2781301" y="5014273"/>
            <a:ext cx="3521259" cy="10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  <a:spcBef>
                <a:spcPct val="0"/>
              </a:spcBef>
            </a:pPr>
            <a:r>
              <a:rPr lang="en-US" sz="600" dirty="0" smtClean="0">
                <a:solidFill>
                  <a:srgbClr val="BFBFBF"/>
                </a:solidFill>
                <a:cs typeface="Arial" charset="0"/>
              </a:rPr>
              <a:t>HP CONFIDENTIAL - HPSD Concept Phase/MRD Checkpoint Template - Rev 5.0 Jan 2014</a:t>
            </a:r>
            <a:endParaRPr lang="en-US" sz="600" dirty="0">
              <a:solidFill>
                <a:srgbClr val="BFBFB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4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SzPct val="100000"/>
        <a:buFont typeface="Arial"/>
        <a:buNone/>
        <a:defRPr sz="16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288925" marR="0" indent="-171450" algn="l" defTabSz="430213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Pct val="100000"/>
        <a:buFont typeface="Arial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460375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HP Simplified" pitchFamily="34" charset="0"/>
        <a:buChar char="–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625475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Pct val="80000"/>
        <a:buFont typeface="Courier New" pitchFamily="49" charset="0"/>
        <a:buChar char="o"/>
        <a:tabLst/>
        <a:defRPr lang="en-US" sz="12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796925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Wingdings" pitchFamily="2" charset="2"/>
        <a:buChar char="§"/>
        <a:tabLst/>
        <a:defRPr sz="10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798513" indent="-173038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Wingdings" pitchFamily="2" charset="2"/>
        <a:buChar char="§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30288" indent="-171450" algn="l" defTabSz="457200" rtl="0" eaLnBrk="1" latinLnBrk="0" hangingPunct="1">
        <a:spcBef>
          <a:spcPts val="0"/>
        </a:spcBef>
        <a:spcAft>
          <a:spcPts val="400"/>
        </a:spcAft>
        <a:buFont typeface="HP Simplified" pitchFamily="34" charset="0"/>
        <a:buChar char="√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87898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3" y="4535424"/>
            <a:ext cx="36491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8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87898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3" y="4535424"/>
            <a:ext cx="36491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2639" y="4882907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  <a:latin typeface="HP Display Beta Bold"/>
              </a:rPr>
              <a:t>HP Confidential</a:t>
            </a:r>
            <a:endParaRPr lang="en-US" sz="900" dirty="0">
              <a:solidFill>
                <a:prstClr val="black"/>
              </a:solidFill>
              <a:latin typeface="HP Display Beta Bold"/>
            </a:endParaRPr>
          </a:p>
        </p:txBody>
      </p:sp>
    </p:spTree>
    <p:extLst>
      <p:ext uri="{BB962C8B-B14F-4D97-AF65-F5344CB8AC3E}">
        <p14:creationId xmlns:p14="http://schemas.microsoft.com/office/powerpoint/2010/main" val="231504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7" r:id="rId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5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0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1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181778"/>
            <a:ext cx="8537574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94915"/>
            <a:ext cx="8178800" cy="3395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89760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1" y="4699397"/>
            <a:ext cx="298500" cy="267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05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84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4820" y="4890682"/>
            <a:ext cx="115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cs typeface="HP Simplified" pitchFamily="34" charset="0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063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4.xml"/><Relationship Id="rId4" Type="http://schemas.openxmlformats.org/officeDocument/2006/relationships/comments" Target="../comments/commen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pcloud.net/display/core/Logging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6.xml"/><Relationship Id="rId5" Type="http://schemas.openxmlformats.org/officeDocument/2006/relationships/comments" Target="../comments/comment4.xml"/><Relationship Id="rId4" Type="http://schemas.openxmlformats.org/officeDocument/2006/relationships/hyperlink" Target="http://wiki.hpcloud.net/display/iaas/COS+Arch+-+Loggin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597311"/>
            <a:ext cx="6858000" cy="2645994"/>
          </a:xfrm>
        </p:spPr>
        <p:txBody>
          <a:bodyPr anchor="t"/>
          <a:lstStyle/>
          <a:p>
            <a:r>
              <a:rPr lang="en-US" sz="3600" b="0" smtClean="0"/>
              <a:t>OpenStack Storage</a:t>
            </a:r>
            <a:br>
              <a:rPr lang="en-US" sz="3600" b="0" smtClean="0"/>
            </a:br>
            <a:r>
              <a:rPr lang="en-US" sz="3600" b="0"/>
              <a:t>Diagnostics and </a:t>
            </a:r>
            <a:r>
              <a:rPr lang="en-US" sz="3600" b="0" smtClean="0"/>
              <a:t>Monitoring Tools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/>
              <a:t/>
            </a:r>
            <a:br>
              <a:rPr lang="en-US" sz="360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541" y="3641456"/>
            <a:ext cx="6858000" cy="722336"/>
          </a:xfrm>
        </p:spPr>
        <p:txBody>
          <a:bodyPr/>
          <a:lstStyle/>
          <a:p>
            <a:r>
              <a:rPr lang="en-US" b="0" smtClean="0"/>
              <a:t>29 Aug 14</a:t>
            </a:r>
            <a:endParaRPr lang="en-US" b="0" dirty="0" smtClean="0"/>
          </a:p>
          <a:p>
            <a:r>
              <a:rPr lang="en-US" b="0" smtClean="0"/>
              <a:t>Timothy Virgo</a:t>
            </a:r>
            <a:endParaRPr lang="en-US" b="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2804160" y="2398582"/>
            <a:ext cx="4404360" cy="1899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600" b="1" i="0" kern="1200" spc="-10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2400" b="0" smtClean="0"/>
          </a:p>
          <a:p>
            <a:r>
              <a:rPr lang="en-US" sz="2400" b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Tools for : 	</a:t>
            </a:r>
            <a:r>
              <a:rPr lang="en-US" sz="2400" b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b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Enterprise-ready OpenStack</a:t>
            </a:r>
            <a:br>
              <a:rPr lang="en-US" sz="1800" b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 b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Enterprise-ready Helion</a:t>
            </a:r>
            <a:r>
              <a:rPr lang="en-US" sz="3600" b="0" smtClean="0"/>
              <a:t/>
            </a:r>
            <a:br>
              <a:rPr lang="en-US" sz="3600" b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931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The Users  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3372"/>
              </p:ext>
            </p:extLst>
          </p:nvPr>
        </p:nvGraphicFramePr>
        <p:xfrm>
          <a:off x="1538707" y="1476863"/>
          <a:ext cx="5409280" cy="19527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0468"/>
                <a:gridCol w="3738812"/>
              </a:tblGrid>
              <a:tr h="1981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indent="-100584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en-US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Monitor reports on SLA </a:t>
                      </a:r>
                      <a:r>
                        <a:rPr lang="en-US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metrics</a:t>
                      </a:r>
                    </a:p>
                    <a:p>
                      <a:pPr marL="91440" indent="-100584">
                        <a:spcBef>
                          <a:spcPts val="300"/>
                        </a:spcBef>
                        <a:buFont typeface="Arial"/>
                        <a:buChar char="•"/>
                      </a:pPr>
                      <a:endParaRPr lang="en-US" sz="10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2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Cloud Administrator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indent="-100584">
                        <a:spcAft>
                          <a:spcPts val="300"/>
                        </a:spcAft>
                        <a:buFont typeface="Arial"/>
                        <a:buChar char="•"/>
                      </a:pPr>
                      <a:r>
                        <a:rPr lang="en-US" sz="1000" smtClean="0"/>
                        <a:t>Monitor</a:t>
                      </a:r>
                      <a:r>
                        <a:rPr lang="en-US" sz="1000" baseline="0" smtClean="0"/>
                        <a:t> performance vs SLAs</a:t>
                      </a:r>
                    </a:p>
                    <a:p>
                      <a:pPr marL="91440" indent="-100584">
                        <a:spcAft>
                          <a:spcPts val="300"/>
                        </a:spcAft>
                        <a:buFont typeface="Arial"/>
                        <a:buChar char="•"/>
                      </a:pPr>
                      <a:r>
                        <a:rPr lang="en-US" sz="1000" baseline="0" smtClean="0"/>
                        <a:t>Anticipate/fix performance and capacity issues</a:t>
                      </a:r>
                      <a:endParaRPr lang="en-US" sz="1000" smtClean="0"/>
                    </a:p>
                    <a:p>
                      <a:pPr marL="91440" indent="-100584">
                        <a:spcAft>
                          <a:spcPts val="300"/>
                        </a:spcAft>
                        <a:buFont typeface="Arial"/>
                        <a:buChar char="•"/>
                      </a:pPr>
                      <a:r>
                        <a:rPr lang="en-US" sz="1000" smtClean="0"/>
                        <a:t>Resolve cloud/workload problems, outages</a:t>
                      </a:r>
                    </a:p>
                    <a:p>
                      <a:pPr marL="91440" indent="-100584">
                        <a:spcAft>
                          <a:spcPts val="300"/>
                        </a:spcAft>
                        <a:buFont typeface="Arial"/>
                        <a:buChar char="•"/>
                      </a:pPr>
                      <a:r>
                        <a:rPr lang="en-US" sz="1000" smtClean="0"/>
                        <a:t>Install cloud service and device management software / fix packs / </a:t>
                      </a:r>
                      <a:r>
                        <a:rPr lang="en-US" sz="1000" smtClean="0"/>
                        <a:t>upgrades</a:t>
                      </a:r>
                    </a:p>
                    <a:p>
                      <a:pPr marL="0" indent="0">
                        <a:spcAft>
                          <a:spcPts val="300"/>
                        </a:spcAft>
                        <a:buFont typeface="Arial"/>
                        <a:buNone/>
                      </a:pPr>
                      <a:endParaRPr lang="en-US" sz="1000" smtClean="0"/>
                    </a:p>
                  </a:txBody>
                  <a:tcPr/>
                </a:tc>
              </a:tr>
              <a:tr h="36020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HP Field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Offline</a:t>
                      </a:r>
                      <a:r>
                        <a:rPr lang="en-US" sz="1000" baseline="0" smtClean="0"/>
                        <a:t> diagnosis of problems and performance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952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Diagnostics Use Cases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85748"/>
              </p:ext>
            </p:extLst>
          </p:nvPr>
        </p:nvGraphicFramePr>
        <p:xfrm>
          <a:off x="750745" y="594845"/>
          <a:ext cx="3562175" cy="3794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2415"/>
                <a:gridCol w="1889760"/>
              </a:tblGrid>
              <a:tr h="108868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Controller Node Health</a:t>
                      </a: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queues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 files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  <a:tr h="1040376">
                <a:tc>
                  <a:txBody>
                    <a:bodyPr/>
                    <a:lstStyle/>
                    <a:p>
                      <a:r>
                        <a:rPr lang="en-US" sz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Infrastructure Access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Credentials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 mgr APIs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Driver/API versions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 files</a:t>
                      </a:r>
                    </a:p>
                    <a:p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  <a:tr h="1040376">
                <a:tc>
                  <a:txBody>
                    <a:bodyPr/>
                    <a:lstStyle/>
                    <a:p>
                      <a:r>
                        <a:rPr lang="en-US" sz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Infrastructure Health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pools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--Drill down boundary?--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Cages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Fans/power supplies, etc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8206"/>
              </p:ext>
            </p:extLst>
          </p:nvPr>
        </p:nvGraphicFramePr>
        <p:xfrm>
          <a:off x="4690285" y="770105"/>
          <a:ext cx="3562175" cy="32608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2415"/>
                <a:gridCol w="1889760"/>
              </a:tblGrid>
              <a:tr h="88190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Troubleshooting trees</a:t>
                      </a: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Affected elements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Drill down tree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 link to dev mgr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  <a:tr h="842774">
                <a:tc>
                  <a:txBody>
                    <a:bodyPr/>
                    <a:lstStyle/>
                    <a:p>
                      <a:r>
                        <a:rPr lang="en-US" sz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Operation checks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Proactive checks – are common operations possible?</a:t>
                      </a:r>
                    </a:p>
                    <a:p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  <a:tr h="438915">
                <a:tc>
                  <a:txBody>
                    <a:bodyPr/>
                    <a:lstStyle/>
                    <a:p>
                      <a:r>
                        <a:rPr lang="en-US" sz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Failure pattern analysis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Devices/paths with unusual failure rates</a:t>
                      </a: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  <a:tr h="842774">
                <a:tc>
                  <a:txBody>
                    <a:bodyPr/>
                    <a:lstStyle/>
                    <a:p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Diags bundle</a:t>
                      </a: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Snapshot of: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 files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health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Paths</a:t>
                      </a: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562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Performance Use Cases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38"/>
              </p:ext>
            </p:extLst>
          </p:nvPr>
        </p:nvGraphicFramePr>
        <p:xfrm>
          <a:off x="683227" y="647836"/>
          <a:ext cx="7082232" cy="413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8584"/>
                <a:gridCol w="4583648"/>
              </a:tblGrid>
              <a:tr h="69753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Capacity: thresholds , alerts  </a:t>
                      </a:r>
                    </a:p>
                    <a:p>
                      <a:endParaRPr lang="en-US" sz="1000" b="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volume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thin provisioning state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array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Tenant</a:t>
                      </a:r>
                    </a:p>
                    <a:p>
                      <a:endParaRPr lang="en-US" sz="1000" b="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020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Speed:  thresholds, alerts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volume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port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02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QOS:  spec errors, compliance alerts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volume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path – ports switches, hosts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02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Capacity: trends, threshold predictions</a:t>
                      </a:r>
                    </a:p>
                    <a:p>
                      <a:endParaRPr lang="en-US" sz="1000" kern="1200" baseline="0" smtClean="0"/>
                    </a:p>
                    <a:p>
                      <a:r>
                        <a:rPr lang="en-US" sz="1000" kern="1200" baseline="0" smtClean="0"/>
                        <a:t> </a:t>
                      </a:r>
                    </a:p>
                    <a:p>
                      <a:endParaRPr lang="en-US" sz="1000" b="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volume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/>
                        <a:t>path – ports switches, hosts</a:t>
                      </a:r>
                    </a:p>
                    <a:p>
                      <a:endParaRPr lang="en-US" sz="1000" b="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02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Affinity:  status, suggestions</a:t>
                      </a:r>
                    </a:p>
                    <a:p>
                      <a:endParaRPr lang="en-US" sz="1000" kern="1200" baseline="0" smtClean="0"/>
                    </a:p>
                    <a:p>
                      <a:endParaRPr lang="en-US" sz="1000" b="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smtClean="0"/>
                        <a:t>Measure and report how close the storage node is to the host consuming it.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smtClean="0"/>
                        <a:t>Suggest affinity improvements.</a:t>
                      </a:r>
                    </a:p>
                    <a:p>
                      <a:endParaRPr lang="en-US" sz="1000" b="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02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Load balancing: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smtClean="0"/>
                        <a:t>For StoreVirtual clusters:  Show the distribution of load across clusters. Correlate load with affinity</a:t>
                      </a:r>
                    </a:p>
                    <a:p>
                      <a:endParaRPr lang="en-US" sz="1000" kern="1200" baseline="0" smtClean="0"/>
                    </a:p>
                    <a:p>
                      <a:r>
                        <a:rPr lang="en-US" sz="1000" kern="1200" baseline="0" smtClean="0"/>
                        <a:t>Report on load balancing status and problems </a:t>
                      </a:r>
                      <a:endParaRPr lang="en-US" sz="1000" b="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076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Transparency use cases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75306"/>
              </p:ext>
            </p:extLst>
          </p:nvPr>
        </p:nvGraphicFramePr>
        <p:xfrm>
          <a:off x="745526" y="1725761"/>
          <a:ext cx="7211791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8640"/>
                <a:gridCol w="5513151"/>
              </a:tblGrid>
              <a:tr h="2089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Write  diag messages in user’s terms</a:t>
                      </a:r>
                      <a:endParaRPr lang="en-US" sz="1100" kern="120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meaning to error messages and log messages – convert to users’ terminology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Proactively check for causes</a:t>
                      </a:r>
                      <a:endParaRPr lang="en-US" sz="10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87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Give diagnostic hints</a:t>
                      </a:r>
                      <a:endParaRPr lang="en-US" sz="1100" kern="120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Suggest diagnostic next steps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/>
                    </a:p>
                  </a:txBody>
                  <a:tcPr/>
                </a:tc>
              </a:tr>
              <a:tr h="18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Enable </a:t>
                      </a: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drill </a:t>
                      </a: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sz="1100" kern="120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drill down path from alerts to log entries to device managers</a:t>
                      </a:r>
                    </a:p>
                    <a:p>
                      <a:endParaRPr lang="en-US" sz="1000"/>
                    </a:p>
                  </a:txBody>
                  <a:tcPr/>
                </a:tc>
              </a:tr>
              <a:tr h="18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Add User comments</a:t>
                      </a:r>
                      <a:endParaRPr lang="en-US" sz="1100" kern="120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a way for the user to add comments/notes/history of actions to alerts and log entries.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590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Openstack basics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2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93" y="235064"/>
            <a:ext cx="8117206" cy="1091165"/>
          </a:xfrm>
        </p:spPr>
        <p:txBody>
          <a:bodyPr/>
          <a:lstStyle/>
          <a:p>
            <a:r>
              <a:rPr lang="en-US" sz="3200" b="0" smtClean="0"/>
              <a:t>Openstack parts </a:t>
            </a:r>
            <a:br>
              <a:rPr lang="en-US" sz="3200" b="0" smtClean="0"/>
            </a:br>
            <a:r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(some of them)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black">
          <a:xfrm>
            <a:off x="366639" y="1043956"/>
            <a:ext cx="8117206" cy="26927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800" dirty="0"/>
          </a:p>
        </p:txBody>
      </p:sp>
      <p:sp>
        <p:nvSpPr>
          <p:cNvPr id="16" name="Title 2"/>
          <p:cNvSpPr txBox="1">
            <a:spLocks/>
          </p:cNvSpPr>
          <p:nvPr/>
        </p:nvSpPr>
        <p:spPr bwMode="black">
          <a:xfrm>
            <a:off x="228311" y="1047868"/>
            <a:ext cx="8117206" cy="286408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1800" b="0" smtClean="0">
                <a:solidFill>
                  <a:schemeClr val="accent1"/>
                </a:solidFill>
              </a:rPr>
              <a:t> </a:t>
            </a:r>
            <a:endParaRPr lang="en-US" sz="1200" b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81125"/>
            <a:ext cx="84296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2263140" y="826205"/>
            <a:ext cx="1622108" cy="735895"/>
          </a:xfrm>
          <a:prstGeom prst="straightConnector1">
            <a:avLst/>
          </a:prstGeom>
          <a:ln w="12700" cmpd="sng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5248" y="687705"/>
            <a:ext cx="105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smtClean="0">
                <a:solidFill>
                  <a:srgbClr val="C00000"/>
                </a:solidFill>
                <a:latin typeface="HP Simplified" pitchFamily="34" charset="0"/>
                <a:cs typeface="HP Simplified" pitchFamily="34" charset="0"/>
              </a:rPr>
              <a:t>we are here</a:t>
            </a:r>
            <a:endParaRPr lang="en-US" sz="1200" dirty="0" smtClean="0">
              <a:solidFill>
                <a:srgbClr val="C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4937760" y="826205"/>
            <a:ext cx="1539240" cy="674935"/>
          </a:xfrm>
          <a:prstGeom prst="straightConnector1">
            <a:avLst/>
          </a:prstGeom>
          <a:ln w="12700" cmpd="sng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04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and now….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9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59" y="3019631"/>
            <a:ext cx="4258698" cy="15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https://s3-eu-west-1.amazonaws.com/pablo-tests/MicrosatellitesDataBrowserScreen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49" y="391805"/>
            <a:ext cx="3878677" cy="230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The Big Idea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92214"/>
              </p:ext>
            </p:extLst>
          </p:nvPr>
        </p:nvGraphicFramePr>
        <p:xfrm>
          <a:off x="223460" y="560832"/>
          <a:ext cx="3269548" cy="1264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69548"/>
              </a:tblGrid>
              <a:tr h="829056">
                <a:tc>
                  <a:txBody>
                    <a:bodyPr/>
                    <a:lstStyle/>
                    <a:p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Diagnostics – Show and tell the user: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What the fault is. What it means.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Where it is. 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What other components are affected by it.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The troubleshooting path.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How to fix it (sometimes)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Links to the UIs involved in fixing it.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6F9FC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9058" y="240595"/>
            <a:ext cx="2518669" cy="2308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900" smtClean="0">
                <a:solidFill>
                  <a:srgbClr val="007FB8"/>
                </a:solidFill>
                <a:latin typeface="HP Simplified" pitchFamily="34" charset="0"/>
                <a:cs typeface="HP Simplified" pitchFamily="34" charset="0"/>
              </a:rPr>
              <a:t>User Interface Crosses Stack Boundaries</a:t>
            </a:r>
            <a:endParaRPr lang="en-US" sz="900" dirty="0" smtClean="0">
              <a:solidFill>
                <a:srgbClr val="007FB8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19700" y="2061210"/>
            <a:ext cx="398780" cy="1057910"/>
          </a:xfrm>
          <a:prstGeom prst="straightConnector1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6430" y="2117090"/>
            <a:ext cx="0" cy="1746250"/>
          </a:xfrm>
          <a:prstGeom prst="straightConnector1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35090" y="1043940"/>
            <a:ext cx="544830" cy="2034540"/>
          </a:xfrm>
          <a:prstGeom prst="straightConnector1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28290" y="1244600"/>
            <a:ext cx="483870" cy="1986280"/>
          </a:xfrm>
          <a:prstGeom prst="straightConnector1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17080" y="1099820"/>
            <a:ext cx="198120" cy="2725420"/>
          </a:xfrm>
          <a:prstGeom prst="straightConnector1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4930" y="2405332"/>
            <a:ext cx="308610" cy="1560878"/>
          </a:xfrm>
          <a:prstGeom prst="straightConnector1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92390" y="1911350"/>
            <a:ext cx="928370" cy="1207770"/>
          </a:xfrm>
          <a:prstGeom prst="straightConnector1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02908"/>
              </p:ext>
            </p:extLst>
          </p:nvPr>
        </p:nvGraphicFramePr>
        <p:xfrm>
          <a:off x="501830" y="2041501"/>
          <a:ext cx="385071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0713"/>
              </a:tblGrid>
              <a:tr h="1010563">
                <a:tc>
                  <a:txBody>
                    <a:bodyPr/>
                    <a:lstStyle/>
                    <a:p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Performance Monitoring – Show and tell the user: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What the performance of a component or path is.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The related connectors and components on the path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Where to look for bottlenecks.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The analysis or troubleshooting path.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Links to the UIs involved.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203"/>
              </p:ext>
            </p:extLst>
          </p:nvPr>
        </p:nvGraphicFramePr>
        <p:xfrm>
          <a:off x="1354890" y="3230880"/>
          <a:ext cx="3284166" cy="4475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4166"/>
              </a:tblGrid>
              <a:tr h="447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 this </a:t>
                      </a:r>
                      <a:r>
                        <a:rPr lang="en-US" sz="1100" i="1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across</a:t>
                      </a:r>
                      <a:r>
                        <a:rPr lang="en-US" sz="1100" i="0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100" i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OpenStack service boundaries,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and </a:t>
                      </a:r>
                      <a:r>
                        <a:rPr lang="en-US" sz="1100" i="1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down</a:t>
                      </a:r>
                      <a:r>
                        <a:rPr lang="en-US" sz="1100" i="0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100" i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into the infrastructure.</a:t>
                      </a: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65113"/>
              </p:ext>
            </p:extLst>
          </p:nvPr>
        </p:nvGraphicFramePr>
        <p:xfrm>
          <a:off x="359210" y="3966210"/>
          <a:ext cx="2678630" cy="76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8630"/>
              </a:tblGrid>
              <a:tr h="691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Behind the scenes we have to pull this together without depending on a huge central model of everything – OpenStack doesn’t work that way</a:t>
                      </a: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19444" y="2403267"/>
            <a:ext cx="2380913" cy="38985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800" i="1" smtClean="0">
                <a:solidFill>
                  <a:srgbClr val="007FB8"/>
                </a:solidFill>
                <a:latin typeface="HP Simplified" pitchFamily="34" charset="0"/>
                <a:cs typeface="HP Simplified" pitchFamily="34" charset="0"/>
              </a:rPr>
              <a:t>UI Conceptually graph -based. T</a:t>
            </a:r>
          </a:p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800" i="1" smtClean="0">
                <a:solidFill>
                  <a:srgbClr val="007FB8"/>
                </a:solidFill>
                <a:latin typeface="HP Simplified" pitchFamily="34" charset="0"/>
                <a:cs typeface="HP Simplified" pitchFamily="34" charset="0"/>
              </a:rPr>
              <a:t>his is not the real thing</a:t>
            </a:r>
            <a:endParaRPr lang="en-US" sz="800" i="1" dirty="0" smtClean="0">
              <a:solidFill>
                <a:srgbClr val="007FB8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307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here’s how we do that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88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955" y="153002"/>
            <a:ext cx="4941845" cy="807118"/>
          </a:xfrm>
        </p:spPr>
        <p:txBody>
          <a:bodyPr/>
          <a:lstStyle/>
          <a:p>
            <a:r>
              <a:rPr lang="en-US" sz="1800" b="0" dirty="0"/>
              <a:t>Overall Design</a:t>
            </a:r>
            <a:r>
              <a:rPr lang="en-US" sz="1800" b="0"/>
              <a:t>: </a:t>
            </a:r>
            <a:r>
              <a:rPr lang="en-US" sz="1800" b="0" smtClean="0"/>
              <a:t>snapshot</a:t>
            </a:r>
            <a:endParaRPr lang="en-US" sz="18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68" y="462081"/>
            <a:ext cx="6313265" cy="421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6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-Point Star 5"/>
          <p:cNvSpPr/>
          <p:nvPr/>
        </p:nvSpPr>
        <p:spPr>
          <a:xfrm>
            <a:off x="2516432" y="1750263"/>
            <a:ext cx="769620" cy="723900"/>
          </a:xfrm>
          <a:prstGeom prst="star7">
            <a:avLst/>
          </a:prstGeom>
          <a:solidFill>
            <a:srgbClr val="FFC0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93" y="235064"/>
            <a:ext cx="8117206" cy="430887"/>
          </a:xfrm>
        </p:spPr>
        <p:txBody>
          <a:bodyPr/>
          <a:lstStyle/>
          <a:p>
            <a:r>
              <a:rPr lang="en-US" sz="3200" b="0" smtClean="0"/>
              <a:t>Agenda</a:t>
            </a:r>
            <a:endParaRPr lang="en-US" sz="32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black">
          <a:xfrm>
            <a:off x="366639" y="1043956"/>
            <a:ext cx="8117206" cy="26927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800" dirty="0"/>
          </a:p>
        </p:txBody>
      </p:sp>
      <p:sp>
        <p:nvSpPr>
          <p:cNvPr id="16" name="Title 2"/>
          <p:cNvSpPr txBox="1">
            <a:spLocks/>
          </p:cNvSpPr>
          <p:nvPr/>
        </p:nvSpPr>
        <p:spPr bwMode="black">
          <a:xfrm>
            <a:off x="305093" y="1043954"/>
            <a:ext cx="8117206" cy="339088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/>
            <a:endParaRPr lang="en-US" sz="1800" b="0" smtClean="0">
              <a:solidFill>
                <a:schemeClr val="accent1"/>
              </a:solidFill>
            </a:endParaRPr>
          </a:p>
          <a:p>
            <a:r>
              <a:rPr lang="en-US" sz="1800" b="0" smtClean="0">
                <a:solidFill>
                  <a:schemeClr val="accent1"/>
                </a:solidFill>
              </a:rPr>
              <a:t>Goals &amp; Scope</a:t>
            </a:r>
          </a:p>
          <a:p>
            <a:endParaRPr lang="en-US" sz="1800" b="0" smtClean="0">
              <a:solidFill>
                <a:schemeClr val="accent1"/>
              </a:solidFill>
            </a:endParaRPr>
          </a:p>
          <a:p>
            <a:r>
              <a:rPr lang="en-US" sz="1800" b="0" smtClean="0">
                <a:solidFill>
                  <a:schemeClr val="accent1"/>
                </a:solidFill>
              </a:rPr>
              <a:t>		</a:t>
            </a:r>
            <a:r>
              <a:rPr lang="en-US" sz="3200" b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</a:t>
            </a:r>
            <a:r>
              <a:rPr lang="en-US" sz="1800" b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b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                  </a:t>
            </a:r>
            <a:r>
              <a:rPr lang="en-US" sz="4000" b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b="0">
              <a:solidFill>
                <a:schemeClr val="accent3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b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sz="1800" b="0" smtClean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sz="1800" b="0" smtClean="0">
                <a:solidFill>
                  <a:schemeClr val="accent1"/>
                </a:solidFill>
              </a:rPr>
              <a:t>Problems </a:t>
            </a:r>
            <a:r>
              <a:rPr lang="en-US" sz="1800" b="0" smtClean="0">
                <a:solidFill>
                  <a:schemeClr val="accent1"/>
                </a:solidFill>
              </a:rPr>
              <a:t>&amp; </a:t>
            </a:r>
            <a:r>
              <a:rPr lang="en-US" sz="1800" b="0" smtClean="0">
                <a:solidFill>
                  <a:schemeClr val="accent1"/>
                </a:solidFill>
              </a:rPr>
              <a:t>Opportunities</a:t>
            </a:r>
            <a:endParaRPr lang="en-US" sz="1800" b="0" smtClean="0">
              <a:solidFill>
                <a:schemeClr val="accent1"/>
              </a:solidFill>
            </a:endParaRPr>
          </a:p>
          <a:p>
            <a:endParaRPr lang="en-US" sz="1800" b="0" smtClean="0">
              <a:solidFill>
                <a:schemeClr val="accent1"/>
              </a:solidFill>
            </a:endParaRPr>
          </a:p>
          <a:p>
            <a:r>
              <a:rPr lang="en-US" sz="1800" b="0" smtClean="0">
                <a:solidFill>
                  <a:schemeClr val="accent1"/>
                </a:solidFill>
              </a:rPr>
              <a:t>						Users &amp; Use cases</a:t>
            </a:r>
          </a:p>
          <a:p>
            <a:r>
              <a:rPr lang="en-US" sz="1800" b="0" smtClean="0">
                <a:solidFill>
                  <a:schemeClr val="accent1"/>
                </a:solidFill>
              </a:rPr>
              <a:t>										Big </a:t>
            </a:r>
            <a:r>
              <a:rPr lang="en-US" sz="4800" b="0" smtClean="0">
                <a:solidFill>
                  <a:schemeClr val="accent1"/>
                </a:solidFill>
              </a:rPr>
              <a:t>Ideas</a:t>
            </a:r>
            <a:endParaRPr lang="en-US" sz="2400" b="0" smtClean="0">
              <a:solidFill>
                <a:schemeClr val="accent1"/>
              </a:solidFill>
            </a:endParaRPr>
          </a:p>
          <a:p>
            <a:endParaRPr lang="en-US" sz="1800" b="0" smtClean="0">
              <a:solidFill>
                <a:schemeClr val="accent1"/>
              </a:solidFill>
            </a:endParaRPr>
          </a:p>
          <a:p>
            <a:r>
              <a:rPr lang="en-US" sz="1800" b="0" smtClean="0">
                <a:solidFill>
                  <a:schemeClr val="accent1"/>
                </a:solidFill>
              </a:rPr>
              <a:t>													</a:t>
            </a:r>
            <a:endParaRPr lang="en-US" sz="1800" b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7420" y="3848100"/>
            <a:ext cx="1645920" cy="3581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610519" y="4243461"/>
            <a:ext cx="2969600" cy="232410"/>
            <a:chOff x="1470660" y="3794760"/>
            <a:chExt cx="2969600" cy="232410"/>
          </a:xfrm>
        </p:grpSpPr>
        <p:sp>
          <p:nvSpPr>
            <p:cNvPr id="4" name="Rectangle 3"/>
            <p:cNvSpPr/>
            <p:nvPr/>
          </p:nvSpPr>
          <p:spPr>
            <a:xfrm>
              <a:off x="1470660" y="3794760"/>
              <a:ext cx="1524000" cy="232410"/>
            </a:xfrm>
            <a:prstGeom prst="rect">
              <a:avLst/>
            </a:prstGeom>
            <a:noFill/>
            <a:ln w="12700">
              <a:solidFill>
                <a:srgbClr val="007FB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smtClean="0">
                  <a:solidFill>
                    <a:schemeClr val="accent1"/>
                  </a:solidFill>
                  <a:latin typeface="Segoe Print" panose="02000600000000000000" pitchFamily="2" charset="0"/>
                </a:rPr>
                <a:t>ARCHI</a:t>
              </a:r>
              <a:r>
                <a:rPr lang="en-US" sz="1600" smtClean="0">
                  <a:solidFill>
                    <a:schemeClr val="accent1"/>
                  </a:solidFill>
                  <a:latin typeface="Segoe Print" panose="02000600000000000000" pitchFamily="2" charset="0"/>
                </a:rPr>
                <a:t>	</a:t>
              </a:r>
              <a:endParaRPr lang="en-US" sz="1600">
                <a:solidFill>
                  <a:schemeClr val="accent2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599" y="3794760"/>
              <a:ext cx="1163661" cy="232410"/>
            </a:xfrm>
            <a:prstGeom prst="rect">
              <a:avLst/>
            </a:prstGeom>
            <a:noFill/>
            <a:ln w="12700">
              <a:solidFill>
                <a:srgbClr val="007FB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accent1"/>
                  </a:solidFill>
                  <a:latin typeface="Segoe Print" panose="02000600000000000000" pitchFamily="2" charset="0"/>
                </a:rPr>
                <a:t>TECTURE</a:t>
              </a:r>
              <a:endParaRPr lang="en-US" sz="1400">
                <a:solidFill>
                  <a:schemeClr val="accent2"/>
                </a:solidFill>
                <a:latin typeface="Segoe Print" panose="02000600000000000000" pitchFamily="2" charset="0"/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8" idx="1"/>
            </p:cNvCxnSpPr>
            <p:nvPr/>
          </p:nvCxnSpPr>
          <p:spPr>
            <a:xfrm>
              <a:off x="2994660" y="3910965"/>
              <a:ext cx="281939" cy="0"/>
            </a:xfrm>
            <a:prstGeom prst="straightConnector1">
              <a:avLst/>
            </a:prstGeom>
            <a:ln w="12700" cmpd="sng">
              <a:solidFill>
                <a:srgbClr val="007FB8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0367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87" y="248064"/>
            <a:ext cx="6140096" cy="458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955" y="153002"/>
            <a:ext cx="4941845" cy="807118"/>
          </a:xfrm>
        </p:spPr>
        <p:txBody>
          <a:bodyPr/>
          <a:lstStyle/>
          <a:p>
            <a:r>
              <a:rPr lang="en-US" sz="1800" b="0" smtClean="0"/>
              <a:t>Diagnostic agent design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4108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955" y="153002"/>
            <a:ext cx="1764305" cy="982378"/>
          </a:xfrm>
        </p:spPr>
        <p:txBody>
          <a:bodyPr/>
          <a:lstStyle/>
          <a:p>
            <a:r>
              <a:rPr lang="en-US" sz="1800" b="0" smtClean="0"/>
              <a:t>Monitoring: Design snapshot</a:t>
            </a:r>
            <a:endParaRPr lang="en-US" sz="1800" b="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576" y="3884117"/>
            <a:ext cx="1832937" cy="59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58" y="206159"/>
            <a:ext cx="4470285" cy="481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endCxn id="8" idx="2"/>
          </p:cNvCxnSpPr>
          <p:nvPr/>
        </p:nvCxnSpPr>
        <p:spPr>
          <a:xfrm flipV="1">
            <a:off x="1598576" y="1333297"/>
            <a:ext cx="1" cy="2489097"/>
          </a:xfrm>
          <a:prstGeom prst="straightConnector1">
            <a:avLst/>
          </a:prstGeom>
          <a:ln w="28575" cmpd="sng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4127" y="779299"/>
            <a:ext cx="1148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Openstack concepts reported up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946304" y="2967427"/>
            <a:ext cx="0" cy="1824029"/>
          </a:xfrm>
          <a:prstGeom prst="straightConnector1">
            <a:avLst/>
          </a:prstGeom>
          <a:ln w="28575" cmpd="sng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854" y="2413429"/>
            <a:ext cx="1148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Drill down and out for device-specific concepts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Path models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3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Path models: what they are-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90613"/>
            <a:ext cx="86487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1186"/>
              </p:ext>
            </p:extLst>
          </p:nvPr>
        </p:nvGraphicFramePr>
        <p:xfrm>
          <a:off x="712409" y="4052888"/>
          <a:ext cx="7494331" cy="594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6471"/>
                <a:gridCol w="5737860"/>
              </a:tblGrid>
              <a:tr h="314631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Cypher</a:t>
                      </a:r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Query Language</a:t>
                      </a:r>
                    </a:p>
                    <a:p>
                      <a:pPr algn="l"/>
                      <a:r>
                        <a:rPr lang="en-US" sz="11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Path-based queries</a:t>
                      </a:r>
                    </a:p>
                    <a:p>
                      <a:pPr algn="r"/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smtClean="0"/>
                        <a:t>MATCH (a231d2: 3PAR CPG) --&gt; (3PAR vol) --&gt; (Cinder Vol) --&gt;(Host)&lt;--(VM)&lt;--(ten: tenant)</a:t>
                      </a:r>
                    </a:p>
                    <a:p>
                      <a:r>
                        <a:rPr lang="en-US" sz="1100" baseline="0" smtClean="0"/>
                        <a:t>RETURN ten</a:t>
                      </a:r>
                      <a:endParaRPr lang="en-US" sz="1100" baseline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9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469" y="235064"/>
            <a:ext cx="2692147" cy="285797"/>
          </a:xfrm>
        </p:spPr>
        <p:txBody>
          <a:bodyPr/>
          <a:lstStyle/>
          <a:p>
            <a:r>
              <a:rPr lang="en-US" sz="1400" b="0" smtClean="0"/>
              <a:t>Path Model: Key Design Ideas</a:t>
            </a:r>
            <a:endParaRPr lang="en-US" sz="1400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87060"/>
              </p:ext>
            </p:extLst>
          </p:nvPr>
        </p:nvGraphicFramePr>
        <p:xfrm>
          <a:off x="448417" y="927585"/>
          <a:ext cx="8006736" cy="2932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1470"/>
                <a:gridCol w="1471721"/>
                <a:gridCol w="1870912"/>
                <a:gridCol w="334263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 a property graph database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Model the entities and relationships of an OpenStack installation as a directed property graph.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aseline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1000" baseline="0" smtClean="0"/>
                    </a:p>
                  </a:txBody>
                  <a:tcPr/>
                </a:tc>
              </a:tr>
              <a:tr h="355291">
                <a:tc>
                  <a:txBody>
                    <a:bodyPr/>
                    <a:lstStyle/>
                    <a:p>
                      <a:r>
                        <a:rPr lang="en-US" sz="10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Model  Everything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Include everything: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Tenants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VMs, Volumes, Networks, storage zones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Openstack nodes, their processes &amp; files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Infrastracture managers and elements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aseline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Annotate freely </a:t>
                      </a:r>
                      <a:r>
                        <a:rPr lang="en-US" sz="1000" baseline="0" smtClean="0"/>
                        <a:t>-- add properties to nodes and relationships from different stacks: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performance,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infrastructure access – deep linking,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status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smtClean="0"/>
                        <a:t>connection cost</a:t>
                      </a:r>
                    </a:p>
                  </a:txBody>
                  <a:tcPr/>
                </a:tc>
              </a:tr>
              <a:tr h="144295">
                <a:tc rowSpan="6">
                  <a:txBody>
                    <a:bodyPr/>
                    <a:lstStyle/>
                    <a:p>
                      <a:r>
                        <a:rPr lang="en-US" sz="10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 to represent and analyze: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>
                          <a:solidFill>
                            <a:srgbClr val="007FB8"/>
                          </a:solidFill>
                        </a:rPr>
                        <a:t>Status trees</a:t>
                      </a:r>
                      <a:endParaRPr lang="en-US" sz="1000" baseline="0" smtClean="0"/>
                    </a:p>
                  </a:txBody>
                  <a:tcPr>
                    <a:solidFill>
                      <a:srgbClr val="CFD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status of entities and connections. </a:t>
                      </a:r>
                    </a:p>
                  </a:txBody>
                  <a:tcPr>
                    <a:solidFill>
                      <a:srgbClr val="CFDFF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aseline="0" smtClean="0"/>
                    </a:p>
                  </a:txBody>
                  <a:tcPr/>
                </a:tc>
              </a:tr>
              <a:tr h="3108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>
                          <a:solidFill>
                            <a:srgbClr val="007FB8"/>
                          </a:solidFill>
                        </a:rPr>
                        <a:t>Effects trees</a:t>
                      </a:r>
                      <a:endParaRPr lang="en-US" sz="1000" baseline="0" smtClean="0"/>
                    </a:p>
                  </a:txBody>
                  <a:tcPr>
                    <a:solidFill>
                      <a:srgbClr val="CFDFF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baseline="0" smtClean="0"/>
                        <a:t>what components are affected by a fault or an alert. What client elements might be affected </a:t>
                      </a:r>
                      <a:endParaRPr lang="en-US" sz="1000"/>
                    </a:p>
                  </a:txBody>
                  <a:tcPr>
                    <a:solidFill>
                      <a:srgbClr val="CFD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5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>
                          <a:solidFill>
                            <a:srgbClr val="007FB8"/>
                          </a:solidFill>
                        </a:rPr>
                        <a:t>Troubleshooting trees</a:t>
                      </a:r>
                    </a:p>
                  </a:txBody>
                  <a:tcPr>
                    <a:solidFill>
                      <a:srgbClr val="CFD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smtClean="0"/>
                        <a:t>what components might be contributing to a fault.</a:t>
                      </a:r>
                    </a:p>
                  </a:txBody>
                  <a:tcPr>
                    <a:solidFill>
                      <a:srgbClr val="CFDFF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aseline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>
                          <a:solidFill>
                            <a:srgbClr val="007FB8"/>
                          </a:solidFill>
                        </a:rPr>
                        <a:t>Performance maps</a:t>
                      </a:r>
                    </a:p>
                  </a:txBody>
                  <a:tcPr>
                    <a:solidFill>
                      <a:srgbClr val="CFD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mapping the peformance on paths from consumer to storage source</a:t>
                      </a:r>
                    </a:p>
                  </a:txBody>
                  <a:tcPr>
                    <a:solidFill>
                      <a:srgbClr val="CFDFF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aseline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smtClean="0">
                          <a:solidFill>
                            <a:srgbClr val="007FB8"/>
                          </a:solidFill>
                        </a:rPr>
                        <a:t>Affinity maps</a:t>
                      </a:r>
                      <a:endParaRPr lang="en-US" sz="1000">
                        <a:solidFill>
                          <a:srgbClr val="007FB8"/>
                        </a:solidFill>
                      </a:endParaRPr>
                    </a:p>
                  </a:txBody>
                  <a:tcPr>
                    <a:solidFill>
                      <a:srgbClr val="CFD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mapping the relationship between VMs and storage</a:t>
                      </a:r>
                    </a:p>
                  </a:txBody>
                  <a:tcPr>
                    <a:solidFill>
                      <a:srgbClr val="CFDFF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aseline="0" smtClean="0"/>
                    </a:p>
                  </a:txBody>
                  <a:tcPr/>
                </a:tc>
              </a:tr>
              <a:tr h="1808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smtClean="0">
                          <a:solidFill>
                            <a:srgbClr val="007FB8"/>
                          </a:solidFill>
                        </a:rPr>
                        <a:t>Load balancing maps</a:t>
                      </a:r>
                      <a:endParaRPr lang="en-US" sz="1000">
                        <a:solidFill>
                          <a:srgbClr val="007FB8"/>
                        </a:solidFill>
                      </a:endParaRPr>
                    </a:p>
                  </a:txBody>
                  <a:tcPr>
                    <a:solidFill>
                      <a:srgbClr val="CFD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smtClean="0"/>
                        <a:t>representing the distribution of load on various elements</a:t>
                      </a:r>
                    </a:p>
                  </a:txBody>
                  <a:tcPr>
                    <a:solidFill>
                      <a:srgbClr val="CFDFF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aseline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2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470" y="235064"/>
            <a:ext cx="4006850" cy="669176"/>
          </a:xfrm>
        </p:spPr>
        <p:txBody>
          <a:bodyPr/>
          <a:lstStyle/>
          <a:p>
            <a:r>
              <a:rPr lang="en-US" sz="1800" b="0" smtClean="0"/>
              <a:t>Example uses of Path Data</a:t>
            </a:r>
            <a:endParaRPr lang="en-US" sz="18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81535"/>
              </p:ext>
            </p:extLst>
          </p:nvPr>
        </p:nvGraphicFramePr>
        <p:xfrm>
          <a:off x="457200" y="751840"/>
          <a:ext cx="2061305" cy="84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1305"/>
              </a:tblGrid>
              <a:tr h="843280">
                <a:tc>
                  <a:txBody>
                    <a:bodyPr/>
                    <a:lstStyle/>
                    <a:p>
                      <a:r>
                        <a:rPr lang="en-US" sz="1100" smtClean="0"/>
                        <a:t>Property</a:t>
                      </a:r>
                      <a:r>
                        <a:rPr lang="en-US" sz="1100" baseline="0" smtClean="0"/>
                        <a:t> graphs make it easy to represent and query OpenStack structures. </a:t>
                      </a:r>
                    </a:p>
                    <a:p>
                      <a:endParaRPr lang="en-US" sz="1100" baseline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6" y="2536036"/>
            <a:ext cx="3253377" cy="217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4160" y="2186726"/>
            <a:ext cx="3271520" cy="246221"/>
          </a:xfrm>
          <a:prstGeom prst="rect">
            <a:avLst/>
          </a:prstGeom>
          <a:solidFill>
            <a:srgbClr val="EFFAFF"/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Troubleshooting: where to look next, and how to get there</a:t>
            </a:r>
            <a:endParaRPr lang="en-US" sz="10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64163" y="331624"/>
            <a:ext cx="3936605" cy="2204412"/>
            <a:chOff x="6541603" y="504344"/>
            <a:chExt cx="3936605" cy="220441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603" y="504344"/>
              <a:ext cx="1994235" cy="220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010400" y="829464"/>
              <a:ext cx="3467808" cy="246221"/>
            </a:xfrm>
            <a:prstGeom prst="rect">
              <a:avLst/>
            </a:prstGeom>
            <a:solidFill>
              <a:srgbClr val="EFFAFF"/>
            </a:solidFill>
          </p:spPr>
          <p:txBody>
            <a:bodyPr wrap="squar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00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Performance : show the performance along a data path</a:t>
              </a:r>
              <a:endParaRPr lang="en-US" sz="1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0" y="2846082"/>
            <a:ext cx="2952896" cy="155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64163" y="2929688"/>
            <a:ext cx="1322237" cy="759182"/>
          </a:xfrm>
          <a:prstGeom prst="rect">
            <a:avLst/>
          </a:prstGeom>
          <a:solidFill>
            <a:srgbClr val="EFFAFF"/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Troubleshooting: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Show problems with components on  a controller node</a:t>
            </a:r>
            <a:endParaRPr lang="en-US" sz="10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470" y="235064"/>
            <a:ext cx="4006850" cy="669176"/>
          </a:xfrm>
        </p:spPr>
        <p:txBody>
          <a:bodyPr/>
          <a:lstStyle/>
          <a:p>
            <a:r>
              <a:rPr lang="en-US" sz="1800" b="0" smtClean="0"/>
              <a:t>Example uses of Path Data</a:t>
            </a:r>
            <a:endParaRPr lang="en-US" sz="18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18723"/>
            <a:ext cx="6286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9921" y="1199036"/>
            <a:ext cx="2550063" cy="400110"/>
          </a:xfrm>
          <a:prstGeom prst="rect">
            <a:avLst/>
          </a:prstGeom>
          <a:solidFill>
            <a:srgbClr val="EFFAFF"/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Show the context and consequences of an alert from an independent source</a:t>
            </a:r>
            <a:endParaRPr lang="en-US" sz="10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" name="Octagon 1"/>
          <p:cNvSpPr/>
          <p:nvPr/>
        </p:nvSpPr>
        <p:spPr>
          <a:xfrm>
            <a:off x="3403600" y="3906520"/>
            <a:ext cx="254000" cy="172720"/>
          </a:xfrm>
          <a:prstGeom prst="oc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2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Octagon 8"/>
          <p:cNvSpPr/>
          <p:nvPr/>
        </p:nvSpPr>
        <p:spPr>
          <a:xfrm>
            <a:off x="1971040" y="3906520"/>
            <a:ext cx="254000" cy="172720"/>
          </a:xfrm>
          <a:prstGeom prst="oc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1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Octagon 9"/>
          <p:cNvSpPr/>
          <p:nvPr/>
        </p:nvSpPr>
        <p:spPr>
          <a:xfrm>
            <a:off x="5034280" y="3906520"/>
            <a:ext cx="254000" cy="172720"/>
          </a:xfrm>
          <a:prstGeom prst="oc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3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Octagon 10"/>
          <p:cNvSpPr/>
          <p:nvPr/>
        </p:nvSpPr>
        <p:spPr>
          <a:xfrm>
            <a:off x="5034280" y="3342640"/>
            <a:ext cx="254000" cy="172720"/>
          </a:xfrm>
          <a:prstGeom prst="oc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4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470" y="235064"/>
            <a:ext cx="2271522" cy="283096"/>
          </a:xfrm>
        </p:spPr>
        <p:txBody>
          <a:bodyPr/>
          <a:lstStyle/>
          <a:p>
            <a:r>
              <a:rPr lang="en-US" sz="1400" b="0" smtClean="0"/>
              <a:t>Overview of Path Service</a:t>
            </a:r>
            <a:endParaRPr lang="en-US" sz="1400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562600" y="4720670"/>
            <a:ext cx="28956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4" y="653869"/>
            <a:ext cx="7490233" cy="38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8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Background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Architecture Approach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4616"/>
              </p:ext>
            </p:extLst>
          </p:nvPr>
        </p:nvGraphicFramePr>
        <p:xfrm>
          <a:off x="902909" y="1324356"/>
          <a:ext cx="6927403" cy="21129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0723"/>
                <a:gridCol w="3916680"/>
              </a:tblGrid>
              <a:tr h="314631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Adopt</a:t>
                      </a:r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Helion components or designs where possible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smtClean="0"/>
                        <a:t>Monasca provides most infrastructure needed for monitoring  &amp; alerts</a:t>
                      </a:r>
                    </a:p>
                    <a:p>
                      <a:r>
                        <a:rPr lang="en-US" sz="1100" baseline="0" smtClean="0"/>
                        <a:t>Use plugin -&gt; agent -&gt; database design pattern</a:t>
                      </a:r>
                    </a:p>
                  </a:txBody>
                  <a:tcPr/>
                </a:tc>
              </a:tr>
              <a:tr h="798680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Extend</a:t>
                      </a:r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Helion ideas where necessary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smtClean="0"/>
                        <a:t>Helion logging stack not enough for diags use cases.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smtClean="0"/>
                        <a:t>We’ll  add: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US" sz="1100" baseline="0" smtClean="0"/>
                        <a:t>- a</a:t>
                      </a:r>
                      <a:r>
                        <a:rPr lang="en-US" sz="1100" smtClean="0"/>
                        <a:t>gent/plug-in</a:t>
                      </a:r>
                      <a:r>
                        <a:rPr lang="en-US" sz="1100" baseline="0" smtClean="0"/>
                        <a:t> model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US" sz="1100" baseline="0" smtClean="0"/>
                        <a:t>- Horizon dashboard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US" sz="1100" baseline="0" smtClean="0"/>
                        <a:t>- CLIs</a:t>
                      </a:r>
                      <a:endParaRPr lang="en-US" sz="1100"/>
                    </a:p>
                  </a:txBody>
                  <a:tcPr/>
                </a:tc>
              </a:tr>
              <a:tr h="294463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Separate</a:t>
                      </a:r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diags and monitoring stacks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Diags</a:t>
                      </a:r>
                      <a:r>
                        <a:rPr lang="en-US" sz="1100" baseline="0" smtClean="0"/>
                        <a:t> feed into monitoring stack for alerts and notifications</a:t>
                      </a:r>
                      <a:endParaRPr lang="en-US" sz="1100"/>
                    </a:p>
                  </a:txBody>
                  <a:tcPr/>
                </a:tc>
              </a:tr>
              <a:tr h="294463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Don’t assume </a:t>
                      </a:r>
                      <a:r>
                        <a:rPr lang="en-US" sz="11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Helion stacks always there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Basic</a:t>
                      </a:r>
                      <a:r>
                        <a:rPr lang="en-US" sz="1100" baseline="0" smtClean="0"/>
                        <a:t> agents/plugins must work without Helion stacks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0172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93" y="235064"/>
            <a:ext cx="8117206" cy="1091165"/>
          </a:xfrm>
        </p:spPr>
        <p:txBody>
          <a:bodyPr/>
          <a:lstStyle/>
          <a:p>
            <a:r>
              <a:rPr lang="en-US" sz="3200" b="0" smtClean="0"/>
              <a:t>Goals</a:t>
            </a:r>
            <a:br>
              <a:rPr lang="en-US" sz="3200" b="0" smtClean="0"/>
            </a:br>
            <a:r>
              <a:rPr lang="en-US" sz="18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tools that create:</a:t>
            </a:r>
            <a:endParaRPr lang="en-US" sz="18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black">
          <a:xfrm>
            <a:off x="366639" y="1043956"/>
            <a:ext cx="8117206" cy="26927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800" dirty="0"/>
          </a:p>
        </p:txBody>
      </p:sp>
      <p:sp>
        <p:nvSpPr>
          <p:cNvPr id="16" name="Title 2"/>
          <p:cNvSpPr txBox="1">
            <a:spLocks/>
          </p:cNvSpPr>
          <p:nvPr/>
        </p:nvSpPr>
        <p:spPr bwMode="black">
          <a:xfrm>
            <a:off x="228311" y="1047868"/>
            <a:ext cx="8117206" cy="286408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1800" b="0" smtClean="0">
                <a:solidFill>
                  <a:schemeClr val="accent1"/>
                </a:solidFill>
              </a:rPr>
              <a:t> </a:t>
            </a:r>
            <a:endParaRPr lang="en-US" sz="1200" b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15843"/>
              </p:ext>
            </p:extLst>
          </p:nvPr>
        </p:nvGraphicFramePr>
        <p:xfrm>
          <a:off x="4149754" y="1436771"/>
          <a:ext cx="3084059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405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Enterprise-ready Helion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40572"/>
              </p:ext>
            </p:extLst>
          </p:nvPr>
        </p:nvGraphicFramePr>
        <p:xfrm>
          <a:off x="478399" y="1352951"/>
          <a:ext cx="3084059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4059"/>
              </a:tblGrid>
              <a:tr h="211689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Enterprise-ready Openstack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93333"/>
              </p:ext>
            </p:extLst>
          </p:nvPr>
        </p:nvGraphicFramePr>
        <p:xfrm>
          <a:off x="931910" y="2541671"/>
          <a:ext cx="6986663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9945"/>
                <a:gridCol w="2234236"/>
                <a:gridCol w="3152482"/>
              </a:tblGrid>
              <a:tr h="211689">
                <a:tc>
                  <a:txBody>
                    <a:bodyPr/>
                    <a:lstStyle/>
                    <a:p>
                      <a:pPr algn="l"/>
                      <a:endParaRPr lang="en-US" sz="14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endParaRPr lang="en-US" sz="14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US" sz="14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Enterprise-ready </a:t>
                      </a:r>
                      <a:r>
                        <a:rPr lang="en-US" sz="14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SCALABILITY +</a:t>
                      </a:r>
                    </a:p>
                    <a:p>
                      <a:pPr algn="l"/>
                      <a:endParaRPr lang="en-US" sz="1400" baseline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RELIABILITY +</a:t>
                      </a:r>
                    </a:p>
                    <a:p>
                      <a:pPr algn="l"/>
                      <a:endParaRPr lang="en-US" sz="1400" baseline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   MANAGEABILITY </a:t>
                      </a:r>
                      <a:endParaRPr lang="en-US" sz="1400" baseline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baseline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Data Center scale </a:t>
                      </a:r>
                      <a:r>
                        <a:rPr lang="en-US" sz="1200" kern="1200" baseline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1200" kern="1200" baseline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baseline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Data center reliability </a:t>
                      </a:r>
                      <a:r>
                        <a:rPr lang="en-US" sz="1200" kern="1200" baseline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1200" kern="1200" baseline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baseline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Low cost of management by IT generalist</a:t>
                      </a:r>
                    </a:p>
                  </a:txBody>
                  <a:tcPr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393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Data Approach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0462"/>
              </p:ext>
            </p:extLst>
          </p:nvPr>
        </p:nvGraphicFramePr>
        <p:xfrm>
          <a:off x="1104077" y="1379220"/>
          <a:ext cx="5946648" cy="18040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46648"/>
              </a:tblGrid>
              <a:tr h="314631"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Focus on diagnosing the openstack part of problems  - allow drill down to device specfics</a:t>
                      </a:r>
                    </a:p>
                  </a:txBody>
                  <a:tcPr/>
                </a:tc>
              </a:tr>
              <a:tr h="79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Pass generic info up into Higher</a:t>
                      </a:r>
                      <a:r>
                        <a:rPr lang="en-US" sz="1000" baseline="0" smtClean="0"/>
                        <a:t> levels of openstack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Convert device –specific data to generic data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smtClean="0"/>
                        <a:t>CPG &gt; storage pool for example</a:t>
                      </a:r>
                      <a:endParaRPr lang="en-US" sz="1000"/>
                    </a:p>
                  </a:txBody>
                  <a:tcPr/>
                </a:tc>
              </a:tr>
              <a:tr h="294463">
                <a:tc>
                  <a:txBody>
                    <a:bodyPr/>
                    <a:lstStyle/>
                    <a:p>
                      <a:r>
                        <a:rPr lang="en-US" sz="1000" smtClean="0"/>
                        <a:t>Lea</a:t>
                      </a:r>
                      <a:r>
                        <a:rPr lang="en-US" sz="1000" baseline="0" smtClean="0"/>
                        <a:t>ve detailed device specific monitoring and diags to device specific tools such as STaTS – may connect to them to get info, but pass it up only having made it generic.</a:t>
                      </a:r>
                      <a:endParaRPr lang="en-US" sz="1000"/>
                    </a:p>
                  </a:txBody>
                  <a:tcPr/>
                </a:tc>
              </a:tr>
              <a:tr h="29446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987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smtClean="0"/>
              <a:t>Contribution Path</a:t>
            </a:r>
            <a:endParaRPr lang="en-US" sz="18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60096"/>
              </p:ext>
            </p:extLst>
          </p:nvPr>
        </p:nvGraphicFramePr>
        <p:xfrm>
          <a:off x="1402080" y="1641602"/>
          <a:ext cx="6278880" cy="1874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4500"/>
                <a:gridCol w="4564380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  <a:endParaRPr lang="en-US" sz="11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design ideas</a:t>
                      </a:r>
                      <a:endParaRPr lang="en-US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Incubation</a:t>
                      </a:r>
                      <a:endParaRPr lang="en-US" sz="11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Harden design </a:t>
                      </a: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ideas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 into Helion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diags to Monasca</a:t>
                      </a:r>
                    </a:p>
                    <a:p>
                      <a:pPr marL="0" algn="l" defTabSz="457200" rtl="0" eaLnBrk="1" latinLnBrk="0" hangingPunct="1"/>
                      <a:endParaRPr lang="en-US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1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 generic design as open Source</a:t>
                      </a:r>
                      <a:endParaRPr lang="en-US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Open Stack</a:t>
                      </a:r>
                      <a:endParaRPr lang="en-US" sz="11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generic design into Open Stack</a:t>
                      </a:r>
                      <a:endParaRPr lang="en-US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05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Helion Stacks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14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smtClean="0"/>
              <a:t>Helion Logging Architecture</a:t>
            </a:r>
            <a:endParaRPr lang="en-US" sz="1800" dirty="0"/>
          </a:p>
        </p:txBody>
      </p:sp>
      <p:sp>
        <p:nvSpPr>
          <p:cNvPr id="2" name="AutoShape 2" descr="http://wiki.hpcloud.net/download/attachments/26611499/LogInfra%20decorated.png?version=1&amp;modificationDate=1404317632000&amp;api=v2&amp;effects=border-simple,blur-bor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iki.hpcloud.net/download/attachments/26611499/LogInfra%20decorated.png?version=1&amp;modificationDate=1404317632000&amp;api=v2&amp;effects=border-simple,blur-bord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wiki.hpcloud.net/download/attachments/26611499/LogInfra%20decorated.png?version=1&amp;modificationDate=1404317632000&amp;api=v2&amp;effects=border-simple,blur-bord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iki.hpcloud.net/download/attachments/26611499/LogInfra%20decorated.png?version=1&amp;modificationDate=1404317632000&amp;api=v2&amp;effects=border-simple,blur-bord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://wiki.hpcloud.net/download/attachments/26611499/LogInfra%20decorated.png?version=1&amp;modificationDate=1404317632000&amp;api=v2&amp;effects=border-simple,blur-bord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C:\home\cloud\diags\helion logging\LogInfra decor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58" y="142024"/>
            <a:ext cx="4729253" cy="46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9804" y="1169825"/>
            <a:ext cx="2610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/>
              <a:t> </a:t>
            </a:r>
            <a:r>
              <a:rPr lang="en-US" sz="1000" u="sng">
                <a:hlinkClick r:id="rId3"/>
              </a:rPr>
              <a:t>http://wiki.hpcloud.net/display/core/Logging</a:t>
            </a:r>
            <a:endParaRPr lang="en-US" sz="1000"/>
          </a:p>
        </p:txBody>
      </p:sp>
      <p:sp>
        <p:nvSpPr>
          <p:cNvPr id="10" name="Rectangle 9"/>
          <p:cNvSpPr/>
          <p:nvPr/>
        </p:nvSpPr>
        <p:spPr>
          <a:xfrm>
            <a:off x="154341" y="159173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/>
              <a:t> </a:t>
            </a:r>
            <a:r>
              <a:rPr lang="en-US" sz="1000" u="sng">
                <a:hlinkClick r:id="rId4"/>
              </a:rPr>
              <a:t>http://wiki.hpcloud.net/display/iaas/COS+Arch+-+Logging</a:t>
            </a:r>
            <a:endParaRPr lang="en-US" sz="1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79441"/>
              </p:ext>
            </p:extLst>
          </p:nvPr>
        </p:nvGraphicFramePr>
        <p:xfrm>
          <a:off x="155575" y="2160779"/>
          <a:ext cx="3505385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2194"/>
                <a:gridCol w="741367"/>
                <a:gridCol w="1871824"/>
              </a:tblGrid>
              <a:tr h="227506">
                <a:tc>
                  <a:txBody>
                    <a:bodyPr/>
                    <a:lstStyle/>
                    <a:p>
                      <a:r>
                        <a:rPr lang="en-US" sz="1000" smtClean="0"/>
                        <a:t>Component 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Definition</a:t>
                      </a:r>
                      <a:endParaRPr lang="en-US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0198">
                <a:tc>
                  <a:txBody>
                    <a:bodyPr/>
                    <a:lstStyle/>
                    <a:p>
                      <a:r>
                        <a:rPr lang="en-US" sz="1000" smtClean="0"/>
                        <a:t>Kibana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</a:t>
                      </a:r>
                      <a:r>
                        <a:rPr lang="en-US" sz="1000" i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source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analytics/ search dashboard for ElasticSearch</a:t>
                      </a:r>
                      <a:endParaRPr lang="en-US" sz="1000"/>
                    </a:p>
                  </a:txBody>
                  <a:tcPr/>
                </a:tc>
              </a:tr>
              <a:tr h="380198">
                <a:tc>
                  <a:txBody>
                    <a:bodyPr/>
                    <a:lstStyle/>
                    <a:p>
                      <a:r>
                        <a:rPr lang="en-US" sz="1000" smtClean="0"/>
                        <a:t>ElasticSearch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</a:t>
                      </a:r>
                      <a:r>
                        <a:rPr lang="en-US" sz="1000" i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source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Search/analytics</a:t>
                      </a:r>
                      <a:r>
                        <a:rPr lang="en-US" sz="1000" baseline="0" smtClean="0"/>
                        <a:t> engine</a:t>
                      </a:r>
                      <a:endParaRPr lang="en-US" sz="1000"/>
                    </a:p>
                  </a:txBody>
                  <a:tcPr/>
                </a:tc>
              </a:tr>
              <a:tr h="348515">
                <a:tc>
                  <a:txBody>
                    <a:bodyPr/>
                    <a:lstStyle/>
                    <a:p>
                      <a:r>
                        <a:rPr lang="en-US" sz="1000" smtClean="0"/>
                        <a:t>LogStash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</a:t>
                      </a:r>
                      <a:r>
                        <a:rPr lang="en-US" sz="1000" i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source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Log scrubbing/parsing</a:t>
                      </a:r>
                      <a:r>
                        <a:rPr lang="en-US" sz="1000" baseline="0" smtClean="0"/>
                        <a:t> to JSON</a:t>
                      </a:r>
                      <a:endParaRPr lang="en-US" sz="1000"/>
                    </a:p>
                  </a:txBody>
                  <a:tcPr/>
                </a:tc>
              </a:tr>
              <a:tr h="348515">
                <a:tc>
                  <a:txBody>
                    <a:bodyPr/>
                    <a:lstStyle/>
                    <a:p>
                      <a:r>
                        <a:rPr lang="en-US" sz="1000" smtClean="0"/>
                        <a:t>Beaver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</a:t>
                      </a:r>
                      <a:r>
                        <a:rPr lang="en-US" sz="1000" i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source</a:t>
                      </a:r>
                      <a:endParaRPr lang="en-US" sz="1000" i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Log centralizer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926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Helion </a:t>
            </a:r>
            <a:r>
              <a:rPr lang="en-US" sz="1800" smtClean="0"/>
              <a:t>Stacks: Monitoring as a Service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97333"/>
              </p:ext>
            </p:extLst>
          </p:nvPr>
        </p:nvGraphicFramePr>
        <p:xfrm>
          <a:off x="4648947" y="615150"/>
          <a:ext cx="3925578" cy="179832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95458"/>
                <a:gridCol w="950529"/>
                <a:gridCol w="1479591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1000" b="0" i="0" kern="1200" smtClean="0">
                          <a:solidFill>
                            <a:schemeClr val="accent1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Clients</a:t>
                      </a:r>
                      <a:endParaRPr lang="en-US" sz="1000" b="0" i="0" kern="1200">
                        <a:solidFill>
                          <a:schemeClr val="accent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Horizon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 Dashboard</a:t>
                      </a:r>
                    </a:p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F8B6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CLI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 client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F8B680"/>
                    </a:solidFill>
                  </a:tcPr>
                </a:tc>
              </a:tr>
              <a:tr h="400090">
                <a:tc>
                  <a:txBody>
                    <a:bodyPr/>
                    <a:lstStyle/>
                    <a:p>
                      <a:r>
                        <a:rPr lang="en-US" sz="1000" b="0" i="0" kern="1200" smtClean="0">
                          <a:solidFill>
                            <a:schemeClr val="accent1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Monitoring Nodes</a:t>
                      </a:r>
                      <a:endParaRPr lang="en-US" sz="1000" b="0" i="0" kern="1200">
                        <a:solidFill>
                          <a:schemeClr val="accent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Notifications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 and Queries</a:t>
                      </a:r>
                    </a:p>
                    <a:p>
                      <a:pPr algn="ctr"/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Threshold engine</a:t>
                      </a:r>
                    </a:p>
                    <a:p>
                      <a:pPr algn="ctr"/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Alert Database</a:t>
                      </a:r>
                    </a:p>
                    <a:p>
                      <a:pPr algn="ctr"/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ReSTful API</a:t>
                      </a:r>
                    </a:p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F8B6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13025">
                <a:tc>
                  <a:txBody>
                    <a:bodyPr/>
                    <a:lstStyle/>
                    <a:p>
                      <a:r>
                        <a:rPr lang="en-US" sz="1000" b="0" i="0" kern="1200" smtClean="0">
                          <a:solidFill>
                            <a:schemeClr val="accent1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Controller</a:t>
                      </a:r>
                      <a:r>
                        <a:rPr lang="en-US" sz="1000" b="0" i="0" kern="1200" baseline="0" smtClean="0">
                          <a:solidFill>
                            <a:schemeClr val="accent1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 Nodes</a:t>
                      </a:r>
                      <a:endParaRPr lang="en-US" sz="1000" b="0" i="0" kern="1200">
                        <a:solidFill>
                          <a:schemeClr val="accent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Agent</a:t>
                      </a:r>
                    </a:p>
                    <a:p>
                      <a:pPr algn="ctr"/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Device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 plugins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F8B6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828" y="570299"/>
            <a:ext cx="383815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just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Project Name: </a:t>
            </a: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Monasca  (MONaaS - Monitoring as a Service)</a:t>
            </a:r>
          </a:p>
          <a:p>
            <a:pPr marL="171450" indent="-171450" algn="just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Type: </a:t>
            </a: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Open </a:t>
            </a:r>
            <a:r>
              <a:rPr lang="en-US" sz="100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Source. </a:t>
            </a: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Helion project. 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Status:</a:t>
            </a: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 Dev-complete</a:t>
            </a:r>
            <a:r>
              <a:rPr lang="en-US" sz="100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 </a:t>
            </a:r>
            <a:endParaRPr lang="en-US" sz="100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Release plans</a:t>
            </a: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: </a:t>
            </a:r>
          </a:p>
          <a:p>
            <a:pPr marL="685800" lvl="1" indent="-22860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On Helion release cycle.</a:t>
            </a:r>
          </a:p>
          <a:p>
            <a:pPr marL="628650" lvl="1" indent="-1714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Will ship with Enterprise edition first. </a:t>
            </a:r>
          </a:p>
          <a:p>
            <a:pPr marL="628650" lvl="1" indent="-1714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Will ship with community edition later</a:t>
            </a:r>
          </a:p>
          <a:p>
            <a:pPr marL="628650" lvl="1" indent="-1714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Aim to integrate with OpenStack by 2015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00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Contact</a:t>
            </a: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: Roland Hochmuth. Fort Collins</a:t>
            </a:r>
            <a:endParaRPr lang="en-US" sz="10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828" y="2731079"/>
            <a:ext cx="3838150" cy="2092881"/>
          </a:xfrm>
          <a:prstGeom prst="rect">
            <a:avLst/>
          </a:prstGeom>
          <a:solidFill>
            <a:srgbClr val="EFFAFF"/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Features: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Metrics gathering and reporting for OpenStack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Highly scalable and available.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Real-time thresholding and alarming. 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Notifications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Historical metrics queries (Vertica at the moment )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Complex alarm rules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Multi-tenanted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endParaRPr lang="en-US" sz="10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24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pic>
        <p:nvPicPr>
          <p:cNvPr id="2050" name="Picture 2" descr="mon-arch-component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60" y="397355"/>
            <a:ext cx="5951157" cy="43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smtClean="0"/>
              <a:t>Monasca Architecture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66926" y="3447982"/>
            <a:ext cx="38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00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https://github.com/hpcloud-mon/mon-arch</a:t>
            </a:r>
            <a:endParaRPr lang="en-US" sz="10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671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Openstack basics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08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93" y="235064"/>
            <a:ext cx="8117206" cy="1091165"/>
          </a:xfrm>
        </p:spPr>
        <p:txBody>
          <a:bodyPr/>
          <a:lstStyle/>
          <a:p>
            <a:r>
              <a:rPr lang="en-US" sz="3200" b="0" smtClean="0"/>
              <a:t>Openstack parts </a:t>
            </a:r>
            <a:br>
              <a:rPr lang="en-US" sz="3200" b="0" smtClean="0"/>
            </a:br>
            <a:r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(some of them)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black">
          <a:xfrm>
            <a:off x="366639" y="1043956"/>
            <a:ext cx="8117206" cy="26927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800" dirty="0"/>
          </a:p>
        </p:txBody>
      </p:sp>
      <p:sp>
        <p:nvSpPr>
          <p:cNvPr id="16" name="Title 2"/>
          <p:cNvSpPr txBox="1">
            <a:spLocks/>
          </p:cNvSpPr>
          <p:nvPr/>
        </p:nvSpPr>
        <p:spPr bwMode="black">
          <a:xfrm>
            <a:off x="228311" y="1047868"/>
            <a:ext cx="8117206" cy="286408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1800" b="0" smtClean="0">
                <a:solidFill>
                  <a:schemeClr val="accent1"/>
                </a:solidFill>
              </a:rPr>
              <a:t> </a:t>
            </a:r>
            <a:endParaRPr lang="en-US" sz="1200" b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81125"/>
            <a:ext cx="84296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2263140" y="826205"/>
            <a:ext cx="1622108" cy="735895"/>
          </a:xfrm>
          <a:prstGeom prst="straightConnector1">
            <a:avLst/>
          </a:prstGeom>
          <a:ln w="12700" cmpd="sng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5248" y="687705"/>
            <a:ext cx="105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smtClean="0">
                <a:solidFill>
                  <a:srgbClr val="C00000"/>
                </a:solidFill>
                <a:latin typeface="HP Simplified" pitchFamily="34" charset="0"/>
                <a:cs typeface="HP Simplified" pitchFamily="34" charset="0"/>
              </a:rPr>
              <a:t>we are here</a:t>
            </a:r>
            <a:endParaRPr lang="en-US" sz="1200" dirty="0" smtClean="0">
              <a:solidFill>
                <a:srgbClr val="C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4937760" y="826205"/>
            <a:ext cx="1539240" cy="674935"/>
          </a:xfrm>
          <a:prstGeom prst="straightConnector1">
            <a:avLst/>
          </a:prstGeom>
          <a:ln w="12700" cmpd="sng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08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mtClean="0"/>
              <a:t>Our task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4721225"/>
            <a:ext cx="28956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6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93" y="235064"/>
            <a:ext cx="8117206" cy="1091165"/>
          </a:xfrm>
        </p:spPr>
        <p:txBody>
          <a:bodyPr/>
          <a:lstStyle/>
          <a:p>
            <a:r>
              <a:rPr lang="en-US" sz="3200" b="0" smtClean="0"/>
              <a:t>Scope</a:t>
            </a:r>
            <a:br>
              <a:rPr lang="en-US" sz="3200" b="0" smtClean="0"/>
            </a:br>
            <a:endParaRPr lang="en-US" sz="3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black">
          <a:xfrm>
            <a:off x="366639" y="1043956"/>
            <a:ext cx="8117206" cy="26927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800" dirty="0"/>
          </a:p>
        </p:txBody>
      </p:sp>
      <p:sp>
        <p:nvSpPr>
          <p:cNvPr id="16" name="Title 2"/>
          <p:cNvSpPr txBox="1">
            <a:spLocks/>
          </p:cNvSpPr>
          <p:nvPr/>
        </p:nvSpPr>
        <p:spPr bwMode="black">
          <a:xfrm>
            <a:off x="228311" y="1047868"/>
            <a:ext cx="8117206" cy="286408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1800" b="0" smtClean="0">
                <a:solidFill>
                  <a:schemeClr val="accent1"/>
                </a:solidFill>
              </a:rPr>
              <a:t> </a:t>
            </a:r>
            <a:endParaRPr lang="en-US" sz="1200" b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9340"/>
              </p:ext>
            </p:extLst>
          </p:nvPr>
        </p:nvGraphicFramePr>
        <p:xfrm>
          <a:off x="585055" y="1318028"/>
          <a:ext cx="7339745" cy="1877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0585"/>
                <a:gridCol w="1874520"/>
                <a:gridCol w="2834640"/>
              </a:tblGrid>
              <a:tr h="541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Diagnostics </a:t>
                      </a: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2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detection, alerts, assistance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FDF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smtClean="0"/>
                        <a:t>HP Storage in Openstack</a:t>
                      </a:r>
                      <a:endParaRPr lang="en-US" sz="11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FDF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/>
                        <a:t>3PAR</a:t>
                      </a:r>
                      <a:endParaRPr lang="en-US" sz="1100" kern="1200" baseline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/>
                        <a:t>StoreVirtual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/>
                        <a:t>Generic Logical volume model</a:t>
                      </a:r>
                      <a:endParaRPr lang="en-US" sz="1100" kern="1200" baseline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FDFF1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– monitoring, alerts, assistance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FD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Paths, architectural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smtClean="0"/>
                        <a:t>Helion, Openstack</a:t>
                      </a: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/>
                        <a:t>Solutions applicable to more than just Openstack storage</a:t>
                      </a:r>
                      <a:endParaRPr lang="en-US" sz="1100" kern="1200" baseline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703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93" y="252536"/>
            <a:ext cx="8117206" cy="430887"/>
          </a:xfrm>
        </p:spPr>
        <p:txBody>
          <a:bodyPr/>
          <a:lstStyle/>
          <a:p>
            <a:r>
              <a:rPr lang="en-US" sz="3200" b="0" smtClean="0"/>
              <a:t>The Problems</a:t>
            </a:r>
            <a:endParaRPr lang="en-US" sz="32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black">
          <a:xfrm>
            <a:off x="366639" y="1036976"/>
            <a:ext cx="8117206" cy="26927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9559"/>
              </p:ext>
            </p:extLst>
          </p:nvPr>
        </p:nvGraphicFramePr>
        <p:xfrm>
          <a:off x="668486" y="922490"/>
          <a:ext cx="7987833" cy="34426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7643"/>
                <a:gridCol w="5840190"/>
              </a:tblGrid>
              <a:tr h="44619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smtClean="0"/>
                        <a:t>Datacenter scale</a:t>
                      </a: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9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Mix-n-match Components</a:t>
                      </a: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smtClean="0"/>
                        <a:t>Switches, hosts, arrays, fabrics, storage etc.from multiple vendors.</a:t>
                      </a:r>
                    </a:p>
                  </a:txBody>
                  <a:tcPr/>
                </a:tc>
              </a:tr>
              <a:tr h="59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</a:t>
                      </a: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multiple controller nodes, devices, drivers, management tools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</a:t>
                      </a: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infrastructure devices and device types come and go at run time</a:t>
                      </a: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Stovepipes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baseline="0" smtClean="0"/>
                        <a:t>Tools and information mostly in stovepipes (Cinder, Swift, Nova, Neutron, etc.), but: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100" kern="1200" baseline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Diagnostics/troubleshooting must cross stovepipes/devices</a:t>
                      </a:r>
                      <a:endParaRPr lang="en-US" sz="1100" kern="1200" baseline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Performance data naturally crosses </a:t>
                      </a:r>
                      <a:r>
                        <a:rPr lang="en-US" sz="1100" kern="1200" baseline="0" smtClean="0"/>
                        <a:t>stove pipes (VM, compute node, network, fabric, storage)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customer: IT Generalist</a:t>
                      </a: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Can’t rely on specialized knowledge of storage or other parts of infrastructure</a:t>
                      </a: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Openstack </a:t>
                      </a: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 style</a:t>
                      </a:r>
                      <a:endParaRPr lang="en-US" sz="1200" kern="1200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Distributed, </a:t>
                      </a: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multi-vendor, </a:t>
                      </a: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</a:t>
                      </a: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Pluggable stacks of management tools. Stack components from different vendors</a:t>
                      </a: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9533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93" y="252536"/>
            <a:ext cx="8117206" cy="430887"/>
          </a:xfrm>
        </p:spPr>
        <p:txBody>
          <a:bodyPr/>
          <a:lstStyle/>
          <a:p>
            <a:r>
              <a:rPr lang="en-US" sz="3200" b="0" smtClean="0"/>
              <a:t>The Opportunities</a:t>
            </a:r>
            <a:endParaRPr lang="en-US" sz="32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black">
          <a:xfrm>
            <a:off x="366639" y="1036976"/>
            <a:ext cx="8117206" cy="26927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55073"/>
              </p:ext>
            </p:extLst>
          </p:nvPr>
        </p:nvGraphicFramePr>
        <p:xfrm>
          <a:off x="1108885" y="960605"/>
          <a:ext cx="6358715" cy="3600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8715"/>
              </a:tblGrid>
              <a:tr h="10886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#1 Sales Inhibitor = alerts + docs + nothing</a:t>
                      </a:r>
                    </a:p>
                    <a:p>
                      <a:pPr marL="0" algn="l" defTabSz="457200" rtl="0" eaLnBrk="1" latinLnBrk="0" hangingPunct="1"/>
                      <a:endParaRPr lang="en-US" sz="1100" kern="1200" baseline="0" smtClean="0"/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/>
                        <a:t>“Support of the product:   Hard to understand what is going on just by relying on alerts and product documentation.”  (3PAR customer survey)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smtClean="0"/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 </a:t>
                      </a:r>
                      <a:r>
                        <a:rPr lang="en-US" sz="1100" kern="1200" baseline="0" smtClean="0"/>
                        <a:t> For Openstack problem x many device types x many vendors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0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Open stack log </a:t>
                      </a: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style:  Openstack logs are scattered around controller nodes</a:t>
                      </a:r>
                    </a:p>
                    <a:p>
                      <a:endParaRPr lang="en-US" sz="1100" baseline="0" smtClean="0"/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Different errors on different node logs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Obscure log messages  - developer friendly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Have to look on different logs to pull together diagnostic picture. E..g., look in Nova logs for Cinder/storage installation errors</a:t>
                      </a:r>
                    </a:p>
                    <a:p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40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Stovepiped tools</a:t>
                      </a:r>
                    </a:p>
                    <a:p>
                      <a:endParaRPr lang="en-US" sz="1100" baseline="0" smtClean="0"/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baseline="0" smtClean="0"/>
                        <a:t>Current tools tend to look at only one node type, (Cinder, Swift, etc)</a:t>
                      </a:r>
                      <a:endParaRPr lang="en-US" sz="1100" baseline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69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BARRY~1.ALL\LOCALS~1\Temp\articulate\presenter\imgtemp\b0qoREFd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BARRY~1.ALL\LOCALS~1\Temp\articulate\presenter\imgtemp\0bdnVvWp_files\slide0001_image001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heme/theme1.xml><?xml version="1.0" encoding="utf-8"?>
<a:theme xmlns:a="http://schemas.openxmlformats.org/drawingml/2006/main" name="arch notes from above Jul14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headEnd type="stealth"/>
          <a:tailEnd type="stealth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ppt/theme/theme10.xml><?xml version="1.0" encoding="utf-8"?>
<a:theme xmlns:a="http://schemas.openxmlformats.org/drawingml/2006/main" name="5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ppt/theme/theme11.xml><?xml version="1.0" encoding="utf-8"?>
<a:theme xmlns:a="http://schemas.openxmlformats.org/drawingml/2006/main" name="4_Blank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6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ppt/theme/theme13.xml><?xml version="1.0" encoding="utf-8"?>
<a:theme xmlns:a="http://schemas.openxmlformats.org/drawingml/2006/main" name="7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ppt/theme/theme14.xml><?xml version="1.0" encoding="utf-8"?>
<a:theme xmlns:a="http://schemas.openxmlformats.org/drawingml/2006/main" name="5_Blank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_HP_PPT_Standard_template_16x9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6_Blank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8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HP Discover Las Vegas 2013 Presentation Template Final">
  <a:themeElements>
    <a:clrScheme name="Custom 214">
      <a:dk1>
        <a:sysClr val="windowText" lastClr="000000"/>
      </a:dk1>
      <a:lt1>
        <a:sysClr val="window" lastClr="BDCFAB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Product Lifecycle Template 16x9 Dec 13 v1.7">
  <a:themeElements>
    <a:clrScheme name="Custom 5">
      <a:dk1>
        <a:sysClr val="windowText" lastClr="000000"/>
      </a:dk1>
      <a:lt1>
        <a:sysClr val="window" lastClr="BDCFAB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FF6600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1_Product Lifecycle Template 16x9 Dec 13 v1.7">
  <a:themeElements>
    <a:clrScheme name="Custom 5">
      <a:dk1>
        <a:sysClr val="windowText" lastClr="000000"/>
      </a:dk1>
      <a:lt1>
        <a:sysClr val="window" lastClr="BDCFAB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FF6600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9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2.xml><?xml version="1.0" encoding="utf-8"?>
<a:theme xmlns:a="http://schemas.openxmlformats.org/drawingml/2006/main" name="10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BDCFAB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BDCFA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ppt/theme/theme6.xml><?xml version="1.0" encoding="utf-8"?>
<a:theme xmlns:a="http://schemas.openxmlformats.org/drawingml/2006/main" name="2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ppt/theme/theme7.xml><?xml version="1.0" encoding="utf-8"?>
<a:theme xmlns:a="http://schemas.openxmlformats.org/drawingml/2006/main" name="HP_PPT_Standard_template_4x3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3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ppt/theme/theme9.xml><?xml version="1.0" encoding="utf-8"?>
<a:theme xmlns:a="http://schemas.openxmlformats.org/drawingml/2006/main" name="4_Title with content">
  <a:themeElements>
    <a:clrScheme name="Custom 171">
      <a:dk1>
        <a:sysClr val="windowText" lastClr="000000"/>
      </a:dk1>
      <a:lt1>
        <a:sysClr val="window" lastClr="BDCFAB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P_PPT_Standard_16x9.potx" id="{15A32C52-AB50-4004-8A1E-29AE73B56C06}" vid="{77E6E863-0EF0-489C-88AF-6A39DB88A98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7E13AF42BF642968827E292956292" ma:contentTypeVersion="0" ma:contentTypeDescription="Create a new document." ma:contentTypeScope="" ma:versionID="aac3ad92f389bc6d9ae16281ee7a7c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99ECD9-D8B2-4F7D-AA20-D31F2B2F22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A4D279-E354-4501-868B-222F3D17A28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C638DD9-4084-4BDE-B86B-AFDB5DC26B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 notes from above Jul14</Template>
  <TotalTime>26962</TotalTime>
  <Words>1487</Words>
  <Application>Microsoft Office PowerPoint</Application>
  <PresentationFormat>On-screen Show (16:9)</PresentationFormat>
  <Paragraphs>367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22</vt:i4>
      </vt:variant>
      <vt:variant>
        <vt:lpstr>Slide Titles</vt:lpstr>
      </vt:variant>
      <vt:variant>
        <vt:i4>35</vt:i4>
      </vt:variant>
    </vt:vector>
  </HeadingPairs>
  <TitlesOfParts>
    <vt:vector size="57" baseType="lpstr">
      <vt:lpstr>arch notes from above Jul14</vt:lpstr>
      <vt:lpstr>Blank</vt:lpstr>
      <vt:lpstr>1_Blank</vt:lpstr>
      <vt:lpstr>HP_PPT_Standard_template_16x9</vt:lpstr>
      <vt:lpstr>1_Title with content</vt:lpstr>
      <vt:lpstr>2_Title with content</vt:lpstr>
      <vt:lpstr>HP_PPT_Standard_template_4x3</vt:lpstr>
      <vt:lpstr>3_Title with content</vt:lpstr>
      <vt:lpstr>4_Title with content</vt:lpstr>
      <vt:lpstr>5_Title with content</vt:lpstr>
      <vt:lpstr>4_Blank</vt:lpstr>
      <vt:lpstr>6_Title with content</vt:lpstr>
      <vt:lpstr>7_Title with content</vt:lpstr>
      <vt:lpstr>5_Blank</vt:lpstr>
      <vt:lpstr>1_HP_PPT_Standard_template_16x9</vt:lpstr>
      <vt:lpstr>6_Blank</vt:lpstr>
      <vt:lpstr>8_Title with content</vt:lpstr>
      <vt:lpstr>HP Discover Las Vegas 2013 Presentation Template Final</vt:lpstr>
      <vt:lpstr>Product Lifecycle Template 16x9 Dec 13 v1.7</vt:lpstr>
      <vt:lpstr>1_Product Lifecycle Template 16x9 Dec 13 v1.7</vt:lpstr>
      <vt:lpstr>9_Title with content</vt:lpstr>
      <vt:lpstr>10_Title with content</vt:lpstr>
      <vt:lpstr>OpenStack Storage Diagnostics and Monitoring Tools    </vt:lpstr>
      <vt:lpstr>Agenda</vt:lpstr>
      <vt:lpstr>Goals Management tools that create:</vt:lpstr>
      <vt:lpstr>Openstack basics</vt:lpstr>
      <vt:lpstr>Openstack parts  (some of them)</vt:lpstr>
      <vt:lpstr>Our task</vt:lpstr>
      <vt:lpstr>Scope </vt:lpstr>
      <vt:lpstr>The Problems</vt:lpstr>
      <vt:lpstr>The Opportunities</vt:lpstr>
      <vt:lpstr>The Users  </vt:lpstr>
      <vt:lpstr>Diagnostics Use Cases</vt:lpstr>
      <vt:lpstr>Performance Use Cases</vt:lpstr>
      <vt:lpstr>Transparency use cases</vt:lpstr>
      <vt:lpstr>Openstack basics</vt:lpstr>
      <vt:lpstr>Openstack parts  (some of them)</vt:lpstr>
      <vt:lpstr>and now….</vt:lpstr>
      <vt:lpstr>The Big Idea</vt:lpstr>
      <vt:lpstr>here’s how we do that</vt:lpstr>
      <vt:lpstr>Overall Design: snapshot</vt:lpstr>
      <vt:lpstr>Diagnostic agent design</vt:lpstr>
      <vt:lpstr>Monitoring: Design snapshot</vt:lpstr>
      <vt:lpstr>Path models</vt:lpstr>
      <vt:lpstr>Path models: what they are-</vt:lpstr>
      <vt:lpstr>Path Model: Key Design Ideas</vt:lpstr>
      <vt:lpstr>Example uses of Path Data</vt:lpstr>
      <vt:lpstr>Example uses of Path Data</vt:lpstr>
      <vt:lpstr>Overview of Path Service</vt:lpstr>
      <vt:lpstr>Background</vt:lpstr>
      <vt:lpstr>Architecture Approach</vt:lpstr>
      <vt:lpstr>Data Approach</vt:lpstr>
      <vt:lpstr>Contribution Path</vt:lpstr>
      <vt:lpstr>Helion Stacks</vt:lpstr>
      <vt:lpstr>Helion Logging Architecture</vt:lpstr>
      <vt:lpstr>Helion Stacks: Monitoring as a Service</vt:lpstr>
      <vt:lpstr>Monasca Architecture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</dc:title>
  <dc:creator>Timothy Virgo</dc:creator>
  <cp:lastModifiedBy>Timothy Virgo</cp:lastModifiedBy>
  <cp:revision>171</cp:revision>
  <cp:lastPrinted>2013-06-14T16:25:57Z</cp:lastPrinted>
  <dcterms:created xsi:type="dcterms:W3CDTF">2014-08-12T16:14:11Z</dcterms:created>
  <dcterms:modified xsi:type="dcterms:W3CDTF">2014-11-14T19:00:11Z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0x010100F2A7E13AF42BF642968827E292956292</vt:lpwstr>
  </property>
</Properties>
</file>