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292608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4" autoAdjust="0"/>
  </p:normalViewPr>
  <p:slideViewPr>
    <p:cSldViewPr snapToGrid="0">
      <p:cViewPr>
        <p:scale>
          <a:sx n="66" d="100"/>
          <a:sy n="66" d="100"/>
        </p:scale>
        <p:origin x="48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153FB6-5E5A-4569-9E2B-0EC35504CC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FE16D-0927-43C1-83E0-EEB96142959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7B764-5F63-4EB3-8EBC-D49C537C0CB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F3B6F-BF8F-4AB2-BAD7-EC822D8D12C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A1EFE1E-BF17-4F86-9732-1486949FB2B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85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98048-0D53-4FE2-B455-D4FAC00C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32D11-CAAA-48A2-AC04-3897D5DA57D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774B64B-7253-4CD6-BC3F-922C610618D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A9567-597D-4E1E-88C3-897EA15A05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0D4-AF48-4433-B005-721A48AAA2D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626F4-0840-4E7C-85D0-0DEB704C89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DE354B0-936E-4288-B2AF-9586859140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DC62-47EF-4733-A5E9-36235546F2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8A659E-ABFD-4DA2-BCD6-138CA0A3061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43CC7-6C35-4164-9080-F6DFD95C21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471738" y="763588"/>
            <a:ext cx="2828925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85BD8-468E-4ECF-94C2-D3F9450301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1872-5062-4DEC-9C74-3252A5CD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4789488"/>
            <a:ext cx="16459200" cy="10186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EA62E-5E29-4670-BDE7-A8A5AFB7E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5368588"/>
            <a:ext cx="16459200" cy="70643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6A93-741F-4900-BF7F-4DE79288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7390-A4D1-4193-AF00-B451F3A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841F-8F44-4D01-8200-E0DE71F1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DA6FB5-F915-486F-8466-F5B7C96FA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0F7-9B8A-4B0A-8943-B46612E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5079-3858-4081-B24C-4531BC15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2EF1-A0B3-4E65-BD96-1F07191A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BA53A-B71F-4D0A-AD52-68720442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EAAD-2A5E-4D89-ABA8-CE8196B2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CCD88E-D43C-4F04-A533-5A220DA3B8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0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0DA70-3F3D-4270-BE4C-2621C2CD4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909925" y="1165225"/>
            <a:ext cx="4937125" cy="2265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29E73-CDD4-4880-B170-F849134E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6963" y="1165225"/>
            <a:ext cx="14660562" cy="22650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F467-3E7B-474E-A4E8-BF82AAF0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5C09-D491-4918-BA50-BBDC246C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CFFD-0F89-4A94-B98B-75144FA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EFF917-2E24-494C-8E2F-98ABA903A0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3D40-D110-47CC-85BC-855703F8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4E-F328-4EC2-92F5-CECEF1CB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9121-4E06-468A-AE3E-FF4B61AD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3BD0-5BD8-4C7F-85A9-2B3FEBFE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F2E7-4609-448C-BB6B-0F670438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7FAE0B-3D53-4292-9501-EAB741F2A1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6F6F-5224-47F7-A004-20BE080D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3" y="7294563"/>
            <a:ext cx="18927762" cy="121713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F2D8-A184-42DB-93CE-F1130ED7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7013" y="19581813"/>
            <a:ext cx="18927762" cy="64008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217-403A-4AC9-A343-59D8206E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1E3F-1916-4BCB-AEC1-AFB1CAE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4D86E-F5D0-4B77-8489-D5CBADD6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955E65-57E2-47E1-9C7D-7B6C7F7BCC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6435-CB8C-428D-A740-1C71CE26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78C1-2E26-453C-AABC-0ADFB98B5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63" y="6846888"/>
            <a:ext cx="9798050" cy="16968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54F2-9317-4E50-BCD3-C2A943C6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7413" y="6846888"/>
            <a:ext cx="9799637" cy="16968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BC0DD-D045-494D-AE06-50792DD0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AF6F-2ECB-4836-998B-0FAE9B9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983C-9D27-4E08-BF8D-E2193E8B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2655E-2FED-4864-B402-0C7040BF63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1A0E-7B7D-4A8F-89C8-D9C16648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1557338"/>
            <a:ext cx="18927763" cy="565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A506-B979-4A47-9A9F-699CB458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1300" y="7172325"/>
            <a:ext cx="9283700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4CD0A-3064-4DDE-BE10-0ECED491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1300" y="10688638"/>
            <a:ext cx="9283700" cy="15721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4DAF-5E50-40D2-941C-B5A4B4ED5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109325" y="7172325"/>
            <a:ext cx="9329738" cy="35163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C8503-B514-42AE-8F88-0307FCE1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09325" y="10688638"/>
            <a:ext cx="9329738" cy="157210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E30CF-1A2C-4822-A036-28FDAB0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BF80-9D7B-496F-A64D-E20332DE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D30F7-8775-40CA-B393-7F857F50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E7444-E1F6-48BA-BEF2-F2FDB63556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33E1-A705-4B6D-8E42-66D1575E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82158-8D8F-4C99-ADED-0DE0DD09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869DC-F83C-4C3F-861B-7F2375BC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5AAB8-D398-4650-9FB8-99F11319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E8ED9-6A6D-4877-9E05-8EC8183DFE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CFB00-1B87-4CB9-B2FD-F5CB18CE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20E14-BEA5-4457-AB14-AFE590A3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894F4-766D-470B-80B0-28916D88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6CC2F8-BD95-4FB8-B42E-3E0C39461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64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EDCB-5794-454D-91D7-93EF2C14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1951038"/>
            <a:ext cx="7078663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CCE3-B528-4457-A050-3E5E2EA5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738" y="4213225"/>
            <a:ext cx="11109325" cy="20794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89BDF-0EE5-4974-91B5-7990A1D9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1300" y="8778875"/>
            <a:ext cx="7078663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B258C-D877-4BB7-87DD-93B7B4C2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4F776-E5BE-441A-9A9A-C9934A24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D639D-63E6-4F58-83CF-5538439C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69162F-CF40-4662-8EA9-4994BC51D4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244-C2DF-4638-A90E-A534D4A9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1951038"/>
            <a:ext cx="7078663" cy="68278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727ED-095F-42E4-93A4-C9A19B870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29738" y="4213225"/>
            <a:ext cx="11109325" cy="20794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AC57E-130A-4DB6-A311-B475FE9E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1300" y="8778875"/>
            <a:ext cx="7078663" cy="16262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073B-B267-449D-8EF1-DC515F10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7E0D-EBE1-4D03-BEC2-6A7A5B8B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7C0C-1F74-4719-8D44-280837D6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9389B-6F88-4F47-AA0F-D205F1C3AC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6B09-E4C6-45E4-96E9-1FCCD338B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165680"/>
            <a:ext cx="19750320" cy="488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70BF-7BB0-4EB9-AA97-2162157EA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6846120"/>
            <a:ext cx="19750320" cy="1696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36CE-D13D-4335-8694-3962D7B06E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97280" y="26655840"/>
            <a:ext cx="5112720" cy="201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8D41-82A3-4499-83A9-6236EDBE2D1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505280" y="26655840"/>
            <a:ext cx="6955920" cy="201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622D-6153-44B2-90BD-ECFC75BE75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5734880" y="26655840"/>
            <a:ext cx="5112720" cy="201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166192C-B75F-43F2-8701-7268183149D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1702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5471"/>
        </a:spcBef>
        <a:spcAft>
          <a:spcPts val="0"/>
        </a:spcAft>
        <a:tabLst/>
        <a:defRPr lang="en-US" sz="1237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997EAD-244B-4D7A-A836-FAD18854DD5D}"/>
              </a:ext>
            </a:extLst>
          </p:cNvPr>
          <p:cNvSpPr/>
          <p:nvPr/>
        </p:nvSpPr>
        <p:spPr>
          <a:xfrm>
            <a:off x="483684" y="13782140"/>
            <a:ext cx="20756880" cy="72300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6699">
              <a:alpha val="21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3691B1A-0C5F-4937-8373-E2D926FFD796}"/>
              </a:ext>
            </a:extLst>
          </p:cNvPr>
          <p:cNvSpPr/>
          <p:nvPr/>
        </p:nvSpPr>
        <p:spPr>
          <a:xfrm>
            <a:off x="11509560" y="4754160"/>
            <a:ext cx="9795960" cy="8595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9C86A49-5229-4A68-8663-D5086E68995F}"/>
              </a:ext>
            </a:extLst>
          </p:cNvPr>
          <p:cNvSpPr/>
          <p:nvPr/>
        </p:nvSpPr>
        <p:spPr>
          <a:xfrm>
            <a:off x="548640" y="9303840"/>
            <a:ext cx="10607040" cy="377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91EC73-D320-49BF-88C2-7932F32C6429}"/>
              </a:ext>
            </a:extLst>
          </p:cNvPr>
          <p:cNvSpPr/>
          <p:nvPr/>
        </p:nvSpPr>
        <p:spPr>
          <a:xfrm>
            <a:off x="548640" y="5006160"/>
            <a:ext cx="10607040" cy="4023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513A75-6288-4426-923E-591E951A86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399" y="1100159"/>
            <a:ext cx="15361560" cy="2651760"/>
          </a:xfrm>
        </p:spPr>
        <p:txBody>
          <a:bodyPr>
            <a:spAutoFit/>
          </a:bodyPr>
          <a:lstStyle/>
          <a:p>
            <a:pPr lvl="0"/>
            <a:r>
              <a:rPr lang="en-US" sz="8000">
                <a:latin typeface="Calibri" pitchFamily="34"/>
              </a:rPr>
              <a:t>BindsNET: An ML-oriented spiking networks library built with PyTorch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5BAD2-21A8-46D3-8C87-DB8F8DF99EF5}"/>
              </a:ext>
            </a:extLst>
          </p:cNvPr>
          <p:cNvSpPr txBox="1"/>
          <p:nvPr/>
        </p:nvSpPr>
        <p:spPr>
          <a:xfrm>
            <a:off x="640080" y="3732480"/>
            <a:ext cx="20665440" cy="914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4400"/>
            </a:pPr>
            <a:r>
              <a:rPr lang="en-US" sz="4400" b="0" i="0" u="none" strike="noStrike" kern="1200" cap="none">
                <a:ln>
                  <a:noFill/>
                </a:ln>
                <a:latin typeface="Calibri" pitchFamily="34"/>
                <a:ea typeface="Noto Sans CJK SC Regular" pitchFamily="2"/>
                <a:cs typeface="FreeSans" pitchFamily="2"/>
              </a:rPr>
              <a:t>Daniel J. Saunders, Hananel Hazan, Hassaan Khan, Hava T. Siegelmann, Robert Kozma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26D844F7-6022-4868-8326-91BC0C4C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5359" y="25710570"/>
            <a:ext cx="5029200" cy="257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2D1FEDFB-3FED-43F8-9565-350DC70A2E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916760" y="25892370"/>
            <a:ext cx="5680079" cy="2211120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9866B43A-AD36-4248-B92B-01232B7C293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522399" y="25775370"/>
            <a:ext cx="5669279" cy="237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21DD8-BE49-42E4-B5C5-BD75C9D7B9B9}"/>
              </a:ext>
            </a:extLst>
          </p:cNvPr>
          <p:cNvSpPr txBox="1"/>
          <p:nvPr/>
        </p:nvSpPr>
        <p:spPr>
          <a:xfrm>
            <a:off x="643664" y="5159543"/>
            <a:ext cx="10540876" cy="3659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What is </a:t>
            </a:r>
            <a:r>
              <a:rPr lang="en-US" sz="4000" b="1" i="1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BindsNET</a:t>
            </a: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endParaRPr lang="en-US" sz="1000" b="1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Clock-driven </a:t>
            </a: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spiking neural networks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(SNN) simulation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Oriented towards ML + RL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User-friendly syntax + fast prototyping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Functional 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(rather than </a:t>
            </a: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exact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) dynamics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Run on CPUs, GPUs, or both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Inherits performance + functionality of </a:t>
            </a:r>
            <a:r>
              <a:rPr lang="en-US" sz="3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PyTorch</a:t>
            </a:r>
            <a:endParaRPr lang="en-US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401B0-CC46-4F5C-ADEB-3A9DF9BEC47D}"/>
              </a:ext>
            </a:extLst>
          </p:cNvPr>
          <p:cNvSpPr txBox="1"/>
          <p:nvPr/>
        </p:nvSpPr>
        <p:spPr>
          <a:xfrm>
            <a:off x="4937760" y="912096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AC794-85B8-40D1-9C18-74387C1A3B90}"/>
              </a:ext>
            </a:extLst>
          </p:cNvPr>
          <p:cNvSpPr txBox="1"/>
          <p:nvPr/>
        </p:nvSpPr>
        <p:spPr>
          <a:xfrm>
            <a:off x="695521" y="9578160"/>
            <a:ext cx="10041452" cy="31874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How is </a:t>
            </a:r>
            <a:r>
              <a:rPr lang="en-US" sz="4000" b="1" i="1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PyTorch</a:t>
            </a: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used?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endParaRPr lang="en-US" sz="1000" b="1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torch.Tensor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object: Linear algebra + tensor ops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torch.nn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module: Advanced network operations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torch.distributions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module: Generating spike data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torch.save</a:t>
            </a: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, load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 Save / load params to / from disk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torchvision.datasets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: Planned integration!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CEB09-A9A8-414D-9B2A-F423D382BDD8}"/>
              </a:ext>
            </a:extLst>
          </p:cNvPr>
          <p:cNvSpPr txBox="1"/>
          <p:nvPr/>
        </p:nvSpPr>
        <p:spPr>
          <a:xfrm>
            <a:off x="11813377" y="5028480"/>
            <a:ext cx="9452458" cy="777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What’s in the library?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000" b="1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Network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Coordinates simulation of network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components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Nodes / Connections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Groups of neurons and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/>
            </a:pPr>
            <a:r>
              <a:rPr lang="en-US" sz="3200" dirty="0">
                <a:latin typeface="Liberation Sans" pitchFamily="18"/>
                <a:ea typeface="Noto Sans CJK SC Regular" pitchFamily="2"/>
                <a:cs typeface="FreeSans" pitchFamily="2"/>
              </a:rPr>
              <a:t>their interconnectivity</a:t>
            </a:r>
            <a:endParaRPr lang="en-US" sz="3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Learning rules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Hebbian learning, STDP,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reward-modulated STDP, back-prop (?)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Datasets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Popular machine learning datasets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Encoding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Converts real-valued data into spikes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 err="1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OpenAI</a:t>
            </a: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 gym integration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Converts gym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environment outputs into spiking inputs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Pipeline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Coordinates a network, dataset /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environment, encoding, and action function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Plotting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Interactive plots of state variables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during network simulation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18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Models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Experimental SNN architectures</a:t>
            </a:r>
          </a:p>
        </p:txBody>
      </p:sp>
      <p:pic>
        <p:nvPicPr>
          <p:cNvPr id="16" name="">
            <a:extLst>
              <a:ext uri="{FF2B5EF4-FFF2-40B4-BE49-F238E27FC236}">
                <a16:creationId xmlns:a16="http://schemas.microsoft.com/office/drawing/2014/main" id="{65BC59DB-3F88-425D-814A-72DEC0A7DF8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7728244" y="13956426"/>
            <a:ext cx="1845359" cy="1865880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17" name="">
            <a:extLst>
              <a:ext uri="{FF2B5EF4-FFF2-40B4-BE49-F238E27FC236}">
                <a16:creationId xmlns:a16="http://schemas.microsoft.com/office/drawing/2014/main" id="{D167088F-49EA-4B28-84B6-C7502CB16DA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6360024" y="16729699"/>
            <a:ext cx="4482584" cy="2310480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3D3489-CC42-4EF8-8D92-C8252C95BAAD}"/>
              </a:ext>
            </a:extLst>
          </p:cNvPr>
          <p:cNvSpPr/>
          <p:nvPr/>
        </p:nvSpPr>
        <p:spPr>
          <a:xfrm rot="5400000">
            <a:off x="18337905" y="16012284"/>
            <a:ext cx="626036" cy="471806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9" name="">
            <a:extLst>
              <a:ext uri="{FF2B5EF4-FFF2-40B4-BE49-F238E27FC236}">
                <a16:creationId xmlns:a16="http://schemas.microsoft.com/office/drawing/2014/main" id="{1121E934-5FD4-461D-B419-B31F5447AE0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12800" y="14172480"/>
            <a:ext cx="4762984" cy="484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">
            <a:extLst>
              <a:ext uri="{FF2B5EF4-FFF2-40B4-BE49-F238E27FC236}">
                <a16:creationId xmlns:a16="http://schemas.microsoft.com/office/drawing/2014/main" id="{C62E5BCC-F42C-4FE0-B5FA-C089800B65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/>
            <a:alphaModFix/>
          </a:blip>
          <a:srcRect t="17790"/>
          <a:stretch/>
        </p:blipFill>
        <p:spPr>
          <a:xfrm>
            <a:off x="11466164" y="17348761"/>
            <a:ext cx="4634040" cy="1673640"/>
          </a:xfrm>
          <a:prstGeom prst="rect">
            <a:avLst/>
          </a:prstGeom>
          <a:noFill/>
          <a:ln w="12600">
            <a:solidFill>
              <a:srgbClr val="3465A4"/>
            </a:solidFill>
            <a:prstDash val="solid"/>
          </a:ln>
        </p:spPr>
      </p:pic>
      <p:pic>
        <p:nvPicPr>
          <p:cNvPr id="21" name="">
            <a:extLst>
              <a:ext uri="{FF2B5EF4-FFF2-40B4-BE49-F238E27FC236}">
                <a16:creationId xmlns:a16="http://schemas.microsoft.com/office/drawing/2014/main" id="{8E2488AE-EFAC-4845-A407-6C78D993C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-2694" t="-3681" b="-3668"/>
          <a:stretch>
            <a:fillRect/>
          </a:stretch>
        </p:blipFill>
        <p:spPr>
          <a:xfrm>
            <a:off x="11728484" y="14172009"/>
            <a:ext cx="4085046" cy="2969362"/>
          </a:xfrm>
          <a:prstGeom prst="rect">
            <a:avLst/>
          </a:prstGeom>
          <a:solidFill>
            <a:srgbClr val="FFFFFF"/>
          </a:solidFill>
          <a:ln w="12600">
            <a:solidFill>
              <a:srgbClr val="3465A4"/>
            </a:solidFill>
            <a:prstDash val="solid"/>
          </a:ln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9684F4-AD48-4F7C-BFA4-8F6B490BC3E7}"/>
              </a:ext>
            </a:extLst>
          </p:cNvPr>
          <p:cNvSpPr/>
          <p:nvPr/>
        </p:nvSpPr>
        <p:spPr>
          <a:xfrm>
            <a:off x="914400" y="19296720"/>
            <a:ext cx="20025360" cy="134054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417173-8CA0-4814-9AE0-7FA51575221E}"/>
              </a:ext>
            </a:extLst>
          </p:cNvPr>
          <p:cNvSpPr txBox="1"/>
          <p:nvPr/>
        </p:nvSpPr>
        <p:spPr>
          <a:xfrm>
            <a:off x="1882724" y="19492560"/>
            <a:ext cx="18088711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algn="ctr" hangingPunct="0">
              <a:defRPr sz="3200"/>
            </a:pP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</a:t>
            </a:r>
            <a:r>
              <a:rPr lang="en-US" sz="3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BindsNET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package structure; </a:t>
            </a: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r>
              <a:rPr lang="en-US" sz="3200" dirty="0">
                <a:latin typeface="Liberation Sans" pitchFamily="18"/>
                <a:ea typeface="Noto Sans CJK SC Regular" pitchFamily="2"/>
                <a:cs typeface="FreeSans" pitchFamily="2"/>
              </a:rPr>
              <a:t>: Example network building + simulation script; </a:t>
            </a: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Example SNN</a:t>
            </a:r>
          </a:p>
          <a:p>
            <a:pPr lvl="0" algn="ctr" hangingPunct="0">
              <a:defRPr sz="32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architecture;</a:t>
            </a:r>
            <a:r>
              <a:rPr lang="en-US" sz="3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00" b="1" dirty="0"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r>
              <a:rPr lang="en-US" sz="3200" dirty="0">
                <a:latin typeface="Liberation Sans" pitchFamily="18"/>
                <a:ea typeface="Noto Sans CJK SC Regular" pitchFamily="2"/>
                <a:cs typeface="FreeSans" pitchFamily="2"/>
              </a:rPr>
              <a:t>: Schematic of Pipeline object;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Poisson encoding of MNIST digit for 250</a:t>
            </a:r>
            <a:r>
              <a:rPr lang="en-US" sz="3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timesteps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047F0-9291-442F-BF56-726F2DF75B8A}"/>
              </a:ext>
            </a:extLst>
          </p:cNvPr>
          <p:cNvSpPr txBox="1"/>
          <p:nvPr/>
        </p:nvSpPr>
        <p:spPr>
          <a:xfrm>
            <a:off x="4974480" y="13836960"/>
            <a:ext cx="457200" cy="546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04A90-6AF3-4DE6-8A9D-3816F20F69FD}"/>
              </a:ext>
            </a:extLst>
          </p:cNvPr>
          <p:cNvSpPr txBox="1"/>
          <p:nvPr/>
        </p:nvSpPr>
        <p:spPr>
          <a:xfrm>
            <a:off x="4974480" y="13837320"/>
            <a:ext cx="457200" cy="546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FB297CD-1ACC-4E68-88FA-2E1BAD7BA6ED}"/>
              </a:ext>
            </a:extLst>
          </p:cNvPr>
          <p:cNvSpPr/>
          <p:nvPr/>
        </p:nvSpPr>
        <p:spPr>
          <a:xfrm>
            <a:off x="532080" y="21499290"/>
            <a:ext cx="10440720" cy="377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B03EE-29BD-4723-B2D9-187A7C8AB433}"/>
              </a:ext>
            </a:extLst>
          </p:cNvPr>
          <p:cNvSpPr txBox="1"/>
          <p:nvPr/>
        </p:nvSpPr>
        <p:spPr>
          <a:xfrm>
            <a:off x="695522" y="21659850"/>
            <a:ext cx="10028686" cy="31874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Why spiking neurons?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endParaRPr lang="en-US" sz="1000" b="1" i="1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More </a:t>
            </a: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biologically plausible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than ANN neurons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Useful for modeling neuronal circuits + brains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Speedup + power reduction on dedicated hardware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Communicates with all-or-nothing </a:t>
            </a: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spikes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Naturally incorporates time by integrating input</a:t>
            </a:r>
          </a:p>
        </p:txBody>
      </p:sp>
      <p:pic>
        <p:nvPicPr>
          <p:cNvPr id="41" name="">
            <a:extLst>
              <a:ext uri="{FF2B5EF4-FFF2-40B4-BE49-F238E27FC236}">
                <a16:creationId xmlns:a16="http://schemas.microsoft.com/office/drawing/2014/main" id="{C19B44DF-CABB-40C9-9913-E0473398EFF6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 l="-2698" r="-2046" b="15228"/>
          <a:stretch>
            <a:fillRect/>
          </a:stretch>
        </p:blipFill>
        <p:spPr>
          <a:xfrm>
            <a:off x="548640" y="1377359"/>
            <a:ext cx="5196600" cy="153503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5FAA46-094A-42A6-8745-D86C2B990B05}"/>
              </a:ext>
            </a:extLst>
          </p:cNvPr>
          <p:cNvSpPr/>
          <p:nvPr/>
        </p:nvSpPr>
        <p:spPr>
          <a:xfrm>
            <a:off x="11363220" y="21499290"/>
            <a:ext cx="10088640" cy="37774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52200F-DD9D-4918-B5F9-7E49C5BAD709}"/>
              </a:ext>
            </a:extLst>
          </p:cNvPr>
          <p:cNvSpPr txBox="1"/>
          <p:nvPr/>
        </p:nvSpPr>
        <p:spPr>
          <a:xfrm>
            <a:off x="11509560" y="21628530"/>
            <a:ext cx="9726778" cy="31874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1" i="1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ML + RL approach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endParaRPr lang="en-US" sz="1000" b="1" i="1" u="none" strike="noStrike" kern="1200" cap="none" dirty="0">
              <a:ln>
                <a:noFill/>
              </a:ln>
              <a:solidFill>
                <a:srgbClr val="00008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Unsupervised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Hebbian / associational rules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Supervised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Force class-specific neurons to spike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1" i="0" u="none" strike="noStrike" kern="1200" cap="none" dirty="0">
                <a:ln>
                  <a:noFill/>
                </a:ln>
                <a:solidFill>
                  <a:srgbClr val="00008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RL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: Reward signal modulates learning rules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Competitive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inhibitory connections</a:t>
            </a:r>
          </a:p>
          <a:p>
            <a:pPr marL="457200" marR="0" lvl="0" indent="-4572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  <a:defRPr sz="4000"/>
            </a:pPr>
            <a:r>
              <a:rPr lang="en-US" sz="3200" b="0" i="1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Cooperative</a:t>
            </a:r>
            <a:r>
              <a:rPr lang="en-US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excitatory connections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0CD10-AD89-40E1-9E23-ABF6C2A091CA}"/>
              </a:ext>
            </a:extLst>
          </p:cNvPr>
          <p:cNvSpPr txBox="1"/>
          <p:nvPr/>
        </p:nvSpPr>
        <p:spPr>
          <a:xfrm>
            <a:off x="640080" y="2981520"/>
            <a:ext cx="5120639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r>
              <a:rPr lang="en-US" sz="2000" b="1" i="0" u="none" strike="noStrike" kern="1200" cap="none">
                <a:ln>
                  <a:noFill/>
                </a:ln>
                <a:latin typeface="Calibri" pitchFamily="34"/>
                <a:ea typeface="Noto Sans CJK SC Regular" pitchFamily="2"/>
                <a:cs typeface="FreeSans" pitchFamily="2"/>
              </a:rPr>
              <a:t>https://github.com/Hananel-Hazan/bindsnet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A1E0062-5D91-4894-A22F-E41B5976D0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97" y="14172480"/>
            <a:ext cx="5395142" cy="4849921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7EDEDA8-46D1-4211-8181-50BA42E218B5}"/>
              </a:ext>
            </a:extLst>
          </p:cNvPr>
          <p:cNvSpPr txBox="1"/>
          <p:nvPr/>
        </p:nvSpPr>
        <p:spPr>
          <a:xfrm>
            <a:off x="10404924" y="18544938"/>
            <a:ext cx="478121" cy="562739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dirty="0">
                <a:latin typeface="Liberation Sans" pitchFamily="18"/>
                <a:ea typeface="Noto Sans CJK SC Regular" pitchFamily="2"/>
                <a:cs typeface="FreeSans" pitchFamily="2"/>
              </a:rPr>
              <a:t>B</a:t>
            </a:r>
            <a:endParaRPr lang="en-US" sz="3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D3A905-FD97-40A2-B778-C3CAA097C22D}"/>
              </a:ext>
            </a:extLst>
          </p:cNvPr>
          <p:cNvSpPr txBox="1"/>
          <p:nvPr/>
        </p:nvSpPr>
        <p:spPr>
          <a:xfrm>
            <a:off x="12000148" y="13931460"/>
            <a:ext cx="478121" cy="562739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dirty="0">
                <a:latin typeface="Liberation Sans" pitchFamily="18"/>
                <a:ea typeface="Noto Sans CJK SC Regular" pitchFamily="2"/>
                <a:cs typeface="FreeSans" pitchFamily="2"/>
              </a:rPr>
              <a:t>C</a:t>
            </a:r>
            <a:endParaRPr lang="en-US" sz="3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E2CE2E-7D9B-4B8F-8B09-ECA4B04EACD2}"/>
              </a:ext>
            </a:extLst>
          </p:cNvPr>
          <p:cNvSpPr txBox="1"/>
          <p:nvPr/>
        </p:nvSpPr>
        <p:spPr>
          <a:xfrm>
            <a:off x="15772914" y="17326231"/>
            <a:ext cx="478121" cy="562739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dirty="0">
                <a:latin typeface="Liberation Sans" pitchFamily="18"/>
                <a:ea typeface="Noto Sans CJK SC Regular" pitchFamily="2"/>
                <a:cs typeface="FreeSans" pitchFamily="2"/>
              </a:rPr>
              <a:t>D</a:t>
            </a:r>
            <a:endParaRPr lang="en-US" sz="3200" b="1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0FFB73-D886-485E-979B-8F26B6D5B976}"/>
              </a:ext>
            </a:extLst>
          </p:cNvPr>
          <p:cNvSpPr txBox="1"/>
          <p:nvPr/>
        </p:nvSpPr>
        <p:spPr>
          <a:xfrm>
            <a:off x="19963078" y="15702067"/>
            <a:ext cx="455487" cy="562739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/>
            </a:pPr>
            <a:r>
              <a:rPr lang="en-US" sz="32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330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Default</vt:lpstr>
      <vt:lpstr>BindsNET: An ML-oriented spiking networks library built with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BindsNET: An ML-oriented spiking networks library built with PyTorch</dc:title>
  <dc:creator>dan</dc:creator>
  <cp:lastModifiedBy>Daniel Saunders</cp:lastModifiedBy>
  <cp:revision>21</cp:revision>
  <dcterms:created xsi:type="dcterms:W3CDTF">2018-09-17T11:33:15Z</dcterms:created>
  <dcterms:modified xsi:type="dcterms:W3CDTF">2018-09-19T01:39:39Z</dcterms:modified>
</cp:coreProperties>
</file>