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05" y="7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8189-857F-42A0-BBC8-3475B5A33050}" type="datetimeFigureOut">
              <a:rPr lang="en-US" smtClean="0">
                <a:uFillTx/>
              </a:rPr>
              <a:t>8/24/2021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8189-857F-42A0-BBC8-3475B5A33050}" type="datetimeFigureOut">
              <a:rPr lang="en-US" smtClean="0">
                <a:uFillTx/>
              </a:rPr>
              <a:t>8/24/2021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8189-857F-42A0-BBC8-3475B5A33050}" type="datetimeFigureOut">
              <a:rPr lang="en-US" smtClean="0">
                <a:uFillTx/>
              </a:rPr>
              <a:t>8/24/2021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8189-857F-42A0-BBC8-3475B5A33050}" type="datetimeFigureOut">
              <a:rPr lang="en-US" smtClean="0">
                <a:uFillTx/>
              </a:rPr>
              <a:t>8/24/2021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8189-857F-42A0-BBC8-3475B5A33050}" type="datetimeFigureOut">
              <a:rPr lang="en-US" smtClean="0">
                <a:uFillTx/>
              </a:rPr>
              <a:t>8/24/2021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8189-857F-42A0-BBC8-3475B5A33050}" type="datetimeFigureOut">
              <a:rPr lang="en-US" smtClean="0">
                <a:uFillTx/>
              </a:rPr>
              <a:t>8/24/2021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8189-857F-42A0-BBC8-3475B5A33050}" type="datetimeFigureOut">
              <a:rPr lang="en-US" smtClean="0">
                <a:uFillTx/>
              </a:rPr>
              <a:t>8/24/2021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8189-857F-42A0-BBC8-3475B5A33050}" type="datetimeFigureOut">
              <a:rPr lang="en-US" smtClean="0">
                <a:uFillTx/>
              </a:rPr>
              <a:t>8/24/2021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8189-857F-42A0-BBC8-3475B5A33050}" type="datetimeFigureOut">
              <a:rPr lang="en-US" smtClean="0">
                <a:uFillTx/>
              </a:rPr>
              <a:t>8/24/2021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8189-857F-42A0-BBC8-3475B5A33050}" type="datetimeFigureOut">
              <a:rPr lang="en-US" smtClean="0">
                <a:uFillTx/>
              </a:rPr>
              <a:t>8/24/2021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8189-857F-42A0-BBC8-3475B5A33050}" type="datetimeFigureOut">
              <a:rPr lang="en-US" smtClean="0">
                <a:uFillTx/>
              </a:rPr>
              <a:t>8/24/2021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3278189-857F-42A0-BBC8-3475B5A33050}" type="datetimeFigureOut">
              <a:rPr lang="en-US" smtClean="0">
                <a:uFillTx/>
              </a:rPr>
              <a:t>8/24/2021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0" descr="icomply debut V-TAS Pro integrated security application platform at  Intersec 2012 - Security News Desk UK">
            <a:extLst>
              <a:ext uri="{FF2B5EF4-FFF2-40B4-BE49-F238E27FC236}">
                <a16:creationId xmlns:a16="http://schemas.microsoft.com/office/drawing/2014/main" id="{3B0F1D42-9677-4DDE-9AF2-A3405A956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96" y="2145918"/>
            <a:ext cx="4953000" cy="471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100908" y="-722433"/>
            <a:ext cx="5863374" cy="8378574"/>
            <a:chOff x="2100908" y="-722433"/>
            <a:chExt cx="5863374" cy="8378574"/>
          </a:xfrm>
          <a:solidFill>
            <a:srgbClr val="BED7EB"/>
          </a:solidFill>
        </p:grpSpPr>
        <p:sp>
          <p:nvSpPr>
            <p:cNvPr id="21" name="Freeform: Shape 20"/>
            <p:cNvSpPr>
              <a:spLocks/>
            </p:cNvSpPr>
            <p:nvPr/>
          </p:nvSpPr>
          <p:spPr>
            <a:xfrm rot="18910538">
              <a:off x="2100908" y="-722433"/>
              <a:ext cx="801858" cy="3025527"/>
            </a:xfrm>
            <a:custGeom>
              <a:avLst/>
              <a:gdLst>
                <a:gd name="connsiteX0" fmla="*/ 0 w 801858"/>
                <a:gd name="connsiteY0" fmla="*/ 0 h 3025527"/>
                <a:gd name="connsiteX1" fmla="*/ 801858 w 801858"/>
                <a:gd name="connsiteY1" fmla="*/ 796956 h 3025527"/>
                <a:gd name="connsiteX2" fmla="*/ 801858 w 801858"/>
                <a:gd name="connsiteY2" fmla="*/ 2218738 h 3025527"/>
                <a:gd name="connsiteX3" fmla="*/ 0 w 801858"/>
                <a:gd name="connsiteY3" fmla="*/ 3025527 h 3025527"/>
                <a:gd name="connsiteX4" fmla="*/ 0 w 801858"/>
                <a:gd name="connsiteY4" fmla="*/ 0 h 302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858" h="3025527">
                  <a:moveTo>
                    <a:pt x="0" y="0"/>
                  </a:moveTo>
                  <a:lnTo>
                    <a:pt x="801858" y="796956"/>
                  </a:lnTo>
                  <a:lnTo>
                    <a:pt x="801858" y="2218738"/>
                  </a:lnTo>
                  <a:lnTo>
                    <a:pt x="0" y="30255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20" name="Freeform: Shape 19"/>
            <p:cNvSpPr>
              <a:spLocks/>
            </p:cNvSpPr>
            <p:nvPr/>
          </p:nvSpPr>
          <p:spPr>
            <a:xfrm rot="18910538">
              <a:off x="4539881" y="493086"/>
              <a:ext cx="801858" cy="5502432"/>
            </a:xfrm>
            <a:custGeom>
              <a:avLst/>
              <a:gdLst>
                <a:gd name="connsiteX0" fmla="*/ 801858 w 801858"/>
                <a:gd name="connsiteY0" fmla="*/ 0 h 5502432"/>
                <a:gd name="connsiteX1" fmla="*/ 801858 w 801858"/>
                <a:gd name="connsiteY1" fmla="*/ 4695644 h 5502432"/>
                <a:gd name="connsiteX2" fmla="*/ 0 w 801858"/>
                <a:gd name="connsiteY2" fmla="*/ 5502432 h 5502432"/>
                <a:gd name="connsiteX3" fmla="*/ 0 w 801858"/>
                <a:gd name="connsiteY3" fmla="*/ 806789 h 5502432"/>
                <a:gd name="connsiteX4" fmla="*/ 801858 w 801858"/>
                <a:gd name="connsiteY4" fmla="*/ 0 h 55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858" h="5502432">
                  <a:moveTo>
                    <a:pt x="801858" y="0"/>
                  </a:moveTo>
                  <a:lnTo>
                    <a:pt x="801858" y="4695644"/>
                  </a:lnTo>
                  <a:lnTo>
                    <a:pt x="0" y="5502432"/>
                  </a:lnTo>
                  <a:lnTo>
                    <a:pt x="0" y="806789"/>
                  </a:lnTo>
                  <a:lnTo>
                    <a:pt x="80185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19" name="Freeform: Shape 18"/>
            <p:cNvSpPr>
              <a:spLocks/>
            </p:cNvSpPr>
            <p:nvPr/>
          </p:nvSpPr>
          <p:spPr>
            <a:xfrm rot="18910538">
              <a:off x="7162424" y="4109803"/>
              <a:ext cx="801858" cy="3546338"/>
            </a:xfrm>
            <a:custGeom>
              <a:avLst/>
              <a:gdLst>
                <a:gd name="connsiteX0" fmla="*/ 801858 w 801858"/>
                <a:gd name="connsiteY0" fmla="*/ 0 h 3546338"/>
                <a:gd name="connsiteX1" fmla="*/ 801857 w 801858"/>
                <a:gd name="connsiteY1" fmla="*/ 3546338 h 3546338"/>
                <a:gd name="connsiteX2" fmla="*/ 0 w 801858"/>
                <a:gd name="connsiteY2" fmla="*/ 2749381 h 3546338"/>
                <a:gd name="connsiteX3" fmla="*/ 0 w 801858"/>
                <a:gd name="connsiteY3" fmla="*/ 806789 h 3546338"/>
                <a:gd name="connsiteX4" fmla="*/ 801858 w 801858"/>
                <a:gd name="connsiteY4" fmla="*/ 0 h 354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858" h="3546338">
                  <a:moveTo>
                    <a:pt x="801858" y="0"/>
                  </a:moveTo>
                  <a:lnTo>
                    <a:pt x="801857" y="3546338"/>
                  </a:lnTo>
                  <a:lnTo>
                    <a:pt x="0" y="2749381"/>
                  </a:lnTo>
                  <a:lnTo>
                    <a:pt x="0" y="806789"/>
                  </a:lnTo>
                  <a:lnTo>
                    <a:pt x="80185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</p:grpSp>
      <p:sp>
        <p:nvSpPr>
          <p:cNvPr id="17" name="Freeform: Shape 16"/>
          <p:cNvSpPr>
            <a:spLocks/>
          </p:cNvSpPr>
          <p:nvPr/>
        </p:nvSpPr>
        <p:spPr>
          <a:xfrm rot="18910538">
            <a:off x="-1719970" y="372641"/>
            <a:ext cx="5650870" cy="7179099"/>
          </a:xfrm>
          <a:custGeom>
            <a:avLst/>
            <a:gdLst>
              <a:gd name="connsiteX0" fmla="*/ 4834451 w 5650870"/>
              <a:gd name="connsiteY0" fmla="*/ 0 h 7179099"/>
              <a:gd name="connsiteX1" fmla="*/ 5650870 w 5650870"/>
              <a:gd name="connsiteY1" fmla="*/ 811430 h 7179099"/>
              <a:gd name="connsiteX2" fmla="*/ 5650870 w 5650870"/>
              <a:gd name="connsiteY2" fmla="*/ 3836957 h 7179099"/>
              <a:gd name="connsiteX3" fmla="*/ 2329155 w 5650870"/>
              <a:gd name="connsiteY3" fmla="*/ 7179099 h 7179099"/>
              <a:gd name="connsiteX4" fmla="*/ 0 w 5650870"/>
              <a:gd name="connsiteY4" fmla="*/ 4864181 h 7179099"/>
              <a:gd name="connsiteX5" fmla="*/ 4834451 w 5650870"/>
              <a:gd name="connsiteY5" fmla="*/ 0 h 717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0870" h="7179099">
                <a:moveTo>
                  <a:pt x="4834451" y="0"/>
                </a:moveTo>
                <a:lnTo>
                  <a:pt x="5650870" y="811430"/>
                </a:lnTo>
                <a:lnTo>
                  <a:pt x="5650870" y="3836957"/>
                </a:lnTo>
                <a:lnTo>
                  <a:pt x="2329155" y="7179099"/>
                </a:lnTo>
                <a:lnTo>
                  <a:pt x="0" y="4864181"/>
                </a:lnTo>
                <a:lnTo>
                  <a:pt x="4834451" y="0"/>
                </a:lnTo>
                <a:close/>
              </a:path>
            </a:pathLst>
          </a:custGeom>
          <a:solidFill>
            <a:srgbClr val="2C4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6" name="Freeform: Shape 15"/>
          <p:cNvSpPr>
            <a:spLocks/>
          </p:cNvSpPr>
          <p:nvPr/>
        </p:nvSpPr>
        <p:spPr>
          <a:xfrm rot="18910538">
            <a:off x="2679403" y="-457239"/>
            <a:ext cx="710877" cy="1421782"/>
          </a:xfrm>
          <a:custGeom>
            <a:avLst/>
            <a:gdLst>
              <a:gd name="connsiteX0" fmla="*/ 0 w 710877"/>
              <a:gd name="connsiteY0" fmla="*/ 0 h 1421782"/>
              <a:gd name="connsiteX1" fmla="*/ 710877 w 710877"/>
              <a:gd name="connsiteY1" fmla="*/ 706533 h 1421782"/>
              <a:gd name="connsiteX2" fmla="*/ 0 w 710877"/>
              <a:gd name="connsiteY2" fmla="*/ 1421782 h 1421782"/>
              <a:gd name="connsiteX3" fmla="*/ 0 w 710877"/>
              <a:gd name="connsiteY3" fmla="*/ 0 h 142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877" h="1421782">
                <a:moveTo>
                  <a:pt x="0" y="0"/>
                </a:moveTo>
                <a:lnTo>
                  <a:pt x="710877" y="706533"/>
                </a:lnTo>
                <a:lnTo>
                  <a:pt x="0" y="1421782"/>
                </a:lnTo>
                <a:lnTo>
                  <a:pt x="0" y="0"/>
                </a:lnTo>
                <a:close/>
              </a:path>
            </a:pathLst>
          </a:custGeom>
          <a:solidFill>
            <a:srgbClr val="5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5" name="Freeform: Shape 14"/>
          <p:cNvSpPr>
            <a:spLocks/>
          </p:cNvSpPr>
          <p:nvPr/>
        </p:nvSpPr>
        <p:spPr>
          <a:xfrm rot="18910538">
            <a:off x="4243424" y="-1363232"/>
            <a:ext cx="3059985" cy="5412231"/>
          </a:xfrm>
          <a:custGeom>
            <a:avLst/>
            <a:gdLst>
              <a:gd name="connsiteX0" fmla="*/ 712207 w 3059985"/>
              <a:gd name="connsiteY0" fmla="*/ 0 h 5412231"/>
              <a:gd name="connsiteX1" fmla="*/ 3059985 w 3059985"/>
              <a:gd name="connsiteY1" fmla="*/ 2333428 h 5412231"/>
              <a:gd name="connsiteX2" fmla="*/ 0 w 3059985"/>
              <a:gd name="connsiteY2" fmla="*/ 5412231 h 5412231"/>
              <a:gd name="connsiteX3" fmla="*/ 0 w 3059985"/>
              <a:gd name="connsiteY3" fmla="*/ 716587 h 5412231"/>
              <a:gd name="connsiteX4" fmla="*/ 712207 w 3059985"/>
              <a:gd name="connsiteY4" fmla="*/ 0 h 541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9985" h="5412231">
                <a:moveTo>
                  <a:pt x="712207" y="0"/>
                </a:moveTo>
                <a:lnTo>
                  <a:pt x="3059985" y="2333428"/>
                </a:lnTo>
                <a:lnTo>
                  <a:pt x="0" y="5412231"/>
                </a:lnTo>
                <a:lnTo>
                  <a:pt x="0" y="716587"/>
                </a:lnTo>
                <a:lnTo>
                  <a:pt x="712207" y="0"/>
                </a:lnTo>
                <a:close/>
              </a:path>
            </a:pathLst>
          </a:custGeom>
          <a:solidFill>
            <a:srgbClr val="2C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4" name="Freeform: Shape 13"/>
          <p:cNvSpPr>
            <a:spLocks/>
          </p:cNvSpPr>
          <p:nvPr/>
        </p:nvSpPr>
        <p:spPr>
          <a:xfrm rot="18910538">
            <a:off x="6179541" y="-785062"/>
            <a:ext cx="5409093" cy="7197609"/>
          </a:xfrm>
          <a:custGeom>
            <a:avLst/>
            <a:gdLst>
              <a:gd name="connsiteX0" fmla="*/ 3061316 w 5409093"/>
              <a:gd name="connsiteY0" fmla="*/ 0 h 7197609"/>
              <a:gd name="connsiteX1" fmla="*/ 5409093 w 5409093"/>
              <a:gd name="connsiteY1" fmla="*/ 2333429 h 7197609"/>
              <a:gd name="connsiteX2" fmla="*/ 574643 w 5409093"/>
              <a:gd name="connsiteY2" fmla="*/ 7197609 h 7197609"/>
              <a:gd name="connsiteX3" fmla="*/ 0 w 5409093"/>
              <a:gd name="connsiteY3" fmla="*/ 6626479 h 7197609"/>
              <a:gd name="connsiteX4" fmla="*/ 1 w 5409093"/>
              <a:gd name="connsiteY4" fmla="*/ 3080141 h 7197609"/>
              <a:gd name="connsiteX5" fmla="*/ 3061316 w 5409093"/>
              <a:gd name="connsiteY5" fmla="*/ 0 h 719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9093" h="7197609">
                <a:moveTo>
                  <a:pt x="3061316" y="0"/>
                </a:moveTo>
                <a:lnTo>
                  <a:pt x="5409093" y="2333429"/>
                </a:lnTo>
                <a:lnTo>
                  <a:pt x="574643" y="7197609"/>
                </a:lnTo>
                <a:lnTo>
                  <a:pt x="0" y="6626479"/>
                </a:lnTo>
                <a:lnTo>
                  <a:pt x="1" y="3080141"/>
                </a:lnTo>
                <a:lnTo>
                  <a:pt x="3061316" y="0"/>
                </a:lnTo>
                <a:close/>
              </a:path>
            </a:pathLst>
          </a:custGeom>
          <a:solidFill>
            <a:srgbClr val="BED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3" name="Freeform: Shape 12"/>
          <p:cNvSpPr>
            <a:spLocks/>
          </p:cNvSpPr>
          <p:nvPr/>
        </p:nvSpPr>
        <p:spPr>
          <a:xfrm rot="18910538">
            <a:off x="2883880" y="1173392"/>
            <a:ext cx="801858" cy="809449"/>
          </a:xfrm>
          <a:custGeom>
            <a:avLst/>
            <a:gdLst>
              <a:gd name="connsiteX0" fmla="*/ 801858 w 801858"/>
              <a:gd name="connsiteY0" fmla="*/ 0 h 809449"/>
              <a:gd name="connsiteX1" fmla="*/ 801858 w 801858"/>
              <a:gd name="connsiteY1" fmla="*/ 2660 h 809449"/>
              <a:gd name="connsiteX2" fmla="*/ 0 w 801858"/>
              <a:gd name="connsiteY2" fmla="*/ 809449 h 809449"/>
              <a:gd name="connsiteX3" fmla="*/ 0 w 801858"/>
              <a:gd name="connsiteY3" fmla="*/ 806789 h 809449"/>
              <a:gd name="connsiteX4" fmla="*/ 801858 w 801858"/>
              <a:gd name="connsiteY4" fmla="*/ 0 h 80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858" h="809449">
                <a:moveTo>
                  <a:pt x="801858" y="0"/>
                </a:moveTo>
                <a:lnTo>
                  <a:pt x="801858" y="2660"/>
                </a:lnTo>
                <a:lnTo>
                  <a:pt x="0" y="809449"/>
                </a:lnTo>
                <a:lnTo>
                  <a:pt x="0" y="806789"/>
                </a:lnTo>
                <a:lnTo>
                  <a:pt x="80185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1" name="Freeform: Shape 10"/>
          <p:cNvSpPr>
            <a:spLocks/>
          </p:cNvSpPr>
          <p:nvPr/>
        </p:nvSpPr>
        <p:spPr>
          <a:xfrm rot="18910538">
            <a:off x="6195883" y="4505763"/>
            <a:ext cx="801858" cy="809448"/>
          </a:xfrm>
          <a:custGeom>
            <a:avLst/>
            <a:gdLst>
              <a:gd name="connsiteX0" fmla="*/ 801858 w 801858"/>
              <a:gd name="connsiteY0" fmla="*/ 0 h 809448"/>
              <a:gd name="connsiteX1" fmla="*/ 801858 w 801858"/>
              <a:gd name="connsiteY1" fmla="*/ 2659 h 809448"/>
              <a:gd name="connsiteX2" fmla="*/ 0 w 801858"/>
              <a:gd name="connsiteY2" fmla="*/ 809448 h 809448"/>
              <a:gd name="connsiteX3" fmla="*/ 0 w 801858"/>
              <a:gd name="connsiteY3" fmla="*/ 806788 h 809448"/>
              <a:gd name="connsiteX4" fmla="*/ 801858 w 801858"/>
              <a:gd name="connsiteY4" fmla="*/ 0 h 80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858" h="809448">
                <a:moveTo>
                  <a:pt x="801858" y="0"/>
                </a:moveTo>
                <a:lnTo>
                  <a:pt x="801858" y="2659"/>
                </a:lnTo>
                <a:lnTo>
                  <a:pt x="0" y="809448"/>
                </a:lnTo>
                <a:lnTo>
                  <a:pt x="0" y="806788"/>
                </a:lnTo>
                <a:lnTo>
                  <a:pt x="80185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0" name="Freeform: Shape 9"/>
          <p:cNvSpPr>
            <a:spLocks/>
          </p:cNvSpPr>
          <p:nvPr/>
        </p:nvSpPr>
        <p:spPr>
          <a:xfrm rot="18910538">
            <a:off x="6452362" y="5540136"/>
            <a:ext cx="971278" cy="1942592"/>
          </a:xfrm>
          <a:custGeom>
            <a:avLst/>
            <a:gdLst>
              <a:gd name="connsiteX0" fmla="*/ 971278 w 971278"/>
              <a:gd name="connsiteY0" fmla="*/ 0 h 1942592"/>
              <a:gd name="connsiteX1" fmla="*/ 971278 w 971278"/>
              <a:gd name="connsiteY1" fmla="*/ 1942592 h 1942592"/>
              <a:gd name="connsiteX2" fmla="*/ 0 w 971278"/>
              <a:gd name="connsiteY2" fmla="*/ 977251 h 1942592"/>
              <a:gd name="connsiteX3" fmla="*/ 971278 w 971278"/>
              <a:gd name="connsiteY3" fmla="*/ 0 h 194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278" h="1942592">
                <a:moveTo>
                  <a:pt x="971278" y="0"/>
                </a:moveTo>
                <a:lnTo>
                  <a:pt x="971278" y="1942592"/>
                </a:lnTo>
                <a:lnTo>
                  <a:pt x="0" y="977251"/>
                </a:lnTo>
                <a:lnTo>
                  <a:pt x="971278" y="0"/>
                </a:lnTo>
                <a:close/>
              </a:path>
            </a:pathLst>
          </a:custGeom>
          <a:solidFill>
            <a:srgbClr val="2C4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602867" y="-14092"/>
            <a:ext cx="3345990" cy="4311857"/>
            <a:chOff x="6590154" y="0"/>
            <a:chExt cx="3315845" cy="4340795"/>
          </a:xfrm>
          <a:blipFill dpi="0" rotWithShape="1">
            <a:blip r:embed="rId3"/>
            <a:srcRect/>
            <a:stretch>
              <a:fillRect l="-44000" t="-15000"/>
            </a:stretch>
          </a:blipFill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6590154" y="0"/>
              <a:ext cx="3315845" cy="15137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22" name="Right Triangle 21"/>
            <p:cNvSpPr>
              <a:spLocks/>
            </p:cNvSpPr>
            <p:nvPr/>
          </p:nvSpPr>
          <p:spPr>
            <a:xfrm flipV="1">
              <a:off x="6597042" y="1513768"/>
              <a:ext cx="3308957" cy="282702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</p:grpSp>
      <p:sp>
        <p:nvSpPr>
          <p:cNvPr id="27" name="Hexagon 26"/>
          <p:cNvSpPr>
            <a:spLocks/>
          </p:cNvSpPr>
          <p:nvPr/>
        </p:nvSpPr>
        <p:spPr>
          <a:xfrm rot="5400000">
            <a:off x="128141" y="1499258"/>
            <a:ext cx="800180" cy="68981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8" name="Hexagon 27"/>
          <p:cNvSpPr>
            <a:spLocks/>
          </p:cNvSpPr>
          <p:nvPr/>
        </p:nvSpPr>
        <p:spPr>
          <a:xfrm rot="5400000">
            <a:off x="128141" y="2468339"/>
            <a:ext cx="800180" cy="68981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9" name="Hexagon 28"/>
          <p:cNvSpPr>
            <a:spLocks/>
          </p:cNvSpPr>
          <p:nvPr/>
        </p:nvSpPr>
        <p:spPr>
          <a:xfrm rot="5400000">
            <a:off x="128141" y="3437420"/>
            <a:ext cx="800180" cy="68981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30" name="Hexagon 29"/>
          <p:cNvSpPr>
            <a:spLocks/>
          </p:cNvSpPr>
          <p:nvPr/>
        </p:nvSpPr>
        <p:spPr>
          <a:xfrm rot="5400000">
            <a:off x="128141" y="4406501"/>
            <a:ext cx="800180" cy="68981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8052125" y="3072509"/>
            <a:ext cx="1835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rgbClr val="2C4250"/>
                </a:solidFill>
                <a:uFillTx/>
                <a:latin typeface="Century Gothic" panose="020B0502020202020204" pitchFamily="34" charset="0"/>
              </a:rPr>
              <a:t>2021</a:t>
            </a:r>
          </a:p>
        </p:txBody>
      </p:sp>
      <p:pic>
        <p:nvPicPr>
          <p:cNvPr id="55" name="Graphic 54" descr="Receiver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flipH="1">
            <a:off x="6194532" y="1307381"/>
            <a:ext cx="253917" cy="253917"/>
          </a:xfrm>
          <a:prstGeom prst="rect">
            <a:avLst/>
          </a:prstGeom>
        </p:spPr>
      </p:pic>
      <p:pic>
        <p:nvPicPr>
          <p:cNvPr id="57" name="Graphic 56" descr="Envelope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6198480" y="1726325"/>
            <a:ext cx="246020" cy="246020"/>
          </a:xfrm>
          <a:prstGeom prst="rect">
            <a:avLst/>
          </a:prstGeom>
        </p:spPr>
      </p:pic>
      <p:pic>
        <p:nvPicPr>
          <p:cNvPr id="59" name="Graphic 58" descr="Marker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6127816" y="2293764"/>
            <a:ext cx="389582" cy="389582"/>
          </a:xfrm>
          <a:prstGeom prst="rect">
            <a:avLst/>
          </a:prstGeom>
        </p:spPr>
      </p:pic>
      <p:sp>
        <p:nvSpPr>
          <p:cNvPr id="75" name="Freeform: Shape 74"/>
          <p:cNvSpPr>
            <a:spLocks/>
          </p:cNvSpPr>
          <p:nvPr/>
        </p:nvSpPr>
        <p:spPr>
          <a:xfrm>
            <a:off x="6592812" y="-23535"/>
            <a:ext cx="3345990" cy="4340795"/>
          </a:xfrm>
          <a:custGeom>
            <a:avLst/>
            <a:gdLst>
              <a:gd name="connsiteX0" fmla="*/ 201980 w 3345990"/>
              <a:gd name="connsiteY0" fmla="*/ 184900 h 4340795"/>
              <a:gd name="connsiteX1" fmla="*/ 201980 w 3345990"/>
              <a:gd name="connsiteY1" fmla="*/ 1486050 h 4340795"/>
              <a:gd name="connsiteX2" fmla="*/ 200330 w 3345990"/>
              <a:gd name="connsiteY2" fmla="*/ 1486050 h 4340795"/>
              <a:gd name="connsiteX3" fmla="*/ 200330 w 3345990"/>
              <a:gd name="connsiteY3" fmla="*/ 3916004 h 4340795"/>
              <a:gd name="connsiteX4" fmla="*/ 3142526 w 3345990"/>
              <a:gd name="connsiteY4" fmla="*/ 1486053 h 4340795"/>
              <a:gd name="connsiteX5" fmla="*/ 3142529 w 3345990"/>
              <a:gd name="connsiteY5" fmla="*/ 1486053 h 4340795"/>
              <a:gd name="connsiteX6" fmla="*/ 3142529 w 3345990"/>
              <a:gd name="connsiteY6" fmla="*/ 1486050 h 4340795"/>
              <a:gd name="connsiteX7" fmla="*/ 3142529 w 3345990"/>
              <a:gd name="connsiteY7" fmla="*/ 184900 h 4340795"/>
              <a:gd name="connsiteX8" fmla="*/ 1876 w 3345990"/>
              <a:gd name="connsiteY8" fmla="*/ 0 h 4340795"/>
              <a:gd name="connsiteX9" fmla="*/ 3345990 w 3345990"/>
              <a:gd name="connsiteY9" fmla="*/ 0 h 4340795"/>
              <a:gd name="connsiteX10" fmla="*/ 3345990 w 3345990"/>
              <a:gd name="connsiteY10" fmla="*/ 1513768 h 4340795"/>
              <a:gd name="connsiteX11" fmla="*/ 3345990 w 3345990"/>
              <a:gd name="connsiteY11" fmla="*/ 1513771 h 4340795"/>
              <a:gd name="connsiteX12" fmla="*/ 3345987 w 3345990"/>
              <a:gd name="connsiteY12" fmla="*/ 1513771 h 4340795"/>
              <a:gd name="connsiteX13" fmla="*/ 0 w 3345990"/>
              <a:gd name="connsiteY13" fmla="*/ 4340795 h 4340795"/>
              <a:gd name="connsiteX14" fmla="*/ 0 w 3345990"/>
              <a:gd name="connsiteY14" fmla="*/ 1513768 h 4340795"/>
              <a:gd name="connsiteX15" fmla="*/ 1876 w 3345990"/>
              <a:gd name="connsiteY15" fmla="*/ 1513768 h 43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45990" h="4340795">
                <a:moveTo>
                  <a:pt x="201980" y="184900"/>
                </a:moveTo>
                <a:lnTo>
                  <a:pt x="201980" y="1486050"/>
                </a:lnTo>
                <a:lnTo>
                  <a:pt x="200330" y="1486050"/>
                </a:lnTo>
                <a:lnTo>
                  <a:pt x="200330" y="3916004"/>
                </a:lnTo>
                <a:lnTo>
                  <a:pt x="3142526" y="1486053"/>
                </a:lnTo>
                <a:lnTo>
                  <a:pt x="3142529" y="1486053"/>
                </a:lnTo>
                <a:lnTo>
                  <a:pt x="3142529" y="1486050"/>
                </a:lnTo>
                <a:lnTo>
                  <a:pt x="3142529" y="184900"/>
                </a:lnTo>
                <a:close/>
                <a:moveTo>
                  <a:pt x="1876" y="0"/>
                </a:moveTo>
                <a:lnTo>
                  <a:pt x="3345990" y="0"/>
                </a:lnTo>
                <a:lnTo>
                  <a:pt x="3345990" y="1513768"/>
                </a:lnTo>
                <a:lnTo>
                  <a:pt x="3345990" y="1513771"/>
                </a:lnTo>
                <a:lnTo>
                  <a:pt x="3345987" y="1513771"/>
                </a:lnTo>
                <a:lnTo>
                  <a:pt x="0" y="4340795"/>
                </a:lnTo>
                <a:lnTo>
                  <a:pt x="0" y="1513768"/>
                </a:lnTo>
                <a:lnTo>
                  <a:pt x="1876" y="1513768"/>
                </a:lnTo>
                <a:close/>
              </a:path>
            </a:pathLst>
          </a:custGeom>
          <a:solidFill>
            <a:srgbClr val="577B91"/>
          </a:solidFill>
          <a:ln>
            <a:noFill/>
          </a:ln>
          <a:effectLst>
            <a:innerShdw blurRad="635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78" name="Freeform: Shape 77"/>
          <p:cNvSpPr>
            <a:spLocks/>
          </p:cNvSpPr>
          <p:nvPr/>
        </p:nvSpPr>
        <p:spPr>
          <a:xfrm rot="18910538">
            <a:off x="2446226" y="2489529"/>
            <a:ext cx="3320386" cy="5674232"/>
          </a:xfrm>
          <a:custGeom>
            <a:avLst/>
            <a:gdLst>
              <a:gd name="connsiteX0" fmla="*/ 3136765 w 3320386"/>
              <a:gd name="connsiteY0" fmla="*/ 467552 h 5674232"/>
              <a:gd name="connsiteX1" fmla="*/ 258557 w 3320386"/>
              <a:gd name="connsiteY1" fmla="*/ 3363458 h 5674232"/>
              <a:gd name="connsiteX2" fmla="*/ 2293680 w 3320386"/>
              <a:gd name="connsiteY2" fmla="*/ 5386142 h 5674232"/>
              <a:gd name="connsiteX3" fmla="*/ 3136765 w 3320386"/>
              <a:gd name="connsiteY3" fmla="*/ 4537872 h 5674232"/>
              <a:gd name="connsiteX4" fmla="*/ 3320386 w 3320386"/>
              <a:gd name="connsiteY4" fmla="*/ 0 h 5674232"/>
              <a:gd name="connsiteX5" fmla="*/ 3320386 w 3320386"/>
              <a:gd name="connsiteY5" fmla="*/ 4695643 h 5674232"/>
              <a:gd name="connsiteX6" fmla="*/ 2347778 w 3320386"/>
              <a:gd name="connsiteY6" fmla="*/ 5674232 h 5674232"/>
              <a:gd name="connsiteX7" fmla="*/ 0 w 3320386"/>
              <a:gd name="connsiteY7" fmla="*/ 3340804 h 567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0386" h="5674232">
                <a:moveTo>
                  <a:pt x="3136765" y="467552"/>
                </a:moveTo>
                <a:lnTo>
                  <a:pt x="258557" y="3363458"/>
                </a:lnTo>
                <a:lnTo>
                  <a:pt x="2293680" y="5386142"/>
                </a:lnTo>
                <a:lnTo>
                  <a:pt x="3136765" y="4537872"/>
                </a:lnTo>
                <a:close/>
                <a:moveTo>
                  <a:pt x="3320386" y="0"/>
                </a:moveTo>
                <a:lnTo>
                  <a:pt x="3320386" y="4695643"/>
                </a:lnTo>
                <a:lnTo>
                  <a:pt x="2347778" y="5674232"/>
                </a:lnTo>
                <a:lnTo>
                  <a:pt x="0" y="3340804"/>
                </a:lnTo>
                <a:close/>
              </a:path>
            </a:pathLst>
          </a:custGeom>
          <a:solidFill>
            <a:srgbClr val="577B91"/>
          </a:solidFill>
          <a:ln>
            <a:noFill/>
          </a:ln>
          <a:effectLst>
            <a:innerShdw blurRad="635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0" name="Rectangle 79"/>
          <p:cNvSpPr>
            <a:spLocks/>
          </p:cNvSpPr>
          <p:nvPr/>
        </p:nvSpPr>
        <p:spPr>
          <a:xfrm flipH="1">
            <a:off x="2619642" y="-14092"/>
            <a:ext cx="670531" cy="6872092"/>
          </a:xfrm>
          <a:prstGeom prst="rect">
            <a:avLst/>
          </a:prstGeom>
          <a:gradFill flip="none" rotWithShape="1">
            <a:gsLst>
              <a:gs pos="44000">
                <a:schemeClr val="bg1">
                  <a:alpha val="0"/>
                </a:schemeClr>
              </a:gs>
              <a:gs pos="100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/>
          <p:cNvSpPr>
            <a:spLocks/>
          </p:cNvSpPr>
          <p:nvPr/>
        </p:nvSpPr>
        <p:spPr>
          <a:xfrm>
            <a:off x="6586660" y="0"/>
            <a:ext cx="938226" cy="6872092"/>
          </a:xfrm>
          <a:prstGeom prst="rect">
            <a:avLst/>
          </a:prstGeom>
          <a:gradFill flip="none" rotWithShape="1">
            <a:gsLst>
              <a:gs pos="49000">
                <a:schemeClr val="bg1">
                  <a:alpha val="0"/>
                </a:schemeClr>
              </a:gs>
              <a:gs pos="100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119EA5-E261-4204-B6B4-CB611C1B9EFF}"/>
              </a:ext>
            </a:extLst>
          </p:cNvPr>
          <p:cNvSpPr txBox="1">
            <a:spLocks/>
          </p:cNvSpPr>
          <p:nvPr/>
        </p:nvSpPr>
        <p:spPr>
          <a:xfrm>
            <a:off x="101459" y="491102"/>
            <a:ext cx="2102842" cy="9541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ED7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wlby One SC" panose="02000505060000020004" pitchFamily="2" charset="0"/>
              </a:rPr>
              <a:t>Total Security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D9C2AA-4B7E-4C55-9E35-4326C0EE397C}"/>
              </a:ext>
            </a:extLst>
          </p:cNvPr>
          <p:cNvSpPr txBox="1">
            <a:spLocks/>
          </p:cNvSpPr>
          <p:nvPr/>
        </p:nvSpPr>
        <p:spPr>
          <a:xfrm>
            <a:off x="926495" y="1578342"/>
            <a:ext cx="20089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ED7E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Live view is directly sent to the destine flats to make the operation smooth and easy.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0CBCAF-CF35-4F0B-B840-E766CC6A525C}"/>
              </a:ext>
            </a:extLst>
          </p:cNvPr>
          <p:cNvSpPr txBox="1">
            <a:spLocks/>
          </p:cNvSpPr>
          <p:nvPr/>
        </p:nvSpPr>
        <p:spPr>
          <a:xfrm>
            <a:off x="907546" y="2448978"/>
            <a:ext cx="23533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ED7E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Assess through card is maintained for flat owners to avoid any mess and produce a easy way to get inside the main entrance of the flat.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CD9E7B-804D-41D4-A8F1-DA013D3423FB}"/>
              </a:ext>
            </a:extLst>
          </p:cNvPr>
          <p:cNvSpPr txBox="1">
            <a:spLocks/>
          </p:cNvSpPr>
          <p:nvPr/>
        </p:nvSpPr>
        <p:spPr>
          <a:xfrm>
            <a:off x="894497" y="3509804"/>
            <a:ext cx="2205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ED7E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Any of the visitor can directly talk to the flat owner to confirm his identity before going inside.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EFFA7D-98FE-41FE-966E-269E469910B2}"/>
              </a:ext>
            </a:extLst>
          </p:cNvPr>
          <p:cNvSpPr txBox="1">
            <a:spLocks/>
          </p:cNvSpPr>
          <p:nvPr/>
        </p:nvSpPr>
        <p:spPr>
          <a:xfrm>
            <a:off x="895261" y="4436865"/>
            <a:ext cx="2253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ED7E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total system is backed up with high end security to ensure 99% security from any unwanted incident.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94A5DC-67B3-4F08-9935-E0C86CF4359E}"/>
              </a:ext>
            </a:extLst>
          </p:cNvPr>
          <p:cNvSpPr txBox="1">
            <a:spLocks/>
          </p:cNvSpPr>
          <p:nvPr/>
        </p:nvSpPr>
        <p:spPr>
          <a:xfrm>
            <a:off x="119260" y="5417847"/>
            <a:ext cx="289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BED7EB"/>
                </a:solidFill>
                <a:latin typeface="Bookman Old Style" panose="02050604050505020204" pitchFamily="18" charset="0"/>
              </a:rPr>
              <a:t>Wisdom is Prioritizing</a:t>
            </a:r>
          </a:p>
          <a:p>
            <a:pPr algn="ctr"/>
            <a:r>
              <a:rPr lang="en-US" b="1" dirty="0">
                <a:solidFill>
                  <a:srgbClr val="BED7EB"/>
                </a:solidFill>
                <a:latin typeface="Bookman Old Style" panose="02050604050505020204" pitchFamily="18" charset="0"/>
              </a:rPr>
              <a:t> Security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19DF27-0ADA-492C-9506-929185C3F58B}"/>
              </a:ext>
            </a:extLst>
          </p:cNvPr>
          <p:cNvSpPr txBox="1">
            <a:spLocks/>
          </p:cNvSpPr>
          <p:nvPr/>
        </p:nvSpPr>
        <p:spPr>
          <a:xfrm>
            <a:off x="264108" y="6055804"/>
            <a:ext cx="281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ED7E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a upgraded version with touchless facility brought to you in the present time to ensure that properties built by you are better and secured than the market offers.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E0E1EF-BD69-439B-A952-77EFC00B15AB}"/>
              </a:ext>
            </a:extLst>
          </p:cNvPr>
          <p:cNvSpPr txBox="1">
            <a:spLocks/>
          </p:cNvSpPr>
          <p:nvPr/>
        </p:nvSpPr>
        <p:spPr>
          <a:xfrm>
            <a:off x="6745961" y="3852702"/>
            <a:ext cx="3059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577B9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Exclusively For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0E24C7-06A1-474F-A129-86C3E146013D}"/>
              </a:ext>
            </a:extLst>
          </p:cNvPr>
          <p:cNvSpPr txBox="1">
            <a:spLocks/>
          </p:cNvSpPr>
          <p:nvPr/>
        </p:nvSpPr>
        <p:spPr>
          <a:xfrm>
            <a:off x="6517398" y="4345800"/>
            <a:ext cx="336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b="1" spc="203" dirty="0">
                <a:solidFill>
                  <a:srgbClr val="2C4250"/>
                </a:solidFill>
                <a:latin typeface="Bookman Old Style" panose="02050604050505020204" pitchFamily="18" charset="0"/>
              </a:rPr>
              <a:t>Apartments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577BF9-1B3C-4026-ACC4-CEFDEBBC90CB}"/>
              </a:ext>
            </a:extLst>
          </p:cNvPr>
          <p:cNvSpPr txBox="1">
            <a:spLocks/>
          </p:cNvSpPr>
          <p:nvPr/>
        </p:nvSpPr>
        <p:spPr>
          <a:xfrm>
            <a:off x="6982441" y="4970759"/>
            <a:ext cx="2804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577B9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this age of progress and technology security becomes an absolute necessity element to maintain a standard model of  life and fulfillment of basic need.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3D5463-E41A-4490-87FF-7E000A24F078}"/>
              </a:ext>
            </a:extLst>
          </p:cNvPr>
          <p:cNvSpPr txBox="1">
            <a:spLocks/>
          </p:cNvSpPr>
          <p:nvPr/>
        </p:nvSpPr>
        <p:spPr>
          <a:xfrm>
            <a:off x="4074767" y="98862"/>
            <a:ext cx="2701538" cy="107721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  <a:softEdge rad="1270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BED7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Electro</a:t>
            </a:r>
          </a:p>
          <a:p>
            <a:r>
              <a:rPr lang="en-US" sz="2400" b="1" dirty="0">
                <a:solidFill>
                  <a:srgbClr val="BED7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Vigilant Solution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C4F746-6A9F-4E46-AFD9-D4E404C195C2}"/>
              </a:ext>
            </a:extLst>
          </p:cNvPr>
          <p:cNvSpPr txBox="1">
            <a:spLocks/>
          </p:cNvSpPr>
          <p:nvPr/>
        </p:nvSpPr>
        <p:spPr>
          <a:xfrm>
            <a:off x="3992693" y="1299688"/>
            <a:ext cx="2178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BED7E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8637550552, 9163617680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45C09E-D893-4B57-9303-F4DD46738D31}"/>
              </a:ext>
            </a:extLst>
          </p:cNvPr>
          <p:cNvSpPr txBox="1">
            <a:spLocks/>
          </p:cNvSpPr>
          <p:nvPr/>
        </p:nvSpPr>
        <p:spPr>
          <a:xfrm>
            <a:off x="4029646" y="1677264"/>
            <a:ext cx="2173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BED7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rial" panose="020B0604020202020204" pitchFamily="34" charset="0"/>
              </a:rPr>
              <a:t>electrovigilantsolution@gmail.com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F71F70-16B8-4BA1-9D2A-1E6AC9D7425C}"/>
              </a:ext>
            </a:extLst>
          </p:cNvPr>
          <p:cNvSpPr txBox="1">
            <a:spLocks/>
          </p:cNvSpPr>
          <p:nvPr/>
        </p:nvSpPr>
        <p:spPr>
          <a:xfrm>
            <a:off x="4449774" y="2163259"/>
            <a:ext cx="177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BED7E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96, Baburam Ghosh Rd,</a:t>
            </a:r>
          </a:p>
          <a:p>
            <a:pPr algn="r"/>
            <a:r>
              <a:rPr lang="en-US" sz="1000" dirty="0">
                <a:solidFill>
                  <a:srgbClr val="BED7E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Ashoke Nagar,</a:t>
            </a:r>
          </a:p>
          <a:p>
            <a:pPr algn="r"/>
            <a:r>
              <a:rPr lang="en-US" sz="1000" dirty="0">
                <a:solidFill>
                  <a:srgbClr val="BED7E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Tollygunge, </a:t>
            </a:r>
          </a:p>
          <a:p>
            <a:pPr algn="r"/>
            <a:r>
              <a:rPr lang="en-US" sz="1000" dirty="0">
                <a:solidFill>
                  <a:srgbClr val="BED7E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Kolkata - 40</a:t>
            </a:r>
          </a:p>
        </p:txBody>
      </p:sp>
      <p:pic>
        <p:nvPicPr>
          <p:cNvPr id="74" name="Picture 12" descr="Transparent Monitoring Clipart, HD Png Download , Transparent Png Image -  PNGitem">
            <a:extLst>
              <a:ext uri="{FF2B5EF4-FFF2-40B4-BE49-F238E27FC236}">
                <a16:creationId xmlns:a16="http://schemas.microsoft.com/office/drawing/2014/main" id="{BB1BCFFA-659F-4F38-BE28-874426FCD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5" t="2743" r="8068" b="5351"/>
          <a:stretch/>
        </p:blipFill>
        <p:spPr bwMode="auto">
          <a:xfrm>
            <a:off x="283783" y="1613639"/>
            <a:ext cx="486418" cy="4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Download vector library card clipart key card - access control icon png -  Free PNG Images | TOPpng">
            <a:extLst>
              <a:ext uri="{FF2B5EF4-FFF2-40B4-BE49-F238E27FC236}">
                <a16:creationId xmlns:a16="http://schemas.microsoft.com/office/drawing/2014/main" id="{322A6A29-A920-4020-AC13-131B03756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63" y="2535718"/>
            <a:ext cx="361946" cy="5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0" descr="Download Calling HQ Image Free PNG HQ PNG Image | FreePNGImg">
            <a:extLst>
              <a:ext uri="{FF2B5EF4-FFF2-40B4-BE49-F238E27FC236}">
                <a16:creationId xmlns:a16="http://schemas.microsoft.com/office/drawing/2014/main" id="{991A73A7-ABD0-460A-9B19-E95773220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3" y="3542766"/>
            <a:ext cx="493960" cy="4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2" descr="Remote control vector clip art.ai">
            <a:extLst>
              <a:ext uri="{FF2B5EF4-FFF2-40B4-BE49-F238E27FC236}">
                <a16:creationId xmlns:a16="http://schemas.microsoft.com/office/drawing/2014/main" id="{584E7CE8-8054-4C89-82D4-565E2D29B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25"/>
          <a:stretch/>
        </p:blipFill>
        <p:spPr bwMode="auto">
          <a:xfrm>
            <a:off x="258950" y="4531298"/>
            <a:ext cx="524526" cy="46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Graphic 81" descr="Lock">
            <a:extLst>
              <a:ext uri="{FF2B5EF4-FFF2-40B4-BE49-F238E27FC236}">
                <a16:creationId xmlns:a16="http://schemas.microsoft.com/office/drawing/2014/main" id="{CCAAB6C9-1C64-4B76-8AE2-F8EFF33B1E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60847" y="225259"/>
            <a:ext cx="937482" cy="817454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85EE7C9-83F8-42DF-B3EF-1120171AE8FC}"/>
              </a:ext>
            </a:extLst>
          </p:cNvPr>
          <p:cNvSpPr txBox="1">
            <a:spLocks/>
          </p:cNvSpPr>
          <p:nvPr/>
        </p:nvSpPr>
        <p:spPr>
          <a:xfrm>
            <a:off x="7484865" y="5641157"/>
            <a:ext cx="2453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577B9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these our apartments becomes</a:t>
            </a:r>
          </a:p>
          <a:p>
            <a:r>
              <a:rPr lang="en-US" sz="1000" dirty="0">
                <a:solidFill>
                  <a:srgbClr val="577B9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 vulnerable spot which needs our    </a:t>
            </a:r>
            <a:r>
              <a:rPr lang="en-US" sz="1000" dirty="0">
                <a:solidFill>
                  <a:srgbClr val="BED7E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r>
              <a:rPr lang="en-US" sz="1000" dirty="0">
                <a:solidFill>
                  <a:srgbClr val="577B9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special attentions.  That’s why we       </a:t>
            </a:r>
            <a:r>
              <a:rPr lang="en-US" sz="1000" dirty="0">
                <a:solidFill>
                  <a:srgbClr val="BED7E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>
                <a:solidFill>
                  <a:srgbClr val="324755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>
                <a:solidFill>
                  <a:srgbClr val="577B9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have come up with a solution to          </a:t>
            </a:r>
            <a:r>
              <a:rPr lang="en-US" sz="1000" dirty="0">
                <a:solidFill>
                  <a:srgbClr val="BED7E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   </a:t>
            </a:r>
            <a:r>
              <a:rPr lang="en-US" sz="1000" dirty="0">
                <a:solidFill>
                  <a:srgbClr val="577B9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counter all your security needs </a:t>
            </a:r>
          </a:p>
          <a:p>
            <a:r>
              <a:rPr lang="en-US" sz="1000" dirty="0">
                <a:solidFill>
                  <a:srgbClr val="324755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 </a:t>
            </a:r>
            <a:r>
              <a:rPr lang="en-US" sz="1000" dirty="0">
                <a:solidFill>
                  <a:srgbClr val="577B9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    in one go.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214</Words>
  <Application>Microsoft Office PowerPoint</Application>
  <PresentationFormat>A4 Paper (210x297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Yu Gothic UI Semilight</vt:lpstr>
      <vt:lpstr>Agency FB</vt:lpstr>
      <vt:lpstr>Arial</vt:lpstr>
      <vt:lpstr>Bookman Old Style</vt:lpstr>
      <vt:lpstr>Bowlby One SC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solution.evs@outlook.com</cp:lastModifiedBy>
  <cp:revision>20</cp:revision>
  <dcterms:created xsi:type="dcterms:W3CDTF">2019-11-16T10:32:14Z</dcterms:created>
  <dcterms:modified xsi:type="dcterms:W3CDTF">2021-08-23T22:09:43Z</dcterms:modified>
</cp:coreProperties>
</file>