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5"/>
  </p:notesMasterIdLst>
  <p:sldIdLst>
    <p:sldId id="256" r:id="rId5"/>
    <p:sldId id="283" r:id="rId6"/>
    <p:sldId id="284" r:id="rId7"/>
    <p:sldId id="285" r:id="rId8"/>
    <p:sldId id="257" r:id="rId9"/>
    <p:sldId id="263" r:id="rId10"/>
    <p:sldId id="260" r:id="rId11"/>
    <p:sldId id="262" r:id="rId12"/>
    <p:sldId id="261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6" r:id="rId24"/>
    <p:sldId id="277" r:id="rId25"/>
    <p:sldId id="281" r:id="rId26"/>
    <p:sldId id="278" r:id="rId27"/>
    <p:sldId id="279" r:id="rId28"/>
    <p:sldId id="280" r:id="rId29"/>
    <p:sldId id="258" r:id="rId30"/>
    <p:sldId id="275" r:id="rId31"/>
    <p:sldId id="274" r:id="rId32"/>
    <p:sldId id="259" r:id="rId33"/>
    <p:sldId id="286" r:id="rId34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Stijl, lich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8" autoAdjust="0"/>
    <p:restoredTop sz="94660"/>
  </p:normalViewPr>
  <p:slideViewPr>
    <p:cSldViewPr snapToGrid="0">
      <p:cViewPr varScale="1">
        <p:scale>
          <a:sx n="75" d="100"/>
          <a:sy n="75" d="100"/>
        </p:scale>
        <p:origin x="974" y="-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E57EB6-BCAF-459E-AD07-32FECEBEF6D7}" type="datetimeFigureOut">
              <a:rPr lang="nl-NL" smtClean="0"/>
              <a:t>11-7-2024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51BB6E-F73C-4A39-AF5F-9BC8E79A5F5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97223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nl-NL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kan de </a:t>
            </a:r>
            <a:r>
              <a:rPr lang="nl-NL" sz="1800" b="1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werkomgeving </a:t>
            </a:r>
            <a:r>
              <a:rPr lang="nl-NL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nodig voor eerstejaars lessen SD inrichten</a:t>
            </a:r>
            <a:endParaRPr lang="nl-NL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nl-NL" sz="1800" b="0" i="0" u="none" strike="noStrike" kern="1200" dirty="0">
                <a:solidFill>
                  <a:srgbClr val="000000"/>
                </a:solidFill>
                <a:effectLst/>
                <a:highlight>
                  <a:srgbClr val="E7E7E7"/>
                </a:highlight>
                <a:latin typeface="Calibri" panose="020F0502020204030204" pitchFamily="34" charset="0"/>
              </a:rPr>
              <a:t>kan zich binnen de </a:t>
            </a:r>
            <a:r>
              <a:rPr lang="nl-NL" sz="1800" b="1" i="0" u="none" strike="noStrike" kern="1200" dirty="0">
                <a:solidFill>
                  <a:srgbClr val="000000"/>
                </a:solidFill>
                <a:effectLst/>
                <a:highlight>
                  <a:srgbClr val="E7E7E7"/>
                </a:highlight>
                <a:latin typeface="Calibri" panose="020F0502020204030204" pitchFamily="34" charset="0"/>
              </a:rPr>
              <a:t>command-prompt</a:t>
            </a:r>
            <a:r>
              <a:rPr lang="nl-NL" sz="1800" b="0" i="0" u="none" strike="noStrike" kern="1200" dirty="0">
                <a:solidFill>
                  <a:srgbClr val="000000"/>
                </a:solidFill>
                <a:effectLst/>
                <a:highlight>
                  <a:srgbClr val="E7E7E7"/>
                </a:highlight>
                <a:latin typeface="Calibri" panose="020F0502020204030204" pitchFamily="34" charset="0"/>
              </a:rPr>
              <a:t>, powershell of terminal orienteren, mappen en bestanden aanmaken, bewerken en verwijderen</a:t>
            </a:r>
            <a:endParaRPr lang="nl-NL" sz="1800" b="0" i="0" u="none" strike="noStrike" dirty="0">
              <a:effectLst/>
              <a:highlight>
                <a:srgbClr val="E7E7E7"/>
              </a:highlight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nl-NL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kan een </a:t>
            </a:r>
            <a:r>
              <a:rPr lang="nl-NL" sz="1800" b="1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lokale repository </a:t>
            </a:r>
            <a:r>
              <a:rPr lang="nl-NL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aanmaken, de status en log van een lokale repository opvragen, kan een bestanden aan de lokale repository toevoegen</a:t>
            </a:r>
            <a:endParaRPr lang="nl-NL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nl-NL" sz="1800" b="0" i="0" u="none" strike="noStrike" kern="1200" dirty="0">
                <a:solidFill>
                  <a:srgbClr val="000000"/>
                </a:solidFill>
                <a:effectLst/>
                <a:highlight>
                  <a:srgbClr val="E7E7E7"/>
                </a:highlight>
                <a:latin typeface="Calibri" panose="020F0502020204030204" pitchFamily="34" charset="0"/>
              </a:rPr>
              <a:t>kan een repository maken op </a:t>
            </a:r>
            <a:r>
              <a:rPr lang="nl-NL" sz="1800" b="1" i="0" u="none" strike="noStrike" kern="1200" dirty="0">
                <a:solidFill>
                  <a:srgbClr val="000000"/>
                </a:solidFill>
                <a:effectLst/>
                <a:highlight>
                  <a:srgbClr val="E7E7E7"/>
                </a:highlight>
                <a:latin typeface="Calibri" panose="020F0502020204030204" pitchFamily="34" charset="0"/>
              </a:rPr>
              <a:t>github</a:t>
            </a:r>
            <a:r>
              <a:rPr lang="nl-NL" sz="1800" b="0" i="0" u="none" strike="noStrike" kern="1200" dirty="0">
                <a:solidFill>
                  <a:srgbClr val="000000"/>
                </a:solidFill>
                <a:effectLst/>
                <a:highlight>
                  <a:srgbClr val="E7E7E7"/>
                </a:highlight>
                <a:latin typeface="Calibri" panose="020F0502020204030204" pitchFamily="34" charset="0"/>
              </a:rPr>
              <a:t>, deze naar de lokale computer halen en kan een update uitvoeren naar de github repo</a:t>
            </a:r>
            <a:endParaRPr lang="nl-NL" sz="1800" b="0" i="0" u="none" strike="noStrike" dirty="0">
              <a:effectLst/>
              <a:highlight>
                <a:srgbClr val="E7E7E7"/>
              </a:highlight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nl-NL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kan documenten structureren met behulp van </a:t>
            </a:r>
            <a:r>
              <a:rPr lang="nl-NL" sz="1800" b="1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Markdown</a:t>
            </a:r>
            <a:endParaRPr lang="nl-NL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nl-NL" sz="1800" b="0" i="0" u="none" strike="noStrike" kern="1200" dirty="0">
                <a:solidFill>
                  <a:srgbClr val="000000"/>
                </a:solidFill>
                <a:effectLst/>
                <a:highlight>
                  <a:srgbClr val="E7E7E7"/>
                </a:highlight>
                <a:latin typeface="Calibri" panose="020F0502020204030204" pitchFamily="34" charset="0"/>
              </a:rPr>
              <a:t>kan een </a:t>
            </a:r>
            <a:r>
              <a:rPr lang="nl-NL" sz="1800" b="1" i="0" u="none" strike="noStrike" kern="1200" dirty="0">
                <a:solidFill>
                  <a:srgbClr val="000000"/>
                </a:solidFill>
                <a:effectLst/>
                <a:highlight>
                  <a:srgbClr val="E7E7E7"/>
                </a:highlight>
                <a:latin typeface="Calibri" panose="020F0502020204030204" pitchFamily="34" charset="0"/>
              </a:rPr>
              <a:t>update van een remote repository</a:t>
            </a:r>
            <a:r>
              <a:rPr lang="nl-NL" sz="1800" b="0" i="0" u="none" strike="noStrike" kern="1200" dirty="0">
                <a:solidFill>
                  <a:srgbClr val="000000"/>
                </a:solidFill>
                <a:effectLst/>
                <a:highlight>
                  <a:srgbClr val="E7E7E7"/>
                </a:highlight>
                <a:latin typeface="Calibri" panose="020F0502020204030204" pitchFamily="34" charset="0"/>
              </a:rPr>
              <a:t> ophalen en versturen</a:t>
            </a:r>
            <a:endParaRPr lang="nl-NL" sz="1800" b="0" i="0" u="none" strike="noStrike" dirty="0">
              <a:effectLst/>
              <a:highlight>
                <a:srgbClr val="E7E7E7"/>
              </a:highlight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nl-NL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kan </a:t>
            </a:r>
            <a:r>
              <a:rPr lang="nl-NL" sz="1800" b="1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branches</a:t>
            </a:r>
            <a:r>
              <a:rPr lang="nl-NL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maken en delen op Github</a:t>
            </a:r>
            <a:endParaRPr lang="nl-NL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nl-NL" sz="1800" b="0" i="0" u="none" strike="noStrike" kern="1200" dirty="0">
                <a:solidFill>
                  <a:srgbClr val="000000"/>
                </a:solidFill>
                <a:effectLst/>
                <a:highlight>
                  <a:srgbClr val="E7E7E7"/>
                </a:highlight>
                <a:latin typeface="Calibri" panose="020F0502020204030204" pitchFamily="34" charset="0"/>
              </a:rPr>
              <a:t>kan wijzigingen uit andere branches </a:t>
            </a:r>
            <a:r>
              <a:rPr lang="nl-NL" sz="1800" b="1" i="0" u="none" strike="noStrike" kern="1200" dirty="0">
                <a:solidFill>
                  <a:srgbClr val="000000"/>
                </a:solidFill>
                <a:effectLst/>
                <a:highlight>
                  <a:srgbClr val="E7E7E7"/>
                </a:highlight>
                <a:latin typeface="Calibri" panose="020F0502020204030204" pitchFamily="34" charset="0"/>
              </a:rPr>
              <a:t>samenvoegen in de main branch</a:t>
            </a:r>
            <a:endParaRPr lang="nl-NL" sz="1800" b="0" i="0" u="none" strike="noStrike" dirty="0">
              <a:effectLst/>
              <a:highlight>
                <a:srgbClr val="E7E7E7"/>
              </a:highlight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nl-NL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kan samenwerken met andere developers in een </a:t>
            </a:r>
            <a:r>
              <a:rPr lang="nl-NL" sz="1800" b="1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gedeelde repository</a:t>
            </a:r>
            <a:endParaRPr lang="nl-NL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nl-NL" sz="1800" b="0" i="0" u="none" strike="noStrike" kern="1200" dirty="0">
                <a:solidFill>
                  <a:srgbClr val="000000"/>
                </a:solidFill>
                <a:effectLst/>
                <a:highlight>
                  <a:srgbClr val="E7E7E7"/>
                </a:highlight>
                <a:latin typeface="Calibri" panose="020F0502020204030204" pitchFamily="34" charset="0"/>
              </a:rPr>
              <a:t>kan door met de </a:t>
            </a:r>
            <a:r>
              <a:rPr lang="nl-NL" sz="1800" b="1" i="0" u="none" strike="noStrike" kern="1200" dirty="0">
                <a:solidFill>
                  <a:srgbClr val="000000"/>
                </a:solidFill>
                <a:effectLst/>
                <a:highlight>
                  <a:srgbClr val="E7E7E7"/>
                </a:highlight>
                <a:latin typeface="Calibri" panose="020F0502020204030204" pitchFamily="34" charset="0"/>
              </a:rPr>
              <a:t>fork &amp; pull request</a:t>
            </a:r>
            <a:r>
              <a:rPr lang="nl-NL" sz="1800" b="0" i="0" u="none" strike="noStrike" kern="1200" dirty="0">
                <a:solidFill>
                  <a:srgbClr val="000000"/>
                </a:solidFill>
                <a:effectLst/>
                <a:highlight>
                  <a:srgbClr val="E7E7E7"/>
                </a:highlight>
                <a:latin typeface="Calibri" panose="020F0502020204030204" pitchFamily="34" charset="0"/>
              </a:rPr>
              <a:t> methode samenwerken aan code op Github</a:t>
            </a:r>
            <a:endParaRPr lang="nl-NL" sz="1800" b="0" i="0" u="none" strike="noStrike" dirty="0">
              <a:effectLst/>
              <a:highlight>
                <a:srgbClr val="E7E7E7"/>
              </a:highlight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nl-NL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weten het verschil tussen de remote (github) en lokaal repository</a:t>
            </a:r>
            <a:endParaRPr lang="nl-NL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nl-NL" sz="1800" b="0" i="0" u="none" strike="noStrike" kern="1200" dirty="0">
                <a:solidFill>
                  <a:srgbClr val="000000"/>
                </a:solidFill>
                <a:effectLst/>
                <a:highlight>
                  <a:srgbClr val="E7E7E7"/>
                </a:highlight>
                <a:latin typeface="Calibri" panose="020F0502020204030204" pitchFamily="34" charset="0"/>
              </a:rPr>
              <a:t>kan meerdere websites op zijn </a:t>
            </a:r>
            <a:r>
              <a:rPr lang="nl-NL" sz="1800" b="1" i="0" u="none" strike="noStrike" kern="1200" dirty="0">
                <a:solidFill>
                  <a:srgbClr val="000000"/>
                </a:solidFill>
                <a:effectLst/>
                <a:highlight>
                  <a:srgbClr val="E7E7E7"/>
                </a:highlight>
                <a:latin typeface="Calibri" panose="020F0502020204030204" pitchFamily="34" charset="0"/>
              </a:rPr>
              <a:t>ma host</a:t>
            </a:r>
            <a:r>
              <a:rPr lang="nl-NL" sz="1800" b="0" i="0" u="none" strike="noStrike" kern="1200" dirty="0">
                <a:solidFill>
                  <a:srgbClr val="000000"/>
                </a:solidFill>
                <a:effectLst/>
                <a:highlight>
                  <a:srgbClr val="E7E7E7"/>
                </a:highlight>
                <a:latin typeface="Calibri" panose="020F0502020204030204" pitchFamily="34" charset="0"/>
              </a:rPr>
              <a:t> plaatsen en deze via urls benaderen</a:t>
            </a:r>
            <a:endParaRPr lang="nl-NL" sz="1800" b="0" i="0" u="none" strike="noStrike" dirty="0">
              <a:effectLst/>
              <a:highlight>
                <a:srgbClr val="E7E7E7"/>
              </a:highlight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nl-NL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kan een </a:t>
            </a:r>
            <a:r>
              <a:rPr lang="nl-NL" sz="1800" b="1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merge conflict</a:t>
            </a:r>
            <a:r>
              <a:rPr lang="nl-NL" sz="1800" b="0" i="0" u="none" strike="noStrike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herkennen en oplossen</a:t>
            </a:r>
            <a:endParaRPr lang="nl-NL" sz="1800" b="0" i="0" u="none" strike="noStrike" dirty="0">
              <a:effectLst/>
              <a:latin typeface="Arial" panose="020B0604020202020204" pitchFamily="34" charset="0"/>
            </a:endParaRPr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51BB6E-F73C-4A39-AF5F-9BC8E79A5F50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04553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11/07/2024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11/07/2024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11/07/2024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11/07/2024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11/07/2024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11/07/2024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11/07/2024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11/07/2024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11/07/2024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11/07/2024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11/07/2024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11/07/2024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filezilla-project.org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panel.ma-cloud.nl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[StudentID].hosts1.ma-cloud.nl/voorbeeld/myText.txt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ma.topdesk.net/tas/public/ssp/content/detail/knowledgeitem?unid=08bfed8786be4b509af99524f285095b" TargetMode="External"/><Relationship Id="rId2" Type="http://schemas.openxmlformats.org/officeDocument/2006/relationships/hyperlink" Target="https://ma.topdesk.net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a.topdesk.net/tas/public/ssp/content/detail/knowledgeitem?unid=34da1499d6004d499d44741f6e70e310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anel.ma-cloud.nl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[studenten-id].hosts*.ma-cloud.nl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>
                <a:cs typeface="Calibri Light"/>
              </a:rPr>
              <a:t>M1 SKIL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5750" indent="-285750" algn="l">
              <a:buFont typeface="Arial"/>
              <a:buChar char="•"/>
            </a:pPr>
            <a:endParaRPr lang="nl-NL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368160-E454-470E-B8E4-A39038403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>
                <a:cs typeface="Calibri Light"/>
              </a:rPr>
              <a:t>FileZilla</a:t>
            </a:r>
            <a:endParaRPr lang="nl-NL"/>
          </a:p>
        </p:txBody>
      </p:sp>
      <p:pic>
        <p:nvPicPr>
          <p:cNvPr id="4" name="Afbeelding 4" descr="Afbeelding met tekst&#10;&#10;Automatisch gegenereerde beschrijving">
            <a:extLst>
              <a:ext uri="{FF2B5EF4-FFF2-40B4-BE49-F238E27FC236}">
                <a16:creationId xmlns:a16="http://schemas.microsoft.com/office/drawing/2014/main" id="{F430AFDB-A885-4AF4-8C5E-9916545B5D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1815" y="1473933"/>
            <a:ext cx="5185907" cy="4351338"/>
          </a:xfrm>
        </p:spPr>
      </p:pic>
      <p:sp>
        <p:nvSpPr>
          <p:cNvPr id="5" name="Pijl: links 4">
            <a:extLst>
              <a:ext uri="{FF2B5EF4-FFF2-40B4-BE49-F238E27FC236}">
                <a16:creationId xmlns:a16="http://schemas.microsoft.com/office/drawing/2014/main" id="{A0D259BF-DE82-4EB8-92A0-ECA8E7B5651A}"/>
              </a:ext>
            </a:extLst>
          </p:cNvPr>
          <p:cNvSpPr/>
          <p:nvPr/>
        </p:nvSpPr>
        <p:spPr>
          <a:xfrm rot="-2400000">
            <a:off x="2842103" y="2844760"/>
            <a:ext cx="2784230" cy="146538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B067DA36-0FA3-4BBE-B465-5ABA39FD0388}"/>
              </a:ext>
            </a:extLst>
          </p:cNvPr>
          <p:cNvSpPr txBox="1"/>
          <p:nvPr/>
        </p:nvSpPr>
        <p:spPr>
          <a:xfrm>
            <a:off x="6434015" y="758093"/>
            <a:ext cx="3671275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/>
              <a:t>Browse naar </a:t>
            </a:r>
            <a:endParaRPr lang="nl-NL">
              <a:cs typeface="Calibri" panose="020F0502020204030204"/>
            </a:endParaRPr>
          </a:p>
          <a:p>
            <a:r>
              <a:rPr lang="nl-NL">
                <a:ea typeface="+mn-lt"/>
                <a:cs typeface="+mn-lt"/>
                <a:hlinkClick r:id="rId3"/>
              </a:rPr>
              <a:t>https://filezilla-project.org/</a:t>
            </a:r>
          </a:p>
          <a:p>
            <a:endParaRPr lang="nl-NL">
              <a:ea typeface="+mn-lt"/>
              <a:cs typeface="+mn-lt"/>
            </a:endParaRPr>
          </a:p>
          <a:p>
            <a:r>
              <a:rPr lang="nl-NL">
                <a:ea typeface="+mn-lt"/>
                <a:cs typeface="+mn-lt"/>
              </a:rPr>
              <a:t>Click op Download FileZilla Client</a:t>
            </a:r>
          </a:p>
          <a:p>
            <a:endParaRPr lang="nl-NL">
              <a:ea typeface="+mn-lt"/>
              <a:cs typeface="+mn-lt"/>
            </a:endParaRPr>
          </a:p>
          <a:p>
            <a:endParaRPr lang="nl-NL">
              <a:ea typeface="+mn-lt"/>
              <a:cs typeface="+mn-lt"/>
            </a:endParaRPr>
          </a:p>
        </p:txBody>
      </p:sp>
      <p:pic>
        <p:nvPicPr>
          <p:cNvPr id="8" name="Afbeelding 8">
            <a:extLst>
              <a:ext uri="{FF2B5EF4-FFF2-40B4-BE49-F238E27FC236}">
                <a16:creationId xmlns:a16="http://schemas.microsoft.com/office/drawing/2014/main" id="{493732A9-C476-482C-9261-8516D79672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3323" y="2121745"/>
            <a:ext cx="4276969" cy="2829432"/>
          </a:xfrm>
          <a:prstGeom prst="rect">
            <a:avLst/>
          </a:prstGeom>
        </p:spPr>
      </p:pic>
      <p:sp>
        <p:nvSpPr>
          <p:cNvPr id="9" name="Tekstvak 8">
            <a:extLst>
              <a:ext uri="{FF2B5EF4-FFF2-40B4-BE49-F238E27FC236}">
                <a16:creationId xmlns:a16="http://schemas.microsoft.com/office/drawing/2014/main" id="{01544A67-30A3-46B3-8B5E-885CE665CED1}"/>
              </a:ext>
            </a:extLst>
          </p:cNvPr>
          <p:cNvSpPr txBox="1"/>
          <p:nvPr/>
        </p:nvSpPr>
        <p:spPr>
          <a:xfrm>
            <a:off x="6394938" y="5076093"/>
            <a:ext cx="545904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/>
              <a:t>Kies jouw OS (de site geeft al een advies)</a:t>
            </a:r>
            <a:endParaRPr lang="nl-NL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63610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79D9B9-E521-48FE-999C-2A3734AF1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Afbeelding 4">
            <a:extLst>
              <a:ext uri="{FF2B5EF4-FFF2-40B4-BE49-F238E27FC236}">
                <a16:creationId xmlns:a16="http://schemas.microsoft.com/office/drawing/2014/main" id="{1F4F1434-9BA2-409B-B492-C9CE79F8BB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2078" y="1542317"/>
            <a:ext cx="5354306" cy="4351338"/>
          </a:xfr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2C594EF0-1C65-4B0A-8BCC-0F9371184D6A}"/>
              </a:ext>
            </a:extLst>
          </p:cNvPr>
          <p:cNvSpPr txBox="1"/>
          <p:nvPr/>
        </p:nvSpPr>
        <p:spPr>
          <a:xfrm>
            <a:off x="6414476" y="2145324"/>
            <a:ext cx="5459046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/>
              <a:t>kies de (gratis) standaard versie</a:t>
            </a:r>
          </a:p>
          <a:p>
            <a:endParaRPr lang="nl-NL">
              <a:cs typeface="Calibri"/>
            </a:endParaRPr>
          </a:p>
          <a:p>
            <a:r>
              <a:rPr lang="nl-NL">
                <a:cs typeface="Calibri"/>
              </a:rPr>
              <a:t>Onderaan in jouw browserscherm komt de melding dat het programma wordt gedownload</a:t>
            </a:r>
          </a:p>
        </p:txBody>
      </p:sp>
      <p:sp>
        <p:nvSpPr>
          <p:cNvPr id="8" name="Pijl: links 7">
            <a:extLst>
              <a:ext uri="{FF2B5EF4-FFF2-40B4-BE49-F238E27FC236}">
                <a16:creationId xmlns:a16="http://schemas.microsoft.com/office/drawing/2014/main" id="{D03325C4-C82F-4FC6-8CDE-9EB65A06FD7C}"/>
              </a:ext>
            </a:extLst>
          </p:cNvPr>
          <p:cNvSpPr/>
          <p:nvPr/>
        </p:nvSpPr>
        <p:spPr>
          <a:xfrm rot="-2400000">
            <a:off x="2959334" y="3616529"/>
            <a:ext cx="2784230" cy="146538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9" name="Afbeelding 9">
            <a:extLst>
              <a:ext uri="{FF2B5EF4-FFF2-40B4-BE49-F238E27FC236}">
                <a16:creationId xmlns:a16="http://schemas.microsoft.com/office/drawing/2014/main" id="{0212A43E-98E5-4548-86C4-A7855F686C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7939" y="3600123"/>
            <a:ext cx="2743200" cy="635346"/>
          </a:xfrm>
          <a:prstGeom prst="rect">
            <a:avLst/>
          </a:prstGeom>
        </p:spPr>
      </p:pic>
      <p:sp>
        <p:nvSpPr>
          <p:cNvPr id="10" name="Tekstvak 9">
            <a:extLst>
              <a:ext uri="{FF2B5EF4-FFF2-40B4-BE49-F238E27FC236}">
                <a16:creationId xmlns:a16="http://schemas.microsoft.com/office/drawing/2014/main" id="{6EDF0A9E-2F26-4FAC-B352-96599873E28A}"/>
              </a:ext>
            </a:extLst>
          </p:cNvPr>
          <p:cNvSpPr txBox="1"/>
          <p:nvPr/>
        </p:nvSpPr>
        <p:spPr>
          <a:xfrm>
            <a:off x="6414476" y="4489939"/>
            <a:ext cx="545904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/>
              <a:t>Als</a:t>
            </a:r>
            <a:r>
              <a:rPr lang="nl-NL">
                <a:cs typeface="Calibri"/>
              </a:rPr>
              <a:t> de app volledig downloaden, kan je de installatie starten door hier dubbel op te klikken 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26719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60968D-8AEE-41D0-9E9D-6729A136C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>
                <a:cs typeface="Calibri Light"/>
              </a:rPr>
              <a:t>Ftp connectie met ma-cloud maken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F2219DE-A305-4F74-A361-9F78C7BDD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>
                <a:cs typeface="Calibri"/>
              </a:rPr>
              <a:t>Als je FileZilla opent zie je de volgende Graphical User Interface</a:t>
            </a:r>
          </a:p>
        </p:txBody>
      </p:sp>
      <p:pic>
        <p:nvPicPr>
          <p:cNvPr id="4" name="Afbeelding 4">
            <a:extLst>
              <a:ext uri="{FF2B5EF4-FFF2-40B4-BE49-F238E27FC236}">
                <a16:creationId xmlns:a16="http://schemas.microsoft.com/office/drawing/2014/main" id="{0BD887A4-DCCB-467B-9E73-9702843D2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702" y="2447192"/>
            <a:ext cx="4736123" cy="4193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515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60968D-8AEE-41D0-9E9D-6729A136C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>
                <a:cs typeface="Calibri Light"/>
              </a:rPr>
              <a:t>Ftp connectie met ma-cloud maken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F2219DE-A305-4F74-A361-9F78C7BDD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>
                <a:cs typeface="Calibri"/>
              </a:rPr>
              <a:t>Als je FileZilla opent zie je de volgende Graphical User Interface</a:t>
            </a:r>
          </a:p>
        </p:txBody>
      </p:sp>
      <p:pic>
        <p:nvPicPr>
          <p:cNvPr id="4" name="Afbeelding 4">
            <a:extLst>
              <a:ext uri="{FF2B5EF4-FFF2-40B4-BE49-F238E27FC236}">
                <a16:creationId xmlns:a16="http://schemas.microsoft.com/office/drawing/2014/main" id="{0BD887A4-DCCB-467B-9E73-9702843D2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630" y="2538681"/>
            <a:ext cx="4736123" cy="4193639"/>
          </a:xfrm>
          <a:prstGeom prst="rect">
            <a:avLst/>
          </a:prstGeom>
        </p:spPr>
      </p:pic>
      <p:pic>
        <p:nvPicPr>
          <p:cNvPr id="5" name="Afbeelding 4" descr="Afbeelding met tafel&#10;&#10;Automatisch gegenereerde beschrijving">
            <a:extLst>
              <a:ext uri="{FF2B5EF4-FFF2-40B4-BE49-F238E27FC236}">
                <a16:creationId xmlns:a16="http://schemas.microsoft.com/office/drawing/2014/main" id="{1C307BC2-9999-4681-A65D-5957EB937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0476" y="2607066"/>
            <a:ext cx="4736123" cy="4193639"/>
          </a:xfrm>
          <a:prstGeom prst="rect">
            <a:avLst/>
          </a:prstGeom>
        </p:spPr>
      </p:pic>
      <p:sp>
        <p:nvSpPr>
          <p:cNvPr id="9" name="Rechthoek 8">
            <a:extLst>
              <a:ext uri="{FF2B5EF4-FFF2-40B4-BE49-F238E27FC236}">
                <a16:creationId xmlns:a16="http://schemas.microsoft.com/office/drawing/2014/main" id="{888B7557-B5F2-448D-97AF-202DF99A9DB1}"/>
              </a:ext>
            </a:extLst>
          </p:cNvPr>
          <p:cNvSpPr/>
          <p:nvPr/>
        </p:nvSpPr>
        <p:spPr>
          <a:xfrm>
            <a:off x="6195644" y="4632566"/>
            <a:ext cx="2246922" cy="1221153"/>
          </a:xfrm>
          <a:prstGeom prst="rect">
            <a:avLst/>
          </a:prstGeom>
          <a:solidFill>
            <a:srgbClr val="D11313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nl-NL">
                <a:solidFill>
                  <a:srgbClr val="000000"/>
                </a:solidFill>
                <a:cs typeface="Calibri"/>
              </a:rPr>
              <a:t>Jouw computer</a:t>
            </a:r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CC2183A1-A7A0-4B65-B3C0-7C06C65FC757}"/>
              </a:ext>
            </a:extLst>
          </p:cNvPr>
          <p:cNvSpPr/>
          <p:nvPr/>
        </p:nvSpPr>
        <p:spPr>
          <a:xfrm>
            <a:off x="8569567" y="4632566"/>
            <a:ext cx="2246922" cy="1221153"/>
          </a:xfrm>
          <a:prstGeom prst="rect">
            <a:avLst/>
          </a:prstGeom>
          <a:solidFill>
            <a:srgbClr val="D11313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nl-NL">
                <a:solidFill>
                  <a:srgbClr val="000000"/>
                </a:solidFill>
                <a:cs typeface="Calibri"/>
              </a:rPr>
              <a:t>Remote server</a:t>
            </a:r>
          </a:p>
        </p:txBody>
      </p:sp>
    </p:spTree>
    <p:extLst>
      <p:ext uri="{BB962C8B-B14F-4D97-AF65-F5344CB8AC3E}">
        <p14:creationId xmlns:p14="http://schemas.microsoft.com/office/powerpoint/2010/main" val="971688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5578CD-95DC-44DD-9834-C07747FC3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>
                <a:cs typeface="Calibri Light"/>
              </a:rPr>
              <a:t>Hoe moet ik publiceren op ma-</a:t>
            </a:r>
            <a:r>
              <a:rPr lang="nl-NL" err="1">
                <a:cs typeface="Calibri Light"/>
              </a:rPr>
              <a:t>cloud</a:t>
            </a:r>
            <a:r>
              <a:rPr lang="nl-NL">
                <a:cs typeface="Calibri Light"/>
              </a:rPr>
              <a:t>?</a:t>
            </a:r>
          </a:p>
        </p:txBody>
      </p:sp>
      <p:pic>
        <p:nvPicPr>
          <p:cNvPr id="4" name="Afbeelding 4" descr="Afbeelding met tekst&#10;&#10;Automatisch gegenereerde beschrijving">
            <a:extLst>
              <a:ext uri="{FF2B5EF4-FFF2-40B4-BE49-F238E27FC236}">
                <a16:creationId xmlns:a16="http://schemas.microsoft.com/office/drawing/2014/main" id="{D79CA7C8-A01A-40A4-84C2-A402F498BA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7600" y="1747471"/>
            <a:ext cx="5358646" cy="4351338"/>
          </a:xfr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B5D354C4-53B7-4320-892E-24212791CAF5}"/>
              </a:ext>
            </a:extLst>
          </p:cNvPr>
          <p:cNvSpPr txBox="1"/>
          <p:nvPr/>
        </p:nvSpPr>
        <p:spPr>
          <a:xfrm>
            <a:off x="6414476" y="2145324"/>
            <a:ext cx="5459046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>
                <a:cs typeface="Calibri"/>
              </a:rPr>
              <a:t>Als je een bestand op de server wil plaatsen, moet je eerst een plek maken waar je een bestand kan aanmaken en vervolgens een bestand aanmaken, bewerken en bewaren</a:t>
            </a:r>
          </a:p>
          <a:p>
            <a:endParaRPr lang="nl-NL"/>
          </a:p>
          <a:p>
            <a:endParaRPr lang="nl-NL">
              <a:cs typeface="Calibri"/>
            </a:endParaRPr>
          </a:p>
        </p:txBody>
      </p:sp>
      <p:pic>
        <p:nvPicPr>
          <p:cNvPr id="7" name="Afbeelding 7">
            <a:extLst>
              <a:ext uri="{FF2B5EF4-FFF2-40B4-BE49-F238E27FC236}">
                <a16:creationId xmlns:a16="http://schemas.microsoft.com/office/drawing/2014/main" id="{DDA603EC-BEE2-449D-8650-3FBD5AC90A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9015" y="4155745"/>
            <a:ext cx="2743200" cy="2376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1091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BD269A-857F-4215-83CA-EC71FD732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>
                <a:cs typeface="Calibri Light"/>
              </a:rPr>
              <a:t>Ruimte voor bestand maken</a:t>
            </a:r>
          </a:p>
        </p:txBody>
      </p:sp>
      <p:pic>
        <p:nvPicPr>
          <p:cNvPr id="4" name="Afbeelding 4">
            <a:extLst>
              <a:ext uri="{FF2B5EF4-FFF2-40B4-BE49-F238E27FC236}">
                <a16:creationId xmlns:a16="http://schemas.microsoft.com/office/drawing/2014/main" id="{13A17B5B-8B4A-4173-A803-C82E0FB199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45449" y="1542317"/>
            <a:ext cx="5023718" cy="4351338"/>
          </a:xfrm>
        </p:spPr>
      </p:pic>
      <p:sp>
        <p:nvSpPr>
          <p:cNvPr id="5" name="Tekstvak 4">
            <a:extLst>
              <a:ext uri="{FF2B5EF4-FFF2-40B4-BE49-F238E27FC236}">
                <a16:creationId xmlns:a16="http://schemas.microsoft.com/office/drawing/2014/main" id="{5196DC87-3FFA-4F4F-A261-BBBDB3136065}"/>
              </a:ext>
            </a:extLst>
          </p:cNvPr>
          <p:cNvSpPr txBox="1"/>
          <p:nvPr/>
        </p:nvSpPr>
        <p:spPr>
          <a:xfrm>
            <a:off x="875323" y="1920631"/>
            <a:ext cx="4325815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>
                <a:cs typeface="Segoe UI"/>
              </a:rPr>
              <a:t>Noem de directory 'voorbeeld'</a:t>
            </a:r>
            <a:endParaRPr lang="nl-NL"/>
          </a:p>
          <a:p>
            <a:endParaRPr lang="nl-NL">
              <a:cs typeface="Segoe UI"/>
            </a:endParaRPr>
          </a:p>
          <a:p>
            <a:r>
              <a:rPr lang="nl-NL">
                <a:cs typeface="Segoe UI"/>
              </a:rPr>
              <a:t>Tijdens de rest van jouw studie zal je deze manier van bestanden plaatsen niet vaak gebruiken, maar het is nu nog even een voorbeeld</a:t>
            </a:r>
          </a:p>
          <a:p>
            <a:r>
              <a:rPr lang="nl-NL">
                <a:cs typeface="Segoe UI"/>
              </a:rPr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35249607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EE20D7-57D2-407E-875A-2C9113CA6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>
                <a:cs typeface="Calibri Light"/>
              </a:rPr>
              <a:t>De File Explorer </a:t>
            </a:r>
          </a:p>
        </p:txBody>
      </p:sp>
      <p:pic>
        <p:nvPicPr>
          <p:cNvPr id="4" name="Afbeelding 4">
            <a:extLst>
              <a:ext uri="{FF2B5EF4-FFF2-40B4-BE49-F238E27FC236}">
                <a16:creationId xmlns:a16="http://schemas.microsoft.com/office/drawing/2014/main" id="{922C501B-548A-4731-A1F7-EA7B318092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16573" y="1864702"/>
            <a:ext cx="3283932" cy="4351338"/>
          </a:xfrm>
        </p:spPr>
      </p:pic>
      <p:sp>
        <p:nvSpPr>
          <p:cNvPr id="5" name="Tekstvak 4">
            <a:extLst>
              <a:ext uri="{FF2B5EF4-FFF2-40B4-BE49-F238E27FC236}">
                <a16:creationId xmlns:a16="http://schemas.microsoft.com/office/drawing/2014/main" id="{6D977871-EA97-4C3C-8B45-AEFD72521F3D}"/>
              </a:ext>
            </a:extLst>
          </p:cNvPr>
          <p:cNvSpPr txBox="1"/>
          <p:nvPr/>
        </p:nvSpPr>
        <p:spPr>
          <a:xfrm>
            <a:off x="943708" y="1393092"/>
            <a:ext cx="391550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>
                <a:cs typeface="Segoe UI"/>
              </a:rPr>
              <a:t>Kies in de Windowsbalk het zoek-icoon </a:t>
            </a:r>
          </a:p>
        </p:txBody>
      </p:sp>
      <p:pic>
        <p:nvPicPr>
          <p:cNvPr id="6" name="Afbeelding 6">
            <a:extLst>
              <a:ext uri="{FF2B5EF4-FFF2-40B4-BE49-F238E27FC236}">
                <a16:creationId xmlns:a16="http://schemas.microsoft.com/office/drawing/2014/main" id="{3A9A64A8-9A00-4C0B-A7D7-6EC1C5FA53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8721" y="1831731"/>
            <a:ext cx="915865" cy="752230"/>
          </a:xfrm>
          <a:prstGeom prst="rect">
            <a:avLst/>
          </a:prstGeom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id="{D68E03B1-57E0-42B1-AF64-14A4BC330345}"/>
              </a:ext>
            </a:extLst>
          </p:cNvPr>
          <p:cNvSpPr txBox="1"/>
          <p:nvPr/>
        </p:nvSpPr>
        <p:spPr>
          <a:xfrm>
            <a:off x="631092" y="3346938"/>
            <a:ext cx="391550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>
                <a:cs typeface="Segoe UI"/>
              </a:rPr>
              <a:t>Type explorer </a:t>
            </a:r>
          </a:p>
          <a:p>
            <a:r>
              <a:rPr lang="nl-NL">
                <a:cs typeface="Segoe UI"/>
              </a:rPr>
              <a:t>Kies de File Explorer</a:t>
            </a:r>
          </a:p>
        </p:txBody>
      </p:sp>
    </p:spTree>
    <p:extLst>
      <p:ext uri="{BB962C8B-B14F-4D97-AF65-F5344CB8AC3E}">
        <p14:creationId xmlns:p14="http://schemas.microsoft.com/office/powerpoint/2010/main" val="39923053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06EF8C-1E15-4651-9C87-CEE68E0C0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>
                <a:cs typeface="Calibri Light"/>
              </a:rPr>
              <a:t>File Explorer</a:t>
            </a:r>
            <a:endParaRPr lang="nl-NL"/>
          </a:p>
        </p:txBody>
      </p:sp>
      <p:pic>
        <p:nvPicPr>
          <p:cNvPr id="4" name="Afbeelding 4" descr="Afbeelding met tekst&#10;&#10;Automatisch gegenereerde beschrijving">
            <a:extLst>
              <a:ext uri="{FF2B5EF4-FFF2-40B4-BE49-F238E27FC236}">
                <a16:creationId xmlns:a16="http://schemas.microsoft.com/office/drawing/2014/main" id="{B9D4F440-A211-436D-9430-ECC58436B1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35968" y="1806087"/>
            <a:ext cx="5785140" cy="4351338"/>
          </a:xfr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A09A4265-34FF-46F5-A17D-1A25F46108D4}"/>
              </a:ext>
            </a:extLst>
          </p:cNvPr>
          <p:cNvSpPr txBox="1"/>
          <p:nvPr/>
        </p:nvSpPr>
        <p:spPr>
          <a:xfrm>
            <a:off x="728785" y="2878015"/>
            <a:ext cx="3915507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>
                <a:cs typeface="Segoe UI"/>
              </a:rPr>
              <a:t>Scroll in het linker paneel naar de map</a:t>
            </a:r>
            <a:br>
              <a:rPr lang="nl-NL">
                <a:cs typeface="Segoe UI"/>
              </a:rPr>
            </a:br>
            <a:r>
              <a:rPr lang="nl-NL">
                <a:cs typeface="Segoe UI"/>
              </a:rPr>
              <a:t>Documenten</a:t>
            </a:r>
            <a:endParaRPr lang="nl-NL"/>
          </a:p>
          <a:p>
            <a:endParaRPr lang="nl-NL">
              <a:cs typeface="Segoe UI"/>
            </a:endParaRPr>
          </a:p>
          <a:p>
            <a:r>
              <a:rPr lang="nl-NL">
                <a:cs typeface="Calibri"/>
              </a:rPr>
              <a:t>Scroll vervolgens in het rechter paneel naar de map voorbeeld en dubbelclick deze map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850320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3D06D5-CF87-446F-AAAB-A93E82456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>
                <a:cs typeface="Calibri Light"/>
              </a:rPr>
              <a:t>In File Explorer een nieuw </a:t>
            </a:r>
            <a:r>
              <a:rPr lang="nl-NL" err="1">
                <a:cs typeface="Calibri Light"/>
              </a:rPr>
              <a:t>textbestand</a:t>
            </a:r>
            <a:r>
              <a:rPr lang="nl-NL">
                <a:cs typeface="Calibri Light"/>
              </a:rPr>
              <a:t> aanmaken</a:t>
            </a:r>
          </a:p>
        </p:txBody>
      </p:sp>
      <p:pic>
        <p:nvPicPr>
          <p:cNvPr id="4" name="Afbeelding 4">
            <a:extLst>
              <a:ext uri="{FF2B5EF4-FFF2-40B4-BE49-F238E27FC236}">
                <a16:creationId xmlns:a16="http://schemas.microsoft.com/office/drawing/2014/main" id="{86B9798C-BA3B-410E-B3E9-8B4C8FD9BE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4624" y="1913548"/>
            <a:ext cx="5680751" cy="4351338"/>
          </a:xfr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377DCD50-CB36-466C-92CC-1958FDCF5966}"/>
              </a:ext>
            </a:extLst>
          </p:cNvPr>
          <p:cNvSpPr txBox="1"/>
          <p:nvPr/>
        </p:nvSpPr>
        <p:spPr>
          <a:xfrm>
            <a:off x="875323" y="1910861"/>
            <a:ext cx="3915507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>
                <a:cs typeface="Segoe UI"/>
              </a:rPr>
              <a:t>Click met de rechter muisknop op het rechter paneel van de File Explorer</a:t>
            </a:r>
          </a:p>
          <a:p>
            <a:r>
              <a:rPr lang="nl-NL">
                <a:cs typeface="Segoe UI"/>
              </a:rPr>
              <a:t>Kies de optie New &gt;</a:t>
            </a:r>
          </a:p>
          <a:p>
            <a:r>
              <a:rPr lang="nl-NL">
                <a:cs typeface="Segoe UI"/>
              </a:rPr>
              <a:t>Kies de optie Tekst Document</a:t>
            </a:r>
          </a:p>
          <a:p>
            <a:endParaRPr lang="nl-NL">
              <a:cs typeface="Segoe UI"/>
            </a:endParaRPr>
          </a:p>
          <a:p>
            <a:r>
              <a:rPr lang="nl-NL">
                <a:cs typeface="Segoe UI"/>
              </a:rPr>
              <a:t>Noem jouw document myText</a:t>
            </a:r>
          </a:p>
        </p:txBody>
      </p:sp>
      <p:pic>
        <p:nvPicPr>
          <p:cNvPr id="7" name="Afbeelding 7">
            <a:extLst>
              <a:ext uri="{FF2B5EF4-FFF2-40B4-BE49-F238E27FC236}">
                <a16:creationId xmlns:a16="http://schemas.microsoft.com/office/drawing/2014/main" id="{929216CD-B462-4005-8DD0-AA43FD3580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789" y="3697165"/>
            <a:ext cx="1552575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2243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7B4BDD-B4FE-42D3-9328-8ABC0137B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>
                <a:cs typeface="Calibri Light"/>
              </a:rPr>
              <a:t>Tekst invoeren met Notepad</a:t>
            </a:r>
            <a:endParaRPr lang="nl-NL"/>
          </a:p>
        </p:txBody>
      </p:sp>
      <p:pic>
        <p:nvPicPr>
          <p:cNvPr id="4" name="Afbeelding 4">
            <a:extLst>
              <a:ext uri="{FF2B5EF4-FFF2-40B4-BE49-F238E27FC236}">
                <a16:creationId xmlns:a16="http://schemas.microsoft.com/office/drawing/2014/main" id="{31D8823E-C88E-40D0-84C5-0D735E397D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22005" y="1972163"/>
            <a:ext cx="6329219" cy="4351338"/>
          </a:xfr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2BA9AC0F-A024-4C52-ADAD-5C35D48400E9}"/>
              </a:ext>
            </a:extLst>
          </p:cNvPr>
          <p:cNvSpPr txBox="1"/>
          <p:nvPr/>
        </p:nvSpPr>
        <p:spPr>
          <a:xfrm>
            <a:off x="875323" y="1910861"/>
            <a:ext cx="3915507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>
                <a:cs typeface="Segoe UI"/>
              </a:rPr>
              <a:t>Open het bestand </a:t>
            </a:r>
            <a:r>
              <a:rPr lang="nl-NL" err="1">
                <a:cs typeface="Segoe UI"/>
              </a:rPr>
              <a:t>myText</a:t>
            </a:r>
            <a:r>
              <a:rPr lang="nl-NL">
                <a:cs typeface="Segoe UI"/>
              </a:rPr>
              <a:t> door er dubbel op klikken</a:t>
            </a:r>
          </a:p>
          <a:p>
            <a:r>
              <a:rPr lang="nl-NL">
                <a:cs typeface="Segoe UI"/>
              </a:rPr>
              <a:t>Type je naam en klas in dit bestand</a:t>
            </a:r>
          </a:p>
          <a:p>
            <a:r>
              <a:rPr lang="nl-NL">
                <a:cs typeface="Segoe UI"/>
              </a:rPr>
              <a:t>Bewaar het bestand</a:t>
            </a:r>
          </a:p>
        </p:txBody>
      </p:sp>
    </p:spTree>
    <p:extLst>
      <p:ext uri="{BB962C8B-B14F-4D97-AF65-F5344CB8AC3E}">
        <p14:creationId xmlns:p14="http://schemas.microsoft.com/office/powerpoint/2010/main" val="3231605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F6C8EA-9AE2-EC7C-6BC6-BC83659E3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>
                <a:cs typeface="Calibri Light"/>
              </a:rPr>
              <a:t>Wat zijn skills?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F46C0B5-2120-BF43-63D8-FC15552EE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 b="1">
                <a:ea typeface="+mn-lt"/>
                <a:cs typeface="+mn-lt"/>
              </a:rPr>
              <a:t>SKILL: </a:t>
            </a:r>
            <a:r>
              <a:rPr lang="nl-NL">
                <a:ea typeface="+mn-lt"/>
                <a:cs typeface="+mn-lt"/>
              </a:rPr>
              <a:t>vaardigheid, grote bedrevenheid ergens in, vooral nodig voor de vervulling van een bepaalde functie, de uitvoering van een bepaald project of het beoefenen van een bepaald spel.</a:t>
            </a:r>
          </a:p>
          <a:p>
            <a:endParaRPr lang="nl-NL">
              <a:cs typeface="Calibri" panose="020F0502020204030204"/>
            </a:endParaRPr>
          </a:p>
          <a:p>
            <a:r>
              <a:rPr lang="nl-NL">
                <a:cs typeface="Calibri" panose="020F0502020204030204"/>
              </a:rPr>
              <a:t>Tijdens deze lessen ga je jezelf de skills aanleren die nodig zijn om in een team software te kunnen ontwikkelen</a:t>
            </a:r>
          </a:p>
        </p:txBody>
      </p:sp>
    </p:spTree>
    <p:extLst>
      <p:ext uri="{BB962C8B-B14F-4D97-AF65-F5344CB8AC3E}">
        <p14:creationId xmlns:p14="http://schemas.microsoft.com/office/powerpoint/2010/main" val="34684108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8A016C-CEED-4A97-9452-D2A41E805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>
                <a:cs typeface="Calibri Light"/>
              </a:rPr>
              <a:t>Remote server aanmaken</a:t>
            </a:r>
            <a:endParaRPr lang="nl-NL"/>
          </a:p>
        </p:txBody>
      </p:sp>
      <p:pic>
        <p:nvPicPr>
          <p:cNvPr id="4" name="Afbeelding 4" descr="Afbeelding met tekst&#10;&#10;Automatisch gegenereerde beschrijving">
            <a:extLst>
              <a:ext uri="{FF2B5EF4-FFF2-40B4-BE49-F238E27FC236}">
                <a16:creationId xmlns:a16="http://schemas.microsoft.com/office/drawing/2014/main" id="{7DC77A3B-CDE9-4FC1-A388-074C5ACC0F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60764" y="1911156"/>
            <a:ext cx="5726715" cy="4351338"/>
          </a:xfr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27EFC393-C65A-49E3-99DC-3C17321A6EAC}"/>
              </a:ext>
            </a:extLst>
          </p:cNvPr>
          <p:cNvSpPr txBox="1"/>
          <p:nvPr/>
        </p:nvSpPr>
        <p:spPr>
          <a:xfrm>
            <a:off x="408792" y="1910861"/>
            <a:ext cx="503518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>
                <a:cs typeface="Segoe UI"/>
              </a:rPr>
              <a:t>Kies bij FileZilla voor de Site manager</a:t>
            </a:r>
            <a:endParaRPr lang="nl-NL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31B2D438-BE00-0F1C-80B5-09592A79D2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64830"/>
            <a:ext cx="4757568" cy="3830655"/>
          </a:xfrm>
          <a:prstGeom prst="rect">
            <a:avLst/>
          </a:prstGeom>
        </p:spPr>
      </p:pic>
      <p:sp>
        <p:nvSpPr>
          <p:cNvPr id="5" name="Pijl omlaag 4">
            <a:extLst>
              <a:ext uri="{FF2B5EF4-FFF2-40B4-BE49-F238E27FC236}">
                <a16:creationId xmlns:a16="http://schemas.microsoft.com/office/drawing/2014/main" id="{4DE7E083-4467-C8EC-444D-D77626DB8B87}"/>
              </a:ext>
            </a:extLst>
          </p:cNvPr>
          <p:cNvSpPr/>
          <p:nvPr/>
        </p:nvSpPr>
        <p:spPr>
          <a:xfrm rot="9353473">
            <a:off x="1281917" y="3115070"/>
            <a:ext cx="891540" cy="236296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Pijl omlaag 6">
            <a:extLst>
              <a:ext uri="{FF2B5EF4-FFF2-40B4-BE49-F238E27FC236}">
                <a16:creationId xmlns:a16="http://schemas.microsoft.com/office/drawing/2014/main" id="{AC1B7760-D73A-5355-3C70-ABD1FCA57526}"/>
              </a:ext>
            </a:extLst>
          </p:cNvPr>
          <p:cNvSpPr/>
          <p:nvPr/>
        </p:nvSpPr>
        <p:spPr>
          <a:xfrm rot="9353473">
            <a:off x="6539717" y="2394980"/>
            <a:ext cx="891540" cy="236296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574980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5163F5-2564-41C1-B22B-80D2A0390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>
                <a:cs typeface="Calibri Light"/>
              </a:rPr>
              <a:t>De Site Manager van FileZilla</a:t>
            </a:r>
          </a:p>
        </p:txBody>
      </p:sp>
      <p:pic>
        <p:nvPicPr>
          <p:cNvPr id="4" name="Afbeelding 4">
            <a:extLst>
              <a:ext uri="{FF2B5EF4-FFF2-40B4-BE49-F238E27FC236}">
                <a16:creationId xmlns:a16="http://schemas.microsoft.com/office/drawing/2014/main" id="{ACDD99F9-0CD2-45CB-A90A-9B26778216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0181" y="1698624"/>
            <a:ext cx="7832408" cy="4351338"/>
          </a:xfr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1F0C1795-FB6A-4834-B4F9-5C7902528C0E}"/>
              </a:ext>
            </a:extLst>
          </p:cNvPr>
          <p:cNvSpPr txBox="1"/>
          <p:nvPr/>
        </p:nvSpPr>
        <p:spPr>
          <a:xfrm>
            <a:off x="408792" y="1910861"/>
            <a:ext cx="5035180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>
                <a:cs typeface="Segoe UI"/>
              </a:rPr>
              <a:t>Kies bij FileZilla voor de Site manager</a:t>
            </a:r>
          </a:p>
          <a:p>
            <a:endParaRPr lang="nl-NL">
              <a:cs typeface="Segoe UI"/>
            </a:endParaRPr>
          </a:p>
          <a:p>
            <a:r>
              <a:rPr lang="nl-NL">
                <a:cs typeface="Segoe UI"/>
              </a:rPr>
              <a:t>Protocol: SFTP</a:t>
            </a:r>
          </a:p>
          <a:p>
            <a:r>
              <a:rPr lang="nl-NL">
                <a:cs typeface="Segoe UI"/>
              </a:rPr>
              <a:t>Host: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>
                <a:cs typeface="Segoe UI"/>
              </a:rPr>
              <a:t>[StudentenID].hosts1.ma-cloud.nl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>
                <a:cs typeface="Segoe UI"/>
              </a:rPr>
              <a:t>[StudentenID].hosts2.ma-cloud.nl</a:t>
            </a:r>
          </a:p>
          <a:p>
            <a:endParaRPr lang="nl-NL">
              <a:cs typeface="Segoe UI"/>
            </a:endParaRPr>
          </a:p>
          <a:p>
            <a:r>
              <a:rPr lang="nl-NL">
                <a:cs typeface="Segoe UI"/>
              </a:rPr>
              <a:t>Logon Type: Normal</a:t>
            </a:r>
          </a:p>
        </p:txBody>
      </p:sp>
      <p:sp>
        <p:nvSpPr>
          <p:cNvPr id="3" name="Rectangle: Diagonal Corners Snipped 2">
            <a:extLst>
              <a:ext uri="{FF2B5EF4-FFF2-40B4-BE49-F238E27FC236}">
                <a16:creationId xmlns:a16="http://schemas.microsoft.com/office/drawing/2014/main" id="{E88B213A-979A-34BC-43D8-0FB05CB5C7AB}"/>
              </a:ext>
            </a:extLst>
          </p:cNvPr>
          <p:cNvSpPr/>
          <p:nvPr/>
        </p:nvSpPr>
        <p:spPr>
          <a:xfrm>
            <a:off x="683491" y="4793673"/>
            <a:ext cx="2309091" cy="1108363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Hoe </a:t>
            </a:r>
            <a:r>
              <a:rPr lang="en-US" err="1"/>
              <a:t>weet</a:t>
            </a:r>
            <a:r>
              <a:rPr lang="en-US"/>
              <a:t> je of je op hosts1 of hosts2 zit?</a:t>
            </a:r>
          </a:p>
          <a:p>
            <a:pPr algn="ctr"/>
            <a:endParaRPr lang="en-US"/>
          </a:p>
          <a:p>
            <a:pPr algn="ctr"/>
            <a:r>
              <a:rPr lang="en-US" err="1"/>
              <a:t>Volgende</a:t>
            </a:r>
            <a:r>
              <a:rPr lang="en-US"/>
              <a:t> sheet!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989296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4">
            <a:extLst>
              <a:ext uri="{FF2B5EF4-FFF2-40B4-BE49-F238E27FC236}">
                <a16:creationId xmlns:a16="http://schemas.microsoft.com/office/drawing/2014/main" id="{8FF33B57-6396-421A-A435-882163DA87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9128" r="14695"/>
          <a:stretch/>
        </p:blipFill>
        <p:spPr>
          <a:xfrm>
            <a:off x="4705696" y="1616364"/>
            <a:ext cx="7292340" cy="5015056"/>
          </a:xfr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068ADB8-2376-48F7-BE1E-03BB8D80D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>
                <a:cs typeface="Calibri Light"/>
              </a:rPr>
              <a:t>Host1 of host 2?  Ma panel</a:t>
            </a:r>
            <a:endParaRPr lang="nl-NL"/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B6E17B76-8873-4A80-968B-50B8AEF37B49}"/>
              </a:ext>
            </a:extLst>
          </p:cNvPr>
          <p:cNvSpPr txBox="1"/>
          <p:nvPr/>
        </p:nvSpPr>
        <p:spPr>
          <a:xfrm>
            <a:off x="928721" y="2280082"/>
            <a:ext cx="2601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>
                <a:hlinkClick r:id="rId3"/>
              </a:rPr>
              <a:t>https://panel.ma-cloud.nl</a:t>
            </a:r>
            <a:endParaRPr lang="nl-NL"/>
          </a:p>
          <a:p>
            <a:endParaRPr lang="nl-NL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81D968DF-312E-0F1A-8F2A-FB54972FB4B1}"/>
              </a:ext>
            </a:extLst>
          </p:cNvPr>
          <p:cNvSpPr/>
          <p:nvPr/>
        </p:nvSpPr>
        <p:spPr>
          <a:xfrm>
            <a:off x="3072936" y="5947640"/>
            <a:ext cx="1468582" cy="4248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Rectangle: Diagonal Corners Snipped 9">
            <a:extLst>
              <a:ext uri="{FF2B5EF4-FFF2-40B4-BE49-F238E27FC236}">
                <a16:creationId xmlns:a16="http://schemas.microsoft.com/office/drawing/2014/main" id="{45D279B8-5D6B-1559-ABDB-3777C9F95ED7}"/>
              </a:ext>
            </a:extLst>
          </p:cNvPr>
          <p:cNvSpPr/>
          <p:nvPr/>
        </p:nvSpPr>
        <p:spPr>
          <a:xfrm>
            <a:off x="599668" y="5393459"/>
            <a:ext cx="2309091" cy="1108363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hosts1 of hosts2 </a:t>
            </a:r>
            <a:r>
              <a:rPr lang="en-US" err="1"/>
              <a:t>staat</a:t>
            </a:r>
            <a:r>
              <a:rPr lang="en-US"/>
              <a:t> </a:t>
            </a:r>
            <a:r>
              <a:rPr lang="en-US" err="1"/>
              <a:t>hier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77236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6B2FFA-C134-4E81-975A-13CCA2287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>
                <a:cs typeface="Calibri Light"/>
              </a:rPr>
              <a:t>Connectie met ma-cloud</a:t>
            </a:r>
          </a:p>
        </p:txBody>
      </p:sp>
      <p:pic>
        <p:nvPicPr>
          <p:cNvPr id="4" name="Afbeelding 4" descr="Afbeelding met tekst&#10;&#10;Automatisch gegenereerde beschrijving">
            <a:extLst>
              <a:ext uri="{FF2B5EF4-FFF2-40B4-BE49-F238E27FC236}">
                <a16:creationId xmlns:a16="http://schemas.microsoft.com/office/drawing/2014/main" id="{92941F3C-F03A-4E30-8A21-7AF1579711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67219" y="1815856"/>
            <a:ext cx="5000791" cy="4351338"/>
          </a:xfr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0C306BD1-B4A1-43D3-B365-6218383D128F}"/>
              </a:ext>
            </a:extLst>
          </p:cNvPr>
          <p:cNvSpPr txBox="1"/>
          <p:nvPr/>
        </p:nvSpPr>
        <p:spPr>
          <a:xfrm>
            <a:off x="408792" y="1910861"/>
            <a:ext cx="503518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>
                <a:cs typeface="Segoe UI"/>
              </a:rPr>
              <a:t>Selecteer in het linker panel van FileZilla de map documents</a:t>
            </a:r>
            <a:endParaRPr lang="nl-NL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E35803DE-955C-40E7-9F20-2802D5402B03}"/>
              </a:ext>
            </a:extLst>
          </p:cNvPr>
          <p:cNvSpPr txBox="1"/>
          <p:nvPr/>
        </p:nvSpPr>
        <p:spPr>
          <a:xfrm>
            <a:off x="311099" y="3024553"/>
            <a:ext cx="503518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>
                <a:cs typeface="Segoe UI"/>
              </a:rPr>
              <a:t>Selecteer in het rechter panel van </a:t>
            </a:r>
            <a:r>
              <a:rPr lang="nl-NL" err="1">
                <a:cs typeface="Segoe UI"/>
              </a:rPr>
              <a:t>FileZilla</a:t>
            </a:r>
            <a:r>
              <a:rPr lang="nl-NL">
                <a:cs typeface="Segoe UI"/>
              </a:rPr>
              <a:t> de map web (snelkoppeling web en/of website)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639955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6B2FFA-C134-4E81-975A-13CCA2287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>
                <a:cs typeface="Calibri Light"/>
              </a:rPr>
              <a:t>Bestanden transfer 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0C306BD1-B4A1-43D3-B365-6218383D128F}"/>
              </a:ext>
            </a:extLst>
          </p:cNvPr>
          <p:cNvSpPr txBox="1"/>
          <p:nvPr/>
        </p:nvSpPr>
        <p:spPr>
          <a:xfrm>
            <a:off x="408792" y="1910861"/>
            <a:ext cx="5035180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>
                <a:cs typeface="Segoe UI"/>
              </a:rPr>
              <a:t>klik </a:t>
            </a:r>
            <a:r>
              <a:rPr lang="nl-NL" i="1">
                <a:cs typeface="Segoe UI"/>
              </a:rPr>
              <a:t>rechtermuisklik</a:t>
            </a:r>
            <a:r>
              <a:rPr lang="nl-NL">
                <a:cs typeface="Segoe UI"/>
              </a:rPr>
              <a:t> op de map voorbeeld</a:t>
            </a:r>
          </a:p>
          <a:p>
            <a:r>
              <a:rPr lang="nl-NL">
                <a:cs typeface="Segoe UI"/>
              </a:rPr>
              <a:t>Kies de optie Upload </a:t>
            </a:r>
            <a:br>
              <a:rPr lang="nl-NL">
                <a:cs typeface="Segoe UI"/>
              </a:rPr>
            </a:br>
            <a:br>
              <a:rPr lang="nl-NL">
                <a:cs typeface="Segoe UI"/>
              </a:rPr>
            </a:br>
            <a:r>
              <a:rPr lang="nl-NL">
                <a:cs typeface="Segoe UI"/>
              </a:rPr>
              <a:t>of sleep: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>
                <a:cs typeface="Segoe UI"/>
              </a:rPr>
              <a:t>Van rechts naar links slepen = downloaden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>
                <a:cs typeface="Segoe UI"/>
              </a:rPr>
              <a:t>Van links naar rechts slepen = uploaden</a:t>
            </a:r>
          </a:p>
        </p:txBody>
      </p:sp>
      <p:pic>
        <p:nvPicPr>
          <p:cNvPr id="8" name="Afbeelding 8">
            <a:extLst>
              <a:ext uri="{FF2B5EF4-FFF2-40B4-BE49-F238E27FC236}">
                <a16:creationId xmlns:a16="http://schemas.microsoft.com/office/drawing/2014/main" id="{79CCEAAC-271D-45EF-A903-A8DE4B5E4C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02888" y="1882836"/>
            <a:ext cx="4305300" cy="3924300"/>
          </a:xfrm>
        </p:spPr>
      </p:pic>
    </p:spTree>
    <p:extLst>
      <p:ext uri="{BB962C8B-B14F-4D97-AF65-F5344CB8AC3E}">
        <p14:creationId xmlns:p14="http://schemas.microsoft.com/office/powerpoint/2010/main" val="9635235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AFD39F-FE9F-4D72-A75E-2E1E192D5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>
                <a:cs typeface="Calibri Light"/>
              </a:rPr>
              <a:t>Bekijk het resultaat</a:t>
            </a:r>
            <a:endParaRPr lang="nl-NL"/>
          </a:p>
        </p:txBody>
      </p:sp>
      <p:pic>
        <p:nvPicPr>
          <p:cNvPr id="4" name="Afbeelding 4">
            <a:extLst>
              <a:ext uri="{FF2B5EF4-FFF2-40B4-BE49-F238E27FC236}">
                <a16:creationId xmlns:a16="http://schemas.microsoft.com/office/drawing/2014/main" id="{4AE66370-61AA-4BD9-9420-2D481C9858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5008" y="3377529"/>
            <a:ext cx="9591675" cy="3162300"/>
          </a:xfrm>
        </p:spPr>
      </p:pic>
      <p:sp>
        <p:nvSpPr>
          <p:cNvPr id="5" name="Tekstvak 4">
            <a:extLst>
              <a:ext uri="{FF2B5EF4-FFF2-40B4-BE49-F238E27FC236}">
                <a16:creationId xmlns:a16="http://schemas.microsoft.com/office/drawing/2014/main" id="{72127BA8-2406-41FF-8929-A7076E2CB4EA}"/>
              </a:ext>
            </a:extLst>
          </p:cNvPr>
          <p:cNvSpPr txBox="1"/>
          <p:nvPr/>
        </p:nvSpPr>
        <p:spPr>
          <a:xfrm>
            <a:off x="1510324" y="2252785"/>
            <a:ext cx="956212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Browse naar </a:t>
            </a:r>
            <a:r>
              <a:rPr lang="en-US">
                <a:hlinkClick r:id="rId3"/>
              </a:rPr>
              <a:t>https://[StudentID].hosts1.ma-cloud.nl/voorbeeld/myText.txt</a:t>
            </a:r>
            <a:r>
              <a:rPr lang="en-US"/>
              <a:t> en bekijk het resultaat</a:t>
            </a:r>
          </a:p>
        </p:txBody>
      </p:sp>
    </p:spTree>
    <p:extLst>
      <p:ext uri="{BB962C8B-B14F-4D97-AF65-F5344CB8AC3E}">
        <p14:creationId xmlns:p14="http://schemas.microsoft.com/office/powerpoint/2010/main" val="32165387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46A419-2F09-482D-B506-DF50144A8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>
                <a:latin typeface="Calibri"/>
                <a:cs typeface="Calibri"/>
              </a:rPr>
              <a:t>'</a:t>
            </a:r>
            <a:r>
              <a:rPr lang="nl-NL" err="1">
                <a:latin typeface="Calibri"/>
                <a:cs typeface="Calibri"/>
              </a:rPr>
              <a:t>Find</a:t>
            </a:r>
            <a:r>
              <a:rPr lang="nl-NL">
                <a:latin typeface="Calibri"/>
                <a:cs typeface="Calibri"/>
              </a:rPr>
              <a:t>-Me' printen</a:t>
            </a:r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F346DBF-E4ED-46CA-8FAF-DA07A9BC3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nl-NL">
                <a:ea typeface="+mn-lt"/>
                <a:cs typeface="+mn-lt"/>
              </a:rPr>
              <a:t>Printen kan op het Mediacollege op alle locaties met behulp van het zogenaamde '</a:t>
            </a:r>
            <a:r>
              <a:rPr lang="nl-NL" err="1">
                <a:ea typeface="+mn-lt"/>
                <a:cs typeface="+mn-lt"/>
              </a:rPr>
              <a:t>Find</a:t>
            </a:r>
            <a:r>
              <a:rPr lang="nl-NL">
                <a:ea typeface="+mn-lt"/>
                <a:cs typeface="+mn-lt"/>
              </a:rPr>
              <a:t>-Me' printen op alle </a:t>
            </a:r>
            <a:r>
              <a:rPr lang="nl-NL" err="1">
                <a:ea typeface="+mn-lt"/>
                <a:cs typeface="+mn-lt"/>
              </a:rPr>
              <a:t>multifunctional</a:t>
            </a:r>
            <a:r>
              <a:rPr lang="nl-NL">
                <a:ea typeface="+mn-lt"/>
                <a:cs typeface="+mn-lt"/>
              </a:rPr>
              <a:t> </a:t>
            </a:r>
            <a:r>
              <a:rPr lang="nl-NL" err="1">
                <a:ea typeface="+mn-lt"/>
                <a:cs typeface="+mn-lt"/>
              </a:rPr>
              <a:t>Konica</a:t>
            </a:r>
            <a:r>
              <a:rPr lang="nl-NL">
                <a:ea typeface="+mn-lt"/>
                <a:cs typeface="+mn-lt"/>
              </a:rPr>
              <a:t> Minolta printers. '</a:t>
            </a:r>
            <a:r>
              <a:rPr lang="nl-NL" err="1">
                <a:ea typeface="+mn-lt"/>
                <a:cs typeface="+mn-lt"/>
              </a:rPr>
              <a:t>Find</a:t>
            </a:r>
            <a:r>
              <a:rPr lang="nl-NL">
                <a:ea typeface="+mn-lt"/>
                <a:cs typeface="+mn-lt"/>
              </a:rPr>
              <a:t>-Me' betekent dat je opdrachten naar 1 printer (en 1 print wachtrij) gestuurd worden en deze dus op bijna alle printers af te drukken zijn. Om je aan te melden bij een printer heb je je studenten- / toegangspas nodig.</a:t>
            </a:r>
            <a:br>
              <a:rPr lang="nl-NL">
                <a:ea typeface="+mn-lt"/>
                <a:cs typeface="+mn-lt"/>
              </a:rPr>
            </a:br>
            <a:br>
              <a:rPr lang="nl-NL">
                <a:ea typeface="+mn-lt"/>
                <a:cs typeface="+mn-lt"/>
              </a:rPr>
            </a:br>
            <a:r>
              <a:rPr lang="nl-NL">
                <a:ea typeface="+mn-lt"/>
                <a:cs typeface="+mn-lt"/>
              </a:rPr>
              <a:t>Op een </a:t>
            </a:r>
            <a:r>
              <a:rPr lang="nl-NL" err="1">
                <a:ea typeface="+mn-lt"/>
                <a:cs typeface="+mn-lt"/>
              </a:rPr>
              <a:t>multifunctional</a:t>
            </a:r>
            <a:r>
              <a:rPr lang="nl-NL">
                <a:ea typeface="+mn-lt"/>
                <a:cs typeface="+mn-lt"/>
              </a:rPr>
              <a:t> kan je printen, scannen en koperen.</a:t>
            </a:r>
            <a:br>
              <a:rPr lang="nl-NL">
                <a:ea typeface="+mn-lt"/>
                <a:cs typeface="+mn-lt"/>
              </a:rPr>
            </a:br>
            <a:br>
              <a:rPr lang="nl-NL">
                <a:ea typeface="+mn-lt"/>
                <a:cs typeface="+mn-lt"/>
              </a:rPr>
            </a:br>
            <a:r>
              <a:rPr lang="nl-NL">
                <a:ea typeface="+mn-lt"/>
                <a:cs typeface="+mn-lt"/>
              </a:rPr>
              <a:t>Op alle locaties staan dezelfde </a:t>
            </a:r>
            <a:r>
              <a:rPr lang="nl-NL" err="1">
                <a:ea typeface="+mn-lt"/>
                <a:cs typeface="+mn-lt"/>
              </a:rPr>
              <a:t>multifunctionals</a:t>
            </a:r>
            <a:r>
              <a:rPr lang="nl-NL">
                <a:ea typeface="+mn-lt"/>
                <a:cs typeface="+mn-lt"/>
              </a:rPr>
              <a:t> van </a:t>
            </a:r>
            <a:r>
              <a:rPr lang="nl-NL" err="1">
                <a:ea typeface="+mn-lt"/>
                <a:cs typeface="+mn-lt"/>
              </a:rPr>
              <a:t>Konica</a:t>
            </a:r>
            <a:r>
              <a:rPr lang="nl-NL">
                <a:ea typeface="+mn-lt"/>
                <a:cs typeface="+mn-lt"/>
              </a:rPr>
              <a:t>. Deze worden onderhouden en voorzien van toner en papier. Gebruik is zelf service. Er is </a:t>
            </a:r>
            <a:r>
              <a:rPr lang="nl-NL" b="1">
                <a:ea typeface="+mn-lt"/>
                <a:cs typeface="+mn-lt"/>
              </a:rPr>
              <a:t>betaald printen</a:t>
            </a:r>
            <a:r>
              <a:rPr lang="nl-NL">
                <a:ea typeface="+mn-lt"/>
                <a:cs typeface="+mn-lt"/>
              </a:rPr>
              <a:t> en er wordt afgerekend met de MA schoolpas. Om papier en milieu te besparen wordt er verwacht hier zuinig mee om te gaan. Om de </a:t>
            </a:r>
            <a:r>
              <a:rPr lang="nl-NL" b="1" err="1">
                <a:ea typeface="+mn-lt"/>
                <a:cs typeface="+mn-lt"/>
              </a:rPr>
              <a:t>multifunctional</a:t>
            </a:r>
            <a:r>
              <a:rPr lang="nl-NL">
                <a:ea typeface="+mn-lt"/>
                <a:cs typeface="+mn-lt"/>
              </a:rPr>
              <a:t> te gebruiken heb je de </a:t>
            </a:r>
            <a:r>
              <a:rPr lang="nl-NL" b="1">
                <a:ea typeface="+mn-lt"/>
                <a:cs typeface="+mn-lt"/>
              </a:rPr>
              <a:t>MA schoolpas</a:t>
            </a:r>
            <a:r>
              <a:rPr lang="nl-NL">
                <a:ea typeface="+mn-lt"/>
                <a:cs typeface="+mn-lt"/>
              </a:rPr>
              <a:t> nodig. Elke medewerker heeft een bepaald tegoed op de MA pas staan. Zonder pas kan er niet geprint worden. Studenten dienen een tegoed op de kaart te hebben en kunnen </a:t>
            </a:r>
            <a:r>
              <a:rPr lang="nl-NL" b="1">
                <a:ea typeface="+mn-lt"/>
                <a:cs typeface="+mn-lt"/>
              </a:rPr>
              <a:t>opwaarderen</a:t>
            </a:r>
            <a:r>
              <a:rPr lang="nl-NL">
                <a:ea typeface="+mn-lt"/>
                <a:cs typeface="+mn-lt"/>
              </a:rPr>
              <a:t>  per PIN bij de receptie. op bepaalde tijden.     </a:t>
            </a:r>
          </a:p>
        </p:txBody>
      </p:sp>
    </p:spTree>
    <p:extLst>
      <p:ext uri="{BB962C8B-B14F-4D97-AF65-F5344CB8AC3E}">
        <p14:creationId xmlns:p14="http://schemas.microsoft.com/office/powerpoint/2010/main" val="19464710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036BAD-6C5C-4D8A-B9E0-386632DE4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Printen met je MA pas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15CB7D7-A8C7-4942-A2F6-6F99B6546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sz="2400" b="0" i="0">
                <a:effectLst/>
                <a:latin typeface="+mj-lt"/>
                <a:cs typeface="Arial" panose="020B0604020202020204" pitchFamily="34" charset="0"/>
              </a:rPr>
              <a:t>Het printen en kopiëren gaat via een tegoed op je Ma-pas. Het opwaarderen van het tegoed op je Ma-pas kan bij de Receptie</a:t>
            </a:r>
            <a:endParaRPr lang="nl-NL" sz="2400">
              <a:latin typeface="+mj-lt"/>
              <a:cs typeface="Arial" panose="020B0604020202020204" pitchFamily="34" charset="0"/>
            </a:endParaRPr>
          </a:p>
          <a:p>
            <a:r>
              <a:rPr lang="nl-NL" sz="2400" b="0" i="0">
                <a:effectLst/>
                <a:latin typeface="+mj-lt"/>
                <a:cs typeface="Arial" panose="020B0604020202020204" pitchFamily="34" charset="0"/>
              </a:rPr>
              <a:t>Je tegoed wordt gekoppeld aan je </a:t>
            </a:r>
            <a:r>
              <a:rPr lang="nl-NL" sz="2400" b="0" i="0" err="1">
                <a:effectLst/>
                <a:latin typeface="+mj-lt"/>
                <a:cs typeface="Arial" panose="020B0604020202020204" pitchFamily="34" charset="0"/>
              </a:rPr>
              <a:t>Student-nummer</a:t>
            </a:r>
            <a:r>
              <a:rPr lang="nl-NL" sz="2400" b="0" i="0">
                <a:effectLst/>
                <a:latin typeface="+mj-lt"/>
                <a:cs typeface="Arial" panose="020B0604020202020204" pitchFamily="34" charset="0"/>
              </a:rPr>
              <a:t>. Het minimum bedrag is 1 euro en het maximum bedrag is 25 euro per opwaardering</a:t>
            </a:r>
          </a:p>
          <a:p>
            <a:r>
              <a:rPr lang="nl-NL" sz="2400">
                <a:latin typeface="+mj-lt"/>
                <a:cs typeface="Arial" panose="020B0604020202020204" pitchFamily="34" charset="0"/>
              </a:rPr>
              <a:t>Nadat de printopdracht is gegeven kun je deze bij elke printer in het gebouw afdrukken met je MA pas</a:t>
            </a:r>
          </a:p>
        </p:txBody>
      </p:sp>
    </p:spTree>
    <p:extLst>
      <p:ext uri="{BB962C8B-B14F-4D97-AF65-F5344CB8AC3E}">
        <p14:creationId xmlns:p14="http://schemas.microsoft.com/office/powerpoint/2010/main" val="21835804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6A1144-3371-4512-AD31-46B973616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Printer installeren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52157E5-E365-49EC-BBEA-BC4CF7DDC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nl-NL" dirty="0"/>
              <a:t>Kijk op de helpdesk website van Ma:</a:t>
            </a:r>
            <a:br>
              <a:rPr lang="nl-NL" dirty="0"/>
            </a:br>
            <a:r>
              <a:rPr lang="nl-NL" dirty="0">
                <a:hlinkClick r:id="rId2"/>
              </a:rPr>
              <a:t>https://ma.topdesk.net/</a:t>
            </a: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b="1" dirty="0"/>
              <a:t>Windows</a:t>
            </a:r>
          </a:p>
          <a:p>
            <a:pPr marL="0" indent="0">
              <a:buNone/>
            </a:pPr>
            <a:r>
              <a:rPr lang="nl-NL" dirty="0">
                <a:hlinkClick r:id="rId3"/>
              </a:rPr>
              <a:t>https://ma.topdesk.net/tas/public/ssp/content/detail/knowledgeitem?unid=08bfed8786be4b509af99524f285095b</a:t>
            </a: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b="1" dirty="0"/>
              <a:t>Mac</a:t>
            </a:r>
          </a:p>
          <a:p>
            <a:pPr marL="0" indent="0">
              <a:buNone/>
            </a:pPr>
            <a:r>
              <a:rPr lang="nl-NL" dirty="0">
                <a:hlinkClick r:id="rId4"/>
              </a:rPr>
              <a:t>https://ma.topdesk.net/tas/public/ssp/content/detail/knowledgeitem?unid=34da1499d6004d499d44741f6e70e310</a:t>
            </a: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b="1" dirty="0"/>
              <a:t>Installeer nu de printer volgens de instructies</a:t>
            </a:r>
          </a:p>
        </p:txBody>
      </p:sp>
    </p:spTree>
    <p:extLst>
      <p:ext uri="{BB962C8B-B14F-4D97-AF65-F5344CB8AC3E}">
        <p14:creationId xmlns:p14="http://schemas.microsoft.com/office/powerpoint/2010/main" val="38137172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5DE455-8443-4957-8CFA-998DFA7CD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>
                <a:ea typeface="+mj-lt"/>
                <a:cs typeface="+mj-lt"/>
              </a:rPr>
              <a:t>Hoe koppel ik mijn Ma pas aan de printer?</a:t>
            </a:r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6FCD4CC-5624-45E9-86EA-6408F24EB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10000"/>
          </a:bodyPr>
          <a:lstStyle/>
          <a:p>
            <a:r>
              <a:rPr lang="nl-NL">
                <a:ea typeface="+mn-lt"/>
                <a:cs typeface="+mn-lt"/>
              </a:rPr>
              <a:t>Voor het gebruik van de nieuwe printers (Grotesk‐K‐</a:t>
            </a:r>
            <a:r>
              <a:rPr lang="nl-NL" err="1">
                <a:ea typeface="+mn-lt"/>
                <a:cs typeface="+mn-lt"/>
              </a:rPr>
              <a:t>A4A3</a:t>
            </a:r>
            <a:r>
              <a:rPr lang="nl-NL">
                <a:ea typeface="+mn-lt"/>
                <a:cs typeface="+mn-lt"/>
              </a:rPr>
              <a:t>) moet de Ma‐pas eenmalig opnieuw gekoppeld worden en</a:t>
            </a:r>
            <a:br>
              <a:rPr lang="nl-NL">
                <a:ea typeface="+mn-lt"/>
                <a:cs typeface="+mn-lt"/>
              </a:rPr>
            </a:br>
            <a:r>
              <a:rPr lang="nl-NL">
                <a:ea typeface="+mn-lt"/>
                <a:cs typeface="+mn-lt"/>
              </a:rPr>
              <a:t>moet de printer worden geïnstalleerd. Hieronder vind je de instructies.</a:t>
            </a:r>
            <a:br>
              <a:rPr lang="nl-NL">
                <a:ea typeface="+mn-lt"/>
                <a:cs typeface="+mn-lt"/>
              </a:rPr>
            </a:br>
            <a:br>
              <a:rPr lang="nl-NL">
                <a:ea typeface="+mn-lt"/>
                <a:cs typeface="+mn-lt"/>
              </a:rPr>
            </a:br>
            <a:r>
              <a:rPr lang="nl-NL">
                <a:ea typeface="+mn-lt"/>
                <a:cs typeface="+mn-lt"/>
              </a:rPr>
              <a:t>Pas koppelen aan printer.</a:t>
            </a:r>
          </a:p>
          <a:p>
            <a:pPr marL="514350" indent="-514350">
              <a:buAutoNum type="arabicPeriod"/>
            </a:pPr>
            <a:r>
              <a:rPr lang="nl-NL">
                <a:ea typeface="+mn-lt"/>
                <a:cs typeface="+mn-lt"/>
              </a:rPr>
              <a:t>Houd de Ma‐pas voor de kaartlezer.</a:t>
            </a:r>
            <a:br>
              <a:rPr lang="nl-NL">
                <a:ea typeface="+mn-lt"/>
                <a:cs typeface="+mn-lt"/>
              </a:rPr>
            </a:br>
            <a:r>
              <a:rPr lang="nl-NL">
                <a:ea typeface="+mn-lt"/>
                <a:cs typeface="+mn-lt"/>
              </a:rPr>
              <a:t>De melding: </a:t>
            </a:r>
            <a:br>
              <a:rPr lang="nl-NL">
                <a:ea typeface="+mn-lt"/>
                <a:cs typeface="+mn-lt"/>
              </a:rPr>
            </a:br>
            <a:r>
              <a:rPr lang="nl-NL">
                <a:ea typeface="+mn-lt"/>
                <a:cs typeface="+mn-lt"/>
              </a:rPr>
              <a:t>“Onbekende kaart. Wilt u deze kaart koppelen met uw gebruikersaccount” verschijnt.</a:t>
            </a:r>
          </a:p>
          <a:p>
            <a:pPr marL="514350" indent="-514350">
              <a:buAutoNum type="arabicPeriod"/>
            </a:pPr>
            <a:r>
              <a:rPr lang="nl-NL">
                <a:ea typeface="+mn-lt"/>
                <a:cs typeface="+mn-lt"/>
              </a:rPr>
              <a:t>Kies “Ja”</a:t>
            </a:r>
          </a:p>
          <a:p>
            <a:pPr marL="514350" indent="-514350">
              <a:buAutoNum type="arabicPeriod"/>
            </a:pPr>
            <a:r>
              <a:rPr lang="nl-NL">
                <a:ea typeface="+mn-lt"/>
                <a:cs typeface="+mn-lt"/>
              </a:rPr>
              <a:t>Voer je Mediacollege gebruikersnaam en wachtwoord in en kies “Instellen”</a:t>
            </a:r>
            <a:br>
              <a:rPr lang="nl-NL">
                <a:ea typeface="+mn-lt"/>
                <a:cs typeface="+mn-lt"/>
              </a:rPr>
            </a:br>
            <a:br>
              <a:rPr lang="nl-NL">
                <a:ea typeface="+mn-lt"/>
                <a:cs typeface="+mn-lt"/>
              </a:rPr>
            </a:br>
            <a:r>
              <a:rPr lang="nl-NL">
                <a:ea typeface="+mn-lt"/>
                <a:cs typeface="+mn-lt"/>
              </a:rPr>
              <a:t>Je pas is nu gekoppeld.</a:t>
            </a:r>
            <a:endParaRPr lang="nl-NL">
              <a:cs typeface="Calibri"/>
            </a:endParaRPr>
          </a:p>
          <a:p>
            <a:endParaRPr lang="nl-NL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19231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407248-07E1-6AB7-C620-C59B5FF57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>
                <a:cs typeface="Calibri Light"/>
              </a:rPr>
              <a:t>Leerdoelen </a:t>
            </a:r>
            <a:r>
              <a:rPr lang="nl-NL" err="1">
                <a:cs typeface="Calibri Light"/>
              </a:rPr>
              <a:t>M1</a:t>
            </a:r>
            <a:r>
              <a:rPr lang="nl-NL">
                <a:cs typeface="Calibri Light"/>
              </a:rPr>
              <a:t> </a:t>
            </a:r>
            <a:r>
              <a:rPr lang="nl-NL" err="1">
                <a:cs typeface="Calibri Light"/>
              </a:rPr>
              <a:t>SKIL</a:t>
            </a:r>
          </a:p>
        </p:txBody>
      </p:sp>
      <p:graphicFrame>
        <p:nvGraphicFramePr>
          <p:cNvPr id="5" name="Tijdelijke aanduiding voor inhoud 4">
            <a:extLst>
              <a:ext uri="{FF2B5EF4-FFF2-40B4-BE49-F238E27FC236}">
                <a16:creationId xmlns:a16="http://schemas.microsoft.com/office/drawing/2014/main" id="{7E740E57-4ECC-5421-CEEB-2242449E64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9036629"/>
              </p:ext>
            </p:extLst>
          </p:nvPr>
        </p:nvGraphicFramePr>
        <p:xfrm>
          <a:off x="59932" y="1690688"/>
          <a:ext cx="11961516" cy="5474734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1961516">
                  <a:extLst>
                    <a:ext uri="{9D8B030D-6E8A-4147-A177-3AD203B41FA5}">
                      <a16:colId xmlns:a16="http://schemas.microsoft.com/office/drawing/2014/main" val="3926270702"/>
                    </a:ext>
                  </a:extLst>
                </a:gridCol>
              </a:tblGrid>
              <a:tr h="364390">
                <a:tc>
                  <a:txBody>
                    <a:bodyPr/>
                    <a:lstStyle/>
                    <a:p>
                      <a:r>
                        <a:rPr lang="nl-NL" b="0" dirty="0">
                          <a:effectLst/>
                        </a:rPr>
                        <a:t>kan de </a:t>
                      </a:r>
                      <a:r>
                        <a:rPr lang="nl-NL" b="1" dirty="0">
                          <a:effectLst/>
                        </a:rPr>
                        <a:t>werkomgeving </a:t>
                      </a:r>
                      <a:r>
                        <a:rPr lang="nl-NL" b="0" dirty="0">
                          <a:effectLst/>
                        </a:rPr>
                        <a:t>nodig voor eerstejaars lessen SD inrichten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0618264"/>
                  </a:ext>
                </a:extLst>
              </a:tr>
              <a:tr h="637683">
                <a:tc>
                  <a:txBody>
                    <a:bodyPr/>
                    <a:lstStyle/>
                    <a:p>
                      <a:r>
                        <a:rPr lang="nl-NL">
                          <a:effectLst/>
                        </a:rPr>
                        <a:t>kan zich binnen de </a:t>
                      </a:r>
                      <a:r>
                        <a:rPr lang="nl-NL" b="1" err="1">
                          <a:effectLst/>
                        </a:rPr>
                        <a:t>command</a:t>
                      </a:r>
                      <a:r>
                        <a:rPr lang="nl-NL" b="1">
                          <a:effectLst/>
                        </a:rPr>
                        <a:t>-prompt</a:t>
                      </a:r>
                      <a:r>
                        <a:rPr lang="nl-NL">
                          <a:effectLst/>
                        </a:rPr>
                        <a:t>, powershell of terminal </a:t>
                      </a:r>
                      <a:r>
                        <a:rPr lang="nl-NL" err="1">
                          <a:effectLst/>
                        </a:rPr>
                        <a:t>orienteren</a:t>
                      </a:r>
                      <a:r>
                        <a:rPr lang="nl-NL">
                          <a:effectLst/>
                        </a:rPr>
                        <a:t>, mappen en bestanden aanmaken, bewerken en verwijderen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1937255"/>
                  </a:ext>
                </a:extLst>
              </a:tr>
              <a:tr h="637683">
                <a:tc>
                  <a:txBody>
                    <a:bodyPr/>
                    <a:lstStyle/>
                    <a:p>
                      <a:r>
                        <a:rPr lang="nl-NL">
                          <a:effectLst/>
                        </a:rPr>
                        <a:t>kan een </a:t>
                      </a:r>
                      <a:r>
                        <a:rPr lang="nl-NL" b="1">
                          <a:effectLst/>
                        </a:rPr>
                        <a:t>lokale </a:t>
                      </a:r>
                      <a:r>
                        <a:rPr lang="nl-NL" b="1" err="1">
                          <a:effectLst/>
                        </a:rPr>
                        <a:t>repository</a:t>
                      </a:r>
                      <a:r>
                        <a:rPr lang="nl-NL" b="1">
                          <a:effectLst/>
                        </a:rPr>
                        <a:t> </a:t>
                      </a:r>
                      <a:r>
                        <a:rPr lang="nl-NL">
                          <a:effectLst/>
                        </a:rPr>
                        <a:t>aanmaken, de status en log van een lokale </a:t>
                      </a:r>
                      <a:r>
                        <a:rPr lang="nl-NL" err="1">
                          <a:effectLst/>
                        </a:rPr>
                        <a:t>repository</a:t>
                      </a:r>
                      <a:r>
                        <a:rPr lang="nl-NL">
                          <a:effectLst/>
                        </a:rPr>
                        <a:t> opvragen, kan een bestanden aan de lokale </a:t>
                      </a:r>
                      <a:r>
                        <a:rPr lang="nl-NL" err="1">
                          <a:effectLst/>
                        </a:rPr>
                        <a:t>repository</a:t>
                      </a:r>
                      <a:r>
                        <a:rPr lang="nl-NL">
                          <a:effectLst/>
                        </a:rPr>
                        <a:t> toevoegen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3631162"/>
                  </a:ext>
                </a:extLst>
              </a:tr>
              <a:tr h="536974">
                <a:tc>
                  <a:txBody>
                    <a:bodyPr/>
                    <a:lstStyle/>
                    <a:p>
                      <a:r>
                        <a:rPr lang="nl-NL" dirty="0">
                          <a:effectLst/>
                        </a:rPr>
                        <a:t>kan een repository maken op </a:t>
                      </a:r>
                      <a:r>
                        <a:rPr lang="nl-NL" b="1" dirty="0">
                          <a:effectLst/>
                        </a:rPr>
                        <a:t>github</a:t>
                      </a:r>
                      <a:r>
                        <a:rPr lang="nl-NL" dirty="0">
                          <a:effectLst/>
                        </a:rPr>
                        <a:t>, deze naar de lokale computer halen en kan een update uitvoeren naar de github repo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8188193"/>
                  </a:ext>
                </a:extLst>
              </a:tr>
              <a:tr h="364390">
                <a:tc>
                  <a:txBody>
                    <a:bodyPr/>
                    <a:lstStyle/>
                    <a:p>
                      <a:r>
                        <a:rPr lang="nl-NL">
                          <a:effectLst/>
                        </a:rPr>
                        <a:t>kan documenten structureren met behulp van </a:t>
                      </a:r>
                      <a:r>
                        <a:rPr lang="nl-NL" b="1" err="1">
                          <a:effectLst/>
                        </a:rPr>
                        <a:t>Markdown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8495626"/>
                  </a:ext>
                </a:extLst>
              </a:tr>
              <a:tr h="364390">
                <a:tc>
                  <a:txBody>
                    <a:bodyPr/>
                    <a:lstStyle/>
                    <a:p>
                      <a:r>
                        <a:rPr lang="nl-NL" dirty="0">
                          <a:effectLst/>
                        </a:rPr>
                        <a:t>kan een </a:t>
                      </a:r>
                      <a:r>
                        <a:rPr lang="nl-NL" b="1" dirty="0">
                          <a:effectLst/>
                        </a:rPr>
                        <a:t>update van een remote repository</a:t>
                      </a:r>
                      <a:r>
                        <a:rPr lang="nl-NL" dirty="0">
                          <a:effectLst/>
                        </a:rPr>
                        <a:t> ophalen en versturen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1787481"/>
                  </a:ext>
                </a:extLst>
              </a:tr>
              <a:tr h="364390">
                <a:tc>
                  <a:txBody>
                    <a:bodyPr/>
                    <a:lstStyle/>
                    <a:p>
                      <a:r>
                        <a:rPr lang="nl-NL" dirty="0">
                          <a:effectLst/>
                        </a:rPr>
                        <a:t>kan </a:t>
                      </a:r>
                      <a:r>
                        <a:rPr lang="nl-NL" b="1" dirty="0">
                          <a:effectLst/>
                        </a:rPr>
                        <a:t>branches</a:t>
                      </a:r>
                      <a:r>
                        <a:rPr lang="nl-NL" dirty="0">
                          <a:effectLst/>
                        </a:rPr>
                        <a:t> maken en delen op Github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9651313"/>
                  </a:ext>
                </a:extLst>
              </a:tr>
              <a:tr h="364390">
                <a:tc>
                  <a:txBody>
                    <a:bodyPr/>
                    <a:lstStyle/>
                    <a:p>
                      <a:r>
                        <a:rPr lang="nl-NL">
                          <a:effectLst/>
                        </a:rPr>
                        <a:t>kan wijzigingen uit andere branches </a:t>
                      </a:r>
                      <a:r>
                        <a:rPr lang="nl-NL" b="1">
                          <a:effectLst/>
                        </a:rPr>
                        <a:t>samenvoegen in de </a:t>
                      </a:r>
                      <a:r>
                        <a:rPr lang="nl-NL" b="1" err="1">
                          <a:effectLst/>
                        </a:rPr>
                        <a:t>main</a:t>
                      </a:r>
                      <a:r>
                        <a:rPr lang="nl-NL" b="1">
                          <a:effectLst/>
                        </a:rPr>
                        <a:t> </a:t>
                      </a:r>
                      <a:r>
                        <a:rPr lang="nl-NL" b="1" err="1">
                          <a:effectLst/>
                        </a:rPr>
                        <a:t>branch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4108064"/>
                  </a:ext>
                </a:extLst>
              </a:tr>
              <a:tr h="364390">
                <a:tc>
                  <a:txBody>
                    <a:bodyPr/>
                    <a:lstStyle/>
                    <a:p>
                      <a:r>
                        <a:rPr lang="nl-NL">
                          <a:effectLst/>
                        </a:rPr>
                        <a:t>kan samenwerken met andere </a:t>
                      </a:r>
                      <a:r>
                        <a:rPr lang="nl-NL" err="1">
                          <a:effectLst/>
                        </a:rPr>
                        <a:t>developers</a:t>
                      </a:r>
                      <a:r>
                        <a:rPr lang="nl-NL">
                          <a:effectLst/>
                        </a:rPr>
                        <a:t> in een </a:t>
                      </a:r>
                      <a:r>
                        <a:rPr lang="nl-NL" b="1">
                          <a:effectLst/>
                        </a:rPr>
                        <a:t>gedeelde </a:t>
                      </a:r>
                      <a:r>
                        <a:rPr lang="nl-NL" b="1" err="1">
                          <a:effectLst/>
                        </a:rPr>
                        <a:t>repository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2489993"/>
                  </a:ext>
                </a:extLst>
              </a:tr>
              <a:tr h="364390">
                <a:tc>
                  <a:txBody>
                    <a:bodyPr/>
                    <a:lstStyle/>
                    <a:p>
                      <a:r>
                        <a:rPr lang="nl-NL">
                          <a:effectLst/>
                        </a:rPr>
                        <a:t>kan door met de </a:t>
                      </a:r>
                      <a:r>
                        <a:rPr lang="nl-NL" b="1" err="1">
                          <a:effectLst/>
                        </a:rPr>
                        <a:t>fork</a:t>
                      </a:r>
                      <a:r>
                        <a:rPr lang="nl-NL" b="1">
                          <a:effectLst/>
                        </a:rPr>
                        <a:t> &amp; pull </a:t>
                      </a:r>
                      <a:r>
                        <a:rPr lang="nl-NL" b="1" err="1">
                          <a:effectLst/>
                        </a:rPr>
                        <a:t>request</a:t>
                      </a:r>
                      <a:r>
                        <a:rPr lang="nl-NL">
                          <a:effectLst/>
                        </a:rPr>
                        <a:t> methode samenwerken aan code op </a:t>
                      </a:r>
                      <a:r>
                        <a:rPr lang="nl-NL" err="1">
                          <a:effectLst/>
                        </a:rPr>
                        <a:t>Github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1617878"/>
                  </a:ext>
                </a:extLst>
              </a:tr>
              <a:tr h="364390">
                <a:tc>
                  <a:txBody>
                    <a:bodyPr/>
                    <a:lstStyle/>
                    <a:p>
                      <a:r>
                        <a:rPr lang="nl-NL">
                          <a:effectLst/>
                        </a:rPr>
                        <a:t>weten het verschil tussen de remote (</a:t>
                      </a:r>
                      <a:r>
                        <a:rPr lang="nl-NL" err="1">
                          <a:effectLst/>
                        </a:rPr>
                        <a:t>github</a:t>
                      </a:r>
                      <a:r>
                        <a:rPr lang="nl-NL">
                          <a:effectLst/>
                        </a:rPr>
                        <a:t>) en lokaal </a:t>
                      </a:r>
                      <a:r>
                        <a:rPr lang="nl-NL" err="1">
                          <a:effectLst/>
                        </a:rPr>
                        <a:t>repository</a:t>
                      </a:r>
                      <a:endParaRPr lang="nl-NL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8227611"/>
                  </a:ext>
                </a:extLst>
              </a:tr>
              <a:tr h="364390">
                <a:tc>
                  <a:txBody>
                    <a:bodyPr/>
                    <a:lstStyle/>
                    <a:p>
                      <a:r>
                        <a:rPr lang="nl-NL">
                          <a:effectLst/>
                        </a:rPr>
                        <a:t>kan meerdere websites op zijn </a:t>
                      </a:r>
                      <a:r>
                        <a:rPr lang="nl-NL" b="1">
                          <a:effectLst/>
                        </a:rPr>
                        <a:t>ma host</a:t>
                      </a:r>
                      <a:r>
                        <a:rPr lang="nl-NL">
                          <a:effectLst/>
                        </a:rPr>
                        <a:t> plaatsen en deze via </a:t>
                      </a:r>
                      <a:r>
                        <a:rPr lang="nl-NL" err="1">
                          <a:effectLst/>
                        </a:rPr>
                        <a:t>urls</a:t>
                      </a:r>
                      <a:r>
                        <a:rPr lang="nl-NL">
                          <a:effectLst/>
                        </a:rPr>
                        <a:t> benaderen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1127874"/>
                  </a:ext>
                </a:extLst>
              </a:tr>
              <a:tr h="364390">
                <a:tc>
                  <a:txBody>
                    <a:bodyPr/>
                    <a:lstStyle/>
                    <a:p>
                      <a:r>
                        <a:rPr lang="nl-NL" dirty="0">
                          <a:effectLst/>
                        </a:rPr>
                        <a:t>kan een </a:t>
                      </a:r>
                      <a:r>
                        <a:rPr lang="nl-NL" b="1" dirty="0">
                          <a:effectLst/>
                        </a:rPr>
                        <a:t>merge conflict</a:t>
                      </a:r>
                      <a:r>
                        <a:rPr lang="nl-NL" dirty="0">
                          <a:effectLst/>
                        </a:rPr>
                        <a:t> herkennen en oplossen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81598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80161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ADF91-2566-E3E6-C50B-6EA7A4033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Laatste</a:t>
            </a:r>
            <a:r>
              <a:rPr lang="en-US"/>
              <a:t> tip: Teams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76055-93D6-7E74-687F-5621AF3E2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55990" cy="4351338"/>
          </a:xfrm>
        </p:spPr>
        <p:txBody>
          <a:bodyPr/>
          <a:lstStyle/>
          <a:p>
            <a:r>
              <a:rPr lang="en-US"/>
              <a:t>De standard layout van teams </a:t>
            </a:r>
            <a:r>
              <a:rPr lang="en-US" err="1"/>
              <a:t>maakt</a:t>
            </a:r>
            <a:r>
              <a:rPr lang="en-US"/>
              <a:t> </a:t>
            </a:r>
            <a:r>
              <a:rPr lang="en-US" err="1"/>
              <a:t>een</a:t>
            </a:r>
            <a:r>
              <a:rPr lang="en-US"/>
              <a:t> team </a:t>
            </a:r>
            <a:r>
              <a:rPr lang="en-US" err="1"/>
              <a:t>vinden</a:t>
            </a:r>
            <a:r>
              <a:rPr lang="en-US"/>
              <a:t> wat lasting</a:t>
            </a:r>
          </a:p>
          <a:p>
            <a:endParaRPr lang="en-US"/>
          </a:p>
          <a:p>
            <a:r>
              <a:rPr lang="en-US" err="1"/>
              <a:t>Zet</a:t>
            </a:r>
            <a:r>
              <a:rPr lang="en-US"/>
              <a:t> teams op list, </a:t>
            </a:r>
            <a:r>
              <a:rPr lang="en-US" err="1"/>
              <a:t>dat</a:t>
            </a:r>
            <a:r>
              <a:rPr lang="en-US"/>
              <a:t> </a:t>
            </a:r>
            <a:r>
              <a:rPr lang="en-US" err="1"/>
              <a:t>zoekt</a:t>
            </a:r>
            <a:r>
              <a:rPr lang="en-US"/>
              <a:t> </a:t>
            </a:r>
            <a:r>
              <a:rPr lang="en-US" err="1"/>
              <a:t>makkelijker</a:t>
            </a:r>
            <a:endParaRPr lang="en-US"/>
          </a:p>
          <a:p>
            <a:endParaRPr lang="en-US"/>
          </a:p>
          <a:p>
            <a:endParaRPr lang="nl-N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D1B25A-CA6C-D192-2EDD-C99901D1D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4687" y="2183363"/>
            <a:ext cx="4668939" cy="455333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2216EBA-2B05-44CA-9427-8C89EE3FF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3384" y="209744"/>
            <a:ext cx="2381250" cy="1847850"/>
          </a:xfrm>
          <a:prstGeom prst="rect">
            <a:avLst/>
          </a:prstGeom>
        </p:spPr>
      </p:pic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2392BDAC-B5C3-6038-17CC-05A8E446F4B4}"/>
              </a:ext>
            </a:extLst>
          </p:cNvPr>
          <p:cNvSpPr/>
          <p:nvPr/>
        </p:nvSpPr>
        <p:spPr>
          <a:xfrm>
            <a:off x="5575480" y="787222"/>
            <a:ext cx="1586444" cy="724613"/>
          </a:xfrm>
          <a:prstGeom prst="wedgeRectCallout">
            <a:avLst>
              <a:gd name="adj1" fmla="val 105366"/>
              <a:gd name="adj2" fmla="val 1029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1) </a:t>
            </a:r>
            <a:r>
              <a:rPr lang="en-US" err="1"/>
              <a:t>Rechter</a:t>
            </a:r>
            <a:r>
              <a:rPr lang="en-US"/>
              <a:t> </a:t>
            </a:r>
            <a:r>
              <a:rPr lang="en-US" err="1"/>
              <a:t>muis</a:t>
            </a:r>
            <a:r>
              <a:rPr lang="en-US"/>
              <a:t> op teams</a:t>
            </a:r>
            <a:endParaRPr lang="nl-NL"/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D76C3667-75E2-61CA-6F1C-876A4FFED937}"/>
              </a:ext>
            </a:extLst>
          </p:cNvPr>
          <p:cNvSpPr/>
          <p:nvPr/>
        </p:nvSpPr>
        <p:spPr>
          <a:xfrm>
            <a:off x="10613828" y="1033559"/>
            <a:ext cx="1379798" cy="724613"/>
          </a:xfrm>
          <a:prstGeom prst="wedgeRectCallout">
            <a:avLst>
              <a:gd name="adj1" fmla="val -134322"/>
              <a:gd name="adj2" fmla="val 208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2) Click op settings</a:t>
            </a:r>
            <a:endParaRPr lang="nl-NL"/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952050D6-91C5-8EEE-D1F4-C3679EA345FC}"/>
              </a:ext>
            </a:extLst>
          </p:cNvPr>
          <p:cNvSpPr/>
          <p:nvPr/>
        </p:nvSpPr>
        <p:spPr>
          <a:xfrm>
            <a:off x="7071449" y="5614688"/>
            <a:ext cx="1682560" cy="1033568"/>
          </a:xfrm>
          <a:prstGeom prst="wedgeRectCallout">
            <a:avLst>
              <a:gd name="adj1" fmla="val 145705"/>
              <a:gd name="adj2" fmla="val -2294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3) </a:t>
            </a:r>
            <a:r>
              <a:rPr lang="en-US" err="1"/>
              <a:t>Kies</a:t>
            </a:r>
            <a:r>
              <a:rPr lang="en-US"/>
              <a:t> list (of </a:t>
            </a:r>
            <a:r>
              <a:rPr lang="en-US" err="1"/>
              <a:t>lijst</a:t>
            </a:r>
            <a:r>
              <a:rPr lang="en-US"/>
              <a:t> in NL)</a:t>
            </a:r>
            <a:endParaRPr lang="nl-NL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6A0C8CA-7BFD-A9E5-4526-26B6AB5778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258" y="4615428"/>
            <a:ext cx="2760574" cy="2242572"/>
          </a:xfrm>
          <a:prstGeom prst="rect">
            <a:avLst/>
          </a:prstGeom>
        </p:spPr>
      </p:pic>
      <p:sp>
        <p:nvSpPr>
          <p:cNvPr id="19" name="Speech Bubble: Rectangle 18">
            <a:extLst>
              <a:ext uri="{FF2B5EF4-FFF2-40B4-BE49-F238E27FC236}">
                <a16:creationId xmlns:a16="http://schemas.microsoft.com/office/drawing/2014/main" id="{A0682EFC-CA70-A8C8-749E-9FBE856F43AF}"/>
              </a:ext>
            </a:extLst>
          </p:cNvPr>
          <p:cNvSpPr/>
          <p:nvPr/>
        </p:nvSpPr>
        <p:spPr>
          <a:xfrm>
            <a:off x="4686142" y="5660179"/>
            <a:ext cx="1682560" cy="1033568"/>
          </a:xfrm>
          <a:prstGeom prst="wedgeRectCallout">
            <a:avLst>
              <a:gd name="adj1" fmla="val -135905"/>
              <a:gd name="adj2" fmla="val -381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/>
              <a:t>Altijd</a:t>
            </a:r>
            <a:r>
              <a:rPr lang="en-US"/>
              <a:t> in </a:t>
            </a:r>
            <a:r>
              <a:rPr lang="en-US" err="1"/>
              <a:t>beeld</a:t>
            </a:r>
            <a:r>
              <a:rPr lang="en-US"/>
              <a:t> </a:t>
            </a:r>
            <a:r>
              <a:rPr lang="en-US" err="1"/>
              <a:t>handig</a:t>
            </a:r>
            <a:r>
              <a:rPr lang="en-US"/>
              <a:t>!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44967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190C33-C6FF-6B40-683E-F2B108AF0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cs typeface="Calibri Light"/>
              </a:rPr>
              <a:t>Les 1: inrichten werkomgeving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496EF32-060C-3171-3D2F-7461309896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3612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23D6B-1CFA-4E68-8129-26560FCB4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>
                <a:cs typeface="Calibri Light"/>
              </a:rPr>
              <a:t>Onderwerpen</a:t>
            </a:r>
            <a:endParaRPr lang="en-GB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B8506-0461-4DDB-9ABD-5E0B8775B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 dirty="0">
                <a:cs typeface="Calibri"/>
              </a:rPr>
              <a:t>ma-</a:t>
            </a:r>
            <a:r>
              <a:rPr lang="nl-NL" dirty="0" err="1">
                <a:cs typeface="Calibri"/>
              </a:rPr>
              <a:t>cloud</a:t>
            </a:r>
            <a:endParaRPr lang="nl-NL" dirty="0">
              <a:cs typeface="Calibri"/>
            </a:endParaRPr>
          </a:p>
          <a:p>
            <a:r>
              <a:rPr lang="nl-NL" dirty="0">
                <a:cs typeface="Calibri"/>
              </a:rPr>
              <a:t>De ftp-client: </a:t>
            </a:r>
            <a:r>
              <a:rPr lang="nl-NL" dirty="0" err="1">
                <a:cs typeface="Calibri"/>
              </a:rPr>
              <a:t>FileZilla</a:t>
            </a:r>
            <a:r>
              <a:rPr lang="nl-NL" dirty="0">
                <a:cs typeface="Calibri"/>
              </a:rPr>
              <a:t> </a:t>
            </a:r>
          </a:p>
          <a:p>
            <a:r>
              <a:rPr lang="nl-NL" dirty="0">
                <a:cs typeface="Calibri"/>
              </a:rPr>
              <a:t>Check: kun je op school printen?</a:t>
            </a:r>
            <a:endParaRPr lang="en-GB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66258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68ADB8-2376-48F7-BE1E-03BB8D80D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>
                <a:cs typeface="Calibri Light"/>
              </a:rPr>
              <a:t>Inloggen op panel van ma-</a:t>
            </a:r>
            <a:r>
              <a:rPr lang="nl-NL" err="1">
                <a:cs typeface="Calibri Light"/>
              </a:rPr>
              <a:t>cloud</a:t>
            </a:r>
            <a:endParaRPr lang="nl-NL"/>
          </a:p>
        </p:txBody>
      </p:sp>
      <p:pic>
        <p:nvPicPr>
          <p:cNvPr id="4" name="Afbeelding 4">
            <a:extLst>
              <a:ext uri="{FF2B5EF4-FFF2-40B4-BE49-F238E27FC236}">
                <a16:creationId xmlns:a16="http://schemas.microsoft.com/office/drawing/2014/main" id="{8FF33B57-6396-421A-A435-882163DA87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4969" y="2141537"/>
            <a:ext cx="5256650" cy="4351338"/>
          </a:xfrm>
        </p:spPr>
      </p:pic>
      <p:sp>
        <p:nvSpPr>
          <p:cNvPr id="5" name="Tekstvak 4">
            <a:extLst>
              <a:ext uri="{FF2B5EF4-FFF2-40B4-BE49-F238E27FC236}">
                <a16:creationId xmlns:a16="http://schemas.microsoft.com/office/drawing/2014/main" id="{0AB3CFB4-491F-438E-9F89-656C82632928}"/>
              </a:ext>
            </a:extLst>
          </p:cNvPr>
          <p:cNvSpPr txBox="1"/>
          <p:nvPr/>
        </p:nvSpPr>
        <p:spPr>
          <a:xfrm>
            <a:off x="7543433" y="4593451"/>
            <a:ext cx="27431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/>
              <a:t>Bekijk jouw informatie op de ma-cloud-server</a:t>
            </a:r>
            <a:endParaRPr lang="nl-NL">
              <a:cs typeface="Calibri"/>
            </a:endParaRP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059FAFAF-1EAD-4377-A18F-A4FB35AC2B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5259" y="2128479"/>
            <a:ext cx="4248743" cy="2219635"/>
          </a:xfrm>
          <a:prstGeom prst="rect">
            <a:avLst/>
          </a:prstGeom>
        </p:spPr>
      </p:pic>
      <p:sp>
        <p:nvSpPr>
          <p:cNvPr id="9" name="Tekstvak 8">
            <a:extLst>
              <a:ext uri="{FF2B5EF4-FFF2-40B4-BE49-F238E27FC236}">
                <a16:creationId xmlns:a16="http://schemas.microsoft.com/office/drawing/2014/main" id="{B6E17B76-8873-4A80-968B-50B8AEF37B49}"/>
              </a:ext>
            </a:extLst>
          </p:cNvPr>
          <p:cNvSpPr txBox="1"/>
          <p:nvPr/>
        </p:nvSpPr>
        <p:spPr>
          <a:xfrm>
            <a:off x="838200" y="1482148"/>
            <a:ext cx="2601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hlinkClick r:id="rId4"/>
              </a:rPr>
              <a:t>https://panel.ma-cloud.nl</a:t>
            </a:r>
            <a:endParaRPr lang="nl-NL" dirty="0"/>
          </a:p>
          <a:p>
            <a:endParaRPr lang="nl-NL" dirty="0"/>
          </a:p>
        </p:txBody>
      </p:sp>
      <p:sp>
        <p:nvSpPr>
          <p:cNvPr id="3" name="Rectangle: Diagonal Corners Snipped 2">
            <a:extLst>
              <a:ext uri="{FF2B5EF4-FFF2-40B4-BE49-F238E27FC236}">
                <a16:creationId xmlns:a16="http://schemas.microsoft.com/office/drawing/2014/main" id="{F4B054F8-FE9C-B287-2F72-6C3D248C5BB1}"/>
              </a:ext>
            </a:extLst>
          </p:cNvPr>
          <p:cNvSpPr/>
          <p:nvPr/>
        </p:nvSpPr>
        <p:spPr>
          <a:xfrm>
            <a:off x="7543433" y="5618473"/>
            <a:ext cx="3447810" cy="1108363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err="1"/>
              <a:t>Onthoud</a:t>
            </a:r>
            <a:r>
              <a:rPr lang="en-US"/>
              <a:t> of </a:t>
            </a:r>
            <a:r>
              <a:rPr lang="en-US" err="1"/>
              <a:t>hier</a:t>
            </a:r>
            <a:r>
              <a:rPr lang="en-US"/>
              <a:t> </a:t>
            </a:r>
            <a:r>
              <a:rPr lang="en-US" b="1"/>
              <a:t>hosts1</a:t>
            </a:r>
            <a:r>
              <a:rPr lang="en-US"/>
              <a:t> of </a:t>
            </a:r>
            <a:r>
              <a:rPr lang="en-US" b="1"/>
              <a:t>hosts2</a:t>
            </a:r>
            <a:r>
              <a:rPr lang="en-US"/>
              <a:t> </a:t>
            </a:r>
            <a:r>
              <a:rPr lang="en-US" err="1"/>
              <a:t>staat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86836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9085E2-8AC0-4AB8-8D84-4F8A73C55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>
                <a:cs typeface="Calibri Light"/>
              </a:rPr>
              <a:t>Ma-cloud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8CD0665-DE0D-4BAD-9BCF-59A756A1E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 dirty="0">
                <a:cs typeface="Calibri"/>
              </a:rPr>
              <a:t>Iedere student van het Mediacollege een mogelijkheid tot publiceren op de schoolwebserver.</a:t>
            </a:r>
            <a:endParaRPr lang="nl-NL" dirty="0"/>
          </a:p>
          <a:p>
            <a:r>
              <a:rPr lang="nl-NL" dirty="0">
                <a:cs typeface="Calibri"/>
              </a:rPr>
              <a:t>Je kunt jouw eigen webserver zien op het adres:</a:t>
            </a:r>
          </a:p>
          <a:p>
            <a:pPr lvl="1"/>
            <a:r>
              <a:rPr lang="nl-NL" dirty="0">
                <a:cs typeface="Calibri"/>
              </a:rPr>
              <a:t>Hiervoor moet je jouw eigen studentennummer nemen. Iedere student heeft </a:t>
            </a:r>
            <a:r>
              <a:rPr lang="nl-NL" dirty="0" err="1">
                <a:cs typeface="Calibri"/>
              </a:rPr>
              <a:t>heeft</a:t>
            </a:r>
            <a:r>
              <a:rPr lang="nl-NL" dirty="0">
                <a:cs typeface="Calibri"/>
              </a:rPr>
              <a:t> een ander studentennummer, dus daarom gebruiken wij even voor jouw eigen nummer de </a:t>
            </a:r>
            <a:r>
              <a:rPr lang="nl-NL" dirty="0" err="1">
                <a:cs typeface="Calibri"/>
              </a:rPr>
              <a:t>metasyntactische</a:t>
            </a:r>
            <a:r>
              <a:rPr lang="nl-NL" dirty="0">
                <a:cs typeface="Calibri"/>
              </a:rPr>
              <a:t> variabele [studenten-</a:t>
            </a:r>
            <a:r>
              <a:rPr lang="nl-NL" dirty="0" err="1">
                <a:cs typeface="Calibri"/>
              </a:rPr>
              <a:t>id</a:t>
            </a:r>
            <a:r>
              <a:rPr lang="nl-NL" dirty="0">
                <a:cs typeface="Calibri"/>
              </a:rPr>
              <a:t>]</a:t>
            </a:r>
          </a:p>
          <a:p>
            <a:pPr lvl="1"/>
            <a:r>
              <a:rPr lang="nl-NL" dirty="0">
                <a:cs typeface="Calibri"/>
              </a:rPr>
              <a:t>Dan kun je met behulp van een browser inloggen om de ma-</a:t>
            </a:r>
            <a:r>
              <a:rPr lang="nl-NL" dirty="0" err="1">
                <a:cs typeface="Calibri"/>
              </a:rPr>
              <a:t>cloud</a:t>
            </a:r>
            <a:r>
              <a:rPr lang="nl-NL" dirty="0">
                <a:cs typeface="Calibri"/>
              </a:rPr>
              <a:t> server </a:t>
            </a:r>
            <a:br>
              <a:rPr lang="nl-NL" dirty="0">
                <a:cs typeface="Calibri"/>
              </a:rPr>
            </a:br>
            <a:endParaRPr lang="nl-NL" dirty="0">
              <a:cs typeface="Calibri"/>
            </a:endParaRPr>
          </a:p>
          <a:p>
            <a:pPr lvl="1"/>
            <a:r>
              <a:rPr lang="nl-NL" dirty="0">
                <a:cs typeface="Calibri"/>
              </a:rPr>
              <a:t>of: </a:t>
            </a:r>
            <a:r>
              <a:rPr lang="nl-NL" dirty="0">
                <a:cs typeface="Calibri"/>
                <a:hlinkClick r:id="rId2"/>
              </a:rPr>
              <a:t>https://[studenten-id].hosts1.ma-cloud.nl</a:t>
            </a:r>
            <a:endParaRPr lang="nl-NL" dirty="0">
              <a:cs typeface="Calibri"/>
            </a:endParaRPr>
          </a:p>
          <a:p>
            <a:pPr lvl="1"/>
            <a:r>
              <a:rPr lang="nl-NL" dirty="0">
                <a:ea typeface="+mn-lt"/>
                <a:cs typeface="+mn-lt"/>
              </a:rPr>
              <a:t>of: </a:t>
            </a:r>
            <a:r>
              <a:rPr lang="nl-NL" dirty="0">
                <a:ea typeface="+mn-lt"/>
                <a:cs typeface="+mn-lt"/>
                <a:hlinkClick r:id="" action="ppaction://noaction"/>
              </a:rPr>
              <a:t>https://[studenten-id].hosts2.ma-cloud.nl</a:t>
            </a:r>
            <a:endParaRPr lang="nl-NL" dirty="0">
              <a:cs typeface="Calibri"/>
            </a:endParaRPr>
          </a:p>
          <a:p>
            <a:pPr lvl="1"/>
            <a:endParaRPr lang="nl-NL" dirty="0">
              <a:cs typeface="Calibri"/>
            </a:endParaRPr>
          </a:p>
          <a:p>
            <a:pPr lvl="1"/>
            <a:endParaRPr lang="nl-NL" dirty="0">
              <a:cs typeface="Calibri"/>
            </a:endParaRPr>
          </a:p>
          <a:p>
            <a:pPr lvl="2"/>
            <a:endParaRPr lang="nl-NL" dirty="0">
              <a:cs typeface="Calibri"/>
            </a:endParaRPr>
          </a:p>
          <a:p>
            <a:pPr lvl="1"/>
            <a:endParaRPr lang="nl-NL" dirty="0">
              <a:cs typeface="Calibri"/>
            </a:endParaRPr>
          </a:p>
          <a:p>
            <a:endParaRPr lang="nl-NL" dirty="0">
              <a:cs typeface="Calibri"/>
            </a:endParaRPr>
          </a:p>
        </p:txBody>
      </p:sp>
      <p:sp>
        <p:nvSpPr>
          <p:cNvPr id="4" name="Rectangle: Diagonal Corners Snipped 3">
            <a:extLst>
              <a:ext uri="{FF2B5EF4-FFF2-40B4-BE49-F238E27FC236}">
                <a16:creationId xmlns:a16="http://schemas.microsoft.com/office/drawing/2014/main" id="{45B8498D-CDAC-3490-7FD4-40A1B62D3899}"/>
              </a:ext>
            </a:extLst>
          </p:cNvPr>
          <p:cNvSpPr/>
          <p:nvPr/>
        </p:nvSpPr>
        <p:spPr>
          <a:xfrm>
            <a:off x="9028591" y="5773029"/>
            <a:ext cx="2867487" cy="807868"/>
          </a:xfrm>
          <a:prstGeom prst="snip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Bookmark je site</a:t>
            </a:r>
          </a:p>
        </p:txBody>
      </p:sp>
    </p:spTree>
    <p:extLst>
      <p:ext uri="{BB962C8B-B14F-4D97-AF65-F5344CB8AC3E}">
        <p14:creationId xmlns:p14="http://schemas.microsoft.com/office/powerpoint/2010/main" val="2046973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71A663-69E2-4C1A-9F57-868F7AB8D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969" y="384663"/>
            <a:ext cx="10515600" cy="1325563"/>
          </a:xfrm>
        </p:spPr>
        <p:txBody>
          <a:bodyPr/>
          <a:lstStyle/>
          <a:p>
            <a:r>
              <a:rPr lang="nl-NL">
                <a:cs typeface="Calibri Light"/>
              </a:rPr>
              <a:t>Voorbeeld ma-</a:t>
            </a:r>
            <a:r>
              <a:rPr lang="nl-NL" err="1">
                <a:cs typeface="Calibri Light"/>
              </a:rPr>
              <a:t>cloud</a:t>
            </a:r>
          </a:p>
        </p:txBody>
      </p:sp>
      <p:pic>
        <p:nvPicPr>
          <p:cNvPr id="4" name="Afbeelding 4">
            <a:extLst>
              <a:ext uri="{FF2B5EF4-FFF2-40B4-BE49-F238E27FC236}">
                <a16:creationId xmlns:a16="http://schemas.microsoft.com/office/drawing/2014/main" id="{80E0527C-2E1E-4658-B7FA-4205C5D59D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43452" y="1718163"/>
            <a:ext cx="5701558" cy="4351338"/>
          </a:xfrm>
        </p:spPr>
      </p:pic>
      <p:sp>
        <p:nvSpPr>
          <p:cNvPr id="5" name="Tekstvak 4">
            <a:extLst>
              <a:ext uri="{FF2B5EF4-FFF2-40B4-BE49-F238E27FC236}">
                <a16:creationId xmlns:a16="http://schemas.microsoft.com/office/drawing/2014/main" id="{DAA2C123-82F2-4205-84EE-7AFBDD33CF4A}"/>
              </a:ext>
            </a:extLst>
          </p:cNvPr>
          <p:cNvSpPr txBox="1"/>
          <p:nvPr/>
        </p:nvSpPr>
        <p:spPr>
          <a:xfrm>
            <a:off x="377093" y="2291861"/>
            <a:ext cx="384712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>
                <a:cs typeface="Calibri"/>
              </a:rPr>
              <a:t>Voorbeeld: [studenten-</a:t>
            </a:r>
            <a:r>
              <a:rPr lang="nl-NL" err="1">
                <a:cs typeface="Calibri"/>
              </a:rPr>
              <a:t>id</a:t>
            </a:r>
            <a:r>
              <a:rPr lang="nl-NL">
                <a:cs typeface="Calibri"/>
              </a:rPr>
              <a:t>] = </a:t>
            </a:r>
            <a:r>
              <a:rPr lang="nl-NL" err="1">
                <a:cs typeface="Calibri"/>
              </a:rPr>
              <a:t>sjo</a:t>
            </a:r>
            <a:endParaRPr lang="nl-NL" err="1"/>
          </a:p>
        </p:txBody>
      </p:sp>
    </p:spTree>
    <p:extLst>
      <p:ext uri="{BB962C8B-B14F-4D97-AF65-F5344CB8AC3E}">
        <p14:creationId xmlns:p14="http://schemas.microsoft.com/office/powerpoint/2010/main" val="2710476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11DBF2-4153-48D0-A9FA-333AA1043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>
                <a:cs typeface="Calibri Light"/>
              </a:rPr>
              <a:t>FTP client</a:t>
            </a:r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E8CCEBD-60B7-4C0C-ADC2-A402BC5EE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NL">
                <a:cs typeface="Calibri"/>
              </a:rPr>
              <a:t>FTP of File Transfer Protocol wordt gebruikt om bestanden via het internet te versturen. Bij deze opleiding gebruiken wij deze techniek om bestanden te publiceren op de ma-</a:t>
            </a:r>
            <a:r>
              <a:rPr lang="nl-NL" err="1">
                <a:cs typeface="Calibri"/>
              </a:rPr>
              <a:t>cloud</a:t>
            </a:r>
            <a:r>
              <a:rPr lang="nl-NL">
                <a:cs typeface="Calibri"/>
              </a:rPr>
              <a:t>-server.</a:t>
            </a:r>
          </a:p>
          <a:p>
            <a:endParaRPr lang="nl-NL">
              <a:cs typeface="Calibri"/>
            </a:endParaRPr>
          </a:p>
          <a:p>
            <a:r>
              <a:rPr lang="nl-NL">
                <a:cs typeface="Calibri"/>
              </a:rPr>
              <a:t>De meeste studenten gebruiken als FTP-client de applicatie </a:t>
            </a:r>
            <a:r>
              <a:rPr lang="nl-NL" err="1">
                <a:cs typeface="Calibri"/>
              </a:rPr>
              <a:t>FileZilla</a:t>
            </a:r>
            <a:endParaRPr lang="nl-NL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32627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9EB5C2D39876A418216A0F9CA870C99" ma:contentTypeVersion="0" ma:contentTypeDescription="Create a new document." ma:contentTypeScope="" ma:versionID="178421dd24bee5a022b15e52811238d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1d5eec3c12ee2e8127422d567928fa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AE68B9F-CB9A-433F-9CF3-3186393DAD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DF92D8C-B188-42D1-9F08-73A9EA3FE194}">
  <ds:schemaRefs>
    <ds:schemaRef ds:uri="http://schemas.microsoft.com/office/2006/metadata/properties"/>
    <ds:schemaRef ds:uri="http://purl.org/dc/elements/1.1/"/>
    <ds:schemaRef ds:uri="http://purl.org/dc/dcmitype/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885d402c-76b9-4792-92a1-2b62a1d56104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1CDAACB-BE84-4E9A-B98E-8D56FC92D1D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386</TotalTime>
  <Words>1506</Words>
  <Application>Microsoft Office PowerPoint</Application>
  <PresentationFormat>Widescreen</PresentationFormat>
  <Paragraphs>157</Paragraphs>
  <Slides>30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Aptos</vt:lpstr>
      <vt:lpstr>Arial</vt:lpstr>
      <vt:lpstr>Calibri</vt:lpstr>
      <vt:lpstr>Calibri Light</vt:lpstr>
      <vt:lpstr>Segoe UI</vt:lpstr>
      <vt:lpstr>office theme</vt:lpstr>
      <vt:lpstr>M1 SKIL</vt:lpstr>
      <vt:lpstr>Wat zijn skills?</vt:lpstr>
      <vt:lpstr>Leerdoelen M1 SKIL</vt:lpstr>
      <vt:lpstr>Les 1: inrichten werkomgeving</vt:lpstr>
      <vt:lpstr>Onderwerpen</vt:lpstr>
      <vt:lpstr>Inloggen op panel van ma-cloud</vt:lpstr>
      <vt:lpstr>Ma-cloud</vt:lpstr>
      <vt:lpstr>Voorbeeld ma-cloud</vt:lpstr>
      <vt:lpstr>FTP client</vt:lpstr>
      <vt:lpstr>FileZilla</vt:lpstr>
      <vt:lpstr>PowerPoint Presentation</vt:lpstr>
      <vt:lpstr>Ftp connectie met ma-cloud maken</vt:lpstr>
      <vt:lpstr>Ftp connectie met ma-cloud maken</vt:lpstr>
      <vt:lpstr>Hoe moet ik publiceren op ma-cloud?</vt:lpstr>
      <vt:lpstr>Ruimte voor bestand maken</vt:lpstr>
      <vt:lpstr>De File Explorer </vt:lpstr>
      <vt:lpstr>File Explorer</vt:lpstr>
      <vt:lpstr>In File Explorer een nieuw textbestand aanmaken</vt:lpstr>
      <vt:lpstr>Tekst invoeren met Notepad</vt:lpstr>
      <vt:lpstr>Remote server aanmaken</vt:lpstr>
      <vt:lpstr>De Site Manager van FileZilla</vt:lpstr>
      <vt:lpstr>Host1 of host 2?  Ma panel</vt:lpstr>
      <vt:lpstr>Connectie met ma-cloud</vt:lpstr>
      <vt:lpstr>Bestanden transfer </vt:lpstr>
      <vt:lpstr>Bekijk het resultaat</vt:lpstr>
      <vt:lpstr>'Find-Me' printen</vt:lpstr>
      <vt:lpstr>Printen met je MA pas</vt:lpstr>
      <vt:lpstr>Printer installeren</vt:lpstr>
      <vt:lpstr>Hoe koppel ik mijn Ma pas aan de printer?</vt:lpstr>
      <vt:lpstr>Laatste tip: Teams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Jelle Sjollema</dc:creator>
  <cp:lastModifiedBy>Jelle Sjollema</cp:lastModifiedBy>
  <cp:revision>2</cp:revision>
  <dcterms:created xsi:type="dcterms:W3CDTF">2020-06-26T09:38:48Z</dcterms:created>
  <dcterms:modified xsi:type="dcterms:W3CDTF">2024-07-11T13:50:04Z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0x010100D9EB5C2D39876A418216A0F9CA870C99</vt:lpwstr>
  </property>
</Properties>
</file>