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 Black"/>
      <p:bold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43">
          <p15:clr>
            <a:srgbClr val="A4A3A4"/>
          </p15:clr>
        </p15:guide>
        <p15:guide id="2" pos="2880">
          <p15:clr>
            <a:srgbClr val="A4A3A4"/>
          </p15:clr>
        </p15:guide>
        <p15:guide id="3" pos="1440">
          <p15:clr>
            <a:srgbClr val="9AA0A6"/>
          </p15:clr>
        </p15:guide>
        <p15:guide id="4" pos="4320">
          <p15:clr>
            <a:srgbClr val="9AA0A6"/>
          </p15:clr>
        </p15:guide>
        <p15:guide id="5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C6F9DB-6774-4A99-A883-E433BCA6A9C1}">
  <a:tblStyle styleId="{9CC6F9DB-6774-4A99-A883-E433BCA6A9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43" orient="horz"/>
        <p:guide pos="2880"/>
        <p:guide pos="1440"/>
        <p:guide pos="4320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RobotoBlack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Black-bold.fntdata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dca36df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1dca36df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1dca36df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1dca36df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1dca36df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1dca36df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1dca36d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1dca36d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da0f233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da0f233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6a6a4bd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6a6a4bd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6da0f2336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6da0f2336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6da0f233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6da0f233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1ed4ac8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1ed4ac8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1ed4ac8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1ed4ac8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6da0f233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6da0f233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1ed4ac8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1ed4ac8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1dca36df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1dca36df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6d03b4e9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6d03b4e9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6da0f2336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6da0f2336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6da0f2336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6da0f233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6da0f2336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6da0f2336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6da0f233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6da0f233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6da0f233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6da0f233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1dca36d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1dca36d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i.org/10.1007/s10439-019-02382-2" TargetMode="External"/><Relationship Id="rId4" Type="http://schemas.openxmlformats.org/officeDocument/2006/relationships/hyperlink" Target="https://www.master-acn.fr/the-2016-2017-acn-m2-scientific-project-on-the-way/lora-steps-lorawan-diagram/" TargetMode="External"/><Relationship Id="rId5" Type="http://schemas.openxmlformats.org/officeDocument/2006/relationships/hyperlink" Target="https://www.vox.com/2014/10/17/6988441/concussions" TargetMode="External"/><Relationship Id="rId6" Type="http://schemas.openxmlformats.org/officeDocument/2006/relationships/hyperlink" Target="https://www.vox.com/2014/10/17/6988441/concussions" TargetMode="External"/><Relationship Id="rId7" Type="http://schemas.openxmlformats.org/officeDocument/2006/relationships/hyperlink" Target="https://doi.org/10.1007/978-1-4614-4753-5_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60175" y="1309025"/>
            <a:ext cx="8232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CS598-Senior Design 1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Raiders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778" y="4500598"/>
            <a:ext cx="2048722" cy="5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729450" y="58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Concussive Impact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729450" y="1590425"/>
            <a:ext cx="76887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00"/>
              <a:buChar char="●"/>
            </a:pPr>
            <a:r>
              <a:rPr b="1" lang="en">
                <a:solidFill>
                  <a:srgbClr val="303030"/>
                </a:solidFill>
              </a:rPr>
              <a:t>High School Football Athletes:</a:t>
            </a:r>
            <a:endParaRPr b="1">
              <a:solidFill>
                <a:srgbClr val="303030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00"/>
              <a:buChar char="○"/>
            </a:pPr>
            <a:r>
              <a:rPr lang="en" sz="1300">
                <a:solidFill>
                  <a:srgbClr val="303030"/>
                </a:solidFill>
              </a:rPr>
              <a:t>Average concussive head impact = 95 g </a:t>
            </a:r>
            <a:endParaRPr sz="1300">
              <a:solidFill>
                <a:srgbClr val="303030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00"/>
              <a:buChar char="○"/>
            </a:pPr>
            <a:r>
              <a:rPr lang="en" sz="1300">
                <a:solidFill>
                  <a:srgbClr val="303030"/>
                </a:solidFill>
              </a:rPr>
              <a:t>Lowest acceleration resulting in concussive impact = 74 g (</a:t>
            </a:r>
            <a:r>
              <a:rPr lang="en" sz="1300">
                <a:solidFill>
                  <a:srgbClr val="303030"/>
                </a:solidFill>
              </a:rPr>
              <a:t>Broglio et al, 2012)</a:t>
            </a:r>
            <a:endParaRPr sz="1300">
              <a:solidFill>
                <a:srgbClr val="3030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3030"/>
                </a:solidFill>
              </a:rPr>
              <a:t>	</a:t>
            </a:r>
            <a:endParaRPr>
              <a:solidFill>
                <a:srgbClr val="3030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0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03030"/>
                </a:solidFill>
              </a:rPr>
              <a:t> </a:t>
            </a:r>
            <a:endParaRPr>
              <a:solidFill>
                <a:srgbClr val="303030"/>
              </a:solidFill>
            </a:endParaRPr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729450" y="2571750"/>
            <a:ext cx="7688700" cy="1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Youth athletes (aged 9-14):</a:t>
            </a:r>
            <a:endParaRPr b="1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Average concussive head impact = 62.4 g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Lowest acceleration resulting in concussive impact = 25.9 g (Campolettano et al, 2019)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7406700" y="4758600"/>
            <a:ext cx="1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Julian Tee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3"/>
                </a:highlight>
              </a:rPr>
              <a:t>Problem:</a:t>
            </a:r>
            <a:endParaRPr>
              <a:highlight>
                <a:schemeClr val="accent3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differentiate severity of concussive impact?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7406700" y="4682400"/>
            <a:ext cx="1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Julian Tee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27650" y="57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Creating ‘tiers’ and tier thresholds 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727650" y="1316600"/>
            <a:ext cx="7688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10"/>
              <a:buChar char="●"/>
            </a:pPr>
            <a:r>
              <a:rPr lang="en" sz="1310">
                <a:solidFill>
                  <a:schemeClr val="dk2"/>
                </a:solidFill>
              </a:rPr>
              <a:t>By </a:t>
            </a:r>
            <a:r>
              <a:rPr lang="en" sz="1310">
                <a:solidFill>
                  <a:schemeClr val="dk2"/>
                </a:solidFill>
              </a:rPr>
              <a:t>separating</a:t>
            </a:r>
            <a:r>
              <a:rPr lang="en" sz="1310">
                <a:solidFill>
                  <a:schemeClr val="dk2"/>
                </a:solidFill>
              </a:rPr>
              <a:t> the magnitude into different tiers, we can more effectively gauge </a:t>
            </a:r>
            <a:r>
              <a:rPr lang="en" sz="1310">
                <a:solidFill>
                  <a:schemeClr val="dk2"/>
                </a:solidFill>
              </a:rPr>
              <a:t>the severity of impact instead of having a binary of ‘concussion or no concussion’</a:t>
            </a:r>
            <a:endParaRPr sz="131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  <p:sp>
        <p:nvSpPr>
          <p:cNvPr id="182" name="Google Shape;182;p24"/>
          <p:cNvSpPr/>
          <p:nvPr/>
        </p:nvSpPr>
        <p:spPr>
          <a:xfrm>
            <a:off x="1751650" y="1990800"/>
            <a:ext cx="2542800" cy="2694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4885000" y="1995963"/>
            <a:ext cx="2542800" cy="2694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2615950" y="1887275"/>
            <a:ext cx="814200" cy="244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5749300" y="1882038"/>
            <a:ext cx="814200" cy="244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Binary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6" name="Google Shape;186;p24"/>
          <p:cNvGrpSpPr/>
          <p:nvPr/>
        </p:nvGrpSpPr>
        <p:grpSpPr>
          <a:xfrm>
            <a:off x="1547715" y="3595185"/>
            <a:ext cx="2746705" cy="498852"/>
            <a:chOff x="1431325" y="2473842"/>
            <a:chExt cx="3718798" cy="670500"/>
          </a:xfrm>
        </p:grpSpPr>
        <p:sp>
          <p:nvSpPr>
            <p:cNvPr id="187" name="Google Shape;187;p24"/>
            <p:cNvSpPr/>
            <p:nvPr/>
          </p:nvSpPr>
          <p:spPr>
            <a:xfrm rot="-5400000">
              <a:off x="3220523" y="1214742"/>
              <a:ext cx="670500" cy="3188700"/>
            </a:xfrm>
            <a:prstGeom prst="roundRect">
              <a:avLst>
                <a:gd fmla="val 50000" name="adj"/>
              </a:avLst>
            </a:prstGeom>
            <a:solidFill>
              <a:srgbClr val="34B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&gt; 25 g</a:t>
              </a:r>
              <a:endParaRPr b="1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(Checkup </a:t>
              </a:r>
              <a:r>
                <a:rPr b="1"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after game)</a:t>
              </a:r>
              <a:endParaRPr b="1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1689193" y="2604792"/>
              <a:ext cx="7959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Minor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24"/>
          <p:cNvGrpSpPr/>
          <p:nvPr/>
        </p:nvGrpSpPr>
        <p:grpSpPr>
          <a:xfrm>
            <a:off x="1547714" y="2477964"/>
            <a:ext cx="2746704" cy="498860"/>
            <a:chOff x="1431325" y="2473842"/>
            <a:chExt cx="3581100" cy="670511"/>
          </a:xfrm>
        </p:grpSpPr>
        <p:sp>
          <p:nvSpPr>
            <p:cNvPr id="192" name="Google Shape;192;p24"/>
            <p:cNvSpPr/>
            <p:nvPr/>
          </p:nvSpPr>
          <p:spPr>
            <a:xfrm rot="-5400000">
              <a:off x="3151675" y="1283602"/>
              <a:ext cx="670500" cy="3051000"/>
            </a:xfrm>
            <a:prstGeom prst="roundRect">
              <a:avLst>
                <a:gd fmla="val 50000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 txBox="1"/>
            <p:nvPr/>
          </p:nvSpPr>
          <p:spPr>
            <a:xfrm>
              <a:off x="2744675" y="2473852"/>
              <a:ext cx="20826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&gt;60 g </a:t>
              </a:r>
              <a:endParaRPr b="1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(Check for Concussion Immediately)</a:t>
              </a:r>
              <a:endParaRPr b="1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742105" y="2621841"/>
              <a:ext cx="10008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Severe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24"/>
          <p:cNvGrpSpPr/>
          <p:nvPr/>
        </p:nvGrpSpPr>
        <p:grpSpPr>
          <a:xfrm>
            <a:off x="1547744" y="3036566"/>
            <a:ext cx="2746650" cy="498852"/>
            <a:chOff x="1431325" y="2473842"/>
            <a:chExt cx="3726292" cy="670500"/>
          </a:xfrm>
        </p:grpSpPr>
        <p:sp>
          <p:nvSpPr>
            <p:cNvPr id="197" name="Google Shape;197;p24"/>
            <p:cNvSpPr/>
            <p:nvPr/>
          </p:nvSpPr>
          <p:spPr>
            <a:xfrm rot="-5400000">
              <a:off x="3224267" y="1210992"/>
              <a:ext cx="670500" cy="3196200"/>
            </a:xfrm>
            <a:prstGeom prst="roundRect">
              <a:avLst>
                <a:gd fmla="val 50000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&gt; 40 g</a:t>
              </a:r>
              <a:endParaRPr b="1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(Seek Medical Attention )</a:t>
              </a:r>
              <a:endParaRPr b="1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630935" y="2616797"/>
              <a:ext cx="10026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Moderate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1" name="Google Shape;201;p24"/>
          <p:cNvSpPr txBox="1"/>
          <p:nvPr/>
        </p:nvSpPr>
        <p:spPr>
          <a:xfrm>
            <a:off x="1692575" y="4153775"/>
            <a:ext cx="245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Note: Sample Values/Tiers only. Actual thresholds TBD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2" name="Google Shape;202;p24"/>
          <p:cNvGrpSpPr/>
          <p:nvPr/>
        </p:nvGrpSpPr>
        <p:grpSpPr>
          <a:xfrm>
            <a:off x="6191119" y="2353775"/>
            <a:ext cx="1152464" cy="1771196"/>
            <a:chOff x="1118224" y="283725"/>
            <a:chExt cx="2090826" cy="4076400"/>
          </a:xfrm>
        </p:grpSpPr>
        <p:sp>
          <p:nvSpPr>
            <p:cNvPr id="203" name="Google Shape;203;p2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72A1E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Concussion</a:t>
              </a:r>
              <a:endParaRPr sz="1300">
                <a:solidFill>
                  <a:srgbClr val="A72A1E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72A1E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Detected</a:t>
              </a:r>
              <a:endParaRPr sz="1300">
                <a:solidFill>
                  <a:srgbClr val="A72A1E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</p:grpSp>
      <p:grpSp>
        <p:nvGrpSpPr>
          <p:cNvPr id="205" name="Google Shape;205;p24"/>
          <p:cNvGrpSpPr/>
          <p:nvPr/>
        </p:nvGrpSpPr>
        <p:grpSpPr>
          <a:xfrm>
            <a:off x="5038657" y="2353775"/>
            <a:ext cx="1152464" cy="1771196"/>
            <a:chOff x="1118224" y="283725"/>
            <a:chExt cx="2090826" cy="4076400"/>
          </a:xfrm>
        </p:grpSpPr>
        <p:sp>
          <p:nvSpPr>
            <p:cNvPr id="206" name="Google Shape;206;p2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No Concussion</a:t>
              </a:r>
              <a:endParaRPr b="1" sz="13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127073" y="3064831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No concussive impact detected</a:t>
              </a:r>
              <a:endParaRPr b="1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9" name="Google Shape;209;p24"/>
          <p:cNvSpPr/>
          <p:nvPr/>
        </p:nvSpPr>
        <p:spPr>
          <a:xfrm>
            <a:off x="6223214" y="3532312"/>
            <a:ext cx="1152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Seek Medical Attention </a:t>
            </a: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Immediately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4390675" y="3039700"/>
            <a:ext cx="3981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Black"/>
                <a:ea typeface="Roboto Black"/>
                <a:cs typeface="Roboto Black"/>
                <a:sym typeface="Roboto Black"/>
              </a:rPr>
              <a:t>VS</a:t>
            </a:r>
            <a:endParaRPr sz="1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7406700" y="4758600"/>
            <a:ext cx="1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Julian Tee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729450" y="534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magnitude of acceleration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3">
            <a:alphaModFix/>
          </a:blip>
          <a:srcRect b="0" l="42853" r="0" t="16624"/>
          <a:stretch/>
        </p:blipFill>
        <p:spPr>
          <a:xfrm>
            <a:off x="729450" y="1617025"/>
            <a:ext cx="3614366" cy="31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4343825" y="1143100"/>
            <a:ext cx="421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From the accelerometer, we obtain </a:t>
            </a:r>
            <a:r>
              <a:rPr lang="en" sz="13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𝒙</a:t>
            </a:r>
            <a:r>
              <a:rPr lang="en" sz="1300">
                <a:solidFill>
                  <a:srgbClr val="30303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𝐲</a:t>
            </a:r>
            <a:r>
              <a:rPr lang="en" sz="1300">
                <a:solidFill>
                  <a:srgbClr val="30303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𝐳</a:t>
            </a:r>
            <a:r>
              <a:rPr lang="en" sz="1300">
                <a:solidFill>
                  <a:srgbClr val="303030"/>
                </a:solidFill>
                <a:latin typeface="Lato"/>
                <a:ea typeface="Lato"/>
                <a:cs typeface="Lato"/>
                <a:sym typeface="Lato"/>
              </a:rPr>
              <a:t> in terms of m/s²</a:t>
            </a:r>
            <a:endParaRPr sz="1300">
              <a:solidFill>
                <a:srgbClr val="3030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4343825" y="1758700"/>
            <a:ext cx="415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To obtain the magnitude of </a:t>
            </a:r>
            <a:r>
              <a:rPr b="1" lang="en" sz="1300">
                <a:solidFill>
                  <a:srgbClr val="00C0C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, the pythagorean theorem is used to obtain g-force as a directionless measurement as proven below: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4462625" y="2627250"/>
            <a:ext cx="403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</a:rPr>
              <a:t>𝒙²</a:t>
            </a:r>
            <a:r>
              <a:rPr lang="en">
                <a:solidFill>
                  <a:schemeClr val="dk2"/>
                </a:solidFill>
              </a:rPr>
              <a:t>+</a:t>
            </a:r>
            <a:r>
              <a:rPr lang="en">
                <a:solidFill>
                  <a:srgbClr val="38761D"/>
                </a:solidFill>
              </a:rPr>
              <a:t>𝐲²</a:t>
            </a:r>
            <a:r>
              <a:rPr lang="en">
                <a:solidFill>
                  <a:schemeClr val="dk2"/>
                </a:solidFill>
              </a:rPr>
              <a:t>=</a:t>
            </a:r>
            <a:r>
              <a:rPr b="1" lang="en">
                <a:solidFill>
                  <a:srgbClr val="FF9900"/>
                </a:solidFill>
              </a:rPr>
              <a:t>w²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w²</a:t>
            </a:r>
            <a:r>
              <a:rPr b="1" lang="en">
                <a:solidFill>
                  <a:schemeClr val="dk2"/>
                </a:solidFill>
              </a:rPr>
              <a:t>+</a:t>
            </a:r>
            <a:r>
              <a:rPr lang="en">
                <a:solidFill>
                  <a:srgbClr val="9900FF"/>
                </a:solidFill>
              </a:rPr>
              <a:t>𝐳</a:t>
            </a:r>
            <a:r>
              <a:rPr lang="en">
                <a:solidFill>
                  <a:srgbClr val="303030"/>
                </a:solidFill>
              </a:rPr>
              <a:t>²=</a:t>
            </a:r>
            <a:r>
              <a:rPr b="1" lang="en">
                <a:solidFill>
                  <a:srgbClr val="00C0C0"/>
                </a:solidFill>
              </a:rPr>
              <a:t>a²</a:t>
            </a:r>
            <a:endParaRPr b="1">
              <a:solidFill>
                <a:srgbClr val="00C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C0C0"/>
                </a:solidFill>
              </a:rPr>
              <a:t>|a|</a:t>
            </a:r>
            <a:r>
              <a:rPr b="1" lang="en">
                <a:solidFill>
                  <a:schemeClr val="dk2"/>
                </a:solidFill>
              </a:rPr>
              <a:t>=√(</a:t>
            </a:r>
            <a:r>
              <a:rPr lang="en">
                <a:solidFill>
                  <a:srgbClr val="CC4125"/>
                </a:solidFill>
              </a:rPr>
              <a:t>𝒙²</a:t>
            </a:r>
            <a:r>
              <a:rPr lang="en">
                <a:solidFill>
                  <a:schemeClr val="dk2"/>
                </a:solidFill>
              </a:rPr>
              <a:t>+</a:t>
            </a:r>
            <a:r>
              <a:rPr lang="en">
                <a:solidFill>
                  <a:srgbClr val="38761D"/>
                </a:solidFill>
              </a:rPr>
              <a:t>𝐲²</a:t>
            </a:r>
            <a:r>
              <a:rPr b="1" lang="en">
                <a:solidFill>
                  <a:schemeClr val="dk2"/>
                </a:solidFill>
              </a:rPr>
              <a:t>+</a:t>
            </a:r>
            <a:r>
              <a:rPr lang="en">
                <a:solidFill>
                  <a:srgbClr val="9900FF"/>
                </a:solidFill>
              </a:rPr>
              <a:t>𝐳</a:t>
            </a:r>
            <a:r>
              <a:rPr lang="en">
                <a:solidFill>
                  <a:srgbClr val="303030"/>
                </a:solidFill>
              </a:rPr>
              <a:t>²</a:t>
            </a:r>
            <a:r>
              <a:rPr b="1" lang="en">
                <a:solidFill>
                  <a:schemeClr val="dk2"/>
                </a:solidFill>
              </a:rPr>
              <a:t>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C0C0"/>
                </a:solidFill>
              </a:rPr>
              <a:t>|a|</a:t>
            </a:r>
            <a:r>
              <a:rPr b="1" lang="en">
                <a:solidFill>
                  <a:schemeClr val="dk2"/>
                </a:solidFill>
              </a:rPr>
              <a:t>/</a:t>
            </a:r>
            <a:r>
              <a:rPr lang="en">
                <a:solidFill>
                  <a:schemeClr val="dk2"/>
                </a:solidFill>
              </a:rPr>
              <a:t>9.81 (m/s²) = magnitude of acceleration in g’s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7406700" y="4758600"/>
            <a:ext cx="1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Julian Tee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Sensor/Legal/Regulations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727650" y="63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Analysis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774200" y="1343675"/>
            <a:ext cx="6997200" cy="3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RF Frequency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There are set frequency plans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There are no regulatory document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Liability/Patent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Lorawan accelerometer patent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Energy consumption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33" name="Google Shape;233;p27"/>
          <p:cNvSpPr txBox="1"/>
          <p:nvPr/>
        </p:nvSpPr>
        <p:spPr>
          <a:xfrm>
            <a:off x="8015300" y="4457675"/>
            <a:ext cx="9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Andrew Johnson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729450" y="620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</a:t>
            </a:r>
            <a:r>
              <a:rPr lang="en">
                <a:solidFill>
                  <a:srgbClr val="000000"/>
                </a:solidFill>
              </a:rPr>
              <a:t>Creating a sensor</a:t>
            </a:r>
            <a:r>
              <a:rPr lang="en">
                <a:solidFill>
                  <a:srgbClr val="000000"/>
                </a:solidFill>
              </a:rPr>
              <a:t> that accurately records acceleration </a:t>
            </a:r>
            <a:r>
              <a:rPr lang="en">
                <a:solidFill>
                  <a:srgbClr val="000000"/>
                </a:solidFill>
              </a:rPr>
              <a:t>and brain waves.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•Connecting the device to a LoraWan gateway.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•Recording the data and giving to it to medical professionals.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•Integrating the device into a helmet.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8015300" y="4457675"/>
            <a:ext cx="9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Andrew Johnson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729450" y="60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lang="en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Bill of material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 ADXL335  will be able to be finding the dynamic force of a football hit.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•An EEG sensor that measure the humans brain waves after then it can detect for a concussion.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</a:t>
            </a:r>
            <a:r>
              <a:rPr lang="en">
                <a:solidFill>
                  <a:srgbClr val="000000"/>
                </a:solidFill>
              </a:rPr>
              <a:t>Arduino</a:t>
            </a:r>
            <a:r>
              <a:rPr lang="en">
                <a:solidFill>
                  <a:srgbClr val="000000"/>
                </a:solidFill>
              </a:rPr>
              <a:t> uno wich  </a:t>
            </a:r>
            <a:r>
              <a:rPr lang="en">
                <a:solidFill>
                  <a:srgbClr val="000000"/>
                </a:solidFill>
              </a:rPr>
              <a:t>connect</a:t>
            </a:r>
            <a:r>
              <a:rPr lang="en">
                <a:solidFill>
                  <a:srgbClr val="000000"/>
                </a:solidFill>
              </a:rPr>
              <a:t> the device to the LoraWan bridge.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8015300" y="4457675"/>
            <a:ext cx="9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Andrew Johnson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Layout</a:t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7270975" y="4655425"/>
            <a:ext cx="16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Dallas Stroud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LoRaWan</a:t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50" y="1163850"/>
            <a:ext cx="5768275" cy="36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6950" y="1839650"/>
            <a:ext cx="265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Low power use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Low data bandwidth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High Connection Range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Wireless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7270975" y="4807825"/>
            <a:ext cx="16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Dallas Stroud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84775" y="597750"/>
            <a:ext cx="262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Team Composition</a:t>
            </a:r>
            <a:endParaRPr sz="2300"/>
          </a:p>
        </p:txBody>
      </p:sp>
      <p:sp>
        <p:nvSpPr>
          <p:cNvPr id="94" name="Google Shape;94;p14"/>
          <p:cNvSpPr/>
          <p:nvPr/>
        </p:nvSpPr>
        <p:spPr>
          <a:xfrm>
            <a:off x="2721900" y="1366613"/>
            <a:ext cx="37002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Majors</a:t>
            </a:r>
            <a:endParaRPr b="1"/>
          </a:p>
        </p:txBody>
      </p:sp>
      <p:sp>
        <p:nvSpPr>
          <p:cNvPr id="95" name="Google Shape;95;p14"/>
          <p:cNvSpPr/>
          <p:nvPr/>
        </p:nvSpPr>
        <p:spPr>
          <a:xfrm>
            <a:off x="1730250" y="2345950"/>
            <a:ext cx="1983300" cy="19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00" lIns="91425" spcFirstLastPara="1" rIns="91425" wrap="square" tIns="0">
            <a:noAutofit/>
          </a:bodyPr>
          <a:lstStyle/>
          <a:p>
            <a:pPr indent="-30480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Andrew Johnson</a:t>
            </a:r>
            <a:endParaRPr sz="1200"/>
          </a:p>
          <a:p>
            <a:pPr indent="-30480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Isuru Yapa</a:t>
            </a:r>
            <a:endParaRPr sz="1200"/>
          </a:p>
          <a:p>
            <a:pPr indent="-30480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Ali Alfahdli</a:t>
            </a:r>
            <a:endParaRPr sz="1200"/>
          </a:p>
        </p:txBody>
      </p:sp>
      <p:sp>
        <p:nvSpPr>
          <p:cNvPr id="96" name="Google Shape;96;p14"/>
          <p:cNvSpPr/>
          <p:nvPr/>
        </p:nvSpPr>
        <p:spPr>
          <a:xfrm>
            <a:off x="5430450" y="2345950"/>
            <a:ext cx="1983300" cy="19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00" lIns="91425" spcFirstLastPara="1" rIns="91425" wrap="square" tIns="0">
            <a:noAutofit/>
          </a:bodyPr>
          <a:lstStyle/>
          <a:p>
            <a:pPr indent="-311150" lvl="0" marL="18288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Julian Tee</a:t>
            </a:r>
            <a:endParaRPr sz="1300"/>
          </a:p>
          <a:p>
            <a:pPr indent="-311150" lvl="0" marL="18288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Dallas Stroud</a:t>
            </a:r>
            <a:endParaRPr sz="1300"/>
          </a:p>
        </p:txBody>
      </p:sp>
      <p:cxnSp>
        <p:nvCxnSpPr>
          <p:cNvPr id="97" name="Google Shape;97;p14"/>
          <p:cNvCxnSpPr/>
          <p:nvPr/>
        </p:nvCxnSpPr>
        <p:spPr>
          <a:xfrm>
            <a:off x="1739200" y="2766925"/>
            <a:ext cx="19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/>
          <p:nvPr/>
        </p:nvCxnSpPr>
        <p:spPr>
          <a:xfrm>
            <a:off x="5433900" y="2766925"/>
            <a:ext cx="19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 txBox="1"/>
          <p:nvPr/>
        </p:nvSpPr>
        <p:spPr>
          <a:xfrm>
            <a:off x="1769700" y="2371650"/>
            <a:ext cx="19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Electrical Engineering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469900" y="2371650"/>
            <a:ext cx="19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Computer Science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1" name="Google Shape;101;p14"/>
          <p:cNvCxnSpPr>
            <a:stCxn id="94" idx="2"/>
            <a:endCxn id="100" idx="0"/>
          </p:cNvCxnSpPr>
          <p:nvPr/>
        </p:nvCxnSpPr>
        <p:spPr>
          <a:xfrm flipH="1" rot="-5400000">
            <a:off x="5262150" y="1211663"/>
            <a:ext cx="469800" cy="18501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>
            <a:stCxn id="94" idx="2"/>
            <a:endCxn id="99" idx="0"/>
          </p:cNvCxnSpPr>
          <p:nvPr/>
        </p:nvCxnSpPr>
        <p:spPr>
          <a:xfrm rot="5400000">
            <a:off x="3412050" y="1211663"/>
            <a:ext cx="469800" cy="18501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4"/>
          <p:cNvSpPr txBox="1"/>
          <p:nvPr/>
        </p:nvSpPr>
        <p:spPr>
          <a:xfrm>
            <a:off x="8001750" y="4785875"/>
            <a:ext cx="1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Ali Alfadhli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ChirpStack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721225" y="20959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Formerly known as LoRa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Open-Source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Friendly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ABP vs OTAA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575" y="1318650"/>
            <a:ext cx="4808299" cy="2708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7270975" y="4731625"/>
            <a:ext cx="16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Dallas Stroud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781275" y="57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729450" y="1361725"/>
            <a:ext cx="76887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SzPts val="850"/>
              <a:buFont typeface="Arial"/>
              <a:buChar char="-"/>
            </a:pPr>
            <a:r>
              <a:rPr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Anom. “ChirpStack LoRaWAN Network Server.” </a:t>
            </a:r>
            <a:r>
              <a:rPr i="1"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Medium</a:t>
            </a:r>
            <a:r>
              <a:rPr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23 Jun. 2020, https://medium.com/@hendraputra/how-to-access-chirpstack-api-d9643a282c07</a:t>
            </a:r>
            <a:endParaRPr sz="850">
              <a:solidFill>
                <a:srgbClr val="3030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SzPts val="850"/>
              <a:buFont typeface="Arial"/>
              <a:buChar char="-"/>
            </a:pPr>
            <a:r>
              <a:rPr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Broglio, S. P., Eckner, J. T., &amp; Kutcher, J. S. (2012). Field-based measures of head impacts in high school football athletes. </a:t>
            </a:r>
            <a:r>
              <a:rPr i="1"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 opinion in pediatrics</a:t>
            </a:r>
            <a:r>
              <a:rPr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24</a:t>
            </a:r>
            <a:r>
              <a:rPr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(6), 702–708. https://doi.org/10.1097/MOP.0b013e3283595616</a:t>
            </a:r>
            <a:endParaRPr sz="850">
              <a:solidFill>
                <a:srgbClr val="3030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850"/>
              <a:buFont typeface="Arial"/>
              <a:buChar char="-"/>
            </a:pPr>
            <a:r>
              <a:rPr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Campolettano, E. T., Gellner, R. A., Smith, E. P., Bellamkonda, S., Tierney, C. T., Crisco, J. J., Jones, D. A., Kelley, M. E., Urban, J. E., Stitzel, J. D., Genemaras, A., Beckwith, J. G., Greenwald, R. M., Maerlender, A. C., Brolinson, P. G., Duma, S. M., &amp; Rowson, S. (2020). Development of a Concussion Risk Function for a Youth Population Using Head Linear and Rotational Acceleration. </a:t>
            </a:r>
            <a:r>
              <a:rPr i="1"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Annals of biomedical engineering</a:t>
            </a:r>
            <a:r>
              <a:rPr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48</a:t>
            </a:r>
            <a:r>
              <a:rPr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(1), 92–103. </a:t>
            </a:r>
            <a:r>
              <a:rPr lang="en" sz="8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https://doi.org/10.1007/s10439-019-02382-2</a:t>
            </a:r>
            <a:endParaRPr sz="850">
              <a:solidFill>
                <a:srgbClr val="3030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850"/>
              <a:buFont typeface="Arial"/>
              <a:buChar char="-"/>
            </a:pPr>
            <a:r>
              <a:rPr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Yi, Jiazi. “Lora.” </a:t>
            </a:r>
            <a:r>
              <a:rPr i="1"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Advanced Communication Networks</a:t>
            </a:r>
            <a:r>
              <a:rPr lang="en" sz="8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28 Nov. 2016, </a:t>
            </a:r>
            <a:r>
              <a:rPr lang="en" sz="8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https://www.master-acn.fr/the-2016-2017-acn-m2-scientific-project-on-the-way/lora-steps-lorawan-diagram/</a:t>
            </a:r>
            <a:endParaRPr sz="850">
              <a:solidFill>
                <a:srgbClr val="3030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850"/>
              <a:buFont typeface="Arial"/>
              <a:buChar char="-"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Stromberg, J. (2014, October 17). </a:t>
            </a:r>
            <a:r>
              <a:rPr i="1"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Study: More than 80 percent of football concussions go unreported</a:t>
            </a: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Vox. Retrieved October 7, 2021, from</a:t>
            </a:r>
            <a:r>
              <a:rPr lang="en" sz="8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5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https://www.vox.com/2014/10/17/6988441/concussions</a:t>
            </a: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-"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FX, C. (n.d.). </a:t>
            </a:r>
            <a:r>
              <a:rPr i="1"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you know if you have a concussion?</a:t>
            </a: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Cognitive FX. Retrieved October 7, 2021, from https://www.cognitivefxusa.com/blog/how-do-you-know-if-you-have-a-concussion.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-"/>
            </a:pPr>
            <a:r>
              <a:rPr lang="en" sz="850">
                <a:solidFill>
                  <a:srgbClr val="333333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Stein C., Meehan W. (2014) Concussion in Youth Sports. In: Micheli L., Stein C., O'Brien M., d’Hemecourt P. (eds) Spinal Injuries and Conditions in Young Athletes. Contemporary Pediatric and Adolescent Sports Medicine. Springer, New York, NY. </a:t>
            </a:r>
            <a:r>
              <a:rPr lang="en" sz="850" u="sng">
                <a:solidFill>
                  <a:schemeClr val="hlink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https://doi.org/10.1007/978-1-4614-4753-5_5</a:t>
            </a:r>
            <a:endParaRPr sz="850">
              <a:solidFill>
                <a:srgbClr val="333333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50"/>
              <a:buFont typeface="Arial"/>
              <a:buChar char="-"/>
            </a:pPr>
            <a:r>
              <a:rPr i="1"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Football helmet sensors - shockbox</a:t>
            </a: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Gridiron Tech. (n.d.). Retrieved October 8, 2021, from https://gridiron-tech.com/product/football-helmet-sensors/. 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50"/>
              <a:buFont typeface="Arial"/>
              <a:buChar char="-"/>
            </a:pPr>
            <a:r>
              <a:t/>
            </a:r>
            <a:endParaRPr sz="850">
              <a:solidFill>
                <a:srgbClr val="333333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729450" y="733950"/>
            <a:ext cx="18354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solidFill>
                  <a:srgbClr val="B7B7B7"/>
                </a:solidFill>
              </a:rPr>
              <a:t>Project:</a:t>
            </a:r>
            <a:endParaRPr sz="2600">
              <a:solidFill>
                <a:srgbClr val="B7B7B7"/>
              </a:solidFill>
            </a:endParaRPr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727800" y="147643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Collision Detection Football Helmet</a:t>
            </a:r>
            <a:endParaRPr b="1" sz="24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225" y="2170725"/>
            <a:ext cx="2187550" cy="21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8778525" y="2281100"/>
            <a:ext cx="42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5"/>
          <p:cNvSpPr/>
          <p:nvPr/>
        </p:nvSpPr>
        <p:spPr>
          <a:xfrm rot="671061">
            <a:off x="4319376" y="3203093"/>
            <a:ext cx="832103" cy="731495"/>
          </a:xfrm>
          <a:prstGeom prst="blockArc">
            <a:avLst>
              <a:gd fmla="val 12483007" name="adj1"/>
              <a:gd fmla="val 19973216" name="adj2"/>
              <a:gd fmla="val 15812" name="adj3"/>
            </a:avLst>
          </a:prstGeom>
          <a:solidFill>
            <a:srgbClr val="1816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670675">
            <a:off x="4192278" y="2934586"/>
            <a:ext cx="1174582" cy="969130"/>
          </a:xfrm>
          <a:prstGeom prst="blockArc">
            <a:avLst>
              <a:gd fmla="val 12483007" name="adj1"/>
              <a:gd fmla="val 19973216" name="adj2"/>
              <a:gd fmla="val 15812" name="adj3"/>
            </a:avLst>
          </a:prstGeom>
          <a:solidFill>
            <a:srgbClr val="1816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8077200" y="467100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Ali Alfadhli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2363" y="1998650"/>
            <a:ext cx="7085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86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b="0"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According to Vox.com “80% of football concussion goes unreported.”</a:t>
            </a:r>
            <a:endParaRPr/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763238" y="1312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Why did we choose a helmet?</a:t>
            </a:r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763238" y="2583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How will the helmet benefit players?</a:t>
            </a:r>
            <a:endParaRPr b="0" sz="2300">
              <a:solidFill>
                <a:srgbClr val="000000"/>
              </a:solidFill>
              <a:highlight>
                <a:srgbClr val="E8E8E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692363" y="3118650"/>
            <a:ext cx="7085100" cy="1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 as an effective safety system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Insure longer career life for athletes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quality designed helmet that will be based on a smart tech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8034876" y="4580550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Ali Alfadhli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7391400" y="4747200"/>
            <a:ext cx="17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Ali Alfadhli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807700" y="606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Difference between our project and Shockbox</a:t>
            </a:r>
            <a:endParaRPr b="0" sz="2300">
              <a:solidFill>
                <a:srgbClr val="000000"/>
              </a:solidFill>
              <a:highlight>
                <a:srgbClr val="E8E8E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375" y="2987475"/>
            <a:ext cx="1921350" cy="2075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275" y="2986649"/>
            <a:ext cx="1920240" cy="20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 rot="671173">
            <a:off x="2539401" y="3986633"/>
            <a:ext cx="790213" cy="694782"/>
          </a:xfrm>
          <a:prstGeom prst="blockArc">
            <a:avLst>
              <a:gd fmla="val 12483007" name="adj1"/>
              <a:gd fmla="val 19973216" name="adj2"/>
              <a:gd fmla="val 15812" name="adj3"/>
            </a:avLst>
          </a:prstGeom>
          <a:solidFill>
            <a:srgbClr val="1816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 rot="670800">
            <a:off x="2418738" y="3731676"/>
            <a:ext cx="1115570" cy="920179"/>
          </a:xfrm>
          <a:prstGeom prst="blockArc">
            <a:avLst>
              <a:gd fmla="val 12483007" name="adj1"/>
              <a:gd fmla="val 19973216" name="adj2"/>
              <a:gd fmla="val 15812" name="adj3"/>
            </a:avLst>
          </a:prstGeom>
          <a:solidFill>
            <a:srgbClr val="1816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18"/>
          <p:cNvGraphicFramePr/>
          <p:nvPr/>
        </p:nvGraphicFramePr>
        <p:xfrm>
          <a:off x="1032400" y="130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{9CC6F9DB-6774-4A99-A883-E433BCA6A9C1}</a:tableStyleId>
              </a:tblPr>
              <a:tblGrid>
                <a:gridCol w="3621350"/>
                <a:gridCol w="3621350"/>
              </a:tblGrid>
              <a:tr h="360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Our project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Shockbox</a:t>
                      </a:r>
                      <a:endParaRPr b="1" sz="13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231150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Lower cost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Built into the helmet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Utilizes Lorawan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Range of 2-3 km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High price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Separate device 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Utilizes Bluetooth 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Range of 325 ft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18"/>
          <p:cNvSpPr txBox="1"/>
          <p:nvPr/>
        </p:nvSpPr>
        <p:spPr>
          <a:xfrm>
            <a:off x="7696200" y="4751475"/>
            <a:ext cx="14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Ali Alfadhli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concussion?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8109000" y="4668825"/>
            <a:ext cx="10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Isuru Yapa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7800" y="579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Concussion Symptoms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985700" y="1398763"/>
            <a:ext cx="20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4850600" y="1398763"/>
            <a:ext cx="25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4" name="Google Shape;154;p20"/>
          <p:cNvGraphicFramePr/>
          <p:nvPr/>
        </p:nvGraphicFramePr>
        <p:xfrm>
          <a:off x="985700" y="15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{9CC6F9DB-6774-4A99-A883-E433BCA6A9C1}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Physical Symptoms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Other-related symptoms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-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Headaches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-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Nausea 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-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Vomiting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-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Fatigue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-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Blurry Vision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-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Confusion or feeling amnesia surrounding the traumatic event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-"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Dizziness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0"/>
          <p:cNvSpPr txBox="1"/>
          <p:nvPr/>
        </p:nvSpPr>
        <p:spPr>
          <a:xfrm>
            <a:off x="8076900" y="4747200"/>
            <a:ext cx="10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Isuru Yapa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Analysis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7406700" y="4682400"/>
            <a:ext cx="1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Julian Tee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