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3" r:id="rId2"/>
    <p:sldId id="269" r:id="rId3"/>
    <p:sldId id="271" r:id="rId4"/>
    <p:sldId id="272" r:id="rId5"/>
    <p:sldId id="27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8" d="100"/>
          <a:sy n="88" d="100"/>
        </p:scale>
        <p:origin x="4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E100C-A39E-44F6-BF77-6D5E1C199CD8}" type="datetimeFigureOut">
              <a:rPr lang="en-IN" smtClean="0"/>
              <a:t>17-03-2021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079E8-E081-44A4-9299-50A8105BCDC1}" type="slidenum">
              <a:rPr lang="en-IN" smtClean="0"/>
              <a:t>‹#›</a:t>
            </a:fld>
            <a:endParaRPr lang="en-IN"/>
          </a:p>
        </p:txBody>
      </p:sp>
    </p:spTree>
    <p:extLst>
      <p:ext uri="{BB962C8B-B14F-4D97-AF65-F5344CB8AC3E}">
        <p14:creationId xmlns:p14="http://schemas.microsoft.com/office/powerpoint/2010/main" val="2115466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7092-7B2D-4F0E-94A8-B792281CA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68A7A9-57FB-4289-BE2E-BA08A3059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BF294E-0C16-4A4F-A358-088F60C4952B}"/>
              </a:ext>
            </a:extLst>
          </p:cNvPr>
          <p:cNvSpPr>
            <a:spLocks noGrp="1"/>
          </p:cNvSpPr>
          <p:nvPr>
            <p:ph type="dt" sz="half" idx="10"/>
          </p:nvPr>
        </p:nvSpPr>
        <p:spPr/>
        <p:txBody>
          <a:bodyPr/>
          <a:lstStyle/>
          <a:p>
            <a:fld id="{0455DCB2-395E-41CD-A8D5-8A52CD7996B5}" type="datetimeFigureOut">
              <a:rPr lang="en-IN" smtClean="0"/>
              <a:t>17-03-2021</a:t>
            </a:fld>
            <a:endParaRPr lang="en-IN"/>
          </a:p>
        </p:txBody>
      </p:sp>
      <p:sp>
        <p:nvSpPr>
          <p:cNvPr id="5" name="Footer Placeholder 4">
            <a:extLst>
              <a:ext uri="{FF2B5EF4-FFF2-40B4-BE49-F238E27FC236}">
                <a16:creationId xmlns:a16="http://schemas.microsoft.com/office/drawing/2014/main" id="{6B7DCE12-B51E-45FF-A24E-D3E9143B4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AED0D-55CA-4ECD-BE82-2D1570529FE8}"/>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191470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C04A-32A7-4B44-AC71-B52ED74143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FF0A56-01D2-4189-9CBF-A1A1C9403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440E6F-E5C4-4EA3-94BA-98A0992A0959}"/>
              </a:ext>
            </a:extLst>
          </p:cNvPr>
          <p:cNvSpPr>
            <a:spLocks noGrp="1"/>
          </p:cNvSpPr>
          <p:nvPr>
            <p:ph type="dt" sz="half" idx="10"/>
          </p:nvPr>
        </p:nvSpPr>
        <p:spPr/>
        <p:txBody>
          <a:bodyPr/>
          <a:lstStyle/>
          <a:p>
            <a:fld id="{0455DCB2-395E-41CD-A8D5-8A52CD7996B5}" type="datetimeFigureOut">
              <a:rPr lang="en-IN" smtClean="0"/>
              <a:t>17-03-2021</a:t>
            </a:fld>
            <a:endParaRPr lang="en-IN"/>
          </a:p>
        </p:txBody>
      </p:sp>
      <p:sp>
        <p:nvSpPr>
          <p:cNvPr id="5" name="Footer Placeholder 4">
            <a:extLst>
              <a:ext uri="{FF2B5EF4-FFF2-40B4-BE49-F238E27FC236}">
                <a16:creationId xmlns:a16="http://schemas.microsoft.com/office/drawing/2014/main" id="{0ECD5962-A25A-43AD-8193-27BCE4836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802F43-B832-41CD-9666-E05530A73509}"/>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756263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403400-D7A2-4DA2-AFE0-DADFF5FDBE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A159BA-C743-46D4-B2A6-C02F4D3CAE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A4A0D5-6DB6-4AAA-AC08-23726E9C4899}"/>
              </a:ext>
            </a:extLst>
          </p:cNvPr>
          <p:cNvSpPr>
            <a:spLocks noGrp="1"/>
          </p:cNvSpPr>
          <p:nvPr>
            <p:ph type="dt" sz="half" idx="10"/>
          </p:nvPr>
        </p:nvSpPr>
        <p:spPr/>
        <p:txBody>
          <a:bodyPr/>
          <a:lstStyle/>
          <a:p>
            <a:fld id="{0455DCB2-395E-41CD-A8D5-8A52CD7996B5}" type="datetimeFigureOut">
              <a:rPr lang="en-IN" smtClean="0"/>
              <a:t>17-03-2021</a:t>
            </a:fld>
            <a:endParaRPr lang="en-IN"/>
          </a:p>
        </p:txBody>
      </p:sp>
      <p:sp>
        <p:nvSpPr>
          <p:cNvPr id="5" name="Footer Placeholder 4">
            <a:extLst>
              <a:ext uri="{FF2B5EF4-FFF2-40B4-BE49-F238E27FC236}">
                <a16:creationId xmlns:a16="http://schemas.microsoft.com/office/drawing/2014/main" id="{E5F53380-E7C2-4183-8A3A-E716CE796F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0BEAA-C11A-4DD3-AB78-56A1BC84B881}"/>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418921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D3C4-3F42-4B79-BDCD-FC64D908D8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7B8AE4-79EA-4CD7-BFB5-70D4ACF953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33600A-83E9-4DE6-9E52-2BD09098CF72}"/>
              </a:ext>
            </a:extLst>
          </p:cNvPr>
          <p:cNvSpPr>
            <a:spLocks noGrp="1"/>
          </p:cNvSpPr>
          <p:nvPr>
            <p:ph type="dt" sz="half" idx="10"/>
          </p:nvPr>
        </p:nvSpPr>
        <p:spPr/>
        <p:txBody>
          <a:bodyPr/>
          <a:lstStyle/>
          <a:p>
            <a:fld id="{0455DCB2-395E-41CD-A8D5-8A52CD7996B5}" type="datetimeFigureOut">
              <a:rPr lang="en-IN" smtClean="0"/>
              <a:t>17-03-2021</a:t>
            </a:fld>
            <a:endParaRPr lang="en-IN"/>
          </a:p>
        </p:txBody>
      </p:sp>
      <p:sp>
        <p:nvSpPr>
          <p:cNvPr id="5" name="Footer Placeholder 4">
            <a:extLst>
              <a:ext uri="{FF2B5EF4-FFF2-40B4-BE49-F238E27FC236}">
                <a16:creationId xmlns:a16="http://schemas.microsoft.com/office/drawing/2014/main" id="{F0CA5C8C-A06B-46E3-A728-D667B46AB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1961D-C148-4C5A-BE97-B3A18384D918}"/>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323683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78FA-C399-4547-B16B-ED3B9E67F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DC64B2-E7F9-4D36-842D-A85D5B85B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193672-AF9C-470F-BC44-70B7B4CDCD60}"/>
              </a:ext>
            </a:extLst>
          </p:cNvPr>
          <p:cNvSpPr>
            <a:spLocks noGrp="1"/>
          </p:cNvSpPr>
          <p:nvPr>
            <p:ph type="dt" sz="half" idx="10"/>
          </p:nvPr>
        </p:nvSpPr>
        <p:spPr/>
        <p:txBody>
          <a:bodyPr/>
          <a:lstStyle/>
          <a:p>
            <a:fld id="{0455DCB2-395E-41CD-A8D5-8A52CD7996B5}" type="datetimeFigureOut">
              <a:rPr lang="en-IN" smtClean="0"/>
              <a:t>17-03-2021</a:t>
            </a:fld>
            <a:endParaRPr lang="en-IN"/>
          </a:p>
        </p:txBody>
      </p:sp>
      <p:sp>
        <p:nvSpPr>
          <p:cNvPr id="5" name="Footer Placeholder 4">
            <a:extLst>
              <a:ext uri="{FF2B5EF4-FFF2-40B4-BE49-F238E27FC236}">
                <a16:creationId xmlns:a16="http://schemas.microsoft.com/office/drawing/2014/main" id="{10300CCF-1B10-4A49-9219-6E70213309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B7695-6C23-4200-BA9C-03E4702B2F1E}"/>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6208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8E45-51AB-4F57-9B1D-A7CCA30016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0D96F-CC2E-45DF-B4A6-7E58F2463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EEBDA9-EA07-4537-B05B-0C2FAE301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3440BA-A604-49DB-A251-D17E090840FA}"/>
              </a:ext>
            </a:extLst>
          </p:cNvPr>
          <p:cNvSpPr>
            <a:spLocks noGrp="1"/>
          </p:cNvSpPr>
          <p:nvPr>
            <p:ph type="dt" sz="half" idx="10"/>
          </p:nvPr>
        </p:nvSpPr>
        <p:spPr/>
        <p:txBody>
          <a:bodyPr/>
          <a:lstStyle/>
          <a:p>
            <a:fld id="{0455DCB2-395E-41CD-A8D5-8A52CD7996B5}" type="datetimeFigureOut">
              <a:rPr lang="en-IN" smtClean="0"/>
              <a:t>17-03-2021</a:t>
            </a:fld>
            <a:endParaRPr lang="en-IN"/>
          </a:p>
        </p:txBody>
      </p:sp>
      <p:sp>
        <p:nvSpPr>
          <p:cNvPr id="6" name="Footer Placeholder 5">
            <a:extLst>
              <a:ext uri="{FF2B5EF4-FFF2-40B4-BE49-F238E27FC236}">
                <a16:creationId xmlns:a16="http://schemas.microsoft.com/office/drawing/2014/main" id="{23CF6DE2-82CF-4DD6-86AA-939666B837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421F9E-EA7D-4029-A549-DB128FC12EDC}"/>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200381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F89F-06A4-46EC-8858-D2BDB0D172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C00649-4CCD-4011-8B08-C42432E3C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72A065-2967-4D3B-AA74-24E96ED9B6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1907D9-E1B1-4D7B-AEEC-7213FCA0B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4900E-64CB-4FE1-ACB4-E9F3A9AA6E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A69AB9-7068-4BE5-BA4A-5FE2DA822C2C}"/>
              </a:ext>
            </a:extLst>
          </p:cNvPr>
          <p:cNvSpPr>
            <a:spLocks noGrp="1"/>
          </p:cNvSpPr>
          <p:nvPr>
            <p:ph type="dt" sz="half" idx="10"/>
          </p:nvPr>
        </p:nvSpPr>
        <p:spPr/>
        <p:txBody>
          <a:bodyPr/>
          <a:lstStyle/>
          <a:p>
            <a:fld id="{0455DCB2-395E-41CD-A8D5-8A52CD7996B5}" type="datetimeFigureOut">
              <a:rPr lang="en-IN" smtClean="0"/>
              <a:t>17-03-2021</a:t>
            </a:fld>
            <a:endParaRPr lang="en-IN"/>
          </a:p>
        </p:txBody>
      </p:sp>
      <p:sp>
        <p:nvSpPr>
          <p:cNvPr id="8" name="Footer Placeholder 7">
            <a:extLst>
              <a:ext uri="{FF2B5EF4-FFF2-40B4-BE49-F238E27FC236}">
                <a16:creationId xmlns:a16="http://schemas.microsoft.com/office/drawing/2014/main" id="{170641B4-42CB-4E9C-A019-888B949DA1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374F98-DC70-47E8-AA1F-27D8A2CE6E54}"/>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130785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0AB8-B807-485F-A711-237AD63ACE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EDAE8A-B48E-40AC-965F-F025F1115FD5}"/>
              </a:ext>
            </a:extLst>
          </p:cNvPr>
          <p:cNvSpPr>
            <a:spLocks noGrp="1"/>
          </p:cNvSpPr>
          <p:nvPr>
            <p:ph type="dt" sz="half" idx="10"/>
          </p:nvPr>
        </p:nvSpPr>
        <p:spPr/>
        <p:txBody>
          <a:bodyPr/>
          <a:lstStyle/>
          <a:p>
            <a:fld id="{0455DCB2-395E-41CD-A8D5-8A52CD7996B5}" type="datetimeFigureOut">
              <a:rPr lang="en-IN" smtClean="0"/>
              <a:t>17-03-2021</a:t>
            </a:fld>
            <a:endParaRPr lang="en-IN"/>
          </a:p>
        </p:txBody>
      </p:sp>
      <p:sp>
        <p:nvSpPr>
          <p:cNvPr id="4" name="Footer Placeholder 3">
            <a:extLst>
              <a:ext uri="{FF2B5EF4-FFF2-40B4-BE49-F238E27FC236}">
                <a16:creationId xmlns:a16="http://schemas.microsoft.com/office/drawing/2014/main" id="{76AEE728-5789-4C07-97C9-24C17BD943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2EDC5E-A8DA-4CB8-BC26-117D740B1137}"/>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44234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6ADEFC-4401-44EC-BB82-091E246C47C6}"/>
              </a:ext>
            </a:extLst>
          </p:cNvPr>
          <p:cNvSpPr>
            <a:spLocks noGrp="1"/>
          </p:cNvSpPr>
          <p:nvPr>
            <p:ph type="dt" sz="half" idx="10"/>
          </p:nvPr>
        </p:nvSpPr>
        <p:spPr/>
        <p:txBody>
          <a:bodyPr/>
          <a:lstStyle/>
          <a:p>
            <a:fld id="{0455DCB2-395E-41CD-A8D5-8A52CD7996B5}" type="datetimeFigureOut">
              <a:rPr lang="en-IN" smtClean="0"/>
              <a:t>17-03-2021</a:t>
            </a:fld>
            <a:endParaRPr lang="en-IN"/>
          </a:p>
        </p:txBody>
      </p:sp>
      <p:sp>
        <p:nvSpPr>
          <p:cNvPr id="3" name="Footer Placeholder 2">
            <a:extLst>
              <a:ext uri="{FF2B5EF4-FFF2-40B4-BE49-F238E27FC236}">
                <a16:creationId xmlns:a16="http://schemas.microsoft.com/office/drawing/2014/main" id="{C4F2621E-AD25-4DA8-9666-3982CAC540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076497-2546-46C3-BAFF-F5372A64A92F}"/>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363005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137B-3F2F-4D5F-9E53-B9F32D799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1BDA7F-3AFD-47B6-B7DF-92D78958F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5CB175-DEC8-4BBB-AB0D-0607B9500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5820FF-E1E4-4570-85C3-CD9C2CF6B635}"/>
              </a:ext>
            </a:extLst>
          </p:cNvPr>
          <p:cNvSpPr>
            <a:spLocks noGrp="1"/>
          </p:cNvSpPr>
          <p:nvPr>
            <p:ph type="dt" sz="half" idx="10"/>
          </p:nvPr>
        </p:nvSpPr>
        <p:spPr/>
        <p:txBody>
          <a:bodyPr/>
          <a:lstStyle/>
          <a:p>
            <a:fld id="{0455DCB2-395E-41CD-A8D5-8A52CD7996B5}" type="datetimeFigureOut">
              <a:rPr lang="en-IN" smtClean="0"/>
              <a:t>17-03-2021</a:t>
            </a:fld>
            <a:endParaRPr lang="en-IN"/>
          </a:p>
        </p:txBody>
      </p:sp>
      <p:sp>
        <p:nvSpPr>
          <p:cNvPr id="6" name="Footer Placeholder 5">
            <a:extLst>
              <a:ext uri="{FF2B5EF4-FFF2-40B4-BE49-F238E27FC236}">
                <a16:creationId xmlns:a16="http://schemas.microsoft.com/office/drawing/2014/main" id="{BF15E37F-950B-4595-9B1E-2F6F80298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91C78B-CB09-455D-A712-5BC5070E5633}"/>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179018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6640-3A1C-4EF5-9E08-DD70D45F8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DBA5F0-A964-4385-AA03-F4292A287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F126A6-AA75-4A2E-B37F-9178CEFD5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68078-0AA7-4C11-8BB5-94E66C6935CB}"/>
              </a:ext>
            </a:extLst>
          </p:cNvPr>
          <p:cNvSpPr>
            <a:spLocks noGrp="1"/>
          </p:cNvSpPr>
          <p:nvPr>
            <p:ph type="dt" sz="half" idx="10"/>
          </p:nvPr>
        </p:nvSpPr>
        <p:spPr/>
        <p:txBody>
          <a:bodyPr/>
          <a:lstStyle/>
          <a:p>
            <a:fld id="{0455DCB2-395E-41CD-A8D5-8A52CD7996B5}" type="datetimeFigureOut">
              <a:rPr lang="en-IN" smtClean="0"/>
              <a:t>17-03-2021</a:t>
            </a:fld>
            <a:endParaRPr lang="en-IN"/>
          </a:p>
        </p:txBody>
      </p:sp>
      <p:sp>
        <p:nvSpPr>
          <p:cNvPr id="6" name="Footer Placeholder 5">
            <a:extLst>
              <a:ext uri="{FF2B5EF4-FFF2-40B4-BE49-F238E27FC236}">
                <a16:creationId xmlns:a16="http://schemas.microsoft.com/office/drawing/2014/main" id="{2BC848ED-9EE5-44C1-8EE7-54CC5559BB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4FB8D-EC88-4CAA-9948-3D2A47A01CC6}"/>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142860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42F1C5-98B9-4EB7-AF0F-F791B0B970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A8D9F2-55C6-4070-B317-B76FC2008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9E3A3D-FAEA-44D7-9BF4-D1ED534537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5DCB2-395E-41CD-A8D5-8A52CD7996B5}" type="datetimeFigureOut">
              <a:rPr lang="en-IN" smtClean="0"/>
              <a:t>17-03-2021</a:t>
            </a:fld>
            <a:endParaRPr lang="en-IN"/>
          </a:p>
        </p:txBody>
      </p:sp>
      <p:sp>
        <p:nvSpPr>
          <p:cNvPr id="5" name="Footer Placeholder 4">
            <a:extLst>
              <a:ext uri="{FF2B5EF4-FFF2-40B4-BE49-F238E27FC236}">
                <a16:creationId xmlns:a16="http://schemas.microsoft.com/office/drawing/2014/main" id="{29921098-87A4-4157-B853-4BC7953B1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C1C028-A28B-467A-8CEF-12E6BDC6F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89819-2F16-454B-AD1F-4E0CDF6DD626}" type="slidenum">
              <a:rPr lang="en-IN" smtClean="0"/>
              <a:t>‹#›</a:t>
            </a:fld>
            <a:endParaRPr lang="en-IN"/>
          </a:p>
        </p:txBody>
      </p:sp>
    </p:spTree>
    <p:extLst>
      <p:ext uri="{BB962C8B-B14F-4D97-AF65-F5344CB8AC3E}">
        <p14:creationId xmlns:p14="http://schemas.microsoft.com/office/powerpoint/2010/main" val="2771157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0D9EA97-4E86-46D6-A139-7B030F3F4C39}"/>
              </a:ext>
            </a:extLst>
          </p:cNvPr>
          <p:cNvPicPr>
            <a:picLocks noChangeAspect="1"/>
          </p:cNvPicPr>
          <p:nvPr/>
        </p:nvPicPr>
        <p:blipFill rotWithShape="1">
          <a:blip r:embed="rId2"/>
          <a:srcRect r="15627" b="-1"/>
          <a:stretch/>
        </p:blipFill>
        <p:spPr>
          <a:xfrm>
            <a:off x="3893574" y="255638"/>
            <a:ext cx="7983794" cy="6430297"/>
          </a:xfrm>
          <a:prstGeom prst="rect">
            <a:avLst/>
          </a:prstGeom>
        </p:spPr>
      </p:pic>
      <p:sp>
        <p:nvSpPr>
          <p:cNvPr id="11" name="Rectangle 10">
            <a:extLst>
              <a:ext uri="{FF2B5EF4-FFF2-40B4-BE49-F238E27FC236}">
                <a16:creationId xmlns:a16="http://schemas.microsoft.com/office/drawing/2014/main" id="{5342CB7E-8887-4798-8370-E2BCE8E45C8A}"/>
              </a:ext>
            </a:extLst>
          </p:cNvPr>
          <p:cNvSpPr/>
          <p:nvPr/>
        </p:nvSpPr>
        <p:spPr>
          <a:xfrm>
            <a:off x="285135" y="255638"/>
            <a:ext cx="3608439" cy="643029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Airlines </a:t>
            </a:r>
            <a:r>
              <a:rPr lang="en-US" sz="4800" b="1" dirty="0" smtClean="0"/>
              <a:t>Yield Management System</a:t>
            </a:r>
            <a:endParaRPr lang="en-IN" sz="4800" b="1" dirty="0"/>
          </a:p>
        </p:txBody>
      </p:sp>
      <p:sp>
        <p:nvSpPr>
          <p:cNvPr id="16" name="Rectangle 15">
            <a:extLst>
              <a:ext uri="{FF2B5EF4-FFF2-40B4-BE49-F238E27FC236}">
                <a16:creationId xmlns:a16="http://schemas.microsoft.com/office/drawing/2014/main" id="{1CF033D2-B088-437B-B40C-5E1B42D3FFF9}"/>
              </a:ext>
            </a:extLst>
          </p:cNvPr>
          <p:cNvSpPr/>
          <p:nvPr/>
        </p:nvSpPr>
        <p:spPr>
          <a:xfrm>
            <a:off x="285136" y="255638"/>
            <a:ext cx="3608439" cy="3736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00" b="1" dirty="0"/>
          </a:p>
        </p:txBody>
      </p:sp>
      <p:sp>
        <p:nvSpPr>
          <p:cNvPr id="2" name="TextBox 1"/>
          <p:cNvSpPr txBox="1"/>
          <p:nvPr/>
        </p:nvSpPr>
        <p:spPr>
          <a:xfrm>
            <a:off x="914400" y="4824549"/>
            <a:ext cx="2447109" cy="1569660"/>
          </a:xfrm>
          <a:prstGeom prst="rect">
            <a:avLst/>
          </a:prstGeom>
          <a:noFill/>
        </p:spPr>
        <p:txBody>
          <a:bodyPr wrap="square" rtlCol="0">
            <a:spAutoFit/>
          </a:bodyPr>
          <a:lstStyle/>
          <a:p>
            <a:endParaRPr lang="en-IN" sz="2400" b="1" dirty="0" smtClean="0">
              <a:solidFill>
                <a:schemeClr val="bg1"/>
              </a:solidFill>
            </a:endParaRPr>
          </a:p>
          <a:p>
            <a:r>
              <a:rPr lang="en-IN" sz="2400" b="1" dirty="0" smtClean="0">
                <a:solidFill>
                  <a:schemeClr val="bg1"/>
                </a:solidFill>
              </a:rPr>
              <a:t>By,</a:t>
            </a:r>
          </a:p>
          <a:p>
            <a:endParaRPr lang="en-IN" sz="2400" b="1" dirty="0">
              <a:solidFill>
                <a:schemeClr val="bg1"/>
              </a:solidFill>
            </a:endParaRPr>
          </a:p>
          <a:p>
            <a:r>
              <a:rPr lang="en-IN" sz="2400" b="1" dirty="0" err="1" smtClean="0">
                <a:solidFill>
                  <a:schemeClr val="bg1"/>
                </a:solidFill>
              </a:rPr>
              <a:t>Suhas</a:t>
            </a:r>
            <a:r>
              <a:rPr lang="en-IN" sz="2400" b="1" dirty="0" smtClean="0">
                <a:solidFill>
                  <a:schemeClr val="bg1"/>
                </a:solidFill>
              </a:rPr>
              <a:t> </a:t>
            </a:r>
            <a:r>
              <a:rPr lang="en-IN" sz="2400" b="1" dirty="0" err="1" smtClean="0">
                <a:solidFill>
                  <a:schemeClr val="bg1"/>
                </a:solidFill>
              </a:rPr>
              <a:t>Londhe</a:t>
            </a:r>
            <a:endParaRPr lang="en-IN" sz="2400" b="1" dirty="0">
              <a:solidFill>
                <a:schemeClr val="bg1"/>
              </a:solidFill>
            </a:endParaRPr>
          </a:p>
        </p:txBody>
      </p:sp>
    </p:spTree>
    <p:extLst>
      <p:ext uri="{BB962C8B-B14F-4D97-AF65-F5344CB8AC3E}">
        <p14:creationId xmlns:p14="http://schemas.microsoft.com/office/powerpoint/2010/main" val="85371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1109960" cy="6487886"/>
          </a:xfrm>
        </p:spPr>
        <p:txBody>
          <a:bodyPr>
            <a:normAutofit/>
          </a:bodyPr>
          <a:lstStyle/>
          <a:p>
            <a:r>
              <a:rPr lang="en-IN" sz="1600" dirty="0" smtClean="0"/>
              <a:t>There are 2 types of airline tickets : Discount price &amp; full/high price - </a:t>
            </a:r>
          </a:p>
          <a:p>
            <a:pPr marL="285750" indent="-285750"/>
            <a:r>
              <a:rPr lang="en-US" sz="1600" dirty="0"/>
              <a:t>It’s very important to divide the total number of tickets into two groups</a:t>
            </a:r>
            <a:r>
              <a:rPr lang="en-US" sz="1600" dirty="0" smtClean="0"/>
              <a:t>:</a:t>
            </a:r>
          </a:p>
          <a:p>
            <a:pPr marL="0" indent="0">
              <a:buNone/>
            </a:pPr>
            <a:endParaRPr lang="en-US" sz="1600" dirty="0"/>
          </a:p>
          <a:p>
            <a:pPr marL="0" indent="0">
              <a:buNone/>
            </a:pPr>
            <a:r>
              <a:rPr lang="en-US" sz="1600" dirty="0"/>
              <a:t>	-  Discount price tickets</a:t>
            </a:r>
          </a:p>
          <a:p>
            <a:pPr marL="0" indent="0">
              <a:buNone/>
            </a:pPr>
            <a:r>
              <a:rPr lang="en-US" sz="1600" dirty="0"/>
              <a:t>	-  Full price (two weeks before the flight departure</a:t>
            </a:r>
            <a:r>
              <a:rPr lang="en-US" sz="1600" dirty="0" smtClean="0"/>
              <a:t>)</a:t>
            </a:r>
          </a:p>
          <a:p>
            <a:pPr marL="0" indent="0">
              <a:buNone/>
            </a:pPr>
            <a:endParaRPr lang="en-US" sz="1600" dirty="0" smtClean="0"/>
          </a:p>
          <a:p>
            <a:r>
              <a:rPr lang="en-US" sz="1600" dirty="0"/>
              <a:t>For the last two weeks, if the airline ends up protecting too many seats - it faces the risk of flying  with empty seats. </a:t>
            </a:r>
            <a:r>
              <a:rPr lang="en-US" sz="1600" dirty="0"/>
              <a:t>On the other hand, if very few seats  are protected  the airline might end up losing extra revenue that is generated from business &amp; last minute fliers</a:t>
            </a:r>
            <a:r>
              <a:rPr lang="en-US" sz="1600" dirty="0" smtClean="0"/>
              <a:t>.</a:t>
            </a:r>
          </a:p>
          <a:p>
            <a:r>
              <a:rPr lang="en-US" sz="1600" dirty="0"/>
              <a:t>Early prediction of the demand along a given route could help an airline company pre-plan the flights and determine appropriate pricing for the route. </a:t>
            </a:r>
            <a:endParaRPr lang="en-US" sz="1600" dirty="0" smtClean="0"/>
          </a:p>
          <a:p>
            <a:pPr marL="0" indent="0">
              <a:buNone/>
            </a:pPr>
            <a:endParaRPr lang="en-US" sz="1600" dirty="0" smtClean="0"/>
          </a:p>
          <a:p>
            <a:pPr marL="285750" indent="-285750"/>
            <a:r>
              <a:rPr lang="en-US" sz="1600" dirty="0"/>
              <a:t>So in this use case, we will make the below assumptions:</a:t>
            </a:r>
          </a:p>
          <a:p>
            <a:pPr marL="285750" indent="-285750"/>
            <a:endParaRPr lang="en-US" sz="1600" dirty="0"/>
          </a:p>
          <a:p>
            <a:pPr marL="457200" indent="-457200">
              <a:buFont typeface="+mj-lt"/>
              <a:buAutoNum type="arabicPeriod"/>
            </a:pPr>
            <a:r>
              <a:rPr lang="en-US" sz="1600" dirty="0" smtClean="0"/>
              <a:t>Bookings </a:t>
            </a:r>
            <a:r>
              <a:rPr lang="en-US" sz="1600" dirty="0"/>
              <a:t>for flight tickets  will be open 12 weeks  prior to departure</a:t>
            </a:r>
            <a:r>
              <a:rPr lang="en-US" sz="1600" dirty="0" smtClean="0"/>
              <a:t>.</a:t>
            </a:r>
            <a:endParaRPr lang="en-US" sz="1600" dirty="0"/>
          </a:p>
          <a:p>
            <a:pPr marL="457200" indent="-457200">
              <a:buFont typeface="+mj-lt"/>
              <a:buAutoNum type="arabicPeriod"/>
            </a:pPr>
            <a:r>
              <a:rPr lang="en-US" sz="1600" dirty="0" smtClean="0"/>
              <a:t>Time </a:t>
            </a:r>
            <a:r>
              <a:rPr lang="en-US" sz="1600" dirty="0"/>
              <a:t>Series Forecasting model is in place which predicts expected tickets  to be sold in last 2 weeks before the         	    departure using historical data and feature like departure/arrival details, flight  details, competitor details &amp; airline 	    past performance history</a:t>
            </a:r>
            <a:r>
              <a:rPr lang="en-US" sz="1600" dirty="0" smtClean="0"/>
              <a:t>.</a:t>
            </a:r>
            <a:endParaRPr lang="en-US" sz="1600" dirty="0"/>
          </a:p>
          <a:p>
            <a:pPr marL="457200" indent="-457200">
              <a:buFont typeface="+mj-lt"/>
              <a:buAutoNum type="arabicPeriod"/>
            </a:pPr>
            <a:r>
              <a:rPr lang="en-US" sz="1600" dirty="0" smtClean="0"/>
              <a:t>Based </a:t>
            </a:r>
            <a:r>
              <a:rPr lang="en-US" sz="1600" dirty="0"/>
              <a:t>on predicted % of expected ticket  to be sold in last 2 weeks we need to plan &amp; cap expected tickets to be sold in 	    remaining weeks starting from week1.</a:t>
            </a:r>
          </a:p>
          <a:p>
            <a:endParaRPr lang="en-US" sz="2000" dirty="0"/>
          </a:p>
          <a:p>
            <a:endParaRPr lang="en-US" sz="2000" dirty="0"/>
          </a:p>
          <a:p>
            <a:pPr marL="0" indent="0">
              <a:buNone/>
            </a:pPr>
            <a:endParaRPr lang="en-US" sz="2000" dirty="0"/>
          </a:p>
          <a:p>
            <a:endParaRPr lang="en-IN" dirty="0"/>
          </a:p>
        </p:txBody>
      </p:sp>
    </p:spTree>
    <p:extLst>
      <p:ext uri="{BB962C8B-B14F-4D97-AF65-F5344CB8AC3E}">
        <p14:creationId xmlns:p14="http://schemas.microsoft.com/office/powerpoint/2010/main" val="2218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604" y="284207"/>
            <a:ext cx="11606349" cy="6491061"/>
          </a:xfrm>
        </p:spPr>
        <p:txBody>
          <a:bodyPr>
            <a:normAutofit fontScale="85000" lnSpcReduction="20000"/>
          </a:bodyPr>
          <a:lstStyle/>
          <a:p>
            <a:r>
              <a:rPr lang="en-IN" sz="2000" b="1" u="sng" dirty="0" smtClean="0"/>
              <a:t>Features to consider for the use case</a:t>
            </a:r>
            <a:r>
              <a:rPr lang="en-IN" sz="2000" b="1" dirty="0" smtClean="0"/>
              <a:t>:</a:t>
            </a:r>
          </a:p>
          <a:p>
            <a:pPr marL="342900" indent="-342900">
              <a:buFont typeface="+mj-lt"/>
              <a:buAutoNum type="arabicPeriod"/>
            </a:pPr>
            <a:r>
              <a:rPr lang="en-IN" sz="1600" dirty="0" smtClean="0"/>
              <a:t>Crude oil price   2.  Distance in </a:t>
            </a:r>
            <a:r>
              <a:rPr lang="en-IN" sz="1600" dirty="0" err="1" smtClean="0"/>
              <a:t>Kms</a:t>
            </a:r>
            <a:r>
              <a:rPr lang="en-IN" sz="1600" dirty="0" smtClean="0"/>
              <a:t>  3.  Customer Travel Type  4. Customer flying patterns  5. No. of tickets</a:t>
            </a:r>
          </a:p>
          <a:p>
            <a:pPr marL="0" indent="0">
              <a:buNone/>
            </a:pPr>
            <a:r>
              <a:rPr lang="en-IN" sz="1600" dirty="0" smtClean="0"/>
              <a:t>6. Seat-preference pricing  7. Refund %  8.  No. of free luggage 9. Extra luggage  10.  Purchase weekday </a:t>
            </a:r>
          </a:p>
          <a:p>
            <a:pPr marL="0" indent="0">
              <a:buNone/>
            </a:pPr>
            <a:r>
              <a:rPr lang="en-IN" sz="1600" dirty="0" smtClean="0"/>
              <a:t>11. Pending tickets  12.  No. of competitors  13.  Average competitors price 14.  Holiday  15.  Departure Airport</a:t>
            </a:r>
          </a:p>
          <a:p>
            <a:pPr marL="342900" indent="-342900">
              <a:buAutoNum type="arabicPeriod" startAt="16"/>
            </a:pPr>
            <a:r>
              <a:rPr lang="en-IN" sz="1600" dirty="0" smtClean="0"/>
              <a:t>Arrival Airport  17.  Day of week  18.  Departure Time  19.  Purchase week   20.  Arrival time  21.  No. of intermediate stops</a:t>
            </a:r>
          </a:p>
          <a:p>
            <a:pPr marL="0" indent="0">
              <a:buNone/>
            </a:pPr>
            <a:endParaRPr lang="en-IN" sz="1600" dirty="0" smtClean="0"/>
          </a:p>
          <a:p>
            <a:r>
              <a:rPr lang="en-IN" sz="2000" b="1" u="sng" dirty="0" smtClean="0"/>
              <a:t>Relationships amongst the features</a:t>
            </a:r>
            <a:r>
              <a:rPr lang="en-IN" sz="1600" b="1" dirty="0" smtClean="0"/>
              <a:t>:</a:t>
            </a:r>
            <a:endParaRPr lang="en-IN" sz="1600" b="1" dirty="0"/>
          </a:p>
          <a:p>
            <a:pPr marL="171450" lvl="0" indent="-171450"/>
            <a:r>
              <a:rPr lang="en-IN" sz="1600" dirty="0"/>
              <a:t>Crude oil price,</a:t>
            </a:r>
            <a:r>
              <a:rPr lang="en-US" sz="1600" dirty="0"/>
              <a:t> distance in KM are important features which increase the operating cost. Increase/decrease in cost of fuel will directly impact the base price.</a:t>
            </a:r>
          </a:p>
          <a:p>
            <a:pPr marL="171450" lvl="0" indent="-171450"/>
            <a:r>
              <a:rPr lang="en-US" sz="1600" dirty="0"/>
              <a:t>Customer behavior-based (customer  type, customer flying patterns, number of tickets, seat-preference, refund percentage, number of free luggage, extra Luggage) can increase/decrease the flight cost.</a:t>
            </a:r>
          </a:p>
          <a:p>
            <a:pPr marL="171450" lvl="0" indent="-171450"/>
            <a:r>
              <a:rPr lang="en-US" sz="1600" dirty="0"/>
              <a:t>Customer travel type can be leisure or business. Leisure travelers are sensitive to price and they plan their travel in advance and expect cheaper flights &amp; Business travelers need more flexibility and are less sensitive to price.</a:t>
            </a:r>
          </a:p>
          <a:p>
            <a:pPr marL="171450" lvl="0" indent="-171450"/>
            <a:r>
              <a:rPr lang="en-US" sz="1600" dirty="0"/>
              <a:t>Customer Flying Patterns can be frequent travelers/occasional travelers. Frequent travelers are usually more sensitive to price then occasional travelers.</a:t>
            </a:r>
          </a:p>
          <a:p>
            <a:pPr marL="171450" lvl="0" indent="-171450"/>
            <a:r>
              <a:rPr lang="en-US" sz="1600" dirty="0"/>
              <a:t>Number of tickets - customers booking in group expect a better discount compared to individual  bookings</a:t>
            </a:r>
          </a:p>
          <a:p>
            <a:pPr marL="171450" lvl="0" indent="-171450"/>
            <a:r>
              <a:rPr lang="en-US" sz="1600" dirty="0"/>
              <a:t>Extra Charges can be  levied for fully-refundable tickets, extra luggage, seat selection options at the time of booking. </a:t>
            </a:r>
          </a:p>
          <a:p>
            <a:pPr marL="171450" lvl="0" indent="-171450"/>
            <a:r>
              <a:rPr lang="en-US" sz="1600" dirty="0"/>
              <a:t>Time of booking - Purchase week  number, purchase week  day, pending tickets play very important role in identifying the discount to be given to early birds.</a:t>
            </a:r>
          </a:p>
          <a:p>
            <a:pPr marL="171450" lvl="0" indent="-171450"/>
            <a:r>
              <a:rPr lang="en-US" sz="1600" dirty="0"/>
              <a:t>Competitors details - Number of competitors, average competitor’s price play a significant role in predicting the final price. If predicted price is not comparable against competitor’s price then the airline can expect less bookings.</a:t>
            </a:r>
          </a:p>
          <a:p>
            <a:pPr marL="171450" indent="-171450"/>
            <a:r>
              <a:rPr lang="en-US" sz="1600" dirty="0"/>
              <a:t>Holiday/Event -  It captures the seasonality. During holidays like Christmas/New year holidays, Diwali, etc. or any specific event at specific destination airlines receives high demand so even with less discounts, airline can expect high bookings. So even early birds don’t expect much discount and price can be increased accordingly.</a:t>
            </a:r>
          </a:p>
          <a:p>
            <a:pPr marL="171450" indent="-171450"/>
            <a:r>
              <a:rPr lang="en-US" sz="1600" dirty="0"/>
              <a:t>Departure/Arrival airport details: There are specific airports from where less flights  depart and arrive. So users are usually ready to pay full/high price.</a:t>
            </a:r>
          </a:p>
          <a:p>
            <a:pPr marL="171450" indent="-171450"/>
            <a:r>
              <a:rPr lang="en-US" sz="1600" dirty="0"/>
              <a:t>Time of arrival/departure - Time of arrival &amp; departures are important. For </a:t>
            </a:r>
            <a:r>
              <a:rPr lang="en-US" sz="1600" dirty="0" err="1"/>
              <a:t>eg</a:t>
            </a:r>
            <a:r>
              <a:rPr lang="en-US" sz="1600" dirty="0"/>
              <a:t>: Airline expects high demand during Friday evening and Sunday noon. Price can accordingly  increase with  increasing demand.</a:t>
            </a:r>
          </a:p>
          <a:p>
            <a:pPr marL="342900" indent="-342900">
              <a:buAutoNum type="arabicPeriod" startAt="16"/>
            </a:pPr>
            <a:endParaRPr lang="en-IN" sz="1600" dirty="0" smtClean="0"/>
          </a:p>
        </p:txBody>
      </p:sp>
    </p:spTree>
    <p:extLst>
      <p:ext uri="{BB962C8B-B14F-4D97-AF65-F5344CB8AC3E}">
        <p14:creationId xmlns:p14="http://schemas.microsoft.com/office/powerpoint/2010/main" val="190753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976" y="275498"/>
            <a:ext cx="11606349" cy="6403975"/>
          </a:xfrm>
        </p:spPr>
        <p:txBody>
          <a:bodyPr/>
          <a:lstStyle/>
          <a:p>
            <a:r>
              <a:rPr lang="en-IN" sz="2000" b="1" u="sng" dirty="0" smtClean="0"/>
              <a:t>Machine learning models that can be used in the use case</a:t>
            </a:r>
            <a:r>
              <a:rPr lang="en-IN" sz="2000" b="1" dirty="0" smtClean="0"/>
              <a:t>:</a:t>
            </a:r>
          </a:p>
          <a:p>
            <a:r>
              <a:rPr lang="en-IN" sz="1600" dirty="0"/>
              <a:t>As it is a regression problem I will start with basic linear  regression model. Being a basic model it helps us to  understand the impact of different  features on price. We can use different feature selection methods to find the set of best predictors. Further, we can use below models  to  get higher accuracy</a:t>
            </a:r>
            <a:r>
              <a:rPr lang="en-IN" sz="1600" dirty="0" smtClean="0"/>
              <a:t>:</a:t>
            </a:r>
          </a:p>
          <a:p>
            <a:r>
              <a:rPr lang="en-US" sz="1600" dirty="0"/>
              <a:t>Random  Forest</a:t>
            </a:r>
          </a:p>
          <a:p>
            <a:r>
              <a:rPr lang="en-IN" sz="1600" dirty="0"/>
              <a:t>SVM</a:t>
            </a:r>
          </a:p>
          <a:p>
            <a:r>
              <a:rPr lang="en-US" sz="1600" dirty="0"/>
              <a:t>XG Boosting</a:t>
            </a:r>
          </a:p>
          <a:p>
            <a:r>
              <a:rPr lang="en-US" sz="1600" dirty="0"/>
              <a:t>Deep Learning </a:t>
            </a:r>
            <a:r>
              <a:rPr lang="en-US" sz="1600" dirty="0"/>
              <a:t>Models</a:t>
            </a:r>
          </a:p>
          <a:p>
            <a:pPr marL="342900" indent="-342900">
              <a:buFont typeface="+mj-lt"/>
              <a:buAutoNum type="arabicPeriod"/>
            </a:pPr>
            <a:endParaRPr lang="en-US" sz="1200" dirty="0"/>
          </a:p>
          <a:p>
            <a:r>
              <a:rPr lang="en-IN" sz="2000" b="1" u="sng" dirty="0" smtClean="0"/>
              <a:t>Role of Optimization:</a:t>
            </a:r>
          </a:p>
          <a:p>
            <a:r>
              <a:rPr lang="en-US" sz="1600" dirty="0"/>
              <a:t>In machine learning, optimizing a model means finding the best set of </a:t>
            </a:r>
            <a:r>
              <a:rPr lang="en-US" sz="1600" dirty="0" err="1"/>
              <a:t>hyperparameters</a:t>
            </a:r>
            <a:r>
              <a:rPr lang="en-US" sz="1600" dirty="0"/>
              <a:t> for a particular problem</a:t>
            </a:r>
            <a:r>
              <a:rPr lang="en-US" sz="1600" dirty="0" smtClean="0"/>
              <a:t>.</a:t>
            </a:r>
          </a:p>
          <a:p>
            <a:r>
              <a:rPr lang="en-US" sz="1600" dirty="0" err="1" smtClean="0"/>
              <a:t>Hyperparameters</a:t>
            </a:r>
            <a:r>
              <a:rPr lang="en-US" sz="1600" dirty="0" smtClean="0"/>
              <a:t> </a:t>
            </a:r>
            <a:r>
              <a:rPr lang="en-US" sz="1600" dirty="0"/>
              <a:t>can have a direct impact on the training of machine learning algorithms. </a:t>
            </a:r>
            <a:r>
              <a:rPr lang="en-US" sz="1600" dirty="0"/>
              <a:t>Thus, to achieve maximal performance, it is important to understand how to optimize them. Here are some common strategies for optimizing </a:t>
            </a:r>
            <a:r>
              <a:rPr lang="en-US" sz="1600" dirty="0" err="1"/>
              <a:t>hyperparameters</a:t>
            </a:r>
            <a:r>
              <a:rPr lang="en-US" sz="1600" dirty="0" smtClean="0"/>
              <a:t>:</a:t>
            </a:r>
          </a:p>
          <a:p>
            <a:pPr marL="0" indent="0">
              <a:buNone/>
            </a:pPr>
            <a:r>
              <a:rPr lang="en-IN" sz="1600" dirty="0"/>
              <a:t>1) Manual </a:t>
            </a:r>
            <a:r>
              <a:rPr lang="en-IN" sz="1600" dirty="0" err="1"/>
              <a:t>Hyperparameter</a:t>
            </a:r>
            <a:r>
              <a:rPr lang="en-IN" sz="1600" dirty="0"/>
              <a:t> </a:t>
            </a:r>
            <a:r>
              <a:rPr lang="en-IN" sz="1600" dirty="0"/>
              <a:t>Tuning</a:t>
            </a:r>
          </a:p>
          <a:p>
            <a:pPr marL="0" indent="0">
              <a:buNone/>
            </a:pPr>
            <a:r>
              <a:rPr lang="en-IN" sz="1600" dirty="0"/>
              <a:t>2) Grid </a:t>
            </a:r>
            <a:r>
              <a:rPr lang="en-IN" sz="1600" dirty="0"/>
              <a:t>Search</a:t>
            </a:r>
          </a:p>
          <a:p>
            <a:pPr marL="0" indent="0">
              <a:buNone/>
            </a:pPr>
            <a:r>
              <a:rPr lang="en-IN" sz="1600" dirty="0"/>
              <a:t>3) Random </a:t>
            </a:r>
            <a:r>
              <a:rPr lang="en-IN" sz="1600" dirty="0"/>
              <a:t>Search</a:t>
            </a:r>
          </a:p>
          <a:p>
            <a:pPr marL="0" indent="0">
              <a:buNone/>
            </a:pPr>
            <a:r>
              <a:rPr lang="en-IN" sz="1600" dirty="0"/>
              <a:t>4) Bayesian </a:t>
            </a:r>
            <a:r>
              <a:rPr lang="en-IN" sz="1600" dirty="0" smtClean="0"/>
              <a:t>Optimization</a:t>
            </a:r>
          </a:p>
          <a:p>
            <a:pPr marL="0" indent="0">
              <a:buNone/>
            </a:pPr>
            <a:r>
              <a:rPr lang="en-IN" sz="1600" dirty="0"/>
              <a:t>5) Gradient-based </a:t>
            </a:r>
            <a:r>
              <a:rPr lang="en-IN" sz="1600" dirty="0"/>
              <a:t>Optimization</a:t>
            </a:r>
          </a:p>
          <a:p>
            <a:pPr marL="0" indent="0">
              <a:buNone/>
            </a:pPr>
            <a:r>
              <a:rPr lang="en-IN" sz="1600" dirty="0"/>
              <a:t>6) Evolutionary Optimization</a:t>
            </a:r>
            <a:endParaRPr lang="en-IN" sz="1600" dirty="0"/>
          </a:p>
          <a:p>
            <a:pPr marL="342900" indent="-342900">
              <a:buFont typeface="+mj-lt"/>
              <a:buAutoNum type="arabicPeriod"/>
            </a:pPr>
            <a:endParaRPr lang="en-US" sz="1600" dirty="0"/>
          </a:p>
          <a:p>
            <a:endParaRPr lang="en-IN" sz="1600" dirty="0"/>
          </a:p>
          <a:p>
            <a:pPr marL="342900" indent="-342900">
              <a:buFont typeface="+mj-lt"/>
              <a:buAutoNum type="arabicPeriod"/>
            </a:pPr>
            <a:endParaRPr lang="en-IN" sz="1200" dirty="0"/>
          </a:p>
          <a:p>
            <a:endParaRPr lang="en-IN" sz="1600" dirty="0"/>
          </a:p>
          <a:p>
            <a:endParaRPr lang="en-IN" sz="2000" dirty="0"/>
          </a:p>
          <a:p>
            <a:endParaRPr lang="en-IN" dirty="0"/>
          </a:p>
        </p:txBody>
      </p:sp>
    </p:spTree>
    <p:extLst>
      <p:ext uri="{BB962C8B-B14F-4D97-AF65-F5344CB8AC3E}">
        <p14:creationId xmlns:p14="http://schemas.microsoft.com/office/powerpoint/2010/main" val="351932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663825" cy="26210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523" y="-2"/>
            <a:ext cx="4297937" cy="2621037"/>
          </a:xfrm>
          <a:prstGeom prst="rect">
            <a:avLst/>
          </a:prstGeom>
        </p:spPr>
      </p:pic>
      <p:pic>
        <p:nvPicPr>
          <p:cNvPr id="1026" name="Picture 2" descr="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21037"/>
            <a:ext cx="4856747" cy="34488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4663825" y="2621036"/>
            <a:ext cx="7406255" cy="4171649"/>
          </a:xfrm>
          <a:prstGeom prst="rect">
            <a:avLst/>
          </a:prstGeom>
        </p:spPr>
      </p:pic>
    </p:spTree>
    <p:extLst>
      <p:ext uri="{BB962C8B-B14F-4D97-AF65-F5344CB8AC3E}">
        <p14:creationId xmlns:p14="http://schemas.microsoft.com/office/powerpoint/2010/main" val="1162057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TotalTime>
  <Words>651</Words>
  <Application>Microsoft Office PowerPoint</Application>
  <PresentationFormat>Widescreen</PresentationFormat>
  <Paragraphs>59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dc:creator>
  <cp:lastModifiedBy>Windows User</cp:lastModifiedBy>
  <cp:revision>58</cp:revision>
  <dcterms:created xsi:type="dcterms:W3CDTF">2020-06-10T18:33:42Z</dcterms:created>
  <dcterms:modified xsi:type="dcterms:W3CDTF">2021-03-17T13:02:51Z</dcterms:modified>
</cp:coreProperties>
</file>