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4236" autoAdjust="0"/>
    <p:restoredTop sz="94660"/>
  </p:normalViewPr>
  <p:slideViewPr>
    <p:cSldViewPr snapToGrid="0">
      <p:cViewPr varScale="1">
        <p:scale>
          <a:sx n="87" d="100"/>
          <a:sy n="87" d="100"/>
        </p:scale>
        <p:origin x="10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7F84C7-F6CA-4BCA-8AEF-836DC8999BA2}"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75735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7F84C7-F6CA-4BCA-8AEF-836DC8999BA2}"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324672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7F84C7-F6CA-4BCA-8AEF-836DC8999BA2}"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6352E-C526-42F4-A715-3D4E9D4F3EF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985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381644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6352E-C526-42F4-A715-3D4E9D4F3EF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491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1264809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F84C7-F6CA-4BCA-8AEF-836DC8999BA2}"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1504789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F84C7-F6CA-4BCA-8AEF-836DC8999BA2}"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10013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F84C7-F6CA-4BCA-8AEF-836DC8999BA2}"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47438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7F84C7-F6CA-4BCA-8AEF-836DC8999BA2}"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49118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F84C7-F6CA-4BCA-8AEF-836DC8999BA2}"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27930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7F84C7-F6CA-4BCA-8AEF-836DC8999BA2}" type="datetimeFigureOut">
              <a:rPr lang="en-IN" smtClean="0"/>
              <a:t>10-10-2020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124190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7F84C7-F6CA-4BCA-8AEF-836DC8999BA2}" type="datetimeFigureOut">
              <a:rPr lang="en-IN" smtClean="0"/>
              <a:t>10-10-2020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68565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F84C7-F6CA-4BCA-8AEF-836DC8999BA2}" type="datetimeFigureOut">
              <a:rPr lang="en-IN" smtClean="0"/>
              <a:t>10-10-2020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816478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341237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6409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7F84C7-F6CA-4BCA-8AEF-836DC8999BA2}" type="datetimeFigureOut">
              <a:rPr lang="en-IN" smtClean="0"/>
              <a:t>10-10-2020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66352E-C526-42F4-A715-3D4E9D4F3EF5}" type="slidenum">
              <a:rPr lang="en-IN" smtClean="0"/>
              <a:t>‹#›</a:t>
            </a:fld>
            <a:endParaRPr lang="en-IN"/>
          </a:p>
        </p:txBody>
      </p:sp>
    </p:spTree>
    <p:extLst>
      <p:ext uri="{BB962C8B-B14F-4D97-AF65-F5344CB8AC3E}">
        <p14:creationId xmlns:p14="http://schemas.microsoft.com/office/powerpoint/2010/main" val="332737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Lenovo\Desktop\262-2625527_car-accidents-20-icons-car-accident-vector-png.png"/>
          <p:cNvPicPr/>
          <p:nvPr/>
        </p:nvPicPr>
        <p:blipFill>
          <a:blip r:embed="rId2">
            <a:extLst>
              <a:ext uri="{28A0092B-C50C-407E-A947-70E740481C1C}">
                <a14:useLocalDpi xmlns:a14="http://schemas.microsoft.com/office/drawing/2010/main" val="0"/>
              </a:ext>
            </a:extLst>
          </a:blip>
          <a:srcRect/>
          <a:stretch>
            <a:fillRect/>
          </a:stretch>
        </p:blipFill>
        <p:spPr bwMode="auto">
          <a:xfrm>
            <a:off x="1846384" y="4207927"/>
            <a:ext cx="3736731" cy="2650073"/>
          </a:xfrm>
          <a:prstGeom prst="rect">
            <a:avLst/>
          </a:prstGeom>
          <a:noFill/>
          <a:ln>
            <a:noFill/>
          </a:ln>
        </p:spPr>
      </p:pic>
      <p:sp>
        <p:nvSpPr>
          <p:cNvPr id="2" name="Title 1"/>
          <p:cNvSpPr>
            <a:spLocks noGrp="1"/>
          </p:cNvSpPr>
          <p:nvPr>
            <p:ph type="ctrTitle"/>
          </p:nvPr>
        </p:nvSpPr>
        <p:spPr>
          <a:xfrm>
            <a:off x="2219936" y="2409093"/>
            <a:ext cx="8915399" cy="2262781"/>
          </a:xfrm>
        </p:spPr>
        <p:txBody>
          <a:bodyPr>
            <a:normAutofit fontScale="90000"/>
          </a:bodyPr>
          <a:lstStyle/>
          <a:p>
            <a:r>
              <a:rPr lang="en-IN" b="1" dirty="0"/>
              <a:t>Predicting Car Accident Severity </a:t>
            </a:r>
            <a:r>
              <a:rPr lang="en-IN" b="1" dirty="0" smtClean="0"/>
              <a:t>– </a:t>
            </a:r>
            <a:br>
              <a:rPr lang="en-IN" b="1" dirty="0" smtClean="0"/>
            </a:br>
            <a:r>
              <a:rPr lang="en-IN" b="1" dirty="0" smtClean="0"/>
              <a:t>           </a:t>
            </a:r>
            <a:r>
              <a:rPr lang="en-IN" sz="2700" b="1" dirty="0" smtClean="0"/>
              <a:t>A </a:t>
            </a:r>
            <a:r>
              <a:rPr lang="en-IN" sz="2700" b="1" dirty="0"/>
              <a:t>Case Study of </a:t>
            </a:r>
            <a:r>
              <a:rPr lang="en-IN" sz="2700" b="1" dirty="0" smtClean="0"/>
              <a:t>Seattle, Washington </a:t>
            </a:r>
            <a:r>
              <a:rPr lang="en-IN" sz="2700" b="1" dirty="0"/>
              <a:t>D.C.</a:t>
            </a:r>
            <a:r>
              <a:rPr lang="en-IN" sz="4000" dirty="0"/>
              <a:t/>
            </a:r>
            <a:br>
              <a:rPr lang="en-IN" sz="4000" dirty="0"/>
            </a:br>
            <a:endParaRPr lang="en-IN" sz="4000" dirty="0"/>
          </a:p>
        </p:txBody>
      </p:sp>
      <p:sp>
        <p:nvSpPr>
          <p:cNvPr id="3" name="Subtitle 2"/>
          <p:cNvSpPr>
            <a:spLocks noGrp="1"/>
          </p:cNvSpPr>
          <p:nvPr>
            <p:ph type="subTitle" idx="1"/>
          </p:nvPr>
        </p:nvSpPr>
        <p:spPr/>
        <p:txBody>
          <a:bodyPr/>
          <a:lstStyle/>
          <a:p>
            <a:pPr algn="r"/>
            <a:r>
              <a:rPr lang="en-IN" dirty="0" smtClean="0"/>
              <a:t>  By,</a:t>
            </a:r>
          </a:p>
          <a:p>
            <a:pPr algn="r"/>
            <a:r>
              <a:rPr lang="en-IN" b="1" dirty="0" err="1" smtClean="0"/>
              <a:t>Suhas</a:t>
            </a:r>
            <a:r>
              <a:rPr lang="en-IN" b="1" dirty="0" smtClean="0"/>
              <a:t> V </a:t>
            </a:r>
            <a:r>
              <a:rPr lang="en-IN" b="1" dirty="0" err="1" smtClean="0"/>
              <a:t>Londhe</a:t>
            </a:r>
            <a:endParaRPr lang="en-IN" b="1" dirty="0"/>
          </a:p>
        </p:txBody>
      </p:sp>
    </p:spTree>
    <p:extLst>
      <p:ext uri="{BB962C8B-B14F-4D97-AF65-F5344CB8AC3E}">
        <p14:creationId xmlns:p14="http://schemas.microsoft.com/office/powerpoint/2010/main" val="324259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810" y="175703"/>
            <a:ext cx="8911687" cy="1280890"/>
          </a:xfrm>
        </p:spPr>
        <p:txBody>
          <a:bodyPr/>
          <a:lstStyle/>
          <a:p>
            <a:r>
              <a:rPr lang="en-IN" dirty="0"/>
              <a:t>EDA (Exploratory Data Analysis)</a:t>
            </a:r>
            <a:br>
              <a:rPr lang="en-IN" dirty="0"/>
            </a:br>
            <a:endParaRPr lang="en-IN" dirty="0"/>
          </a:p>
        </p:txBody>
      </p:sp>
      <p:sp>
        <p:nvSpPr>
          <p:cNvPr id="3" name="Content Placeholder 2"/>
          <p:cNvSpPr>
            <a:spLocks noGrp="1"/>
          </p:cNvSpPr>
          <p:nvPr>
            <p:ph idx="1"/>
          </p:nvPr>
        </p:nvSpPr>
        <p:spPr>
          <a:xfrm>
            <a:off x="1581810" y="1140069"/>
            <a:ext cx="10542782" cy="5621216"/>
          </a:xfrm>
        </p:spPr>
        <p:txBody>
          <a:bodyPr/>
          <a:lstStyle/>
          <a:p>
            <a:r>
              <a:rPr lang="en-IN" dirty="0"/>
              <a:t>Relationships between different independent variables with dependant variable is visualized using pie chart.</a:t>
            </a:r>
          </a:p>
          <a:p>
            <a:endParaRPr lang="en-IN" dirty="0"/>
          </a:p>
        </p:txBody>
      </p:sp>
      <p:pic>
        <p:nvPicPr>
          <p:cNvPr id="4" name="Picture 3" descr="E:\Data Science class\IBM Data Science\p12.jpg"/>
          <p:cNvPicPr/>
          <p:nvPr/>
        </p:nvPicPr>
        <p:blipFill>
          <a:blip r:embed="rId2">
            <a:extLst>
              <a:ext uri="{28A0092B-C50C-407E-A947-70E740481C1C}">
                <a14:useLocalDpi xmlns:a14="http://schemas.microsoft.com/office/drawing/2010/main" val="0"/>
              </a:ext>
            </a:extLst>
          </a:blip>
          <a:srcRect/>
          <a:stretch>
            <a:fillRect/>
          </a:stretch>
        </p:blipFill>
        <p:spPr bwMode="auto">
          <a:xfrm>
            <a:off x="2716017" y="2012364"/>
            <a:ext cx="6216967" cy="4599451"/>
          </a:xfrm>
          <a:prstGeom prst="rect">
            <a:avLst/>
          </a:prstGeom>
          <a:noFill/>
          <a:ln>
            <a:noFill/>
          </a:ln>
        </p:spPr>
      </p:pic>
    </p:spTree>
    <p:extLst>
      <p:ext uri="{BB962C8B-B14F-4D97-AF65-F5344CB8AC3E}">
        <p14:creationId xmlns:p14="http://schemas.microsoft.com/office/powerpoint/2010/main" val="381694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219664"/>
            <a:ext cx="8911687" cy="1280890"/>
          </a:xfrm>
        </p:spPr>
        <p:txBody>
          <a:bodyPr/>
          <a:lstStyle/>
          <a:p>
            <a:r>
              <a:rPr lang="en-IN" dirty="0"/>
              <a:t>Modelling, testing and evaluation</a:t>
            </a:r>
            <a:br>
              <a:rPr lang="en-IN" dirty="0"/>
            </a:br>
            <a:endParaRPr lang="en-IN" dirty="0"/>
          </a:p>
        </p:txBody>
      </p:sp>
      <p:sp>
        <p:nvSpPr>
          <p:cNvPr id="3" name="Content Placeholder 2"/>
          <p:cNvSpPr>
            <a:spLocks noGrp="1"/>
          </p:cNvSpPr>
          <p:nvPr>
            <p:ph idx="1"/>
          </p:nvPr>
        </p:nvSpPr>
        <p:spPr>
          <a:xfrm>
            <a:off x="1678525" y="1104900"/>
            <a:ext cx="10358144" cy="5753100"/>
          </a:xfrm>
        </p:spPr>
        <p:txBody>
          <a:bodyPr/>
          <a:lstStyle/>
          <a:p>
            <a:r>
              <a:rPr lang="en-IN" b="1" dirty="0"/>
              <a:t>Train-Test </a:t>
            </a:r>
            <a:r>
              <a:rPr lang="en-IN" b="1" dirty="0" smtClean="0"/>
              <a:t>Split - </a:t>
            </a:r>
            <a:r>
              <a:rPr lang="en-IN" dirty="0"/>
              <a:t>Dataset is divided into training &amp; testing set. 80% data is used for training the model &amp; 20% data is used for testing the model using train-test split method</a:t>
            </a:r>
            <a:r>
              <a:rPr lang="en-IN" dirty="0" smtClean="0"/>
              <a:t>.</a:t>
            </a:r>
          </a:p>
          <a:p>
            <a:endParaRPr lang="en-IN" dirty="0"/>
          </a:p>
          <a:p>
            <a:endParaRPr lang="en-IN" dirty="0" smtClean="0"/>
          </a:p>
          <a:p>
            <a:endParaRPr lang="en-IN" dirty="0" smtClean="0"/>
          </a:p>
          <a:p>
            <a:pPr marL="285750" lvl="2" indent="-285750"/>
            <a:r>
              <a:rPr lang="en-IN" sz="1800" dirty="0" smtClean="0"/>
              <a:t>4 </a:t>
            </a:r>
            <a:r>
              <a:rPr lang="en-IN" sz="1800" dirty="0"/>
              <a:t>machine learning algorithms are used in modelling. We will only see decision tree modelling </a:t>
            </a:r>
            <a:r>
              <a:rPr lang="en-IN" sz="1800" dirty="0" smtClean="0"/>
              <a:t>here -</a:t>
            </a:r>
          </a:p>
          <a:p>
            <a:pPr marL="342900" lvl="2" indent="-342900"/>
            <a:endParaRPr lang="en-IN" sz="1800" dirty="0"/>
          </a:p>
          <a:p>
            <a:endParaRPr lang="en-IN" dirty="0"/>
          </a:p>
          <a:p>
            <a:endParaRPr lang="en-IN" dirty="0"/>
          </a:p>
          <a:p>
            <a:endParaRPr lang="en-IN" dirty="0"/>
          </a:p>
        </p:txBody>
      </p:sp>
      <p:pic>
        <p:nvPicPr>
          <p:cNvPr id="4" name="Picture 3" descr="E:\Data Science class\IBM Data Science\p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8460" y="1774167"/>
            <a:ext cx="3645340" cy="995410"/>
          </a:xfrm>
          <a:prstGeom prst="rect">
            <a:avLst/>
          </a:prstGeom>
          <a:noFill/>
          <a:ln>
            <a:noFill/>
          </a:ln>
        </p:spPr>
      </p:pic>
      <p:pic>
        <p:nvPicPr>
          <p:cNvPr id="5" name="Picture 4" descr="E:\Data Science class\IBM Data Science\p16.jpg"/>
          <p:cNvPicPr/>
          <p:nvPr/>
        </p:nvPicPr>
        <p:blipFill>
          <a:blip r:embed="rId3">
            <a:extLst>
              <a:ext uri="{28A0092B-C50C-407E-A947-70E740481C1C}">
                <a14:useLocalDpi xmlns:a14="http://schemas.microsoft.com/office/drawing/2010/main" val="0"/>
              </a:ext>
            </a:extLst>
          </a:blip>
          <a:srcRect/>
          <a:stretch>
            <a:fillRect/>
          </a:stretch>
        </p:blipFill>
        <p:spPr bwMode="auto">
          <a:xfrm>
            <a:off x="3045606" y="3649345"/>
            <a:ext cx="5731510" cy="3208655"/>
          </a:xfrm>
          <a:prstGeom prst="rect">
            <a:avLst/>
          </a:prstGeom>
          <a:noFill/>
          <a:ln>
            <a:noFill/>
          </a:ln>
        </p:spPr>
      </p:pic>
    </p:spTree>
    <p:extLst>
      <p:ext uri="{BB962C8B-B14F-4D97-AF65-F5344CB8AC3E}">
        <p14:creationId xmlns:p14="http://schemas.microsoft.com/office/powerpoint/2010/main" val="277613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940" y="184494"/>
            <a:ext cx="8911687" cy="1280890"/>
          </a:xfrm>
        </p:spPr>
        <p:txBody>
          <a:bodyPr/>
          <a:lstStyle/>
          <a:p>
            <a:r>
              <a:rPr lang="en-IN" dirty="0" smtClean="0"/>
              <a:t>Results</a:t>
            </a:r>
            <a:endParaRPr lang="en-IN" dirty="0"/>
          </a:p>
        </p:txBody>
      </p:sp>
      <p:sp>
        <p:nvSpPr>
          <p:cNvPr id="3" name="Content Placeholder 2"/>
          <p:cNvSpPr>
            <a:spLocks noGrp="1"/>
          </p:cNvSpPr>
          <p:nvPr>
            <p:ph idx="1"/>
          </p:nvPr>
        </p:nvSpPr>
        <p:spPr>
          <a:xfrm>
            <a:off x="1660939" y="1201615"/>
            <a:ext cx="10437275" cy="5559670"/>
          </a:xfrm>
        </p:spPr>
        <p:txBody>
          <a:bodyPr/>
          <a:lstStyle/>
          <a:p>
            <a:r>
              <a:rPr lang="en-IN" dirty="0"/>
              <a:t>We plotted the accuracy score for all machine learning algorithms. We found that, Decision Tree algorithm gave the highest accuracy amongst all 4 algorithms.</a:t>
            </a:r>
          </a:p>
          <a:p>
            <a:endParaRPr lang="en-IN" dirty="0"/>
          </a:p>
        </p:txBody>
      </p:sp>
      <p:pic>
        <p:nvPicPr>
          <p:cNvPr id="4" name="Picture 3" descr="E:\Data Science class\IBM Data Science\p23.jpg"/>
          <p:cNvPicPr/>
          <p:nvPr/>
        </p:nvPicPr>
        <p:blipFill>
          <a:blip r:embed="rId2">
            <a:extLst>
              <a:ext uri="{28A0092B-C50C-407E-A947-70E740481C1C}">
                <a14:useLocalDpi xmlns:a14="http://schemas.microsoft.com/office/drawing/2010/main" val="0"/>
              </a:ext>
            </a:extLst>
          </a:blip>
          <a:srcRect/>
          <a:stretch>
            <a:fillRect/>
          </a:stretch>
        </p:blipFill>
        <p:spPr bwMode="auto">
          <a:xfrm>
            <a:off x="2418177" y="2267537"/>
            <a:ext cx="6171908" cy="3535386"/>
          </a:xfrm>
          <a:prstGeom prst="rect">
            <a:avLst/>
          </a:prstGeom>
          <a:noFill/>
          <a:ln>
            <a:noFill/>
          </a:ln>
        </p:spPr>
      </p:pic>
    </p:spTree>
    <p:extLst>
      <p:ext uri="{BB962C8B-B14F-4D97-AF65-F5344CB8AC3E}">
        <p14:creationId xmlns:p14="http://schemas.microsoft.com/office/powerpoint/2010/main" val="409396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810" y="175702"/>
            <a:ext cx="8911687" cy="1280890"/>
          </a:xfrm>
        </p:spPr>
        <p:txBody>
          <a:bodyPr/>
          <a:lstStyle/>
          <a:p>
            <a:r>
              <a:rPr lang="en-IN" dirty="0" smtClean="0"/>
              <a:t>Conclusion</a:t>
            </a:r>
            <a:endParaRPr lang="en-IN" dirty="0"/>
          </a:p>
        </p:txBody>
      </p:sp>
      <p:sp>
        <p:nvSpPr>
          <p:cNvPr id="3" name="Content Placeholder 2"/>
          <p:cNvSpPr>
            <a:spLocks noGrp="1"/>
          </p:cNvSpPr>
          <p:nvPr>
            <p:ph idx="1"/>
          </p:nvPr>
        </p:nvSpPr>
        <p:spPr>
          <a:xfrm>
            <a:off x="1581809" y="1104900"/>
            <a:ext cx="10393313" cy="5638800"/>
          </a:xfrm>
        </p:spPr>
        <p:txBody>
          <a:bodyPr>
            <a:normAutofit fontScale="92500" lnSpcReduction="10000"/>
          </a:bodyPr>
          <a:lstStyle/>
          <a:p>
            <a:r>
              <a:rPr lang="en-US" dirty="0"/>
              <a:t>After comparing the score of accuracies obtained by the different machine learning algorithms K-Nearest Neighbors, Decision Tree, Logistic Regression, and Random Forest; Decision Tree algorithm has been proved to give the better accuracy</a:t>
            </a:r>
            <a:r>
              <a:rPr lang="en-US" dirty="0" smtClean="0"/>
              <a:t>.</a:t>
            </a:r>
          </a:p>
          <a:p>
            <a:r>
              <a:rPr lang="en-US" dirty="0"/>
              <a:t>During the modeling with K-Nearest Neighbors classifier, it was observed that the computer required much more time. But it took less time to execute the decision tree modeling. This can also represent better effectiveness and compatibility of the decision tree for handling this given dataset</a:t>
            </a:r>
            <a:r>
              <a:rPr lang="en-US" dirty="0" smtClean="0"/>
              <a:t>.</a:t>
            </a:r>
          </a:p>
          <a:p>
            <a:r>
              <a:rPr lang="en-US" dirty="0"/>
              <a:t>In this study, supervised machine learning is applied to predict car accident severity. The imbalanced dataset is initially balanced, and the raw data is analyzed and prepared in different steps to be fed into the machine learning models. In parallel, an explanatory data analysis is done to gain more insights into the relationship between the features and the severity of the accidents</a:t>
            </a:r>
            <a:r>
              <a:rPr lang="en-US" dirty="0" smtClean="0"/>
              <a:t>.</a:t>
            </a:r>
          </a:p>
          <a:p>
            <a:r>
              <a:rPr lang="en-US" dirty="0"/>
              <a:t>Four machine learning algorithms (K-Nearest Neighbors, Decision Trees, Logistic Regression, and Random Forest) are applied in which the decision tree has shown better compatibility with the dataset, resulting in higher accuracy (0.74</a:t>
            </a:r>
            <a:r>
              <a:rPr lang="en-US" dirty="0" smtClean="0"/>
              <a:t>).</a:t>
            </a:r>
          </a:p>
          <a:p>
            <a:r>
              <a:rPr lang="en-US" dirty="0"/>
              <a:t>One idea for future work can be applying feature selection algorithms such as LASSO to better select features. Enriching data further with other approaches to handling missing values can potentially improve prediction accuracy. Furthermore, testing other attributes related to car drivers, such as their age, can also be useful in better predicting car accident severity. Last but not least, performing k-fold cross-validation to obtain the optimal value of K in the KNN classifier may increase the accuracy as well.</a:t>
            </a:r>
            <a:endParaRPr lang="en-IN" dirty="0"/>
          </a:p>
        </p:txBody>
      </p:sp>
    </p:spTree>
    <p:extLst>
      <p:ext uri="{BB962C8B-B14F-4D97-AF65-F5344CB8AC3E}">
        <p14:creationId xmlns:p14="http://schemas.microsoft.com/office/powerpoint/2010/main" val="312931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325" y="246041"/>
            <a:ext cx="8911687" cy="1280890"/>
          </a:xfrm>
        </p:spPr>
        <p:txBody>
          <a:bodyPr>
            <a:normAutofit/>
          </a:bodyPr>
          <a:lstStyle/>
          <a:p>
            <a:r>
              <a:rPr lang="en-IN" sz="4000" b="1" dirty="0" smtClean="0"/>
              <a:t>Index</a:t>
            </a:r>
            <a:endParaRPr lang="en-IN" sz="4000" b="1" dirty="0"/>
          </a:p>
        </p:txBody>
      </p:sp>
      <p:sp>
        <p:nvSpPr>
          <p:cNvPr id="3" name="Content Placeholder 2"/>
          <p:cNvSpPr>
            <a:spLocks noGrp="1"/>
          </p:cNvSpPr>
          <p:nvPr>
            <p:ph idx="1"/>
          </p:nvPr>
        </p:nvSpPr>
        <p:spPr>
          <a:xfrm>
            <a:off x="2620107" y="1439008"/>
            <a:ext cx="9003323" cy="5014546"/>
          </a:xfrm>
        </p:spPr>
        <p:txBody>
          <a:bodyPr/>
          <a:lstStyle/>
          <a:p>
            <a:r>
              <a:rPr lang="en-IN" sz="2400" dirty="0" smtClean="0"/>
              <a:t>Introduction – Business problem</a:t>
            </a:r>
          </a:p>
          <a:p>
            <a:r>
              <a:rPr lang="en-IN" sz="2400" dirty="0" smtClean="0"/>
              <a:t>Key facts</a:t>
            </a:r>
          </a:p>
          <a:p>
            <a:r>
              <a:rPr lang="en-IN" sz="2400" dirty="0" smtClean="0"/>
              <a:t>General facts &amp; factors affecting the road accident</a:t>
            </a:r>
          </a:p>
          <a:p>
            <a:r>
              <a:rPr lang="en-IN" sz="2400" dirty="0" smtClean="0"/>
              <a:t>Data</a:t>
            </a:r>
          </a:p>
          <a:p>
            <a:r>
              <a:rPr lang="en-IN" sz="2400" dirty="0" smtClean="0"/>
              <a:t>Feature Selection</a:t>
            </a:r>
          </a:p>
          <a:p>
            <a:r>
              <a:rPr lang="en-IN" sz="2400" dirty="0" smtClean="0"/>
              <a:t>Methodology</a:t>
            </a:r>
          </a:p>
          <a:p>
            <a:r>
              <a:rPr lang="en-IN" sz="2400" dirty="0" smtClean="0"/>
              <a:t>EDA (Exploratory Data Analysis)</a:t>
            </a:r>
          </a:p>
          <a:p>
            <a:r>
              <a:rPr lang="en-IN" sz="2400" dirty="0" smtClean="0"/>
              <a:t>Modelling, testing and evaluation</a:t>
            </a:r>
          </a:p>
          <a:p>
            <a:r>
              <a:rPr lang="en-IN" sz="2400" dirty="0" smtClean="0"/>
              <a:t>Results</a:t>
            </a:r>
          </a:p>
          <a:p>
            <a:r>
              <a:rPr lang="en-IN" sz="2400" dirty="0" smtClean="0"/>
              <a:t>Conclusion</a:t>
            </a:r>
          </a:p>
          <a:p>
            <a:endParaRPr lang="en-IN" dirty="0"/>
          </a:p>
        </p:txBody>
      </p:sp>
    </p:spTree>
    <p:extLst>
      <p:ext uri="{BB962C8B-B14F-4D97-AF65-F5344CB8AC3E}">
        <p14:creationId xmlns:p14="http://schemas.microsoft.com/office/powerpoint/2010/main" val="118592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487" y="210871"/>
            <a:ext cx="8911687" cy="1280890"/>
          </a:xfrm>
        </p:spPr>
        <p:txBody>
          <a:bodyPr/>
          <a:lstStyle/>
          <a:p>
            <a:r>
              <a:rPr lang="en-IN" dirty="0"/>
              <a:t>Introduction – Business problem</a:t>
            </a:r>
          </a:p>
        </p:txBody>
      </p:sp>
      <p:sp>
        <p:nvSpPr>
          <p:cNvPr id="3" name="Content Placeholder 2"/>
          <p:cNvSpPr>
            <a:spLocks noGrp="1"/>
          </p:cNvSpPr>
          <p:nvPr>
            <p:ph idx="1"/>
          </p:nvPr>
        </p:nvSpPr>
        <p:spPr>
          <a:xfrm>
            <a:off x="1722486" y="1324708"/>
            <a:ext cx="9892151" cy="5295900"/>
          </a:xfrm>
        </p:spPr>
        <p:txBody>
          <a:bodyPr/>
          <a:lstStyle/>
          <a:p>
            <a:r>
              <a:rPr lang="en-IN" dirty="0"/>
              <a:t>Road Accident refers to any accident involving at least one road vehicle, occurring on a road open to public circulation, and in which at least one person is injured or killed. Intentional acts (Murder, suicide) and natural disasters are excluded.</a:t>
            </a:r>
          </a:p>
          <a:p>
            <a:r>
              <a:rPr lang="en-IN" dirty="0"/>
              <a:t>Road traffic injuries cause considerable economic losses to individuals, their families, and to nations as a whole. These losses arise from the cost of treatment as well as lost productivity for those killed or disabled by their injuries, and for family members who need to take time off work or school to care for the injured. Road traffic crashes cost most countries 3% of their gross domestic product.</a:t>
            </a:r>
          </a:p>
          <a:p>
            <a:r>
              <a:rPr lang="en-IN" dirty="0"/>
              <a:t>Analysing a significant range of factors, including weather conditions, special events, roadworks, traffic jams among others, an accurate prediction of the severity of the accidents can be performed.</a:t>
            </a:r>
          </a:p>
          <a:p>
            <a:r>
              <a:rPr lang="en-IN" dirty="0"/>
              <a:t>The aim of this project is to predict the accident severity in Seattle, reasons for the accident, and where it could happen, in order to mitigate and limit future occurrences and ensure the safety of lives and properties.</a:t>
            </a:r>
          </a:p>
          <a:p>
            <a:r>
              <a:rPr lang="en-IN" dirty="0"/>
              <a:t>Our targeted audiences are Seattle City Council, Government, and decision-makers, the general public, and Seattle Traffic Management Division-SDOT.</a:t>
            </a:r>
          </a:p>
          <a:p>
            <a:endParaRPr lang="en-IN" dirty="0"/>
          </a:p>
        </p:txBody>
      </p:sp>
    </p:spTree>
    <p:extLst>
      <p:ext uri="{BB962C8B-B14F-4D97-AF65-F5344CB8AC3E}">
        <p14:creationId xmlns:p14="http://schemas.microsoft.com/office/powerpoint/2010/main" val="110135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290002"/>
            <a:ext cx="8911687" cy="1280890"/>
          </a:xfrm>
        </p:spPr>
        <p:txBody>
          <a:bodyPr/>
          <a:lstStyle/>
          <a:p>
            <a:r>
              <a:rPr lang="en-IN" dirty="0" smtClean="0"/>
              <a:t>Key facts</a:t>
            </a:r>
            <a:endParaRPr lang="en-IN" dirty="0"/>
          </a:p>
        </p:txBody>
      </p:sp>
      <p:sp>
        <p:nvSpPr>
          <p:cNvPr id="3" name="Content Placeholder 2"/>
          <p:cNvSpPr>
            <a:spLocks noGrp="1"/>
          </p:cNvSpPr>
          <p:nvPr>
            <p:ph idx="1"/>
          </p:nvPr>
        </p:nvSpPr>
        <p:spPr>
          <a:xfrm>
            <a:off x="1797903" y="1315914"/>
            <a:ext cx="10054127" cy="5128847"/>
          </a:xfrm>
        </p:spPr>
        <p:txBody>
          <a:bodyPr/>
          <a:lstStyle/>
          <a:p>
            <a:r>
              <a:rPr lang="en-IN" dirty="0"/>
              <a:t>The US Department of Transportation recently reports that 871 Billion is the economic loss of motor vehicle crashes every year in the US.</a:t>
            </a:r>
          </a:p>
          <a:p>
            <a:r>
              <a:rPr lang="en-IN" dirty="0"/>
              <a:t>This figure includes 271 Billion in economic loss and 594 Billion in harms from loss of lives and the pain.</a:t>
            </a:r>
          </a:p>
          <a:p>
            <a:r>
              <a:rPr lang="en-IN" dirty="0"/>
              <a:t>Every year the lives of approximately 1.35 million people are cut short as a result of a road traffic crash. Between 20 and 50 million more people suffer non-fatal injuries, with many incurring a disability as a result of their injury.</a:t>
            </a:r>
          </a:p>
          <a:p>
            <a:r>
              <a:rPr lang="en-IN" dirty="0"/>
              <a:t>Seattle is the largest seaport city on the West Coast of the United States. According to the data released in 2019, the metropolitan population stands at 3.98million. In July 2016, it was the fastest major growing city in the USA, with an annual growth rate of 3.1%.</a:t>
            </a:r>
          </a:p>
          <a:p>
            <a:r>
              <a:rPr lang="en-IN" dirty="0"/>
              <a:t>Approximately 1.35 million people die each year as a result of road traffic crashes. The 2030 Agenda for Sustainable Development has set an ambitious target of halving the global number of deaths and injuries from road traffic crashes by 2020. </a:t>
            </a:r>
            <a:endParaRPr lang="en-IN" dirty="0"/>
          </a:p>
        </p:txBody>
      </p:sp>
    </p:spTree>
    <p:extLst>
      <p:ext uri="{BB962C8B-B14F-4D97-AF65-F5344CB8AC3E}">
        <p14:creationId xmlns:p14="http://schemas.microsoft.com/office/powerpoint/2010/main" val="320619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110" y="202079"/>
            <a:ext cx="10331767" cy="1280890"/>
          </a:xfrm>
        </p:spPr>
        <p:txBody>
          <a:bodyPr>
            <a:normAutofit fontScale="90000"/>
          </a:bodyPr>
          <a:lstStyle/>
          <a:p>
            <a:r>
              <a:rPr lang="en-IN" dirty="0"/>
              <a:t>General facts &amp; factors affecting the road accident</a:t>
            </a:r>
            <a:br>
              <a:rPr lang="en-IN" dirty="0"/>
            </a:br>
            <a:endParaRPr lang="en-IN" dirty="0"/>
          </a:p>
        </p:txBody>
      </p:sp>
      <p:sp>
        <p:nvSpPr>
          <p:cNvPr id="3" name="Content Placeholder 2"/>
          <p:cNvSpPr>
            <a:spLocks noGrp="1"/>
          </p:cNvSpPr>
          <p:nvPr>
            <p:ph idx="1"/>
          </p:nvPr>
        </p:nvSpPr>
        <p:spPr>
          <a:xfrm>
            <a:off x="1616979" y="1623646"/>
            <a:ext cx="10410898" cy="5234354"/>
          </a:xfrm>
        </p:spPr>
        <p:txBody>
          <a:bodyPr/>
          <a:lstStyle/>
          <a:p>
            <a:pPr>
              <a:buFont typeface="+mj-lt"/>
              <a:buAutoNum type="arabicPeriod"/>
            </a:pPr>
            <a:r>
              <a:rPr lang="en-IN" b="1" dirty="0" smtClean="0"/>
              <a:t>Age</a:t>
            </a:r>
            <a:r>
              <a:rPr lang="en-IN" dirty="0" smtClean="0"/>
              <a:t> - Road </a:t>
            </a:r>
            <a:r>
              <a:rPr lang="en-IN" dirty="0"/>
              <a:t>traffic injuries are the leading cause of death for children and young adults aged 5-29 years</a:t>
            </a:r>
            <a:r>
              <a:rPr lang="en-IN" dirty="0" smtClean="0"/>
              <a:t>.</a:t>
            </a:r>
          </a:p>
          <a:p>
            <a:pPr>
              <a:buFont typeface="+mj-lt"/>
              <a:buAutoNum type="arabicPeriod"/>
            </a:pPr>
            <a:r>
              <a:rPr lang="en-IN" b="1" dirty="0" smtClean="0"/>
              <a:t>Sex</a:t>
            </a:r>
            <a:r>
              <a:rPr lang="en-IN" dirty="0" smtClean="0"/>
              <a:t> - From </a:t>
            </a:r>
            <a:r>
              <a:rPr lang="en-IN" dirty="0"/>
              <a:t>a young age, males are more likely to be involved in road traffic crashes than females. About three quarters (73%) of all road traffic deaths occur among young males under the age of 25 years who are almost 3 times as likely to be killed in a road traffic crash as young females.</a:t>
            </a:r>
          </a:p>
          <a:p>
            <a:pPr>
              <a:buFont typeface="+mj-lt"/>
              <a:buAutoNum type="arabicPeriod"/>
            </a:pPr>
            <a:r>
              <a:rPr lang="en-IN" dirty="0" smtClean="0"/>
              <a:t> </a:t>
            </a:r>
            <a:r>
              <a:rPr lang="en-IN" b="1" dirty="0" smtClean="0"/>
              <a:t>Alcohol Consumption - </a:t>
            </a:r>
            <a:r>
              <a:rPr lang="en-IN" dirty="0"/>
              <a:t>Several studies </a:t>
            </a:r>
            <a:r>
              <a:rPr lang="en-IN" dirty="0" err="1"/>
              <a:t>ahows</a:t>
            </a:r>
            <a:r>
              <a:rPr lang="en-IN" dirty="0"/>
              <a:t> that drinking an alcohol &amp; driving the vehicle leads to the accidents as alcohol directly impacts on the nerve cells of the brain; resulting in uncontrolled human </a:t>
            </a:r>
            <a:r>
              <a:rPr lang="en-IN" dirty="0" err="1"/>
              <a:t>behavior</a:t>
            </a:r>
            <a:endParaRPr lang="en-IN" dirty="0"/>
          </a:p>
          <a:p>
            <a:pPr>
              <a:buFont typeface="+mj-lt"/>
              <a:buAutoNum type="arabicPeriod"/>
            </a:pPr>
            <a:r>
              <a:rPr lang="en-IN" b="1" dirty="0" smtClean="0"/>
              <a:t>Speeding - </a:t>
            </a:r>
            <a:r>
              <a:rPr lang="en-IN" dirty="0"/>
              <a:t>High speed driving is the another cause of road accidents. At times, high speed vehicle is unable to be controlled at the urgent situation, thus, results in a collision.</a:t>
            </a:r>
          </a:p>
          <a:p>
            <a:pPr>
              <a:buFont typeface="+mj-lt"/>
              <a:buAutoNum type="arabicPeriod"/>
            </a:pPr>
            <a:r>
              <a:rPr lang="en-IN" b="1" dirty="0" smtClean="0"/>
              <a:t>Sleep deprivation - </a:t>
            </a:r>
            <a:r>
              <a:rPr lang="en-IN" dirty="0"/>
              <a:t>Various factors such as fatigue or sleep deprivation might increase the risk, or numbers of hours driving might increase the risk of an accident.</a:t>
            </a:r>
          </a:p>
          <a:p>
            <a:pPr>
              <a:buFont typeface="+mj-lt"/>
              <a:buAutoNum type="arabicPeriod"/>
            </a:pPr>
            <a:r>
              <a:rPr lang="en-IN" b="1" dirty="0" smtClean="0"/>
              <a:t>Road Design - </a:t>
            </a:r>
            <a:r>
              <a:rPr lang="en-IN" dirty="0"/>
              <a:t>The road or environmental factor was either noted as making a significant contribution to the circumstances of the crash, or did not allow room to recover</a:t>
            </a:r>
            <a:r>
              <a:rPr lang="en-IN" dirty="0" smtClean="0"/>
              <a:t>. </a:t>
            </a:r>
            <a:endParaRPr lang="en-IN" b="1" dirty="0"/>
          </a:p>
          <a:p>
            <a:pPr>
              <a:buFont typeface="+mj-lt"/>
              <a:buAutoNum type="arabicPeriod"/>
            </a:pPr>
            <a:endParaRPr lang="en-IN" dirty="0"/>
          </a:p>
        </p:txBody>
      </p:sp>
    </p:spTree>
    <p:extLst>
      <p:ext uri="{BB962C8B-B14F-4D97-AF65-F5344CB8AC3E}">
        <p14:creationId xmlns:p14="http://schemas.microsoft.com/office/powerpoint/2010/main" val="5383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1674" y="893884"/>
            <a:ext cx="9887072" cy="5744307"/>
          </a:xfrm>
        </p:spPr>
        <p:txBody>
          <a:bodyPr/>
          <a:lstStyle/>
          <a:p>
            <a:pPr marL="0" indent="0">
              <a:buNone/>
            </a:pPr>
            <a:r>
              <a:rPr lang="en-IN" dirty="0" smtClean="0"/>
              <a:t> </a:t>
            </a:r>
            <a:r>
              <a:rPr lang="en-IN" b="1" dirty="0" smtClean="0">
                <a:solidFill>
                  <a:srgbClr val="C00000"/>
                </a:solidFill>
              </a:rPr>
              <a:t>7. </a:t>
            </a:r>
            <a:r>
              <a:rPr lang="en-IN" b="1" dirty="0" smtClean="0"/>
              <a:t>Seat Belts</a:t>
            </a:r>
            <a:r>
              <a:rPr lang="en-IN" dirty="0" smtClean="0"/>
              <a:t> - </a:t>
            </a:r>
            <a:r>
              <a:rPr lang="en-IN" dirty="0"/>
              <a:t>Research has shown that, across all collision types, it is less likely that seat belts were worn in collisions involving death or serious injury, rather than light injury; wearing a seat belt reduces the risk of death by about 45 percent</a:t>
            </a:r>
            <a:r>
              <a:rPr lang="en-IN" dirty="0" smtClean="0"/>
              <a:t>.</a:t>
            </a:r>
          </a:p>
          <a:p>
            <a:pPr marL="0" indent="0">
              <a:buNone/>
            </a:pPr>
            <a:r>
              <a:rPr lang="en-IN" b="1" dirty="0">
                <a:solidFill>
                  <a:srgbClr val="C00000"/>
                </a:solidFill>
              </a:rPr>
              <a:t>8. </a:t>
            </a:r>
            <a:r>
              <a:rPr lang="en-IN" b="1" dirty="0" smtClean="0"/>
              <a:t>Maintenance</a:t>
            </a:r>
            <a:r>
              <a:rPr lang="en-IN" dirty="0" smtClean="0"/>
              <a:t> - </a:t>
            </a:r>
            <a:r>
              <a:rPr lang="en-IN" dirty="0"/>
              <a:t>A well-designed and well-maintained vehicle, with good brakes, tires and well-adjusted suspension will be more controllable in an emergency and thus be better equipped to avoid collisions. </a:t>
            </a:r>
            <a:endParaRPr lang="en-IN" dirty="0" smtClean="0"/>
          </a:p>
          <a:p>
            <a:pPr marL="0" indent="0">
              <a:buNone/>
            </a:pPr>
            <a:r>
              <a:rPr lang="en-IN" b="1" dirty="0">
                <a:solidFill>
                  <a:srgbClr val="C00000"/>
                </a:solidFill>
              </a:rPr>
              <a:t>9. </a:t>
            </a:r>
            <a:r>
              <a:rPr lang="en-IN" b="1" dirty="0" smtClean="0"/>
              <a:t>Drug use</a:t>
            </a:r>
            <a:r>
              <a:rPr lang="en-IN" dirty="0" smtClean="0"/>
              <a:t> - </a:t>
            </a:r>
            <a:r>
              <a:rPr lang="en-IN" dirty="0"/>
              <a:t>Including some prescription drugs, over the counter drugs (notably antihistamines, opioids and muscarinic antagonists), and illegal drugs</a:t>
            </a:r>
            <a:r>
              <a:rPr lang="en-IN" dirty="0" smtClean="0"/>
              <a:t>.</a:t>
            </a:r>
          </a:p>
          <a:p>
            <a:pPr marL="0" indent="0">
              <a:buNone/>
            </a:pPr>
            <a:r>
              <a:rPr lang="en-IN" b="1" dirty="0">
                <a:solidFill>
                  <a:srgbClr val="C00000"/>
                </a:solidFill>
              </a:rPr>
              <a:t>10. </a:t>
            </a:r>
            <a:r>
              <a:rPr lang="en-IN" b="1" dirty="0" smtClean="0"/>
              <a:t>Use of mobile while driving</a:t>
            </a:r>
            <a:r>
              <a:rPr lang="en-IN" dirty="0" smtClean="0"/>
              <a:t> -  </a:t>
            </a:r>
            <a:r>
              <a:rPr lang="en-IN" dirty="0"/>
              <a:t>Drivers using mobile phones are approximately 4 times more likely to be involved in a crash than drivers not using a mobile phone</a:t>
            </a:r>
            <a:r>
              <a:rPr lang="en-IN" dirty="0" smtClean="0"/>
              <a:t>.</a:t>
            </a:r>
          </a:p>
          <a:p>
            <a:pPr marL="0" indent="0">
              <a:buNone/>
            </a:pPr>
            <a:r>
              <a:rPr lang="en-IN" b="1" dirty="0">
                <a:solidFill>
                  <a:srgbClr val="C00000"/>
                </a:solidFill>
              </a:rPr>
              <a:t>1</a:t>
            </a:r>
            <a:r>
              <a:rPr lang="en-IN" b="1" dirty="0">
                <a:solidFill>
                  <a:srgbClr val="C00000"/>
                </a:solidFill>
              </a:rPr>
              <a:t>1</a:t>
            </a:r>
            <a:r>
              <a:rPr lang="en-IN" b="1" dirty="0">
                <a:solidFill>
                  <a:srgbClr val="C00000"/>
                </a:solidFill>
              </a:rPr>
              <a:t>. </a:t>
            </a:r>
            <a:r>
              <a:rPr lang="en-IN" b="1" dirty="0" smtClean="0"/>
              <a:t>Traffic Law Enforcement Failure</a:t>
            </a:r>
            <a:r>
              <a:rPr lang="en-IN" dirty="0" smtClean="0"/>
              <a:t> - </a:t>
            </a:r>
            <a:r>
              <a:rPr lang="en-IN" dirty="0"/>
              <a:t>Every country in the world have their own laws, rules &amp; regulations on transportation; such as road, coastal, air etc. It is necessary to all the citizens that all the laws should be strictly followed in order to avoid any accident</a:t>
            </a:r>
            <a:r>
              <a:rPr lang="en-IN" dirty="0" smtClean="0"/>
              <a:t>.</a:t>
            </a:r>
          </a:p>
          <a:p>
            <a:pPr marL="0" indent="0">
              <a:buNone/>
            </a:pPr>
            <a:r>
              <a:rPr lang="en-IN" b="1" dirty="0">
                <a:solidFill>
                  <a:srgbClr val="C00000"/>
                </a:solidFill>
              </a:rPr>
              <a:t>12. </a:t>
            </a:r>
            <a:r>
              <a:rPr lang="en-IN" b="1" dirty="0" smtClean="0"/>
              <a:t>Immediate medical treatment failure - </a:t>
            </a:r>
            <a:r>
              <a:rPr lang="en-IN" dirty="0"/>
              <a:t>It is </a:t>
            </a:r>
            <a:r>
              <a:rPr lang="en-IN" dirty="0" err="1"/>
              <a:t>observerd</a:t>
            </a:r>
            <a:r>
              <a:rPr lang="en-IN" dirty="0"/>
              <a:t> that, after the accident, it takes a lot of important time to give the emergency medical treatment to the humans surviving from the road accident.</a:t>
            </a:r>
            <a:endParaRPr lang="en-IN" b="1" dirty="0"/>
          </a:p>
          <a:p>
            <a:pPr marL="0" indent="0">
              <a:buNone/>
            </a:pPr>
            <a:r>
              <a:rPr lang="en-IN" dirty="0" smtClean="0"/>
              <a:t> </a:t>
            </a:r>
            <a:endParaRPr lang="en-IN" dirty="0"/>
          </a:p>
          <a:p>
            <a:pPr marL="0" indent="0">
              <a:buNone/>
            </a:pPr>
            <a:endParaRPr lang="en-IN" dirty="0"/>
          </a:p>
        </p:txBody>
      </p:sp>
    </p:spTree>
    <p:extLst>
      <p:ext uri="{BB962C8B-B14F-4D97-AF65-F5344CB8AC3E}">
        <p14:creationId xmlns:p14="http://schemas.microsoft.com/office/powerpoint/2010/main" val="28200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4" y="281210"/>
            <a:ext cx="8911687" cy="1280890"/>
          </a:xfrm>
        </p:spPr>
        <p:txBody>
          <a:bodyPr/>
          <a:lstStyle/>
          <a:p>
            <a:r>
              <a:rPr lang="en-IN" dirty="0" smtClean="0"/>
              <a:t>Data</a:t>
            </a:r>
            <a:endParaRPr lang="en-IN" dirty="0"/>
          </a:p>
        </p:txBody>
      </p:sp>
      <p:sp>
        <p:nvSpPr>
          <p:cNvPr id="3" name="Content Placeholder 2"/>
          <p:cNvSpPr>
            <a:spLocks noGrp="1"/>
          </p:cNvSpPr>
          <p:nvPr>
            <p:ph idx="1"/>
          </p:nvPr>
        </p:nvSpPr>
        <p:spPr>
          <a:xfrm>
            <a:off x="1745150" y="1280746"/>
            <a:ext cx="10326687" cy="5418991"/>
          </a:xfrm>
        </p:spPr>
        <p:txBody>
          <a:bodyPr>
            <a:normAutofit lnSpcReduction="10000"/>
          </a:bodyPr>
          <a:lstStyle/>
          <a:p>
            <a:r>
              <a:rPr lang="en-IN" dirty="0"/>
              <a:t>The source of the data is Seattle Traffic Management Division-SDOT- ( A US state Government Agency), as provided through a link on Coursera in CSV format. This particular dataset starts from 2004 and is updated weekly till this present time.</a:t>
            </a:r>
          </a:p>
          <a:p>
            <a:r>
              <a:rPr lang="en-IN" u="sng" dirty="0">
                <a:hlinkClick r:id="rId2"/>
              </a:rPr>
              <a:t>https://s3.us.cloud-object-storage.appdomain.cloud/cf-courses-data/CognitiveClass/DP0701EN/version-2/Data-Collisions.csv</a:t>
            </a:r>
            <a:endParaRPr lang="en-IN" dirty="0"/>
          </a:p>
          <a:p>
            <a:r>
              <a:rPr lang="en-IN" dirty="0"/>
              <a:t>This data was provided by the Seattle Police Department and recorded by the Traffic Records Department</a:t>
            </a:r>
            <a:r>
              <a:rPr lang="en-IN" dirty="0" smtClean="0"/>
              <a:t>.</a:t>
            </a:r>
          </a:p>
          <a:p>
            <a:r>
              <a:rPr lang="en-IN" dirty="0"/>
              <a:t>The dataset consists of </a:t>
            </a:r>
            <a:r>
              <a:rPr lang="en-IN" dirty="0" smtClean="0"/>
              <a:t>38 </a:t>
            </a:r>
            <a:r>
              <a:rPr lang="en-IN" dirty="0"/>
              <a:t>independent fields and 194673 records, which includes both numerical and categorical data. </a:t>
            </a:r>
            <a:endParaRPr lang="en-IN" dirty="0" smtClean="0"/>
          </a:p>
          <a:p>
            <a:r>
              <a:rPr lang="en-IN" dirty="0"/>
              <a:t>The dependent field or label for the data set is SEVERITY CODE, which describes the fatality of an accident</a:t>
            </a:r>
            <a:r>
              <a:rPr lang="en-IN" dirty="0" smtClean="0"/>
              <a:t>.</a:t>
            </a:r>
          </a:p>
          <a:p>
            <a:r>
              <a:rPr lang="en-IN" dirty="0"/>
              <a:t>The information contained in the data includes - Speed, Collision Type, Weather situation, Severity Code, Location, Address Type, Road Condition, Status, Vehicle etc.</a:t>
            </a:r>
          </a:p>
          <a:p>
            <a:r>
              <a:rPr lang="en-IN" dirty="0"/>
              <a:t>Severity of each accident is given as a binary variable with the value '1' if the accident was less serious and '2' if the accident was severe. "Severity Code" column will be used from this dataset as a dependent variable / target variable that will be predicted in this project.</a:t>
            </a:r>
          </a:p>
          <a:p>
            <a:endParaRPr lang="en-IN" dirty="0"/>
          </a:p>
        </p:txBody>
      </p:sp>
    </p:spTree>
    <p:extLst>
      <p:ext uri="{BB962C8B-B14F-4D97-AF65-F5344CB8AC3E}">
        <p14:creationId xmlns:p14="http://schemas.microsoft.com/office/powerpoint/2010/main" val="346808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46" y="78987"/>
            <a:ext cx="8911687" cy="1280890"/>
          </a:xfrm>
        </p:spPr>
        <p:txBody>
          <a:bodyPr/>
          <a:lstStyle/>
          <a:p>
            <a:r>
              <a:rPr lang="en-IN" dirty="0" smtClean="0"/>
              <a:t>Feature Selection</a:t>
            </a:r>
            <a:endParaRPr lang="en-IN" dirty="0"/>
          </a:p>
        </p:txBody>
      </p:sp>
      <p:sp>
        <p:nvSpPr>
          <p:cNvPr id="3" name="Content Placeholder 2"/>
          <p:cNvSpPr>
            <a:spLocks noGrp="1"/>
          </p:cNvSpPr>
          <p:nvPr>
            <p:ph idx="1"/>
          </p:nvPr>
        </p:nvSpPr>
        <p:spPr>
          <a:xfrm>
            <a:off x="1547446" y="870438"/>
            <a:ext cx="10706100" cy="5987562"/>
          </a:xfrm>
        </p:spPr>
        <p:txBody>
          <a:bodyPr>
            <a:normAutofit/>
          </a:bodyPr>
          <a:lstStyle/>
          <a:p>
            <a:r>
              <a:rPr lang="en-IN" dirty="0"/>
              <a:t>The goal of this study is the development of a model that predicts the severity of an accident using </a:t>
            </a:r>
            <a:r>
              <a:rPr lang="en-IN" dirty="0" smtClean="0"/>
              <a:t>real-time </a:t>
            </a:r>
            <a:r>
              <a:rPr lang="en-IN" dirty="0"/>
              <a:t>data, this puts some limits on the type of features that can be used since not all of the dataset’s columns contain information that can be obtained in real-time.</a:t>
            </a:r>
          </a:p>
          <a:p>
            <a:r>
              <a:rPr lang="en-IN" dirty="0"/>
              <a:t>The dependent variable or target variable for the data set is "SEVERITY CODE", which describes the fatality of an accident.</a:t>
            </a:r>
          </a:p>
          <a:p>
            <a:r>
              <a:rPr lang="en-IN" dirty="0"/>
              <a:t>Other attributes that have been taken into consideration for the analysis are as follows </a:t>
            </a:r>
            <a:r>
              <a:rPr lang="en-IN" dirty="0" smtClean="0"/>
              <a:t>–</a:t>
            </a:r>
          </a:p>
          <a:p>
            <a:pPr>
              <a:buFont typeface="+mj-lt"/>
              <a:buAutoNum type="arabicPeriod"/>
            </a:pPr>
            <a:r>
              <a:rPr lang="en-IN" b="1" dirty="0" smtClean="0"/>
              <a:t>LOCATION</a:t>
            </a:r>
            <a:r>
              <a:rPr lang="en-IN" dirty="0" smtClean="0"/>
              <a:t> - </a:t>
            </a:r>
            <a:r>
              <a:rPr lang="en-IN" dirty="0"/>
              <a:t>Description of the general location of the </a:t>
            </a:r>
            <a:r>
              <a:rPr lang="en-IN" dirty="0" smtClean="0"/>
              <a:t>collision</a:t>
            </a:r>
          </a:p>
          <a:p>
            <a:pPr>
              <a:buFont typeface="+mj-lt"/>
              <a:buAutoNum type="arabicPeriod"/>
            </a:pPr>
            <a:r>
              <a:rPr lang="en-IN" b="1" dirty="0"/>
              <a:t>ADDRTYPE</a:t>
            </a:r>
            <a:r>
              <a:rPr lang="en-IN" dirty="0"/>
              <a:t> </a:t>
            </a:r>
            <a:r>
              <a:rPr lang="en-IN" dirty="0" smtClean="0"/>
              <a:t>- </a:t>
            </a:r>
            <a:r>
              <a:rPr lang="en-IN" dirty="0"/>
              <a:t>Collision address types are 'Alley', 'Block' or </a:t>
            </a:r>
            <a:r>
              <a:rPr lang="en-IN" dirty="0" smtClean="0"/>
              <a:t>'Intersection‘</a:t>
            </a:r>
          </a:p>
          <a:p>
            <a:pPr>
              <a:buFont typeface="+mj-lt"/>
              <a:buAutoNum type="arabicPeriod"/>
            </a:pPr>
            <a:r>
              <a:rPr lang="en-IN" b="1" dirty="0"/>
              <a:t>ROADCOND</a:t>
            </a:r>
            <a:r>
              <a:rPr lang="en-IN" dirty="0"/>
              <a:t> </a:t>
            </a:r>
            <a:r>
              <a:rPr lang="en-IN" dirty="0" smtClean="0"/>
              <a:t>- </a:t>
            </a:r>
            <a:r>
              <a:rPr lang="en-IN" dirty="0"/>
              <a:t>The condition of the road during the </a:t>
            </a:r>
            <a:r>
              <a:rPr lang="en-IN" dirty="0" smtClean="0"/>
              <a:t>collision. (e.g. ‘Wet’, ‘Dry’ etc.)</a:t>
            </a:r>
          </a:p>
          <a:p>
            <a:pPr>
              <a:buFont typeface="+mj-lt"/>
              <a:buAutoNum type="arabicPeriod"/>
            </a:pPr>
            <a:r>
              <a:rPr lang="en-IN" b="1" dirty="0"/>
              <a:t>WEATHER</a:t>
            </a:r>
            <a:r>
              <a:rPr lang="en-IN" dirty="0"/>
              <a:t> </a:t>
            </a:r>
            <a:r>
              <a:rPr lang="en-IN" dirty="0" smtClean="0"/>
              <a:t>- </a:t>
            </a:r>
            <a:r>
              <a:rPr lang="en-IN" dirty="0"/>
              <a:t>A description of the weather conditions during the time of the </a:t>
            </a:r>
            <a:r>
              <a:rPr lang="en-IN" dirty="0" smtClean="0"/>
              <a:t>collision</a:t>
            </a:r>
          </a:p>
          <a:p>
            <a:pPr>
              <a:buFont typeface="+mj-lt"/>
              <a:buAutoNum type="arabicPeriod"/>
            </a:pPr>
            <a:r>
              <a:rPr lang="en-IN" b="1" dirty="0"/>
              <a:t>JUNCTIONTYPE</a:t>
            </a:r>
            <a:r>
              <a:rPr lang="en-IN" dirty="0"/>
              <a:t> </a:t>
            </a:r>
            <a:r>
              <a:rPr lang="en-IN" dirty="0" smtClean="0"/>
              <a:t>- </a:t>
            </a:r>
            <a:r>
              <a:rPr lang="en-IN" dirty="0"/>
              <a:t>Category of junction at which collision took </a:t>
            </a:r>
            <a:r>
              <a:rPr lang="en-IN" dirty="0" smtClean="0"/>
              <a:t>place</a:t>
            </a:r>
          </a:p>
          <a:p>
            <a:pPr>
              <a:buFont typeface="+mj-lt"/>
              <a:buAutoNum type="arabicPeriod"/>
            </a:pPr>
            <a:r>
              <a:rPr lang="en-IN" b="1" dirty="0"/>
              <a:t>PERSONCOUNT</a:t>
            </a:r>
            <a:r>
              <a:rPr lang="en-IN" dirty="0"/>
              <a:t> </a:t>
            </a:r>
            <a:r>
              <a:rPr lang="en-IN" dirty="0" smtClean="0"/>
              <a:t>- </a:t>
            </a:r>
            <a:r>
              <a:rPr lang="en-IN" dirty="0"/>
              <a:t>The total number of people involved in the </a:t>
            </a:r>
            <a:r>
              <a:rPr lang="en-IN" dirty="0" smtClean="0"/>
              <a:t>collision</a:t>
            </a:r>
          </a:p>
          <a:p>
            <a:pPr>
              <a:buFont typeface="+mj-lt"/>
              <a:buAutoNum type="arabicPeriod"/>
            </a:pPr>
            <a:r>
              <a:rPr lang="en-IN" b="1" dirty="0"/>
              <a:t>VEHCOUNT</a:t>
            </a:r>
            <a:r>
              <a:rPr lang="en-IN" dirty="0"/>
              <a:t> </a:t>
            </a:r>
            <a:r>
              <a:rPr lang="en-IN" dirty="0" smtClean="0"/>
              <a:t>- </a:t>
            </a:r>
            <a:r>
              <a:rPr lang="en-IN" dirty="0"/>
              <a:t>The number of vehicles involved in the collision </a:t>
            </a:r>
            <a:endParaRPr lang="en-IN" dirty="0" smtClean="0"/>
          </a:p>
          <a:p>
            <a:pPr>
              <a:buFont typeface="+mj-lt"/>
              <a:buAutoNum type="arabicPeriod"/>
            </a:pPr>
            <a:r>
              <a:rPr lang="en-IN" b="1" dirty="0"/>
              <a:t>LIGHTCOND</a:t>
            </a:r>
            <a:r>
              <a:rPr lang="en-IN" dirty="0"/>
              <a:t> </a:t>
            </a:r>
            <a:r>
              <a:rPr lang="en-IN" dirty="0" smtClean="0"/>
              <a:t>- </a:t>
            </a:r>
            <a:r>
              <a:rPr lang="en-IN" dirty="0"/>
              <a:t>The light conditions during the collision </a:t>
            </a:r>
            <a:endParaRPr lang="en-IN" dirty="0" smtClean="0"/>
          </a:p>
          <a:p>
            <a:pPr>
              <a:buFont typeface="+mj-lt"/>
              <a:buAutoNum type="arabicPeriod"/>
            </a:pPr>
            <a:r>
              <a:rPr lang="en-IN" b="1" dirty="0"/>
              <a:t>SPEEDING</a:t>
            </a:r>
            <a:r>
              <a:rPr lang="en-IN" dirty="0"/>
              <a:t> </a:t>
            </a:r>
            <a:r>
              <a:rPr lang="en-IN" dirty="0" smtClean="0"/>
              <a:t>- </a:t>
            </a:r>
            <a:r>
              <a:rPr lang="en-IN" dirty="0"/>
              <a:t>Whether or not speeding was a factor in the collision</a:t>
            </a:r>
          </a:p>
          <a:p>
            <a:endParaRPr lang="en-IN" dirty="0"/>
          </a:p>
        </p:txBody>
      </p:sp>
    </p:spTree>
    <p:extLst>
      <p:ext uri="{BB962C8B-B14F-4D97-AF65-F5344CB8AC3E}">
        <p14:creationId xmlns:p14="http://schemas.microsoft.com/office/powerpoint/2010/main" val="271514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193287"/>
            <a:ext cx="8911687" cy="1280890"/>
          </a:xfrm>
        </p:spPr>
        <p:txBody>
          <a:bodyPr/>
          <a:lstStyle/>
          <a:p>
            <a:r>
              <a:rPr lang="en-IN" smtClean="0"/>
              <a:t>Methodology</a:t>
            </a:r>
            <a:endParaRPr lang="en-IN"/>
          </a:p>
        </p:txBody>
      </p:sp>
      <p:sp>
        <p:nvSpPr>
          <p:cNvPr id="3" name="Content Placeholder 2"/>
          <p:cNvSpPr>
            <a:spLocks noGrp="1"/>
          </p:cNvSpPr>
          <p:nvPr>
            <p:ph idx="1"/>
          </p:nvPr>
        </p:nvSpPr>
        <p:spPr>
          <a:xfrm>
            <a:off x="1678525" y="1210408"/>
            <a:ext cx="10120752" cy="5471746"/>
          </a:xfrm>
        </p:spPr>
        <p:txBody>
          <a:bodyPr>
            <a:normAutofit lnSpcReduction="10000"/>
          </a:bodyPr>
          <a:lstStyle/>
          <a:p>
            <a:r>
              <a:rPr lang="en-IN" sz="2800" dirty="0" smtClean="0"/>
              <a:t>Python libraries required for this project are imported. E.g. Pandas, </a:t>
            </a:r>
            <a:r>
              <a:rPr lang="en-IN" sz="2800" dirty="0" err="1" smtClean="0"/>
              <a:t>scikit</a:t>
            </a:r>
            <a:r>
              <a:rPr lang="en-IN" sz="2800" dirty="0" smtClean="0"/>
              <a:t>, </a:t>
            </a:r>
            <a:r>
              <a:rPr lang="en-IN" sz="2800" dirty="0" err="1" smtClean="0"/>
              <a:t>matplotlib</a:t>
            </a:r>
            <a:r>
              <a:rPr lang="en-IN" sz="2800" dirty="0" smtClean="0"/>
              <a:t>, </a:t>
            </a:r>
            <a:r>
              <a:rPr lang="en-IN" sz="2800" dirty="0" err="1" smtClean="0"/>
              <a:t>seaborn</a:t>
            </a:r>
            <a:r>
              <a:rPr lang="en-IN" sz="2800" dirty="0" smtClean="0"/>
              <a:t> etc.</a:t>
            </a:r>
          </a:p>
          <a:p>
            <a:r>
              <a:rPr lang="en-IN" sz="2800" dirty="0" smtClean="0"/>
              <a:t>Data in a ‘CSV’ format is imported using ‘Pandas’ library &amp; converted the data into a </a:t>
            </a:r>
            <a:r>
              <a:rPr lang="en-IN" sz="2800" dirty="0" err="1" smtClean="0"/>
              <a:t>dataframe</a:t>
            </a:r>
            <a:r>
              <a:rPr lang="en-IN" sz="2800" dirty="0" smtClean="0"/>
              <a:t>.</a:t>
            </a:r>
          </a:p>
          <a:p>
            <a:r>
              <a:rPr lang="en-IN" sz="2800" dirty="0" smtClean="0"/>
              <a:t>Data imbalance is checked in order to avoid the data imperfection.</a:t>
            </a:r>
          </a:p>
          <a:p>
            <a:r>
              <a:rPr lang="en-IN" sz="2800" dirty="0" err="1" smtClean="0"/>
              <a:t>Undersampling</a:t>
            </a:r>
            <a:r>
              <a:rPr lang="en-IN" sz="2800" dirty="0" smtClean="0"/>
              <a:t> - </a:t>
            </a:r>
            <a:r>
              <a:rPr lang="en-US" sz="2800" dirty="0"/>
              <a:t>On performing a count of values on the </a:t>
            </a:r>
            <a:r>
              <a:rPr lang="en-US" sz="2800" dirty="0" err="1"/>
              <a:t>DataFrame</a:t>
            </a:r>
            <a:r>
              <a:rPr lang="en-US" sz="2800" dirty="0"/>
              <a:t>, it is observed that </a:t>
            </a:r>
            <a:r>
              <a:rPr lang="en-US" sz="2800" dirty="0" smtClean="0"/>
              <a:t>the dependent </a:t>
            </a:r>
            <a:r>
              <a:rPr lang="en-US" sz="2800" dirty="0"/>
              <a:t>variable is an unbalanced label.</a:t>
            </a:r>
            <a:r>
              <a:rPr lang="en-IN" sz="2800" dirty="0" smtClean="0"/>
              <a:t> Hence, </a:t>
            </a:r>
            <a:r>
              <a:rPr lang="en-IN" sz="2800" dirty="0" err="1" smtClean="0"/>
              <a:t>undersampling</a:t>
            </a:r>
            <a:r>
              <a:rPr lang="en-IN" sz="2800" dirty="0" smtClean="0"/>
              <a:t> is done.</a:t>
            </a:r>
          </a:p>
          <a:p>
            <a:r>
              <a:rPr lang="en-IN" sz="2800" dirty="0" smtClean="0"/>
              <a:t>Missing value treatment is done by replacing ‘nan’ values.</a:t>
            </a:r>
          </a:p>
          <a:p>
            <a:endParaRPr lang="en-IN" dirty="0" smtClean="0"/>
          </a:p>
          <a:p>
            <a:endParaRPr lang="en-IN" dirty="0" smtClean="0"/>
          </a:p>
          <a:p>
            <a:endParaRPr lang="en-IN" dirty="0"/>
          </a:p>
        </p:txBody>
      </p:sp>
    </p:spTree>
    <p:extLst>
      <p:ext uri="{BB962C8B-B14F-4D97-AF65-F5344CB8AC3E}">
        <p14:creationId xmlns:p14="http://schemas.microsoft.com/office/powerpoint/2010/main" val="27027262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TotalTime>
  <Words>1793</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Predicting Car Accident Severity –             A Case Study of Seattle, Washington D.C. </vt:lpstr>
      <vt:lpstr>Index</vt:lpstr>
      <vt:lpstr>Introduction – Business problem</vt:lpstr>
      <vt:lpstr>Key facts</vt:lpstr>
      <vt:lpstr>General facts &amp; factors affecting the road accident </vt:lpstr>
      <vt:lpstr>PowerPoint Presentation</vt:lpstr>
      <vt:lpstr>Data</vt:lpstr>
      <vt:lpstr>Feature Selection</vt:lpstr>
      <vt:lpstr>Methodology</vt:lpstr>
      <vt:lpstr>EDA (Exploratory Data Analysis) </vt:lpstr>
      <vt:lpstr>Modelling, testing and evaluation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 –             A Case Study of Seattle, Washington D.C. </dc:title>
  <dc:creator>Windows User</dc:creator>
  <cp:lastModifiedBy>Windows User</cp:lastModifiedBy>
  <cp:revision>12</cp:revision>
  <dcterms:created xsi:type="dcterms:W3CDTF">2020-10-10T18:18:58Z</dcterms:created>
  <dcterms:modified xsi:type="dcterms:W3CDTF">2020-10-10T19:13:25Z</dcterms:modified>
</cp:coreProperties>
</file>