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9" r:id="rId6"/>
    <p:sldId id="260" r:id="rId7"/>
    <p:sldId id="270" r:id="rId8"/>
    <p:sldId id="262" r:id="rId9"/>
    <p:sldId id="271" r:id="rId10"/>
    <p:sldId id="276" r:id="rId11"/>
    <p:sldId id="272" r:id="rId12"/>
    <p:sldId id="273" r:id="rId13"/>
    <p:sldId id="274"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4232" autoAdjust="0"/>
    <p:restoredTop sz="94660"/>
  </p:normalViewPr>
  <p:slideViewPr>
    <p:cSldViewPr snapToGrid="0">
      <p:cViewPr varScale="1">
        <p:scale>
          <a:sx n="88" d="100"/>
          <a:sy n="88" d="100"/>
        </p:scale>
        <p:origin x="10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D7F84C7-F6CA-4BCA-8AEF-836DC8999BA2}"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757356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7F84C7-F6CA-4BCA-8AEF-836DC8999BA2}"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3246722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7F84C7-F6CA-4BCA-8AEF-836DC8999BA2}"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6352E-C526-42F4-A715-3D4E9D4F3EF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985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381644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6352E-C526-42F4-A715-3D4E9D4F3EF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4911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1264809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F84C7-F6CA-4BCA-8AEF-836DC8999BA2}"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1504789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F84C7-F6CA-4BCA-8AEF-836DC8999BA2}"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10013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7F84C7-F6CA-4BCA-8AEF-836DC8999BA2}"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47438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7F84C7-F6CA-4BCA-8AEF-836DC8999BA2}" type="datetimeFigureOut">
              <a:rPr lang="en-IN" smtClean="0"/>
              <a:t>17-03-2021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491180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7F84C7-F6CA-4BCA-8AEF-836DC8999BA2}"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279305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7F84C7-F6CA-4BCA-8AEF-836DC8999BA2}" type="datetimeFigureOut">
              <a:rPr lang="en-IN" smtClean="0"/>
              <a:t>17-03-2021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124190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7F84C7-F6CA-4BCA-8AEF-836DC8999BA2}" type="datetimeFigureOut">
              <a:rPr lang="en-IN" smtClean="0"/>
              <a:t>17-03-2021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68565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F84C7-F6CA-4BCA-8AEF-836DC8999BA2}" type="datetimeFigureOut">
              <a:rPr lang="en-IN" smtClean="0"/>
              <a:t>17-03-2021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816478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341237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7F84C7-F6CA-4BCA-8AEF-836DC8999BA2}" type="datetimeFigureOut">
              <a:rPr lang="en-IN" smtClean="0"/>
              <a:t>17-03-2021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66352E-C526-42F4-A715-3D4E9D4F3EF5}" type="slidenum">
              <a:rPr lang="en-IN" smtClean="0"/>
              <a:t>‹#›</a:t>
            </a:fld>
            <a:endParaRPr lang="en-IN"/>
          </a:p>
        </p:txBody>
      </p:sp>
    </p:spTree>
    <p:extLst>
      <p:ext uri="{BB962C8B-B14F-4D97-AF65-F5344CB8AC3E}">
        <p14:creationId xmlns:p14="http://schemas.microsoft.com/office/powerpoint/2010/main" val="264095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D7F84C7-F6CA-4BCA-8AEF-836DC8999BA2}" type="datetimeFigureOut">
              <a:rPr lang="en-IN" smtClean="0"/>
              <a:t>17-03-2021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66352E-C526-42F4-A715-3D4E9D4F3EF5}" type="slidenum">
              <a:rPr lang="en-IN" smtClean="0"/>
              <a:t>‹#›</a:t>
            </a:fld>
            <a:endParaRPr lang="en-IN"/>
          </a:p>
        </p:txBody>
      </p:sp>
    </p:spTree>
    <p:extLst>
      <p:ext uri="{BB962C8B-B14F-4D97-AF65-F5344CB8AC3E}">
        <p14:creationId xmlns:p14="http://schemas.microsoft.com/office/powerpoint/2010/main" val="332737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6384" y="1294396"/>
            <a:ext cx="8915399" cy="2262781"/>
          </a:xfrm>
        </p:spPr>
        <p:txBody>
          <a:bodyPr>
            <a:normAutofit fontScale="90000"/>
          </a:bodyPr>
          <a:lstStyle/>
          <a:p>
            <a:r>
              <a:rPr lang="en-IN" b="1" dirty="0" smtClean="0"/>
              <a:t>Energy Star Score Prediction</a:t>
            </a:r>
            <a:r>
              <a:rPr lang="en-IN" b="1" dirty="0" smtClean="0"/>
              <a:t/>
            </a:r>
            <a:br>
              <a:rPr lang="en-IN" b="1" dirty="0" smtClean="0"/>
            </a:br>
            <a:r>
              <a:rPr lang="en-IN" b="1" dirty="0" smtClean="0"/>
              <a:t>           </a:t>
            </a:r>
            <a:endParaRPr lang="en-IN" sz="4000" dirty="0"/>
          </a:p>
        </p:txBody>
      </p:sp>
      <p:sp>
        <p:nvSpPr>
          <p:cNvPr id="3" name="Subtitle 2"/>
          <p:cNvSpPr>
            <a:spLocks noGrp="1"/>
          </p:cNvSpPr>
          <p:nvPr>
            <p:ph type="subTitle" idx="1"/>
          </p:nvPr>
        </p:nvSpPr>
        <p:spPr/>
        <p:txBody>
          <a:bodyPr/>
          <a:lstStyle/>
          <a:p>
            <a:pPr algn="r"/>
            <a:r>
              <a:rPr lang="en-IN" dirty="0" smtClean="0"/>
              <a:t>  By,</a:t>
            </a:r>
          </a:p>
          <a:p>
            <a:pPr algn="r"/>
            <a:r>
              <a:rPr lang="en-IN" b="1" dirty="0" err="1" smtClean="0"/>
              <a:t>Suhas</a:t>
            </a:r>
            <a:r>
              <a:rPr lang="en-IN" b="1" dirty="0" smtClean="0"/>
              <a:t> V </a:t>
            </a:r>
            <a:r>
              <a:rPr lang="en-IN" b="1" dirty="0" err="1" smtClean="0"/>
              <a:t>Londhe</a:t>
            </a:r>
            <a:endParaRPr lang="en-IN" b="1" dirty="0"/>
          </a:p>
        </p:txBody>
      </p:sp>
      <p:pic>
        <p:nvPicPr>
          <p:cNvPr id="4" name="Picture 3"/>
          <p:cNvPicPr>
            <a:picLocks noChangeAspect="1"/>
          </p:cNvPicPr>
          <p:nvPr/>
        </p:nvPicPr>
        <p:blipFill>
          <a:blip r:embed="rId2"/>
          <a:stretch>
            <a:fillRect/>
          </a:stretch>
        </p:blipFill>
        <p:spPr>
          <a:xfrm>
            <a:off x="4747260" y="3557177"/>
            <a:ext cx="2209800" cy="2228850"/>
          </a:xfrm>
          <a:prstGeom prst="rect">
            <a:avLst/>
          </a:prstGeom>
        </p:spPr>
      </p:pic>
    </p:spTree>
    <p:extLst>
      <p:ext uri="{BB962C8B-B14F-4D97-AF65-F5344CB8AC3E}">
        <p14:creationId xmlns:p14="http://schemas.microsoft.com/office/powerpoint/2010/main" val="324259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4" y="281210"/>
            <a:ext cx="8911687" cy="1280890"/>
          </a:xfrm>
        </p:spPr>
        <p:txBody>
          <a:bodyPr/>
          <a:lstStyle/>
          <a:p>
            <a:r>
              <a:rPr lang="en-US" dirty="0"/>
              <a:t>Evaluating &amp; comparing machine learning models </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927" y="1758200"/>
            <a:ext cx="7573027" cy="4747104"/>
          </a:xfrm>
          <a:prstGeom prst="rect">
            <a:avLst/>
          </a:prstGeom>
        </p:spPr>
      </p:pic>
    </p:spTree>
    <p:extLst>
      <p:ext uri="{BB962C8B-B14F-4D97-AF65-F5344CB8AC3E}">
        <p14:creationId xmlns:p14="http://schemas.microsoft.com/office/powerpoint/2010/main" val="273125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4" y="281210"/>
            <a:ext cx="8911687" cy="1280890"/>
          </a:xfrm>
        </p:spPr>
        <p:txBody>
          <a:bodyPr/>
          <a:lstStyle/>
          <a:p>
            <a:r>
              <a:rPr lang="en-US" dirty="0"/>
              <a:t>Evaluating &amp; comparing machine learning models </a:t>
            </a:r>
            <a:endParaRPr lang="en-IN" dirty="0"/>
          </a:p>
        </p:txBody>
      </p:sp>
      <p:sp>
        <p:nvSpPr>
          <p:cNvPr id="3" name="Content Placeholder 2"/>
          <p:cNvSpPr>
            <a:spLocks noGrp="1"/>
          </p:cNvSpPr>
          <p:nvPr>
            <p:ph idx="1"/>
          </p:nvPr>
        </p:nvSpPr>
        <p:spPr>
          <a:xfrm>
            <a:off x="1640647" y="1562100"/>
            <a:ext cx="10326687" cy="5418991"/>
          </a:xfrm>
        </p:spPr>
        <p:txBody>
          <a:bodyPr>
            <a:normAutofit/>
          </a:bodyPr>
          <a:lstStyle/>
          <a:p>
            <a:r>
              <a:rPr lang="en-IN" dirty="0" err="1"/>
              <a:t>Hyperparameters</a:t>
            </a:r>
            <a:r>
              <a:rPr lang="en-IN" dirty="0"/>
              <a:t> - </a:t>
            </a:r>
          </a:p>
          <a:p>
            <a:r>
              <a:rPr lang="en-US" dirty="0"/>
              <a:t>First off, we need to understand what model </a:t>
            </a:r>
            <a:r>
              <a:rPr lang="en-US" dirty="0" err="1"/>
              <a:t>hyperparameters</a:t>
            </a:r>
            <a:r>
              <a:rPr lang="en-US" dirty="0"/>
              <a:t> are in contrast to model parameters : </a:t>
            </a:r>
          </a:p>
          <a:p>
            <a:r>
              <a:rPr lang="en-US" dirty="0" smtClean="0"/>
              <a:t> </a:t>
            </a:r>
            <a:r>
              <a:rPr lang="en-US" dirty="0"/>
              <a:t>Model </a:t>
            </a:r>
            <a:r>
              <a:rPr lang="en-US" dirty="0" err="1"/>
              <a:t>hyperparameters</a:t>
            </a:r>
            <a:r>
              <a:rPr lang="en-US" dirty="0"/>
              <a:t> are best thought of as settings for a machine learning algorithm that are tuned by the data scientist before training. Examples would be the number of trees in the random forest, or the number of neighbors used in K Nearest Neighbors Regression. </a:t>
            </a:r>
          </a:p>
          <a:p>
            <a:r>
              <a:rPr lang="en-US" dirty="0"/>
              <a:t> Model parameters are what the model learns during training, such as the weights in the linear regression. </a:t>
            </a:r>
            <a:endParaRPr lang="en-IN" dirty="0"/>
          </a:p>
          <a:p>
            <a:r>
              <a:rPr lang="en-IN" dirty="0" err="1" smtClean="0"/>
              <a:t>Hyperparameter</a:t>
            </a:r>
            <a:r>
              <a:rPr lang="en-IN" dirty="0" smtClean="0"/>
              <a:t> tuning</a:t>
            </a:r>
          </a:p>
          <a:p>
            <a:r>
              <a:rPr lang="en-IN" dirty="0" smtClean="0"/>
              <a:t>Evaluate the final model</a:t>
            </a:r>
          </a:p>
          <a:p>
            <a:r>
              <a:rPr lang="en-IN" dirty="0" smtClean="0"/>
              <a:t>Recreate the final model</a:t>
            </a:r>
          </a:p>
          <a:p>
            <a:r>
              <a:rPr lang="en-IN" dirty="0" err="1" smtClean="0"/>
              <a:t>Interprete</a:t>
            </a:r>
            <a:r>
              <a:rPr lang="en-IN" dirty="0" smtClean="0"/>
              <a:t> the model</a:t>
            </a:r>
          </a:p>
          <a:p>
            <a:endParaRPr lang="en-IN" dirty="0" smtClean="0"/>
          </a:p>
          <a:p>
            <a:endParaRPr lang="en-IN" dirty="0"/>
          </a:p>
          <a:p>
            <a:endParaRPr lang="en-IN" dirty="0"/>
          </a:p>
        </p:txBody>
      </p:sp>
    </p:spTree>
    <p:extLst>
      <p:ext uri="{BB962C8B-B14F-4D97-AF65-F5344CB8AC3E}">
        <p14:creationId xmlns:p14="http://schemas.microsoft.com/office/powerpoint/2010/main" val="45851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4" y="281210"/>
            <a:ext cx="8911687" cy="1280890"/>
          </a:xfrm>
        </p:spPr>
        <p:txBody>
          <a:bodyPr/>
          <a:lstStyle/>
          <a:p>
            <a:r>
              <a:rPr lang="en-US" dirty="0"/>
              <a:t>Evaluating &amp; comparing machine learning models </a:t>
            </a:r>
            <a:endParaRPr lang="en-IN" dirty="0"/>
          </a:p>
        </p:txBody>
      </p:sp>
      <p:sp>
        <p:nvSpPr>
          <p:cNvPr id="3" name="Content Placeholder 2"/>
          <p:cNvSpPr>
            <a:spLocks noGrp="1"/>
          </p:cNvSpPr>
          <p:nvPr>
            <p:ph idx="1"/>
          </p:nvPr>
        </p:nvSpPr>
        <p:spPr>
          <a:xfrm>
            <a:off x="1640647" y="1562100"/>
            <a:ext cx="10326687" cy="5418991"/>
          </a:xfrm>
        </p:spPr>
        <p:txBody>
          <a:bodyPr>
            <a:normAutofit/>
          </a:bodyPr>
          <a:lstStyle/>
          <a:p>
            <a:endParaRPr lang="en-IN" dirty="0" smtClean="0"/>
          </a:p>
          <a:p>
            <a:endParaRPr lang="en-IN" dirty="0"/>
          </a:p>
          <a:p>
            <a:endParaRPr lang="en-IN" dirty="0"/>
          </a:p>
        </p:txBody>
      </p:sp>
      <p:pic>
        <p:nvPicPr>
          <p:cNvPr id="4" name="Picture 3"/>
          <p:cNvPicPr>
            <a:picLocks noChangeAspect="1"/>
          </p:cNvPicPr>
          <p:nvPr/>
        </p:nvPicPr>
        <p:blipFill>
          <a:blip r:embed="rId2"/>
          <a:stretch>
            <a:fillRect/>
          </a:stretch>
        </p:blipFill>
        <p:spPr>
          <a:xfrm>
            <a:off x="3344584" y="1562100"/>
            <a:ext cx="5312906" cy="4937212"/>
          </a:xfrm>
          <a:prstGeom prst="rect">
            <a:avLst/>
          </a:prstGeom>
        </p:spPr>
      </p:pic>
    </p:spTree>
    <p:extLst>
      <p:ext uri="{BB962C8B-B14F-4D97-AF65-F5344CB8AC3E}">
        <p14:creationId xmlns:p14="http://schemas.microsoft.com/office/powerpoint/2010/main" val="45708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4" y="281210"/>
            <a:ext cx="8911687" cy="1280890"/>
          </a:xfrm>
        </p:spPr>
        <p:txBody>
          <a:bodyPr/>
          <a:lstStyle/>
          <a:p>
            <a:r>
              <a:rPr lang="en-US" dirty="0"/>
              <a:t>Evaluating &amp; comparing machine learning models </a:t>
            </a:r>
            <a:endParaRPr lang="en-IN" dirty="0"/>
          </a:p>
        </p:txBody>
      </p:sp>
      <p:sp>
        <p:nvSpPr>
          <p:cNvPr id="3" name="Content Placeholder 2"/>
          <p:cNvSpPr>
            <a:spLocks noGrp="1"/>
          </p:cNvSpPr>
          <p:nvPr>
            <p:ph idx="1"/>
          </p:nvPr>
        </p:nvSpPr>
        <p:spPr>
          <a:xfrm>
            <a:off x="1640647" y="1562100"/>
            <a:ext cx="10326687" cy="5418991"/>
          </a:xfrm>
        </p:spPr>
        <p:txBody>
          <a:bodyPr>
            <a:normAutofit/>
          </a:bodyPr>
          <a:lstStyle/>
          <a:p>
            <a:endParaRPr lang="en-IN" dirty="0" smtClean="0"/>
          </a:p>
          <a:p>
            <a:endParaRPr lang="en-IN" dirty="0"/>
          </a:p>
          <a:p>
            <a:endParaRPr lang="en-IN" dirty="0"/>
          </a:p>
        </p:txBody>
      </p:sp>
      <p:pic>
        <p:nvPicPr>
          <p:cNvPr id="4" name="Picture 3"/>
          <p:cNvPicPr>
            <a:picLocks noChangeAspect="1"/>
          </p:cNvPicPr>
          <p:nvPr/>
        </p:nvPicPr>
        <p:blipFill>
          <a:blip r:embed="rId2"/>
          <a:stretch>
            <a:fillRect/>
          </a:stretch>
        </p:blipFill>
        <p:spPr>
          <a:xfrm>
            <a:off x="1523868" y="1761044"/>
            <a:ext cx="9361677" cy="4866178"/>
          </a:xfrm>
          <a:prstGeom prst="rect">
            <a:avLst/>
          </a:prstGeom>
        </p:spPr>
      </p:pic>
    </p:spTree>
    <p:extLst>
      <p:ext uri="{BB962C8B-B14F-4D97-AF65-F5344CB8AC3E}">
        <p14:creationId xmlns:p14="http://schemas.microsoft.com/office/powerpoint/2010/main" val="2186218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577" y="575376"/>
            <a:ext cx="8911687" cy="1280890"/>
          </a:xfrm>
        </p:spPr>
        <p:txBody>
          <a:bodyPr/>
          <a:lstStyle/>
          <a:p>
            <a:r>
              <a:rPr lang="en-IN" dirty="0" smtClean="0"/>
              <a:t>Conclusions</a:t>
            </a:r>
            <a:endParaRPr lang="en-IN" dirty="0"/>
          </a:p>
        </p:txBody>
      </p:sp>
      <p:sp>
        <p:nvSpPr>
          <p:cNvPr id="3" name="Content Placeholder 2"/>
          <p:cNvSpPr>
            <a:spLocks noGrp="1"/>
          </p:cNvSpPr>
          <p:nvPr>
            <p:ph idx="1"/>
          </p:nvPr>
        </p:nvSpPr>
        <p:spPr>
          <a:xfrm>
            <a:off x="1547446" y="1610667"/>
            <a:ext cx="10706100" cy="5987562"/>
          </a:xfrm>
        </p:spPr>
        <p:txBody>
          <a:bodyPr>
            <a:normAutofit/>
          </a:bodyPr>
          <a:lstStyle/>
          <a:p>
            <a:endParaRPr lang="en-IN" dirty="0"/>
          </a:p>
          <a:p>
            <a:pPr>
              <a:buFont typeface="+mj-lt"/>
              <a:buAutoNum type="arabicPeriod"/>
            </a:pPr>
            <a:r>
              <a:rPr lang="en-US" dirty="0"/>
              <a:t>Using the given building energy data, a machine learning model can predict the Energy Star Score of a building to within 10 points. </a:t>
            </a:r>
          </a:p>
          <a:p>
            <a:pPr marL="0" indent="0">
              <a:buNone/>
            </a:pPr>
            <a:r>
              <a:rPr lang="en-US" dirty="0"/>
              <a:t>2. The most important variables for determining the Energy Star Score are the Energy Use Intensity, Electricity Use Intensity, and the Water Use Intensity </a:t>
            </a:r>
          </a:p>
          <a:p>
            <a:pPr marL="0" indent="0">
              <a:buNone/>
            </a:pPr>
            <a:r>
              <a:rPr lang="en-US" dirty="0"/>
              <a:t>3. Offices, residence halls, and non-refrigerated warehouses have higher energy star scores than senior care communities and hotels with scores of multi-family housing falling in between. </a:t>
            </a:r>
          </a:p>
          <a:p>
            <a:pPr marL="0" indent="0">
              <a:buNone/>
            </a:pPr>
            <a:r>
              <a:rPr lang="en-US" dirty="0"/>
              <a:t>4. If provided with data for a new building, a trained model can accurately infer the Energy Star Score. </a:t>
            </a:r>
          </a:p>
          <a:p>
            <a:pPr marL="0" indent="0">
              <a:buNone/>
            </a:pPr>
            <a:r>
              <a:rPr lang="en-US" dirty="0"/>
              <a:t>5. The Site Energy Use Intensity, the Electricity Intensity, and the natural gas usage are all negatively correlated with the Energy Star Score. </a:t>
            </a:r>
          </a:p>
          <a:p>
            <a:endParaRPr lang="en-IN" dirty="0"/>
          </a:p>
        </p:txBody>
      </p:sp>
    </p:spTree>
    <p:extLst>
      <p:ext uri="{BB962C8B-B14F-4D97-AF65-F5344CB8AC3E}">
        <p14:creationId xmlns:p14="http://schemas.microsoft.com/office/powerpoint/2010/main" val="271514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153" y="516007"/>
            <a:ext cx="8911687" cy="1280890"/>
          </a:xfrm>
        </p:spPr>
        <p:txBody>
          <a:bodyPr>
            <a:normAutofit/>
          </a:bodyPr>
          <a:lstStyle/>
          <a:p>
            <a:r>
              <a:rPr lang="en-IN" sz="4800" b="1" dirty="0" smtClean="0"/>
              <a:t>Index</a:t>
            </a:r>
            <a:endParaRPr lang="en-IN" sz="4000" b="1" dirty="0"/>
          </a:p>
        </p:txBody>
      </p:sp>
      <p:sp>
        <p:nvSpPr>
          <p:cNvPr id="3" name="Content Placeholder 2"/>
          <p:cNvSpPr>
            <a:spLocks noGrp="1"/>
          </p:cNvSpPr>
          <p:nvPr>
            <p:ph idx="1"/>
          </p:nvPr>
        </p:nvSpPr>
        <p:spPr>
          <a:xfrm>
            <a:off x="1882153" y="1843454"/>
            <a:ext cx="9003323" cy="5014546"/>
          </a:xfrm>
        </p:spPr>
        <p:txBody>
          <a:bodyPr>
            <a:normAutofit/>
          </a:bodyPr>
          <a:lstStyle/>
          <a:p>
            <a:r>
              <a:rPr lang="en-IN" sz="3600" dirty="0" smtClean="0"/>
              <a:t>Introduction – Business problem</a:t>
            </a:r>
          </a:p>
          <a:p>
            <a:r>
              <a:rPr lang="en-IN" sz="3600" dirty="0" smtClean="0"/>
              <a:t>Data Exploration</a:t>
            </a:r>
            <a:endParaRPr lang="en-IN" sz="3600" dirty="0" smtClean="0"/>
          </a:p>
          <a:p>
            <a:r>
              <a:rPr lang="en-IN" sz="3600" dirty="0" smtClean="0"/>
              <a:t>Feature Engineering &amp; selection</a:t>
            </a:r>
            <a:endParaRPr lang="en-IN" sz="3600" dirty="0" smtClean="0"/>
          </a:p>
          <a:p>
            <a:r>
              <a:rPr lang="en-IN" sz="3600" dirty="0" smtClean="0"/>
              <a:t>Evaluating &amp; comparing machine learning models</a:t>
            </a:r>
            <a:endParaRPr lang="en-IN" sz="3600" dirty="0" smtClean="0"/>
          </a:p>
          <a:p>
            <a:r>
              <a:rPr lang="en-IN" sz="3600" dirty="0" smtClean="0"/>
              <a:t>Conclusions</a:t>
            </a:r>
            <a:endParaRPr lang="en-IN" sz="3600" dirty="0" smtClean="0"/>
          </a:p>
          <a:p>
            <a:endParaRPr lang="en-IN" sz="1600" dirty="0"/>
          </a:p>
        </p:txBody>
      </p:sp>
    </p:spTree>
    <p:extLst>
      <p:ext uri="{BB962C8B-B14F-4D97-AF65-F5344CB8AC3E}">
        <p14:creationId xmlns:p14="http://schemas.microsoft.com/office/powerpoint/2010/main" val="118592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487" y="210871"/>
            <a:ext cx="8911687" cy="1280890"/>
          </a:xfrm>
        </p:spPr>
        <p:txBody>
          <a:bodyPr/>
          <a:lstStyle/>
          <a:p>
            <a:r>
              <a:rPr lang="en-IN" dirty="0"/>
              <a:t>Introduction – Business problem</a:t>
            </a:r>
          </a:p>
        </p:txBody>
      </p:sp>
      <p:sp>
        <p:nvSpPr>
          <p:cNvPr id="3" name="Content Placeholder 2"/>
          <p:cNvSpPr>
            <a:spLocks noGrp="1"/>
          </p:cNvSpPr>
          <p:nvPr>
            <p:ph idx="1"/>
          </p:nvPr>
        </p:nvSpPr>
        <p:spPr>
          <a:xfrm>
            <a:off x="1722486" y="1324708"/>
            <a:ext cx="9892151" cy="5295900"/>
          </a:xfrm>
        </p:spPr>
        <p:txBody>
          <a:bodyPr>
            <a:normAutofit/>
          </a:bodyPr>
          <a:lstStyle/>
          <a:p>
            <a:r>
              <a:rPr lang="en-US" dirty="0"/>
              <a:t>In this </a:t>
            </a:r>
            <a:r>
              <a:rPr lang="en-US" dirty="0" smtClean="0"/>
              <a:t>report, I </a:t>
            </a:r>
            <a:r>
              <a:rPr lang="en-US" dirty="0"/>
              <a:t>present findings from an exploration of the NYC benchmarking dataset which measures 60 variables related to energy use for over 11,000 buildings. Of primary interest is the Energy Star Score, which is often used as an aggregate measure of the overall efficiency of a building. The Energy Star Score is a percentile measure of a building’s energy performance calculated from self-reported energy </a:t>
            </a:r>
            <a:r>
              <a:rPr lang="en-US" dirty="0" smtClean="0"/>
              <a:t>usage.</a:t>
            </a:r>
          </a:p>
          <a:p>
            <a:r>
              <a:rPr lang="en-IN" b="1" dirty="0" smtClean="0"/>
              <a:t>Objectives </a:t>
            </a:r>
            <a:endParaRPr lang="en-IN" dirty="0"/>
          </a:p>
          <a:p>
            <a:r>
              <a:rPr lang="en-US" dirty="0"/>
              <a:t>• Identify predictors within the dataset for the Energy Star Score </a:t>
            </a:r>
          </a:p>
          <a:p>
            <a:r>
              <a:rPr lang="en-US" dirty="0"/>
              <a:t>• Build Regression/Classification models that can predict the Energy Star Score of a building given the building’s energy data </a:t>
            </a:r>
          </a:p>
          <a:p>
            <a:r>
              <a:rPr lang="en-US" dirty="0"/>
              <a:t>• Interpret the results of the model and use the trained model to infer Energy Star Scores of new buildings </a:t>
            </a:r>
          </a:p>
          <a:p>
            <a:endParaRPr lang="en-IN" dirty="0"/>
          </a:p>
          <a:p>
            <a:r>
              <a:rPr lang="en-US" dirty="0"/>
              <a:t>Preliminary data cleaning and exploration was completed in another </a:t>
            </a:r>
            <a:r>
              <a:rPr lang="en-US" dirty="0" err="1"/>
              <a:t>Jupyer</a:t>
            </a:r>
            <a:r>
              <a:rPr lang="en-US" dirty="0"/>
              <a:t> Notebook. </a:t>
            </a:r>
            <a:r>
              <a:rPr lang="en-US" dirty="0" smtClean="0"/>
              <a:t> </a:t>
            </a:r>
            <a:endParaRPr lang="en-IN" dirty="0"/>
          </a:p>
        </p:txBody>
      </p:sp>
    </p:spTree>
    <p:extLst>
      <p:ext uri="{BB962C8B-B14F-4D97-AF65-F5344CB8AC3E}">
        <p14:creationId xmlns:p14="http://schemas.microsoft.com/office/powerpoint/2010/main" val="110135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290002"/>
            <a:ext cx="8911687" cy="1280890"/>
          </a:xfrm>
        </p:spPr>
        <p:txBody>
          <a:bodyPr/>
          <a:lstStyle/>
          <a:p>
            <a:r>
              <a:rPr lang="en-IN" dirty="0" smtClean="0"/>
              <a:t>Data Exploration</a:t>
            </a:r>
            <a:endParaRPr lang="en-IN" dirty="0"/>
          </a:p>
        </p:txBody>
      </p:sp>
      <p:sp>
        <p:nvSpPr>
          <p:cNvPr id="3" name="Content Placeholder 2"/>
          <p:cNvSpPr>
            <a:spLocks noGrp="1"/>
          </p:cNvSpPr>
          <p:nvPr>
            <p:ph idx="1"/>
          </p:nvPr>
        </p:nvSpPr>
        <p:spPr>
          <a:xfrm>
            <a:off x="1797903" y="1315914"/>
            <a:ext cx="10054127" cy="5128847"/>
          </a:xfrm>
        </p:spPr>
        <p:txBody>
          <a:bodyPr/>
          <a:lstStyle/>
          <a:p>
            <a:r>
              <a:rPr lang="en-US" dirty="0"/>
              <a:t>As we are concerned mainly with the energy star score, the first chart to make shows the distribution of this measure across all the buildings in the </a:t>
            </a:r>
            <a:r>
              <a:rPr lang="en-US" dirty="0" smtClean="0"/>
              <a:t>dataset.</a:t>
            </a:r>
          </a:p>
          <a:p>
            <a:r>
              <a:rPr lang="en-IN" dirty="0" smtClean="0"/>
              <a:t>Univariate </a:t>
            </a:r>
            <a:r>
              <a:rPr lang="en-IN" dirty="0"/>
              <a:t>analysis – Single variable plots </a:t>
            </a:r>
            <a:r>
              <a:rPr lang="en-IN" dirty="0" smtClean="0"/>
              <a:t>- </a:t>
            </a:r>
          </a:p>
          <a:p>
            <a:r>
              <a:rPr lang="en-US" dirty="0"/>
              <a:t>A single variable (called univariate) plot shows the distribution of a single variable such as in a histogram. </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5741811" y="3008902"/>
            <a:ext cx="4046624" cy="3849098"/>
          </a:xfrm>
          <a:prstGeom prst="rect">
            <a:avLst/>
          </a:prstGeom>
        </p:spPr>
      </p:pic>
    </p:spTree>
    <p:extLst>
      <p:ext uri="{BB962C8B-B14F-4D97-AF65-F5344CB8AC3E}">
        <p14:creationId xmlns:p14="http://schemas.microsoft.com/office/powerpoint/2010/main" val="320619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617" y="290002"/>
            <a:ext cx="8911687" cy="1280890"/>
          </a:xfrm>
        </p:spPr>
        <p:txBody>
          <a:bodyPr/>
          <a:lstStyle/>
          <a:p>
            <a:r>
              <a:rPr lang="en-IN" dirty="0" smtClean="0"/>
              <a:t>Data Exploration</a:t>
            </a:r>
            <a:endParaRPr lang="en-IN" dirty="0"/>
          </a:p>
        </p:txBody>
      </p:sp>
      <p:sp>
        <p:nvSpPr>
          <p:cNvPr id="3" name="Content Placeholder 2"/>
          <p:cNvSpPr>
            <a:spLocks noGrp="1"/>
          </p:cNvSpPr>
          <p:nvPr>
            <p:ph idx="1"/>
          </p:nvPr>
        </p:nvSpPr>
        <p:spPr>
          <a:xfrm>
            <a:off x="1797903" y="1315914"/>
            <a:ext cx="10054127" cy="5128847"/>
          </a:xfrm>
        </p:spPr>
        <p:txBody>
          <a:bodyPr/>
          <a:lstStyle/>
          <a:p>
            <a:r>
              <a:rPr lang="en-IN" dirty="0"/>
              <a:t>Two variable plots </a:t>
            </a:r>
            <a:endParaRPr lang="en-IN" dirty="0" smtClean="0"/>
          </a:p>
          <a:p>
            <a:endParaRPr lang="en-US" dirty="0" smtClean="0"/>
          </a:p>
        </p:txBody>
      </p:sp>
      <p:pic>
        <p:nvPicPr>
          <p:cNvPr id="5" name="Picture 4"/>
          <p:cNvPicPr>
            <a:picLocks noChangeAspect="1"/>
          </p:cNvPicPr>
          <p:nvPr/>
        </p:nvPicPr>
        <p:blipFill>
          <a:blip r:embed="rId2"/>
          <a:stretch>
            <a:fillRect/>
          </a:stretch>
        </p:blipFill>
        <p:spPr>
          <a:xfrm>
            <a:off x="3790046" y="2095070"/>
            <a:ext cx="7214514" cy="4762930"/>
          </a:xfrm>
          <a:prstGeom prst="rect">
            <a:avLst/>
          </a:prstGeom>
        </p:spPr>
      </p:pic>
    </p:spTree>
    <p:extLst>
      <p:ext uri="{BB962C8B-B14F-4D97-AF65-F5344CB8AC3E}">
        <p14:creationId xmlns:p14="http://schemas.microsoft.com/office/powerpoint/2010/main" val="1670503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110" y="202079"/>
            <a:ext cx="10331767" cy="1280890"/>
          </a:xfrm>
        </p:spPr>
        <p:txBody>
          <a:bodyPr>
            <a:normAutofit/>
          </a:bodyPr>
          <a:lstStyle/>
          <a:p>
            <a:r>
              <a:rPr lang="en-IN" dirty="0" smtClean="0"/>
              <a:t>Feature Engineering &amp; Selection</a:t>
            </a:r>
            <a:r>
              <a:rPr lang="en-IN" dirty="0"/>
              <a:t/>
            </a:r>
            <a:br>
              <a:rPr lang="en-IN" dirty="0"/>
            </a:br>
            <a:endParaRPr lang="en-IN" dirty="0"/>
          </a:p>
        </p:txBody>
      </p:sp>
      <p:sp>
        <p:nvSpPr>
          <p:cNvPr id="3" name="Content Placeholder 2"/>
          <p:cNvSpPr>
            <a:spLocks noGrp="1"/>
          </p:cNvSpPr>
          <p:nvPr>
            <p:ph idx="1"/>
          </p:nvPr>
        </p:nvSpPr>
        <p:spPr>
          <a:xfrm>
            <a:off x="1616979" y="1623646"/>
            <a:ext cx="10410898" cy="5234354"/>
          </a:xfrm>
        </p:spPr>
        <p:txBody>
          <a:bodyPr>
            <a:normAutofit/>
          </a:bodyPr>
          <a:lstStyle/>
          <a:p>
            <a:r>
              <a:rPr lang="en-IN" dirty="0" smtClean="0"/>
              <a:t>Remove collinear features</a:t>
            </a:r>
          </a:p>
          <a:p>
            <a:r>
              <a:rPr lang="en-US" dirty="0"/>
              <a:t>Highly collinear features have a significant correlation </a:t>
            </a:r>
            <a:r>
              <a:rPr lang="en-US" dirty="0" err="1"/>
              <a:t>coefficent</a:t>
            </a:r>
            <a:r>
              <a:rPr lang="en-US" dirty="0"/>
              <a:t> between them. For example, in our dataset, the Site EUI and Weather Norm EUI are highly correlated because they are just slightly different means of calculating the energy use intensity. </a:t>
            </a:r>
            <a:endParaRPr lang="en-US" dirty="0" smtClean="0"/>
          </a:p>
          <a:p>
            <a:r>
              <a:rPr lang="en-US" dirty="0"/>
              <a:t>Remove collinear features in a </a:t>
            </a:r>
            <a:r>
              <a:rPr lang="en-US" dirty="0" err="1"/>
              <a:t>dataframe</a:t>
            </a:r>
            <a:r>
              <a:rPr lang="en-US" dirty="0"/>
              <a:t> with a correlation coefficient </a:t>
            </a:r>
          </a:p>
          <a:p>
            <a:pPr marL="0" indent="0">
              <a:buNone/>
            </a:pPr>
            <a:r>
              <a:rPr lang="en-US" dirty="0" smtClean="0"/>
              <a:t>     greater </a:t>
            </a:r>
            <a:r>
              <a:rPr lang="en-US" dirty="0"/>
              <a:t>than the threshold. Removing collinear features can help a model </a:t>
            </a:r>
          </a:p>
          <a:p>
            <a:pPr marL="0" indent="0">
              <a:buNone/>
            </a:pPr>
            <a:r>
              <a:rPr lang="en-US" dirty="0" smtClean="0"/>
              <a:t>     to </a:t>
            </a:r>
            <a:r>
              <a:rPr lang="en-US" dirty="0"/>
              <a:t>generalize and improves the interpretability of the model. </a:t>
            </a:r>
            <a:endParaRPr lang="en-US" dirty="0" smtClean="0"/>
          </a:p>
          <a:p>
            <a:r>
              <a:rPr lang="en-IN" dirty="0"/>
              <a:t>Inputs: </a:t>
            </a:r>
          </a:p>
          <a:p>
            <a:pPr marL="0" indent="0">
              <a:buNone/>
            </a:pPr>
            <a:r>
              <a:rPr lang="en-US" dirty="0" smtClean="0"/>
              <a:t>     threshold</a:t>
            </a:r>
            <a:r>
              <a:rPr lang="en-US" dirty="0"/>
              <a:t>: any features with correlations greater than this value are removed </a:t>
            </a:r>
            <a:endParaRPr lang="en-US" dirty="0" smtClean="0"/>
          </a:p>
          <a:p>
            <a:r>
              <a:rPr lang="en-IN" dirty="0"/>
              <a:t>Output: </a:t>
            </a:r>
          </a:p>
          <a:p>
            <a:pPr marL="0" indent="0">
              <a:buNone/>
            </a:pPr>
            <a:r>
              <a:rPr lang="en-US" dirty="0" smtClean="0"/>
              <a:t>     </a:t>
            </a:r>
            <a:r>
              <a:rPr lang="en-US" dirty="0" err="1" smtClean="0"/>
              <a:t>dataframe</a:t>
            </a:r>
            <a:r>
              <a:rPr lang="en-US" dirty="0" smtClean="0"/>
              <a:t> </a:t>
            </a:r>
            <a:r>
              <a:rPr lang="en-US" dirty="0"/>
              <a:t>that contains only the non-highly-collinear features </a:t>
            </a:r>
            <a:endParaRPr lang="en-US" dirty="0" smtClean="0"/>
          </a:p>
          <a:p>
            <a:r>
              <a:rPr lang="en-US" dirty="0" smtClean="0"/>
              <a:t>Split the data into training &amp; testing sets</a:t>
            </a:r>
          </a:p>
          <a:p>
            <a:pPr marL="0" indent="0">
              <a:buNone/>
            </a:pPr>
            <a:endParaRPr lang="en-IN" dirty="0" smtClean="0"/>
          </a:p>
          <a:p>
            <a:pPr>
              <a:buFont typeface="+mj-lt"/>
              <a:buAutoNum type="arabicPeriod"/>
            </a:pPr>
            <a:endParaRPr lang="en-IN" dirty="0"/>
          </a:p>
        </p:txBody>
      </p:sp>
    </p:spTree>
    <p:extLst>
      <p:ext uri="{BB962C8B-B14F-4D97-AF65-F5344CB8AC3E}">
        <p14:creationId xmlns:p14="http://schemas.microsoft.com/office/powerpoint/2010/main" val="53836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110" y="202079"/>
            <a:ext cx="10331767" cy="1280890"/>
          </a:xfrm>
        </p:spPr>
        <p:txBody>
          <a:bodyPr>
            <a:normAutofit/>
          </a:bodyPr>
          <a:lstStyle/>
          <a:p>
            <a:r>
              <a:rPr lang="en-IN" dirty="0" smtClean="0"/>
              <a:t>Feature Engineering &amp; Selection</a:t>
            </a:r>
            <a:r>
              <a:rPr lang="en-IN" dirty="0"/>
              <a:t/>
            </a:r>
            <a:br>
              <a:rPr lang="en-IN" dirty="0"/>
            </a:br>
            <a:endParaRPr lang="en-IN" dirty="0"/>
          </a:p>
        </p:txBody>
      </p:sp>
      <p:sp>
        <p:nvSpPr>
          <p:cNvPr id="3" name="Content Placeholder 2"/>
          <p:cNvSpPr>
            <a:spLocks noGrp="1"/>
          </p:cNvSpPr>
          <p:nvPr>
            <p:ph idx="1"/>
          </p:nvPr>
        </p:nvSpPr>
        <p:spPr>
          <a:xfrm>
            <a:off x="1616979" y="1623646"/>
            <a:ext cx="10410898" cy="5234354"/>
          </a:xfrm>
        </p:spPr>
        <p:txBody>
          <a:bodyPr>
            <a:normAutofit/>
          </a:bodyPr>
          <a:lstStyle/>
          <a:p>
            <a:r>
              <a:rPr lang="en-IN" dirty="0" smtClean="0"/>
              <a:t>Establish a baseline-</a:t>
            </a:r>
          </a:p>
          <a:p>
            <a:pPr marL="0" indent="0">
              <a:buNone/>
            </a:pPr>
            <a:r>
              <a:rPr lang="en-US" dirty="0" smtClean="0"/>
              <a:t>    It's </a:t>
            </a:r>
            <a:r>
              <a:rPr lang="en-US" dirty="0"/>
              <a:t>important to establish a naive baseline before we beginning making machine learning models. If the models we build cannot outperform a naive guess then we might have to admit that machine learning is not suited for this problem. This could be because we are not using the right models, because we need more data, or because there is a simpler solution that does not require machine learning. Establishing a baseline is crucial so we do not end up building a machine learning model only to realize we can't actually solve the problem. </a:t>
            </a:r>
            <a:endParaRPr lang="en-IN" dirty="0" smtClean="0"/>
          </a:p>
          <a:p>
            <a:r>
              <a:rPr lang="en-IN" dirty="0"/>
              <a:t>Performance metric : MAE </a:t>
            </a:r>
            <a:endParaRPr lang="en-IN" dirty="0" smtClean="0"/>
          </a:p>
          <a:p>
            <a:pPr marL="0" indent="0">
              <a:buNone/>
            </a:pPr>
            <a:r>
              <a:rPr lang="en-US" dirty="0"/>
              <a:t>There are a number of metrics used in machine learning tasks and it can be difficult to know which one to choose. Most of the time it will depend on the particular problem and if you have a specific goal to optimize for. I like Andrew Ng's advice to use a single real-value performance metric in order to compare models because it simplifies the evaluate process. Rather than calculating multiple metrics and trying to determine how important each one is, we should use a single number. In this case, because we doing regression, the </a:t>
            </a:r>
            <a:r>
              <a:rPr lang="en-US" b="1" dirty="0"/>
              <a:t>mean absolute error </a:t>
            </a:r>
            <a:r>
              <a:rPr lang="en-US" dirty="0"/>
              <a:t>is an appropriate metric. This is also interpretable because it represents the average amount our estimate if off by in the same units as the target value. </a:t>
            </a:r>
            <a:endParaRPr lang="en-IN" dirty="0" smtClean="0"/>
          </a:p>
          <a:p>
            <a:pPr>
              <a:buFont typeface="+mj-lt"/>
              <a:buAutoNum type="arabicPeriod"/>
            </a:pPr>
            <a:endParaRPr lang="en-IN" dirty="0"/>
          </a:p>
        </p:txBody>
      </p:sp>
    </p:spTree>
    <p:extLst>
      <p:ext uri="{BB962C8B-B14F-4D97-AF65-F5344CB8AC3E}">
        <p14:creationId xmlns:p14="http://schemas.microsoft.com/office/powerpoint/2010/main" val="106716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4" y="281210"/>
            <a:ext cx="8911687" cy="1280890"/>
          </a:xfrm>
        </p:spPr>
        <p:txBody>
          <a:bodyPr/>
          <a:lstStyle/>
          <a:p>
            <a:r>
              <a:rPr lang="en-US" dirty="0"/>
              <a:t>Evaluating &amp; comparing machine learning models </a:t>
            </a:r>
            <a:endParaRPr lang="en-IN" dirty="0"/>
          </a:p>
        </p:txBody>
      </p:sp>
      <p:sp>
        <p:nvSpPr>
          <p:cNvPr id="3" name="Content Placeholder 2"/>
          <p:cNvSpPr>
            <a:spLocks noGrp="1"/>
          </p:cNvSpPr>
          <p:nvPr>
            <p:ph idx="1"/>
          </p:nvPr>
        </p:nvSpPr>
        <p:spPr>
          <a:xfrm>
            <a:off x="1640647" y="1562100"/>
            <a:ext cx="10326687" cy="5418991"/>
          </a:xfrm>
        </p:spPr>
        <p:txBody>
          <a:bodyPr>
            <a:normAutofit/>
          </a:bodyPr>
          <a:lstStyle/>
          <a:p>
            <a:r>
              <a:rPr lang="en-IN" dirty="0" smtClean="0"/>
              <a:t>Imputing missing values</a:t>
            </a:r>
          </a:p>
          <a:p>
            <a:r>
              <a:rPr lang="en-IN" dirty="0" smtClean="0"/>
              <a:t>Scaling features</a:t>
            </a:r>
          </a:p>
          <a:p>
            <a:endParaRPr lang="en-IN" dirty="0"/>
          </a:p>
          <a:p>
            <a:r>
              <a:rPr lang="en-IN" dirty="0" smtClean="0"/>
              <a:t>Below machine learning models are evaluated – </a:t>
            </a:r>
          </a:p>
          <a:p>
            <a:endParaRPr lang="en-IN" dirty="0"/>
          </a:p>
          <a:p>
            <a:r>
              <a:rPr lang="en-IN" dirty="0"/>
              <a:t>1. Linear Regression </a:t>
            </a:r>
          </a:p>
          <a:p>
            <a:r>
              <a:rPr lang="en-IN" dirty="0"/>
              <a:t>2. Support Vector Machine Regression </a:t>
            </a:r>
          </a:p>
          <a:p>
            <a:r>
              <a:rPr lang="en-IN" dirty="0"/>
              <a:t>3. Random Forest Regression </a:t>
            </a:r>
          </a:p>
          <a:p>
            <a:r>
              <a:rPr lang="en-IN" dirty="0"/>
              <a:t>4. Gradient Boosting Regression </a:t>
            </a:r>
          </a:p>
          <a:p>
            <a:r>
              <a:rPr lang="en-IN" dirty="0"/>
              <a:t>5. K-Nearest </a:t>
            </a:r>
            <a:r>
              <a:rPr lang="en-IN" dirty="0" err="1"/>
              <a:t>Neighbors</a:t>
            </a:r>
            <a:r>
              <a:rPr lang="en-IN" dirty="0"/>
              <a:t> Regression </a:t>
            </a:r>
          </a:p>
          <a:p>
            <a:pPr>
              <a:buFont typeface="+mj-lt"/>
              <a:buAutoNum type="arabicPeriod"/>
            </a:pPr>
            <a:endParaRPr lang="en-IN" dirty="0" smtClean="0"/>
          </a:p>
          <a:p>
            <a:r>
              <a:rPr lang="en-IN" dirty="0" smtClean="0"/>
              <a:t>Model Optimization </a:t>
            </a:r>
            <a:endParaRPr lang="en-IN" dirty="0"/>
          </a:p>
          <a:p>
            <a:endParaRPr lang="en-IN" dirty="0"/>
          </a:p>
        </p:txBody>
      </p:sp>
    </p:spTree>
    <p:extLst>
      <p:ext uri="{BB962C8B-B14F-4D97-AF65-F5344CB8AC3E}">
        <p14:creationId xmlns:p14="http://schemas.microsoft.com/office/powerpoint/2010/main" val="346808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4" y="281210"/>
            <a:ext cx="8911687" cy="1280890"/>
          </a:xfrm>
        </p:spPr>
        <p:txBody>
          <a:bodyPr/>
          <a:lstStyle/>
          <a:p>
            <a:r>
              <a:rPr lang="en-US" dirty="0"/>
              <a:t>Evaluating &amp; comparing machine learning models </a:t>
            </a:r>
            <a:endParaRPr lang="en-IN" dirty="0"/>
          </a:p>
        </p:txBody>
      </p:sp>
      <p:sp>
        <p:nvSpPr>
          <p:cNvPr id="3" name="Content Placeholder 2"/>
          <p:cNvSpPr>
            <a:spLocks noGrp="1"/>
          </p:cNvSpPr>
          <p:nvPr>
            <p:ph idx="1"/>
          </p:nvPr>
        </p:nvSpPr>
        <p:spPr>
          <a:xfrm>
            <a:off x="1640647" y="1562100"/>
            <a:ext cx="10326687" cy="5418991"/>
          </a:xfrm>
        </p:spPr>
        <p:txBody>
          <a:bodyPr>
            <a:normAutofit lnSpcReduction="10000"/>
          </a:bodyPr>
          <a:lstStyle/>
          <a:p>
            <a:r>
              <a:rPr lang="en-IN" dirty="0" smtClean="0"/>
              <a:t>Imputing missing values</a:t>
            </a:r>
          </a:p>
          <a:p>
            <a:r>
              <a:rPr lang="en-IN" dirty="0" smtClean="0"/>
              <a:t>Scaling features</a:t>
            </a:r>
          </a:p>
          <a:p>
            <a:endParaRPr lang="en-IN" dirty="0"/>
          </a:p>
          <a:p>
            <a:r>
              <a:rPr lang="en-IN" dirty="0" smtClean="0"/>
              <a:t>Below machine learning models are evaluated – </a:t>
            </a:r>
          </a:p>
          <a:p>
            <a:endParaRPr lang="en-IN" dirty="0"/>
          </a:p>
          <a:p>
            <a:r>
              <a:rPr lang="en-IN" dirty="0"/>
              <a:t>1. Linear Regression </a:t>
            </a:r>
          </a:p>
          <a:p>
            <a:r>
              <a:rPr lang="en-IN" dirty="0"/>
              <a:t>2. Support Vector Machine Regression </a:t>
            </a:r>
          </a:p>
          <a:p>
            <a:r>
              <a:rPr lang="en-IN" dirty="0"/>
              <a:t>3. Random Forest Regression </a:t>
            </a:r>
          </a:p>
          <a:p>
            <a:r>
              <a:rPr lang="en-IN" dirty="0"/>
              <a:t>4. Gradient Boosting Regression </a:t>
            </a:r>
          </a:p>
          <a:p>
            <a:r>
              <a:rPr lang="en-IN" dirty="0"/>
              <a:t>5. K-Nearest </a:t>
            </a:r>
            <a:r>
              <a:rPr lang="en-IN" dirty="0" err="1"/>
              <a:t>Neighbors</a:t>
            </a:r>
            <a:r>
              <a:rPr lang="en-IN" dirty="0"/>
              <a:t> Regression </a:t>
            </a:r>
          </a:p>
          <a:p>
            <a:pPr>
              <a:buFont typeface="+mj-lt"/>
              <a:buAutoNum type="arabicPeriod"/>
            </a:pPr>
            <a:endParaRPr lang="en-IN" dirty="0" smtClean="0"/>
          </a:p>
          <a:p>
            <a:r>
              <a:rPr lang="en-IN" dirty="0" smtClean="0"/>
              <a:t>Model Optimization –</a:t>
            </a:r>
          </a:p>
          <a:p>
            <a:pPr marL="0" indent="0">
              <a:buNone/>
            </a:pPr>
            <a:r>
              <a:rPr lang="en-US" dirty="0"/>
              <a:t>In machine learning, optimizing a model means finding the best set of </a:t>
            </a:r>
            <a:r>
              <a:rPr lang="en-US" dirty="0" err="1"/>
              <a:t>hyperparameters</a:t>
            </a:r>
            <a:r>
              <a:rPr lang="en-US" dirty="0"/>
              <a:t> for a particular problem. </a:t>
            </a:r>
            <a:endParaRPr lang="en-IN" dirty="0"/>
          </a:p>
          <a:p>
            <a:endParaRPr lang="en-IN" dirty="0"/>
          </a:p>
        </p:txBody>
      </p:sp>
    </p:spTree>
    <p:extLst>
      <p:ext uri="{BB962C8B-B14F-4D97-AF65-F5344CB8AC3E}">
        <p14:creationId xmlns:p14="http://schemas.microsoft.com/office/powerpoint/2010/main" val="11808590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158</TotalTime>
  <Words>958</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Energy Star Score Prediction            </vt:lpstr>
      <vt:lpstr>Index</vt:lpstr>
      <vt:lpstr>Introduction – Business problem</vt:lpstr>
      <vt:lpstr>Data Exploration</vt:lpstr>
      <vt:lpstr>Data Exploration</vt:lpstr>
      <vt:lpstr>Feature Engineering &amp; Selection </vt:lpstr>
      <vt:lpstr>Feature Engineering &amp; Selection </vt:lpstr>
      <vt:lpstr>Evaluating &amp; comparing machine learning models </vt:lpstr>
      <vt:lpstr>Evaluating &amp; comparing machine learning models </vt:lpstr>
      <vt:lpstr>Evaluating &amp; comparing machine learning models </vt:lpstr>
      <vt:lpstr>Evaluating &amp; comparing machine learning models </vt:lpstr>
      <vt:lpstr>Evaluating &amp; comparing machine learning models </vt:lpstr>
      <vt:lpstr>Evaluating &amp; comparing machine learning models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Accident Severity –             A Case Study of Seattle, Washington D.C. </dc:title>
  <dc:creator>Windows User</dc:creator>
  <cp:lastModifiedBy>Windows User</cp:lastModifiedBy>
  <cp:revision>25</cp:revision>
  <dcterms:created xsi:type="dcterms:W3CDTF">2020-10-10T18:18:58Z</dcterms:created>
  <dcterms:modified xsi:type="dcterms:W3CDTF">2021-03-17T12:20:00Z</dcterms:modified>
</cp:coreProperties>
</file>