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2" r:id="rId3"/>
    <p:sldId id="261" r:id="rId4"/>
    <p:sldId id="257" r:id="rId5"/>
    <p:sldId id="263" r:id="rId6"/>
    <p:sldId id="266" r:id="rId7"/>
    <p:sldId id="265" r:id="rId8"/>
    <p:sldId id="267" r:id="rId9"/>
    <p:sldId id="260" r:id="rId10"/>
    <p:sldId id="26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33"/>
    <p:restoredTop sz="94667"/>
  </p:normalViewPr>
  <p:slideViewPr>
    <p:cSldViewPr snapToGrid="0" snapToObjects="1">
      <p:cViewPr varScale="1">
        <p:scale>
          <a:sx n="89" d="100"/>
          <a:sy n="89" d="100"/>
        </p:scale>
        <p:origin x="192" y="7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11/19/18</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11/19/18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11/19/18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11/19/18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11/19/18</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11/19/18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11/19/18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11/19/18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11/19/18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11/19/18</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11/19/18</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11/19/18</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archive.ics.uci.edu/ml/datasets/Diabetes+130-US+hospitals+for+years+1999-2008" TargetMode="Externa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9D335-99AB-4A42-9929-643FD9B4239E}"/>
              </a:ext>
            </a:extLst>
          </p:cNvPr>
          <p:cNvSpPr>
            <a:spLocks noGrp="1"/>
          </p:cNvSpPr>
          <p:nvPr>
            <p:ph type="ctrTitle"/>
          </p:nvPr>
        </p:nvSpPr>
        <p:spPr/>
        <p:txBody>
          <a:bodyPr/>
          <a:lstStyle/>
          <a:p>
            <a:r>
              <a:rPr lang="en-US" sz="7200" dirty="0"/>
              <a:t>The Impact of Diabetic</a:t>
            </a:r>
            <a:br>
              <a:rPr lang="en-US" sz="7200" dirty="0"/>
            </a:br>
            <a:r>
              <a:rPr lang="en-US" sz="7200" dirty="0"/>
              <a:t>Testing on Diabetic patient readmission</a:t>
            </a:r>
          </a:p>
        </p:txBody>
      </p:sp>
      <p:sp>
        <p:nvSpPr>
          <p:cNvPr id="3" name="Subtitle 2">
            <a:extLst>
              <a:ext uri="{FF2B5EF4-FFF2-40B4-BE49-F238E27FC236}">
                <a16:creationId xmlns:a16="http://schemas.microsoft.com/office/drawing/2014/main" id="{BB9492A0-BFFD-DF49-A395-0ADBAA011A53}"/>
              </a:ext>
            </a:extLst>
          </p:cNvPr>
          <p:cNvSpPr>
            <a:spLocks noGrp="1"/>
          </p:cNvSpPr>
          <p:nvPr>
            <p:ph type="subTitle" idx="1"/>
          </p:nvPr>
        </p:nvSpPr>
        <p:spPr/>
        <p:txBody>
          <a:bodyPr/>
          <a:lstStyle/>
          <a:p>
            <a:r>
              <a:rPr lang="en-US" dirty="0"/>
              <a:t>David Susman</a:t>
            </a:r>
          </a:p>
        </p:txBody>
      </p:sp>
    </p:spTree>
    <p:extLst>
      <p:ext uri="{BB962C8B-B14F-4D97-AF65-F5344CB8AC3E}">
        <p14:creationId xmlns:p14="http://schemas.microsoft.com/office/powerpoint/2010/main" val="809995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75D56-B0D7-7E4C-88B7-F4802A7AEE0A}"/>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0FB14295-5FD0-3B47-84A1-FA353F78EDAD}"/>
              </a:ext>
            </a:extLst>
          </p:cNvPr>
          <p:cNvSpPr>
            <a:spLocks noGrp="1"/>
          </p:cNvSpPr>
          <p:nvPr>
            <p:ph idx="1"/>
          </p:nvPr>
        </p:nvSpPr>
        <p:spPr>
          <a:xfrm>
            <a:off x="1251678" y="1314451"/>
            <a:ext cx="10178322" cy="4565142"/>
          </a:xfrm>
        </p:spPr>
        <p:txBody>
          <a:bodyPr>
            <a:normAutofit/>
          </a:bodyPr>
          <a:lstStyle/>
          <a:p>
            <a:r>
              <a:rPr lang="en-US" sz="2400" dirty="0"/>
              <a:t>Based on my results it appears that there are more influential factors then just the patient HbA1c testing to determining if a patient is likely to be readmitted</a:t>
            </a:r>
          </a:p>
          <a:p>
            <a:r>
              <a:rPr lang="en-US" sz="2400" dirty="0"/>
              <a:t>At the the time of this data set (1999-2008) HbA1c testing was only beginning to be monitored by hospitals to incentivize hospitals to being more proactive in the care and attempt to be more preventive in treatment of diabetic patients.</a:t>
            </a:r>
          </a:p>
          <a:p>
            <a:pPr lvl="1"/>
            <a:r>
              <a:rPr lang="en-US" sz="2200" dirty="0"/>
              <a:t>Now physicians are expected to maintain a threshold of 68% of their diabetic patients to have had a HbA1c test within the past year. Based on the data set hospitals were very far of that mark during at period at 16.7%. </a:t>
            </a:r>
          </a:p>
          <a:p>
            <a:pPr lvl="1"/>
            <a:r>
              <a:rPr lang="en-US" sz="2200" dirty="0"/>
              <a:t>Goes to show far we have come from then</a:t>
            </a:r>
          </a:p>
        </p:txBody>
      </p:sp>
    </p:spTree>
    <p:extLst>
      <p:ext uri="{BB962C8B-B14F-4D97-AF65-F5344CB8AC3E}">
        <p14:creationId xmlns:p14="http://schemas.microsoft.com/office/powerpoint/2010/main" val="2587718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5529A-54D4-EF44-8F42-1F16A62B0398}"/>
              </a:ext>
            </a:extLst>
          </p:cNvPr>
          <p:cNvSpPr>
            <a:spLocks noGrp="1"/>
          </p:cNvSpPr>
          <p:nvPr>
            <p:ph type="title"/>
          </p:nvPr>
        </p:nvSpPr>
        <p:spPr>
          <a:xfrm>
            <a:off x="1251677" y="382384"/>
            <a:ext cx="5177697" cy="2760865"/>
          </a:xfrm>
        </p:spPr>
        <p:txBody>
          <a:bodyPr>
            <a:normAutofit/>
          </a:bodyPr>
          <a:lstStyle/>
          <a:p>
            <a:r>
              <a:rPr lang="en-US" sz="4800" cap="none" dirty="0"/>
              <a:t>Are hospitals monitoring and testing patients with diabetes?</a:t>
            </a:r>
          </a:p>
        </p:txBody>
      </p:sp>
      <p:pic>
        <p:nvPicPr>
          <p:cNvPr id="6" name="Content Placeholder 5">
            <a:extLst>
              <a:ext uri="{FF2B5EF4-FFF2-40B4-BE49-F238E27FC236}">
                <a16:creationId xmlns:a16="http://schemas.microsoft.com/office/drawing/2014/main" id="{11EACB0C-4355-314C-8DC4-547F36B632B5}"/>
              </a:ext>
            </a:extLst>
          </p:cNvPr>
          <p:cNvPicPr>
            <a:picLocks noGrp="1" noChangeAspect="1"/>
          </p:cNvPicPr>
          <p:nvPr>
            <p:ph sz="half" idx="1"/>
          </p:nvPr>
        </p:nvPicPr>
        <p:blipFill>
          <a:blip r:embed="rId2"/>
          <a:stretch>
            <a:fillRect/>
          </a:stretch>
        </p:blipFill>
        <p:spPr>
          <a:xfrm>
            <a:off x="1251678" y="3275215"/>
            <a:ext cx="4800600" cy="3200400"/>
          </a:xfrm>
        </p:spPr>
      </p:pic>
      <p:sp>
        <p:nvSpPr>
          <p:cNvPr id="4" name="Content Placeholder 3">
            <a:extLst>
              <a:ext uri="{FF2B5EF4-FFF2-40B4-BE49-F238E27FC236}">
                <a16:creationId xmlns:a16="http://schemas.microsoft.com/office/drawing/2014/main" id="{B617FEFD-9A1D-B248-8409-C1DFBA75E225}"/>
              </a:ext>
            </a:extLst>
          </p:cNvPr>
          <p:cNvSpPr>
            <a:spLocks noGrp="1"/>
          </p:cNvSpPr>
          <p:nvPr>
            <p:ph sz="half" idx="2"/>
          </p:nvPr>
        </p:nvSpPr>
        <p:spPr>
          <a:xfrm>
            <a:off x="6270699" y="382384"/>
            <a:ext cx="5177697" cy="5961266"/>
          </a:xfrm>
        </p:spPr>
        <p:txBody>
          <a:bodyPr>
            <a:normAutofit lnSpcReduction="10000"/>
          </a:bodyPr>
          <a:lstStyle/>
          <a:p>
            <a:r>
              <a:rPr lang="en-US" dirty="0"/>
              <a:t>Hospitals are now beginning to be reimbursed be payers based on their patient readmission rate.</a:t>
            </a:r>
          </a:p>
          <a:p>
            <a:r>
              <a:rPr lang="en-US" dirty="0"/>
              <a:t>Due to that hospitals are being more proactive in attempting to prevent patient readmissions, especially with populations that can be maintained easily.</a:t>
            </a:r>
          </a:p>
          <a:p>
            <a:r>
              <a:rPr lang="en-US" dirty="0"/>
              <a:t>One of those populations of interest are those patients that have being diagnosed with diabetes.</a:t>
            </a:r>
          </a:p>
          <a:p>
            <a:r>
              <a:rPr lang="en-US" dirty="0"/>
              <a:t>An important and standard metric in monitoring the diabetic population is ensuring that they have had at least one hemoglobin A1c (HbA1c) measurement.</a:t>
            </a:r>
          </a:p>
          <a:p>
            <a:r>
              <a:rPr lang="en-US" dirty="0"/>
              <a:t>If a patient is maintaining their A1c levels, once diagnosed with diabetes, the cost for a hospital is minimal versus the much higher expenses around hospital readmission </a:t>
            </a:r>
          </a:p>
        </p:txBody>
      </p:sp>
    </p:spTree>
    <p:extLst>
      <p:ext uri="{BB962C8B-B14F-4D97-AF65-F5344CB8AC3E}">
        <p14:creationId xmlns:p14="http://schemas.microsoft.com/office/powerpoint/2010/main" val="524686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B1768-2A03-E24E-9D02-1E8A6E0E6A68}"/>
              </a:ext>
            </a:extLst>
          </p:cNvPr>
          <p:cNvSpPr>
            <a:spLocks noGrp="1"/>
          </p:cNvSpPr>
          <p:nvPr>
            <p:ph type="title"/>
          </p:nvPr>
        </p:nvSpPr>
        <p:spPr/>
        <p:txBody>
          <a:bodyPr>
            <a:normAutofit/>
          </a:bodyPr>
          <a:lstStyle/>
          <a:p>
            <a:r>
              <a:rPr lang="en-US" sz="4000" cap="none" dirty="0"/>
              <a:t>Using various clinical data point such as the testing and results of the HbA1c test will reduce hospital readmission rates for the diabetic population. </a:t>
            </a:r>
          </a:p>
        </p:txBody>
      </p:sp>
      <p:sp>
        <p:nvSpPr>
          <p:cNvPr id="3" name="Text Placeholder 2">
            <a:extLst>
              <a:ext uri="{FF2B5EF4-FFF2-40B4-BE49-F238E27FC236}">
                <a16:creationId xmlns:a16="http://schemas.microsoft.com/office/drawing/2014/main" id="{577D04F6-C597-744E-B1DA-C530BAFBA035}"/>
              </a:ext>
            </a:extLst>
          </p:cNvPr>
          <p:cNvSpPr>
            <a:spLocks noGrp="1"/>
          </p:cNvSpPr>
          <p:nvPr>
            <p:ph type="body" idx="1"/>
          </p:nvPr>
        </p:nvSpPr>
        <p:spPr/>
        <p:txBody>
          <a:bodyPr/>
          <a:lstStyle/>
          <a:p>
            <a:r>
              <a:rPr lang="en-US" dirty="0"/>
              <a:t>Hypothesis</a:t>
            </a:r>
          </a:p>
        </p:txBody>
      </p:sp>
    </p:spTree>
    <p:extLst>
      <p:ext uri="{BB962C8B-B14F-4D97-AF65-F5344CB8AC3E}">
        <p14:creationId xmlns:p14="http://schemas.microsoft.com/office/powerpoint/2010/main" val="1245497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8C4CE-A9F6-FD4B-8137-E1054B78E922}"/>
              </a:ext>
            </a:extLst>
          </p:cNvPr>
          <p:cNvSpPr>
            <a:spLocks noGrp="1"/>
          </p:cNvSpPr>
          <p:nvPr>
            <p:ph type="title"/>
          </p:nvPr>
        </p:nvSpPr>
        <p:spPr/>
        <p:txBody>
          <a:bodyPr/>
          <a:lstStyle/>
          <a:p>
            <a:r>
              <a:rPr lang="en-US" dirty="0"/>
              <a:t>Objective</a:t>
            </a:r>
          </a:p>
        </p:txBody>
      </p:sp>
      <p:sp>
        <p:nvSpPr>
          <p:cNvPr id="4" name="Text Placeholder 3">
            <a:extLst>
              <a:ext uri="{FF2B5EF4-FFF2-40B4-BE49-F238E27FC236}">
                <a16:creationId xmlns:a16="http://schemas.microsoft.com/office/drawing/2014/main" id="{E7BF482D-4DF5-1E47-904D-FFBDA07AC242}"/>
              </a:ext>
            </a:extLst>
          </p:cNvPr>
          <p:cNvSpPr>
            <a:spLocks noGrp="1"/>
          </p:cNvSpPr>
          <p:nvPr>
            <p:ph type="body" sz="half" idx="2"/>
          </p:nvPr>
        </p:nvSpPr>
        <p:spPr>
          <a:xfrm>
            <a:off x="8337885" y="1741336"/>
            <a:ext cx="3346115" cy="1357464"/>
          </a:xfrm>
        </p:spPr>
        <p:txBody>
          <a:bodyPr>
            <a:normAutofit/>
          </a:bodyPr>
          <a:lstStyle/>
          <a:p>
            <a:pPr marL="285750" indent="-285750">
              <a:buClr>
                <a:schemeClr val="bg1"/>
              </a:buClr>
              <a:buFont typeface="Arial" panose="020B0604020202020204" pitchFamily="34" charset="0"/>
              <a:buChar char="•"/>
            </a:pPr>
            <a:r>
              <a:rPr lang="en-US" sz="1800" dirty="0">
                <a:solidFill>
                  <a:schemeClr val="bg1"/>
                </a:solidFill>
              </a:rPr>
              <a:t>Predict if HbA1c testing on know diabetic patients impacts their readmission to a hospital</a:t>
            </a:r>
          </a:p>
          <a:p>
            <a:pPr marL="285750" indent="-285750">
              <a:buClr>
                <a:schemeClr val="bg1"/>
              </a:buClr>
              <a:buFont typeface="Arial" panose="020B0604020202020204" pitchFamily="34" charset="0"/>
              <a:buChar char="•"/>
            </a:pPr>
            <a:endParaRPr lang="en-US" sz="1800" dirty="0">
              <a:solidFill>
                <a:schemeClr val="bg1"/>
              </a:solidFill>
            </a:endParaRPr>
          </a:p>
        </p:txBody>
      </p:sp>
      <p:sp>
        <p:nvSpPr>
          <p:cNvPr id="8" name="Content Placeholder 7">
            <a:extLst>
              <a:ext uri="{FF2B5EF4-FFF2-40B4-BE49-F238E27FC236}">
                <a16:creationId xmlns:a16="http://schemas.microsoft.com/office/drawing/2014/main" id="{B500BBAF-4E08-F44C-85BA-7BD3EA54CAC6}"/>
              </a:ext>
            </a:extLst>
          </p:cNvPr>
          <p:cNvSpPr>
            <a:spLocks noGrp="1"/>
          </p:cNvSpPr>
          <p:nvPr>
            <p:ph idx="1"/>
          </p:nvPr>
        </p:nvSpPr>
        <p:spPr/>
        <p:txBody>
          <a:bodyPr/>
          <a:lstStyle/>
          <a:p>
            <a:r>
              <a:rPr lang="en-US" dirty="0"/>
              <a:t>Partial sample:</a:t>
            </a:r>
          </a:p>
        </p:txBody>
      </p:sp>
      <p:sp>
        <p:nvSpPr>
          <p:cNvPr id="9" name="TextBox 8">
            <a:extLst>
              <a:ext uri="{FF2B5EF4-FFF2-40B4-BE49-F238E27FC236}">
                <a16:creationId xmlns:a16="http://schemas.microsoft.com/office/drawing/2014/main" id="{10E5C0B3-DBA6-3A4A-A5FA-C08C712DCCFB}"/>
              </a:ext>
            </a:extLst>
          </p:cNvPr>
          <p:cNvSpPr txBox="1"/>
          <p:nvPr/>
        </p:nvSpPr>
        <p:spPr>
          <a:xfrm>
            <a:off x="8337883" y="2981235"/>
            <a:ext cx="3089065" cy="384721"/>
          </a:xfrm>
          <a:prstGeom prst="rect">
            <a:avLst/>
          </a:prstGeom>
          <a:noFill/>
        </p:spPr>
        <p:txBody>
          <a:bodyPr wrap="square" rtlCol="0">
            <a:spAutoFit/>
          </a:bodyPr>
          <a:lstStyle/>
          <a:p>
            <a:r>
              <a:rPr lang="en-US" sz="1900" b="1" dirty="0">
                <a:solidFill>
                  <a:schemeClr val="accent1"/>
                </a:solidFill>
              </a:rPr>
              <a:t>DATA</a:t>
            </a:r>
          </a:p>
        </p:txBody>
      </p:sp>
      <p:sp>
        <p:nvSpPr>
          <p:cNvPr id="10" name="TextBox 9">
            <a:extLst>
              <a:ext uri="{FF2B5EF4-FFF2-40B4-BE49-F238E27FC236}">
                <a16:creationId xmlns:a16="http://schemas.microsoft.com/office/drawing/2014/main" id="{CE5B501A-A487-9848-95C7-63B930B19D2C}"/>
              </a:ext>
            </a:extLst>
          </p:cNvPr>
          <p:cNvSpPr txBox="1"/>
          <p:nvPr/>
        </p:nvSpPr>
        <p:spPr>
          <a:xfrm>
            <a:off x="8337883" y="3539159"/>
            <a:ext cx="3650917" cy="341632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hlinkClick r:id="rId2"/>
              </a:rPr>
              <a:t>https://archive.ics.uci.edu/ml/datasets/Diabetes+130-US+hospitals+for+years+1999-2008</a:t>
            </a:r>
            <a:endParaRPr lang="en-US" dirty="0">
              <a:solidFill>
                <a:schemeClr val="bg1"/>
              </a:solidFill>
            </a:endParaRPr>
          </a:p>
          <a:p>
            <a:pPr marL="285750" indent="-285750">
              <a:buFont typeface="Arial" panose="020B0604020202020204" pitchFamily="34" charset="0"/>
              <a:buChar char="•"/>
            </a:pPr>
            <a:r>
              <a:rPr lang="en-US" dirty="0">
                <a:solidFill>
                  <a:schemeClr val="bg1"/>
                </a:solidFill>
              </a:rPr>
              <a:t>Includes data around patient demographic,  various diagnosis records, medications,  HbA1c testing and patient readmission</a:t>
            </a:r>
          </a:p>
          <a:p>
            <a:pPr marL="742950" lvl="1" indent="-285750">
              <a:buFont typeface="Arial" panose="020B0604020202020204" pitchFamily="34" charset="0"/>
              <a:buChar char="•"/>
            </a:pPr>
            <a:r>
              <a:rPr lang="en-US" dirty="0">
                <a:solidFill>
                  <a:schemeClr val="bg1"/>
                </a:solidFill>
              </a:rPr>
              <a:t>Data set is made of only patients who have been diagnosed with diabetes </a:t>
            </a:r>
          </a:p>
          <a:p>
            <a:pPr lvl="1"/>
            <a:endParaRPr lang="en-US" dirty="0">
              <a:solidFill>
                <a:schemeClr val="bg1"/>
              </a:solidFill>
            </a:endParaRPr>
          </a:p>
        </p:txBody>
      </p:sp>
      <p:pic>
        <p:nvPicPr>
          <p:cNvPr id="13" name="Picture 12">
            <a:extLst>
              <a:ext uri="{FF2B5EF4-FFF2-40B4-BE49-F238E27FC236}">
                <a16:creationId xmlns:a16="http://schemas.microsoft.com/office/drawing/2014/main" id="{9ACA6EBF-E691-6B4B-85BA-F59354522A4F}"/>
              </a:ext>
            </a:extLst>
          </p:cNvPr>
          <p:cNvPicPr>
            <a:picLocks noChangeAspect="1"/>
          </p:cNvPicPr>
          <p:nvPr/>
        </p:nvPicPr>
        <p:blipFill>
          <a:blip r:embed="rId3"/>
          <a:stretch>
            <a:fillRect/>
          </a:stretch>
        </p:blipFill>
        <p:spPr>
          <a:xfrm>
            <a:off x="765051" y="1663700"/>
            <a:ext cx="6972300" cy="3530600"/>
          </a:xfrm>
          <a:prstGeom prst="rect">
            <a:avLst/>
          </a:prstGeom>
        </p:spPr>
      </p:pic>
    </p:spTree>
    <p:extLst>
      <p:ext uri="{BB962C8B-B14F-4D97-AF65-F5344CB8AC3E}">
        <p14:creationId xmlns:p14="http://schemas.microsoft.com/office/powerpoint/2010/main" val="514767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F468ED-6B02-2645-BD3D-E2F3951EC219}"/>
              </a:ext>
            </a:extLst>
          </p:cNvPr>
          <p:cNvSpPr>
            <a:spLocks noGrp="1"/>
          </p:cNvSpPr>
          <p:nvPr>
            <p:ph type="title"/>
          </p:nvPr>
        </p:nvSpPr>
        <p:spPr>
          <a:xfrm>
            <a:off x="7989757" y="434715"/>
            <a:ext cx="3440243" cy="1219155"/>
          </a:xfrm>
        </p:spPr>
        <p:txBody>
          <a:bodyPr>
            <a:normAutofit/>
          </a:bodyPr>
          <a:lstStyle/>
          <a:p>
            <a:r>
              <a:rPr lang="en-US" sz="2800" dirty="0"/>
              <a:t>Preparing the data</a:t>
            </a:r>
          </a:p>
        </p:txBody>
      </p:sp>
      <p:sp>
        <p:nvSpPr>
          <p:cNvPr id="4" name="Text Placeholder 3">
            <a:extLst>
              <a:ext uri="{FF2B5EF4-FFF2-40B4-BE49-F238E27FC236}">
                <a16:creationId xmlns:a16="http://schemas.microsoft.com/office/drawing/2014/main" id="{F081A696-F5E5-5C4E-A10A-18A075242F2B}"/>
              </a:ext>
            </a:extLst>
          </p:cNvPr>
          <p:cNvSpPr>
            <a:spLocks noGrp="1"/>
          </p:cNvSpPr>
          <p:nvPr>
            <p:ph type="body" sz="half" idx="2"/>
          </p:nvPr>
        </p:nvSpPr>
        <p:spPr>
          <a:xfrm>
            <a:off x="8271222" y="1848742"/>
            <a:ext cx="3440243" cy="4251630"/>
          </a:xfrm>
        </p:spPr>
        <p:txBody>
          <a:bodyPr>
            <a:noAutofit/>
          </a:bodyPr>
          <a:lstStyle/>
          <a:p>
            <a:pPr marL="285750" indent="-285750">
              <a:buClr>
                <a:schemeClr val="bg1"/>
              </a:buClr>
              <a:buFont typeface="Arial" panose="020B0604020202020204" pitchFamily="34" charset="0"/>
              <a:buChar char="•"/>
            </a:pPr>
            <a:r>
              <a:rPr lang="en-US" sz="2400" dirty="0"/>
              <a:t>Based on the number of records out of the 50 possible columns that have NULL values it appears that the majority of the patients have within 0 to 4 records out of 50 missing so I made sure to avoid those columns</a:t>
            </a:r>
          </a:p>
        </p:txBody>
      </p:sp>
      <p:pic>
        <p:nvPicPr>
          <p:cNvPr id="11" name="Picture 10">
            <a:extLst>
              <a:ext uri="{FF2B5EF4-FFF2-40B4-BE49-F238E27FC236}">
                <a16:creationId xmlns:a16="http://schemas.microsoft.com/office/drawing/2014/main" id="{8896C0F7-873C-FC4F-AEFA-7844ADC8A917}"/>
              </a:ext>
            </a:extLst>
          </p:cNvPr>
          <p:cNvPicPr>
            <a:picLocks noChangeAspect="1"/>
          </p:cNvPicPr>
          <p:nvPr/>
        </p:nvPicPr>
        <p:blipFill>
          <a:blip r:embed="rId2"/>
          <a:stretch>
            <a:fillRect/>
          </a:stretch>
        </p:blipFill>
        <p:spPr>
          <a:xfrm>
            <a:off x="480535" y="1479862"/>
            <a:ext cx="6680436" cy="4051508"/>
          </a:xfrm>
          <a:prstGeom prst="rect">
            <a:avLst/>
          </a:prstGeom>
        </p:spPr>
      </p:pic>
    </p:spTree>
    <p:extLst>
      <p:ext uri="{BB962C8B-B14F-4D97-AF65-F5344CB8AC3E}">
        <p14:creationId xmlns:p14="http://schemas.microsoft.com/office/powerpoint/2010/main" val="1402066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08C52C8-234D-3841-BCA7-504B923F6FCC}"/>
              </a:ext>
            </a:extLst>
          </p:cNvPr>
          <p:cNvSpPr>
            <a:spLocks noGrp="1"/>
          </p:cNvSpPr>
          <p:nvPr>
            <p:ph type="body" idx="1"/>
          </p:nvPr>
        </p:nvSpPr>
        <p:spPr>
          <a:xfrm>
            <a:off x="1175767" y="1579236"/>
            <a:ext cx="4800600" cy="2465618"/>
          </a:xfrm>
        </p:spPr>
        <p:txBody>
          <a:bodyPr anchor="t"/>
          <a:lstStyle/>
          <a:p>
            <a:pPr marL="342900" indent="-342900">
              <a:buFont typeface="Arial" panose="020B0604020202020204" pitchFamily="34" charset="0"/>
              <a:buChar char="•"/>
            </a:pPr>
            <a:r>
              <a:rPr lang="en-US" sz="1800" cap="none" dirty="0"/>
              <a:t>Any diabetic patients who did not have a A1c test performed during their inpatient stay, A1Cresult = 0</a:t>
            </a:r>
          </a:p>
          <a:p>
            <a:pPr marL="342900" indent="-342900">
              <a:buFont typeface="Arial" panose="020B0604020202020204" pitchFamily="34" charset="0"/>
              <a:buChar char="•"/>
            </a:pPr>
            <a:r>
              <a:rPr lang="en-US" sz="1800" cap="none" dirty="0"/>
              <a:t>Any diabetic patients who had a A1c test with result within normal limits,  A1Cresult = 5</a:t>
            </a:r>
          </a:p>
          <a:p>
            <a:pPr marL="342900" indent="-342900">
              <a:buFont typeface="Arial" panose="020B0604020202020204" pitchFamily="34" charset="0"/>
              <a:buChar char="•"/>
            </a:pPr>
            <a:r>
              <a:rPr lang="en-US" sz="1800" cap="none" dirty="0"/>
              <a:t>Any diabetic patient who had a A1c test with results between 7-7.9%, A1Cresult = 7</a:t>
            </a:r>
          </a:p>
          <a:p>
            <a:pPr marL="342900" indent="-342900">
              <a:buFont typeface="Arial" panose="020B0604020202020204" pitchFamily="34" charset="0"/>
              <a:buChar char="•"/>
            </a:pPr>
            <a:r>
              <a:rPr lang="en-US" sz="1800" cap="none" dirty="0"/>
              <a:t>Any diabetic patient who had a A1c result greater then 8%, A1Cresult = 8</a:t>
            </a:r>
          </a:p>
        </p:txBody>
      </p:sp>
      <p:pic>
        <p:nvPicPr>
          <p:cNvPr id="8" name="Content Placeholder 7">
            <a:extLst>
              <a:ext uri="{FF2B5EF4-FFF2-40B4-BE49-F238E27FC236}">
                <a16:creationId xmlns:a16="http://schemas.microsoft.com/office/drawing/2014/main" id="{2FB4597D-2534-F449-A1A7-EA87CAD04F6D}"/>
              </a:ext>
            </a:extLst>
          </p:cNvPr>
          <p:cNvPicPr>
            <a:picLocks noGrp="1" noChangeAspect="1"/>
          </p:cNvPicPr>
          <p:nvPr>
            <p:ph sz="half" idx="2"/>
          </p:nvPr>
        </p:nvPicPr>
        <p:blipFill>
          <a:blip r:embed="rId2"/>
          <a:stretch>
            <a:fillRect/>
          </a:stretch>
        </p:blipFill>
        <p:spPr>
          <a:xfrm>
            <a:off x="1175767" y="256431"/>
            <a:ext cx="6295596" cy="1139624"/>
          </a:xfrm>
        </p:spPr>
      </p:pic>
      <p:sp>
        <p:nvSpPr>
          <p:cNvPr id="5" name="Text Placeholder 4">
            <a:extLst>
              <a:ext uri="{FF2B5EF4-FFF2-40B4-BE49-F238E27FC236}">
                <a16:creationId xmlns:a16="http://schemas.microsoft.com/office/drawing/2014/main" id="{52C6132D-4E4B-E448-A61B-30F23A9A1813}"/>
              </a:ext>
            </a:extLst>
          </p:cNvPr>
          <p:cNvSpPr>
            <a:spLocks noGrp="1"/>
          </p:cNvSpPr>
          <p:nvPr>
            <p:ph type="body" sz="quarter" idx="3"/>
          </p:nvPr>
        </p:nvSpPr>
        <p:spPr>
          <a:xfrm>
            <a:off x="6816277" y="2556051"/>
            <a:ext cx="4800600" cy="2775970"/>
          </a:xfrm>
        </p:spPr>
        <p:txBody>
          <a:bodyPr/>
          <a:lstStyle/>
          <a:p>
            <a:pPr marL="342900" indent="-342900">
              <a:buFont typeface="Arial" panose="020B0604020202020204" pitchFamily="34" charset="0"/>
              <a:buChar char="•"/>
            </a:pPr>
            <a:r>
              <a:rPr lang="en-US" sz="1800" cap="none" dirty="0"/>
              <a:t>Any diabetic patient who was not readmitted after their inpatient stay, readmitted = 0</a:t>
            </a:r>
          </a:p>
          <a:p>
            <a:pPr marL="342900" indent="-342900">
              <a:buFont typeface="Arial" panose="020B0604020202020204" pitchFamily="34" charset="0"/>
              <a:buChar char="•"/>
            </a:pPr>
            <a:r>
              <a:rPr lang="en-US" sz="1800" cap="none" dirty="0"/>
              <a:t>Any diabetic patient who was readmitted for any period of time, readmitted = 1</a:t>
            </a:r>
          </a:p>
        </p:txBody>
      </p:sp>
      <p:pic>
        <p:nvPicPr>
          <p:cNvPr id="10" name="Content Placeholder 9">
            <a:extLst>
              <a:ext uri="{FF2B5EF4-FFF2-40B4-BE49-F238E27FC236}">
                <a16:creationId xmlns:a16="http://schemas.microsoft.com/office/drawing/2014/main" id="{ACA6759F-42BE-2645-99DA-FEE990484550}"/>
              </a:ext>
            </a:extLst>
          </p:cNvPr>
          <p:cNvPicPr>
            <a:picLocks noGrp="1" noChangeAspect="1"/>
          </p:cNvPicPr>
          <p:nvPr>
            <p:ph sz="quarter" idx="4"/>
          </p:nvPr>
        </p:nvPicPr>
        <p:blipFill>
          <a:blip r:embed="rId3"/>
          <a:stretch>
            <a:fillRect/>
          </a:stretch>
        </p:blipFill>
        <p:spPr>
          <a:xfrm>
            <a:off x="4827574" y="5515202"/>
            <a:ext cx="6936973" cy="961798"/>
          </a:xfrm>
        </p:spPr>
      </p:pic>
    </p:spTree>
    <p:extLst>
      <p:ext uri="{BB962C8B-B14F-4D97-AF65-F5344CB8AC3E}">
        <p14:creationId xmlns:p14="http://schemas.microsoft.com/office/powerpoint/2010/main" val="3886516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E2501-D043-3C42-A170-75E28FCAB7C6}"/>
              </a:ext>
            </a:extLst>
          </p:cNvPr>
          <p:cNvSpPr>
            <a:spLocks noGrp="1"/>
          </p:cNvSpPr>
          <p:nvPr>
            <p:ph type="title"/>
          </p:nvPr>
        </p:nvSpPr>
        <p:spPr>
          <a:xfrm>
            <a:off x="8219624" y="712033"/>
            <a:ext cx="3125451" cy="951741"/>
          </a:xfrm>
        </p:spPr>
        <p:txBody>
          <a:bodyPr/>
          <a:lstStyle/>
          <a:p>
            <a:r>
              <a:rPr lang="en-US" dirty="0">
                <a:solidFill>
                  <a:schemeClr val="accent1"/>
                </a:solidFill>
              </a:rPr>
              <a:t>Analysis</a:t>
            </a:r>
          </a:p>
        </p:txBody>
      </p:sp>
      <p:pic>
        <p:nvPicPr>
          <p:cNvPr id="5" name="Content Placeholder 4">
            <a:extLst>
              <a:ext uri="{FF2B5EF4-FFF2-40B4-BE49-F238E27FC236}">
                <a16:creationId xmlns:a16="http://schemas.microsoft.com/office/drawing/2014/main" id="{A9E40F96-EAAB-5241-A925-669173597518}"/>
              </a:ext>
            </a:extLst>
          </p:cNvPr>
          <p:cNvPicPr>
            <a:picLocks noGrp="1" noChangeAspect="1"/>
          </p:cNvPicPr>
          <p:nvPr>
            <p:ph idx="1"/>
          </p:nvPr>
        </p:nvPicPr>
        <p:blipFill>
          <a:blip r:embed="rId2"/>
          <a:stretch>
            <a:fillRect/>
          </a:stretch>
        </p:blipFill>
        <p:spPr>
          <a:xfrm>
            <a:off x="4864307" y="1948721"/>
            <a:ext cx="6710634" cy="4392118"/>
          </a:xfrm>
        </p:spPr>
      </p:pic>
      <p:sp>
        <p:nvSpPr>
          <p:cNvPr id="6" name="TextBox 5">
            <a:extLst>
              <a:ext uri="{FF2B5EF4-FFF2-40B4-BE49-F238E27FC236}">
                <a16:creationId xmlns:a16="http://schemas.microsoft.com/office/drawing/2014/main" id="{4DF36EF1-74D0-2845-BD97-6B79C9878111}"/>
              </a:ext>
            </a:extLst>
          </p:cNvPr>
          <p:cNvSpPr txBox="1"/>
          <p:nvPr/>
        </p:nvSpPr>
        <p:spPr>
          <a:xfrm>
            <a:off x="996164" y="628233"/>
            <a:ext cx="3627619" cy="5601533"/>
          </a:xfrm>
          <a:prstGeom prst="rect">
            <a:avLst/>
          </a:prstGeom>
          <a:noFill/>
        </p:spPr>
        <p:txBody>
          <a:bodyPr wrap="square" rtlCol="0">
            <a:spAutoFit/>
          </a:bodyPr>
          <a:lstStyle/>
          <a:p>
            <a:pPr marL="285750" indent="-285750">
              <a:buFont typeface="Arial" panose="020B0604020202020204" pitchFamily="34" charset="0"/>
              <a:buChar char="•"/>
            </a:pPr>
            <a:r>
              <a:rPr lang="en-US" sz="2000" dirty="0"/>
              <a:t>Based on the population in the data set the majority (83.3%) of diabetic patients, whether they were readmitted or not, never had a A1c test performed during their inpatient stay at the hospital</a:t>
            </a:r>
          </a:p>
          <a:p>
            <a:pPr marL="285750" indent="-285750">
              <a:buFont typeface="Arial" panose="020B0604020202020204" pitchFamily="34" charset="0"/>
              <a:buChar char="•"/>
            </a:pPr>
            <a:r>
              <a:rPr lang="en-US" sz="2000" dirty="0"/>
              <a:t>Of the patients that were readmitted, 84.1% never had a A1c test performed.</a:t>
            </a:r>
          </a:p>
          <a:p>
            <a:pPr marL="742950" lvl="1" indent="-285750">
              <a:buFont typeface="Arial" panose="020B0604020202020204" pitchFamily="34" charset="0"/>
              <a:buChar char="•"/>
            </a:pPr>
            <a:r>
              <a:rPr lang="en-US" sz="2000" dirty="0"/>
              <a:t>Compare that to the patients who were readmitted and had a A1c level of 8 and are at high risk of complications associated with diabetes at 7.9%</a:t>
            </a:r>
          </a:p>
          <a:p>
            <a:endParaRPr lang="en-US" dirty="0"/>
          </a:p>
        </p:txBody>
      </p:sp>
    </p:spTree>
    <p:extLst>
      <p:ext uri="{BB962C8B-B14F-4D97-AF65-F5344CB8AC3E}">
        <p14:creationId xmlns:p14="http://schemas.microsoft.com/office/powerpoint/2010/main" val="597574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183B4-FDD2-8D4B-A87F-3173ED0F3286}"/>
              </a:ext>
            </a:extLst>
          </p:cNvPr>
          <p:cNvSpPr>
            <a:spLocks noGrp="1"/>
          </p:cNvSpPr>
          <p:nvPr>
            <p:ph type="title"/>
          </p:nvPr>
        </p:nvSpPr>
        <p:spPr/>
        <p:txBody>
          <a:bodyPr>
            <a:normAutofit fontScale="90000"/>
          </a:bodyPr>
          <a:lstStyle/>
          <a:p>
            <a:r>
              <a:rPr lang="en-US" dirty="0"/>
              <a:t>Using Logistic regression against Training, validation and Test Data</a:t>
            </a:r>
          </a:p>
        </p:txBody>
      </p:sp>
      <p:pic>
        <p:nvPicPr>
          <p:cNvPr id="6" name="Content Placeholder 5">
            <a:extLst>
              <a:ext uri="{FF2B5EF4-FFF2-40B4-BE49-F238E27FC236}">
                <a16:creationId xmlns:a16="http://schemas.microsoft.com/office/drawing/2014/main" id="{80B371AD-6F68-6648-A12F-6A2187E7B7E0}"/>
              </a:ext>
            </a:extLst>
          </p:cNvPr>
          <p:cNvPicPr>
            <a:picLocks noGrp="1" noChangeAspect="1"/>
          </p:cNvPicPr>
          <p:nvPr>
            <p:ph sz="half" idx="1"/>
          </p:nvPr>
        </p:nvPicPr>
        <p:blipFill>
          <a:blip r:embed="rId2"/>
          <a:stretch>
            <a:fillRect/>
          </a:stretch>
        </p:blipFill>
        <p:spPr>
          <a:xfrm>
            <a:off x="1080555" y="1818427"/>
            <a:ext cx="2148747" cy="4720387"/>
          </a:xfrm>
        </p:spPr>
      </p:pic>
      <p:sp>
        <p:nvSpPr>
          <p:cNvPr id="4" name="Content Placeholder 3">
            <a:extLst>
              <a:ext uri="{FF2B5EF4-FFF2-40B4-BE49-F238E27FC236}">
                <a16:creationId xmlns:a16="http://schemas.microsoft.com/office/drawing/2014/main" id="{BF7AB99F-6D63-D040-ACDC-7BF39A740FE0}"/>
              </a:ext>
            </a:extLst>
          </p:cNvPr>
          <p:cNvSpPr>
            <a:spLocks noGrp="1"/>
          </p:cNvSpPr>
          <p:nvPr>
            <p:ph sz="half" idx="2"/>
          </p:nvPr>
        </p:nvSpPr>
        <p:spPr>
          <a:xfrm>
            <a:off x="3400425" y="1735556"/>
            <a:ext cx="8047971" cy="4169944"/>
          </a:xfrm>
        </p:spPr>
        <p:txBody>
          <a:bodyPr>
            <a:normAutofit/>
          </a:bodyPr>
          <a:lstStyle/>
          <a:p>
            <a:r>
              <a:rPr lang="en-US" sz="2400" dirty="0"/>
              <a:t>I was able to shuffle the data and train it based on 70% of the data, 15% for validation, 15% test. </a:t>
            </a:r>
          </a:p>
          <a:p>
            <a:r>
              <a:rPr lang="en-US" sz="2400" dirty="0"/>
              <a:t>With our binary classifier we were able to predict the probability of a patient with diabetes to be readmitted. On our test data we had a AUC of 0.64 and using this model we were able catch 38% of the patient readmissions.</a:t>
            </a:r>
          </a:p>
        </p:txBody>
      </p:sp>
      <p:pic>
        <p:nvPicPr>
          <p:cNvPr id="10" name="Picture 9">
            <a:extLst>
              <a:ext uri="{FF2B5EF4-FFF2-40B4-BE49-F238E27FC236}">
                <a16:creationId xmlns:a16="http://schemas.microsoft.com/office/drawing/2014/main" id="{F0DBB026-75A5-BD41-9481-116DD757CCE3}"/>
              </a:ext>
            </a:extLst>
          </p:cNvPr>
          <p:cNvPicPr>
            <a:picLocks noChangeAspect="1"/>
          </p:cNvPicPr>
          <p:nvPr/>
        </p:nvPicPr>
        <p:blipFill>
          <a:blip r:embed="rId3"/>
          <a:stretch>
            <a:fillRect/>
          </a:stretch>
        </p:blipFill>
        <p:spPr>
          <a:xfrm>
            <a:off x="4751995" y="4275779"/>
            <a:ext cx="6867524" cy="2402221"/>
          </a:xfrm>
          <a:prstGeom prst="rect">
            <a:avLst/>
          </a:prstGeom>
        </p:spPr>
      </p:pic>
    </p:spTree>
    <p:extLst>
      <p:ext uri="{BB962C8B-B14F-4D97-AF65-F5344CB8AC3E}">
        <p14:creationId xmlns:p14="http://schemas.microsoft.com/office/powerpoint/2010/main" val="779523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27C51-5468-854D-9E58-2F3C24F0F6E3}"/>
              </a:ext>
            </a:extLst>
          </p:cNvPr>
          <p:cNvSpPr>
            <a:spLocks noGrp="1"/>
          </p:cNvSpPr>
          <p:nvPr>
            <p:ph type="title"/>
          </p:nvPr>
        </p:nvSpPr>
        <p:spPr/>
        <p:txBody>
          <a:bodyPr/>
          <a:lstStyle/>
          <a:p>
            <a:r>
              <a:rPr lang="en-US" dirty="0"/>
              <a:t>A1C Result vs other features</a:t>
            </a:r>
          </a:p>
        </p:txBody>
      </p:sp>
      <p:pic>
        <p:nvPicPr>
          <p:cNvPr id="4" name="Picture 3">
            <a:extLst>
              <a:ext uri="{FF2B5EF4-FFF2-40B4-BE49-F238E27FC236}">
                <a16:creationId xmlns:a16="http://schemas.microsoft.com/office/drawing/2014/main" id="{F1E48F21-1FF5-AA41-A9CD-3F9E1C9A0261}"/>
              </a:ext>
            </a:extLst>
          </p:cNvPr>
          <p:cNvPicPr>
            <a:picLocks noChangeAspect="1"/>
          </p:cNvPicPr>
          <p:nvPr/>
        </p:nvPicPr>
        <p:blipFill>
          <a:blip r:embed="rId2"/>
          <a:stretch>
            <a:fillRect/>
          </a:stretch>
        </p:blipFill>
        <p:spPr>
          <a:xfrm>
            <a:off x="4831131" y="1285876"/>
            <a:ext cx="6598870" cy="5418136"/>
          </a:xfrm>
          <a:prstGeom prst="rect">
            <a:avLst/>
          </a:prstGeom>
        </p:spPr>
      </p:pic>
      <p:sp>
        <p:nvSpPr>
          <p:cNvPr id="5" name="TextBox 4">
            <a:extLst>
              <a:ext uri="{FF2B5EF4-FFF2-40B4-BE49-F238E27FC236}">
                <a16:creationId xmlns:a16="http://schemas.microsoft.com/office/drawing/2014/main" id="{FA7A3356-4E36-1248-8F8D-E6B92B365DE2}"/>
              </a:ext>
            </a:extLst>
          </p:cNvPr>
          <p:cNvSpPr txBox="1"/>
          <p:nvPr/>
        </p:nvSpPr>
        <p:spPr>
          <a:xfrm>
            <a:off x="1251677" y="1514476"/>
            <a:ext cx="3086100" cy="4893647"/>
          </a:xfrm>
          <a:prstGeom prst="rect">
            <a:avLst/>
          </a:prstGeom>
          <a:noFill/>
        </p:spPr>
        <p:txBody>
          <a:bodyPr wrap="square" rtlCol="0">
            <a:spAutoFit/>
          </a:bodyPr>
          <a:lstStyle/>
          <a:p>
            <a:r>
              <a:rPr lang="en-US" sz="2400" dirty="0"/>
              <a:t>Oddly enough, it appears that A1Cresults has a negative coefficient for predicting readmission, while the number of inpatient admission in the year prior has the highest positive coefficient, followed by the number of emergency and outpatient visits</a:t>
            </a:r>
          </a:p>
        </p:txBody>
      </p:sp>
    </p:spTree>
    <p:extLst>
      <p:ext uri="{BB962C8B-B14F-4D97-AF65-F5344CB8AC3E}">
        <p14:creationId xmlns:p14="http://schemas.microsoft.com/office/powerpoint/2010/main" val="3760345862"/>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Badge</Template>
  <TotalTime>477</TotalTime>
  <Words>702</Words>
  <Application>Microsoft Macintosh PowerPoint</Application>
  <PresentationFormat>Widescreen</PresentationFormat>
  <Paragraphs>39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Gill Sans MT</vt:lpstr>
      <vt:lpstr>Impact</vt:lpstr>
      <vt:lpstr>Badge</vt:lpstr>
      <vt:lpstr>The Impact of Diabetic Testing on Diabetic patient readmission</vt:lpstr>
      <vt:lpstr>Are hospitals monitoring and testing patients with diabetes?</vt:lpstr>
      <vt:lpstr>Using various clinical data point such as the testing and results of the HbA1c test will reduce hospital readmission rates for the diabetic population. </vt:lpstr>
      <vt:lpstr>Objective</vt:lpstr>
      <vt:lpstr>Preparing the data</vt:lpstr>
      <vt:lpstr>PowerPoint Presentation</vt:lpstr>
      <vt:lpstr>Analysis</vt:lpstr>
      <vt:lpstr>Using Logistic regression against Training, validation and Test Data</vt:lpstr>
      <vt:lpstr>A1C Result vs other features</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HbA1C Testing</dc:title>
  <dc:creator>David Susman</dc:creator>
  <cp:lastModifiedBy>David Susman</cp:lastModifiedBy>
  <cp:revision>33</cp:revision>
  <dcterms:created xsi:type="dcterms:W3CDTF">2018-11-18T19:47:11Z</dcterms:created>
  <dcterms:modified xsi:type="dcterms:W3CDTF">2018-11-19T23:39:51Z</dcterms:modified>
</cp:coreProperties>
</file>