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handoutMasterIdLst>
    <p:handoutMasterId r:id="rId119"/>
  </p:handoutMasterIdLst>
  <p:sldIdLst>
    <p:sldId id="311" r:id="rId3"/>
    <p:sldId id="263"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435" r:id="rId44"/>
    <p:sldId id="436" r:id="rId45"/>
    <p:sldId id="437" r:id="rId46"/>
    <p:sldId id="449" r:id="rId47"/>
    <p:sldId id="450" r:id="rId48"/>
    <p:sldId id="452" r:id="rId49"/>
    <p:sldId id="451" r:id="rId50"/>
    <p:sldId id="353" r:id="rId51"/>
    <p:sldId id="354" r:id="rId52"/>
    <p:sldId id="355" r:id="rId53"/>
    <p:sldId id="356" r:id="rId54"/>
    <p:sldId id="357" r:id="rId55"/>
    <p:sldId id="358" r:id="rId56"/>
    <p:sldId id="359" r:id="rId57"/>
    <p:sldId id="511" r:id="rId58"/>
    <p:sldId id="512" r:id="rId60"/>
    <p:sldId id="513" r:id="rId61"/>
    <p:sldId id="514" r:id="rId62"/>
    <p:sldId id="516" r:id="rId63"/>
    <p:sldId id="517" r:id="rId64"/>
    <p:sldId id="518" r:id="rId65"/>
    <p:sldId id="522" r:id="rId66"/>
    <p:sldId id="523" r:id="rId67"/>
    <p:sldId id="360" r:id="rId68"/>
    <p:sldId id="361" r:id="rId69"/>
    <p:sldId id="386" r:id="rId70"/>
    <p:sldId id="363" r:id="rId71"/>
    <p:sldId id="364" r:id="rId72"/>
    <p:sldId id="365" r:id="rId73"/>
    <p:sldId id="366" r:id="rId74"/>
    <p:sldId id="367" r:id="rId75"/>
    <p:sldId id="368" r:id="rId76"/>
    <p:sldId id="369" r:id="rId77"/>
    <p:sldId id="370" r:id="rId78"/>
    <p:sldId id="373" r:id="rId79"/>
    <p:sldId id="387" r:id="rId80"/>
    <p:sldId id="374" r:id="rId81"/>
    <p:sldId id="375" r:id="rId82"/>
    <p:sldId id="377" r:id="rId83"/>
    <p:sldId id="378" r:id="rId84"/>
    <p:sldId id="380" r:id="rId85"/>
    <p:sldId id="381" r:id="rId86"/>
    <p:sldId id="382" r:id="rId87"/>
    <p:sldId id="388" r:id="rId88"/>
    <p:sldId id="389" r:id="rId89"/>
    <p:sldId id="390" r:id="rId90"/>
    <p:sldId id="391" r:id="rId91"/>
    <p:sldId id="392" r:id="rId92"/>
    <p:sldId id="393" r:id="rId93"/>
    <p:sldId id="394" r:id="rId94"/>
    <p:sldId id="395" r:id="rId95"/>
    <p:sldId id="396" r:id="rId96"/>
    <p:sldId id="398" r:id="rId97"/>
    <p:sldId id="399" r:id="rId98"/>
    <p:sldId id="400" r:id="rId99"/>
    <p:sldId id="401" r:id="rId100"/>
    <p:sldId id="407" r:id="rId101"/>
    <p:sldId id="408" r:id="rId102"/>
    <p:sldId id="409" r:id="rId103"/>
    <p:sldId id="410" r:id="rId104"/>
    <p:sldId id="411" r:id="rId105"/>
    <p:sldId id="412" r:id="rId106"/>
    <p:sldId id="413" r:id="rId107"/>
    <p:sldId id="416" r:id="rId108"/>
    <p:sldId id="417" r:id="rId109"/>
    <p:sldId id="418" r:id="rId110"/>
    <p:sldId id="419" r:id="rId111"/>
    <p:sldId id="574" r:id="rId112"/>
    <p:sldId id="428" r:id="rId113"/>
    <p:sldId id="429" r:id="rId114"/>
    <p:sldId id="430" r:id="rId115"/>
    <p:sldId id="431" r:id="rId116"/>
    <p:sldId id="432" r:id="rId117"/>
    <p:sldId id="433"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71" autoAdjust="0"/>
  </p:normalViewPr>
  <p:slideViewPr>
    <p:cSldViewPr>
      <p:cViewPr>
        <p:scale>
          <a:sx n="70" d="100"/>
          <a:sy n="70" d="100"/>
        </p:scale>
        <p:origin x="-2178" y="-378"/>
      </p:cViewPr>
      <p:guideLst>
        <p:guide orient="horz" pos="2124"/>
        <p:guide pos="2880"/>
      </p:guideLst>
    </p:cSldViewPr>
  </p:slideViewPr>
  <p:notesTextViewPr>
    <p:cViewPr>
      <p:scale>
        <a:sx n="100" d="100"/>
        <a:sy n="100" d="100"/>
      </p:scale>
      <p:origin x="0" y="0"/>
    </p:cViewPr>
  </p:notesTextViewPr>
  <p:notesViewPr>
    <p:cSldViewPr>
      <p:cViewPr varScale="1">
        <p:scale>
          <a:sx n="65" d="100"/>
          <a:sy n="65" d="100"/>
        </p:scale>
        <p:origin x="-2844" y="-114"/>
      </p:cViewPr>
      <p:guideLst>
        <p:guide orient="horz" pos="2832"/>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handoutMaster" Target="handoutMasters/handoutMaster1.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anose="02020603050405020304" pitchFamily="18" charset="0"/>
                <a:ea typeface="MS PGothic" panose="020B0600070205080204" pitchFamily="34" charset="-128"/>
              </a:rPr>
              <a:t>CS267 Lecture 2</a:t>
            </a:r>
            <a:endParaRPr lang="en-US" altLang="zh-CN">
              <a:latin typeface="Times New Roman" panose="02020603050405020304" pitchFamily="18" charset="0"/>
              <a:ea typeface="MS PGothic" panose="020B0600070205080204" pitchFamily="34" charset="-128"/>
            </a:endParaRP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endParaRPr lang="zh-CN" altLang="zh-CN">
              <a:latin typeface="Arial" panose="020B0604020202020204" pitchFamily="34"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p:spPr>
        <p:txBody>
          <a:bodyPr/>
          <a:lstStyle/>
          <a:p>
            <a:r>
              <a:rPr lang="en-US" altLang="zh-CN" smtClean="0"/>
              <a:t>*************20101028</a:t>
            </a:r>
            <a:endParaRPr lang="zh-CN" altLang="en-US" smtClean="0"/>
          </a:p>
        </p:txBody>
      </p:sp>
      <p:sp>
        <p:nvSpPr>
          <p:cNvPr id="77828" name="灯片编号占位符 3"/>
          <p:cNvSpPr>
            <a:spLocks noGrp="1"/>
          </p:cNvSpPr>
          <p:nvPr>
            <p:ph type="sldNum" sz="quarter" idx="5"/>
          </p:nvPr>
        </p:nvSpPr>
        <p:spPr>
          <a:noFill/>
        </p:spPr>
        <p:txBody>
          <a:bodyPr/>
          <a:lstStyle/>
          <a:p>
            <a:fld id="{CBECF51B-DD92-4D4A-85A8-9F4767EBF1D4}" type="slidenum">
              <a:rPr lang="zh-CN" altLang="en-US"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endParaRPr lang="zh-CN" altLang="en-US" smtClean="0"/>
          </a:p>
        </p:txBody>
      </p:sp>
      <p:sp>
        <p:nvSpPr>
          <p:cNvPr id="78852" name="灯片编号占位符 3"/>
          <p:cNvSpPr>
            <a:spLocks noGrp="1"/>
          </p:cNvSpPr>
          <p:nvPr>
            <p:ph type="sldNum" sz="quarter" idx="5"/>
          </p:nvPr>
        </p:nvSpPr>
        <p:spPr>
          <a:noFill/>
        </p:spPr>
        <p:txBody>
          <a:bodyPr/>
          <a:lstStyle/>
          <a:p>
            <a:fld id="{6AFA2496-3EB5-41DB-8309-E8C3EB4CDAE9}" type="slidenum">
              <a:rPr lang="zh-CN" altLang="en-US" smtClean="0"/>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p:spPr>
        <p:txBody>
          <a:bodyPr/>
          <a:lstStyle/>
          <a:p>
            <a:r>
              <a:rPr lang="en-US" altLang="zh-CN" smtClean="0"/>
              <a:t>single</a:t>
            </a:r>
            <a:r>
              <a:rPr lang="zh-CN" altLang="en-US" smtClean="0"/>
              <a:t>编译制导语句指定内部代码只有线程组中的一个线程执行。</a:t>
            </a:r>
            <a:endParaRPr lang="zh-CN" altLang="en-US" smtClean="0"/>
          </a:p>
          <a:p>
            <a:r>
              <a:rPr lang="zh-CN" altLang="en-US" smtClean="0"/>
              <a:t>线程组中没有执行</a:t>
            </a:r>
            <a:r>
              <a:rPr lang="en-US" altLang="zh-CN" smtClean="0"/>
              <a:t>single</a:t>
            </a:r>
            <a:r>
              <a:rPr lang="zh-CN" altLang="en-US" smtClean="0"/>
              <a:t>语句的线程会一直等待代码块的结束，使用</a:t>
            </a:r>
            <a:r>
              <a:rPr lang="en-US" altLang="zh-CN" smtClean="0"/>
              <a:t>nowait</a:t>
            </a:r>
            <a:r>
              <a:rPr lang="zh-CN" altLang="en-US" smtClean="0"/>
              <a:t>子句除外</a:t>
            </a:r>
            <a:endParaRPr lang="zh-CN" altLang="en-US" smtClean="0"/>
          </a:p>
        </p:txBody>
      </p:sp>
      <p:sp>
        <p:nvSpPr>
          <p:cNvPr id="79876" name="灯片编号占位符 3"/>
          <p:cNvSpPr>
            <a:spLocks noGrp="1"/>
          </p:cNvSpPr>
          <p:nvPr>
            <p:ph type="sldNum" sz="quarter" idx="5"/>
          </p:nvPr>
        </p:nvSpPr>
        <p:spPr>
          <a:noFill/>
        </p:spPr>
        <p:txBody>
          <a:bodyPr/>
          <a:lstStyle/>
          <a:p>
            <a:fld id="{9CF3778C-09C5-4701-9C55-AAA373C73DFD}" type="slidenum">
              <a:rPr lang="zh-CN" altLang="en-US"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通过</a:t>
            </a:r>
            <a:r>
              <a:rPr lang="en-US" altLang="zh-CN" dirty="0" err="1" smtClean="0"/>
              <a:t>Copyin</a:t>
            </a:r>
            <a:r>
              <a:rPr lang="zh-CN" altLang="en-US" dirty="0" smtClean="0"/>
              <a:t>操作，确实将线程的私有变量初始化为主线程中相应的全局变量的值。在并行区域执行完毕退出后，主线程与子线程中的相应的全局变量继续有效，并且在再一次进入并行区域时，使用上一次退出时所赋的值。</a:t>
            </a:r>
            <a:endParaRPr lang="zh-CN" altLang="en-US" dirty="0" smtClean="0"/>
          </a:p>
          <a:p>
            <a:endParaRPr lang="zh-CN" altLang="en-US" dirty="0" smtClean="0"/>
          </a:p>
        </p:txBody>
      </p:sp>
      <p:sp>
        <p:nvSpPr>
          <p:cNvPr id="80900" name="灯片编号占位符 3"/>
          <p:cNvSpPr>
            <a:spLocks noGrp="1"/>
          </p:cNvSpPr>
          <p:nvPr>
            <p:ph type="sldNum" sz="quarter" idx="5"/>
          </p:nvPr>
        </p:nvSpPr>
        <p:spPr>
          <a:noFill/>
        </p:spPr>
        <p:txBody>
          <a:bodyPr/>
          <a:lstStyle/>
          <a:p>
            <a:fld id="{75EDA1A4-4BE5-435B-B91D-0E0E2897F953}" type="slidenum">
              <a:rPr lang="zh-CN" altLang="en-US"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0F66534E-FB2D-4CCD-90CA-DFFD3D818BAD}" type="datetime1">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6DB7D88B-72F3-4A61-9966-0457A50EE433}"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500066"/>
          </a:xfrm>
        </p:spPr>
        <p:txBody>
          <a:bodyPr>
            <a:normAutofit/>
          </a:bodyPr>
          <a:lstStyle>
            <a:lvl1pPr>
              <a:defRPr sz="3600" b="1">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4282" y="1214422"/>
            <a:ext cx="8715436" cy="5000660"/>
          </a:xfrm>
        </p:spPr>
        <p:txBody>
          <a:bodyPr/>
          <a:lstStyle>
            <a:lvl1pPr>
              <a:defRPr>
                <a:solidFill>
                  <a:srgbClr val="0000FF"/>
                </a:solidFill>
              </a:defRPr>
            </a:lvl1pPr>
            <a:lvl2pPr>
              <a:buFont typeface="Arial" panose="020B0604020202020204" pitchFamily="34" charset="0"/>
              <a:buChar char="–"/>
              <a:defRPr/>
            </a:lvl2pPr>
            <a:lvl3pPr>
              <a:buFont typeface="Arial" panose="020B0604020202020204" pitchFamily="34" charset="0"/>
              <a:buChar char="–"/>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cxnSp>
        <p:nvCxnSpPr>
          <p:cNvPr id="9" name="直接连接符 8"/>
          <p:cNvCxnSpPr/>
          <p:nvPr userDrawn="1"/>
        </p:nvCxnSpPr>
        <p:spPr>
          <a:xfrm>
            <a:off x="0" y="1000108"/>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071546"/>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oleObject" Target="../embeddings/oleObject3.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angyl/&#26700;&#38754;/OpenMP/1" TargetMode="Externa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angyl/&#26700;&#38754;/OpenMP/1" TargetMode="Externa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angyl/&#26700;&#38754;/OpenMP/critical" TargetMode="Externa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angyl/&#26700;&#38754;/OpenMP/reduction"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openmp.org/wp/openmp-specifications/" TargetMode="External"/><Relationship Id="rId5" Type="http://schemas.openxmlformats.org/officeDocument/2006/relationships/hyperlink" Target="http://www.openmp.org/drupal/node/view/8" TargetMode="External"/><Relationship Id="rId4" Type="http://schemas.openxmlformats.org/officeDocument/2006/relationships/hyperlink" Target="http://www.openmp.org/drupal/mp-documents/cspec20.pdf" TargetMode="External"/><Relationship Id="rId3" Type="http://schemas.openxmlformats.org/officeDocument/2006/relationships/hyperlink" Target="http://www.openmp.org/drupal/mp-documents/fspec20.pdf" TargetMode="External"/><Relationship Id="rId2" Type="http://schemas.openxmlformats.org/officeDocument/2006/relationships/hyperlink" Target="http://www.openmp.org/drupal/mp-documents/cspec10.pdf" TargetMode="External"/><Relationship Id="rId1" Type="http://schemas.openxmlformats.org/officeDocument/2006/relationships/hyperlink" Target="http://www.openmp.org/drupal/mp-documents/fspec10.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hyperlink" Target="../../wangyl/&#26700;&#38754;/OpenMP/ex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40.xml"/><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slide" Target="slide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9.xml"/><Relationship Id="rId4" Type="http://schemas.openxmlformats.org/officeDocument/2006/relationships/slide" Target="slide32.xml"/><Relationship Id="rId3" Type="http://schemas.openxmlformats.org/officeDocument/2006/relationships/slide" Target="slide26.xml"/><Relationship Id="rId2" Type="http://schemas.openxmlformats.org/officeDocument/2006/relationships/slide" Target="slide31.xml"/><Relationship Id="rId1" Type="http://schemas.openxmlformats.org/officeDocument/2006/relationships/slide" Target="slide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package" Target="../embeddings/Document1.docx"/></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r>
              <a:rPr lang="zh-CN" altLang="zh-CN" dirty="0" err="1" smtClean="0">
                <a:solidFill>
                  <a:srgbClr val="FF0000"/>
                </a:solidFill>
              </a:rPr>
              <a:t>课程</a:t>
            </a:r>
            <a:r>
              <a:rPr lang="en-US" altLang="zh-CN" dirty="0" err="1" smtClean="0">
                <a:solidFill>
                  <a:srgbClr val="FF0000"/>
                </a:solidFill>
              </a:rPr>
              <a:t>6</a:t>
            </a:r>
            <a:r>
              <a:rPr lang="zh-CN" altLang="en-US" dirty="0" err="1" smtClean="0">
                <a:solidFill>
                  <a:srgbClr val="FF0000"/>
                </a:solidFill>
              </a:rPr>
              <a:t>：</a:t>
            </a:r>
            <a:r>
              <a:rPr lang="en-US" altLang="zh-CN" dirty="0" err="1" smtClean="0">
                <a:solidFill>
                  <a:srgbClr val="FF0000"/>
                </a:solidFill>
              </a:rPr>
              <a:t>Open</a:t>
            </a:r>
            <a:r>
              <a:rPr lang="en-US" altLang="zh-CN" dirty="0" err="1" smtClean="0">
                <a:solidFill>
                  <a:srgbClr val="FF0000"/>
                </a:solidFill>
                <a:latin typeface="黑体" panose="02010609060101010101" pitchFamily="49" charset="-122"/>
                <a:ea typeface="黑体" panose="02010609060101010101" pitchFamily="49" charset="-122"/>
              </a:rPr>
              <a:t>MP</a:t>
            </a:r>
            <a:r>
              <a:rPr lang="zh-CN" altLang="en-US" dirty="0" smtClean="0">
                <a:solidFill>
                  <a:srgbClr val="FF0000"/>
                </a:solidFill>
                <a:latin typeface="黑体" panose="02010609060101010101" pitchFamily="49" charset="-122"/>
                <a:ea typeface="黑体" panose="02010609060101010101" pitchFamily="49" charset="-122"/>
              </a:rPr>
              <a:t>并行编程</a:t>
            </a:r>
            <a:endParaRPr lang="zh-CN" altLang="en-US" dirty="0">
              <a:solidFill>
                <a:srgbClr val="FF0000"/>
              </a:solidFill>
            </a:endParaRPr>
          </a:p>
        </p:txBody>
      </p:sp>
      <p:sp>
        <p:nvSpPr>
          <p:cNvPr id="4" name="标题 3"/>
          <p:cNvSpPr/>
          <p:nvPr>
            <p:ph type="ctrTitle"/>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normAutofit fontScale="90000"/>
          </a:bodyPr>
          <a:lstStyle/>
          <a:p>
            <a:endParaRPr lang="zh-CN" altLang="en-US" smtClean="0"/>
          </a:p>
        </p:txBody>
      </p:sp>
      <p:sp>
        <p:nvSpPr>
          <p:cNvPr id="13315" name="内容占位符 2"/>
          <p:cNvSpPr>
            <a:spLocks noGrp="1"/>
          </p:cNvSpPr>
          <p:nvPr>
            <p:ph idx="1"/>
          </p:nvPr>
        </p:nvSpPr>
        <p:spPr/>
        <p:txBody>
          <a:bodyPr/>
          <a:lstStyle/>
          <a:p>
            <a:r>
              <a:rPr lang="en-US" altLang="zh-CN" smtClean="0"/>
              <a:t>3</a:t>
            </a:r>
            <a:r>
              <a:rPr lang="zh-CN" altLang="en-US" smtClean="0"/>
              <a:t>）可移植性问题</a:t>
            </a:r>
            <a:endParaRPr lang="zh-CN" altLang="en-US" smtClean="0"/>
          </a:p>
          <a:p>
            <a:pPr algn="just"/>
            <a:r>
              <a:rPr lang="zh-CN" altLang="en-US" smtClean="0"/>
              <a:t>目前各个主流操作系统的线程</a:t>
            </a:r>
            <a:r>
              <a:rPr lang="en-US" altLang="zh-CN" smtClean="0"/>
              <a:t>API</a:t>
            </a:r>
            <a:r>
              <a:rPr lang="zh-CN" altLang="en-US" smtClean="0"/>
              <a:t>互不兼容，缺乏事实上的统一规范，要满足可移植性得自己写一些代码，将各种不同操作系统的</a:t>
            </a:r>
            <a:r>
              <a:rPr lang="en-US" altLang="zh-CN" smtClean="0"/>
              <a:t>api</a:t>
            </a:r>
            <a:r>
              <a:rPr lang="zh-CN" altLang="en-US" smtClean="0"/>
              <a:t>封装成一套统一的接口。</a:t>
            </a:r>
            <a:endParaRPr lang="zh-CN" altLang="en-US" smtClean="0"/>
          </a:p>
          <a:p>
            <a:pPr algn="just"/>
            <a:r>
              <a:rPr lang="en-US" altLang="zh-CN" smtClean="0"/>
              <a:t>OpenMP</a:t>
            </a:r>
            <a:r>
              <a:rPr lang="zh-CN" altLang="en-US" smtClean="0"/>
              <a:t>是标准规范，所有支持它的编译器都是执行同一套标准，不存在可移植性问题。</a:t>
            </a:r>
            <a:endParaRPr lang="zh-CN" altLang="en-US" smtClean="0"/>
          </a:p>
          <a:p>
            <a:endParaRPr lang="zh-CN" altLang="en-US" smtClean="0"/>
          </a:p>
          <a:p>
            <a:endParaRPr lang="zh-CN" altLang="en-US" smtClean="0"/>
          </a:p>
        </p:txBody>
      </p:sp>
      <p:sp>
        <p:nvSpPr>
          <p:cNvPr id="13316" name="日期占位符 3"/>
          <p:cNvSpPr>
            <a:spLocks noGrp="1"/>
          </p:cNvSpPr>
          <p:nvPr>
            <p:ph type="dt" sz="quarter" idx="10"/>
          </p:nvPr>
        </p:nvSpPr>
        <p:spPr>
          <a:noFill/>
        </p:spPr>
        <p:txBody>
          <a:bodyPr/>
          <a:lstStyle/>
          <a:p>
            <a:fld id="{984D30FD-D259-46B4-9446-DDAFF9A2F408}"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28596" y="1142984"/>
            <a:ext cx="8229600" cy="1143000"/>
          </a:xfrm>
        </p:spPr>
        <p:txBody>
          <a:bodyPr/>
          <a:lstStyle/>
          <a:p>
            <a:pPr algn="ctr"/>
            <a:r>
              <a:rPr lang="zh-CN" altLang="en-US" b="1" dirty="0" smtClean="0"/>
              <a:t>事件同步机制</a:t>
            </a:r>
            <a:endParaRPr lang="zh-CN" altLang="en-US" b="1" dirty="0" smtClean="0"/>
          </a:p>
        </p:txBody>
      </p:sp>
      <p:sp>
        <p:nvSpPr>
          <p:cNvPr id="39939" name="内容占位符 2"/>
          <p:cNvSpPr>
            <a:spLocks noGrp="1"/>
          </p:cNvSpPr>
          <p:nvPr>
            <p:ph idx="1"/>
          </p:nvPr>
        </p:nvSpPr>
        <p:spPr>
          <a:xfrm>
            <a:off x="428596" y="2500306"/>
            <a:ext cx="8229600" cy="2044700"/>
          </a:xfrm>
        </p:spPr>
        <p:txBody>
          <a:bodyPr>
            <a:normAutofit fontScale="92500" lnSpcReduction="10000"/>
          </a:bodyPr>
          <a:lstStyle/>
          <a:p>
            <a:pPr>
              <a:lnSpc>
                <a:spcPct val="150000"/>
              </a:lnSpc>
            </a:pPr>
            <a:r>
              <a:rPr lang="zh-CN" altLang="en-US" dirty="0" smtClean="0"/>
              <a:t>事件同步机制用来控制代码的执行顺序，使某一部分代码必须在其它的代码执行完毕之后才能执行。</a:t>
            </a:r>
            <a:endParaRPr lang="zh-CN" altLang="en-US" dirty="0" smtClean="0"/>
          </a:p>
        </p:txBody>
      </p:sp>
      <p:sp>
        <p:nvSpPr>
          <p:cNvPr id="39940" name="日期占位符 3"/>
          <p:cNvSpPr>
            <a:spLocks noGrp="1"/>
          </p:cNvSpPr>
          <p:nvPr>
            <p:ph type="dt" sz="quarter" idx="10"/>
          </p:nvPr>
        </p:nvSpPr>
        <p:spPr>
          <a:noFill/>
        </p:spPr>
        <p:txBody>
          <a:bodyPr/>
          <a:lstStyle/>
          <a:p>
            <a:fld id="{9A2601BB-1607-4579-8479-1F1D50DA9122}"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normAutofit fontScale="90000"/>
          </a:bodyPr>
          <a:lstStyle/>
          <a:p>
            <a:r>
              <a:rPr lang="zh-CN" altLang="en-US" smtClean="0"/>
              <a:t>隐含的同步屏障</a:t>
            </a:r>
            <a:endParaRPr lang="zh-CN" altLang="en-US" smtClean="0"/>
          </a:p>
        </p:txBody>
      </p:sp>
      <p:sp>
        <p:nvSpPr>
          <p:cNvPr id="40963" name="内容占位符 2"/>
          <p:cNvSpPr>
            <a:spLocks noGrp="1"/>
          </p:cNvSpPr>
          <p:nvPr>
            <p:ph idx="1"/>
          </p:nvPr>
        </p:nvSpPr>
        <p:spPr/>
        <p:txBody>
          <a:bodyPr/>
          <a:lstStyle/>
          <a:p>
            <a:r>
              <a:rPr lang="zh-CN" altLang="en-US" smtClean="0"/>
              <a:t>在每一个并行区域中都有一个隐含的同步屏障，执行此并行区域的线程组在执行完毕本区域代码之前，都需要同步并行区域的所有线程。</a:t>
            </a:r>
            <a:endParaRPr lang="en-US" altLang="zh-CN" smtClean="0"/>
          </a:p>
          <a:p>
            <a:r>
              <a:rPr lang="en-US" altLang="zh-CN" smtClean="0"/>
              <a:t>#pragma omp for, #pragma omp single, #pragma omp sections</a:t>
            </a:r>
            <a:r>
              <a:rPr lang="zh-CN" altLang="en-US" smtClean="0"/>
              <a:t>程序块都包含了自身隐含的同步屏障。</a:t>
            </a:r>
            <a:endParaRPr lang="en-US" altLang="zh-CN" smtClean="0"/>
          </a:p>
          <a:p>
            <a:r>
              <a:rPr lang="zh-CN" altLang="en-US" smtClean="0"/>
              <a:t>为了避免不必要的同步屏障，可以使用</a:t>
            </a:r>
            <a:r>
              <a:rPr lang="en-US" altLang="zh-CN" smtClean="0"/>
              <a:t>nowait</a:t>
            </a:r>
            <a:r>
              <a:rPr lang="zh-CN" altLang="en-US" smtClean="0"/>
              <a:t>子句。</a:t>
            </a:r>
            <a:endParaRPr lang="zh-CN" altLang="en-US" smtClean="0"/>
          </a:p>
        </p:txBody>
      </p:sp>
      <p:sp>
        <p:nvSpPr>
          <p:cNvPr id="40964" name="日期占位符 3"/>
          <p:cNvSpPr>
            <a:spLocks noGrp="1"/>
          </p:cNvSpPr>
          <p:nvPr>
            <p:ph type="dt" sz="quarter" idx="10"/>
          </p:nvPr>
        </p:nvSpPr>
        <p:spPr>
          <a:noFill/>
        </p:spPr>
        <p:txBody>
          <a:bodyPr/>
          <a:lstStyle/>
          <a:p>
            <a:fld id="{B1A346F5-F32C-464F-B757-E7118AFA5751}"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normAutofit fontScale="90000"/>
          </a:bodyPr>
          <a:lstStyle/>
          <a:p>
            <a:endParaRPr lang="zh-CN" altLang="en-US" smtClean="0"/>
          </a:p>
        </p:txBody>
      </p:sp>
      <p:sp>
        <p:nvSpPr>
          <p:cNvPr id="41987" name="内容占位符 2"/>
          <p:cNvSpPr>
            <a:spLocks noGrp="1"/>
          </p:cNvSpPr>
          <p:nvPr>
            <p:ph idx="1"/>
          </p:nvPr>
        </p:nvSpPr>
        <p:spPr>
          <a:xfrm>
            <a:off x="214282" y="1214422"/>
            <a:ext cx="5715040" cy="5000660"/>
          </a:xfrm>
          <a:ln>
            <a:solidFill>
              <a:schemeClr val="tx1"/>
            </a:solidFill>
            <a:prstDash val="dash"/>
          </a:ln>
        </p:spPr>
        <p:txBody>
          <a:bodyPr/>
          <a:lstStyle/>
          <a:p>
            <a:pPr>
              <a:buNone/>
            </a:pPr>
            <a:r>
              <a:rPr lang="en-US" altLang="zh-CN" sz="1800" dirty="0" smtClean="0"/>
              <a:t>#include &lt;</a:t>
            </a:r>
            <a:r>
              <a:rPr lang="en-US" altLang="zh-CN" sz="1800" dirty="0" err="1" smtClean="0"/>
              <a:t>omp.h</a:t>
            </a:r>
            <a:r>
              <a:rPr lang="en-US" altLang="zh-CN" sz="1800" dirty="0" smtClean="0"/>
              <a:t>&gt;</a:t>
            </a:r>
            <a:endParaRPr lang="en-US" altLang="zh-CN" sz="1800" dirty="0" smtClean="0"/>
          </a:p>
          <a:p>
            <a:pPr>
              <a:buNone/>
            </a:pPr>
            <a:r>
              <a:rPr lang="en-US" altLang="zh-CN" sz="1800" dirty="0" err="1" smtClean="0"/>
              <a:t>int</a:t>
            </a:r>
            <a:r>
              <a:rPr lang="en-US" altLang="zh-CN" sz="1800" dirty="0" smtClean="0"/>
              <a:t> size = 100;</a:t>
            </a:r>
            <a:endParaRPr lang="en-US" altLang="zh-CN" sz="1800" dirty="0" smtClean="0"/>
          </a:p>
          <a:p>
            <a:pPr>
              <a:buNone/>
            </a:pPr>
            <a:r>
              <a:rPr lang="en-US" altLang="zh-CN" sz="1800" dirty="0" err="1" smtClean="0"/>
              <a:t>int</a:t>
            </a:r>
            <a:r>
              <a:rPr lang="en-US" altLang="zh-CN" sz="1800" dirty="0" smtClean="0"/>
              <a:t> x[100], z[100]= {2}, y[100]={0};</a:t>
            </a:r>
            <a:endParaRPr lang="en-US" altLang="zh-CN" sz="1800" dirty="0" smtClean="0"/>
          </a:p>
          <a:p>
            <a:pPr>
              <a:buNone/>
            </a:pPr>
            <a:r>
              <a:rPr lang="en-US" altLang="zh-CN" sz="1800" dirty="0" smtClean="0"/>
              <a:t>main()</a:t>
            </a:r>
            <a:endParaRPr lang="en-US" altLang="zh-CN" sz="1800" dirty="0" smtClean="0"/>
          </a:p>
          <a:p>
            <a:pPr>
              <a:buNone/>
            </a:pPr>
            <a:r>
              <a:rPr lang="en-US" altLang="zh-CN" sz="1800" dirty="0" smtClean="0"/>
              <a:t>{</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parallel</a:t>
            </a:r>
            <a:endParaRPr lang="en-US" altLang="zh-CN" sz="1800" dirty="0" smtClean="0"/>
          </a:p>
          <a:p>
            <a:pPr>
              <a:buNone/>
            </a:pPr>
            <a:r>
              <a:rPr lang="en-US" altLang="zh-CN" sz="1800" dirty="0" smtClean="0"/>
              <a:t>  {</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for </a:t>
            </a:r>
            <a:r>
              <a:rPr lang="en-US" altLang="zh-CN" sz="1800" dirty="0" err="1" smtClean="0"/>
              <a:t>nowait</a:t>
            </a:r>
            <a:endParaRPr lang="en-US" altLang="zh-CN" sz="1800" dirty="0" smtClean="0"/>
          </a:p>
          <a:p>
            <a:pPr>
              <a:buNone/>
            </a:pPr>
            <a:r>
              <a:rPr lang="en-US" altLang="zh-CN" sz="1800" dirty="0" smtClean="0"/>
              <a:t>     for (</a:t>
            </a:r>
            <a:r>
              <a:rPr lang="en-US" altLang="zh-CN" sz="1800" dirty="0" err="1" smtClean="0"/>
              <a:t>int</a:t>
            </a:r>
            <a:r>
              <a:rPr lang="en-US" altLang="zh-CN" sz="1800" dirty="0" smtClean="0"/>
              <a:t> </a:t>
            </a:r>
            <a:r>
              <a:rPr lang="en-US" altLang="zh-CN" sz="1800" dirty="0" err="1" smtClean="0"/>
              <a:t>i</a:t>
            </a:r>
            <a:r>
              <a:rPr lang="en-US" altLang="zh-CN" sz="1800" dirty="0" smtClean="0"/>
              <a:t> = 1; </a:t>
            </a:r>
            <a:r>
              <a:rPr lang="en-US" altLang="zh-CN" sz="1800" dirty="0" err="1" smtClean="0"/>
              <a:t>i</a:t>
            </a:r>
            <a:r>
              <a:rPr lang="en-US" altLang="zh-CN" sz="1800" dirty="0" smtClean="0"/>
              <a:t> &lt; size; ++</a:t>
            </a:r>
            <a:r>
              <a:rPr lang="en-US" altLang="zh-CN" sz="1800" dirty="0" err="1" smtClean="0"/>
              <a:t>i</a:t>
            </a:r>
            <a:r>
              <a:rPr lang="en-US" altLang="zh-CN" sz="1800" dirty="0" smtClean="0"/>
              <a:t>)</a:t>
            </a:r>
            <a:endParaRPr lang="en-US" altLang="zh-CN" sz="1800" dirty="0" smtClean="0"/>
          </a:p>
          <a:p>
            <a:pPr>
              <a:buNone/>
            </a:pPr>
            <a:r>
              <a:rPr lang="en-US" altLang="zh-CN" sz="1800" dirty="0" smtClean="0"/>
              <a:t>        x[</a:t>
            </a:r>
            <a:r>
              <a:rPr lang="en-US" altLang="zh-CN" sz="1800" dirty="0" err="1" smtClean="0"/>
              <a:t>i</a:t>
            </a:r>
            <a:r>
              <a:rPr lang="en-US" altLang="zh-CN" sz="1800" dirty="0" smtClean="0"/>
              <a:t>] = (y[</a:t>
            </a:r>
            <a:r>
              <a:rPr lang="en-US" altLang="zh-CN" sz="1800" dirty="0" err="1" smtClean="0"/>
              <a:t>i</a:t>
            </a:r>
            <a:r>
              <a:rPr lang="en-US" altLang="zh-CN" sz="1800" dirty="0" smtClean="0"/>
              <a:t>] + z[</a:t>
            </a:r>
            <a:r>
              <a:rPr lang="en-US" altLang="zh-CN" sz="1800" dirty="0" err="1" smtClean="0"/>
              <a:t>i</a:t>
            </a:r>
            <a:r>
              <a:rPr lang="en-US" altLang="zh-CN" sz="1800" dirty="0" smtClean="0"/>
              <a:t>])/2;</a:t>
            </a:r>
            <a:endParaRPr lang="en-US" altLang="zh-CN" sz="1800" dirty="0" smtClean="0"/>
          </a:p>
          <a:p>
            <a:pPr>
              <a:buNone/>
            </a:pPr>
            <a:r>
              <a:rPr lang="en-US" altLang="zh-CN" sz="1800" dirty="0" smtClean="0"/>
              <a:t>     </a:t>
            </a:r>
            <a:r>
              <a:rPr lang="en-US" altLang="zh-CN" sz="1800" dirty="0" err="1" smtClean="0"/>
              <a:t>printf</a:t>
            </a:r>
            <a:r>
              <a:rPr lang="en-US" altLang="zh-CN" sz="1800" dirty="0" smtClean="0"/>
              <a:t>("thread %d finished\n", </a:t>
            </a:r>
            <a:r>
              <a:rPr lang="en-US" altLang="zh-CN" sz="1800" dirty="0" err="1" smtClean="0"/>
              <a:t>omp_get_thread_num</a:t>
            </a:r>
            <a:r>
              <a:rPr lang="en-US" altLang="zh-CN" sz="1800" dirty="0" smtClean="0"/>
              <a:t>());</a:t>
            </a:r>
            <a:endParaRPr lang="en-US" altLang="zh-CN" sz="1800" dirty="0" smtClean="0"/>
          </a:p>
          <a:p>
            <a:pPr>
              <a:buNone/>
            </a:pPr>
            <a:r>
              <a:rPr lang="en-US" altLang="zh-CN" sz="1800" dirty="0" smtClean="0"/>
              <a:t>  }</a:t>
            </a:r>
            <a:endParaRPr lang="en-US" altLang="zh-CN" sz="1800" dirty="0" smtClean="0"/>
          </a:p>
          <a:p>
            <a:pPr>
              <a:buNone/>
            </a:pPr>
            <a:r>
              <a:rPr lang="en-US" altLang="zh-CN" sz="1800" dirty="0" smtClean="0"/>
              <a:t>}    </a:t>
            </a:r>
            <a:endParaRPr lang="en-US" altLang="zh-CN" sz="1800" dirty="0" smtClean="0"/>
          </a:p>
          <a:p>
            <a:pPr>
              <a:buNone/>
            </a:pPr>
            <a:endParaRPr lang="en-US" altLang="zh-CN" sz="1800" dirty="0" smtClean="0"/>
          </a:p>
          <a:p>
            <a:endParaRPr lang="zh-CN" altLang="en-US" dirty="0" smtClean="0"/>
          </a:p>
        </p:txBody>
      </p:sp>
      <p:sp>
        <p:nvSpPr>
          <p:cNvPr id="41988" name="日期占位符 3"/>
          <p:cNvSpPr>
            <a:spLocks noGrp="1"/>
          </p:cNvSpPr>
          <p:nvPr>
            <p:ph type="dt" sz="quarter" idx="10"/>
          </p:nvPr>
        </p:nvSpPr>
        <p:spPr>
          <a:noFill/>
        </p:spPr>
        <p:txBody>
          <a:bodyPr/>
          <a:lstStyle/>
          <a:p>
            <a:fld id="{DC024893-C872-456E-89D5-7DAF7DACC377}"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zh-CN" altLang="en-US" b="1" smtClean="0"/>
              <a:t>明确的同步屏障语句：</a:t>
            </a:r>
            <a:r>
              <a:rPr lang="en-US" altLang="zh-CN" b="1" smtClean="0"/>
              <a:t>barrier</a:t>
            </a:r>
            <a:endParaRPr lang="en-US" altLang="zh-CN" b="1" smtClean="0"/>
          </a:p>
        </p:txBody>
      </p:sp>
      <p:sp>
        <p:nvSpPr>
          <p:cNvPr id="43011" name="Rectangle 3"/>
          <p:cNvSpPr>
            <a:spLocks noGrp="1" noChangeArrowheads="1"/>
          </p:cNvSpPr>
          <p:nvPr>
            <p:ph type="body" idx="1"/>
          </p:nvPr>
        </p:nvSpPr>
        <p:spPr/>
        <p:txBody>
          <a:bodyPr/>
          <a:lstStyle/>
          <a:p>
            <a:pPr algn="just" eaLnBrk="1" hangingPunct="1"/>
            <a:r>
              <a:rPr lang="en-US" altLang="zh-CN" smtClean="0"/>
              <a:t>barrier</a:t>
            </a:r>
            <a:r>
              <a:rPr lang="zh-CN" altLang="en-US" smtClean="0"/>
              <a:t>指导语句用来同步一个线程组中所有的线程</a:t>
            </a:r>
            <a:endParaRPr lang="zh-CN" altLang="en-US" smtClean="0"/>
          </a:p>
          <a:p>
            <a:pPr algn="just" eaLnBrk="1" hangingPunct="1"/>
            <a:r>
              <a:rPr lang="zh-CN" altLang="en-US" smtClean="0"/>
              <a:t>先到达的线程在此阻塞，等待其它线程</a:t>
            </a:r>
            <a:endParaRPr lang="zh-CN" altLang="en-US" smtClean="0"/>
          </a:p>
          <a:p>
            <a:pPr algn="just" eaLnBrk="1" hangingPunct="1"/>
            <a:r>
              <a:rPr lang="en-US" altLang="zh-CN" smtClean="0"/>
              <a:t>barrier</a:t>
            </a:r>
            <a:r>
              <a:rPr lang="zh-CN" altLang="en-US" smtClean="0"/>
              <a:t>语句最小代码必须是一个结构化的块</a:t>
            </a:r>
            <a:endParaRPr lang="zh-CN" altLang="en-US" smtClean="0"/>
          </a:p>
          <a:p>
            <a:pPr algn="just" eaLnBrk="1" hangingPunct="1"/>
            <a:r>
              <a:rPr lang="zh-CN" altLang="en-US" smtClean="0"/>
              <a:t>语句格式</a:t>
            </a:r>
            <a:endParaRPr lang="zh-CN" altLang="en-US" smtClean="0"/>
          </a:p>
          <a:p>
            <a:pPr lvl="1" algn="just" eaLnBrk="1" hangingPunct="1"/>
            <a:r>
              <a:rPr lang="en-US" altLang="zh-CN" smtClean="0"/>
              <a:t>#pragma omp barrier newline</a:t>
            </a:r>
            <a:endParaRPr lang="en-US" altLang="zh-CN" smtClean="0"/>
          </a:p>
        </p:txBody>
      </p:sp>
      <p:sp>
        <p:nvSpPr>
          <p:cNvPr id="4301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altLang="zh-CN" b="1" smtClean="0"/>
              <a:t>barrier</a:t>
            </a:r>
            <a:r>
              <a:rPr lang="zh-CN" altLang="en-US" b="1" smtClean="0"/>
              <a:t>指导语句</a:t>
            </a:r>
            <a:endParaRPr lang="en-US" altLang="zh-CN" b="1" smtClean="0"/>
          </a:p>
        </p:txBody>
      </p:sp>
      <p:graphicFrame>
        <p:nvGraphicFramePr>
          <p:cNvPr id="663597" name="Group 45"/>
          <p:cNvGraphicFramePr>
            <a:graphicFrameLocks noGrp="1"/>
          </p:cNvGraphicFramePr>
          <p:nvPr>
            <p:ph idx="1"/>
          </p:nvPr>
        </p:nvGraphicFramePr>
        <p:xfrm>
          <a:off x="214282" y="2643182"/>
          <a:ext cx="8715376" cy="3246438"/>
        </p:xfrm>
        <a:graphic>
          <a:graphicData uri="http://schemas.openxmlformats.org/drawingml/2006/table">
            <a:tbl>
              <a:tblPr/>
              <a:tblGrid>
                <a:gridCol w="4357688"/>
                <a:gridCol w="4357688"/>
              </a:tblGrid>
              <a:tr h="700088">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zh-CN" altLang="en-US"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错误</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837" marR="968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正确</a:t>
                      </a:r>
                      <a:endParaRPr kumimoji="0" lang="zh-CN" altLang="en-US" sz="3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837" marR="9683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6350">
                <a:tc>
                  <a:txBody>
                    <a:bodyPr/>
                    <a:lstStyle/>
                    <a:p>
                      <a:pPr marL="342900" marR="0" lvl="0" indent="130175" algn="l" defTabSz="914400" rtl="0" eaLnBrk="1" fontAlgn="base" latinLnBrk="0" hangingPunct="1">
                        <a:lnSpc>
                          <a:spcPct val="100000"/>
                        </a:lnSpc>
                        <a:spcBef>
                          <a:spcPct val="0"/>
                        </a:spcBef>
                        <a:spcAft>
                          <a:spcPct val="0"/>
                        </a:spcAft>
                        <a:buClr>
                          <a:schemeClr val="bg1"/>
                        </a:buClr>
                        <a:buSzTx/>
                        <a:buFontTx/>
                        <a:buNone/>
                      </a:pPr>
                      <a:r>
                        <a:rPr kumimoji="0" lang="en-US" altLang="zh-CN" sz="32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if (x == 0)</a:t>
                      </a:r>
                      <a:r>
                        <a:rPr kumimoji="0" lang="en-US" altLang="zh-CN"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 </a:t>
                      </a:r>
                      <a:endParaRPr kumimoji="0" lang="en-US" altLang="zh-CN"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342900" marR="0" lvl="0" indent="130175"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#pragma omp barrier</a:t>
                      </a:r>
                      <a:endParaRPr kumimoji="0" lang="en-US" altLang="zh-CN" sz="2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96837" marR="968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if (x == 0)</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pragma</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omp</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barrier</a:t>
                      </a:r>
                      <a:r>
                        <a:rPr kumimoji="0" lang="en-US" altLang="zh-CN" sz="2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 </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96837" marR="9683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35"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4048" name="Rectangle 40"/>
          <p:cNvSpPr>
            <a:spLocks noChangeArrowheads="1"/>
          </p:cNvSpPr>
          <p:nvPr/>
        </p:nvSpPr>
        <p:spPr bwMode="auto">
          <a:xfrm>
            <a:off x="609600" y="1752600"/>
            <a:ext cx="7848600" cy="4572000"/>
          </a:xfrm>
          <a:prstGeom prst="rect">
            <a:avLst/>
          </a:prstGeom>
          <a:noFill/>
          <a:ln w="9525">
            <a:noFill/>
            <a:miter lim="800000"/>
          </a:ln>
        </p:spPr>
        <p:txBody>
          <a:bodyPr/>
          <a:lstStyle/>
          <a:p>
            <a:pPr marL="342900" indent="-342900">
              <a:spcBef>
                <a:spcPct val="20000"/>
              </a:spcBef>
              <a:buClr>
                <a:schemeClr val="accent1"/>
              </a:buClr>
              <a:buFont typeface="Wingdings" panose="05000000000000000000" pitchFamily="2" charset="2"/>
              <a:buChar char="l"/>
            </a:pPr>
            <a:r>
              <a:rPr lang="en-US" altLang="zh-CN" sz="3200"/>
              <a:t>barrier</a:t>
            </a:r>
            <a:r>
              <a:rPr lang="zh-CN" altLang="en-US" sz="3200"/>
              <a:t>正确与错误使用比较</a:t>
            </a:r>
            <a:endParaRPr lang="en-US" altLang="zh-CN" sz="320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endParaRPr lang="zh-CN" altLang="en-US"/>
          </a:p>
        </p:txBody>
      </p:sp>
      <p:sp>
        <p:nvSpPr>
          <p:cNvPr id="47107" name="日期占位符 3"/>
          <p:cNvSpPr>
            <a:spLocks noGrp="1"/>
          </p:cNvSpPr>
          <p:nvPr>
            <p:ph type="dt" sz="half" idx="10"/>
          </p:nvPr>
        </p:nvSpPr>
        <p:spPr>
          <a:noFill/>
        </p:spPr>
        <p:txBody>
          <a:bodyPr/>
          <a:lstStyle/>
          <a:p>
            <a:fld id="{7F684289-9FD0-4B9F-B078-43F9A2B396AC}" type="datetime1">
              <a:rPr lang="zh-CN" altLang="en-US" smtClean="0"/>
            </a:fld>
            <a:endParaRPr lang="en-US" altLang="zh-CN" smtClean="0"/>
          </a:p>
        </p:txBody>
      </p:sp>
      <p:sp>
        <p:nvSpPr>
          <p:cNvPr id="47108" name="矩形 4"/>
          <p:cNvSpPr>
            <a:spLocks noChangeArrowheads="1"/>
          </p:cNvSpPr>
          <p:nvPr/>
        </p:nvSpPr>
        <p:spPr bwMode="auto">
          <a:xfrm>
            <a:off x="357158" y="1428736"/>
            <a:ext cx="7215187" cy="3927475"/>
          </a:xfrm>
          <a:prstGeom prst="rect">
            <a:avLst/>
          </a:prstGeom>
          <a:noFill/>
          <a:ln w="9525">
            <a:solidFill>
              <a:schemeClr val="tx1"/>
            </a:solidFill>
            <a:prstDash val="dash"/>
            <a:miter lim="800000"/>
          </a:ln>
        </p:spPr>
        <p:txBody>
          <a:bodyPr>
            <a:spAutoFit/>
          </a:bodyPr>
          <a:lstStyle/>
          <a:p>
            <a:r>
              <a:rPr lang="en-US" altLang="zh-CN" sz="2400" dirty="0"/>
              <a:t>main()</a:t>
            </a:r>
            <a:endParaRPr lang="en-US" altLang="zh-CN" sz="2400" dirty="0"/>
          </a:p>
          <a:p>
            <a:r>
              <a:rPr lang="en-US" altLang="zh-CN" sz="2400" dirty="0"/>
              <a:t>{</a:t>
            </a:r>
            <a:endParaRPr lang="en-US" altLang="zh-CN" sz="2400" dirty="0"/>
          </a:p>
          <a:p>
            <a:r>
              <a:rPr lang="en-US" altLang="zh-CN" sz="2400" dirty="0"/>
              <a:t>    #</a:t>
            </a:r>
            <a:r>
              <a:rPr lang="en-US" altLang="zh-CN" sz="2400" dirty="0" err="1"/>
              <a:t>pragma</a:t>
            </a:r>
            <a:r>
              <a:rPr lang="en-US" altLang="zh-CN" sz="2400" dirty="0"/>
              <a:t> </a:t>
            </a:r>
            <a:r>
              <a:rPr lang="en-US" altLang="zh-CN" sz="2400" dirty="0" err="1"/>
              <a:t>omp</a:t>
            </a:r>
            <a:r>
              <a:rPr lang="en-US" altLang="zh-CN" sz="2400" dirty="0"/>
              <a:t> parallel</a:t>
            </a:r>
            <a:endParaRPr lang="en-US" altLang="zh-CN" sz="2400" dirty="0"/>
          </a:p>
          <a:p>
            <a:r>
              <a:rPr lang="en-US" altLang="zh-CN" sz="2400" dirty="0"/>
              <a:t>    {</a:t>
            </a:r>
            <a:endParaRPr lang="en-US" altLang="zh-CN" sz="2400" dirty="0"/>
          </a:p>
          <a:p>
            <a:r>
              <a:rPr lang="en-US" altLang="zh-CN" sz="2400" dirty="0"/>
              <a:t>        initialization();</a:t>
            </a:r>
            <a:endParaRPr lang="en-US" altLang="zh-CN" sz="2400" dirty="0"/>
          </a:p>
          <a:p>
            <a:r>
              <a:rPr lang="en-US" altLang="zh-CN" sz="2400" dirty="0"/>
              <a:t>    #</a:t>
            </a:r>
            <a:r>
              <a:rPr lang="en-US" altLang="zh-CN" sz="2400" dirty="0" err="1"/>
              <a:t>pragma</a:t>
            </a:r>
            <a:r>
              <a:rPr lang="en-US" altLang="zh-CN" sz="2400" dirty="0"/>
              <a:t> </a:t>
            </a:r>
            <a:r>
              <a:rPr lang="en-US" altLang="zh-CN" sz="2400" dirty="0" err="1"/>
              <a:t>omp</a:t>
            </a:r>
            <a:r>
              <a:rPr lang="en-US" altLang="zh-CN" sz="2400" dirty="0"/>
              <a:t>  barrier</a:t>
            </a:r>
            <a:endParaRPr lang="en-US" altLang="zh-CN" sz="2400" dirty="0"/>
          </a:p>
          <a:p>
            <a:r>
              <a:rPr lang="en-US" altLang="zh-CN" sz="2400" dirty="0"/>
              <a:t>        process();</a:t>
            </a:r>
            <a:endParaRPr lang="en-US" altLang="zh-CN" sz="2400" dirty="0"/>
          </a:p>
          <a:p>
            <a:r>
              <a:rPr lang="en-US" altLang="zh-CN" sz="2400" dirty="0"/>
              <a:t>    }</a:t>
            </a:r>
            <a:endParaRPr lang="en-US" altLang="zh-CN" sz="2400" dirty="0"/>
          </a:p>
          <a:p>
            <a:r>
              <a:rPr lang="en-US" altLang="zh-CN" sz="2400" dirty="0"/>
              <a:t>}</a:t>
            </a:r>
            <a:endParaRPr lang="en-US" altLang="zh-CN" sz="2400" dirty="0"/>
          </a:p>
          <a:p>
            <a:r>
              <a:rPr lang="zh-CN" altLang="en-US" dirty="0"/>
              <a:t>由于加入了明确的屏障语句，直到等到所有的线程执行初始化完毕之后，才真正进入处理的操作。</a:t>
            </a:r>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en-US" altLang="zh-CN" b="1" smtClean="0"/>
              <a:t>flush</a:t>
            </a:r>
            <a:r>
              <a:rPr lang="zh-CN" altLang="en-US" b="1" smtClean="0"/>
              <a:t>指导语句</a:t>
            </a:r>
            <a:endParaRPr lang="en-US" altLang="zh-CN" b="1" smtClean="0"/>
          </a:p>
        </p:txBody>
      </p:sp>
      <p:sp>
        <p:nvSpPr>
          <p:cNvPr id="48131" name="Rectangle 3"/>
          <p:cNvSpPr>
            <a:spLocks noGrp="1" noChangeArrowheads="1"/>
          </p:cNvSpPr>
          <p:nvPr>
            <p:ph type="body" idx="1"/>
          </p:nvPr>
        </p:nvSpPr>
        <p:spPr>
          <a:xfrm>
            <a:off x="457200" y="1341438"/>
            <a:ext cx="8229600" cy="4789487"/>
          </a:xfrm>
        </p:spPr>
        <p:txBody>
          <a:bodyPr/>
          <a:lstStyle/>
          <a:p>
            <a:pPr eaLnBrk="1" hangingPunct="1"/>
            <a:r>
              <a:rPr lang="en-US" altLang="zh-CN" smtClean="0"/>
              <a:t>flush</a:t>
            </a:r>
            <a:r>
              <a:rPr lang="zh-CN" altLang="en-US" smtClean="0"/>
              <a:t>指导语句用以标识一个同步点，用以确保所有的线程看到一致的存储器视图</a:t>
            </a:r>
            <a:endParaRPr lang="zh-CN" altLang="en-US" smtClean="0"/>
          </a:p>
          <a:p>
            <a:pPr eaLnBrk="1" hangingPunct="1"/>
            <a:r>
              <a:rPr lang="zh-CN" altLang="en-US" smtClean="0"/>
              <a:t>语句格式</a:t>
            </a:r>
            <a:endParaRPr lang="zh-CN" altLang="en-US" smtClean="0"/>
          </a:p>
          <a:p>
            <a:pPr lvl="1" eaLnBrk="1" hangingPunct="1"/>
            <a:r>
              <a:rPr lang="en-US" altLang="zh-CN" smtClean="0"/>
              <a:t>#pragma omp flush (list) newline </a:t>
            </a:r>
            <a:endParaRPr lang="en-US" altLang="zh-CN" smtClean="0"/>
          </a:p>
          <a:p>
            <a:pPr eaLnBrk="1" hangingPunct="1"/>
            <a:r>
              <a:rPr lang="en-US" altLang="zh-CN" smtClean="0"/>
              <a:t>flush</a:t>
            </a:r>
            <a:r>
              <a:rPr lang="zh-CN" altLang="en-US" smtClean="0"/>
              <a:t>将在下面几种情形下隐含运行，</a:t>
            </a:r>
            <a:r>
              <a:rPr lang="en-US" altLang="zh-CN" smtClean="0"/>
              <a:t>nowait</a:t>
            </a:r>
            <a:r>
              <a:rPr lang="zh-CN" altLang="en-US" smtClean="0"/>
              <a:t>子句除外</a:t>
            </a:r>
            <a:endParaRPr lang="zh-CN" altLang="en-US" smtClean="0"/>
          </a:p>
        </p:txBody>
      </p:sp>
      <p:sp>
        <p:nvSpPr>
          <p:cNvPr id="4813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pSp>
        <p:nvGrpSpPr>
          <p:cNvPr id="2" name="Group 8"/>
          <p:cNvGrpSpPr/>
          <p:nvPr/>
        </p:nvGrpSpPr>
        <p:grpSpPr bwMode="auto">
          <a:xfrm>
            <a:off x="3490913" y="4510088"/>
            <a:ext cx="5545137" cy="2159000"/>
            <a:chOff x="884" y="2478"/>
            <a:chExt cx="3493" cy="1360"/>
          </a:xfrm>
        </p:grpSpPr>
        <p:sp>
          <p:nvSpPr>
            <p:cNvPr id="48135" name="Line 5"/>
            <p:cNvSpPr>
              <a:spLocks noChangeShapeType="1"/>
            </p:cNvSpPr>
            <p:nvPr/>
          </p:nvSpPr>
          <p:spPr bwMode="auto">
            <a:xfrm>
              <a:off x="885" y="2478"/>
              <a:ext cx="3492" cy="0"/>
            </a:xfrm>
            <a:prstGeom prst="line">
              <a:avLst/>
            </a:prstGeom>
            <a:noFill/>
            <a:ln w="19050">
              <a:solidFill>
                <a:srgbClr val="000000"/>
              </a:solidFill>
              <a:round/>
            </a:ln>
          </p:spPr>
          <p:txBody>
            <a:bodyPr/>
            <a:lstStyle/>
            <a:p>
              <a:endParaRPr lang="zh-CN" altLang="en-US"/>
            </a:p>
          </p:txBody>
        </p:sp>
        <p:sp>
          <p:nvSpPr>
            <p:cNvPr id="48136" name="Line 6"/>
            <p:cNvSpPr>
              <a:spLocks noChangeShapeType="1"/>
            </p:cNvSpPr>
            <p:nvPr/>
          </p:nvSpPr>
          <p:spPr bwMode="auto">
            <a:xfrm>
              <a:off x="884" y="3838"/>
              <a:ext cx="3493" cy="0"/>
            </a:xfrm>
            <a:prstGeom prst="line">
              <a:avLst/>
            </a:prstGeom>
            <a:noFill/>
            <a:ln w="19050">
              <a:solidFill>
                <a:srgbClr val="000000"/>
              </a:solidFill>
              <a:round/>
            </a:ln>
          </p:spPr>
          <p:txBody>
            <a:bodyPr/>
            <a:lstStyle/>
            <a:p>
              <a:endParaRPr lang="zh-CN" altLang="en-US"/>
            </a:p>
          </p:txBody>
        </p:sp>
      </p:grpSp>
      <p:sp>
        <p:nvSpPr>
          <p:cNvPr id="669703" name="Text Box 7"/>
          <p:cNvSpPr txBox="1">
            <a:spLocks noChangeArrowheads="1"/>
          </p:cNvSpPr>
          <p:nvPr/>
        </p:nvSpPr>
        <p:spPr bwMode="auto">
          <a:xfrm>
            <a:off x="4733925" y="4570413"/>
            <a:ext cx="2430463" cy="2098675"/>
          </a:xfrm>
          <a:prstGeom prst="rect">
            <a:avLst/>
          </a:prstGeom>
          <a:noFill/>
          <a:ln w="9525">
            <a:noFill/>
            <a:miter lim="800000"/>
          </a:ln>
          <a:effectLst/>
        </p:spPr>
        <p:txBody>
          <a:bodyPr wrap="none">
            <a:spAutoFit/>
          </a:bodyPr>
          <a:lstStyle/>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barrier</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critical:</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进入与退出部分</a:t>
            </a:r>
            <a:endPar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ordered:</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进入与退出部分</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parallel:</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退出部分</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for:</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退出部分</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sections:</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退出部分</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single:</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退出部分</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r>
              <a:rPr lang="en-US" altLang="zh-CN" b="1" smtClean="0"/>
              <a:t>ordered</a:t>
            </a:r>
            <a:r>
              <a:rPr lang="zh-CN" altLang="en-US" b="1" smtClean="0"/>
              <a:t>指导语句</a:t>
            </a:r>
            <a:endParaRPr lang="en-US" altLang="zh-CN" b="1" smtClean="0"/>
          </a:p>
        </p:txBody>
      </p:sp>
      <p:sp>
        <p:nvSpPr>
          <p:cNvPr id="49155" name="Rectangle 3"/>
          <p:cNvSpPr>
            <a:spLocks noGrp="1" noChangeArrowheads="1"/>
          </p:cNvSpPr>
          <p:nvPr>
            <p:ph type="body" idx="1"/>
          </p:nvPr>
        </p:nvSpPr>
        <p:spPr/>
        <p:txBody>
          <a:bodyPr/>
          <a:lstStyle/>
          <a:p>
            <a:pPr eaLnBrk="1" hangingPunct="1"/>
            <a:r>
              <a:rPr lang="en-US" altLang="zh-CN" smtClean="0"/>
              <a:t>ordered</a:t>
            </a:r>
            <a:r>
              <a:rPr lang="zh-CN" altLang="en-US" smtClean="0"/>
              <a:t>指导语句指出其所包含循环的执行</a:t>
            </a:r>
            <a:endParaRPr lang="zh-CN" altLang="en-US" smtClean="0"/>
          </a:p>
          <a:p>
            <a:pPr eaLnBrk="1" hangingPunct="1"/>
            <a:r>
              <a:rPr lang="zh-CN" altLang="en-US" smtClean="0"/>
              <a:t>任何时候只能有一个线程执行被</a:t>
            </a:r>
            <a:r>
              <a:rPr lang="en-US" altLang="zh-CN" smtClean="0"/>
              <a:t>ordered</a:t>
            </a:r>
            <a:r>
              <a:rPr lang="zh-CN" altLang="en-US" smtClean="0"/>
              <a:t>所限定部分</a:t>
            </a:r>
            <a:endParaRPr lang="zh-CN" altLang="en-US" smtClean="0"/>
          </a:p>
          <a:p>
            <a:pPr eaLnBrk="1" hangingPunct="1"/>
            <a:r>
              <a:rPr lang="zh-CN" altLang="en-US" smtClean="0"/>
              <a:t>只能出现在</a:t>
            </a:r>
            <a:r>
              <a:rPr lang="en-US" altLang="zh-CN" smtClean="0"/>
              <a:t>for</a:t>
            </a:r>
            <a:r>
              <a:rPr lang="zh-CN" altLang="en-US" smtClean="0"/>
              <a:t>或者</a:t>
            </a:r>
            <a:r>
              <a:rPr lang="en-US" altLang="zh-CN" smtClean="0"/>
              <a:t>parallel for</a:t>
            </a:r>
            <a:r>
              <a:rPr lang="zh-CN" altLang="en-US" smtClean="0"/>
              <a:t>语句的范围中</a:t>
            </a:r>
            <a:endParaRPr lang="zh-CN" altLang="en-US" smtClean="0"/>
          </a:p>
          <a:p>
            <a:pPr eaLnBrk="1" hangingPunct="1"/>
            <a:r>
              <a:rPr lang="zh-CN" altLang="en-US" smtClean="0"/>
              <a:t>语句格式：</a:t>
            </a:r>
            <a:endParaRPr lang="zh-CN" altLang="en-US" smtClean="0"/>
          </a:p>
          <a:p>
            <a:pPr lvl="1" eaLnBrk="1" hangingPunct="1"/>
            <a:r>
              <a:rPr lang="en-US" altLang="zh-CN" smtClean="0"/>
              <a:t>#pragma omp ordered newline </a:t>
            </a:r>
            <a:endParaRPr lang="en-US" altLang="zh-CN" smtClean="0"/>
          </a:p>
        </p:txBody>
      </p:sp>
      <p:sp>
        <p:nvSpPr>
          <p:cNvPr id="49156"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457200" y="214313"/>
            <a:ext cx="8229600" cy="5916612"/>
          </a:xfrm>
        </p:spPr>
        <p:txBody>
          <a:bodyPr/>
          <a:lstStyle/>
          <a:p>
            <a:pPr>
              <a:buFont typeface="Wingdings" panose="05000000000000000000" pitchFamily="2" charset="2"/>
              <a:buNone/>
            </a:pPr>
            <a:r>
              <a:rPr lang="en-US" altLang="zh-CN" sz="1600" smtClean="0"/>
              <a:t>#include &lt;omp.h&gt;</a:t>
            </a:r>
            <a:endParaRPr lang="en-US" altLang="zh-CN" sz="1600" smtClean="0"/>
          </a:p>
          <a:p>
            <a:pPr>
              <a:buFont typeface="Wingdings" panose="05000000000000000000" pitchFamily="2" charset="2"/>
              <a:buNone/>
            </a:pPr>
            <a:r>
              <a:rPr lang="en-US" altLang="zh-CN" sz="1600" smtClean="0"/>
              <a:t>void work(int k)</a:t>
            </a:r>
            <a:endParaRPr lang="en-US" altLang="zh-CN" sz="1600" smtClean="0"/>
          </a:p>
          <a:p>
            <a:pPr>
              <a:buFont typeface="Wingdings" panose="05000000000000000000" pitchFamily="2" charset="2"/>
              <a:buNone/>
            </a:pPr>
            <a:r>
              <a:rPr lang="en-US" altLang="zh-CN" sz="1600" smtClean="0"/>
              <a:t>{</a:t>
            </a:r>
            <a:endParaRPr lang="en-US" altLang="zh-CN" sz="1600" smtClean="0"/>
          </a:p>
          <a:p>
            <a:pPr>
              <a:buFont typeface="Wingdings" panose="05000000000000000000" pitchFamily="2" charset="2"/>
              <a:buNone/>
            </a:pPr>
            <a:r>
              <a:rPr lang="en-US" altLang="zh-CN" sz="1600" smtClean="0"/>
              <a:t>    printf("thread id = %d, k = %d\n", omp_get_thread_num(), k);</a:t>
            </a:r>
            <a:endParaRPr lang="en-US" altLang="zh-CN" sz="1600" smtClean="0"/>
          </a:p>
          <a:p>
            <a:pPr>
              <a:buFont typeface="Wingdings" panose="05000000000000000000" pitchFamily="2" charset="2"/>
              <a:buNone/>
            </a:pPr>
            <a:r>
              <a:rPr lang="en-US" altLang="zh-CN" sz="1600" smtClean="0"/>
              <a:t>    #pragma omp ordered</a:t>
            </a:r>
            <a:endParaRPr lang="en-US" altLang="zh-CN" sz="1600" smtClean="0"/>
          </a:p>
          <a:p>
            <a:pPr>
              <a:buFont typeface="Wingdings" panose="05000000000000000000" pitchFamily="2" charset="2"/>
              <a:buNone/>
            </a:pPr>
            <a:r>
              <a:rPr lang="en-US" altLang="zh-CN" sz="1600" smtClean="0"/>
              <a:t>    printf("%d\n", k);</a:t>
            </a:r>
            <a:endParaRPr lang="en-US" altLang="zh-CN" sz="1600" smtClean="0"/>
          </a:p>
          <a:p>
            <a:pPr>
              <a:buFont typeface="Wingdings" panose="05000000000000000000" pitchFamily="2" charset="2"/>
              <a:buNone/>
            </a:pPr>
            <a:r>
              <a:rPr lang="en-US" altLang="zh-CN" sz="1600" smtClean="0"/>
              <a:t>}</a:t>
            </a:r>
            <a:endParaRPr lang="en-US" altLang="zh-CN" sz="1600" smtClean="0"/>
          </a:p>
          <a:p>
            <a:pPr>
              <a:buFont typeface="Wingdings" panose="05000000000000000000" pitchFamily="2" charset="2"/>
              <a:buNone/>
            </a:pPr>
            <a:r>
              <a:rPr lang="en-US" altLang="zh-CN" sz="1600" smtClean="0"/>
              <a:t>void ordered_func(int lb, int ub, int stride)</a:t>
            </a:r>
            <a:endParaRPr lang="en-US" altLang="zh-CN" sz="1600" smtClean="0"/>
          </a:p>
          <a:p>
            <a:pPr>
              <a:buFont typeface="Wingdings" panose="05000000000000000000" pitchFamily="2" charset="2"/>
              <a:buNone/>
            </a:pPr>
            <a:r>
              <a:rPr lang="en-US" altLang="zh-CN" sz="1600" smtClean="0"/>
              <a:t>{</a:t>
            </a:r>
            <a:endParaRPr lang="en-US" altLang="zh-CN" sz="1600" smtClean="0"/>
          </a:p>
          <a:p>
            <a:pPr>
              <a:buFont typeface="Wingdings" panose="05000000000000000000" pitchFamily="2" charset="2"/>
              <a:buNone/>
            </a:pPr>
            <a:r>
              <a:rPr lang="en-US" altLang="zh-CN" sz="1600" smtClean="0"/>
              <a:t>   int i;</a:t>
            </a:r>
            <a:endParaRPr lang="en-US" altLang="zh-CN" sz="1600" smtClean="0"/>
          </a:p>
          <a:p>
            <a:pPr>
              <a:buFont typeface="Wingdings" panose="05000000000000000000" pitchFamily="2" charset="2"/>
              <a:buNone/>
            </a:pPr>
            <a:r>
              <a:rPr lang="en-US" altLang="zh-CN" sz="1600" smtClean="0"/>
              <a:t>   #pragma omp parallel for ordered schedule (dynamic)</a:t>
            </a:r>
            <a:endParaRPr lang="en-US" altLang="zh-CN" sz="1600" smtClean="0"/>
          </a:p>
          <a:p>
            <a:pPr>
              <a:buFont typeface="Wingdings" panose="05000000000000000000" pitchFamily="2" charset="2"/>
              <a:buNone/>
            </a:pPr>
            <a:r>
              <a:rPr lang="en-US" altLang="zh-CN" sz="1600" smtClean="0"/>
              <a:t>   for (i = lb; i &lt; ub; i+= stride)</a:t>
            </a:r>
            <a:endParaRPr lang="en-US" altLang="zh-CN" sz="1600" smtClean="0"/>
          </a:p>
          <a:p>
            <a:pPr>
              <a:buFont typeface="Wingdings" panose="05000000000000000000" pitchFamily="2" charset="2"/>
              <a:buNone/>
            </a:pPr>
            <a:r>
              <a:rPr lang="en-US" altLang="zh-CN" sz="1600" smtClean="0"/>
              <a:t>       work(i);</a:t>
            </a:r>
            <a:endParaRPr lang="en-US" altLang="zh-CN" sz="1600" smtClean="0"/>
          </a:p>
          <a:p>
            <a:pPr>
              <a:buFont typeface="Wingdings" panose="05000000000000000000" pitchFamily="2" charset="2"/>
              <a:buNone/>
            </a:pPr>
            <a:r>
              <a:rPr lang="en-US" altLang="zh-CN" sz="1600" smtClean="0"/>
              <a:t>}</a:t>
            </a:r>
            <a:endParaRPr lang="en-US" altLang="zh-CN" sz="1600" smtClean="0"/>
          </a:p>
          <a:p>
            <a:pPr>
              <a:buFont typeface="Wingdings" panose="05000000000000000000" pitchFamily="2" charset="2"/>
              <a:buNone/>
            </a:pPr>
            <a:endParaRPr lang="en-US" altLang="zh-CN" sz="1600" smtClean="0"/>
          </a:p>
          <a:p>
            <a:pPr>
              <a:buFont typeface="Wingdings" panose="05000000000000000000" pitchFamily="2" charset="2"/>
              <a:buNone/>
            </a:pPr>
            <a:r>
              <a:rPr lang="en-US" altLang="zh-CN" sz="1600" smtClean="0"/>
              <a:t>main()</a:t>
            </a:r>
            <a:endParaRPr lang="en-US" altLang="zh-CN" sz="1600" smtClean="0"/>
          </a:p>
          <a:p>
            <a:pPr>
              <a:buFont typeface="Wingdings" panose="05000000000000000000" pitchFamily="2" charset="2"/>
              <a:buNone/>
            </a:pPr>
            <a:r>
              <a:rPr lang="en-US" altLang="zh-CN" sz="1600" smtClean="0"/>
              <a:t>{</a:t>
            </a:r>
            <a:endParaRPr lang="en-US" altLang="zh-CN" sz="1600" smtClean="0"/>
          </a:p>
          <a:p>
            <a:pPr>
              <a:buFont typeface="Wingdings" panose="05000000000000000000" pitchFamily="2" charset="2"/>
              <a:buNone/>
            </a:pPr>
            <a:r>
              <a:rPr lang="en-US" altLang="zh-CN" sz="1600" smtClean="0"/>
              <a:t>    ordered_func(0, 50, 5);</a:t>
            </a:r>
            <a:endParaRPr lang="en-US" altLang="zh-CN" sz="1600" smtClean="0"/>
          </a:p>
          <a:p>
            <a:pPr>
              <a:buFont typeface="Wingdings" panose="05000000000000000000" pitchFamily="2" charset="2"/>
              <a:buNone/>
            </a:pPr>
            <a:r>
              <a:rPr lang="en-US" altLang="zh-CN" sz="1600" smtClean="0"/>
              <a:t>    return 0;</a:t>
            </a:r>
            <a:endParaRPr lang="en-US" altLang="zh-CN" sz="1600" smtClean="0"/>
          </a:p>
          <a:p>
            <a:pPr>
              <a:buFont typeface="Wingdings" panose="05000000000000000000" pitchFamily="2" charset="2"/>
              <a:buNone/>
            </a:pPr>
            <a:r>
              <a:rPr lang="en-US" altLang="zh-CN" sz="1600" smtClean="0"/>
              <a:t>}</a:t>
            </a:r>
            <a:endParaRPr lang="en-US" altLang="zh-CN" sz="1600" smtClean="0"/>
          </a:p>
          <a:p>
            <a:endParaRPr lang="zh-CN" altLang="en-US" smtClean="0"/>
          </a:p>
        </p:txBody>
      </p:sp>
      <p:sp>
        <p:nvSpPr>
          <p:cNvPr id="50179" name="日期占位符 3"/>
          <p:cNvSpPr>
            <a:spLocks noGrp="1"/>
          </p:cNvSpPr>
          <p:nvPr>
            <p:ph type="dt" sz="quarter" idx="10"/>
          </p:nvPr>
        </p:nvSpPr>
        <p:spPr>
          <a:noFill/>
        </p:spPr>
        <p:txBody>
          <a:bodyPr/>
          <a:lstStyle/>
          <a:p>
            <a:fld id="{E4C507F1-476D-4BEB-A924-EDFB34688B18}"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2100" y="2817495"/>
            <a:ext cx="8715375" cy="1012190"/>
          </a:xfrm>
        </p:spPr>
        <p:txBody>
          <a:bodyPr>
            <a:normAutofit/>
          </a:bodyPr>
          <a:p>
            <a:r>
              <a:rPr lang="en-US" altLang="zh-CN" sz="4000" smtClean="0">
                <a:solidFill>
                  <a:srgbClr val="7030A0"/>
                </a:solidFill>
                <a:sym typeface="+mn-ea"/>
              </a:rPr>
              <a:t>6.OpenMP</a:t>
            </a:r>
            <a:r>
              <a:rPr lang="zh-CN" altLang="en-US" sz="4000" smtClean="0">
                <a:solidFill>
                  <a:srgbClr val="7030A0"/>
                </a:solidFill>
                <a:sym typeface="+mn-ea"/>
              </a:rPr>
              <a:t>计算实例</a:t>
            </a:r>
            <a:endParaRPr lang="zh-CN" altLang="en-US" sz="4000" smtClean="0">
              <a:solidFill>
                <a:srgbClr val="7030A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68313" y="981075"/>
            <a:ext cx="8229600" cy="1143000"/>
          </a:xfrm>
        </p:spPr>
        <p:txBody>
          <a:bodyPr/>
          <a:lstStyle/>
          <a:p>
            <a:pPr algn="ctr" eaLnBrk="1" hangingPunct="1"/>
            <a:r>
              <a:rPr lang="en-US" altLang="zh-CN" sz="3600" b="1" smtClean="0">
                <a:solidFill>
                  <a:srgbClr val="6600CC"/>
                </a:solidFill>
              </a:rPr>
              <a:t>2. OpenMP</a:t>
            </a:r>
            <a:r>
              <a:rPr lang="zh-CN" altLang="en-US" sz="3600" b="1" smtClean="0">
                <a:solidFill>
                  <a:srgbClr val="6600CC"/>
                </a:solidFill>
              </a:rPr>
              <a:t>的编程环境</a:t>
            </a:r>
            <a:endParaRPr lang="zh-CN" altLang="en-US" b="1" smtClean="0">
              <a:solidFill>
                <a:srgbClr val="6600CC"/>
              </a:solidFill>
            </a:endParaRPr>
          </a:p>
        </p:txBody>
      </p:sp>
      <p:sp>
        <p:nvSpPr>
          <p:cNvPr id="14339" name="内容占位符 2"/>
          <p:cNvSpPr>
            <a:spLocks noGrp="1"/>
          </p:cNvSpPr>
          <p:nvPr>
            <p:ph idx="1"/>
          </p:nvPr>
        </p:nvSpPr>
        <p:spPr>
          <a:xfrm>
            <a:off x="1364615" y="2349500"/>
            <a:ext cx="5903595" cy="3636645"/>
          </a:xfrm>
        </p:spPr>
        <p:txBody>
          <a:bodyPr>
            <a:normAutofit lnSpcReduction="10000"/>
          </a:bodyPr>
          <a:lstStyle/>
          <a:p>
            <a:pPr eaLnBrk="1" hangingPunct="1"/>
            <a:r>
              <a:rPr lang="en-US" altLang="zh-CN" smtClean="0"/>
              <a:t>Intel</a:t>
            </a:r>
            <a:r>
              <a:rPr lang="zh-CN" altLang="en-US" smtClean="0"/>
              <a:t>等的</a:t>
            </a:r>
            <a:r>
              <a:rPr lang="en-US" altLang="zh-CN" smtClean="0"/>
              <a:t>C++</a:t>
            </a:r>
            <a:r>
              <a:rPr lang="zh-CN" altLang="en-US" smtClean="0"/>
              <a:t>和</a:t>
            </a:r>
            <a:r>
              <a:rPr lang="en-US" altLang="zh-CN" smtClean="0"/>
              <a:t>Fortran</a:t>
            </a:r>
            <a:r>
              <a:rPr lang="zh-CN" altLang="en-US" smtClean="0"/>
              <a:t>编译器</a:t>
            </a:r>
            <a:endParaRPr lang="zh-CN" altLang="en-US" smtClean="0"/>
          </a:p>
          <a:p>
            <a:pPr eaLnBrk="1" hangingPunct="1"/>
            <a:r>
              <a:rPr lang="en-US" altLang="zh-CN" smtClean="0">
                <a:sym typeface="+mn-ea"/>
              </a:rPr>
              <a:t>gcc</a:t>
            </a:r>
            <a:endParaRPr lang="zh-CN" altLang="en-US" smtClean="0"/>
          </a:p>
          <a:p>
            <a:pPr eaLnBrk="1" hangingPunct="1"/>
            <a:r>
              <a:rPr lang="en-US" altLang="zh-CN" smtClean="0"/>
              <a:t>Microsoft</a:t>
            </a:r>
            <a:r>
              <a:rPr lang="zh-CN" altLang="en-US" smtClean="0"/>
              <a:t>的</a:t>
            </a:r>
            <a:r>
              <a:rPr lang="en-US" altLang="zh-CN" smtClean="0"/>
              <a:t>Visual Studio.net</a:t>
            </a:r>
            <a:endParaRPr lang="zh-CN" altLang="en-US" smtClean="0"/>
          </a:p>
          <a:p>
            <a:pPr eaLnBrk="1" hangingPunct="1"/>
            <a:r>
              <a:rPr lang="en-US" altLang="zh-CN" smtClean="0"/>
              <a:t>Eclipse</a:t>
            </a:r>
            <a:endParaRPr lang="en-US" altLang="zh-CN" sz="3200" smtClean="0"/>
          </a:p>
        </p:txBody>
      </p:sp>
      <p:sp>
        <p:nvSpPr>
          <p:cNvPr id="14340" name="日期占位符 3"/>
          <p:cNvSpPr>
            <a:spLocks noGrp="1"/>
          </p:cNvSpPr>
          <p:nvPr>
            <p:ph type="dt" sz="quarter" idx="10"/>
          </p:nvPr>
        </p:nvSpPr>
        <p:spPr>
          <a:noFill/>
        </p:spPr>
        <p:txBody>
          <a:bodyPr/>
          <a:lstStyle/>
          <a:p>
            <a:fld id="{9F897C9D-5217-4226-9229-3B0F2FB77490}"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4"/>
          <p:cNvSpPr>
            <a:spLocks noGrp="1"/>
          </p:cNvSpPr>
          <p:nvPr>
            <p:ph type="dt" sz="quarter" idx="10"/>
          </p:nvPr>
        </p:nvSpPr>
        <p:spPr>
          <a:noFill/>
        </p:spPr>
        <p:txBody>
          <a:bodyPr/>
          <a:lstStyle/>
          <a:p>
            <a:fld id="{8414CB2A-EE7B-414C-8D08-90FE7E2F1901}" type="datetime1">
              <a:rPr lang="zh-CN" altLang="en-US" smtClean="0"/>
            </a:fld>
            <a:endParaRPr lang="en-US" altLang="zh-CN" smtClean="0"/>
          </a:p>
        </p:txBody>
      </p:sp>
      <p:sp>
        <p:nvSpPr>
          <p:cNvPr id="3076" name="Rectangle 2"/>
          <p:cNvSpPr>
            <a:spLocks noGrp="1" noChangeArrowheads="1"/>
          </p:cNvSpPr>
          <p:nvPr>
            <p:ph type="title"/>
          </p:nvPr>
        </p:nvSpPr>
        <p:spPr/>
        <p:txBody>
          <a:bodyPr/>
          <a:lstStyle/>
          <a:p>
            <a:pPr eaLnBrk="1" hangingPunct="1"/>
            <a:endParaRPr lang="zh-CN" altLang="en-US" b="1" smtClean="0"/>
          </a:p>
        </p:txBody>
      </p:sp>
      <p:sp>
        <p:nvSpPr>
          <p:cNvPr id="3077" name="Rectangle 3"/>
          <p:cNvSpPr>
            <a:spLocks noGrp="1" noChangeArrowheads="1"/>
          </p:cNvSpPr>
          <p:nvPr>
            <p:ph type="body" sz="half" idx="1"/>
          </p:nvPr>
        </p:nvSpPr>
        <p:spPr>
          <a:xfrm>
            <a:off x="611188" y="1773238"/>
            <a:ext cx="8388350" cy="3522662"/>
          </a:xfrm>
        </p:spPr>
        <p:txBody>
          <a:bodyPr/>
          <a:lstStyle/>
          <a:p>
            <a:pPr eaLnBrk="1" hangingPunct="1"/>
            <a:r>
              <a:rPr lang="zh-CN" altLang="en-US" sz="2800" smtClean="0"/>
              <a:t>矩形法则的数值积分方法估算</a:t>
            </a:r>
            <a:r>
              <a:rPr lang="en-US" altLang="zh-CN" sz="2800" smtClean="0"/>
              <a:t>Pi</a:t>
            </a:r>
            <a:r>
              <a:rPr lang="zh-CN" altLang="en-US" sz="2800" smtClean="0"/>
              <a:t>的值</a:t>
            </a:r>
            <a:endParaRPr lang="zh-CN" altLang="en-US" sz="2800" smtClean="0"/>
          </a:p>
        </p:txBody>
      </p:sp>
      <p:graphicFrame>
        <p:nvGraphicFramePr>
          <p:cNvPr id="3074" name="Object 4"/>
          <p:cNvGraphicFramePr>
            <a:graphicFrameLocks noChangeAspect="1"/>
          </p:cNvGraphicFramePr>
          <p:nvPr>
            <p:ph sz="half" idx="2"/>
          </p:nvPr>
        </p:nvGraphicFramePr>
        <p:xfrm>
          <a:off x="539750" y="2349500"/>
          <a:ext cx="7740650" cy="1016000"/>
        </p:xfrm>
        <a:graphic>
          <a:graphicData uri="http://schemas.openxmlformats.org/presentationml/2006/ole">
            <mc:AlternateContent xmlns:mc="http://schemas.openxmlformats.org/markup-compatibility/2006">
              <mc:Choice xmlns:v="urn:schemas-microsoft-com:vml" Requires="v">
                <p:oleObj spid="_x0000_s4097" name="Microsoft 公式 3.0" r:id="rId1" imgW="78943200" imgH="10363200" progId="Equation.3">
                  <p:embed/>
                </p:oleObj>
              </mc:Choice>
              <mc:Fallback>
                <p:oleObj name="Microsoft 公式 3.0" r:id="rId1" imgW="78943200" imgH="10363200" progId="Equation.3">
                  <p:embed/>
                  <p:pic>
                    <p:nvPicPr>
                      <p:cNvPr id="0" name="Object 4"/>
                      <p:cNvPicPr>
                        <a:picLocks noChangeAspect="1"/>
                      </p:cNvPicPr>
                      <p:nvPr/>
                    </p:nvPicPr>
                    <p:blipFill>
                      <a:blip r:embed="rId2"/>
                      <a:stretch>
                        <a:fillRect/>
                      </a:stretch>
                    </p:blipFill>
                    <p:spPr>
                      <a:xfrm>
                        <a:off x="539750" y="2349500"/>
                        <a:ext cx="7740650" cy="1016000"/>
                      </a:xfrm>
                      <a:prstGeom prst="rect">
                        <a:avLst/>
                      </a:prstGeom>
                      <a:noFill/>
                      <a:ln w="9525">
                        <a:noFill/>
                      </a:ln>
                    </p:spPr>
                  </p:pic>
                </p:oleObj>
              </mc:Fallback>
            </mc:AlternateContent>
          </a:graphicData>
        </a:graphic>
      </p:graphicFrame>
      <p:pic>
        <p:nvPicPr>
          <p:cNvPr id="3078" name="Picture 6"/>
          <p:cNvPicPr>
            <a:picLocks noChangeAspect="1" noChangeArrowheads="1"/>
          </p:cNvPicPr>
          <p:nvPr/>
        </p:nvPicPr>
        <p:blipFill>
          <a:blip r:embed="rId3"/>
          <a:srcRect/>
          <a:stretch>
            <a:fillRect/>
          </a:stretch>
        </p:blipFill>
        <p:spPr bwMode="auto">
          <a:xfrm>
            <a:off x="971550" y="3357563"/>
            <a:ext cx="6480175" cy="3024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631825"/>
          </a:xfrm>
        </p:spPr>
        <p:txBody>
          <a:bodyPr/>
          <a:lstStyle/>
          <a:p>
            <a:pPr eaLnBrk="1" hangingPunct="1"/>
            <a:r>
              <a:rPr lang="en-US" altLang="zh-CN" sz="3400" b="1" smtClean="0"/>
              <a:t>OpenMP</a:t>
            </a:r>
            <a:r>
              <a:rPr lang="zh-CN" altLang="en-US" sz="3400" b="1" smtClean="0"/>
              <a:t>计算实例</a:t>
            </a:r>
            <a:endParaRPr lang="en-US" altLang="zh-CN" sz="3400" b="1" smtClean="0"/>
          </a:p>
        </p:txBody>
      </p:sp>
      <p:sp>
        <p:nvSpPr>
          <p:cNvPr id="59395" name="Rectangle 3"/>
          <p:cNvSpPr>
            <a:spLocks noGrp="1" noChangeArrowheads="1"/>
          </p:cNvSpPr>
          <p:nvPr>
            <p:ph type="body" idx="1"/>
          </p:nvPr>
        </p:nvSpPr>
        <p:spPr>
          <a:xfrm>
            <a:off x="428596" y="1357298"/>
            <a:ext cx="8229600" cy="4608513"/>
          </a:xfrm>
        </p:spPr>
        <p:txBody>
          <a:bodyPr>
            <a:normAutofit fontScale="92500" lnSpcReduction="20000"/>
          </a:bodyPr>
          <a:lstStyle/>
          <a:p>
            <a:pPr eaLnBrk="1" hangingPunct="1">
              <a:lnSpc>
                <a:spcPct val="80000"/>
              </a:lnSpc>
            </a:pPr>
            <a:r>
              <a:rPr lang="en-US" altLang="zh-CN" sz="2800" dirty="0" smtClean="0"/>
              <a:t>C</a:t>
            </a:r>
            <a:r>
              <a:rPr lang="zh-CN" altLang="en-US" sz="2800" dirty="0" smtClean="0"/>
              <a:t>语言写的串行程序</a:t>
            </a:r>
            <a:endParaRPr lang="zh-CN" altLang="en-US" sz="2800" dirty="0" smtClean="0"/>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Seriel</a:t>
            </a:r>
            <a:r>
              <a:rPr lang="en-US" altLang="zh-CN" sz="2800" dirty="0" smtClean="0">
                <a:latin typeface="Times New Roman" panose="02020603050405020304" pitchFamily="18" charset="0"/>
              </a:rPr>
              <a:t> Code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static long </a:t>
            </a:r>
            <a:r>
              <a:rPr lang="en-US" altLang="zh-CN" sz="2800" dirty="0" err="1" smtClean="0">
                <a:latin typeface="Times New Roman" panose="02020603050405020304" pitchFamily="18" charset="0"/>
              </a:rPr>
              <a:t>num_steps</a:t>
            </a:r>
            <a:r>
              <a:rPr lang="en-US" altLang="zh-CN" sz="2800" dirty="0" smtClean="0">
                <a:latin typeface="Times New Roman" panose="02020603050405020304" pitchFamily="18" charset="0"/>
              </a:rPr>
              <a:t> = 100000;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double step;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void main ()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int</a:t>
            </a: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i</a:t>
            </a:r>
            <a:r>
              <a:rPr lang="en-US" altLang="zh-CN" sz="2800" dirty="0" smtClean="0">
                <a:latin typeface="Times New Roman" panose="02020603050405020304" pitchFamily="18" charset="0"/>
              </a:rPr>
              <a:t>;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double x, pi, sum = 0.0;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step = 1.0/(double) </a:t>
            </a:r>
            <a:r>
              <a:rPr lang="en-US" altLang="zh-CN" sz="2800" dirty="0" err="1" smtClean="0">
                <a:latin typeface="Times New Roman" panose="02020603050405020304" pitchFamily="18" charset="0"/>
              </a:rPr>
              <a:t>num_steps</a:t>
            </a:r>
            <a:r>
              <a:rPr lang="en-US" altLang="zh-CN" sz="2800" dirty="0" smtClean="0">
                <a:latin typeface="Times New Roman" panose="02020603050405020304" pitchFamily="18" charset="0"/>
              </a:rPr>
              <a:t>;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for (</a:t>
            </a:r>
            <a:r>
              <a:rPr lang="en-US" altLang="zh-CN" sz="2800" dirty="0" err="1" smtClean="0">
                <a:latin typeface="Times New Roman" panose="02020603050405020304" pitchFamily="18" charset="0"/>
              </a:rPr>
              <a:t>i</a:t>
            </a:r>
            <a:r>
              <a:rPr lang="en-US" altLang="zh-CN" sz="2800" dirty="0" smtClean="0">
                <a:latin typeface="Times New Roman" panose="02020603050405020304" pitchFamily="18" charset="0"/>
              </a:rPr>
              <a:t>=0;i&lt; </a:t>
            </a:r>
            <a:r>
              <a:rPr lang="en-US" altLang="zh-CN" sz="2800" dirty="0" err="1" smtClean="0">
                <a:latin typeface="Times New Roman" panose="02020603050405020304" pitchFamily="18" charset="0"/>
              </a:rPr>
              <a:t>num_steps</a:t>
            </a: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i</a:t>
            </a:r>
            <a:r>
              <a:rPr lang="en-US" altLang="zh-CN" sz="2800" dirty="0" smtClean="0">
                <a:latin typeface="Times New Roman" panose="02020603050405020304" pitchFamily="18" charset="0"/>
              </a:rPr>
              <a:t>++){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x = (i+0.5)*step;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sum = sum + 4.0/(1.0+x*x);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	  pi = step * sum; </a:t>
            </a:r>
            <a:endParaRPr lang="en-US" altLang="zh-CN" sz="2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smtClean="0">
                <a:latin typeface="Times New Roman" panose="02020603050405020304" pitchFamily="18" charset="0"/>
              </a:rPr>
              <a:t>}</a:t>
            </a:r>
            <a:endParaRPr lang="en-US" altLang="zh-CN" sz="2800" dirty="0" smtClean="0">
              <a:latin typeface="Times New Roman" panose="02020603050405020304" pitchFamily="18" charset="0"/>
            </a:endParaRPr>
          </a:p>
        </p:txBody>
      </p:sp>
      <p:sp>
        <p:nvSpPr>
          <p:cNvPr id="59396"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altLang="zh-CN" b="1" smtClean="0"/>
              <a:t>OpenMP</a:t>
            </a:r>
            <a:r>
              <a:rPr lang="zh-CN" altLang="en-US" b="1" smtClean="0"/>
              <a:t>计算实例</a:t>
            </a:r>
            <a:endParaRPr lang="en-US" altLang="zh-CN" b="1" smtClean="0"/>
          </a:p>
        </p:txBody>
      </p:sp>
      <p:sp>
        <p:nvSpPr>
          <p:cNvPr id="60419" name="Rectangle 3"/>
          <p:cNvSpPr>
            <a:spLocks noGrp="1" noChangeArrowheads="1"/>
          </p:cNvSpPr>
          <p:nvPr>
            <p:ph type="body" idx="1"/>
          </p:nvPr>
        </p:nvSpPr>
        <p:spPr>
          <a:xfrm>
            <a:off x="457200" y="1268412"/>
            <a:ext cx="8229600" cy="5232421"/>
          </a:xfrm>
        </p:spPr>
        <p:txBody>
          <a:bodyPr>
            <a:normAutofit/>
          </a:bodyPr>
          <a:lstStyle/>
          <a:p>
            <a:pPr eaLnBrk="1" hangingPunct="1">
              <a:lnSpc>
                <a:spcPct val="80000"/>
              </a:lnSpc>
            </a:pPr>
            <a:r>
              <a:rPr lang="zh-CN" altLang="en-US" sz="1400" dirty="0" smtClean="0">
                <a:hlinkClick r:id="rId1" action="ppaction://hlinkfile"/>
              </a:rPr>
              <a:t>使用并行域并行化的程序</a:t>
            </a:r>
            <a:r>
              <a:rPr lang="en-US" altLang="zh-HK" sz="1400" dirty="0" smtClean="0">
                <a:hlinkClick r:id="rId1" action="ppaction://hlinkfile"/>
              </a:rPr>
              <a:t>//1</a:t>
            </a:r>
            <a:endParaRPr lang="en-US" altLang="zh-CN" sz="1400" dirty="0" smtClean="0"/>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#include &lt;</a:t>
            </a:r>
            <a:r>
              <a:rPr lang="en-US" altLang="zh-CN" sz="1400" dirty="0" err="1" smtClean="0">
                <a:latin typeface="Times New Roman" panose="02020603050405020304" pitchFamily="18" charset="0"/>
              </a:rPr>
              <a:t>omp.h</a:t>
            </a:r>
            <a:r>
              <a:rPr lang="en-US" altLang="zh-CN" sz="1400" dirty="0" smtClean="0">
                <a:latin typeface="Times New Roman" panose="02020603050405020304" pitchFamily="18" charset="0"/>
              </a:rPr>
              <a:t>&gt;</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static long </a:t>
            </a:r>
            <a:r>
              <a:rPr lang="en-US" altLang="zh-CN" sz="1400" dirty="0" err="1" smtClean="0">
                <a:latin typeface="Times New Roman" panose="02020603050405020304" pitchFamily="18" charset="0"/>
              </a:rPr>
              <a:t>num_steps</a:t>
            </a:r>
            <a:r>
              <a:rPr lang="en-US" altLang="zh-CN" sz="1400" dirty="0" smtClean="0">
                <a:latin typeface="Times New Roman" panose="02020603050405020304" pitchFamily="18" charset="0"/>
              </a:rPr>
              <a:t> = 100000;</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double step;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solidFill>
                  <a:schemeClr val="hlink"/>
                </a:solidFill>
                <a:latin typeface="Times New Roman" panose="02020603050405020304" pitchFamily="18" charset="0"/>
              </a:rPr>
              <a:t>#define NUM_THREADS 2</a:t>
            </a:r>
            <a:r>
              <a:rPr lang="en-US" altLang="zh-CN" sz="1400" dirty="0" smtClean="0">
                <a:latin typeface="Times New Roman" panose="02020603050405020304" pitchFamily="18" charset="0"/>
              </a:rPr>
              <a:t>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void main ()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double x, pi, sum[NUM_THREADS];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step = 1.0/(double) </a:t>
            </a:r>
            <a:r>
              <a:rPr lang="en-US" altLang="zh-CN" sz="1400" dirty="0" err="1" smtClean="0">
                <a:latin typeface="Times New Roman" panose="02020603050405020304" pitchFamily="18" charset="0"/>
              </a:rPr>
              <a:t>num_steps</a:t>
            </a:r>
            <a:r>
              <a:rPr lang="en-US" altLang="zh-CN" sz="1400" dirty="0" smtClean="0">
                <a:latin typeface="Times New Roman" panose="02020603050405020304" pitchFamily="18" charset="0"/>
              </a:rPr>
              <a:t>;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a:t>
            </a:r>
            <a:r>
              <a:rPr lang="en-US" altLang="zh-CN" sz="1400" dirty="0" err="1" smtClean="0">
                <a:solidFill>
                  <a:schemeClr val="hlink"/>
                </a:solidFill>
                <a:latin typeface="Times New Roman" panose="02020603050405020304" pitchFamily="18" charset="0"/>
              </a:rPr>
              <a:t>omp_set_num_threads</a:t>
            </a:r>
            <a:r>
              <a:rPr lang="en-US" altLang="zh-CN" sz="1400" dirty="0" smtClean="0">
                <a:solidFill>
                  <a:schemeClr val="hlink"/>
                </a:solidFill>
                <a:latin typeface="Times New Roman" panose="02020603050405020304" pitchFamily="18" charset="0"/>
              </a:rPr>
              <a:t>(NUM_THREADS)</a:t>
            </a:r>
            <a:r>
              <a:rPr lang="en-US" altLang="zh-HK" sz="1400" dirty="0" smtClean="0">
                <a:solidFill>
                  <a:schemeClr val="hlink"/>
                </a:solidFill>
                <a:latin typeface="Times New Roman" panose="02020603050405020304" pitchFamily="18" charset="0"/>
              </a:rPr>
              <a:t>;</a:t>
            </a:r>
            <a:r>
              <a:rPr lang="en-US" altLang="zh-CN" sz="1400" dirty="0" smtClean="0">
                <a:solidFill>
                  <a:schemeClr val="hlink"/>
                </a:solidFill>
                <a:latin typeface="Times New Roman" panose="02020603050405020304" pitchFamily="18" charset="0"/>
              </a:rPr>
              <a:t> </a:t>
            </a:r>
            <a:r>
              <a:rPr lang="en-US" altLang="zh-HK" sz="1400" dirty="0" smtClean="0">
                <a:solidFill>
                  <a:schemeClr val="hlink"/>
                </a:solidFill>
                <a:latin typeface="Times New Roman" panose="02020603050405020304" pitchFamily="18" charset="0"/>
              </a:rPr>
              <a:t>//</a:t>
            </a:r>
            <a:endParaRPr lang="en-US" altLang="zh-CN" sz="1400" dirty="0" smtClean="0">
              <a:solidFill>
                <a:schemeClr va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pragma</a:t>
            </a: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omp</a:t>
            </a:r>
            <a:r>
              <a:rPr lang="en-US" altLang="zh-CN" sz="1400" dirty="0" smtClean="0">
                <a:latin typeface="Times New Roman" panose="02020603050405020304" pitchFamily="18" charset="0"/>
              </a:rPr>
              <a:t> parallel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double x;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id;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a:t>
            </a:r>
            <a:r>
              <a:rPr lang="en-US" altLang="zh-CN" sz="1400" dirty="0" smtClean="0">
                <a:solidFill>
                  <a:schemeClr val="hlink"/>
                </a:solidFill>
                <a:latin typeface="Times New Roman" panose="02020603050405020304" pitchFamily="18" charset="0"/>
              </a:rPr>
              <a:t>id = </a:t>
            </a:r>
            <a:r>
              <a:rPr lang="en-US" altLang="zh-CN" sz="1400" dirty="0" err="1" smtClean="0">
                <a:solidFill>
                  <a:schemeClr val="hlink"/>
                </a:solidFill>
                <a:latin typeface="Times New Roman" panose="02020603050405020304" pitchFamily="18" charset="0"/>
              </a:rPr>
              <a:t>omp_get_thread_num</a:t>
            </a:r>
            <a:r>
              <a:rPr lang="en-US" altLang="zh-CN" sz="1400" dirty="0" smtClean="0">
                <a:solidFill>
                  <a:schemeClr val="hlink"/>
                </a:solidFill>
                <a:latin typeface="Times New Roman" panose="02020603050405020304" pitchFamily="18" charset="0"/>
              </a:rPr>
              <a:t>(); </a:t>
            </a:r>
            <a:endParaRPr lang="en-US" altLang="zh-CN" sz="1400" dirty="0" smtClean="0">
              <a:solidFill>
                <a:schemeClr va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solidFill>
                  <a:schemeClr val="hlink"/>
                </a:solidFill>
                <a:latin typeface="Times New Roman" panose="02020603050405020304" pitchFamily="18" charset="0"/>
              </a:rPr>
              <a:t>	  	for (</a:t>
            </a:r>
            <a:r>
              <a:rPr lang="en-US" altLang="zh-CN" sz="1400" dirty="0" err="1" smtClean="0">
                <a:solidFill>
                  <a:schemeClr val="hlink"/>
                </a:solidFill>
                <a:latin typeface="Times New Roman" panose="02020603050405020304" pitchFamily="18" charset="0"/>
              </a:rPr>
              <a:t>i</a:t>
            </a:r>
            <a:r>
              <a:rPr lang="en-US" altLang="zh-CN" sz="1400" dirty="0" smtClean="0">
                <a:solidFill>
                  <a:schemeClr val="hlink"/>
                </a:solidFill>
                <a:latin typeface="Times New Roman" panose="02020603050405020304" pitchFamily="18" charset="0"/>
              </a:rPr>
              <a:t>=id, sum[id]=0.0;i&lt; </a:t>
            </a:r>
            <a:r>
              <a:rPr lang="en-US" altLang="zh-CN" sz="1400" dirty="0" err="1" smtClean="0">
                <a:solidFill>
                  <a:schemeClr val="hlink"/>
                </a:solidFill>
                <a:latin typeface="Times New Roman" panose="02020603050405020304" pitchFamily="18" charset="0"/>
              </a:rPr>
              <a:t>num_steps</a:t>
            </a:r>
            <a:r>
              <a:rPr lang="en-US" altLang="zh-CN" sz="1400" dirty="0" smtClean="0">
                <a:solidFill>
                  <a:schemeClr val="hlink"/>
                </a:solidFill>
                <a:latin typeface="Times New Roman" panose="02020603050405020304" pitchFamily="18" charset="0"/>
              </a:rPr>
              <a:t>; </a:t>
            </a:r>
            <a:r>
              <a:rPr lang="en-US" altLang="zh-CN" sz="1400" dirty="0" err="1" smtClean="0">
                <a:solidFill>
                  <a:schemeClr val="hlink"/>
                </a:solidFill>
                <a:latin typeface="Times New Roman" panose="02020603050405020304" pitchFamily="18" charset="0"/>
              </a:rPr>
              <a:t>i</a:t>
            </a:r>
            <a:r>
              <a:rPr lang="en-US" altLang="zh-CN" sz="1400" dirty="0" smtClean="0">
                <a:solidFill>
                  <a:schemeClr val="hlink"/>
                </a:solidFill>
                <a:latin typeface="Times New Roman" panose="02020603050405020304" pitchFamily="18" charset="0"/>
              </a:rPr>
              <a:t>=</a:t>
            </a:r>
            <a:r>
              <a:rPr lang="en-US" altLang="zh-CN" sz="1400" dirty="0" err="1" smtClean="0">
                <a:solidFill>
                  <a:schemeClr val="hlink"/>
                </a:solidFill>
                <a:latin typeface="Times New Roman" panose="02020603050405020304" pitchFamily="18" charset="0"/>
              </a:rPr>
              <a:t>i+NUM_THREADS</a:t>
            </a:r>
            <a:r>
              <a:rPr lang="en-US" altLang="zh-CN" sz="1400" dirty="0" smtClean="0">
                <a:solidFill>
                  <a:schemeClr val="hlink"/>
                </a:solidFill>
                <a:latin typeface="Times New Roman" panose="02020603050405020304" pitchFamily="18" charset="0"/>
              </a:rPr>
              <a:t>){</a:t>
            </a:r>
            <a:r>
              <a:rPr lang="en-US" altLang="zh-HK" sz="1400" dirty="0" smtClean="0">
                <a:solidFill>
                  <a:schemeClr val="hlink"/>
                </a:solidFill>
                <a:latin typeface="Times New Roman" panose="02020603050405020304" pitchFamily="18" charset="0"/>
              </a:rPr>
              <a:t>//</a:t>
            </a:r>
            <a:endParaRPr lang="en-US" altLang="zh-CN" sz="1400" dirty="0" smtClean="0">
              <a:solidFill>
                <a:schemeClr va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x = (i+0.5)*step;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sum[id] += 4.0/(1.0+x*x);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	  for(</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=0, pi=0.0;i&lt;</a:t>
            </a:r>
            <a:r>
              <a:rPr lang="en-US" altLang="zh-CN" sz="1400" dirty="0" err="1" smtClean="0">
                <a:latin typeface="Times New Roman" panose="02020603050405020304" pitchFamily="18" charset="0"/>
              </a:rPr>
              <a:t>NUM_THREADS;i</a:t>
            </a:r>
            <a:r>
              <a:rPr lang="en-US" altLang="zh-CN" sz="1400" dirty="0" smtClean="0">
                <a:latin typeface="Times New Roman" panose="02020603050405020304" pitchFamily="18" charset="0"/>
              </a:rPr>
              <a:t>++)</a:t>
            </a:r>
            <a:endParaRPr lang="en-US" altLang="zh-HK"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HK" sz="1400" dirty="0" smtClean="0">
                <a:latin typeface="Times New Roman" panose="02020603050405020304" pitchFamily="18" charset="0"/>
              </a:rPr>
              <a:t>		</a:t>
            </a:r>
            <a:r>
              <a:rPr lang="en-US" altLang="zh-CN" sz="1400" dirty="0" smtClean="0">
                <a:latin typeface="Times New Roman" panose="02020603050405020304" pitchFamily="18" charset="0"/>
              </a:rPr>
              <a:t>pi += sum[</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 step; </a:t>
            </a:r>
            <a:endParaRPr lang="en-US" altLang="zh-CN" sz="14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400" dirty="0" smtClean="0">
                <a:latin typeface="Times New Roman" panose="02020603050405020304" pitchFamily="18" charset="0"/>
              </a:rPr>
              <a:t>}</a:t>
            </a:r>
            <a:endParaRPr lang="en-US" altLang="zh-CN" sz="1400" dirty="0" smtClean="0">
              <a:latin typeface="Times New Roman" panose="02020603050405020304" pitchFamily="18" charset="0"/>
            </a:endParaRPr>
          </a:p>
        </p:txBody>
      </p:sp>
      <p:sp>
        <p:nvSpPr>
          <p:cNvPr id="6042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631825"/>
          </a:xfrm>
        </p:spPr>
        <p:txBody>
          <a:bodyPr/>
          <a:lstStyle/>
          <a:p>
            <a:pPr eaLnBrk="1" hangingPunct="1"/>
            <a:r>
              <a:rPr lang="en-US" altLang="zh-CN" sz="3400" b="1" smtClean="0"/>
              <a:t>OpenMP</a:t>
            </a:r>
            <a:r>
              <a:rPr lang="zh-CN" altLang="en-US" sz="3400" b="1" smtClean="0"/>
              <a:t>计算实例</a:t>
            </a:r>
            <a:endParaRPr lang="en-US" altLang="zh-CN" sz="3400" b="1" smtClean="0"/>
          </a:p>
        </p:txBody>
      </p:sp>
      <p:sp>
        <p:nvSpPr>
          <p:cNvPr id="61443" name="Rectangle 3"/>
          <p:cNvSpPr>
            <a:spLocks noGrp="1" noChangeArrowheads="1"/>
          </p:cNvSpPr>
          <p:nvPr>
            <p:ph type="body" idx="1"/>
          </p:nvPr>
        </p:nvSpPr>
        <p:spPr>
          <a:xfrm>
            <a:off x="428596" y="1142984"/>
            <a:ext cx="8229600" cy="5294312"/>
          </a:xfrm>
        </p:spPr>
        <p:txBody>
          <a:bodyPr>
            <a:normAutofit fontScale="92500" lnSpcReduction="10000"/>
          </a:bodyPr>
          <a:lstStyle/>
          <a:p>
            <a:pPr eaLnBrk="1" hangingPunct="1">
              <a:lnSpc>
                <a:spcPct val="80000"/>
              </a:lnSpc>
            </a:pPr>
            <a:r>
              <a:rPr lang="zh-CN" altLang="en-US" sz="1600" dirty="0" smtClean="0">
                <a:hlinkClick r:id="rId1" action="ppaction://hlinkfile"/>
              </a:rPr>
              <a:t>使用共享任务结构并行化的程序 </a:t>
            </a:r>
            <a:r>
              <a:rPr lang="en-US" altLang="zh-HK" sz="1600" dirty="0" smtClean="0">
                <a:hlinkClick r:id="rId1" action="ppaction://hlinkfile"/>
              </a:rPr>
              <a:t>//2</a:t>
            </a:r>
            <a:endParaRPr lang="en-US" altLang="zh-CN" sz="1600" dirty="0" smtClean="0"/>
          </a:p>
          <a:p>
            <a:pPr eaLnBrk="1" hangingPunct="1">
              <a:lnSpc>
                <a:spcPct val="80000"/>
              </a:lnSpc>
              <a:buFont typeface="Wingdings" panose="05000000000000000000" pitchFamily="2" charset="2"/>
              <a:buNone/>
            </a:pPr>
            <a:r>
              <a:rPr lang="en-US" altLang="zh-CN" sz="1600" dirty="0" smtClean="0"/>
              <a:t>#include &lt;</a:t>
            </a:r>
            <a:r>
              <a:rPr lang="en-US" altLang="zh-CN" sz="1600" dirty="0" err="1" smtClean="0"/>
              <a:t>omp.h</a:t>
            </a:r>
            <a:r>
              <a:rPr lang="en-US" altLang="zh-CN" sz="1600" dirty="0" smtClean="0"/>
              <a:t>&gt;</a:t>
            </a:r>
            <a:endParaRPr lang="en-US" altLang="zh-CN" sz="1600" dirty="0" smtClean="0"/>
          </a:p>
          <a:p>
            <a:pPr eaLnBrk="1" hangingPunct="1">
              <a:lnSpc>
                <a:spcPct val="80000"/>
              </a:lnSpc>
              <a:buFont typeface="Wingdings" panose="05000000000000000000" pitchFamily="2" charset="2"/>
              <a:buNone/>
            </a:pPr>
            <a:r>
              <a:rPr lang="en-US" altLang="zh-CN" sz="1600" dirty="0" smtClean="0"/>
              <a:t>static long </a:t>
            </a:r>
            <a:r>
              <a:rPr lang="en-US" altLang="zh-CN" sz="1600" dirty="0" err="1" smtClean="0"/>
              <a:t>num_steps</a:t>
            </a:r>
            <a:r>
              <a:rPr lang="en-US" altLang="zh-CN" sz="1600" dirty="0" smtClean="0"/>
              <a:t> = 100000;</a:t>
            </a:r>
            <a:endParaRPr lang="en-US" altLang="zh-CN" sz="1600" dirty="0" smtClean="0"/>
          </a:p>
          <a:p>
            <a:pPr eaLnBrk="1" hangingPunct="1">
              <a:lnSpc>
                <a:spcPct val="80000"/>
              </a:lnSpc>
              <a:buFont typeface="Wingdings" panose="05000000000000000000" pitchFamily="2" charset="2"/>
              <a:buNone/>
            </a:pPr>
            <a:r>
              <a:rPr lang="en-US" altLang="zh-CN" sz="1600" dirty="0" smtClean="0"/>
              <a:t>double step; </a:t>
            </a:r>
            <a:endParaRPr lang="en-US" altLang="zh-CN" sz="1600" dirty="0" smtClean="0"/>
          </a:p>
          <a:p>
            <a:pPr eaLnBrk="1" hangingPunct="1">
              <a:lnSpc>
                <a:spcPct val="80000"/>
              </a:lnSpc>
              <a:buFont typeface="Wingdings" panose="05000000000000000000" pitchFamily="2" charset="2"/>
              <a:buNone/>
            </a:pPr>
            <a:r>
              <a:rPr lang="en-US" altLang="zh-CN" sz="1600" dirty="0" smtClean="0"/>
              <a:t>#define NUM_THREADS 2 </a:t>
            </a:r>
            <a:endParaRPr lang="en-US" altLang="zh-CN" sz="1600" dirty="0" smtClean="0"/>
          </a:p>
          <a:p>
            <a:pPr eaLnBrk="1" hangingPunct="1">
              <a:lnSpc>
                <a:spcPct val="80000"/>
              </a:lnSpc>
              <a:buFont typeface="Wingdings" panose="05000000000000000000" pitchFamily="2" charset="2"/>
              <a:buNone/>
            </a:pPr>
            <a:r>
              <a:rPr lang="en-US" altLang="zh-CN" sz="1600" dirty="0" smtClean="0"/>
              <a:t>void main ()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r>
              <a:rPr lang="en-US" altLang="zh-CN" sz="1600" dirty="0" err="1" smtClean="0"/>
              <a:t>int</a:t>
            </a:r>
            <a:r>
              <a:rPr lang="en-US" altLang="zh-CN" sz="1600" dirty="0" smtClean="0"/>
              <a:t> </a:t>
            </a:r>
            <a:r>
              <a:rPr lang="en-US" altLang="zh-CN" sz="1600" dirty="0" err="1" smtClean="0"/>
              <a:t>i</a:t>
            </a:r>
            <a:r>
              <a:rPr lang="en-US" altLang="zh-CN" sz="1600" dirty="0" smtClean="0"/>
              <a:t>; 	  </a:t>
            </a:r>
            <a:endParaRPr lang="en-US" altLang="zh-CN" sz="1600" dirty="0" smtClean="0"/>
          </a:p>
          <a:p>
            <a:pPr eaLnBrk="1" hangingPunct="1">
              <a:lnSpc>
                <a:spcPct val="80000"/>
              </a:lnSpc>
              <a:buFont typeface="Wingdings" panose="05000000000000000000" pitchFamily="2" charset="2"/>
              <a:buNone/>
            </a:pPr>
            <a:r>
              <a:rPr lang="en-US" altLang="zh-CN" sz="1600" dirty="0" smtClean="0"/>
              <a:t>	  double x, pi, sum[NUM_THREADS]; </a:t>
            </a:r>
            <a:endParaRPr lang="en-US" altLang="zh-CN" sz="1600" dirty="0" smtClean="0"/>
          </a:p>
          <a:p>
            <a:pPr eaLnBrk="1" hangingPunct="1">
              <a:lnSpc>
                <a:spcPct val="80000"/>
              </a:lnSpc>
              <a:buFont typeface="Wingdings" panose="05000000000000000000" pitchFamily="2" charset="2"/>
              <a:buNone/>
            </a:pPr>
            <a:r>
              <a:rPr lang="en-US" altLang="zh-CN" sz="1600" dirty="0" smtClean="0"/>
              <a:t>	  step = 1.0/(double) </a:t>
            </a:r>
            <a:r>
              <a:rPr lang="en-US" altLang="zh-CN" sz="1600" dirty="0" err="1" smtClean="0"/>
              <a:t>num_steps</a:t>
            </a:r>
            <a:r>
              <a:rPr lang="en-US" altLang="zh-CN" sz="1600" dirty="0" smtClean="0"/>
              <a:t>;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r>
              <a:rPr lang="en-US" altLang="zh-CN" sz="1600" dirty="0" err="1" smtClean="0"/>
              <a:t>omp_set_num_threads</a:t>
            </a:r>
            <a:r>
              <a:rPr lang="en-US" altLang="zh-CN" sz="1600" dirty="0" smtClean="0"/>
              <a:t>(NUM_THREADS) </a:t>
            </a:r>
            <a:r>
              <a:rPr lang="en-US" altLang="zh-HK" sz="1600" dirty="0" smtClean="0"/>
              <a:t>;//******</a:t>
            </a:r>
            <a:endParaRPr lang="en-US" altLang="zh-CN" sz="1600" dirty="0" smtClean="0"/>
          </a:p>
          <a:p>
            <a:pPr eaLnBrk="1" hangingPunct="1">
              <a:lnSpc>
                <a:spcPct val="80000"/>
              </a:lnSpc>
              <a:buFont typeface="Wingdings" panose="05000000000000000000" pitchFamily="2" charset="2"/>
              <a:buNone/>
            </a:pPr>
            <a:r>
              <a:rPr lang="en-US" altLang="zh-CN" sz="1600" dirty="0" smtClean="0"/>
              <a:t>	  #</a:t>
            </a:r>
            <a:r>
              <a:rPr lang="en-US" altLang="zh-CN" sz="1600" dirty="0" err="1" smtClean="0"/>
              <a:t>pragma</a:t>
            </a:r>
            <a:r>
              <a:rPr lang="en-US" altLang="zh-CN" sz="1600" dirty="0" smtClean="0"/>
              <a:t> </a:t>
            </a:r>
            <a:r>
              <a:rPr lang="en-US" altLang="zh-CN" sz="1600" dirty="0" err="1" smtClean="0"/>
              <a:t>omp</a:t>
            </a:r>
            <a:r>
              <a:rPr lang="en-US" altLang="zh-CN" sz="1600" dirty="0" smtClean="0"/>
              <a:t> parallel </a:t>
            </a:r>
            <a:r>
              <a:rPr lang="en-US" altLang="zh-HK" sz="1600" dirty="0" smtClean="0"/>
              <a:t>//******</a:t>
            </a:r>
            <a:endParaRPr lang="en-US" altLang="zh-CN" sz="1600" dirty="0" smtClean="0"/>
          </a:p>
          <a:p>
            <a:pPr eaLnBrk="1" hangingPunct="1">
              <a:lnSpc>
                <a:spcPct val="80000"/>
              </a:lnSpc>
              <a:buFont typeface="Wingdings" panose="05000000000000000000" pitchFamily="2" charset="2"/>
              <a:buNone/>
            </a:pPr>
            <a:r>
              <a:rPr lang="en-US" altLang="zh-CN" sz="1600" dirty="0" smtClean="0"/>
              <a:t>  	  {	  </a:t>
            </a:r>
            <a:endParaRPr lang="en-US" altLang="zh-CN" sz="1600" dirty="0" smtClean="0"/>
          </a:p>
          <a:p>
            <a:pPr eaLnBrk="1" hangingPunct="1">
              <a:lnSpc>
                <a:spcPct val="80000"/>
              </a:lnSpc>
              <a:buFont typeface="Wingdings" panose="05000000000000000000" pitchFamily="2" charset="2"/>
              <a:buNone/>
            </a:pPr>
            <a:r>
              <a:rPr lang="en-US" altLang="zh-CN" sz="1600" dirty="0" smtClean="0"/>
              <a:t>		double x;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r>
              <a:rPr lang="en-US" altLang="zh-CN" sz="1600" dirty="0" err="1" smtClean="0"/>
              <a:t>int</a:t>
            </a:r>
            <a:r>
              <a:rPr lang="en-US" altLang="zh-CN" sz="1600" dirty="0" smtClean="0"/>
              <a:t> id; </a:t>
            </a:r>
            <a:endParaRPr lang="en-US" altLang="zh-CN" sz="1600" dirty="0" smtClean="0"/>
          </a:p>
          <a:p>
            <a:pPr eaLnBrk="1" hangingPunct="1">
              <a:lnSpc>
                <a:spcPct val="80000"/>
              </a:lnSpc>
              <a:buFont typeface="Wingdings" panose="05000000000000000000" pitchFamily="2" charset="2"/>
              <a:buNone/>
            </a:pPr>
            <a:r>
              <a:rPr lang="en-US" altLang="zh-CN" sz="1600" dirty="0" smtClean="0"/>
              <a:t>	  	id = </a:t>
            </a:r>
            <a:r>
              <a:rPr lang="en-US" altLang="zh-CN" sz="1600" dirty="0" err="1" smtClean="0"/>
              <a:t>omp_get_thread_num</a:t>
            </a:r>
            <a:r>
              <a:rPr lang="en-US" altLang="zh-CN" sz="1600" dirty="0" smtClean="0"/>
              <a:t>();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r>
              <a:rPr lang="en-US" altLang="zh-CN" sz="1600" dirty="0" smtClean="0">
                <a:solidFill>
                  <a:srgbClr val="FF3300"/>
                </a:solidFill>
              </a:rPr>
              <a:t>sum[id] = 0; </a:t>
            </a:r>
            <a:r>
              <a:rPr lang="en-US" altLang="zh-HK" sz="1600" dirty="0" smtClean="0">
                <a:solidFill>
                  <a:srgbClr val="FF3300"/>
                </a:solidFill>
              </a:rPr>
              <a:t>//**</a:t>
            </a:r>
            <a:endParaRPr lang="en-US" altLang="zh-CN" sz="1600" dirty="0" smtClean="0">
              <a:solidFill>
                <a:srgbClr val="FF3300"/>
              </a:solidFill>
            </a:endParaRPr>
          </a:p>
          <a:p>
            <a:pPr eaLnBrk="1" hangingPunct="1">
              <a:lnSpc>
                <a:spcPct val="80000"/>
              </a:lnSpc>
              <a:buFont typeface="Wingdings" panose="05000000000000000000" pitchFamily="2" charset="2"/>
              <a:buNone/>
            </a:pPr>
            <a:r>
              <a:rPr lang="en-US" altLang="zh-CN" sz="1600" dirty="0" smtClean="0">
                <a:solidFill>
                  <a:srgbClr val="FF3300"/>
                </a:solidFill>
              </a:rPr>
              <a:t>		#</a:t>
            </a:r>
            <a:r>
              <a:rPr lang="en-US" altLang="zh-CN" sz="1600" dirty="0" err="1" smtClean="0">
                <a:solidFill>
                  <a:srgbClr val="FF3300"/>
                </a:solidFill>
              </a:rPr>
              <a:t>pragma</a:t>
            </a:r>
            <a:r>
              <a:rPr lang="en-US" altLang="zh-CN" sz="1600" dirty="0" smtClean="0">
                <a:solidFill>
                  <a:srgbClr val="FF3300"/>
                </a:solidFill>
              </a:rPr>
              <a:t> </a:t>
            </a:r>
            <a:r>
              <a:rPr lang="en-US" altLang="zh-CN" sz="1600" dirty="0" err="1" smtClean="0">
                <a:solidFill>
                  <a:srgbClr val="FF3300"/>
                </a:solidFill>
              </a:rPr>
              <a:t>omp</a:t>
            </a:r>
            <a:r>
              <a:rPr lang="en-US" altLang="zh-CN" sz="1600" dirty="0" smtClean="0">
                <a:solidFill>
                  <a:srgbClr val="FF3300"/>
                </a:solidFill>
              </a:rPr>
              <a:t> for</a:t>
            </a:r>
            <a:r>
              <a:rPr lang="en-US" altLang="zh-HK" sz="1600" dirty="0" smtClean="0">
                <a:solidFill>
                  <a:srgbClr val="FF3300"/>
                </a:solidFill>
              </a:rPr>
              <a:t>//******</a:t>
            </a:r>
            <a:endParaRPr lang="en-US" altLang="zh-CN" sz="1600" dirty="0" smtClean="0">
              <a:solidFill>
                <a:srgbClr val="FF3300"/>
              </a:solidFill>
            </a:endParaRPr>
          </a:p>
          <a:p>
            <a:pPr eaLnBrk="1" hangingPunct="1">
              <a:lnSpc>
                <a:spcPct val="80000"/>
              </a:lnSpc>
              <a:buFont typeface="Wingdings" panose="05000000000000000000" pitchFamily="2" charset="2"/>
              <a:buNone/>
            </a:pPr>
            <a:r>
              <a:rPr lang="en-US" altLang="zh-CN" sz="1600" dirty="0" smtClean="0">
                <a:solidFill>
                  <a:srgbClr val="FF3300"/>
                </a:solidFill>
              </a:rPr>
              <a:t>	 	for (</a:t>
            </a:r>
            <a:r>
              <a:rPr lang="en-US" altLang="zh-CN" sz="1600" dirty="0" err="1" smtClean="0">
                <a:solidFill>
                  <a:srgbClr val="FF3300"/>
                </a:solidFill>
              </a:rPr>
              <a:t>i</a:t>
            </a:r>
            <a:r>
              <a:rPr lang="en-US" altLang="zh-CN" sz="1600" dirty="0" smtClean="0">
                <a:solidFill>
                  <a:srgbClr val="FF3300"/>
                </a:solidFill>
              </a:rPr>
              <a:t>=0;i&lt; </a:t>
            </a:r>
            <a:r>
              <a:rPr lang="en-US" altLang="zh-CN" sz="1600" dirty="0" err="1" smtClean="0">
                <a:solidFill>
                  <a:srgbClr val="FF3300"/>
                </a:solidFill>
              </a:rPr>
              <a:t>num_steps</a:t>
            </a:r>
            <a:r>
              <a:rPr lang="en-US" altLang="zh-CN" sz="1600" dirty="0" smtClean="0">
                <a:solidFill>
                  <a:srgbClr val="FF3300"/>
                </a:solidFill>
              </a:rPr>
              <a:t>; </a:t>
            </a:r>
            <a:r>
              <a:rPr lang="en-US" altLang="zh-CN" sz="1600" dirty="0" err="1" smtClean="0">
                <a:solidFill>
                  <a:srgbClr val="FF3300"/>
                </a:solidFill>
              </a:rPr>
              <a:t>i</a:t>
            </a:r>
            <a:r>
              <a:rPr lang="en-US" altLang="zh-CN" sz="1600" dirty="0" smtClean="0">
                <a:solidFill>
                  <a:srgbClr val="FF3300"/>
                </a:solidFill>
              </a:rPr>
              <a:t>++){</a:t>
            </a:r>
            <a:endParaRPr lang="en-US" altLang="zh-CN" sz="1600" dirty="0" smtClean="0">
              <a:solidFill>
                <a:srgbClr val="FF3300"/>
              </a:solidFill>
            </a:endParaRPr>
          </a:p>
          <a:p>
            <a:pPr eaLnBrk="1" hangingPunct="1">
              <a:lnSpc>
                <a:spcPct val="80000"/>
              </a:lnSpc>
              <a:buFont typeface="Wingdings" panose="05000000000000000000" pitchFamily="2" charset="2"/>
              <a:buNone/>
            </a:pPr>
            <a:r>
              <a:rPr lang="en-US" altLang="zh-CN" sz="1600" dirty="0" smtClean="0"/>
              <a:t>		 	 x = (i+0.5)*step; </a:t>
            </a:r>
            <a:endParaRPr lang="en-US" altLang="zh-CN" sz="1600" dirty="0" smtClean="0"/>
          </a:p>
          <a:p>
            <a:pPr eaLnBrk="1" hangingPunct="1">
              <a:lnSpc>
                <a:spcPct val="80000"/>
              </a:lnSpc>
              <a:buFont typeface="Wingdings" panose="05000000000000000000" pitchFamily="2" charset="2"/>
              <a:buNone/>
            </a:pPr>
            <a:r>
              <a:rPr lang="en-US" altLang="zh-CN" sz="1600" dirty="0" smtClean="0"/>
              <a:t>		  	sum[id] += 4.0/(1.0+x*x); </a:t>
            </a:r>
            <a:endParaRPr lang="en-US" altLang="zh-CN" sz="1600" dirty="0" smtClean="0"/>
          </a:p>
          <a:p>
            <a:pPr eaLnBrk="1" hangingPunct="1">
              <a:lnSpc>
                <a:spcPct val="80000"/>
              </a:lnSpc>
              <a:buFont typeface="Wingdings" panose="05000000000000000000" pitchFamily="2" charset="2"/>
              <a:buNone/>
            </a:pPr>
            <a:r>
              <a:rPr lang="en-US" altLang="zh-CN" sz="1600" dirty="0" smtClean="0"/>
              <a:t>	  	}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endParaRPr lang="en-US" altLang="zh-CN" sz="1600" dirty="0" smtClean="0"/>
          </a:p>
          <a:p>
            <a:pPr eaLnBrk="1" hangingPunct="1">
              <a:lnSpc>
                <a:spcPct val="80000"/>
              </a:lnSpc>
              <a:buFont typeface="Wingdings" panose="05000000000000000000" pitchFamily="2" charset="2"/>
              <a:buNone/>
            </a:pPr>
            <a:r>
              <a:rPr lang="en-US" altLang="zh-CN" sz="1600" dirty="0" smtClean="0"/>
              <a:t>for(</a:t>
            </a:r>
            <a:r>
              <a:rPr lang="en-US" altLang="zh-CN" sz="1600" dirty="0" err="1" smtClean="0"/>
              <a:t>i</a:t>
            </a:r>
            <a:r>
              <a:rPr lang="en-US" altLang="zh-CN" sz="1600" dirty="0" smtClean="0"/>
              <a:t>=0, pi=0.0;i&lt;</a:t>
            </a:r>
            <a:r>
              <a:rPr lang="en-US" altLang="zh-CN" sz="1600" dirty="0" err="1" smtClean="0"/>
              <a:t>NUM_THREADS;i</a:t>
            </a:r>
            <a:r>
              <a:rPr lang="en-US" altLang="zh-CN" sz="1600" dirty="0" smtClean="0"/>
              <a:t>++)pi += sum[</a:t>
            </a:r>
            <a:r>
              <a:rPr lang="en-US" altLang="zh-CN" sz="1600" dirty="0" err="1" smtClean="0"/>
              <a:t>i</a:t>
            </a:r>
            <a:r>
              <a:rPr lang="en-US" altLang="zh-CN" sz="1600" dirty="0" smtClean="0"/>
              <a:t>] * step; </a:t>
            </a:r>
            <a:endParaRPr lang="en-US" altLang="zh-CN" sz="1600" dirty="0" smtClean="0"/>
          </a:p>
          <a:p>
            <a:pPr eaLnBrk="1" hangingPunct="1">
              <a:lnSpc>
                <a:spcPct val="80000"/>
              </a:lnSpc>
              <a:buFont typeface="Wingdings" panose="05000000000000000000" pitchFamily="2" charset="2"/>
              <a:buNone/>
            </a:pPr>
            <a:r>
              <a:rPr lang="en-US" altLang="zh-CN" sz="1600" dirty="0" smtClean="0"/>
              <a:t>} </a:t>
            </a:r>
            <a:endParaRPr lang="en-US" altLang="zh-CN" sz="1600" dirty="0" smtClean="0"/>
          </a:p>
        </p:txBody>
      </p:sp>
      <p:sp>
        <p:nvSpPr>
          <p:cNvPr id="6144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en-US" altLang="zh-CN" b="1" smtClean="0"/>
              <a:t>OpenMP</a:t>
            </a:r>
            <a:r>
              <a:rPr lang="zh-CN" altLang="en-US" b="1" smtClean="0"/>
              <a:t>计算实例</a:t>
            </a:r>
            <a:endParaRPr lang="en-US" altLang="zh-CN" b="1" smtClean="0"/>
          </a:p>
        </p:txBody>
      </p:sp>
      <p:sp>
        <p:nvSpPr>
          <p:cNvPr id="62467" name="Rectangle 3"/>
          <p:cNvSpPr>
            <a:spLocks noGrp="1" noChangeArrowheads="1"/>
          </p:cNvSpPr>
          <p:nvPr>
            <p:ph type="body" idx="1"/>
          </p:nvPr>
        </p:nvSpPr>
        <p:spPr>
          <a:xfrm>
            <a:off x="457200" y="1268413"/>
            <a:ext cx="8229600" cy="4862512"/>
          </a:xfrm>
        </p:spPr>
        <p:txBody>
          <a:bodyPr>
            <a:normAutofit fontScale="92500" lnSpcReduction="10000"/>
          </a:bodyPr>
          <a:lstStyle/>
          <a:p>
            <a:pPr eaLnBrk="1" hangingPunct="1">
              <a:lnSpc>
                <a:spcPct val="80000"/>
              </a:lnSpc>
            </a:pPr>
            <a:r>
              <a:rPr lang="zh-CN" altLang="en-US" sz="2000" smtClean="0"/>
              <a:t>使用</a:t>
            </a:r>
            <a:r>
              <a:rPr lang="en-US" altLang="zh-CN" sz="2000" smtClean="0"/>
              <a:t>private</a:t>
            </a:r>
            <a:r>
              <a:rPr lang="zh-CN" altLang="en-US" sz="2000" smtClean="0"/>
              <a:t>子句和</a:t>
            </a:r>
            <a:r>
              <a:rPr lang="en-US" altLang="zh-CN" sz="2000" smtClean="0">
                <a:hlinkClick r:id="rId1" action="ppaction://hlinkfile"/>
              </a:rPr>
              <a:t>critical</a:t>
            </a:r>
            <a:r>
              <a:rPr lang="zh-CN" altLang="en-US" sz="2000" smtClean="0"/>
              <a:t>部分并行化的程序 </a:t>
            </a:r>
            <a:endParaRPr lang="en-US" altLang="zh-CN" sz="2000" smtClean="0"/>
          </a:p>
          <a:p>
            <a:pPr eaLnBrk="1" hangingPunct="1">
              <a:lnSpc>
                <a:spcPct val="80000"/>
              </a:lnSpc>
              <a:buFont typeface="Wingdings" panose="05000000000000000000" pitchFamily="2" charset="2"/>
              <a:buNone/>
            </a:pPr>
            <a:r>
              <a:rPr lang="en-US" altLang="zh-CN" sz="1600" smtClean="0"/>
              <a:t>#include &lt;omp.h&gt;</a:t>
            </a:r>
            <a:endParaRPr lang="en-US" altLang="zh-CN" sz="1600" smtClean="0"/>
          </a:p>
          <a:p>
            <a:pPr eaLnBrk="1" hangingPunct="1">
              <a:lnSpc>
                <a:spcPct val="80000"/>
              </a:lnSpc>
              <a:buFont typeface="Wingdings" panose="05000000000000000000" pitchFamily="2" charset="2"/>
              <a:buNone/>
            </a:pPr>
            <a:r>
              <a:rPr lang="en-US" altLang="zh-CN" sz="1600" smtClean="0"/>
              <a:t>static long num_steps = 100000;</a:t>
            </a:r>
            <a:endParaRPr lang="en-US" altLang="zh-CN" sz="1600" smtClean="0"/>
          </a:p>
          <a:p>
            <a:pPr eaLnBrk="1" hangingPunct="1">
              <a:lnSpc>
                <a:spcPct val="80000"/>
              </a:lnSpc>
              <a:buFont typeface="Wingdings" panose="05000000000000000000" pitchFamily="2" charset="2"/>
              <a:buNone/>
            </a:pPr>
            <a:r>
              <a:rPr lang="en-US" altLang="zh-CN" sz="1600" smtClean="0"/>
              <a:t>double step;</a:t>
            </a:r>
            <a:endParaRPr lang="en-US" altLang="zh-CN" sz="1600" smtClean="0"/>
          </a:p>
          <a:p>
            <a:pPr eaLnBrk="1" hangingPunct="1">
              <a:lnSpc>
                <a:spcPct val="80000"/>
              </a:lnSpc>
              <a:buFont typeface="Wingdings" panose="05000000000000000000" pitchFamily="2" charset="2"/>
              <a:buNone/>
            </a:pPr>
            <a:r>
              <a:rPr lang="en-US" altLang="zh-CN" sz="1600" smtClean="0"/>
              <a:t>#define NUM_THREADS 2 </a:t>
            </a:r>
            <a:endParaRPr lang="en-US" altLang="zh-CN" sz="1600" smtClean="0"/>
          </a:p>
          <a:p>
            <a:pPr eaLnBrk="1" hangingPunct="1">
              <a:lnSpc>
                <a:spcPct val="80000"/>
              </a:lnSpc>
              <a:buFont typeface="Wingdings" panose="05000000000000000000" pitchFamily="2" charset="2"/>
              <a:buNone/>
            </a:pPr>
            <a:r>
              <a:rPr lang="en-US" altLang="zh-CN" sz="1600" smtClean="0"/>
              <a:t>void main () </a:t>
            </a:r>
            <a:endParaRPr lang="en-US" altLang="zh-CN" sz="1600" smtClean="0"/>
          </a:p>
          <a:p>
            <a:pPr eaLnBrk="1" hangingPunct="1">
              <a:lnSpc>
                <a:spcPct val="80000"/>
              </a:lnSpc>
              <a:buFont typeface="Wingdings" panose="05000000000000000000" pitchFamily="2" charset="2"/>
              <a:buNone/>
            </a:pPr>
            <a:r>
              <a:rPr lang="en-US" altLang="zh-CN" sz="1600" smtClean="0"/>
              <a:t>{	  </a:t>
            </a:r>
            <a:endParaRPr lang="en-US" altLang="zh-CN" sz="1600" smtClean="0"/>
          </a:p>
          <a:p>
            <a:pPr eaLnBrk="1" hangingPunct="1">
              <a:lnSpc>
                <a:spcPct val="80000"/>
              </a:lnSpc>
              <a:buFont typeface="Wingdings" panose="05000000000000000000" pitchFamily="2" charset="2"/>
              <a:buNone/>
            </a:pPr>
            <a:r>
              <a:rPr lang="en-US" altLang="zh-CN" sz="1600" smtClean="0"/>
              <a:t>	int I,  id; 	  </a:t>
            </a:r>
            <a:endParaRPr lang="en-US" altLang="zh-CN" sz="1600" smtClean="0"/>
          </a:p>
          <a:p>
            <a:pPr eaLnBrk="1" hangingPunct="1">
              <a:lnSpc>
                <a:spcPct val="80000"/>
              </a:lnSpc>
              <a:buFont typeface="Wingdings" panose="05000000000000000000" pitchFamily="2" charset="2"/>
              <a:buNone/>
            </a:pPr>
            <a:r>
              <a:rPr lang="en-US" altLang="zh-CN" sz="1600" smtClean="0"/>
              <a:t>	double x, sum, pi=0.0; </a:t>
            </a:r>
            <a:endParaRPr lang="en-US" altLang="zh-CN" sz="1600" smtClean="0"/>
          </a:p>
          <a:p>
            <a:pPr eaLnBrk="1" hangingPunct="1">
              <a:lnSpc>
                <a:spcPct val="80000"/>
              </a:lnSpc>
              <a:buFont typeface="Wingdings" panose="05000000000000000000" pitchFamily="2" charset="2"/>
              <a:buNone/>
            </a:pPr>
            <a:r>
              <a:rPr lang="en-US" altLang="zh-CN" sz="1600" smtClean="0"/>
              <a:t>	step = 1.0/(double) num_steps; </a:t>
            </a:r>
            <a:endParaRPr lang="en-US" altLang="zh-CN" sz="1600" smtClean="0"/>
          </a:p>
          <a:p>
            <a:pPr eaLnBrk="1" hangingPunct="1">
              <a:lnSpc>
                <a:spcPct val="80000"/>
              </a:lnSpc>
              <a:buFont typeface="Wingdings" panose="05000000000000000000" pitchFamily="2" charset="2"/>
              <a:buNone/>
            </a:pPr>
            <a:r>
              <a:rPr lang="en-US" altLang="zh-CN" sz="1600" smtClean="0"/>
              <a:t>	omp_set_num_threads(NUM_THREADS) </a:t>
            </a:r>
            <a:endParaRPr lang="en-US" altLang="zh-CN" sz="1600" smtClean="0"/>
          </a:p>
          <a:p>
            <a:pPr eaLnBrk="1" hangingPunct="1">
              <a:lnSpc>
                <a:spcPct val="80000"/>
              </a:lnSpc>
              <a:buFont typeface="Wingdings" panose="05000000000000000000" pitchFamily="2" charset="2"/>
              <a:buNone/>
            </a:pPr>
            <a:r>
              <a:rPr lang="en-US" altLang="zh-CN" sz="1600" smtClean="0"/>
              <a:t>	</a:t>
            </a:r>
            <a:r>
              <a:rPr lang="en-US" altLang="zh-CN" sz="1600" smtClean="0">
                <a:solidFill>
                  <a:schemeClr val="hlink"/>
                </a:solidFill>
              </a:rPr>
              <a:t>#pragma omp parallel private (x, sum) </a:t>
            </a:r>
            <a:endParaRPr lang="en-US" altLang="zh-CN" sz="1600" smtClean="0">
              <a:solidFill>
                <a:schemeClr val="hlink"/>
              </a:solidFill>
            </a:endParaRPr>
          </a:p>
          <a:p>
            <a:pPr eaLnBrk="1" hangingPunct="1">
              <a:lnSpc>
                <a:spcPct val="80000"/>
              </a:lnSpc>
              <a:buFont typeface="Wingdings" panose="05000000000000000000" pitchFamily="2" charset="2"/>
              <a:buNone/>
            </a:pPr>
            <a:r>
              <a:rPr lang="en-US" altLang="zh-CN" sz="1600" smtClean="0"/>
              <a:t>	{	</a:t>
            </a:r>
            <a:endParaRPr lang="en-US" altLang="zh-CN" sz="1600" smtClean="0"/>
          </a:p>
          <a:p>
            <a:pPr eaLnBrk="1" hangingPunct="1">
              <a:lnSpc>
                <a:spcPct val="80000"/>
              </a:lnSpc>
              <a:buFont typeface="Wingdings" panose="05000000000000000000" pitchFamily="2" charset="2"/>
              <a:buNone/>
            </a:pPr>
            <a:r>
              <a:rPr lang="en-US" altLang="zh-CN" sz="1600" smtClean="0"/>
              <a:t>		id = omp_get_thread_num(); </a:t>
            </a:r>
            <a:endParaRPr lang="en-US" altLang="zh-CN" sz="1600" smtClean="0"/>
          </a:p>
          <a:p>
            <a:pPr eaLnBrk="1" hangingPunct="1">
              <a:lnSpc>
                <a:spcPct val="80000"/>
              </a:lnSpc>
              <a:buFont typeface="Wingdings" panose="05000000000000000000" pitchFamily="2" charset="2"/>
              <a:buNone/>
            </a:pPr>
            <a:r>
              <a:rPr lang="en-US" altLang="zh-CN" sz="1600" smtClean="0"/>
              <a:t>	  	for (i=id,sum=0.0;i&lt; num_steps;i=i+NUM_THREADS){ </a:t>
            </a:r>
            <a:endParaRPr lang="en-US" altLang="zh-CN" sz="1600" smtClean="0"/>
          </a:p>
          <a:p>
            <a:pPr eaLnBrk="1" hangingPunct="1">
              <a:lnSpc>
                <a:spcPct val="80000"/>
              </a:lnSpc>
              <a:buFont typeface="Wingdings" panose="05000000000000000000" pitchFamily="2" charset="2"/>
              <a:buNone/>
            </a:pPr>
            <a:r>
              <a:rPr lang="en-US" altLang="zh-CN" sz="1600" smtClean="0"/>
              <a:t>		  	x = (i+0.5)*step; </a:t>
            </a:r>
            <a:endParaRPr lang="en-US" altLang="zh-CN" sz="1600" smtClean="0"/>
          </a:p>
          <a:p>
            <a:pPr eaLnBrk="1" hangingPunct="1">
              <a:lnSpc>
                <a:spcPct val="80000"/>
              </a:lnSpc>
              <a:buFont typeface="Wingdings" panose="05000000000000000000" pitchFamily="2" charset="2"/>
              <a:buNone/>
            </a:pPr>
            <a:r>
              <a:rPr lang="en-US" altLang="zh-CN" sz="1600" smtClean="0"/>
              <a:t>		  	sum += 4.0/(1.0+x*x); </a:t>
            </a:r>
            <a:endParaRPr lang="en-US" altLang="zh-CN" sz="1600" smtClean="0"/>
          </a:p>
          <a:p>
            <a:pPr eaLnBrk="1" hangingPunct="1">
              <a:lnSpc>
                <a:spcPct val="80000"/>
              </a:lnSpc>
              <a:buFont typeface="Wingdings" panose="05000000000000000000" pitchFamily="2" charset="2"/>
              <a:buNone/>
            </a:pPr>
            <a:r>
              <a:rPr lang="en-US" altLang="zh-CN" sz="1600" smtClean="0"/>
              <a:t>	  	} </a:t>
            </a:r>
            <a:endParaRPr lang="en-US" altLang="zh-CN" sz="1600" smtClean="0"/>
          </a:p>
          <a:p>
            <a:pPr eaLnBrk="1" hangingPunct="1">
              <a:lnSpc>
                <a:spcPct val="80000"/>
              </a:lnSpc>
              <a:buFont typeface="Wingdings" panose="05000000000000000000" pitchFamily="2" charset="2"/>
              <a:buNone/>
            </a:pPr>
            <a:r>
              <a:rPr lang="en-US" altLang="zh-CN" sz="1600" smtClean="0"/>
              <a:t>		</a:t>
            </a:r>
            <a:r>
              <a:rPr lang="en-US" altLang="zh-CN" sz="1600" smtClean="0">
                <a:solidFill>
                  <a:schemeClr val="hlink"/>
                </a:solidFill>
              </a:rPr>
              <a:t>#pragma omp critical</a:t>
            </a:r>
            <a:endParaRPr lang="en-US" altLang="zh-CN" sz="1600" smtClean="0">
              <a:solidFill>
                <a:schemeClr val="hlink"/>
              </a:solidFill>
            </a:endParaRPr>
          </a:p>
          <a:p>
            <a:pPr eaLnBrk="1" hangingPunct="1">
              <a:lnSpc>
                <a:spcPct val="80000"/>
              </a:lnSpc>
              <a:buFont typeface="Wingdings" panose="05000000000000000000" pitchFamily="2" charset="2"/>
              <a:buNone/>
            </a:pPr>
            <a:r>
              <a:rPr lang="en-US" altLang="zh-CN" sz="1600" smtClean="0"/>
              <a:t>	  		pi += sum; </a:t>
            </a:r>
            <a:endParaRPr lang="en-US" altLang="zh-CN" sz="1600" smtClean="0"/>
          </a:p>
          <a:p>
            <a:pPr eaLnBrk="1" hangingPunct="1">
              <a:lnSpc>
                <a:spcPct val="80000"/>
              </a:lnSpc>
              <a:buFont typeface="Wingdings" panose="05000000000000000000" pitchFamily="2" charset="2"/>
              <a:buNone/>
            </a:pPr>
            <a:r>
              <a:rPr lang="en-US" altLang="zh-CN" sz="1600" smtClean="0"/>
              <a:t>	}</a:t>
            </a:r>
            <a:endParaRPr lang="en-US" altLang="zh-CN" sz="1600" smtClean="0"/>
          </a:p>
          <a:p>
            <a:pPr eaLnBrk="1" hangingPunct="1">
              <a:lnSpc>
                <a:spcPct val="80000"/>
              </a:lnSpc>
              <a:buFont typeface="Wingdings" panose="05000000000000000000" pitchFamily="2" charset="2"/>
              <a:buNone/>
            </a:pPr>
            <a:r>
              <a:rPr lang="en-US" altLang="zh-CN" sz="1600" smtClean="0"/>
              <a:t>}</a:t>
            </a:r>
            <a:endParaRPr lang="en-US" altLang="zh-CN" sz="1600" smtClean="0"/>
          </a:p>
        </p:txBody>
      </p:sp>
      <p:sp>
        <p:nvSpPr>
          <p:cNvPr id="6246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altLang="zh-CN" b="1" smtClean="0"/>
              <a:t>OpenMP</a:t>
            </a:r>
            <a:r>
              <a:rPr lang="zh-CN" altLang="en-US" b="1" smtClean="0"/>
              <a:t>计算实例</a:t>
            </a:r>
            <a:endParaRPr lang="en-US" altLang="zh-CN" b="1" smtClean="0"/>
          </a:p>
        </p:txBody>
      </p:sp>
      <p:sp>
        <p:nvSpPr>
          <p:cNvPr id="63491" name="Rectangle 3"/>
          <p:cNvSpPr>
            <a:spLocks noGrp="1" noChangeArrowheads="1"/>
          </p:cNvSpPr>
          <p:nvPr>
            <p:ph type="body" idx="1"/>
          </p:nvPr>
        </p:nvSpPr>
        <p:spPr>
          <a:xfrm>
            <a:off x="457200" y="1341438"/>
            <a:ext cx="8229600" cy="4789487"/>
          </a:xfrm>
        </p:spPr>
        <p:txBody>
          <a:bodyPr>
            <a:normAutofit lnSpcReduction="10000"/>
          </a:bodyPr>
          <a:lstStyle/>
          <a:p>
            <a:pPr eaLnBrk="1" hangingPunct="1">
              <a:lnSpc>
                <a:spcPct val="80000"/>
              </a:lnSpc>
            </a:pPr>
            <a:r>
              <a:rPr lang="zh-CN" altLang="en-US" sz="2000" smtClean="0"/>
              <a:t>使用</a:t>
            </a:r>
            <a:r>
              <a:rPr lang="zh-CN" altLang="en-US" sz="2000" smtClean="0">
                <a:hlinkClick r:id="rId1" action="ppaction://hlinkfile"/>
              </a:rPr>
              <a:t>并行归约</a:t>
            </a:r>
            <a:r>
              <a:rPr lang="zh-CN" altLang="en-US" sz="2000" smtClean="0"/>
              <a:t>得出的并行程序 </a:t>
            </a:r>
            <a:endParaRPr lang="zh-CN" altLang="en-US" sz="2000" smtClean="0"/>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#include &lt;omp.h&gt;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static long num_steps = 100000;</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double step;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#define NUM_THREADS 2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void main ()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int i;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double x, pi, sum = 0.0;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step = 1.0/(double) num_steps;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omp_set_num_threads(NUM_THREADS)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a:t>
            </a:r>
            <a:r>
              <a:rPr lang="en-US" altLang="zh-CN" sz="2000" smtClean="0">
                <a:solidFill>
                  <a:schemeClr val="hlink"/>
                </a:solidFill>
                <a:latin typeface="Times New Roman" panose="02020603050405020304" pitchFamily="18" charset="0"/>
              </a:rPr>
              <a:t>#pragma omp parallel for reduction(+:sum) private(x) </a:t>
            </a:r>
            <a:endParaRPr lang="en-US" altLang="zh-CN" sz="2000" smtClean="0">
              <a:solidFill>
                <a:schemeClr val="hlink"/>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for (i=0;i&lt;num_steps; i++){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x = (i+0.5)*step;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sum = sum + 4.0/(1.0+x*x);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pi = step * sum; </a:t>
            </a:r>
            <a:endParaRPr lang="en-US" altLang="zh-CN" sz="20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smtClean="0">
                <a:latin typeface="Times New Roman" panose="02020603050405020304" pitchFamily="18" charset="0"/>
              </a:rPr>
              <a:t>} </a:t>
            </a:r>
            <a:endParaRPr lang="en-US" altLang="zh-CN" sz="2000" smtClean="0">
              <a:latin typeface="Times New Roman" panose="02020603050405020304" pitchFamily="18" charset="0"/>
            </a:endParaRPr>
          </a:p>
        </p:txBody>
      </p:sp>
      <p:sp>
        <p:nvSpPr>
          <p:cNvPr id="6349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normAutofit fontScale="90000"/>
          </a:bodyPr>
          <a:lstStyle/>
          <a:p>
            <a:r>
              <a:rPr lang="en-US" altLang="zh-CN" smtClean="0"/>
              <a:t>Visual Studio.net 2005</a:t>
            </a:r>
            <a:r>
              <a:rPr lang="zh-CN" altLang="en-US" smtClean="0"/>
              <a:t>配置</a:t>
            </a:r>
            <a:endParaRPr lang="zh-CN" altLang="en-US" smtClean="0"/>
          </a:p>
        </p:txBody>
      </p:sp>
      <p:sp>
        <p:nvSpPr>
          <p:cNvPr id="15363" name="日期占位符 3"/>
          <p:cNvSpPr>
            <a:spLocks noGrp="1"/>
          </p:cNvSpPr>
          <p:nvPr>
            <p:ph type="dt" sz="quarter" idx="10"/>
          </p:nvPr>
        </p:nvSpPr>
        <p:spPr>
          <a:noFill/>
        </p:spPr>
        <p:txBody>
          <a:bodyPr/>
          <a:lstStyle/>
          <a:p>
            <a:fld id="{F65A27D6-BA44-4426-A24A-2C279E6D5208}" type="datetime1">
              <a:rPr lang="zh-CN" altLang="en-US" smtClean="0"/>
            </a:fld>
            <a:endParaRPr lang="en-US" altLang="zh-CN" smtClean="0"/>
          </a:p>
        </p:txBody>
      </p:sp>
      <p:pic>
        <p:nvPicPr>
          <p:cNvPr id="15364" name="Picture 2"/>
          <p:cNvPicPr>
            <a:picLocks noGrp="1" noChangeAspect="1" noChangeArrowheads="1"/>
          </p:cNvPicPr>
          <p:nvPr>
            <p:ph idx="1"/>
          </p:nvPr>
        </p:nvPicPr>
        <p:blipFill>
          <a:blip r:embed="rId1"/>
          <a:srcRect/>
          <a:stretch>
            <a:fillRect/>
          </a:stretch>
        </p:blipFill>
        <p:spPr>
          <a:xfrm>
            <a:off x="1500188" y="1500188"/>
            <a:ext cx="5343525" cy="4530725"/>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fontScale="90000"/>
          </a:bodyPr>
          <a:lstStyle/>
          <a:p>
            <a:endParaRPr lang="zh-CN" altLang="en-US" smtClean="0"/>
          </a:p>
        </p:txBody>
      </p:sp>
      <p:sp>
        <p:nvSpPr>
          <p:cNvPr id="16387" name="日期占位符 3"/>
          <p:cNvSpPr>
            <a:spLocks noGrp="1"/>
          </p:cNvSpPr>
          <p:nvPr>
            <p:ph type="dt" sz="quarter" idx="10"/>
          </p:nvPr>
        </p:nvSpPr>
        <p:spPr>
          <a:noFill/>
        </p:spPr>
        <p:txBody>
          <a:bodyPr/>
          <a:lstStyle/>
          <a:p>
            <a:fld id="{7B69FDA2-0772-43A2-8571-24F47783BF58}" type="datetime1">
              <a:rPr lang="zh-CN" altLang="en-US" smtClean="0"/>
            </a:fld>
            <a:endParaRPr lang="en-US" altLang="zh-CN" smtClean="0"/>
          </a:p>
        </p:txBody>
      </p:sp>
      <p:pic>
        <p:nvPicPr>
          <p:cNvPr id="16388" name="Picture 2"/>
          <p:cNvPicPr>
            <a:picLocks noGrp="1" noChangeAspect="1" noChangeArrowheads="1"/>
          </p:cNvPicPr>
          <p:nvPr>
            <p:ph idx="1"/>
          </p:nvPr>
        </p:nvPicPr>
        <p:blipFill>
          <a:blip r:embed="rId1"/>
          <a:srcRect/>
          <a:stretch>
            <a:fillRect/>
          </a:stretch>
        </p:blipFill>
        <p:spPr>
          <a:xfrm>
            <a:off x="2071688" y="2143125"/>
            <a:ext cx="4933950" cy="3390900"/>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fontScale="90000"/>
          </a:bodyPr>
          <a:lstStyle/>
          <a:p>
            <a:endParaRPr lang="zh-CN" altLang="en-US" smtClean="0"/>
          </a:p>
        </p:txBody>
      </p:sp>
      <p:sp>
        <p:nvSpPr>
          <p:cNvPr id="17411" name="日期占位符 3"/>
          <p:cNvSpPr>
            <a:spLocks noGrp="1"/>
          </p:cNvSpPr>
          <p:nvPr>
            <p:ph type="dt" sz="quarter" idx="10"/>
          </p:nvPr>
        </p:nvSpPr>
        <p:spPr>
          <a:noFill/>
        </p:spPr>
        <p:txBody>
          <a:bodyPr/>
          <a:lstStyle/>
          <a:p>
            <a:fld id="{B234CD2C-6121-45D2-AC9D-ABA79F86BB80}" type="datetime1">
              <a:rPr lang="zh-CN" altLang="en-US" smtClean="0"/>
            </a:fld>
            <a:endParaRPr lang="en-US" altLang="zh-CN" smtClean="0"/>
          </a:p>
        </p:txBody>
      </p:sp>
      <p:pic>
        <p:nvPicPr>
          <p:cNvPr id="17412" name="Picture 2"/>
          <p:cNvPicPr>
            <a:picLocks noGrp="1" noChangeAspect="1" noChangeArrowheads="1"/>
          </p:cNvPicPr>
          <p:nvPr>
            <p:ph idx="1"/>
          </p:nvPr>
        </p:nvPicPr>
        <p:blipFill>
          <a:blip r:embed="rId1"/>
          <a:srcRect/>
          <a:stretch>
            <a:fillRect/>
          </a:stretch>
        </p:blipFill>
        <p:spPr>
          <a:xfrm>
            <a:off x="1214438" y="1571625"/>
            <a:ext cx="6543675" cy="44577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fontScale="90000"/>
          </a:bodyPr>
          <a:lstStyle/>
          <a:p>
            <a:endParaRPr lang="zh-CN" altLang="en-US" smtClean="0"/>
          </a:p>
        </p:txBody>
      </p:sp>
      <p:sp>
        <p:nvSpPr>
          <p:cNvPr id="18435" name="内容占位符 2"/>
          <p:cNvSpPr>
            <a:spLocks noGrp="1"/>
          </p:cNvSpPr>
          <p:nvPr>
            <p:ph idx="1"/>
          </p:nvPr>
        </p:nvSpPr>
        <p:spPr/>
        <p:txBody>
          <a:bodyPr/>
          <a:lstStyle/>
          <a:p>
            <a:r>
              <a:rPr lang="en-US" altLang="zh-CN" smtClean="0"/>
              <a:t>Intel</a:t>
            </a:r>
            <a:r>
              <a:rPr lang="zh-CN" altLang="en-US" smtClean="0"/>
              <a:t>编译器</a:t>
            </a:r>
            <a:endParaRPr lang="en-US" altLang="zh-CN" smtClean="0"/>
          </a:p>
          <a:p>
            <a:pPr>
              <a:buFont typeface="Wingdings" panose="05000000000000000000" pitchFamily="2" charset="2"/>
              <a:buNone/>
            </a:pPr>
            <a:r>
              <a:rPr lang="zh-CN" altLang="en-US" smtClean="0"/>
              <a:t>    编译：</a:t>
            </a:r>
            <a:endParaRPr lang="en-US" altLang="zh-CN" smtClean="0"/>
          </a:p>
          <a:p>
            <a:pPr>
              <a:buFont typeface="Wingdings" panose="05000000000000000000" pitchFamily="2" charset="2"/>
              <a:buNone/>
            </a:pPr>
            <a:r>
              <a:rPr lang="zh-CN" altLang="en-US" smtClean="0"/>
              <a:t>    </a:t>
            </a:r>
            <a:r>
              <a:rPr lang="en-US" altLang="zh-CN" smtClean="0"/>
              <a:t>icc</a:t>
            </a:r>
            <a:r>
              <a:rPr lang="zh-CN" altLang="en-US" smtClean="0"/>
              <a:t>  </a:t>
            </a:r>
            <a:r>
              <a:rPr lang="en-US" altLang="zh-CN" smtClean="0"/>
              <a:t>-openmp</a:t>
            </a:r>
            <a:r>
              <a:rPr lang="zh-CN" altLang="en-US" smtClean="0"/>
              <a:t>  </a:t>
            </a:r>
            <a:r>
              <a:rPr lang="en-US" altLang="zh-CN" smtClean="0"/>
              <a:t>filename.c  -o  filename</a:t>
            </a:r>
            <a:endParaRPr lang="en-US" altLang="zh-CN" smtClean="0"/>
          </a:p>
          <a:p>
            <a:pPr>
              <a:buFont typeface="Wingdings" panose="05000000000000000000" pitchFamily="2" charset="2"/>
              <a:buNone/>
            </a:pPr>
            <a:r>
              <a:rPr lang="zh-CN" altLang="en-US" smtClean="0"/>
              <a:t>    运行：</a:t>
            </a:r>
            <a:r>
              <a:rPr lang="en-US" altLang="zh-CN" smtClean="0"/>
              <a:t>./filename</a:t>
            </a:r>
            <a:endParaRPr lang="en-US" altLang="zh-CN" smtClean="0"/>
          </a:p>
          <a:p>
            <a:r>
              <a:rPr lang="en-US" altLang="zh-CN" smtClean="0"/>
              <a:t>Gcc</a:t>
            </a:r>
            <a:r>
              <a:rPr lang="zh-CN" altLang="en-US" smtClean="0"/>
              <a:t>编译器</a:t>
            </a:r>
            <a:r>
              <a:rPr lang="en-US" altLang="zh-CN" smtClean="0"/>
              <a:t>(4.2</a:t>
            </a:r>
            <a:r>
              <a:rPr lang="zh-CN" altLang="en-US" smtClean="0"/>
              <a:t>以上版本</a:t>
            </a:r>
            <a:r>
              <a:rPr lang="en-US" altLang="zh-CN" smtClean="0"/>
              <a:t>)</a:t>
            </a:r>
            <a:endParaRPr lang="en-US" altLang="zh-CN" smtClean="0"/>
          </a:p>
          <a:p>
            <a:pPr>
              <a:buFont typeface="Wingdings" panose="05000000000000000000" pitchFamily="2" charset="2"/>
              <a:buNone/>
            </a:pPr>
            <a:r>
              <a:rPr lang="en-US" altLang="zh-CN" smtClean="0"/>
              <a:t>    </a:t>
            </a:r>
            <a:endParaRPr lang="zh-CN" altLang="en-US" smtClean="0"/>
          </a:p>
        </p:txBody>
      </p:sp>
      <p:sp>
        <p:nvSpPr>
          <p:cNvPr id="18436" name="日期占位符 3"/>
          <p:cNvSpPr>
            <a:spLocks noGrp="1"/>
          </p:cNvSpPr>
          <p:nvPr>
            <p:ph type="dt" sz="quarter" idx="10"/>
          </p:nvPr>
        </p:nvSpPr>
        <p:spPr>
          <a:noFill/>
        </p:spPr>
        <p:txBody>
          <a:bodyPr/>
          <a:lstStyle/>
          <a:p>
            <a:fld id="{3E3E76E0-0B24-4830-91FA-51962FDD5875}"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23850" y="2708275"/>
            <a:ext cx="8229600" cy="1143000"/>
          </a:xfrm>
        </p:spPr>
        <p:txBody>
          <a:bodyPr/>
          <a:lstStyle/>
          <a:p>
            <a:pPr algn="ctr" eaLnBrk="1" hangingPunct="1"/>
            <a:r>
              <a:rPr lang="en-US" altLang="zh-CN" b="1" dirty="0" smtClean="0">
                <a:solidFill>
                  <a:srgbClr val="6600CC"/>
                </a:solidFill>
              </a:rPr>
              <a:t>3. </a:t>
            </a:r>
            <a:r>
              <a:rPr lang="en-US" altLang="zh-CN" b="1" dirty="0" err="1" smtClean="0">
                <a:solidFill>
                  <a:srgbClr val="6600CC"/>
                </a:solidFill>
              </a:rPr>
              <a:t>OpenMP</a:t>
            </a:r>
            <a:r>
              <a:rPr lang="zh-CN" altLang="en-US" b="1" dirty="0" smtClean="0">
                <a:solidFill>
                  <a:srgbClr val="6600CC"/>
                </a:solidFill>
              </a:rPr>
              <a:t>并行编程模型</a:t>
            </a:r>
            <a:r>
              <a:rPr lang="zh-CN" altLang="en-US" dirty="0" smtClean="0"/>
              <a:t>  </a:t>
            </a:r>
            <a:endParaRPr lang="en-US" altLang="zh-CN" dirty="0" smtClean="0"/>
          </a:p>
        </p:txBody>
      </p:sp>
      <p:sp>
        <p:nvSpPr>
          <p:cNvPr id="19459"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19460" name="Rectangle 6"/>
          <p:cNvSpPr>
            <a:spLocks noChangeArrowheads="1"/>
          </p:cNvSpPr>
          <p:nvPr/>
        </p:nvSpPr>
        <p:spPr bwMode="auto">
          <a:xfrm>
            <a:off x="0" y="2881313"/>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normAutofit fontScale="90000"/>
          </a:bodyPr>
          <a:lstStyle/>
          <a:p>
            <a:pPr eaLnBrk="1" hangingPunct="1"/>
            <a:r>
              <a:rPr lang="en-US" altLang="zh-CN" smtClean="0"/>
              <a:t>OpenMP</a:t>
            </a:r>
            <a:r>
              <a:rPr lang="zh-CN" altLang="en-US" smtClean="0"/>
              <a:t>并行程序运行</a:t>
            </a:r>
            <a:endParaRPr lang="zh-CN" altLang="en-US" smtClean="0"/>
          </a:p>
        </p:txBody>
      </p:sp>
      <p:sp>
        <p:nvSpPr>
          <p:cNvPr id="20483" name="日期占位符 3"/>
          <p:cNvSpPr>
            <a:spLocks noGrp="1"/>
          </p:cNvSpPr>
          <p:nvPr>
            <p:ph type="dt" sz="quarter" idx="10"/>
          </p:nvPr>
        </p:nvSpPr>
        <p:spPr>
          <a:noFill/>
        </p:spPr>
        <p:txBody>
          <a:bodyPr/>
          <a:lstStyle/>
          <a:p>
            <a:fld id="{B1947298-2FD8-45C3-AC6D-AB5DB8AFCA25}" type="datetime1">
              <a:rPr lang="zh-CN" altLang="en-US" smtClean="0"/>
            </a:fld>
            <a:endParaRPr lang="en-US" altLang="zh-CN" smtClean="0"/>
          </a:p>
        </p:txBody>
      </p:sp>
      <p:sp>
        <p:nvSpPr>
          <p:cNvPr id="5" name="Rectangle 6"/>
          <p:cNvSpPr txBox="1">
            <a:spLocks noRot="1" noChangeArrowheads="1"/>
          </p:cNvSpPr>
          <p:nvPr/>
        </p:nvSpPr>
        <p:spPr>
          <a:xfrm>
            <a:off x="4648200" y="1600200"/>
            <a:ext cx="4194175" cy="4498975"/>
          </a:xfrm>
          <a:prstGeom prst="rect">
            <a:avLst/>
          </a:prstGeom>
        </p:spPr>
        <p:txBody>
          <a:bodyPr/>
          <a:lstStyle/>
          <a:p>
            <a:pPr marL="342900" indent="-342900">
              <a:spcBef>
                <a:spcPct val="20000"/>
              </a:spcBef>
              <a:buClr>
                <a:schemeClr val="accent1"/>
              </a:buClr>
              <a:buFont typeface="Wingdings" panose="05000000000000000000" pitchFamily="2" charset="2"/>
              <a:buChar char="l"/>
              <a:defRPr/>
            </a:pPr>
            <a:r>
              <a:rPr lang="zh-CN" altLang="en-US" sz="2800" kern="0" dirty="0">
                <a:latin typeface="+mn-lt"/>
                <a:ea typeface="+mn-ea"/>
              </a:rPr>
              <a:t>并行区间（淡蓝色）表示该部分程序计算量大，需要多个处理器共同来处理以提高效率和运行速度</a:t>
            </a:r>
            <a:endParaRPr lang="zh-CN" altLang="en-US" sz="2800" kern="0" dirty="0">
              <a:latin typeface="+mn-lt"/>
              <a:ea typeface="+mn-ea"/>
            </a:endParaRPr>
          </a:p>
          <a:p>
            <a:pPr marL="342900" indent="-342900">
              <a:spcBef>
                <a:spcPct val="20000"/>
              </a:spcBef>
              <a:buClr>
                <a:schemeClr val="accent1"/>
              </a:buClr>
              <a:buFont typeface="Wingdings" panose="05000000000000000000" pitchFamily="2" charset="2"/>
              <a:buChar char="l"/>
              <a:defRPr/>
            </a:pPr>
            <a:r>
              <a:rPr lang="zh-CN" altLang="en-US" sz="2800" kern="0" dirty="0">
                <a:latin typeface="+mn-lt"/>
                <a:ea typeface="+mn-ea"/>
              </a:rPr>
              <a:t>并行区间以外的部分表示该部分的程序不适宜或者不能并行执行，只能由一个处理器来执行。</a:t>
            </a:r>
            <a:endParaRPr lang="zh-CN" altLang="en-US" sz="2800" kern="0" dirty="0">
              <a:latin typeface="+mn-lt"/>
              <a:ea typeface="+mn-ea"/>
            </a:endParaRPr>
          </a:p>
          <a:p>
            <a:pPr marL="342900" indent="-342900">
              <a:spcBef>
                <a:spcPct val="20000"/>
              </a:spcBef>
              <a:buClr>
                <a:schemeClr val="accent1"/>
              </a:buClr>
              <a:buFont typeface="Wingdings" panose="05000000000000000000" pitchFamily="2" charset="2"/>
              <a:buChar char="l"/>
              <a:defRPr/>
            </a:pPr>
            <a:endParaRPr lang="en-US" altLang="zh-CN" sz="2800" kern="0" dirty="0">
              <a:latin typeface="+mn-lt"/>
              <a:ea typeface="+mn-ea"/>
            </a:endParaRPr>
          </a:p>
        </p:txBody>
      </p:sp>
      <p:pic>
        <p:nvPicPr>
          <p:cNvPr id="20485" name="Picture 4" descr="{26F17CE5-C672-4F72-A233-278056CEE02A}"/>
          <p:cNvPicPr>
            <a:picLocks noChangeAspect="1" noChangeArrowheads="1"/>
          </p:cNvPicPr>
          <p:nvPr/>
        </p:nvPicPr>
        <p:blipFill>
          <a:blip r:embed="rId1"/>
          <a:srcRect/>
          <a:stretch>
            <a:fillRect/>
          </a:stretch>
        </p:blipFill>
        <p:spPr bwMode="auto">
          <a:xfrm>
            <a:off x="323850" y="1844675"/>
            <a:ext cx="4191000" cy="404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zh-CN" smtClean="0"/>
              <a:t> OpenMP</a:t>
            </a:r>
            <a:r>
              <a:rPr lang="zh-CN" altLang="en-US" smtClean="0"/>
              <a:t>多线程编程基础 </a:t>
            </a:r>
            <a:endParaRPr lang="zh-CN" altLang="en-US" smtClean="0"/>
          </a:p>
        </p:txBody>
      </p:sp>
      <p:sp>
        <p:nvSpPr>
          <p:cNvPr id="21507" name="Rectangle 3"/>
          <p:cNvSpPr>
            <a:spLocks noGrp="1" noChangeArrowheads="1"/>
          </p:cNvSpPr>
          <p:nvPr>
            <p:ph type="body" idx="1"/>
          </p:nvPr>
        </p:nvSpPr>
        <p:spPr>
          <a:xfrm>
            <a:off x="213995" y="1560195"/>
            <a:ext cx="8715375" cy="4654550"/>
          </a:xfrm>
        </p:spPr>
        <p:txBody>
          <a:bodyPr/>
          <a:lstStyle/>
          <a:p>
            <a:r>
              <a:rPr lang="zh-CN" altLang="en-US" sz="2800" smtClean="0"/>
              <a:t>基于线程的并行编程模型</a:t>
            </a:r>
            <a:r>
              <a:rPr lang="en-US" altLang="zh-CN" sz="2800" smtClean="0"/>
              <a:t>(Programming Model)</a:t>
            </a:r>
            <a:r>
              <a:rPr lang="zh-CN" altLang="en-US" sz="2800" smtClean="0"/>
              <a:t> </a:t>
            </a:r>
            <a:endParaRPr lang="zh-CN" altLang="en-US" sz="2800" smtClean="0"/>
          </a:p>
          <a:p>
            <a:r>
              <a:rPr lang="zh-CN" altLang="en-US" sz="2800" smtClean="0"/>
              <a:t>通过编译指导语句来显式地指导并行化 </a:t>
            </a:r>
            <a:endParaRPr lang="zh-CN" altLang="en-US" sz="2800" smtClean="0"/>
          </a:p>
          <a:p>
            <a:r>
              <a:rPr lang="en-US" altLang="zh-CN" sz="2800" smtClean="0"/>
              <a:t>OpenMP</a:t>
            </a:r>
            <a:r>
              <a:rPr lang="zh-CN" altLang="en-US" sz="2800" smtClean="0"/>
              <a:t>的执行模型采用</a:t>
            </a:r>
            <a:r>
              <a:rPr lang="en-US" altLang="zh-CN" sz="2800" smtClean="0"/>
              <a:t>Fork-Join</a:t>
            </a:r>
            <a:r>
              <a:rPr lang="zh-CN" altLang="en-US" sz="2800" smtClean="0"/>
              <a:t>的形式 </a:t>
            </a:r>
            <a:endParaRPr lang="zh-CN" altLang="en-US" sz="2800" smtClean="0"/>
          </a:p>
          <a:p>
            <a:r>
              <a:rPr lang="zh-CN" altLang="en-US" sz="2800" smtClean="0"/>
              <a:t>在开始时，只有一个叫做主线程的运行线程存在 </a:t>
            </a:r>
            <a:endParaRPr lang="zh-CN" altLang="en-US" sz="2800" smtClean="0"/>
          </a:p>
          <a:p>
            <a:r>
              <a:rPr lang="zh-CN" altLang="en-US" sz="2800" smtClean="0"/>
              <a:t>在运行过程中，当遇到需要进行并行计算的时候，派生出（</a:t>
            </a:r>
            <a:r>
              <a:rPr lang="en-US" altLang="zh-CN" sz="2800" smtClean="0"/>
              <a:t>Fork</a:t>
            </a:r>
            <a:r>
              <a:rPr lang="zh-CN" altLang="en-US" sz="2800" smtClean="0"/>
              <a:t>）线程来执行并行任务 </a:t>
            </a:r>
            <a:endParaRPr lang="zh-CN" altLang="en-US" sz="2800" smtClean="0"/>
          </a:p>
          <a:p>
            <a:r>
              <a:rPr lang="zh-CN" altLang="en-US" sz="2800" smtClean="0"/>
              <a:t>在并行代码结束执行，派生线程退出或挂起，控制流程回到单独的主线程中（</a:t>
            </a:r>
            <a:r>
              <a:rPr lang="en-US" altLang="zh-CN" sz="2800" smtClean="0"/>
              <a:t>Join</a:t>
            </a:r>
            <a:r>
              <a:rPr lang="zh-CN" altLang="en-US" sz="2800" smtClean="0"/>
              <a:t>）</a:t>
            </a:r>
            <a:endParaRPr lang="zh-CN" altLang="en-US"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endParaRPr lang="zh-CN" altLang="zh-CN" smtClean="0"/>
          </a:p>
        </p:txBody>
      </p:sp>
      <p:sp>
        <p:nvSpPr>
          <p:cNvPr id="22531" name="AutoShape 22"/>
          <p:cNvSpPr>
            <a:spLocks noChangeAspect="1" noChangeArrowheads="1"/>
          </p:cNvSpPr>
          <p:nvPr/>
        </p:nvSpPr>
        <p:spPr bwMode="auto">
          <a:xfrm>
            <a:off x="0" y="1690688"/>
            <a:ext cx="5200650" cy="3267075"/>
          </a:xfrm>
          <a:prstGeom prst="rect">
            <a:avLst/>
          </a:prstGeom>
          <a:noFill/>
          <a:ln w="9525">
            <a:noFill/>
            <a:miter lim="800000"/>
          </a:ln>
        </p:spPr>
        <p:txBody>
          <a:bodyPr/>
          <a:lstStyle/>
          <a:p>
            <a:endParaRPr lang="zh-CN" altLang="en-US"/>
          </a:p>
        </p:txBody>
      </p:sp>
      <p:grpSp>
        <p:nvGrpSpPr>
          <p:cNvPr id="2" name="Group 23"/>
          <p:cNvGrpSpPr>
            <a:grpSpLocks noChangeAspect="1"/>
          </p:cNvGrpSpPr>
          <p:nvPr/>
        </p:nvGrpSpPr>
        <p:grpSpPr bwMode="auto">
          <a:xfrm>
            <a:off x="857250" y="1000125"/>
            <a:ext cx="7620000" cy="4789488"/>
            <a:chOff x="1843" y="3380"/>
            <a:chExt cx="8190" cy="5148"/>
          </a:xfrm>
        </p:grpSpPr>
        <p:sp>
          <p:nvSpPr>
            <p:cNvPr id="22537" name="AutoShape 41"/>
            <p:cNvSpPr>
              <a:spLocks noChangeAspect="1" noChangeArrowheads="1" noTextEdit="1"/>
            </p:cNvSpPr>
            <p:nvPr/>
          </p:nvSpPr>
          <p:spPr bwMode="auto">
            <a:xfrm>
              <a:off x="1843" y="3380"/>
              <a:ext cx="8190" cy="5148"/>
            </a:xfrm>
            <a:prstGeom prst="rect">
              <a:avLst/>
            </a:prstGeom>
            <a:noFill/>
            <a:ln w="9525">
              <a:noFill/>
              <a:miter lim="800000"/>
            </a:ln>
          </p:spPr>
          <p:txBody>
            <a:bodyPr/>
            <a:lstStyle/>
            <a:p>
              <a:endParaRPr lang="zh-CN" altLang="en-US"/>
            </a:p>
          </p:txBody>
        </p:sp>
        <p:sp>
          <p:nvSpPr>
            <p:cNvPr id="22538" name="Line 40"/>
            <p:cNvSpPr>
              <a:spLocks noChangeShapeType="1"/>
            </p:cNvSpPr>
            <p:nvPr/>
          </p:nvSpPr>
          <p:spPr bwMode="auto">
            <a:xfrm>
              <a:off x="3283" y="3536"/>
              <a:ext cx="1" cy="4680"/>
            </a:xfrm>
            <a:prstGeom prst="line">
              <a:avLst/>
            </a:prstGeom>
            <a:noFill/>
            <a:ln w="9525">
              <a:solidFill>
                <a:srgbClr val="000000"/>
              </a:solidFill>
              <a:round/>
              <a:tailEnd type="triangle" w="med" len="med"/>
            </a:ln>
          </p:spPr>
          <p:txBody>
            <a:bodyPr/>
            <a:lstStyle/>
            <a:p>
              <a:endParaRPr lang="zh-CN" altLang="en-US"/>
            </a:p>
          </p:txBody>
        </p:sp>
        <p:sp>
          <p:nvSpPr>
            <p:cNvPr id="22539" name="Line 39"/>
            <p:cNvSpPr>
              <a:spLocks noChangeShapeType="1"/>
            </p:cNvSpPr>
            <p:nvPr/>
          </p:nvSpPr>
          <p:spPr bwMode="auto">
            <a:xfrm>
              <a:off x="2203" y="4160"/>
              <a:ext cx="6120" cy="1"/>
            </a:xfrm>
            <a:prstGeom prst="line">
              <a:avLst/>
            </a:prstGeom>
            <a:noFill/>
            <a:ln w="9525">
              <a:solidFill>
                <a:srgbClr val="000000"/>
              </a:solidFill>
              <a:prstDash val="dash"/>
              <a:round/>
            </a:ln>
          </p:spPr>
          <p:txBody>
            <a:bodyPr/>
            <a:lstStyle/>
            <a:p>
              <a:endParaRPr lang="zh-CN" altLang="en-US"/>
            </a:p>
          </p:txBody>
        </p:sp>
        <p:sp>
          <p:nvSpPr>
            <p:cNvPr id="22540" name="Line 38"/>
            <p:cNvSpPr>
              <a:spLocks noChangeShapeType="1"/>
            </p:cNvSpPr>
            <p:nvPr/>
          </p:nvSpPr>
          <p:spPr bwMode="auto">
            <a:xfrm>
              <a:off x="4183" y="4160"/>
              <a:ext cx="0" cy="3432"/>
            </a:xfrm>
            <a:prstGeom prst="line">
              <a:avLst/>
            </a:prstGeom>
            <a:noFill/>
            <a:ln w="9525">
              <a:solidFill>
                <a:srgbClr val="000000"/>
              </a:solidFill>
              <a:round/>
              <a:tailEnd type="triangle" w="med" len="med"/>
            </a:ln>
          </p:spPr>
          <p:txBody>
            <a:bodyPr/>
            <a:lstStyle/>
            <a:p>
              <a:endParaRPr lang="zh-CN" altLang="en-US"/>
            </a:p>
          </p:txBody>
        </p:sp>
        <p:sp>
          <p:nvSpPr>
            <p:cNvPr id="22541" name="Line 37"/>
            <p:cNvSpPr>
              <a:spLocks noChangeShapeType="1"/>
            </p:cNvSpPr>
            <p:nvPr/>
          </p:nvSpPr>
          <p:spPr bwMode="auto">
            <a:xfrm>
              <a:off x="5083" y="4154"/>
              <a:ext cx="0" cy="3432"/>
            </a:xfrm>
            <a:prstGeom prst="line">
              <a:avLst/>
            </a:prstGeom>
            <a:noFill/>
            <a:ln w="9525">
              <a:solidFill>
                <a:srgbClr val="000000"/>
              </a:solidFill>
              <a:round/>
              <a:tailEnd type="triangle" w="med" len="med"/>
            </a:ln>
          </p:spPr>
          <p:txBody>
            <a:bodyPr/>
            <a:lstStyle/>
            <a:p>
              <a:endParaRPr lang="zh-CN" altLang="en-US"/>
            </a:p>
          </p:txBody>
        </p:sp>
        <p:sp>
          <p:nvSpPr>
            <p:cNvPr id="22542" name="Line 36"/>
            <p:cNvSpPr>
              <a:spLocks noChangeShapeType="1"/>
            </p:cNvSpPr>
            <p:nvPr/>
          </p:nvSpPr>
          <p:spPr bwMode="auto">
            <a:xfrm>
              <a:off x="5983" y="4154"/>
              <a:ext cx="0" cy="3432"/>
            </a:xfrm>
            <a:prstGeom prst="line">
              <a:avLst/>
            </a:prstGeom>
            <a:noFill/>
            <a:ln w="9525">
              <a:solidFill>
                <a:srgbClr val="000000"/>
              </a:solidFill>
              <a:round/>
              <a:tailEnd type="triangle" w="med" len="med"/>
            </a:ln>
          </p:spPr>
          <p:txBody>
            <a:bodyPr/>
            <a:lstStyle/>
            <a:p>
              <a:endParaRPr lang="zh-CN" altLang="en-US"/>
            </a:p>
          </p:txBody>
        </p:sp>
        <p:sp>
          <p:nvSpPr>
            <p:cNvPr id="22543" name="Line 35"/>
            <p:cNvSpPr>
              <a:spLocks noChangeShapeType="1"/>
            </p:cNvSpPr>
            <p:nvPr/>
          </p:nvSpPr>
          <p:spPr bwMode="auto">
            <a:xfrm>
              <a:off x="6883" y="4154"/>
              <a:ext cx="0" cy="3432"/>
            </a:xfrm>
            <a:prstGeom prst="line">
              <a:avLst/>
            </a:prstGeom>
            <a:noFill/>
            <a:ln w="9525">
              <a:solidFill>
                <a:srgbClr val="000000"/>
              </a:solidFill>
              <a:round/>
              <a:tailEnd type="triangle" w="med" len="med"/>
            </a:ln>
          </p:spPr>
          <p:txBody>
            <a:bodyPr/>
            <a:lstStyle/>
            <a:p>
              <a:endParaRPr lang="zh-CN" altLang="en-US"/>
            </a:p>
          </p:txBody>
        </p:sp>
        <p:sp>
          <p:nvSpPr>
            <p:cNvPr id="22544" name="Line 34"/>
            <p:cNvSpPr>
              <a:spLocks noChangeShapeType="1"/>
            </p:cNvSpPr>
            <p:nvPr/>
          </p:nvSpPr>
          <p:spPr bwMode="auto">
            <a:xfrm>
              <a:off x="6343" y="5096"/>
              <a:ext cx="3060" cy="0"/>
            </a:xfrm>
            <a:prstGeom prst="line">
              <a:avLst/>
            </a:prstGeom>
            <a:noFill/>
            <a:ln w="9525">
              <a:solidFill>
                <a:srgbClr val="000000"/>
              </a:solidFill>
              <a:prstDash val="dash"/>
              <a:round/>
            </a:ln>
          </p:spPr>
          <p:txBody>
            <a:bodyPr/>
            <a:lstStyle/>
            <a:p>
              <a:endParaRPr lang="zh-CN" altLang="en-US"/>
            </a:p>
          </p:txBody>
        </p:sp>
        <p:sp>
          <p:nvSpPr>
            <p:cNvPr id="22545" name="Line 33"/>
            <p:cNvSpPr>
              <a:spLocks noChangeShapeType="1"/>
            </p:cNvSpPr>
            <p:nvPr/>
          </p:nvSpPr>
          <p:spPr bwMode="auto">
            <a:xfrm>
              <a:off x="6343" y="6500"/>
              <a:ext cx="3060" cy="1"/>
            </a:xfrm>
            <a:prstGeom prst="line">
              <a:avLst/>
            </a:prstGeom>
            <a:noFill/>
            <a:ln w="9525">
              <a:solidFill>
                <a:srgbClr val="000000"/>
              </a:solidFill>
              <a:prstDash val="dash"/>
              <a:round/>
            </a:ln>
          </p:spPr>
          <p:txBody>
            <a:bodyPr/>
            <a:lstStyle/>
            <a:p>
              <a:endParaRPr lang="zh-CN" altLang="en-US"/>
            </a:p>
          </p:txBody>
        </p:sp>
        <p:sp>
          <p:nvSpPr>
            <p:cNvPr id="22546" name="Line 32"/>
            <p:cNvSpPr>
              <a:spLocks noChangeShapeType="1"/>
            </p:cNvSpPr>
            <p:nvPr/>
          </p:nvSpPr>
          <p:spPr bwMode="auto">
            <a:xfrm>
              <a:off x="7243" y="5096"/>
              <a:ext cx="1" cy="1404"/>
            </a:xfrm>
            <a:prstGeom prst="line">
              <a:avLst/>
            </a:prstGeom>
            <a:noFill/>
            <a:ln w="9525">
              <a:solidFill>
                <a:srgbClr val="000000"/>
              </a:solidFill>
              <a:round/>
              <a:tailEnd type="triangle" w="med" len="med"/>
            </a:ln>
          </p:spPr>
          <p:txBody>
            <a:bodyPr/>
            <a:lstStyle/>
            <a:p>
              <a:endParaRPr lang="zh-CN" altLang="en-US"/>
            </a:p>
          </p:txBody>
        </p:sp>
        <p:sp>
          <p:nvSpPr>
            <p:cNvPr id="22547" name="Line 31"/>
            <p:cNvSpPr>
              <a:spLocks noChangeShapeType="1"/>
            </p:cNvSpPr>
            <p:nvPr/>
          </p:nvSpPr>
          <p:spPr bwMode="auto">
            <a:xfrm>
              <a:off x="7603" y="5096"/>
              <a:ext cx="1" cy="1404"/>
            </a:xfrm>
            <a:prstGeom prst="line">
              <a:avLst/>
            </a:prstGeom>
            <a:noFill/>
            <a:ln w="9525">
              <a:solidFill>
                <a:srgbClr val="000000"/>
              </a:solidFill>
              <a:round/>
              <a:tailEnd type="triangle" w="med" len="med"/>
            </a:ln>
          </p:spPr>
          <p:txBody>
            <a:bodyPr/>
            <a:lstStyle/>
            <a:p>
              <a:endParaRPr lang="zh-CN" altLang="en-US"/>
            </a:p>
          </p:txBody>
        </p:sp>
        <p:sp>
          <p:nvSpPr>
            <p:cNvPr id="22548" name="Line 30"/>
            <p:cNvSpPr>
              <a:spLocks noChangeShapeType="1"/>
            </p:cNvSpPr>
            <p:nvPr/>
          </p:nvSpPr>
          <p:spPr bwMode="auto">
            <a:xfrm>
              <a:off x="8322" y="5096"/>
              <a:ext cx="1" cy="1404"/>
            </a:xfrm>
            <a:prstGeom prst="line">
              <a:avLst/>
            </a:prstGeom>
            <a:noFill/>
            <a:ln w="9525">
              <a:solidFill>
                <a:srgbClr val="000000"/>
              </a:solidFill>
              <a:round/>
              <a:tailEnd type="triangle" w="med" len="med"/>
            </a:ln>
          </p:spPr>
          <p:txBody>
            <a:bodyPr/>
            <a:lstStyle/>
            <a:p>
              <a:endParaRPr lang="zh-CN" altLang="en-US"/>
            </a:p>
          </p:txBody>
        </p:sp>
        <p:sp>
          <p:nvSpPr>
            <p:cNvPr id="22549" name="Line 29"/>
            <p:cNvSpPr>
              <a:spLocks noChangeShapeType="1"/>
            </p:cNvSpPr>
            <p:nvPr/>
          </p:nvSpPr>
          <p:spPr bwMode="auto">
            <a:xfrm>
              <a:off x="2203" y="7591"/>
              <a:ext cx="6120" cy="1"/>
            </a:xfrm>
            <a:prstGeom prst="line">
              <a:avLst/>
            </a:prstGeom>
            <a:noFill/>
            <a:ln w="9525">
              <a:solidFill>
                <a:srgbClr val="000000"/>
              </a:solidFill>
              <a:prstDash val="dash"/>
              <a:round/>
            </a:ln>
          </p:spPr>
          <p:txBody>
            <a:bodyPr/>
            <a:lstStyle/>
            <a:p>
              <a:endParaRPr lang="zh-CN" altLang="en-US"/>
            </a:p>
          </p:txBody>
        </p:sp>
        <p:grpSp>
          <p:nvGrpSpPr>
            <p:cNvPr id="3" name="Group 24"/>
            <p:cNvGrpSpPr/>
            <p:nvPr/>
          </p:nvGrpSpPr>
          <p:grpSpPr bwMode="auto">
            <a:xfrm>
              <a:off x="2023" y="3536"/>
              <a:ext cx="7560" cy="2964"/>
              <a:chOff x="2023" y="3536"/>
              <a:chExt cx="7560" cy="2964"/>
            </a:xfrm>
          </p:grpSpPr>
          <p:sp>
            <p:nvSpPr>
              <p:cNvPr id="22551" name="Line 28"/>
              <p:cNvSpPr>
                <a:spLocks noChangeShapeType="1"/>
              </p:cNvSpPr>
              <p:nvPr/>
            </p:nvSpPr>
            <p:spPr bwMode="auto">
              <a:xfrm>
                <a:off x="7962" y="5096"/>
                <a:ext cx="1" cy="1404"/>
              </a:xfrm>
              <a:prstGeom prst="line">
                <a:avLst/>
              </a:prstGeom>
              <a:noFill/>
              <a:ln w="9525">
                <a:solidFill>
                  <a:srgbClr val="000000"/>
                </a:solidFill>
                <a:round/>
                <a:tailEnd type="triangle" w="med" len="med"/>
              </a:ln>
            </p:spPr>
            <p:txBody>
              <a:bodyPr/>
              <a:lstStyle/>
              <a:p>
                <a:endParaRPr lang="zh-CN" altLang="en-US"/>
              </a:p>
            </p:txBody>
          </p:sp>
          <p:sp>
            <p:nvSpPr>
              <p:cNvPr id="22552" name="Text Box 27"/>
              <p:cNvSpPr txBox="1">
                <a:spLocks noChangeArrowheads="1"/>
              </p:cNvSpPr>
              <p:nvPr/>
            </p:nvSpPr>
            <p:spPr bwMode="auto">
              <a:xfrm>
                <a:off x="3283" y="3536"/>
                <a:ext cx="1800" cy="468"/>
              </a:xfrm>
              <a:prstGeom prst="rect">
                <a:avLst/>
              </a:prstGeom>
              <a:noFill/>
              <a:ln w="9525">
                <a:noFill/>
                <a:miter lim="800000"/>
              </a:ln>
            </p:spPr>
            <p:txBody>
              <a:bodyPr/>
              <a:lstStyle/>
              <a:p>
                <a:r>
                  <a:rPr lang="en-US" altLang="zh-CN">
                    <a:latin typeface="Calibri" panose="020F0502020204030204" charset="0"/>
                    <a:cs typeface="Times New Roman" panose="02020603050405020304" pitchFamily="18" charset="0"/>
                  </a:rPr>
                  <a:t>Master Thread</a:t>
                </a:r>
                <a:endParaRPr lang="en-US" altLang="zh-CN"/>
              </a:p>
            </p:txBody>
          </p:sp>
          <p:sp>
            <p:nvSpPr>
              <p:cNvPr id="22553" name="Text Box 26"/>
              <p:cNvSpPr txBox="1">
                <a:spLocks noChangeArrowheads="1"/>
              </p:cNvSpPr>
              <p:nvPr/>
            </p:nvSpPr>
            <p:spPr bwMode="auto">
              <a:xfrm>
                <a:off x="2023" y="5408"/>
                <a:ext cx="1080" cy="780"/>
              </a:xfrm>
              <a:prstGeom prst="rect">
                <a:avLst/>
              </a:prstGeom>
              <a:noFill/>
              <a:ln w="9525">
                <a:noFill/>
                <a:miter lim="800000"/>
              </a:ln>
            </p:spPr>
            <p:txBody>
              <a:bodyPr/>
              <a:lstStyle/>
              <a:p>
                <a:r>
                  <a:rPr lang="en-US" altLang="zh-CN">
                    <a:latin typeface="Calibri" panose="020F0502020204030204" charset="0"/>
                    <a:cs typeface="Times New Roman" panose="02020603050405020304" pitchFamily="18" charset="0"/>
                  </a:rPr>
                  <a:t>Parallel</a:t>
                </a:r>
                <a:endParaRPr lang="en-US" altLang="zh-CN"/>
              </a:p>
              <a:p>
                <a:pPr eaLnBrk="0" hangingPunct="0"/>
                <a:r>
                  <a:rPr lang="en-US" altLang="zh-CN">
                    <a:latin typeface="Calibri" panose="020F0502020204030204" charset="0"/>
                    <a:cs typeface="Times New Roman" panose="02020603050405020304" pitchFamily="18" charset="0"/>
                  </a:rPr>
                  <a:t>Region</a:t>
                </a:r>
                <a:endParaRPr lang="en-US" altLang="zh-CN"/>
              </a:p>
            </p:txBody>
          </p:sp>
          <p:sp>
            <p:nvSpPr>
              <p:cNvPr id="22554" name="Text Box 25"/>
              <p:cNvSpPr txBox="1">
                <a:spLocks noChangeArrowheads="1"/>
              </p:cNvSpPr>
              <p:nvPr/>
            </p:nvSpPr>
            <p:spPr bwMode="auto">
              <a:xfrm>
                <a:off x="8503" y="5096"/>
                <a:ext cx="1080" cy="1248"/>
              </a:xfrm>
              <a:prstGeom prst="rect">
                <a:avLst/>
              </a:prstGeom>
              <a:noFill/>
              <a:ln w="9525">
                <a:noFill/>
                <a:miter lim="800000"/>
              </a:ln>
            </p:spPr>
            <p:txBody>
              <a:bodyPr/>
              <a:lstStyle/>
              <a:p>
                <a:r>
                  <a:rPr lang="en-US" altLang="zh-CN">
                    <a:latin typeface="Calibri" panose="020F0502020204030204" charset="0"/>
                    <a:cs typeface="Times New Roman" panose="02020603050405020304" pitchFamily="18" charset="0"/>
                  </a:rPr>
                  <a:t>Nested</a:t>
                </a:r>
                <a:endParaRPr lang="en-US" altLang="zh-CN"/>
              </a:p>
              <a:p>
                <a:pPr eaLnBrk="0" hangingPunct="0"/>
                <a:r>
                  <a:rPr lang="en-US" altLang="zh-CN">
                    <a:latin typeface="Calibri" panose="020F0502020204030204" charset="0"/>
                    <a:cs typeface="Times New Roman" panose="02020603050405020304" pitchFamily="18" charset="0"/>
                  </a:rPr>
                  <a:t>Parallel</a:t>
                </a:r>
                <a:endParaRPr lang="en-US" altLang="zh-CN"/>
              </a:p>
              <a:p>
                <a:pPr eaLnBrk="0" hangingPunct="0"/>
                <a:r>
                  <a:rPr lang="en-US" altLang="zh-CN">
                    <a:latin typeface="Calibri" panose="020F0502020204030204" charset="0"/>
                    <a:cs typeface="Times New Roman" panose="02020603050405020304" pitchFamily="18" charset="0"/>
                  </a:rPr>
                  <a:t>Region</a:t>
                </a:r>
                <a:endParaRPr lang="en-US" altLang="zh-CN"/>
              </a:p>
            </p:txBody>
          </p:sp>
        </p:grpSp>
      </p:grpSp>
      <p:sp>
        <p:nvSpPr>
          <p:cNvPr id="22533" name="Text Box 42"/>
          <p:cNvSpPr txBox="1">
            <a:spLocks noChangeArrowheads="1"/>
          </p:cNvSpPr>
          <p:nvPr/>
        </p:nvSpPr>
        <p:spPr bwMode="auto">
          <a:xfrm>
            <a:off x="1600200" y="5562600"/>
            <a:ext cx="5791200" cy="365125"/>
          </a:xfrm>
          <a:prstGeom prst="rect">
            <a:avLst/>
          </a:prstGeom>
          <a:solidFill>
            <a:srgbClr val="FFFFFF"/>
          </a:solidFill>
          <a:ln w="9525">
            <a:noFill/>
            <a:miter lim="800000"/>
          </a:ln>
        </p:spPr>
        <p:txBody>
          <a:bodyPr lIns="0" tIns="0" rIns="0" bIns="0">
            <a:spAutoFit/>
          </a:bodyPr>
          <a:lstStyle/>
          <a:p>
            <a:r>
              <a:rPr lang="en-US" altLang="zh-CN" sz="2400">
                <a:ea typeface="黑体" panose="02010609060101010101" pitchFamily="49" charset="-122"/>
                <a:cs typeface="Arial" panose="020B0604020202020204" pitchFamily="34" charset="0"/>
              </a:rPr>
              <a:t>OpenMP</a:t>
            </a:r>
            <a:r>
              <a:rPr lang="zh-CN" altLang="en-US" sz="2400">
                <a:ea typeface="黑体" panose="02010609060101010101" pitchFamily="49" charset="-122"/>
                <a:cs typeface="Arial" panose="020B0604020202020204" pitchFamily="34" charset="0"/>
              </a:rPr>
              <a:t>应用程序运行时的</a:t>
            </a:r>
            <a:r>
              <a:rPr lang="en-US" altLang="zh-CN" sz="2400">
                <a:ea typeface="黑体" panose="02010609060101010101" pitchFamily="49" charset="-122"/>
                <a:cs typeface="Arial" panose="020B0604020202020204" pitchFamily="34" charset="0"/>
              </a:rPr>
              <a:t>Fork-Join</a:t>
            </a:r>
            <a:r>
              <a:rPr lang="zh-CN" altLang="en-US" sz="2400">
                <a:ea typeface="黑体" panose="02010609060101010101" pitchFamily="49" charset="-122"/>
                <a:cs typeface="Arial" panose="020B0604020202020204" pitchFamily="34" charset="0"/>
              </a:rPr>
              <a:t>模型</a:t>
            </a:r>
            <a:endParaRPr lang="zh-CN" altLang="en-US" sz="2400">
              <a:ea typeface="黑体" panose="02010609060101010101" pitchFamily="49" charset="-122"/>
              <a:cs typeface="Arial" panose="020B0604020202020204" pitchFamily="34" charset="0"/>
            </a:endParaRPr>
          </a:p>
        </p:txBody>
      </p:sp>
      <p:sp>
        <p:nvSpPr>
          <p:cNvPr id="22534" name="Rectangle 43"/>
          <p:cNvSpPr>
            <a:spLocks noChangeArrowheads="1"/>
          </p:cNvSpPr>
          <p:nvPr/>
        </p:nvSpPr>
        <p:spPr bwMode="auto">
          <a:xfrm>
            <a:off x="0" y="1690688"/>
            <a:ext cx="9144000" cy="0"/>
          </a:xfrm>
          <a:prstGeom prst="rect">
            <a:avLst/>
          </a:prstGeom>
          <a:noFill/>
          <a:ln w="9525" algn="ctr">
            <a:noFill/>
            <a:miter lim="800000"/>
          </a:ln>
        </p:spPr>
        <p:txBody>
          <a:bodyPr wrap="none" anchor="ctr">
            <a:spAutoFit/>
          </a:bodyPr>
          <a:lstStyle/>
          <a:p>
            <a:endParaRPr lang="zh-CN" altLang="en-US"/>
          </a:p>
        </p:txBody>
      </p:sp>
      <p:sp>
        <p:nvSpPr>
          <p:cNvPr id="22535" name="Rectangle 47"/>
          <p:cNvSpPr>
            <a:spLocks noChangeArrowheads="1"/>
          </p:cNvSpPr>
          <p:nvPr/>
        </p:nvSpPr>
        <p:spPr bwMode="auto">
          <a:xfrm>
            <a:off x="0" y="1690688"/>
            <a:ext cx="9144000" cy="0"/>
          </a:xfrm>
          <a:prstGeom prst="rect">
            <a:avLst/>
          </a:prstGeom>
          <a:noFill/>
          <a:ln w="9525" algn="ctr">
            <a:noFill/>
            <a:miter lim="800000"/>
          </a:ln>
        </p:spPr>
        <p:txBody>
          <a:bodyPr wrap="none" anchor="ctr">
            <a:spAutoFit/>
          </a:bodyPr>
          <a:lstStyle/>
          <a:p>
            <a:endParaRPr lang="zh-CN" altLang="en-US"/>
          </a:p>
        </p:txBody>
      </p:sp>
      <p:sp>
        <p:nvSpPr>
          <p:cNvPr id="22536" name="Rectangle 48"/>
          <p:cNvSpPr>
            <a:spLocks noChangeArrowheads="1"/>
          </p:cNvSpPr>
          <p:nvPr/>
        </p:nvSpPr>
        <p:spPr bwMode="auto">
          <a:xfrm>
            <a:off x="0" y="4957763"/>
            <a:ext cx="9144000" cy="0"/>
          </a:xfrm>
          <a:prstGeom prst="rect">
            <a:avLst/>
          </a:prstGeom>
          <a:noFill/>
          <a:ln w="9525" algn="ctr">
            <a:noFill/>
            <a:miter lim="800000"/>
          </a:ln>
        </p:spPr>
        <p:txBody>
          <a:bodyPr wrap="none" anchor="ctr">
            <a:spAutoFit/>
          </a:bodyPr>
          <a:lstStyle/>
          <a:p>
            <a:endParaRPr lang="zh-CN"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normAutofit fontScale="90000"/>
          </a:bodyPr>
          <a:lstStyle/>
          <a:p>
            <a:pPr algn="ctr"/>
            <a:r>
              <a:rPr kumimoji="0" lang="zh-CN" altLang="en-US" dirty="0" smtClean="0"/>
              <a:t>课程内容提纲</a:t>
            </a:r>
            <a:endParaRPr kumimoji="0" lang="zh-CN" altLang="en-US" dirty="0" smtClean="0"/>
          </a:p>
        </p:txBody>
      </p:sp>
      <p:sp>
        <p:nvSpPr>
          <p:cNvPr id="14338" name="内容占位符 2"/>
          <p:cNvSpPr>
            <a:spLocks noGrp="1"/>
          </p:cNvSpPr>
          <p:nvPr>
            <p:ph idx="1"/>
          </p:nvPr>
        </p:nvSpPr>
        <p:spPr>
          <a:xfrm>
            <a:off x="2212340" y="1889125"/>
            <a:ext cx="4514215" cy="3361055"/>
          </a:xfrm>
        </p:spPr>
        <p:txBody>
          <a:bodyPr>
            <a:normAutofit/>
          </a:bodyPr>
          <a:lstStyle/>
          <a:p>
            <a:pPr>
              <a:lnSpc>
                <a:spcPct val="130000"/>
              </a:lnSpc>
            </a:pPr>
            <a:r>
              <a:rPr lang="en-US" altLang="zh-CN" sz="2800" dirty="0" err="1" smtClean="0"/>
              <a:t>OpenMP</a:t>
            </a:r>
            <a:r>
              <a:rPr lang="zh-CN" altLang="en-US" sz="2800" dirty="0" smtClean="0"/>
              <a:t>概述</a:t>
            </a:r>
            <a:endParaRPr lang="zh-CN" altLang="en-US" sz="2800" dirty="0" smtClean="0"/>
          </a:p>
          <a:p>
            <a:pPr>
              <a:lnSpc>
                <a:spcPct val="130000"/>
              </a:lnSpc>
            </a:pPr>
            <a:r>
              <a:rPr lang="en-US" altLang="zh-CN" sz="2800" dirty="0" err="1" smtClean="0"/>
              <a:t>OpenMP</a:t>
            </a:r>
            <a:r>
              <a:rPr lang="zh-CN" altLang="en-US" sz="2800" dirty="0" err="1" smtClean="0"/>
              <a:t>编程环境</a:t>
            </a:r>
            <a:endParaRPr lang="zh-CN" altLang="en-US" sz="2800" dirty="0" err="1" smtClean="0"/>
          </a:p>
          <a:p>
            <a:pPr>
              <a:lnSpc>
                <a:spcPct val="130000"/>
              </a:lnSpc>
            </a:pPr>
            <a:r>
              <a:rPr lang="en-US" altLang="zh-CN" sz="2800" dirty="0" smtClean="0"/>
              <a:t>OpenMP</a:t>
            </a:r>
            <a:r>
              <a:rPr lang="zh-CN" altLang="en-US" sz="2800" dirty="0" smtClean="0"/>
              <a:t>并行编程模型</a:t>
            </a:r>
            <a:endParaRPr lang="zh-CN" altLang="en-US" sz="2800" dirty="0" smtClean="0"/>
          </a:p>
          <a:p>
            <a:pPr>
              <a:lnSpc>
                <a:spcPct val="130000"/>
              </a:lnSpc>
            </a:pPr>
            <a:r>
              <a:rPr lang="en-US" altLang="zh-CN" sz="2800" dirty="0" smtClean="0"/>
              <a:t>OpenMP</a:t>
            </a:r>
            <a:r>
              <a:rPr lang="zh-CN" altLang="en-US" sz="2800" dirty="0" smtClean="0"/>
              <a:t>编译指导语句</a:t>
            </a:r>
            <a:endParaRPr lang="zh-CN" altLang="en-US" sz="2800" dirty="0" smtClean="0"/>
          </a:p>
          <a:p>
            <a:pPr>
              <a:lnSpc>
                <a:spcPct val="130000"/>
              </a:lnSpc>
            </a:pPr>
            <a:r>
              <a:rPr lang="en-US" altLang="zh-CN" sz="2800" dirty="0" smtClean="0"/>
              <a:t>OpenMP</a:t>
            </a:r>
            <a:r>
              <a:rPr lang="zh-CN" altLang="en-US" sz="2800" dirty="0" smtClean="0"/>
              <a:t>编程实例</a:t>
            </a:r>
            <a:endParaRPr lang="zh-CN" altLang="en-US" sz="28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normAutofit fontScale="90000"/>
          </a:bodyPr>
          <a:lstStyle/>
          <a:p>
            <a:endParaRPr lang="zh-CN" altLang="en-US" smtClean="0"/>
          </a:p>
        </p:txBody>
      </p:sp>
      <p:graphicFrame>
        <p:nvGraphicFramePr>
          <p:cNvPr id="1026" name="Object 5"/>
          <p:cNvGraphicFramePr>
            <a:graphicFrameLocks noChangeAspect="1"/>
          </p:cNvGraphicFramePr>
          <p:nvPr>
            <p:ph idx="1"/>
          </p:nvPr>
        </p:nvGraphicFramePr>
        <p:xfrm>
          <a:off x="1042988" y="2565400"/>
          <a:ext cx="7164387" cy="2224088"/>
        </p:xfrm>
        <a:graphic>
          <a:graphicData uri="http://schemas.openxmlformats.org/presentationml/2006/ole">
            <mc:AlternateContent xmlns:mc="http://schemas.openxmlformats.org/markup-compatibility/2006">
              <mc:Choice xmlns:v="urn:schemas-microsoft-com:vml" Requires="v">
                <p:oleObj spid="_x0000_s1025" name="" r:id="rId1" imgW="29832300" imgH="9258300" progId="Visio.Drawing.11">
                  <p:embed/>
                </p:oleObj>
              </mc:Choice>
              <mc:Fallback>
                <p:oleObj name="" r:id="rId1" imgW="29832300" imgH="9258300" progId="Visio.Drawing.11">
                  <p:embed/>
                  <p:pic>
                    <p:nvPicPr>
                      <p:cNvPr id="0" name="Object 5"/>
                      <p:cNvPicPr>
                        <a:picLocks noChangeAspect="1"/>
                      </p:cNvPicPr>
                      <p:nvPr/>
                    </p:nvPicPr>
                    <p:blipFill>
                      <a:blip r:embed="rId2"/>
                      <a:stretch>
                        <a:fillRect/>
                      </a:stretch>
                    </p:blipFill>
                    <p:spPr>
                      <a:xfrm>
                        <a:off x="1042988" y="2565400"/>
                        <a:ext cx="7164387" cy="22240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endParaRPr lang="zh-CN" altLang="en-US"/>
          </a:p>
        </p:txBody>
      </p:sp>
      <p:sp>
        <p:nvSpPr>
          <p:cNvPr id="23554" name="文本占位符 2"/>
          <p:cNvSpPr>
            <a:spLocks noGrp="1"/>
          </p:cNvSpPr>
          <p:nvPr>
            <p:ph idx="1"/>
          </p:nvPr>
        </p:nvSpPr>
        <p:spPr/>
        <p:txBody>
          <a:bodyPr>
            <a:normAutofit fontScale="92500"/>
          </a:bodyPr>
          <a:lstStyle/>
          <a:p>
            <a:pPr>
              <a:lnSpc>
                <a:spcPct val="150000"/>
              </a:lnSpc>
            </a:pPr>
            <a:r>
              <a:rPr lang="en-US" altLang="zh-CN" sz="2400" smtClean="0"/>
              <a:t>OpenMP</a:t>
            </a:r>
            <a:r>
              <a:rPr lang="zh-CN" altLang="en-US" sz="2400" smtClean="0"/>
              <a:t>通过编译指导语句，可以将串行的程序逐步地改造成一个并行程序，达到增量更新程序的目的，从而减少程序编写人员的一定负担。</a:t>
            </a:r>
            <a:endParaRPr lang="en-US" altLang="zh-CN" sz="2400" smtClean="0"/>
          </a:p>
          <a:p>
            <a:pPr>
              <a:lnSpc>
                <a:spcPct val="150000"/>
              </a:lnSpc>
            </a:pPr>
            <a:r>
              <a:rPr lang="zh-CN" altLang="en-US" sz="2400" smtClean="0"/>
              <a:t>同时，这样的方式也能将串行程序和并行程序保存在同一个源代码文件当中，减少了维护的负担</a:t>
            </a:r>
            <a:r>
              <a:rPr lang="en-US" altLang="zh-CN" sz="2400" smtClean="0"/>
              <a:t>.</a:t>
            </a:r>
            <a:endParaRPr lang="en-US" altLang="zh-CN" sz="2400" smtClean="0"/>
          </a:p>
          <a:p>
            <a:pPr>
              <a:lnSpc>
                <a:spcPct val="150000"/>
              </a:lnSpc>
            </a:pPr>
            <a:r>
              <a:rPr lang="en-US" altLang="zh-CN" sz="2400" smtClean="0"/>
              <a:t>OpenMP</a:t>
            </a:r>
            <a:r>
              <a:rPr lang="zh-CN" altLang="en-US" sz="2400" smtClean="0"/>
              <a:t>在运行的时候，需要运行函数库的支持，并会获取一些环境变量来控制运行的过程。这里提到的环境变量是动态函数库中用来控制函数运行的一些参数</a:t>
            </a:r>
            <a:r>
              <a:rPr lang="en-US" altLang="zh-CN" sz="2400" smtClean="0"/>
              <a:t>.</a:t>
            </a:r>
            <a:br>
              <a:rPr lang="en-US" altLang="zh-CN" smtClean="0"/>
            </a:br>
            <a:endParaRPr lang="zh-CN" altLang="en-US" smtClean="0"/>
          </a:p>
        </p:txBody>
      </p:sp>
      <p:sp>
        <p:nvSpPr>
          <p:cNvPr id="23555" name="日期占位符 4"/>
          <p:cNvSpPr txBox="1">
            <a:spLocks noGrp="1"/>
          </p:cNvSpPr>
          <p:nvPr/>
        </p:nvSpPr>
        <p:spPr bwMode="auto">
          <a:xfrm>
            <a:off x="457200" y="6248400"/>
            <a:ext cx="2133600" cy="457200"/>
          </a:xfrm>
          <a:prstGeom prst="rect">
            <a:avLst/>
          </a:prstGeom>
          <a:noFill/>
          <a:ln w="9525">
            <a:noFill/>
            <a:miter lim="800000"/>
          </a:ln>
        </p:spPr>
        <p:txBody>
          <a:bodyPr/>
          <a:lstStyle/>
          <a:p>
            <a:fld id="{06E17031-55EF-4BC3-A248-38F7614A48D8}" type="datetime1">
              <a:rPr lang="zh-CN" altLang="en-US" sz="1000"/>
            </a:fld>
            <a:endParaRPr lang="en-US" altLang="zh-CN"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zh-CN" altLang="en-US" smtClean="0"/>
              <a:t>编译指导 </a:t>
            </a:r>
            <a:endParaRPr lang="en-US" altLang="zh-CN" smtClean="0"/>
          </a:p>
        </p:txBody>
      </p:sp>
      <p:graphicFrame>
        <p:nvGraphicFramePr>
          <p:cNvPr id="635977" name="Group 73"/>
          <p:cNvGraphicFramePr>
            <a:graphicFrameLocks noGrp="1"/>
          </p:cNvGraphicFramePr>
          <p:nvPr>
            <p:ph idx="1"/>
          </p:nvPr>
        </p:nvGraphicFramePr>
        <p:xfrm>
          <a:off x="214282" y="3000372"/>
          <a:ext cx="8715374" cy="2592388"/>
        </p:xfrm>
        <a:graphic>
          <a:graphicData uri="http://schemas.openxmlformats.org/drawingml/2006/table">
            <a:tbl>
              <a:tblPr/>
              <a:tblGrid>
                <a:gridCol w="2179695"/>
                <a:gridCol w="2179696"/>
                <a:gridCol w="2176287"/>
                <a:gridCol w="2179696"/>
              </a:tblGrid>
              <a:tr h="458788">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pragma</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omp</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98163" marR="9816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directive-name</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8163" marR="9816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[clause,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8163" marR="9816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newline</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8163" marR="9816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600">
                <a:tc>
                  <a:txBody>
                    <a:bodyPr/>
                    <a:lstStyle/>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指导指令前缀</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所有的</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OpenMP</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句都需要这样的前</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缀。</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1" fontAlgn="t" latinLnBrk="0" hangingPunct="1">
                        <a:lnSpc>
                          <a:spcPct val="100000"/>
                        </a:lnSpc>
                        <a:spcBef>
                          <a:spcPct val="0"/>
                        </a:spcBef>
                        <a:spcAft>
                          <a:spcPct val="0"/>
                        </a:spcAft>
                        <a:buClr>
                          <a:schemeClr val="bg1"/>
                        </a:buClr>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8163" marR="9816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en-US" altLang="zh-CN" sz="1800" b="0"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OpenMP</a:t>
                      </a:r>
                      <a:r>
                        <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指导指</a:t>
                      </a:r>
                      <a:endPar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令</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。在指导指令前</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缀和子句之间必须</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有一个正确的</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OpenMP</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指导指</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令。</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8163" marR="981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子句</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。在没有其它</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约束条件下，子句</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可以无序，也可以</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任意的选择。 这一部分也可以没有。</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8163" marR="981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换行符。表明这条</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t" latinLnBrk="0" hangingPunct="1">
                        <a:lnSpc>
                          <a:spcPct val="100000"/>
                        </a:lnSpc>
                        <a:spcBef>
                          <a:spcPct val="0"/>
                        </a:spcBef>
                        <a:spcAft>
                          <a:spcPct val="0"/>
                        </a:spcAft>
                        <a:buClr>
                          <a:schemeClr val="bg1"/>
                        </a:buClr>
                        <a:buSzTx/>
                        <a:buFontTx/>
                        <a:buNone/>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指导语句的终止。</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8163" marR="9816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579" name="Rectangle 3"/>
          <p:cNvSpPr>
            <a:spLocks noGrp="1" noChangeArrowheads="1"/>
          </p:cNvSpPr>
          <p:nvPr>
            <p:ph type="body" sz="half" idx="4294967295"/>
          </p:nvPr>
        </p:nvSpPr>
        <p:spPr>
          <a:xfrm>
            <a:off x="636905" y="1600200"/>
            <a:ext cx="8507095" cy="1275715"/>
          </a:xfrm>
        </p:spPr>
        <p:txBody>
          <a:bodyPr/>
          <a:lstStyle/>
          <a:p>
            <a:pPr eaLnBrk="1" hangingPunct="1">
              <a:buFont typeface="Wingdings" panose="05000000000000000000" pitchFamily="2" charset="2"/>
              <a:buNone/>
            </a:pPr>
            <a:r>
              <a:rPr lang="en-US" altLang="zh-CN" smtClean="0"/>
              <a:t>OpenMP</a:t>
            </a:r>
            <a:r>
              <a:rPr lang="zh-CN" altLang="en-US" smtClean="0"/>
              <a:t>的</a:t>
            </a:r>
            <a:r>
              <a:rPr lang="en-US" altLang="zh-CN" smtClean="0"/>
              <a:t>#pragma</a:t>
            </a:r>
            <a:r>
              <a:rPr lang="zh-CN" altLang="en-US" smtClean="0"/>
              <a:t>语句的格式为</a:t>
            </a:r>
            <a:endParaRPr lang="zh-CN" altLang="en-US" smtClean="0"/>
          </a:p>
          <a:p>
            <a:pPr eaLnBrk="1" hangingPunct="1">
              <a:buFont typeface="Wingdings" panose="05000000000000000000" pitchFamily="2" charset="2"/>
              <a:buNone/>
            </a:pPr>
            <a:r>
              <a:rPr lang="en-US" altLang="zh-CN" smtClean="0"/>
              <a:t>         #pragma omp directive_name …</a:t>
            </a:r>
            <a:endParaRPr lang="zh-CN" altLang="en-US" sz="3600" smtClean="0"/>
          </a:p>
        </p:txBody>
      </p:sp>
      <p:sp>
        <p:nvSpPr>
          <p:cNvPr id="2458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normAutofit fontScale="90000"/>
          </a:bodyPr>
          <a:lstStyle/>
          <a:p>
            <a:r>
              <a:rPr lang="zh-CN" altLang="en-US" smtClean="0"/>
              <a:t>运行时库函数</a:t>
            </a:r>
            <a:endParaRPr lang="zh-CN" altLang="en-US" smtClean="0"/>
          </a:p>
        </p:txBody>
      </p:sp>
      <p:sp>
        <p:nvSpPr>
          <p:cNvPr id="25603" name="文本占位符 2"/>
          <p:cNvSpPr>
            <a:spLocks noGrp="1"/>
          </p:cNvSpPr>
          <p:nvPr>
            <p:ph idx="1"/>
          </p:nvPr>
        </p:nvSpPr>
        <p:spPr/>
        <p:txBody>
          <a:bodyPr/>
          <a:lstStyle/>
          <a:p>
            <a:pPr eaLnBrk="1" hangingPunct="1"/>
            <a:r>
              <a:rPr lang="zh-CN" altLang="en-US" smtClean="0"/>
              <a:t>设置和获取执行环境相关的信息。</a:t>
            </a:r>
            <a:endParaRPr lang="zh-CN" altLang="en-US" smtClean="0"/>
          </a:p>
          <a:p>
            <a:r>
              <a:rPr lang="en-US" altLang="zh-CN" smtClean="0"/>
              <a:t> </a:t>
            </a:r>
            <a:r>
              <a:rPr lang="en-US" altLang="zh-CN" sz="2800" smtClean="0"/>
              <a:t>OpenMP</a:t>
            </a:r>
            <a:r>
              <a:rPr lang="zh-CN" altLang="en-US" sz="2800" smtClean="0"/>
              <a:t>标准定义了一个应用编程接口来调用库中的多种函数。 </a:t>
            </a:r>
            <a:endParaRPr lang="en-US" altLang="zh-CN" smtClean="0"/>
          </a:p>
          <a:p>
            <a:r>
              <a:rPr lang="zh-CN" altLang="en-US" smtClean="0"/>
              <a:t>也包含一系列用以同步的</a:t>
            </a:r>
            <a:r>
              <a:rPr lang="en-US" altLang="zh-CN" smtClean="0"/>
              <a:t>API.</a:t>
            </a:r>
            <a:r>
              <a:rPr lang="zh-CN" altLang="en-US" smtClean="0"/>
              <a:t>要使用运行时函数库所包含的函数，</a:t>
            </a:r>
            <a:r>
              <a:rPr lang="zh-CN" altLang="en-US" sz="2800" smtClean="0"/>
              <a:t>对于</a:t>
            </a:r>
            <a:r>
              <a:rPr lang="en-US" altLang="zh-CN" sz="2800" smtClean="0"/>
              <a:t>C/C++</a:t>
            </a:r>
            <a:r>
              <a:rPr lang="zh-CN" altLang="en-US" sz="2800" smtClean="0"/>
              <a:t>，在程序开头需要引用文件“</a:t>
            </a:r>
            <a:r>
              <a:rPr lang="en-US" altLang="zh-CN" sz="2800" smtClean="0"/>
              <a:t>omp.h” </a:t>
            </a:r>
            <a:r>
              <a:rPr lang="zh-CN" altLang="en-US" sz="2800" smtClean="0"/>
              <a:t>。</a:t>
            </a:r>
            <a:endParaRPr lang="zh-CN" altLang="en-US" smtClean="0"/>
          </a:p>
          <a:p>
            <a:r>
              <a:rPr lang="en-US" altLang="zh-CN" smtClean="0"/>
              <a:t>OpenMP</a:t>
            </a:r>
            <a:r>
              <a:rPr lang="zh-CN" altLang="en-US" smtClean="0"/>
              <a:t>的运行时库函数的使用类似于相应编程语言内部的函数调用。</a:t>
            </a:r>
            <a:r>
              <a:rPr lang="en-US" altLang="zh-CN" smtClean="0"/>
              <a:t>   </a:t>
            </a:r>
            <a:endParaRPr lang="zh-CN" altLang="en-US" smtClean="0"/>
          </a:p>
        </p:txBody>
      </p:sp>
      <p:sp>
        <p:nvSpPr>
          <p:cNvPr id="25604" name="日期占位符 4"/>
          <p:cNvSpPr>
            <a:spLocks noGrp="1"/>
          </p:cNvSpPr>
          <p:nvPr>
            <p:ph type="dt" sz="half" idx="10"/>
          </p:nvPr>
        </p:nvSpPr>
        <p:spPr>
          <a:noFill/>
        </p:spPr>
        <p:txBody>
          <a:bodyPr/>
          <a:lstStyle/>
          <a:p>
            <a:fld id="{5354099D-DFA5-44E7-8D93-805C65DABA2E}"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r>
              <a:rPr lang="en-US" altLang="zh-CN" smtClean="0"/>
              <a:t>OpenMP</a:t>
            </a:r>
            <a:r>
              <a:rPr lang="zh-CN" altLang="en-US" smtClean="0"/>
              <a:t>常用的库函数：</a:t>
            </a:r>
            <a:endParaRPr lang="zh-CN" altLang="en-US" smtClean="0"/>
          </a:p>
        </p:txBody>
      </p:sp>
      <p:sp>
        <p:nvSpPr>
          <p:cNvPr id="26627" name="文本占位符 2"/>
          <p:cNvSpPr>
            <a:spLocks noGrp="1"/>
          </p:cNvSpPr>
          <p:nvPr>
            <p:ph idx="1"/>
          </p:nvPr>
        </p:nvSpPr>
        <p:spPr/>
        <p:txBody>
          <a:bodyPr/>
          <a:lstStyle/>
          <a:p>
            <a:pPr>
              <a:lnSpc>
                <a:spcPct val="150000"/>
              </a:lnSpc>
            </a:pPr>
            <a:r>
              <a:rPr lang="en-US" altLang="zh-CN" sz="2000" dirty="0" err="1" smtClean="0"/>
              <a:t>omp_get_num_procs</a:t>
            </a:r>
            <a:r>
              <a:rPr lang="en-US" altLang="zh-CN" sz="2000" dirty="0" smtClean="0"/>
              <a:t>, </a:t>
            </a:r>
            <a:r>
              <a:rPr lang="zh-CN" altLang="en-US" sz="2000" dirty="0" smtClean="0"/>
              <a:t>返回运行本线程的多处理机的处理器个数。</a:t>
            </a:r>
            <a:endParaRPr lang="zh-CN" altLang="en-US" sz="2000" dirty="0" smtClean="0"/>
          </a:p>
          <a:p>
            <a:pPr>
              <a:lnSpc>
                <a:spcPct val="150000"/>
              </a:lnSpc>
            </a:pPr>
            <a:r>
              <a:rPr lang="en-US" altLang="zh-CN" sz="2000" dirty="0" err="1" smtClean="0"/>
              <a:t>omp_get_num_threads</a:t>
            </a:r>
            <a:r>
              <a:rPr lang="en-US" altLang="zh-CN" sz="2000" dirty="0" smtClean="0"/>
              <a:t>, </a:t>
            </a:r>
            <a:r>
              <a:rPr lang="zh-CN" altLang="en-US" sz="2000" dirty="0" smtClean="0"/>
              <a:t>返回当前并行区域中的活动线程个数。</a:t>
            </a:r>
            <a:endParaRPr lang="zh-CN" altLang="en-US" sz="2000" dirty="0" smtClean="0"/>
          </a:p>
          <a:p>
            <a:pPr>
              <a:lnSpc>
                <a:spcPct val="150000"/>
              </a:lnSpc>
            </a:pPr>
            <a:r>
              <a:rPr lang="en-US" altLang="zh-CN" sz="2000" dirty="0" err="1" smtClean="0"/>
              <a:t>omp_get_thread_num</a:t>
            </a:r>
            <a:r>
              <a:rPr lang="en-US" altLang="zh-CN" sz="2000" dirty="0" smtClean="0"/>
              <a:t>, </a:t>
            </a:r>
            <a:r>
              <a:rPr lang="zh-CN" altLang="en-US" sz="2000" dirty="0" smtClean="0"/>
              <a:t>返回线程号</a:t>
            </a:r>
            <a:endParaRPr lang="zh-CN" altLang="en-US" sz="2000" dirty="0" smtClean="0"/>
          </a:p>
          <a:p>
            <a:pPr>
              <a:lnSpc>
                <a:spcPct val="150000"/>
              </a:lnSpc>
            </a:pPr>
            <a:r>
              <a:rPr lang="en-US" altLang="zh-CN" sz="2000" dirty="0" err="1" smtClean="0"/>
              <a:t>omp_set_num_threads</a:t>
            </a:r>
            <a:r>
              <a:rPr lang="en-US" altLang="zh-CN" sz="2000" dirty="0" smtClean="0"/>
              <a:t>, </a:t>
            </a:r>
            <a:r>
              <a:rPr lang="zh-CN" altLang="en-US" sz="2000" dirty="0" smtClean="0"/>
              <a:t>设置并行执行代码时的线程个数</a:t>
            </a:r>
            <a:endParaRPr lang="zh-CN" altLang="en-US" sz="2000" dirty="0" smtClean="0"/>
          </a:p>
          <a:p>
            <a:pPr>
              <a:lnSpc>
                <a:spcPct val="150000"/>
              </a:lnSpc>
            </a:pPr>
            <a:r>
              <a:rPr lang="en-US" altLang="zh-CN" sz="2000" dirty="0" err="1" smtClean="0"/>
              <a:t>omp_init_lock</a:t>
            </a:r>
            <a:r>
              <a:rPr lang="en-US" altLang="zh-CN" sz="2000" dirty="0" smtClean="0"/>
              <a:t>, </a:t>
            </a:r>
            <a:r>
              <a:rPr lang="zh-CN" altLang="en-US" sz="2000" dirty="0" smtClean="0"/>
              <a:t>初始化一个简单锁</a:t>
            </a:r>
            <a:endParaRPr lang="zh-CN" altLang="en-US" sz="2000" dirty="0" smtClean="0"/>
          </a:p>
          <a:p>
            <a:pPr>
              <a:lnSpc>
                <a:spcPct val="150000"/>
              </a:lnSpc>
            </a:pPr>
            <a:r>
              <a:rPr lang="en-US" altLang="zh-CN" sz="2000" dirty="0" err="1" smtClean="0"/>
              <a:t>omp_set_lock</a:t>
            </a:r>
            <a:r>
              <a:rPr lang="zh-CN" altLang="en-US" sz="2000" dirty="0" smtClean="0"/>
              <a:t>， 上锁操作</a:t>
            </a:r>
            <a:endParaRPr lang="zh-CN" altLang="en-US" sz="2000" dirty="0" smtClean="0"/>
          </a:p>
          <a:p>
            <a:pPr>
              <a:lnSpc>
                <a:spcPct val="150000"/>
              </a:lnSpc>
            </a:pPr>
            <a:r>
              <a:rPr lang="en-US" altLang="zh-CN" sz="2000" dirty="0" err="1" smtClean="0"/>
              <a:t>omp_unset_lock</a:t>
            </a:r>
            <a:r>
              <a:rPr lang="zh-CN" altLang="en-US" sz="2000" dirty="0" smtClean="0"/>
              <a:t>， 解锁操作，要和</a:t>
            </a:r>
            <a:r>
              <a:rPr lang="en-US" altLang="zh-CN" sz="2000" dirty="0" err="1" smtClean="0"/>
              <a:t>omp_set_lock</a:t>
            </a:r>
            <a:r>
              <a:rPr lang="zh-CN" altLang="en-US" sz="2000" dirty="0" smtClean="0"/>
              <a:t>函数配对使用。</a:t>
            </a:r>
            <a:endParaRPr lang="zh-CN" altLang="en-US" sz="2000" dirty="0" smtClean="0"/>
          </a:p>
          <a:p>
            <a:pPr>
              <a:lnSpc>
                <a:spcPct val="150000"/>
              </a:lnSpc>
            </a:pPr>
            <a:r>
              <a:rPr lang="en-US" altLang="zh-CN" sz="2000" dirty="0" err="1" smtClean="0"/>
              <a:t>omp_destroy_lock</a:t>
            </a:r>
            <a:r>
              <a:rPr lang="zh-CN" altLang="en-US" sz="2000" dirty="0" smtClean="0"/>
              <a:t>， </a:t>
            </a:r>
            <a:r>
              <a:rPr lang="en-US" altLang="zh-CN" sz="2000" dirty="0" err="1" smtClean="0"/>
              <a:t>omp_init_lock</a:t>
            </a:r>
            <a:r>
              <a:rPr lang="zh-CN" altLang="en-US" sz="2000" dirty="0" smtClean="0"/>
              <a:t>函数的配对操作函数，关闭一个锁</a:t>
            </a:r>
            <a:endParaRPr lang="zh-CN" altLang="en-US" sz="2000" dirty="0" smtClean="0"/>
          </a:p>
        </p:txBody>
      </p:sp>
      <p:sp>
        <p:nvSpPr>
          <p:cNvPr id="26628" name="日期占位符 4"/>
          <p:cNvSpPr txBox="1">
            <a:spLocks noGrp="1"/>
          </p:cNvSpPr>
          <p:nvPr/>
        </p:nvSpPr>
        <p:spPr bwMode="auto">
          <a:xfrm>
            <a:off x="457200" y="6248400"/>
            <a:ext cx="2133600" cy="457200"/>
          </a:xfrm>
          <a:prstGeom prst="rect">
            <a:avLst/>
          </a:prstGeom>
          <a:noFill/>
          <a:ln w="9525">
            <a:noFill/>
            <a:miter lim="800000"/>
          </a:ln>
        </p:spPr>
        <p:txBody>
          <a:bodyPr/>
          <a:lstStyle/>
          <a:p>
            <a:fld id="{2C71E9BE-16E8-4A63-B8EE-DE55A5F79B6A}" type="datetime1">
              <a:rPr lang="zh-CN" altLang="en-US" sz="1000"/>
            </a:fld>
            <a:endParaRPr lang="en-US" altLang="zh-CN"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zh-CN" altLang="en-US" sz="3400" b="1" smtClean="0"/>
              <a:t> 环境变量</a:t>
            </a:r>
            <a:endParaRPr lang="zh-CN" altLang="en-US" sz="3400" b="1" smtClean="0"/>
          </a:p>
        </p:txBody>
      </p:sp>
      <p:sp>
        <p:nvSpPr>
          <p:cNvPr id="27651" name="Rectangle 3"/>
          <p:cNvSpPr>
            <a:spLocks noGrp="1" noChangeArrowheads="1"/>
          </p:cNvSpPr>
          <p:nvPr>
            <p:ph idx="1"/>
          </p:nvPr>
        </p:nvSpPr>
        <p:spPr/>
        <p:txBody>
          <a:bodyPr/>
          <a:lstStyle/>
          <a:p>
            <a:pPr lvl="1" eaLnBrk="1" hangingPunct="1">
              <a:buFont typeface="Wingdings" panose="05000000000000000000" pitchFamily="2" charset="2"/>
              <a:buNone/>
            </a:pPr>
            <a:endParaRPr lang="en-US" altLang="zh-CN" sz="2800" dirty="0" smtClean="0"/>
          </a:p>
          <a:p>
            <a:pPr lvl="1"/>
            <a:r>
              <a:rPr lang="en-US" altLang="zh-CN" sz="2800" dirty="0" smtClean="0"/>
              <a:t>OMP_SCHEDULE</a:t>
            </a:r>
            <a:r>
              <a:rPr lang="zh-CN" altLang="en-US" sz="2800" dirty="0" smtClean="0"/>
              <a:t>：</a:t>
            </a:r>
            <a:r>
              <a:rPr lang="zh-CN" altLang="en-US" dirty="0" smtClean="0"/>
              <a:t>控制</a:t>
            </a:r>
            <a:r>
              <a:rPr lang="en-US" altLang="zh-CN" dirty="0" smtClean="0"/>
              <a:t>for</a:t>
            </a:r>
            <a:r>
              <a:rPr lang="zh-CN" altLang="en-US" dirty="0" smtClean="0"/>
              <a:t>循环任务分配结构的调度</a:t>
            </a:r>
            <a:endParaRPr lang="zh-CN" altLang="en-US" sz="2800" dirty="0" smtClean="0"/>
          </a:p>
          <a:p>
            <a:pPr lvl="1" eaLnBrk="1" hangingPunct="1"/>
            <a:r>
              <a:rPr lang="zh-CN" altLang="en-US" sz="2800" dirty="0" smtClean="0"/>
              <a:t> </a:t>
            </a:r>
            <a:r>
              <a:rPr lang="en-US" altLang="zh-CN" sz="2800" dirty="0" smtClean="0"/>
              <a:t>OMP_NUM_THREADS</a:t>
            </a:r>
            <a:r>
              <a:rPr lang="zh-CN" altLang="en-US" sz="2800" dirty="0" smtClean="0"/>
              <a:t>：定义执行中最大的线程数</a:t>
            </a:r>
            <a:endParaRPr lang="zh-CN" altLang="en-US" sz="2800" dirty="0" smtClean="0"/>
          </a:p>
          <a:p>
            <a:pPr lvl="1" eaLnBrk="1" hangingPunct="1"/>
            <a:r>
              <a:rPr lang="en-US" altLang="zh-CN" sz="2800" dirty="0" smtClean="0"/>
              <a:t>OMP_DYNAMIC</a:t>
            </a:r>
            <a:r>
              <a:rPr lang="zh-CN" altLang="en-US" sz="2800" dirty="0" smtClean="0"/>
              <a:t>：通过设定变量值</a:t>
            </a:r>
            <a:r>
              <a:rPr lang="en-US" altLang="zh-CN" sz="2800" dirty="0" smtClean="0"/>
              <a:t>TRUE</a:t>
            </a:r>
            <a:r>
              <a:rPr lang="zh-CN" altLang="en-US" sz="2800" dirty="0" smtClean="0"/>
              <a:t>或</a:t>
            </a:r>
            <a:r>
              <a:rPr lang="en-US" altLang="zh-CN" sz="2800" dirty="0" smtClean="0"/>
              <a:t>FALSE,</a:t>
            </a:r>
            <a:r>
              <a:rPr lang="zh-CN" altLang="en-US" sz="2800" dirty="0" smtClean="0"/>
              <a:t>来确定是否动态设定并行域执行的线程数</a:t>
            </a:r>
            <a:endParaRPr lang="zh-CN" altLang="en-US" sz="2800" dirty="0" smtClean="0"/>
          </a:p>
          <a:p>
            <a:pPr lvl="1" eaLnBrk="1" hangingPunct="1"/>
            <a:r>
              <a:rPr lang="en-US" altLang="zh-CN" sz="2800" dirty="0" smtClean="0"/>
              <a:t>OMP_NESTED</a:t>
            </a:r>
            <a:r>
              <a:rPr lang="zh-CN" altLang="en-US" sz="2800" dirty="0" smtClean="0"/>
              <a:t>：确定是否可以并行嵌套</a:t>
            </a:r>
            <a:endParaRPr lang="en-US" altLang="zh-CN" sz="2800" dirty="0" smtClean="0"/>
          </a:p>
        </p:txBody>
      </p:sp>
      <p:sp>
        <p:nvSpPr>
          <p:cNvPr id="2765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27653" name="AutoShape 5">
            <a:hlinkClick r:id="rId1" action="ppaction://hlinksldjump" highlightClick="1"/>
          </p:cNvPr>
          <p:cNvSpPr>
            <a:spLocks noChangeArrowheads="1"/>
          </p:cNvSpPr>
          <p:nvPr/>
        </p:nvSpPr>
        <p:spPr bwMode="auto">
          <a:xfrm>
            <a:off x="7956550" y="6308725"/>
            <a:ext cx="215900" cy="215900"/>
          </a:xfrm>
          <a:prstGeom prst="actionButtonBackPrevious">
            <a:avLst/>
          </a:prstGeom>
          <a:solidFill>
            <a:schemeClr val="accent1"/>
          </a:solidFill>
          <a:ln w="9525">
            <a:no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fontScale="90000"/>
          </a:bodyPr>
          <a:lstStyle/>
          <a:p>
            <a:r>
              <a:rPr lang="en-US" altLang="zh-CN" smtClean="0"/>
              <a:t>OpenMP</a:t>
            </a:r>
            <a:r>
              <a:rPr lang="zh-CN" altLang="en-US" smtClean="0"/>
              <a:t>的指令</a:t>
            </a:r>
            <a:endParaRPr lang="zh-CN" altLang="en-US" smtClean="0"/>
          </a:p>
        </p:txBody>
      </p:sp>
      <p:sp>
        <p:nvSpPr>
          <p:cNvPr id="28675" name="文本占位符 2"/>
          <p:cNvSpPr>
            <a:spLocks noGrp="1"/>
          </p:cNvSpPr>
          <p:nvPr>
            <p:ph idx="1"/>
          </p:nvPr>
        </p:nvSpPr>
        <p:spPr>
          <a:xfrm>
            <a:off x="214282" y="1214422"/>
            <a:ext cx="8715436" cy="5357850"/>
          </a:xfrm>
        </p:spPr>
        <p:txBody>
          <a:bodyPr>
            <a:noAutofit/>
          </a:bodyPr>
          <a:lstStyle/>
          <a:p>
            <a:r>
              <a:rPr lang="en-US" altLang="zh-CN" sz="1600" dirty="0" smtClean="0"/>
              <a:t>parallel</a:t>
            </a:r>
            <a:r>
              <a:rPr lang="zh-CN" altLang="en-US" sz="1600" dirty="0" smtClean="0"/>
              <a:t>，用在一个代码段之前，表示这段代码将被多个线程并行执行</a:t>
            </a:r>
            <a:endParaRPr lang="zh-CN" altLang="en-US" sz="1600" dirty="0" smtClean="0"/>
          </a:p>
          <a:p>
            <a:r>
              <a:rPr lang="en-US" altLang="zh-CN" sz="1600" dirty="0" smtClean="0"/>
              <a:t>for</a:t>
            </a:r>
            <a:r>
              <a:rPr lang="zh-CN" altLang="en-US" sz="1600" dirty="0" smtClean="0"/>
              <a:t>，用于</a:t>
            </a:r>
            <a:r>
              <a:rPr lang="en-US" altLang="zh-CN" sz="1600" dirty="0" smtClean="0"/>
              <a:t>for</a:t>
            </a:r>
            <a:r>
              <a:rPr lang="zh-CN" altLang="en-US" sz="1600" dirty="0" smtClean="0"/>
              <a:t>循环之前，将循环分配到多个线程中并行执行，必须保证每次循环之间无相关性。</a:t>
            </a:r>
            <a:endParaRPr lang="zh-CN" altLang="en-US" sz="1600" dirty="0" smtClean="0"/>
          </a:p>
          <a:p>
            <a:r>
              <a:rPr lang="en-US" altLang="zh-CN" sz="1600" dirty="0" smtClean="0"/>
              <a:t>parallel for</a:t>
            </a:r>
            <a:r>
              <a:rPr lang="zh-CN" altLang="en-US" sz="1600" dirty="0" smtClean="0"/>
              <a:t>， </a:t>
            </a:r>
            <a:r>
              <a:rPr lang="en-US" altLang="zh-CN" sz="1600" dirty="0" smtClean="0"/>
              <a:t>parallel </a:t>
            </a:r>
            <a:r>
              <a:rPr lang="zh-CN" altLang="en-US" sz="1600" dirty="0" smtClean="0"/>
              <a:t>和 </a:t>
            </a:r>
            <a:r>
              <a:rPr lang="en-US" altLang="zh-CN" sz="1600" dirty="0" smtClean="0"/>
              <a:t>for</a:t>
            </a:r>
            <a:r>
              <a:rPr lang="zh-CN" altLang="en-US" sz="1600" dirty="0" smtClean="0"/>
              <a:t>语句的结合，也是用在一个</a:t>
            </a:r>
            <a:r>
              <a:rPr lang="en-US" altLang="zh-CN" sz="1600" dirty="0" smtClean="0"/>
              <a:t>for</a:t>
            </a:r>
            <a:r>
              <a:rPr lang="zh-CN" altLang="en-US" sz="1600" dirty="0" smtClean="0"/>
              <a:t>循环之前，表示</a:t>
            </a:r>
            <a:r>
              <a:rPr lang="en-US" altLang="zh-CN" sz="1600" dirty="0" smtClean="0"/>
              <a:t>for</a:t>
            </a:r>
            <a:r>
              <a:rPr lang="zh-CN" altLang="en-US" sz="1600" dirty="0" smtClean="0"/>
              <a:t>循环的代码将被多个线程并行执行。</a:t>
            </a:r>
            <a:endParaRPr lang="zh-CN" altLang="en-US" sz="1600" dirty="0" smtClean="0"/>
          </a:p>
          <a:p>
            <a:r>
              <a:rPr lang="en-US" altLang="zh-CN" sz="1600" dirty="0" smtClean="0"/>
              <a:t>sections</a:t>
            </a:r>
            <a:r>
              <a:rPr lang="zh-CN" altLang="en-US" sz="1600" dirty="0" smtClean="0"/>
              <a:t>，用在可能会被并行执行的代码段之前</a:t>
            </a:r>
            <a:endParaRPr lang="zh-CN" altLang="en-US" sz="1600" dirty="0" smtClean="0"/>
          </a:p>
          <a:p>
            <a:r>
              <a:rPr lang="en-US" altLang="zh-CN" sz="1600" dirty="0" smtClean="0"/>
              <a:t>parallel sections</a:t>
            </a:r>
            <a:r>
              <a:rPr lang="zh-CN" altLang="en-US" sz="1600" dirty="0" smtClean="0"/>
              <a:t>，</a:t>
            </a:r>
            <a:r>
              <a:rPr lang="en-US" altLang="zh-CN" sz="1600" dirty="0" smtClean="0"/>
              <a:t>parallel</a:t>
            </a:r>
            <a:r>
              <a:rPr lang="zh-CN" altLang="en-US" sz="1600" dirty="0" smtClean="0"/>
              <a:t>和</a:t>
            </a:r>
            <a:r>
              <a:rPr lang="en-US" altLang="zh-CN" sz="1600" dirty="0" smtClean="0"/>
              <a:t>sections</a:t>
            </a:r>
            <a:r>
              <a:rPr lang="zh-CN" altLang="en-US" sz="1600" dirty="0" smtClean="0"/>
              <a:t>两个语句的结合</a:t>
            </a:r>
            <a:endParaRPr lang="zh-CN" altLang="en-US" sz="1600" dirty="0" smtClean="0"/>
          </a:p>
          <a:p>
            <a:r>
              <a:rPr lang="en-US" altLang="zh-CN" sz="1600" dirty="0" smtClean="0"/>
              <a:t>critical</a:t>
            </a:r>
            <a:r>
              <a:rPr lang="zh-CN" altLang="en-US" sz="1600" dirty="0" smtClean="0"/>
              <a:t>，用在一段代码临界区之前</a:t>
            </a:r>
            <a:endParaRPr lang="zh-CN" altLang="en-US" sz="1600" dirty="0" smtClean="0"/>
          </a:p>
          <a:p>
            <a:r>
              <a:rPr lang="en-US" altLang="zh-CN" sz="1600" dirty="0" smtClean="0"/>
              <a:t>single</a:t>
            </a:r>
            <a:r>
              <a:rPr lang="zh-CN" altLang="en-US" sz="1600" dirty="0" smtClean="0"/>
              <a:t>，用在一段只被单个线程执行的代码段之前，表示后面的代码段将被单线程执行。</a:t>
            </a:r>
            <a:endParaRPr lang="zh-CN" altLang="en-US" sz="1600" dirty="0" smtClean="0"/>
          </a:p>
          <a:p>
            <a:r>
              <a:rPr lang="en-US" altLang="zh-CN" sz="1600" dirty="0" smtClean="0"/>
              <a:t>flush</a:t>
            </a:r>
            <a:r>
              <a:rPr lang="zh-CN" altLang="en-US" sz="1600" dirty="0" smtClean="0"/>
              <a:t>，当并行区域里存在一共享变量，并且对其进行修改时，需要用</a:t>
            </a:r>
            <a:r>
              <a:rPr lang="en-US" altLang="zh-CN" sz="1600" dirty="0" smtClean="0"/>
              <a:t>flush</a:t>
            </a:r>
            <a:r>
              <a:rPr lang="zh-CN" altLang="en-US" sz="1600" dirty="0" smtClean="0"/>
              <a:t>更新变量，确保并行的多线程对共享变量的读操作是最新值</a:t>
            </a:r>
            <a:endParaRPr lang="zh-CN" altLang="en-US" sz="1600" dirty="0" smtClean="0"/>
          </a:p>
          <a:p>
            <a:r>
              <a:rPr lang="en-US" altLang="zh-CN" sz="1600" dirty="0" smtClean="0"/>
              <a:t>barrier</a:t>
            </a:r>
            <a:r>
              <a:rPr lang="zh-CN" altLang="en-US" sz="1600" dirty="0" smtClean="0"/>
              <a:t>，用于并行区内代码的线程同步，所有线程执行到</a:t>
            </a:r>
            <a:r>
              <a:rPr lang="en-US" altLang="zh-CN" sz="1600" dirty="0" smtClean="0"/>
              <a:t>barrier</a:t>
            </a:r>
            <a:r>
              <a:rPr lang="zh-CN" altLang="en-US" sz="1600" dirty="0" smtClean="0"/>
              <a:t>时要停止，直到所有线程都执行到</a:t>
            </a:r>
            <a:r>
              <a:rPr lang="en-US" altLang="zh-CN" sz="1600" dirty="0" smtClean="0"/>
              <a:t>barrier</a:t>
            </a:r>
            <a:r>
              <a:rPr lang="zh-CN" altLang="en-US" sz="1600" dirty="0" smtClean="0"/>
              <a:t>时才继续往下执行</a:t>
            </a:r>
            <a:endParaRPr lang="zh-CN" altLang="en-US" sz="1600" dirty="0" smtClean="0"/>
          </a:p>
          <a:p>
            <a:r>
              <a:rPr lang="en-US" altLang="zh-CN" sz="1600" dirty="0" smtClean="0"/>
              <a:t>atomic</a:t>
            </a:r>
            <a:r>
              <a:rPr lang="zh-CN" altLang="en-US" sz="1600" dirty="0" smtClean="0"/>
              <a:t>，用于指定一块内存区域被制动更新</a:t>
            </a:r>
            <a:endParaRPr lang="zh-CN" altLang="en-US" sz="1600" dirty="0" smtClean="0"/>
          </a:p>
          <a:p>
            <a:r>
              <a:rPr lang="en-US" altLang="zh-CN" sz="1600" dirty="0" smtClean="0"/>
              <a:t>master</a:t>
            </a:r>
            <a:r>
              <a:rPr lang="zh-CN" altLang="en-US" sz="1600" dirty="0" smtClean="0"/>
              <a:t>，用于指定一段代码块由主线程执行</a:t>
            </a:r>
            <a:endParaRPr lang="zh-CN" altLang="en-US" sz="1600" dirty="0" smtClean="0"/>
          </a:p>
          <a:p>
            <a:r>
              <a:rPr lang="en-US" altLang="zh-CN" sz="1600" dirty="0" smtClean="0"/>
              <a:t>ordered</a:t>
            </a:r>
            <a:r>
              <a:rPr lang="zh-CN" altLang="en-US" sz="1600" dirty="0" smtClean="0"/>
              <a:t>， 用于指定并行区域的循环按顺序执行</a:t>
            </a:r>
            <a:endParaRPr lang="zh-CN" altLang="en-US" sz="1600" dirty="0" smtClean="0"/>
          </a:p>
          <a:p>
            <a:r>
              <a:rPr lang="en-US" altLang="zh-CN" sz="1600" dirty="0" err="1" smtClean="0"/>
              <a:t>threadprivate</a:t>
            </a:r>
            <a:r>
              <a:rPr lang="en-US" altLang="zh-CN" sz="1600" dirty="0" smtClean="0"/>
              <a:t>, </a:t>
            </a:r>
            <a:r>
              <a:rPr lang="zh-CN" altLang="en-US" sz="1600" dirty="0" smtClean="0"/>
              <a:t>用于指定一个变量是线程私有的</a:t>
            </a:r>
            <a:endParaRPr lang="zh-CN" altLang="en-US" sz="1600" dirty="0" smtClean="0"/>
          </a:p>
        </p:txBody>
      </p:sp>
      <p:sp>
        <p:nvSpPr>
          <p:cNvPr id="28676" name="日期占位符 4"/>
          <p:cNvSpPr txBox="1">
            <a:spLocks noGrp="1"/>
          </p:cNvSpPr>
          <p:nvPr/>
        </p:nvSpPr>
        <p:spPr bwMode="auto">
          <a:xfrm>
            <a:off x="457200" y="6248400"/>
            <a:ext cx="2133600" cy="457200"/>
          </a:xfrm>
          <a:prstGeom prst="rect">
            <a:avLst/>
          </a:prstGeom>
          <a:noFill/>
          <a:ln w="9525">
            <a:noFill/>
            <a:miter lim="800000"/>
          </a:ln>
        </p:spPr>
        <p:txBody>
          <a:bodyPr/>
          <a:lstStyle/>
          <a:p>
            <a:fld id="{4529D07D-0107-439C-806E-4F408F042920}" type="datetime1">
              <a:rPr lang="zh-CN" altLang="en-US" sz="1000"/>
            </a:fld>
            <a:endParaRPr lang="en-US" altLang="zh-CN" sz="1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normAutofit fontScale="90000"/>
          </a:bodyPr>
          <a:lstStyle/>
          <a:p>
            <a:r>
              <a:rPr lang="en-US" altLang="zh-CN" sz="4000" smtClean="0"/>
              <a:t>OpenMP</a:t>
            </a:r>
            <a:r>
              <a:rPr lang="zh-CN" altLang="en-US" sz="4000" smtClean="0"/>
              <a:t>的子句</a:t>
            </a:r>
            <a:endParaRPr lang="zh-CN" altLang="en-US" smtClean="0"/>
          </a:p>
        </p:txBody>
      </p:sp>
      <p:sp>
        <p:nvSpPr>
          <p:cNvPr id="29699" name="文本占位符 2"/>
          <p:cNvSpPr>
            <a:spLocks noGrp="1"/>
          </p:cNvSpPr>
          <p:nvPr>
            <p:ph idx="1"/>
          </p:nvPr>
        </p:nvSpPr>
        <p:spPr/>
        <p:txBody>
          <a:bodyPr/>
          <a:lstStyle/>
          <a:p>
            <a:r>
              <a:rPr lang="en-US" altLang="zh-CN" sz="1600" smtClean="0"/>
              <a:t>private, </a:t>
            </a:r>
            <a:r>
              <a:rPr lang="zh-CN" altLang="en-US" sz="1600" smtClean="0"/>
              <a:t>指定每个线程都有它自己的变量私有副本。</a:t>
            </a:r>
            <a:endParaRPr lang="zh-CN" altLang="en-US" sz="1600" smtClean="0"/>
          </a:p>
          <a:p>
            <a:r>
              <a:rPr lang="en-US" altLang="zh-CN" sz="1600" smtClean="0"/>
              <a:t>firstprivate</a:t>
            </a:r>
            <a:r>
              <a:rPr lang="zh-CN" altLang="en-US" sz="1600" smtClean="0"/>
              <a:t>，指定每个线程都有它自己的变量私有副本，并且变量要被继承主线程中的初值。</a:t>
            </a:r>
            <a:endParaRPr lang="zh-CN" altLang="en-US" sz="1600" smtClean="0"/>
          </a:p>
          <a:p>
            <a:r>
              <a:rPr lang="en-US" altLang="zh-CN" sz="1600" smtClean="0"/>
              <a:t>lastprivate</a:t>
            </a:r>
            <a:r>
              <a:rPr lang="zh-CN" altLang="en-US" sz="1600" smtClean="0"/>
              <a:t>，主要是用来指定将线程中的私有变量的值在并行处理结束后复制回主线程中的对应变量。</a:t>
            </a:r>
            <a:endParaRPr lang="zh-CN" altLang="en-US" sz="1600" smtClean="0"/>
          </a:p>
          <a:p>
            <a:r>
              <a:rPr lang="en-US" altLang="zh-CN" sz="1600" smtClean="0"/>
              <a:t>reduce</a:t>
            </a:r>
            <a:r>
              <a:rPr lang="zh-CN" altLang="en-US" sz="1600" smtClean="0"/>
              <a:t>，用来指定一个或多个变量是私有的，并且在并行处理结束后这些变量要执行指定的运算。</a:t>
            </a:r>
            <a:endParaRPr lang="zh-CN" altLang="en-US" sz="1600" smtClean="0"/>
          </a:p>
          <a:p>
            <a:r>
              <a:rPr lang="en-US" altLang="zh-CN" sz="1600" smtClean="0"/>
              <a:t>nowait</a:t>
            </a:r>
            <a:r>
              <a:rPr lang="zh-CN" altLang="en-US" sz="1600" smtClean="0"/>
              <a:t>，忽略指定中暗含的等待</a:t>
            </a:r>
            <a:endParaRPr lang="zh-CN" altLang="en-US" sz="1600" smtClean="0"/>
          </a:p>
          <a:p>
            <a:r>
              <a:rPr lang="en-US" altLang="zh-CN" sz="1600" smtClean="0"/>
              <a:t>num_threads</a:t>
            </a:r>
            <a:r>
              <a:rPr lang="zh-CN" altLang="en-US" sz="1600" smtClean="0"/>
              <a:t>，指定线程的个数</a:t>
            </a:r>
            <a:endParaRPr lang="zh-CN" altLang="en-US" sz="1600" smtClean="0"/>
          </a:p>
          <a:p>
            <a:r>
              <a:rPr lang="en-US" altLang="zh-CN" sz="1600" smtClean="0"/>
              <a:t>schedule</a:t>
            </a:r>
            <a:r>
              <a:rPr lang="zh-CN" altLang="en-US" sz="1600" smtClean="0"/>
              <a:t>，指定如何调度</a:t>
            </a:r>
            <a:r>
              <a:rPr lang="en-US" altLang="zh-CN" sz="1600" smtClean="0"/>
              <a:t>for</a:t>
            </a:r>
            <a:r>
              <a:rPr lang="zh-CN" altLang="en-US" sz="1600" smtClean="0"/>
              <a:t>循环迭代</a:t>
            </a:r>
            <a:endParaRPr lang="zh-CN" altLang="en-US" sz="1600" smtClean="0"/>
          </a:p>
          <a:p>
            <a:r>
              <a:rPr lang="en-US" altLang="zh-CN" sz="1600" smtClean="0"/>
              <a:t>shared</a:t>
            </a:r>
            <a:r>
              <a:rPr lang="zh-CN" altLang="en-US" sz="1600" smtClean="0"/>
              <a:t>，指定一个或多个变量为多个线程间的共享变量</a:t>
            </a:r>
            <a:endParaRPr lang="zh-CN" altLang="en-US" sz="1600" smtClean="0"/>
          </a:p>
          <a:p>
            <a:r>
              <a:rPr lang="en-US" altLang="zh-CN" sz="1600" smtClean="0"/>
              <a:t>ordered</a:t>
            </a:r>
            <a:r>
              <a:rPr lang="zh-CN" altLang="en-US" sz="1600" smtClean="0"/>
              <a:t>，用来指定</a:t>
            </a:r>
            <a:r>
              <a:rPr lang="en-US" altLang="zh-CN" sz="1600" smtClean="0"/>
              <a:t>for</a:t>
            </a:r>
            <a:r>
              <a:rPr lang="zh-CN" altLang="en-US" sz="1600" smtClean="0"/>
              <a:t>循环的执行要按顺序执行</a:t>
            </a:r>
            <a:endParaRPr lang="zh-CN" altLang="en-US" sz="1600" smtClean="0"/>
          </a:p>
          <a:p>
            <a:r>
              <a:rPr lang="en-US" altLang="zh-CN" sz="1600" smtClean="0"/>
              <a:t>copyprivate</a:t>
            </a:r>
            <a:r>
              <a:rPr lang="zh-CN" altLang="en-US" sz="1600" smtClean="0"/>
              <a:t>，用于</a:t>
            </a:r>
            <a:r>
              <a:rPr lang="en-US" altLang="zh-CN" sz="1600" smtClean="0"/>
              <a:t>single</a:t>
            </a:r>
            <a:r>
              <a:rPr lang="zh-CN" altLang="en-US" sz="1600" smtClean="0"/>
              <a:t>指令中的指定变量为多个线程的共享变量</a:t>
            </a:r>
            <a:endParaRPr lang="zh-CN" altLang="en-US" sz="1600" smtClean="0"/>
          </a:p>
          <a:p>
            <a:r>
              <a:rPr lang="en-US" altLang="zh-CN" sz="1600" smtClean="0"/>
              <a:t>copyin</a:t>
            </a:r>
            <a:r>
              <a:rPr lang="zh-CN" altLang="en-US" sz="1600" smtClean="0"/>
              <a:t>，用来指定一个</a:t>
            </a:r>
            <a:r>
              <a:rPr lang="en-US" altLang="zh-CN" sz="1600" smtClean="0"/>
              <a:t>threadprivate</a:t>
            </a:r>
            <a:r>
              <a:rPr lang="zh-CN" altLang="en-US" sz="1600" smtClean="0"/>
              <a:t>的变量的值要用主线程的值进行初始化。</a:t>
            </a:r>
            <a:endParaRPr lang="zh-CN" altLang="en-US" sz="1600" smtClean="0"/>
          </a:p>
          <a:p>
            <a:r>
              <a:rPr lang="en-US" altLang="zh-CN" sz="1600" smtClean="0"/>
              <a:t>default</a:t>
            </a:r>
            <a:r>
              <a:rPr lang="zh-CN" altLang="en-US" sz="1600" smtClean="0"/>
              <a:t>，用来指定并行处理区域内的变量的使用方式，缺省是</a:t>
            </a:r>
            <a:r>
              <a:rPr lang="en-US" altLang="zh-CN" sz="1600" smtClean="0"/>
              <a:t>shared</a:t>
            </a:r>
            <a:endParaRPr lang="en-US" altLang="zh-CN" sz="1600" smtClean="0"/>
          </a:p>
        </p:txBody>
      </p:sp>
      <p:sp>
        <p:nvSpPr>
          <p:cNvPr id="29700" name="日期占位符 4"/>
          <p:cNvSpPr txBox="1">
            <a:spLocks noGrp="1"/>
          </p:cNvSpPr>
          <p:nvPr/>
        </p:nvSpPr>
        <p:spPr bwMode="auto">
          <a:xfrm>
            <a:off x="457200" y="6248400"/>
            <a:ext cx="2133600" cy="457200"/>
          </a:xfrm>
          <a:prstGeom prst="rect">
            <a:avLst/>
          </a:prstGeom>
          <a:noFill/>
          <a:ln w="9525">
            <a:noFill/>
            <a:miter lim="800000"/>
          </a:ln>
        </p:spPr>
        <p:txBody>
          <a:bodyPr/>
          <a:lstStyle/>
          <a:p>
            <a:fld id="{7D758F2D-E5A8-42DE-AB40-DCEB5B1609A1}" type="datetime1">
              <a:rPr lang="zh-CN" altLang="en-US" sz="1000"/>
            </a:fld>
            <a:endParaRPr lang="en-US" altLang="zh-CN" sz="1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850900"/>
          </a:xfrm>
        </p:spPr>
        <p:txBody>
          <a:bodyPr/>
          <a:lstStyle/>
          <a:p>
            <a:pPr eaLnBrk="1" hangingPunct="1"/>
            <a:r>
              <a:rPr lang="en-US" altLang="zh-CN" smtClean="0"/>
              <a:t>OpenMP</a:t>
            </a:r>
            <a:r>
              <a:rPr lang="zh-CN" altLang="en-US" smtClean="0"/>
              <a:t>程序结构</a:t>
            </a:r>
            <a:endParaRPr lang="en-US" altLang="zh-CN" smtClean="0"/>
          </a:p>
        </p:txBody>
      </p:sp>
      <p:sp>
        <p:nvSpPr>
          <p:cNvPr id="31747" name="Rectangle 3"/>
          <p:cNvSpPr>
            <a:spLocks noGrp="1" noChangeArrowheads="1"/>
          </p:cNvSpPr>
          <p:nvPr>
            <p:ph type="body" idx="1"/>
          </p:nvPr>
        </p:nvSpPr>
        <p:spPr>
          <a:xfrm>
            <a:off x="468313" y="1412875"/>
            <a:ext cx="8229600" cy="5184775"/>
          </a:xfrm>
        </p:spPr>
        <p:txBody>
          <a:bodyPr>
            <a:normAutofit lnSpcReduction="10000"/>
          </a:bodyPr>
          <a:lstStyle/>
          <a:p>
            <a:pPr eaLnBrk="1" hangingPunct="1">
              <a:lnSpc>
                <a:spcPct val="80000"/>
              </a:lnSpc>
            </a:pPr>
            <a:r>
              <a:rPr lang="zh-CN" altLang="en-US" sz="2800" b="1" smtClean="0"/>
              <a:t>基于</a:t>
            </a:r>
            <a:r>
              <a:rPr lang="en-US" altLang="zh-CN" sz="2800" b="1" smtClean="0"/>
              <a:t>c/c++</a:t>
            </a:r>
            <a:r>
              <a:rPr lang="zh-CN" altLang="en-US" sz="2800" b="1" smtClean="0"/>
              <a:t>语言的</a:t>
            </a:r>
            <a:r>
              <a:rPr lang="en-US" altLang="zh-CN" sz="2800" b="1" smtClean="0"/>
              <a:t>OpenMP</a:t>
            </a:r>
            <a:r>
              <a:rPr lang="zh-CN" altLang="en-US" sz="2800" b="1" smtClean="0"/>
              <a:t>程序的结构</a:t>
            </a:r>
            <a:r>
              <a:rPr lang="zh-CN" altLang="en-US" sz="2800" smtClean="0"/>
              <a:t> </a:t>
            </a:r>
            <a:endParaRPr lang="zh-CN" altLang="en-US" sz="2800" smtClean="0"/>
          </a:p>
          <a:p>
            <a:pPr eaLnBrk="1" hangingPunct="1">
              <a:lnSpc>
                <a:spcPct val="80000"/>
              </a:lnSpc>
            </a:pPr>
            <a:endParaRPr lang="zh-CN" altLang="en-US" sz="2800" smtClean="0"/>
          </a:p>
          <a:p>
            <a:pPr eaLnBrk="1" hangingPunct="1">
              <a:lnSpc>
                <a:spcPct val="80000"/>
              </a:lnSpc>
              <a:buFont typeface="Wingdings" panose="05000000000000000000" pitchFamily="2" charset="2"/>
              <a:buNone/>
            </a:pPr>
            <a:r>
              <a:rPr lang="sv-SE" altLang="zh-CN" sz="1800" smtClean="0"/>
              <a:t>	</a:t>
            </a:r>
            <a:r>
              <a:rPr lang="sv-SE" altLang="zh-CN" sz="1800" smtClean="0">
                <a:latin typeface="Times New Roman" panose="02020603050405020304" pitchFamily="18" charset="0"/>
              </a:rPr>
              <a:t>#include &lt;omp.h&gt; </a:t>
            </a:r>
            <a:endParaRPr lang="sv-SE"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sv-SE" altLang="zh-CN" sz="1800" smtClean="0">
                <a:latin typeface="Times New Roman" panose="02020603050405020304" pitchFamily="18" charset="0"/>
              </a:rPr>
              <a:t>	main (){</a:t>
            </a:r>
            <a:endParaRPr lang="sv-SE"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sv-SE" altLang="zh-CN" sz="1800" smtClean="0">
                <a:latin typeface="Times New Roman" panose="02020603050405020304" pitchFamily="18" charset="0"/>
              </a:rPr>
              <a:t>		int var1, var2, var3;</a:t>
            </a:r>
            <a:endParaRPr lang="sv-SE"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sv-SE" altLang="zh-CN" sz="1800" smtClean="0">
                <a:latin typeface="Times New Roman" panose="02020603050405020304" pitchFamily="18" charset="0"/>
              </a:rPr>
              <a:t>		</a:t>
            </a:r>
            <a:r>
              <a:rPr lang="en-US" altLang="zh-CN" sz="1800" smtClean="0">
                <a:latin typeface="Times New Roman" panose="02020603050405020304" pitchFamily="18" charset="0"/>
              </a:rPr>
              <a:t>/*Serial code*/</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/*Beginning of parallel section. Fork a team ofthreads*/</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/*Specify variable scoping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a:t>
            </a:r>
            <a:r>
              <a:rPr lang="en-US" altLang="zh-CN" sz="1800" smtClean="0">
                <a:solidFill>
                  <a:schemeClr val="hlink"/>
                </a:solidFill>
                <a:latin typeface="Times New Roman" panose="02020603050405020304" pitchFamily="18" charset="0"/>
              </a:rPr>
              <a:t>#pragma omp parallel private(var1, var2) shared(var3)</a:t>
            </a:r>
            <a:r>
              <a:rPr lang="en-US" altLang="zh-CN" sz="1800" smtClean="0">
                <a:latin typeface="Times New Roman" panose="02020603050405020304" pitchFamily="18" charset="0"/>
              </a:rPr>
              <a:t>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/*Parallel section executed by all threads*/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/*All threads join master thread and disband*/</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/*Resume serial code */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a:t>
            </a:r>
            <a:endParaRPr lang="en-US" altLang="zh-CN" sz="18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800" smtClean="0">
                <a:latin typeface="Times New Roman" panose="02020603050405020304" pitchFamily="18" charset="0"/>
              </a:rPr>
              <a:t>	} </a:t>
            </a:r>
            <a:endParaRPr lang="zh-CN" altLang="en-US" sz="1800" smtClean="0">
              <a:latin typeface="Times New Roman" panose="02020603050405020304" pitchFamily="18" charset="0"/>
            </a:endParaRPr>
          </a:p>
        </p:txBody>
      </p:sp>
      <p:sp>
        <p:nvSpPr>
          <p:cNvPr id="3174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zh-CN" altLang="en-US" smtClean="0"/>
              <a:t>一个简单的</a:t>
            </a:r>
            <a:r>
              <a:rPr lang="en-US" altLang="zh-CN" smtClean="0"/>
              <a:t>OpenMP</a:t>
            </a:r>
            <a:r>
              <a:rPr lang="zh-CN" altLang="en-US" smtClean="0"/>
              <a:t>程序实例 </a:t>
            </a:r>
            <a:endParaRPr lang="en-US" altLang="zh-CN" smtClean="0"/>
          </a:p>
        </p:txBody>
      </p:sp>
      <p:sp>
        <p:nvSpPr>
          <p:cNvPr id="32771" name="Rectangle 3"/>
          <p:cNvSpPr>
            <a:spLocks noGrp="1" noChangeArrowheads="1"/>
          </p:cNvSpPr>
          <p:nvPr>
            <p:ph type="body" idx="1"/>
          </p:nvPr>
        </p:nvSpPr>
        <p:spPr>
          <a:xfrm>
            <a:off x="357158" y="1214422"/>
            <a:ext cx="8229600" cy="5214938"/>
          </a:xfrm>
        </p:spPr>
        <p:txBody>
          <a:bodyPr>
            <a:normAutofit lnSpcReduction="10000"/>
          </a:bodyPr>
          <a:lstStyle/>
          <a:p>
            <a:pPr eaLnBrk="1" hangingPunct="1">
              <a:lnSpc>
                <a:spcPct val="80000"/>
              </a:lnSpc>
            </a:pPr>
            <a:r>
              <a:rPr lang="zh-CN" altLang="en-US" sz="2400" b="1" dirty="0" smtClean="0"/>
              <a:t>基于</a:t>
            </a:r>
            <a:r>
              <a:rPr lang="en-US" altLang="zh-CN" sz="2400" b="1" dirty="0" smtClean="0"/>
              <a:t>C/C++</a:t>
            </a:r>
            <a:r>
              <a:rPr lang="zh-CN" altLang="en-US" sz="2400" b="1" dirty="0" smtClean="0"/>
              <a:t>语言的</a:t>
            </a:r>
            <a:r>
              <a:rPr lang="en-US" altLang="zh-CN" sz="2400" b="1" dirty="0" err="1" smtClean="0"/>
              <a:t>OpenMP</a:t>
            </a:r>
            <a:r>
              <a:rPr lang="zh-CN" altLang="en-US" sz="2400" b="1" dirty="0" smtClean="0"/>
              <a:t>程序结构的一个</a:t>
            </a:r>
            <a:r>
              <a:rPr lang="zh-CN" altLang="en-US" sz="2400" b="1" dirty="0" smtClean="0">
                <a:solidFill>
                  <a:srgbClr val="FF0000"/>
                </a:solidFill>
              </a:rPr>
              <a:t>具体实现</a:t>
            </a:r>
            <a:r>
              <a:rPr lang="en-US" altLang="zh-CN" sz="2400" dirty="0" smtClean="0">
                <a:solidFill>
                  <a:srgbClr val="FF0000"/>
                </a:solidFill>
              </a:rPr>
              <a:t> </a:t>
            </a:r>
            <a:endParaRPr lang="en-US" altLang="zh-CN" sz="2400" dirty="0" smtClean="0">
              <a:solidFill>
                <a:srgbClr val="FF0000"/>
              </a:solidFill>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#include "</a:t>
            </a:r>
            <a:r>
              <a:rPr lang="en-US" altLang="zh-CN" sz="1600" dirty="0" err="1" smtClean="0">
                <a:latin typeface="Times New Roman" panose="02020603050405020304" pitchFamily="18" charset="0"/>
              </a:rPr>
              <a:t>omp.h</a:t>
            </a:r>
            <a:r>
              <a:rPr lang="en-US" altLang="zh-CN" sz="1600" dirty="0" smtClean="0">
                <a:latin typeface="Times New Roman" panose="02020603050405020304" pitchFamily="18" charset="0"/>
              </a:rPr>
              <a:t>“</a:t>
            </a:r>
            <a:r>
              <a:rPr lang="en-US" altLang="zh-HK" sz="1600" dirty="0" smtClean="0">
                <a:latin typeface="Times New Roman" panose="02020603050405020304" pitchFamily="18" charset="0"/>
              </a:rPr>
              <a:t>//eg1</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err="1" smtClean="0">
                <a:latin typeface="Times New Roman" panose="02020603050405020304" pitchFamily="18" charset="0"/>
              </a:rPr>
              <a:t>int</a:t>
            </a:r>
            <a:r>
              <a:rPr lang="en-US" altLang="zh-CN" sz="1600" dirty="0" smtClean="0">
                <a:latin typeface="Times New Roman" panose="02020603050405020304" pitchFamily="18" charset="0"/>
              </a:rPr>
              <a:t> main(</a:t>
            </a:r>
            <a:r>
              <a:rPr lang="en-US" altLang="zh-CN" sz="1600" dirty="0" err="1" smtClean="0">
                <a:latin typeface="Times New Roman" panose="02020603050405020304" pitchFamily="18" charset="0"/>
              </a:rPr>
              <a:t>int</a:t>
            </a: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argc</a:t>
            </a:r>
            <a:r>
              <a:rPr lang="en-US" altLang="zh-CN" sz="1600" dirty="0" smtClean="0">
                <a:latin typeface="Times New Roman" panose="02020603050405020304" pitchFamily="18" charset="0"/>
              </a:rPr>
              <a:t>, char* </a:t>
            </a:r>
            <a:r>
              <a:rPr lang="en-US" altLang="zh-CN" sz="1600" dirty="0" err="1" smtClean="0">
                <a:latin typeface="Times New Roman" panose="02020603050405020304" pitchFamily="18" charset="0"/>
              </a:rPr>
              <a:t>argv</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int</a:t>
            </a: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nthreads</a:t>
            </a: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tid</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int</a:t>
            </a: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nprocs</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char </a:t>
            </a:r>
            <a:r>
              <a:rPr lang="en-US" altLang="zh-CN" sz="1600" dirty="0" err="1" smtClean="0">
                <a:latin typeface="Times New Roman" panose="02020603050405020304" pitchFamily="18" charset="0"/>
              </a:rPr>
              <a:t>buf</a:t>
            </a:r>
            <a:r>
              <a:rPr lang="en-US" altLang="zh-CN" sz="1600" dirty="0" smtClean="0">
                <a:latin typeface="Times New Roman" panose="02020603050405020304" pitchFamily="18" charset="0"/>
              </a:rPr>
              <a:t>[32];</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Fork a team of threads      */</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pragma</a:t>
            </a: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omp</a:t>
            </a:r>
            <a:r>
              <a:rPr lang="en-US" altLang="zh-CN" sz="1600" dirty="0" smtClean="0">
                <a:latin typeface="Times New Roman" panose="02020603050405020304" pitchFamily="18" charset="0"/>
              </a:rPr>
              <a:t> parallel private(</a:t>
            </a:r>
            <a:r>
              <a:rPr lang="en-US" altLang="zh-CN" sz="1600" dirty="0" err="1" smtClean="0">
                <a:latin typeface="Times New Roman" panose="02020603050405020304" pitchFamily="18" charset="0"/>
              </a:rPr>
              <a:t>nthreads</a:t>
            </a: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tid</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Obtain and print thread id  */</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tid</a:t>
            </a:r>
            <a:r>
              <a:rPr lang="en-US" altLang="zh-CN" sz="1600" dirty="0" smtClean="0">
                <a:latin typeface="Times New Roman" panose="02020603050405020304" pitchFamily="18" charset="0"/>
              </a:rPr>
              <a:t> = </a:t>
            </a:r>
            <a:r>
              <a:rPr lang="en-US" altLang="zh-CN" sz="1600" dirty="0" err="1" smtClean="0">
                <a:latin typeface="Times New Roman" panose="02020603050405020304" pitchFamily="18" charset="0"/>
              </a:rPr>
              <a:t>omp_get_thread_num</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printf</a:t>
            </a:r>
            <a:r>
              <a:rPr lang="en-US" altLang="zh-CN" sz="1600" dirty="0" smtClean="0">
                <a:latin typeface="Times New Roman" panose="02020603050405020304" pitchFamily="18" charset="0"/>
              </a:rPr>
              <a:t>("Hello World from OMP thread %d\n", </a:t>
            </a:r>
            <a:r>
              <a:rPr lang="en-US" altLang="zh-CN" sz="1600" dirty="0" err="1" smtClean="0">
                <a:latin typeface="Times New Roman" panose="02020603050405020304" pitchFamily="18" charset="0"/>
              </a:rPr>
              <a:t>tid</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Only master thread does this  */</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if (</a:t>
            </a:r>
            <a:r>
              <a:rPr lang="en-US" altLang="zh-CN" sz="1600" dirty="0" err="1" smtClean="0">
                <a:latin typeface="Times New Roman" panose="02020603050405020304" pitchFamily="18" charset="0"/>
              </a:rPr>
              <a:t>tid</a:t>
            </a:r>
            <a:r>
              <a:rPr lang="en-US" altLang="zh-CN" sz="1600" dirty="0" smtClean="0">
                <a:latin typeface="Times New Roman" panose="02020603050405020304" pitchFamily="18" charset="0"/>
              </a:rPr>
              <a:t>==0) {</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nthreads</a:t>
            </a:r>
            <a:r>
              <a:rPr lang="en-US" altLang="zh-CN" sz="1600" dirty="0" smtClean="0">
                <a:latin typeface="Times New Roman" panose="02020603050405020304" pitchFamily="18" charset="0"/>
              </a:rPr>
              <a:t> = </a:t>
            </a:r>
            <a:r>
              <a:rPr lang="en-US" altLang="zh-CN" sz="1600" dirty="0" err="1" smtClean="0">
                <a:latin typeface="Times New Roman" panose="02020603050405020304" pitchFamily="18" charset="0"/>
              </a:rPr>
              <a:t>omp_get_num_threads</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r>
              <a:rPr lang="en-US" altLang="zh-CN" sz="1600" dirty="0" err="1" smtClean="0">
                <a:latin typeface="Times New Roman" panose="02020603050405020304" pitchFamily="18" charset="0"/>
              </a:rPr>
              <a:t>printf</a:t>
            </a:r>
            <a:r>
              <a:rPr lang="en-US" altLang="zh-CN" sz="1600" dirty="0" smtClean="0">
                <a:latin typeface="Times New Roman" panose="02020603050405020304" pitchFamily="18" charset="0"/>
              </a:rPr>
              <a:t>("Number of threads %d\n", </a:t>
            </a:r>
            <a:r>
              <a:rPr lang="en-US" altLang="zh-CN" sz="1600" dirty="0" err="1" smtClean="0">
                <a:latin typeface="Times New Roman" panose="02020603050405020304" pitchFamily="18" charset="0"/>
              </a:rPr>
              <a:t>nthreads</a:t>
            </a: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   }</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return 0;</a:t>
            </a:r>
            <a:endParaRPr lang="en-US" altLang="zh-CN" sz="16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smtClean="0">
                <a:latin typeface="Times New Roman" panose="02020603050405020304" pitchFamily="18" charset="0"/>
              </a:rPr>
              <a:t>}</a:t>
            </a:r>
            <a:endParaRPr lang="zh-CN" altLang="en-US" sz="1600" dirty="0" smtClean="0">
              <a:latin typeface="Times New Roman" panose="02020603050405020304" pitchFamily="18" charset="0"/>
            </a:endParaRPr>
          </a:p>
        </p:txBody>
      </p:sp>
      <p:sp>
        <p:nvSpPr>
          <p:cNvPr id="3277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850" y="333375"/>
            <a:ext cx="8229600" cy="738171"/>
          </a:xfrm>
        </p:spPr>
        <p:txBody>
          <a:bodyPr/>
          <a:lstStyle/>
          <a:p>
            <a:pPr eaLnBrk="1" hangingPunct="1"/>
            <a:r>
              <a:rPr lang="en-US" altLang="zh-CN" b="1" dirty="0" smtClean="0">
                <a:solidFill>
                  <a:srgbClr val="6600CC"/>
                </a:solidFill>
              </a:rPr>
              <a:t>1 </a:t>
            </a:r>
            <a:r>
              <a:rPr lang="en-US" altLang="zh-CN" b="1" dirty="0" err="1" smtClean="0">
                <a:solidFill>
                  <a:srgbClr val="6600CC"/>
                </a:solidFill>
              </a:rPr>
              <a:t>OpenMP</a:t>
            </a:r>
            <a:r>
              <a:rPr lang="zh-CN" altLang="en-US" b="1" dirty="0" smtClean="0">
                <a:solidFill>
                  <a:srgbClr val="6600CC"/>
                </a:solidFill>
              </a:rPr>
              <a:t>概述</a:t>
            </a:r>
            <a:endParaRPr lang="zh-CN" altLang="en-US" b="1" dirty="0" smtClean="0">
              <a:solidFill>
                <a:srgbClr val="6600CC"/>
              </a:solidFill>
            </a:endParaRPr>
          </a:p>
        </p:txBody>
      </p:sp>
      <p:sp>
        <p:nvSpPr>
          <p:cNvPr id="6147" name="Rectangle 3"/>
          <p:cNvSpPr>
            <a:spLocks noGrp="1" noChangeArrowheads="1"/>
          </p:cNvSpPr>
          <p:nvPr>
            <p:ph type="body" idx="1"/>
          </p:nvPr>
        </p:nvSpPr>
        <p:spPr>
          <a:xfrm>
            <a:off x="213995" y="1410335"/>
            <a:ext cx="8715375" cy="3787775"/>
          </a:xfrm>
        </p:spPr>
        <p:txBody>
          <a:bodyPr/>
          <a:lstStyle/>
          <a:p>
            <a:pPr eaLnBrk="1" hangingPunct="1"/>
            <a:r>
              <a:rPr lang="en-US" altLang="zh-CN" sz="2800" smtClean="0"/>
              <a:t>OpenMP</a:t>
            </a:r>
            <a:r>
              <a:rPr lang="zh-CN" altLang="en-US" sz="2800" smtClean="0"/>
              <a:t>应用编程接口</a:t>
            </a:r>
            <a:r>
              <a:rPr lang="en-US" altLang="zh-CN" sz="2800" smtClean="0"/>
              <a:t>API</a:t>
            </a:r>
            <a:r>
              <a:rPr lang="zh-CN" altLang="en-US" sz="2800" smtClean="0"/>
              <a:t>是在共享存储体系结构上的一个编程模型</a:t>
            </a:r>
            <a:endParaRPr lang="zh-CN" altLang="en-US" sz="2800" smtClean="0"/>
          </a:p>
          <a:p>
            <a:pPr algn="just" eaLnBrk="1" hangingPunct="1"/>
            <a:r>
              <a:rPr lang="zh-CN" altLang="en-US" sz="2800" smtClean="0"/>
              <a:t>包含编译指导</a:t>
            </a:r>
            <a:r>
              <a:rPr lang="en-US" altLang="zh-CN" sz="2800" smtClean="0"/>
              <a:t>(Compiler </a:t>
            </a:r>
            <a:r>
              <a:rPr lang="zh-CN" altLang="en-US" sz="2800" smtClean="0"/>
              <a:t>指导</a:t>
            </a:r>
            <a:r>
              <a:rPr lang="en-US" altLang="zh-CN" sz="2800" smtClean="0"/>
              <a:t>)</a:t>
            </a:r>
            <a:r>
              <a:rPr lang="zh-CN" altLang="en-US" sz="2800" smtClean="0"/>
              <a:t>、运行库例程</a:t>
            </a:r>
            <a:r>
              <a:rPr lang="en-US" altLang="zh-CN" sz="2800" smtClean="0"/>
              <a:t>(Runtime Library)</a:t>
            </a:r>
            <a:r>
              <a:rPr lang="zh-CN" altLang="en-US" sz="2800" smtClean="0"/>
              <a:t>和环境变量</a:t>
            </a:r>
            <a:r>
              <a:rPr lang="en-US" altLang="zh-CN" sz="2800" smtClean="0"/>
              <a:t>(Environment Variables) </a:t>
            </a:r>
            <a:endParaRPr lang="en-US" altLang="zh-CN" sz="2800" smtClean="0"/>
          </a:p>
          <a:p>
            <a:pPr eaLnBrk="1" hangingPunct="1"/>
            <a:r>
              <a:rPr lang="zh-CN" altLang="en-US" sz="2800" smtClean="0"/>
              <a:t>支持增量并行化</a:t>
            </a:r>
            <a:r>
              <a:rPr lang="en-US" altLang="zh-CN" sz="2800" smtClean="0"/>
              <a:t>(Incremental  Parallelization) </a:t>
            </a:r>
            <a:endParaRPr lang="en-US" altLang="zh-CN" sz="2800" smtClean="0"/>
          </a:p>
          <a:p>
            <a:pPr eaLnBrk="1" hangingPunct="1"/>
            <a:r>
              <a:rPr lang="zh-CN" altLang="en-US" sz="2800" smtClean="0"/>
              <a:t>是</a:t>
            </a:r>
            <a:r>
              <a:rPr lang="en-US" altLang="zh-CN" sz="2800" smtClean="0"/>
              <a:t>C/C++ </a:t>
            </a:r>
            <a:r>
              <a:rPr lang="zh-CN" altLang="en-US" sz="2800" smtClean="0"/>
              <a:t>和</a:t>
            </a:r>
            <a:r>
              <a:rPr lang="en-US" altLang="zh-CN" sz="2800" smtClean="0"/>
              <a:t>Fortran</a:t>
            </a:r>
            <a:r>
              <a:rPr lang="zh-CN" altLang="en-US" sz="2800" smtClean="0"/>
              <a:t>等的应用编程接口</a:t>
            </a:r>
            <a:endParaRPr lang="zh-CN" altLang="en-US" sz="2800" smtClean="0"/>
          </a:p>
          <a:p>
            <a:pPr eaLnBrk="1" hangingPunct="1"/>
            <a:r>
              <a:rPr lang="zh-CN" altLang="en-US" sz="2800" smtClean="0"/>
              <a:t>已经被大多数计算机硬件和软件厂家所标准化</a:t>
            </a:r>
            <a:endParaRPr lang="zh-CN" alt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71500" y="2643188"/>
            <a:ext cx="8229600" cy="1143000"/>
          </a:xfrm>
        </p:spPr>
        <p:txBody>
          <a:bodyPr/>
          <a:lstStyle/>
          <a:p>
            <a:pPr algn="ctr"/>
            <a:r>
              <a:rPr lang="en-US" altLang="zh-CN" b="1" dirty="0" err="1" smtClean="0">
                <a:solidFill>
                  <a:srgbClr val="6600CC"/>
                </a:solidFill>
              </a:rPr>
              <a:t>4. OpenMP</a:t>
            </a:r>
            <a:r>
              <a:rPr lang="zh-CN" altLang="en-US" b="1" dirty="0" smtClean="0">
                <a:solidFill>
                  <a:srgbClr val="6600CC"/>
                </a:solidFill>
              </a:rPr>
              <a:t>指导语句</a:t>
            </a:r>
            <a:endParaRPr lang="zh-CN" altLang="en-US" b="1" dirty="0" smtClean="0">
              <a:solidFill>
                <a:srgbClr val="6600CC"/>
              </a:solidFill>
            </a:endParaRPr>
          </a:p>
        </p:txBody>
      </p:sp>
      <p:sp>
        <p:nvSpPr>
          <p:cNvPr id="33795" name="日期占位符 4"/>
          <p:cNvSpPr>
            <a:spLocks noGrp="1"/>
          </p:cNvSpPr>
          <p:nvPr>
            <p:ph type="dt" sz="quarter" idx="10"/>
          </p:nvPr>
        </p:nvSpPr>
        <p:spPr>
          <a:noFill/>
        </p:spPr>
        <p:txBody>
          <a:bodyPr/>
          <a:lstStyle/>
          <a:p>
            <a:fld id="{CD8239C3-53B4-4D7D-B501-F3B794829D1B}"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3850" y="507961"/>
            <a:ext cx="8229600" cy="563585"/>
          </a:xfrm>
        </p:spPr>
        <p:txBody>
          <a:bodyPr>
            <a:normAutofit fontScale="90000"/>
          </a:bodyPr>
          <a:lstStyle/>
          <a:p>
            <a:pPr eaLnBrk="1" hangingPunct="1"/>
            <a:r>
              <a:rPr lang="zh-CN" altLang="en-US" dirty="0" smtClean="0"/>
              <a:t>并行域结构</a:t>
            </a:r>
            <a:endParaRPr lang="en-US" altLang="zh-CN" dirty="0" smtClean="0"/>
          </a:p>
        </p:txBody>
      </p:sp>
      <p:sp>
        <p:nvSpPr>
          <p:cNvPr id="34819" name="Rectangle 3"/>
          <p:cNvSpPr>
            <a:spLocks noGrp="1" noChangeArrowheads="1"/>
          </p:cNvSpPr>
          <p:nvPr>
            <p:ph type="body" idx="1"/>
          </p:nvPr>
        </p:nvSpPr>
        <p:spPr>
          <a:xfrm>
            <a:off x="468313" y="1028722"/>
            <a:ext cx="8229600" cy="5543550"/>
          </a:xfrm>
        </p:spPr>
        <p:txBody>
          <a:bodyPr/>
          <a:lstStyle/>
          <a:p>
            <a:pPr eaLnBrk="1" hangingPunct="1"/>
            <a:r>
              <a:rPr lang="zh-CN" altLang="en-US" b="1" dirty="0" smtClean="0">
                <a:solidFill>
                  <a:srgbClr val="003399"/>
                </a:solidFill>
              </a:rPr>
              <a:t>并行域中的代码被所有的线程执行</a:t>
            </a:r>
            <a:endParaRPr lang="zh-CN" altLang="en-US" b="1" dirty="0" smtClean="0">
              <a:solidFill>
                <a:srgbClr val="003399"/>
              </a:solidFill>
            </a:endParaRPr>
          </a:p>
          <a:p>
            <a:pPr eaLnBrk="1" hangingPunct="1"/>
            <a:r>
              <a:rPr lang="zh-CN" altLang="en-US" dirty="0" smtClean="0"/>
              <a:t>具体格式</a:t>
            </a:r>
            <a:endParaRPr lang="zh-CN" altLang="en-US" dirty="0" smtClean="0"/>
          </a:p>
          <a:p>
            <a:pPr lvl="1" eaLnBrk="1" hangingPunct="1"/>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pragma</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omp</a:t>
            </a:r>
            <a:r>
              <a:rPr lang="en-US" altLang="zh-CN" dirty="0" smtClean="0">
                <a:latin typeface="Times New Roman" panose="02020603050405020304" pitchFamily="18" charset="0"/>
              </a:rPr>
              <a:t> parallel [clause[[,]clause]…]newline</a:t>
            </a:r>
            <a:endParaRPr lang="en-US" altLang="zh-CN" dirty="0" smtClean="0">
              <a:latin typeface="Times New Roman" panose="02020603050405020304" pitchFamily="18" charset="0"/>
            </a:endParaRPr>
          </a:p>
          <a:p>
            <a:pPr lvl="1" eaLnBrk="1" hangingPunct="1">
              <a:buFont typeface="Wingdings" panose="05000000000000000000" pitchFamily="2" charset="2"/>
              <a:buNone/>
            </a:pPr>
            <a:r>
              <a:rPr lang="en-US" altLang="zh-CN" dirty="0" smtClean="0"/>
              <a:t>   parallel </a:t>
            </a:r>
            <a:r>
              <a:rPr lang="zh-CN" altLang="en-US" dirty="0" smtClean="0"/>
              <a:t>是用来构造一个并行块的，也可以使用其它指令如</a:t>
            </a:r>
            <a:r>
              <a:rPr lang="en-US" altLang="zh-CN" dirty="0" smtClean="0"/>
              <a:t>for</a:t>
            </a:r>
            <a:r>
              <a:rPr lang="zh-CN" altLang="en-US" dirty="0" smtClean="0"/>
              <a:t>、</a:t>
            </a:r>
            <a:r>
              <a:rPr lang="en-US" altLang="zh-CN" dirty="0" smtClean="0"/>
              <a:t>sections</a:t>
            </a:r>
            <a:r>
              <a:rPr lang="zh-CN" altLang="en-US" dirty="0" smtClean="0"/>
              <a:t>等和它配合使用。 </a:t>
            </a:r>
            <a:endParaRPr lang="en-US" altLang="zh-CN" dirty="0" smtClean="0">
              <a:latin typeface="Times New Roman" panose="02020603050405020304" pitchFamily="18" charset="0"/>
            </a:endParaRPr>
          </a:p>
          <a:p>
            <a:pPr lvl="1" eaLnBrk="1" hangingPunct="1"/>
            <a:r>
              <a:rPr lang="en-US" altLang="zh-CN" dirty="0" smtClean="0">
                <a:latin typeface="Times New Roman" panose="02020603050405020304" pitchFamily="18" charset="0"/>
              </a:rPr>
              <a:t>clause=</a:t>
            </a:r>
            <a:endParaRPr lang="en-US" altLang="zh-CN" dirty="0" smtClean="0">
              <a:latin typeface="Times New Roman" panose="02020603050405020304" pitchFamily="18" charset="0"/>
            </a:endParaRPr>
          </a:p>
          <a:p>
            <a:pPr lvl="2" eaLnBrk="1" hangingPunct="1"/>
            <a:r>
              <a:rPr lang="en-US" altLang="zh-CN" sz="1600" b="1" dirty="0" smtClean="0"/>
              <a:t>if(</a:t>
            </a:r>
            <a:r>
              <a:rPr lang="en-US" altLang="zh-CN" sz="1600" i="1" dirty="0" smtClean="0"/>
              <a:t>scalar-expression</a:t>
            </a:r>
            <a:r>
              <a:rPr lang="en-US" altLang="zh-CN" sz="1600" b="1" dirty="0" smtClean="0"/>
              <a:t>)</a:t>
            </a:r>
            <a:endParaRPr lang="en-US" altLang="zh-CN" sz="1600" b="1" dirty="0" smtClean="0"/>
          </a:p>
          <a:p>
            <a:pPr lvl="2" eaLnBrk="1" hangingPunct="1"/>
            <a:r>
              <a:rPr lang="en-US" altLang="zh-CN" sz="1600" b="1" dirty="0" smtClean="0"/>
              <a:t>private(</a:t>
            </a:r>
            <a:r>
              <a:rPr lang="en-US" altLang="zh-CN" sz="1600" i="1" dirty="0" smtClean="0"/>
              <a:t>list</a:t>
            </a:r>
            <a:r>
              <a:rPr lang="en-US" altLang="zh-CN" sz="1600" b="1" dirty="0" smtClean="0"/>
              <a:t>)</a:t>
            </a:r>
            <a:endParaRPr lang="en-US" altLang="zh-CN" sz="1600" b="1" dirty="0" smtClean="0"/>
          </a:p>
          <a:p>
            <a:pPr lvl="2" eaLnBrk="1" hangingPunct="1"/>
            <a:r>
              <a:rPr lang="en-US" altLang="zh-CN" sz="1600" b="1" dirty="0" err="1" smtClean="0"/>
              <a:t>firstprivate</a:t>
            </a:r>
            <a:r>
              <a:rPr lang="en-US" altLang="zh-CN" sz="1600" b="1" dirty="0" smtClean="0"/>
              <a:t>(</a:t>
            </a:r>
            <a:r>
              <a:rPr lang="en-US" altLang="zh-CN" sz="1600" i="1" dirty="0" smtClean="0"/>
              <a:t>list</a:t>
            </a:r>
            <a:r>
              <a:rPr lang="en-US" altLang="zh-CN" sz="1600" b="1" dirty="0" smtClean="0"/>
              <a:t>)</a:t>
            </a:r>
            <a:endParaRPr lang="en-US" altLang="zh-CN" sz="1600" b="1" dirty="0" smtClean="0"/>
          </a:p>
          <a:p>
            <a:pPr lvl="2" eaLnBrk="1" hangingPunct="1"/>
            <a:r>
              <a:rPr lang="en-US" altLang="zh-CN" sz="1600" b="1" dirty="0" smtClean="0"/>
              <a:t>default(shared </a:t>
            </a:r>
            <a:r>
              <a:rPr lang="en-US" altLang="zh-CN" sz="1600" dirty="0" smtClean="0"/>
              <a:t>| </a:t>
            </a:r>
            <a:r>
              <a:rPr lang="en-US" altLang="zh-CN" sz="1600" b="1" dirty="0" smtClean="0"/>
              <a:t>none)</a:t>
            </a:r>
            <a:endParaRPr lang="en-US" altLang="zh-CN" sz="1600" b="1" dirty="0" smtClean="0"/>
          </a:p>
          <a:p>
            <a:pPr lvl="2" eaLnBrk="1" hangingPunct="1"/>
            <a:r>
              <a:rPr lang="en-US" altLang="zh-CN" sz="1600" b="1" dirty="0" smtClean="0"/>
              <a:t>shared(</a:t>
            </a:r>
            <a:r>
              <a:rPr lang="en-US" altLang="zh-CN" sz="1600" i="1" dirty="0" smtClean="0"/>
              <a:t>list</a:t>
            </a:r>
            <a:r>
              <a:rPr lang="en-US" altLang="zh-CN" sz="1600" b="1" dirty="0" smtClean="0"/>
              <a:t>)</a:t>
            </a:r>
            <a:endParaRPr lang="en-US" altLang="zh-CN" sz="1600" b="1" dirty="0" smtClean="0"/>
          </a:p>
          <a:p>
            <a:pPr lvl="2" eaLnBrk="1" hangingPunct="1"/>
            <a:r>
              <a:rPr lang="en-US" altLang="zh-CN" sz="1600" b="1" dirty="0" err="1" smtClean="0"/>
              <a:t>copyin</a:t>
            </a:r>
            <a:r>
              <a:rPr lang="en-US" altLang="zh-CN" sz="1600" b="1" dirty="0" smtClean="0"/>
              <a:t>(</a:t>
            </a:r>
            <a:r>
              <a:rPr lang="en-US" altLang="zh-CN" sz="1600" i="1" dirty="0" smtClean="0"/>
              <a:t>list</a:t>
            </a:r>
            <a:r>
              <a:rPr lang="en-US" altLang="zh-CN" sz="1600" b="1" dirty="0" smtClean="0"/>
              <a:t>)</a:t>
            </a:r>
            <a:endParaRPr lang="en-US" altLang="zh-CN" sz="1600" b="1" dirty="0" smtClean="0"/>
          </a:p>
          <a:p>
            <a:pPr lvl="2" eaLnBrk="1" hangingPunct="1"/>
            <a:r>
              <a:rPr lang="en-US" altLang="zh-CN" sz="1600" b="1" dirty="0" smtClean="0"/>
              <a:t>reduction(</a:t>
            </a:r>
            <a:r>
              <a:rPr lang="en-US" altLang="zh-CN" sz="1600" i="1" dirty="0" smtClean="0"/>
              <a:t>operator</a:t>
            </a:r>
            <a:r>
              <a:rPr lang="en-US" altLang="zh-CN" sz="1600" b="1" dirty="0" smtClean="0"/>
              <a:t>: </a:t>
            </a:r>
            <a:r>
              <a:rPr lang="en-US" altLang="zh-CN" sz="1600" i="1" dirty="0" smtClean="0"/>
              <a:t>list</a:t>
            </a:r>
            <a:r>
              <a:rPr lang="en-US" altLang="zh-CN" sz="1600" b="1" dirty="0" smtClean="0"/>
              <a:t>)</a:t>
            </a:r>
            <a:endParaRPr lang="en-US" altLang="zh-CN" sz="1600" b="1" dirty="0" smtClean="0"/>
          </a:p>
          <a:p>
            <a:pPr lvl="2" eaLnBrk="1" hangingPunct="1"/>
            <a:r>
              <a:rPr lang="en-US" altLang="zh-CN" sz="1600" b="1" dirty="0" err="1" smtClean="0"/>
              <a:t>num_threads</a:t>
            </a:r>
            <a:r>
              <a:rPr lang="en-US" altLang="zh-CN" sz="1600" b="1" dirty="0" smtClean="0"/>
              <a:t>(</a:t>
            </a:r>
            <a:r>
              <a:rPr lang="en-US" altLang="zh-CN" sz="1600" i="1" dirty="0" smtClean="0"/>
              <a:t>integer-expression</a:t>
            </a:r>
            <a:r>
              <a:rPr lang="en-US" altLang="zh-CN" sz="1600" b="1" dirty="0" smtClean="0"/>
              <a:t>)</a:t>
            </a:r>
            <a:endParaRPr lang="en-US" altLang="zh-CN" sz="1600" dirty="0" smtClean="0"/>
          </a:p>
          <a:p>
            <a:pPr lvl="2" eaLnBrk="1" hangingPunct="1"/>
            <a:endParaRPr lang="en-US" altLang="zh-CN" sz="1600" b="1" dirty="0" smtClean="0"/>
          </a:p>
        </p:txBody>
      </p:sp>
      <p:sp>
        <p:nvSpPr>
          <p:cNvPr id="3482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pPr eaLnBrk="1" hangingPunct="1"/>
            <a:r>
              <a:rPr lang="zh-CN" altLang="en-US" smtClean="0"/>
              <a:t>共享任务结构</a:t>
            </a:r>
            <a:endParaRPr lang="en-US" altLang="zh-CN" smtClean="0"/>
          </a:p>
        </p:txBody>
      </p:sp>
      <p:sp>
        <p:nvSpPr>
          <p:cNvPr id="2052" name="Rectangle 3"/>
          <p:cNvSpPr>
            <a:spLocks noGrp="1" noChangeArrowheads="1"/>
          </p:cNvSpPr>
          <p:nvPr>
            <p:ph type="body" idx="1"/>
          </p:nvPr>
        </p:nvSpPr>
        <p:spPr/>
        <p:txBody>
          <a:bodyPr/>
          <a:lstStyle/>
          <a:p>
            <a:pPr eaLnBrk="1" hangingPunct="1"/>
            <a:r>
              <a:rPr lang="zh-CN" altLang="en-US" smtClean="0">
                <a:solidFill>
                  <a:srgbClr val="003399"/>
                </a:solidFill>
              </a:rPr>
              <a:t>共享任务结构将它所包含的代码划分给线程组的各成员来执行</a:t>
            </a:r>
            <a:endParaRPr lang="zh-CN" altLang="en-US" smtClean="0">
              <a:solidFill>
                <a:srgbClr val="003399"/>
              </a:solidFill>
            </a:endParaRPr>
          </a:p>
          <a:p>
            <a:pPr lvl="1" eaLnBrk="1" hangingPunct="1"/>
            <a:r>
              <a:rPr lang="zh-CN" altLang="en-US" smtClean="0"/>
              <a:t>并行</a:t>
            </a:r>
            <a:r>
              <a:rPr lang="en-US" altLang="zh-CN" smtClean="0"/>
              <a:t>for</a:t>
            </a:r>
            <a:r>
              <a:rPr lang="zh-CN" altLang="en-US" smtClean="0"/>
              <a:t>循环</a:t>
            </a:r>
            <a:endParaRPr lang="zh-CN" altLang="en-US" smtClean="0"/>
          </a:p>
          <a:p>
            <a:pPr lvl="1" eaLnBrk="1" hangingPunct="1"/>
            <a:r>
              <a:rPr lang="zh-CN" altLang="en-US" smtClean="0"/>
              <a:t>并行</a:t>
            </a:r>
            <a:r>
              <a:rPr lang="en-US" altLang="zh-CN" smtClean="0"/>
              <a:t>sections</a:t>
            </a:r>
            <a:endParaRPr lang="en-US" altLang="zh-CN" smtClean="0"/>
          </a:p>
          <a:p>
            <a:pPr lvl="1" eaLnBrk="1" hangingPunct="1"/>
            <a:r>
              <a:rPr lang="zh-CN" altLang="en-US" smtClean="0"/>
              <a:t>串行执行</a:t>
            </a:r>
            <a:endParaRPr lang="zh-CN" altLang="en-US" smtClean="0"/>
          </a:p>
        </p:txBody>
      </p:sp>
      <p:sp>
        <p:nvSpPr>
          <p:cNvPr id="2053"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2054" name="Rectangle 6"/>
          <p:cNvSpPr>
            <a:spLocks noChangeArrowheads="1"/>
          </p:cNvSpPr>
          <p:nvPr/>
        </p:nvSpPr>
        <p:spPr bwMode="auto">
          <a:xfrm>
            <a:off x="0" y="2381250"/>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5"/>
          <p:cNvGraphicFramePr>
            <a:graphicFrameLocks noChangeAspect="1"/>
          </p:cNvGraphicFramePr>
          <p:nvPr/>
        </p:nvGraphicFramePr>
        <p:xfrm>
          <a:off x="3022600" y="2636838"/>
          <a:ext cx="6121400" cy="3744912"/>
        </p:xfrm>
        <a:graphic>
          <a:graphicData uri="http://schemas.openxmlformats.org/presentationml/2006/ole">
            <mc:AlternateContent xmlns:mc="http://schemas.openxmlformats.org/markup-compatibility/2006">
              <mc:Choice xmlns:v="urn:schemas-microsoft-com:vml" Requires="v">
                <p:oleObj spid="_x0000_s2049" name="" r:id="rId1" imgW="32108775" imgH="17792700" progId="Visio.Drawing.11">
                  <p:embed/>
                </p:oleObj>
              </mc:Choice>
              <mc:Fallback>
                <p:oleObj name="" r:id="rId1" imgW="32108775" imgH="17792700" progId="Visio.Drawing.11">
                  <p:embed/>
                  <p:pic>
                    <p:nvPicPr>
                      <p:cNvPr id="0" name="Object 5"/>
                      <p:cNvPicPr>
                        <a:picLocks noChangeAspect="1"/>
                      </p:cNvPicPr>
                      <p:nvPr/>
                    </p:nvPicPr>
                    <p:blipFill>
                      <a:blip r:embed="rId2"/>
                      <a:stretch>
                        <a:fillRect/>
                      </a:stretch>
                    </p:blipFill>
                    <p:spPr>
                      <a:xfrm>
                        <a:off x="3022600" y="2636838"/>
                        <a:ext cx="6121400" cy="37449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normAutofit fontScale="90000"/>
          </a:bodyPr>
          <a:lstStyle/>
          <a:p>
            <a:r>
              <a:rPr lang="en-US" altLang="zh-CN" smtClean="0"/>
              <a:t>Parallel</a:t>
            </a:r>
            <a:r>
              <a:rPr lang="zh-CN" altLang="en-US" smtClean="0"/>
              <a:t>编译指导语句用法</a:t>
            </a:r>
            <a:endParaRPr lang="zh-CN" altLang="en-US" smtClean="0"/>
          </a:p>
        </p:txBody>
      </p:sp>
      <p:sp>
        <p:nvSpPr>
          <p:cNvPr id="35843" name="内容占位符 2"/>
          <p:cNvSpPr>
            <a:spLocks noGrp="1"/>
          </p:cNvSpPr>
          <p:nvPr>
            <p:ph idx="1"/>
          </p:nvPr>
        </p:nvSpPr>
        <p:spPr>
          <a:xfrm>
            <a:off x="457200" y="1600200"/>
            <a:ext cx="3400425" cy="4530725"/>
          </a:xfrm>
        </p:spPr>
        <p:txBody>
          <a:bodyPr/>
          <a:lstStyle/>
          <a:p>
            <a:r>
              <a:rPr lang="en-US" altLang="zh-CN" sz="1400" smtClean="0"/>
              <a:t>void main(int argc, char *argv[]) {</a:t>
            </a:r>
            <a:endParaRPr lang="en-US" altLang="zh-CN" sz="1400" smtClean="0"/>
          </a:p>
          <a:p>
            <a:r>
              <a:rPr lang="en-US" altLang="zh-CN" sz="1400" smtClean="0"/>
              <a:t>#pragma omp parallel </a:t>
            </a:r>
            <a:endParaRPr lang="en-US" altLang="zh-CN" sz="1400" smtClean="0"/>
          </a:p>
          <a:p>
            <a:r>
              <a:rPr lang="en-US" altLang="zh-CN" sz="1400" smtClean="0"/>
              <a:t>{</a:t>
            </a:r>
            <a:endParaRPr lang="en-US" altLang="zh-CN" sz="1400" smtClean="0"/>
          </a:p>
          <a:p>
            <a:r>
              <a:rPr lang="en-US" altLang="zh-CN" sz="1400" smtClean="0"/>
              <a:t>         printf(“Hello, World!\n”);</a:t>
            </a:r>
            <a:endParaRPr lang="en-US" altLang="zh-CN" sz="1400" smtClean="0"/>
          </a:p>
          <a:p>
            <a:r>
              <a:rPr lang="en-US" altLang="zh-CN" sz="1400" smtClean="0"/>
              <a:t>}</a:t>
            </a:r>
            <a:endParaRPr lang="en-US" altLang="zh-CN" sz="1400" smtClean="0"/>
          </a:p>
          <a:p>
            <a:r>
              <a:rPr lang="en-US" altLang="zh-CN" sz="1400" smtClean="0"/>
              <a:t>}</a:t>
            </a:r>
            <a:endParaRPr lang="en-US" altLang="zh-CN" sz="1400" smtClean="0"/>
          </a:p>
          <a:p>
            <a:r>
              <a:rPr lang="zh-CN" altLang="en-US" sz="1400" smtClean="0"/>
              <a:t>执行以上代码将会打印出以下结果</a:t>
            </a:r>
            <a:endParaRPr lang="zh-CN" altLang="en-US" sz="1400" smtClean="0"/>
          </a:p>
          <a:p>
            <a:r>
              <a:rPr lang="en-US" altLang="zh-CN" sz="1400" smtClean="0"/>
              <a:t>Hello, World!</a:t>
            </a:r>
            <a:endParaRPr lang="en-US" altLang="zh-CN" sz="1400" smtClean="0"/>
          </a:p>
          <a:p>
            <a:r>
              <a:rPr lang="en-US" altLang="zh-CN" sz="1400" smtClean="0"/>
              <a:t>Hello, World!</a:t>
            </a:r>
            <a:endParaRPr lang="en-US" altLang="zh-CN" sz="1400" smtClean="0"/>
          </a:p>
          <a:p>
            <a:r>
              <a:rPr lang="en-US" altLang="zh-CN" sz="1400" smtClean="0"/>
              <a:t>Hello, World!</a:t>
            </a:r>
            <a:endParaRPr lang="en-US" altLang="zh-CN" sz="1400" smtClean="0"/>
          </a:p>
          <a:p>
            <a:r>
              <a:rPr lang="en-US" altLang="zh-CN" sz="1400" smtClean="0"/>
              <a:t>Hello, World!</a:t>
            </a:r>
            <a:endParaRPr lang="en-US" altLang="zh-CN" sz="1400" smtClean="0"/>
          </a:p>
          <a:p>
            <a:endParaRPr lang="zh-CN" altLang="en-US" smtClean="0"/>
          </a:p>
        </p:txBody>
      </p:sp>
      <p:sp>
        <p:nvSpPr>
          <p:cNvPr id="35844" name="日期占位符 3"/>
          <p:cNvSpPr>
            <a:spLocks noGrp="1"/>
          </p:cNvSpPr>
          <p:nvPr>
            <p:ph type="dt" sz="quarter" idx="10"/>
          </p:nvPr>
        </p:nvSpPr>
        <p:spPr>
          <a:noFill/>
        </p:spPr>
        <p:txBody>
          <a:bodyPr/>
          <a:lstStyle/>
          <a:p>
            <a:fld id="{B330CFAD-8974-4B77-8176-E22EF3FFCF45}" type="datetime1">
              <a:rPr lang="zh-CN" altLang="en-US" smtClean="0"/>
            </a:fld>
            <a:endParaRPr lang="en-US" altLang="zh-CN" smtClean="0"/>
          </a:p>
        </p:txBody>
      </p:sp>
      <p:sp>
        <p:nvSpPr>
          <p:cNvPr id="5" name="内容占位符 2"/>
          <p:cNvSpPr txBox="1"/>
          <p:nvPr/>
        </p:nvSpPr>
        <p:spPr bwMode="auto">
          <a:xfrm>
            <a:off x="4643438" y="1571625"/>
            <a:ext cx="3400425" cy="4530725"/>
          </a:xfrm>
          <a:prstGeom prst="rect">
            <a:avLst/>
          </a:prstGeom>
          <a:noFill/>
          <a:ln w="9525">
            <a:noFill/>
            <a:miter lim="800000"/>
          </a:ln>
        </p:spPr>
        <p:txBody>
          <a:bodyPr/>
          <a:lstStyle/>
          <a:p>
            <a:pPr marL="342900" indent="-342900" eaLnBrk="0" hangingPunct="0">
              <a:spcBef>
                <a:spcPct val="20000"/>
              </a:spcBef>
              <a:buClr>
                <a:schemeClr val="accent1"/>
              </a:buClr>
              <a:buFont typeface="Wingdings" panose="05000000000000000000" pitchFamily="2" charset="2"/>
              <a:buChar char="l"/>
              <a:defRPr/>
            </a:pPr>
            <a:r>
              <a:rPr lang="en-US" sz="1400" kern="0" dirty="0">
                <a:latin typeface="+mn-lt"/>
                <a:ea typeface="+mn-ea"/>
              </a:rPr>
              <a:t>void main(int argc, char *argv[]) {</a:t>
            </a:r>
            <a:endParaRPr 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400" kern="0" dirty="0">
                <a:latin typeface="+mn-lt"/>
                <a:ea typeface="+mn-ea"/>
              </a:rPr>
              <a:t>#pragma omp parallel num_threads(8)</a:t>
            </a:r>
            <a:endParaRPr 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400" kern="0" dirty="0">
                <a:latin typeface="+mn-lt"/>
                <a:ea typeface="+mn-ea"/>
              </a:rPr>
              <a:t>{</a:t>
            </a:r>
            <a:endParaRPr 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400" kern="0" dirty="0">
                <a:latin typeface="+mn-lt"/>
                <a:ea typeface="+mn-ea"/>
              </a:rPr>
              <a:t>       printf(“Hello, World!, ThreadId=%d\n”, </a:t>
            </a:r>
            <a:r>
              <a:rPr lang="en-US" sz="1400" kern="0" dirty="0" err="1">
                <a:latin typeface="+mn-lt"/>
                <a:ea typeface="+mn-ea"/>
              </a:rPr>
              <a:t>omp_get_thread_num</a:t>
            </a:r>
            <a:r>
              <a:rPr lang="en-US" sz="1400" kern="0" dirty="0">
                <a:latin typeface="+mn-lt"/>
                <a:ea typeface="+mn-ea"/>
              </a:rPr>
              <a:t>() );</a:t>
            </a:r>
            <a:endParaRPr 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400" kern="0" dirty="0">
                <a:latin typeface="+mn-lt"/>
                <a:ea typeface="+mn-ea"/>
              </a:rPr>
              <a:t>}</a:t>
            </a:r>
            <a:endParaRPr 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400" kern="0" dirty="0">
                <a:latin typeface="+mn-lt"/>
                <a:ea typeface="+mn-ea"/>
              </a:rPr>
              <a:t>}</a:t>
            </a:r>
            <a:endParaRPr 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zh-CN" altLang="en-US" sz="1400" kern="0" dirty="0">
                <a:latin typeface="+mn-lt"/>
                <a:ea typeface="+mn-ea"/>
              </a:rPr>
              <a:t>执行结果：</a:t>
            </a:r>
            <a:endParaRPr lang="zh-CN" altLang="en-US" sz="14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2</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6</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4</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0</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5</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7</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1</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r>
              <a:rPr lang="en-US" sz="1200" kern="0" dirty="0">
                <a:latin typeface="+mn-lt"/>
                <a:ea typeface="+mn-ea"/>
              </a:rPr>
              <a:t>Hello, World!, ThreadId = 3</a:t>
            </a:r>
            <a:endParaRPr lang="en-US" sz="1200" kern="0" dirty="0">
              <a:latin typeface="+mn-lt"/>
              <a:ea typeface="+mn-ea"/>
            </a:endParaRPr>
          </a:p>
          <a:p>
            <a:pPr marL="342900" indent="-342900" eaLnBrk="0" hangingPunct="0">
              <a:spcBef>
                <a:spcPct val="20000"/>
              </a:spcBef>
              <a:buClr>
                <a:schemeClr val="accent1"/>
              </a:buClr>
              <a:buFont typeface="Wingdings" panose="05000000000000000000" pitchFamily="2" charset="2"/>
              <a:buChar char="l"/>
              <a:defRPr/>
            </a:pPr>
            <a:endParaRPr lang="zh-CN" altLang="en-US" sz="3200" kern="0" dirty="0">
              <a:latin typeface="+mn-lt"/>
              <a:ea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ltLang="zh-CN" smtClean="0"/>
              <a:t>for</a:t>
            </a:r>
            <a:r>
              <a:rPr lang="zh-CN" altLang="en-US" smtClean="0"/>
              <a:t>编译指导语句</a:t>
            </a:r>
            <a:endParaRPr lang="zh-CN" altLang="en-US" smtClean="0"/>
          </a:p>
        </p:txBody>
      </p:sp>
      <p:sp>
        <p:nvSpPr>
          <p:cNvPr id="36867" name="Rectangle 3"/>
          <p:cNvSpPr>
            <a:spLocks noGrp="1" noChangeArrowheads="1"/>
          </p:cNvSpPr>
          <p:nvPr>
            <p:ph type="body" idx="1"/>
          </p:nvPr>
        </p:nvSpPr>
        <p:spPr>
          <a:xfrm>
            <a:off x="395288" y="1196975"/>
            <a:ext cx="8229600" cy="5472113"/>
          </a:xfrm>
        </p:spPr>
        <p:txBody>
          <a:bodyPr>
            <a:normAutofit lnSpcReduction="10000"/>
          </a:bodyPr>
          <a:lstStyle/>
          <a:p>
            <a:pPr eaLnBrk="1" hangingPunct="1">
              <a:lnSpc>
                <a:spcPct val="90000"/>
              </a:lnSpc>
            </a:pPr>
            <a:r>
              <a:rPr lang="en-US" altLang="zh-CN" smtClean="0"/>
              <a:t>for</a:t>
            </a:r>
            <a:r>
              <a:rPr lang="zh-CN" altLang="en-US" smtClean="0"/>
              <a:t>语句指定紧随它的循环语句必须由线程组并行执行；</a:t>
            </a:r>
            <a:endParaRPr lang="zh-CN" altLang="en-US" smtClean="0"/>
          </a:p>
          <a:p>
            <a:pPr eaLnBrk="1" hangingPunct="1">
              <a:lnSpc>
                <a:spcPct val="90000"/>
              </a:lnSpc>
            </a:pPr>
            <a:r>
              <a:rPr lang="zh-CN" altLang="en-US" smtClean="0"/>
              <a:t>语句格式</a:t>
            </a:r>
            <a:endParaRPr lang="zh-CN" altLang="en-US" smtClean="0"/>
          </a:p>
          <a:p>
            <a:pPr lvl="1" eaLnBrk="1" hangingPunct="1">
              <a:lnSpc>
                <a:spcPct val="90000"/>
              </a:lnSpc>
            </a:pPr>
            <a:r>
              <a:rPr lang="en-US" altLang="zh-CN" smtClean="0">
                <a:latin typeface="Times New Roman" panose="02020603050405020304" pitchFamily="18" charset="0"/>
              </a:rPr>
              <a:t>#pragma omp for [clause[[,]clause]…] newline</a:t>
            </a:r>
            <a:endParaRPr lang="en-US" altLang="zh-CN" smtClean="0">
              <a:latin typeface="Times New Roman" panose="02020603050405020304" pitchFamily="18" charset="0"/>
            </a:endParaRPr>
          </a:p>
          <a:p>
            <a:pPr lvl="1" eaLnBrk="1" hangingPunct="1">
              <a:lnSpc>
                <a:spcPct val="90000"/>
              </a:lnSpc>
            </a:pPr>
            <a:r>
              <a:rPr lang="en-US" altLang="zh-CN" smtClean="0">
                <a:latin typeface="Times New Roman" panose="02020603050405020304" pitchFamily="18" charset="0"/>
              </a:rPr>
              <a:t>[clause]=</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Schedule(type [,chunk]) </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ordered</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private (list)</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firstprivate (list)</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lastprivate (list)</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shared (list)</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reduction (operator: list)</a:t>
            </a:r>
            <a:endParaRPr lang="en-US" altLang="zh-CN" smtClean="0">
              <a:latin typeface="Times New Roman" panose="02020603050405020304" pitchFamily="18" charset="0"/>
            </a:endParaRPr>
          </a:p>
          <a:p>
            <a:pPr lvl="2" eaLnBrk="1" hangingPunct="1">
              <a:lnSpc>
                <a:spcPct val="90000"/>
              </a:lnSpc>
            </a:pPr>
            <a:r>
              <a:rPr lang="en-US" altLang="zh-CN" smtClean="0">
                <a:latin typeface="Times New Roman" panose="02020603050405020304" pitchFamily="18" charset="0"/>
              </a:rPr>
              <a:t>nowait </a:t>
            </a:r>
            <a:endParaRPr lang="en-US" altLang="zh-CN" smtClean="0">
              <a:latin typeface="Times New Roman" panose="02020603050405020304" pitchFamily="18" charset="0"/>
            </a:endParaRPr>
          </a:p>
        </p:txBody>
      </p:sp>
      <p:sp>
        <p:nvSpPr>
          <p:cNvPr id="3686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altLang="zh-CN" smtClean="0"/>
              <a:t>for</a:t>
            </a:r>
            <a:r>
              <a:rPr lang="zh-CN" altLang="en-US" smtClean="0"/>
              <a:t>编译指导语句</a:t>
            </a:r>
            <a:endParaRPr lang="en-US" altLang="zh-CN" smtClean="0"/>
          </a:p>
        </p:txBody>
      </p:sp>
      <p:sp>
        <p:nvSpPr>
          <p:cNvPr id="37891" name="Rectangle 3"/>
          <p:cNvSpPr>
            <a:spLocks noGrp="1" noChangeArrowheads="1"/>
          </p:cNvSpPr>
          <p:nvPr>
            <p:ph type="body" idx="1"/>
          </p:nvPr>
        </p:nvSpPr>
        <p:spPr/>
        <p:txBody>
          <a:bodyPr/>
          <a:lstStyle/>
          <a:p>
            <a:pPr eaLnBrk="1" hangingPunct="1"/>
            <a:r>
              <a:rPr lang="en-US" altLang="zh-CN" smtClean="0"/>
              <a:t>schedule</a:t>
            </a:r>
            <a:r>
              <a:rPr lang="zh-CN" altLang="en-US" smtClean="0"/>
              <a:t>子句描述如何将循环的迭代划分给线程组中的线程</a:t>
            </a:r>
            <a:endParaRPr lang="zh-CN" altLang="en-US" smtClean="0"/>
          </a:p>
          <a:p>
            <a:pPr eaLnBrk="1" hangingPunct="1"/>
            <a:r>
              <a:rPr lang="zh-CN" altLang="en-US" smtClean="0"/>
              <a:t>如果没有指定</a:t>
            </a:r>
            <a:r>
              <a:rPr lang="en-US" altLang="zh-CN" smtClean="0"/>
              <a:t>chunk</a:t>
            </a:r>
            <a:r>
              <a:rPr lang="zh-CN" altLang="en-US" smtClean="0"/>
              <a:t>大小，迭代会尽可能的平均分配给每个线程</a:t>
            </a:r>
            <a:endParaRPr lang="zh-CN" altLang="en-US" smtClean="0"/>
          </a:p>
          <a:p>
            <a:pPr eaLnBrk="1" hangingPunct="1"/>
            <a:r>
              <a:rPr lang="en-US" altLang="zh-CN" smtClean="0"/>
              <a:t>type</a:t>
            </a:r>
            <a:r>
              <a:rPr lang="zh-CN" altLang="en-US" smtClean="0"/>
              <a:t>为</a:t>
            </a:r>
            <a:r>
              <a:rPr lang="en-US" altLang="zh-CN" smtClean="0"/>
              <a:t>static</a:t>
            </a:r>
            <a:r>
              <a:rPr lang="zh-CN" altLang="en-US" smtClean="0"/>
              <a:t>，循环被分成大小为 </a:t>
            </a:r>
            <a:r>
              <a:rPr lang="en-US" altLang="zh-CN" smtClean="0"/>
              <a:t>chunk</a:t>
            </a:r>
            <a:r>
              <a:rPr lang="zh-CN" altLang="en-US" smtClean="0"/>
              <a:t>的块，静态分配给线程</a:t>
            </a:r>
            <a:endParaRPr lang="zh-CN" altLang="en-US" smtClean="0"/>
          </a:p>
          <a:p>
            <a:pPr eaLnBrk="1" hangingPunct="1"/>
            <a:r>
              <a:rPr lang="en-US" altLang="zh-CN" smtClean="0"/>
              <a:t>type</a:t>
            </a:r>
            <a:r>
              <a:rPr lang="zh-CN" altLang="en-US" smtClean="0"/>
              <a:t>为</a:t>
            </a:r>
            <a:r>
              <a:rPr lang="en-US" altLang="zh-CN" smtClean="0"/>
              <a:t>dynamic,</a:t>
            </a:r>
            <a:r>
              <a:rPr lang="zh-CN" altLang="en-US" smtClean="0"/>
              <a:t>循环被动态划分为大小为</a:t>
            </a:r>
            <a:r>
              <a:rPr lang="en-US" altLang="zh-CN" smtClean="0"/>
              <a:t>chunk</a:t>
            </a:r>
            <a:r>
              <a:rPr lang="zh-CN" altLang="en-US" smtClean="0"/>
              <a:t>的块，动态分配给线程</a:t>
            </a:r>
            <a:endParaRPr lang="zh-CN" altLang="en-US" smtClean="0"/>
          </a:p>
        </p:txBody>
      </p:sp>
      <p:sp>
        <p:nvSpPr>
          <p:cNvPr id="3789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E587B74B-6EFA-4B19-9438-088A82D344C5}" type="datetime1">
              <a:rPr lang="zh-CN" altLang="en-US" smtClean="0"/>
            </a:fld>
            <a:endParaRPr lang="en-US" altLang="zh-CN" smtClean="0"/>
          </a:p>
        </p:txBody>
      </p:sp>
      <p:sp>
        <p:nvSpPr>
          <p:cNvPr id="38915" name="Rectangle 2"/>
          <p:cNvSpPr>
            <a:spLocks noGrp="1" noChangeArrowheads="1"/>
          </p:cNvSpPr>
          <p:nvPr>
            <p:ph type="title"/>
          </p:nvPr>
        </p:nvSpPr>
        <p:spPr/>
        <p:txBody>
          <a:bodyPr>
            <a:normAutofit fontScale="90000"/>
          </a:bodyPr>
          <a:lstStyle/>
          <a:p>
            <a:pPr eaLnBrk="1" hangingPunct="1"/>
            <a:endParaRPr lang="zh-CN" altLang="en-US" smtClean="0"/>
          </a:p>
        </p:txBody>
      </p:sp>
      <p:sp>
        <p:nvSpPr>
          <p:cNvPr id="38916" name="Rectangle 3"/>
          <p:cNvSpPr>
            <a:spLocks noGrp="1" noChangeArrowheads="1"/>
          </p:cNvSpPr>
          <p:nvPr>
            <p:ph type="body" idx="1"/>
          </p:nvPr>
        </p:nvSpPr>
        <p:spPr/>
        <p:txBody>
          <a:bodyPr>
            <a:normAutofit fontScale="90000" lnSpcReduction="20000"/>
          </a:bodyPr>
          <a:lstStyle/>
          <a:p>
            <a:pPr eaLnBrk="1" hangingPunct="1">
              <a:lnSpc>
                <a:spcPct val="150000"/>
              </a:lnSpc>
            </a:pPr>
            <a:r>
              <a:rPr lang="en-US" altLang="zh-CN" sz="2400" smtClean="0">
                <a:latin typeface="Times New Roman" panose="02020603050405020304" pitchFamily="18" charset="0"/>
              </a:rPr>
              <a:t>ordered</a:t>
            </a:r>
            <a:r>
              <a:rPr lang="zh-CN" altLang="en-US" sz="2400" smtClean="0">
                <a:latin typeface="Times New Roman" panose="02020603050405020304" pitchFamily="18" charset="0"/>
              </a:rPr>
              <a:t>：</a:t>
            </a:r>
            <a:r>
              <a:rPr lang="zh-CN" altLang="en-US" sz="2400" smtClean="0"/>
              <a:t>用来指定</a:t>
            </a:r>
            <a:r>
              <a:rPr lang="en-US" altLang="zh-CN" sz="2400" smtClean="0"/>
              <a:t>for</a:t>
            </a:r>
            <a:r>
              <a:rPr lang="zh-CN" altLang="en-US" sz="2400" smtClean="0"/>
              <a:t>循环的执行要按顺序执行 </a:t>
            </a:r>
            <a:endParaRPr lang="zh-CN" altLang="en-US" sz="2400" smtClean="0"/>
          </a:p>
          <a:p>
            <a:pPr eaLnBrk="1" hangingPunct="1">
              <a:lnSpc>
                <a:spcPct val="150000"/>
              </a:lnSpc>
            </a:pPr>
            <a:r>
              <a:rPr lang="en-US" altLang="zh-CN" sz="2400" smtClean="0">
                <a:latin typeface="Times New Roman" panose="02020603050405020304" pitchFamily="18" charset="0"/>
              </a:rPr>
              <a:t>private</a:t>
            </a:r>
            <a:r>
              <a:rPr lang="zh-CN" altLang="en-US" sz="2400" smtClean="0">
                <a:latin typeface="Times New Roman" panose="02020603050405020304" pitchFamily="18" charset="0"/>
              </a:rPr>
              <a:t>：指导编译器将一个或多个变量私有化</a:t>
            </a:r>
            <a:endParaRPr lang="zh-CN" altLang="en-US" sz="2400" smtClean="0">
              <a:latin typeface="Times New Roman" panose="02020603050405020304" pitchFamily="18" charset="0"/>
            </a:endParaRPr>
          </a:p>
          <a:p>
            <a:pPr eaLnBrk="1" hangingPunct="1">
              <a:lnSpc>
                <a:spcPct val="150000"/>
              </a:lnSpc>
            </a:pPr>
            <a:r>
              <a:rPr lang="en-US" altLang="zh-CN" sz="2400" smtClean="0">
                <a:latin typeface="Times New Roman" panose="02020603050405020304" pitchFamily="18" charset="0"/>
              </a:rPr>
              <a:t>firstprivate:</a:t>
            </a:r>
            <a:r>
              <a:rPr lang="zh-CN" altLang="en-US" sz="2400" smtClean="0">
                <a:latin typeface="Times New Roman" panose="02020603050405020304" pitchFamily="18" charset="0"/>
              </a:rPr>
              <a:t>并行区域内的私有变量继承外面共享变量的值作为初始值，并且在退出并行区域后，共享变量的值保持不变。 </a:t>
            </a:r>
            <a:endParaRPr lang="en-US" altLang="zh-CN" sz="2400" smtClean="0">
              <a:latin typeface="Times New Roman" panose="02020603050405020304" pitchFamily="18" charset="0"/>
            </a:endParaRPr>
          </a:p>
          <a:p>
            <a:pPr eaLnBrk="1" hangingPunct="1">
              <a:lnSpc>
                <a:spcPct val="150000"/>
              </a:lnSpc>
            </a:pPr>
            <a:r>
              <a:rPr lang="en-US" altLang="zh-CN" sz="2400" smtClean="0">
                <a:latin typeface="Times New Roman" panose="02020603050405020304" pitchFamily="18" charset="0"/>
              </a:rPr>
              <a:t>lastprivate:</a:t>
            </a:r>
            <a:r>
              <a:rPr lang="zh-CN" altLang="en-US" sz="2400" smtClean="0">
                <a:latin typeface="Times New Roman" panose="02020603050405020304" pitchFamily="18" charset="0"/>
              </a:rPr>
              <a:t>在退出并行区域时将私有变量的值赋给共享变量 </a:t>
            </a:r>
            <a:endParaRPr lang="en-US" altLang="zh-CN" sz="2400" smtClean="0">
              <a:latin typeface="Times New Roman" panose="02020603050405020304" pitchFamily="18" charset="0"/>
            </a:endParaRPr>
          </a:p>
          <a:p>
            <a:pPr eaLnBrk="1" hangingPunct="1">
              <a:lnSpc>
                <a:spcPct val="150000"/>
              </a:lnSpc>
            </a:pPr>
            <a:r>
              <a:rPr lang="en-US" altLang="zh-CN" sz="2400" smtClean="0">
                <a:latin typeface="Times New Roman" panose="02020603050405020304" pitchFamily="18" charset="0"/>
              </a:rPr>
              <a:t>shared</a:t>
            </a:r>
            <a:r>
              <a:rPr lang="zh-CN" altLang="en-US" sz="2400" smtClean="0">
                <a:latin typeface="Times New Roman" panose="02020603050405020304" pitchFamily="18" charset="0"/>
              </a:rPr>
              <a:t>：声明一个或多个变量是共享变量 </a:t>
            </a:r>
            <a:endParaRPr lang="zh-CN" altLang="en-US" sz="2400" smtClean="0">
              <a:latin typeface="Times New Roman" panose="02020603050405020304" pitchFamily="18" charset="0"/>
            </a:endParaRPr>
          </a:p>
          <a:p>
            <a:pPr eaLnBrk="1" hangingPunct="1">
              <a:lnSpc>
                <a:spcPct val="150000"/>
              </a:lnSpc>
            </a:pPr>
            <a:r>
              <a:rPr lang="en-US" altLang="zh-CN" sz="2400" smtClean="0">
                <a:latin typeface="Times New Roman" panose="02020603050405020304" pitchFamily="18" charset="0"/>
              </a:rPr>
              <a:t>reduction</a:t>
            </a:r>
            <a:r>
              <a:rPr lang="zh-CN" altLang="en-US" sz="2400" smtClean="0">
                <a:latin typeface="Times New Roman" panose="02020603050405020304" pitchFamily="18" charset="0"/>
              </a:rPr>
              <a:t>：</a:t>
            </a:r>
            <a:r>
              <a:rPr lang="zh-CN" altLang="en-US" sz="2400" smtClean="0"/>
              <a:t>对一个或多个参数条目指定一个操作符，每个线程将创建参数条目的一个私有拷贝，在区域的结束处，将用私有拷贝的值通过指定的运行符运算，原始的参数条目被运算结果的值更新。 </a:t>
            </a:r>
            <a:endParaRPr lang="zh-CN" altLang="en-US" sz="2400" smtClean="0">
              <a:latin typeface="Times New Roman" panose="02020603050405020304" pitchFamily="18" charset="0"/>
            </a:endParaRPr>
          </a:p>
          <a:p>
            <a:pPr eaLnBrk="1" hangingPunct="1">
              <a:lnSpc>
                <a:spcPct val="150000"/>
              </a:lnSpc>
            </a:pPr>
            <a:r>
              <a:rPr lang="en-US" altLang="zh-CN" sz="2400" smtClean="0">
                <a:latin typeface="Times New Roman" panose="02020603050405020304" pitchFamily="18" charset="0"/>
              </a:rPr>
              <a:t>nowait</a:t>
            </a:r>
            <a:r>
              <a:rPr lang="zh-CN" altLang="en-US" sz="2400" smtClean="0">
                <a:latin typeface="Times New Roman" panose="02020603050405020304" pitchFamily="18" charset="0"/>
              </a:rPr>
              <a:t>：不在并行</a:t>
            </a:r>
            <a:r>
              <a:rPr lang="en-US" altLang="zh-CN" sz="2400" smtClean="0">
                <a:latin typeface="Times New Roman" panose="02020603050405020304" pitchFamily="18" charset="0"/>
              </a:rPr>
              <a:t>for</a:t>
            </a:r>
            <a:r>
              <a:rPr lang="zh-CN" altLang="en-US" sz="2400" smtClean="0">
                <a:latin typeface="Times New Roman" panose="02020603050405020304" pitchFamily="18" charset="0"/>
              </a:rPr>
              <a:t>循环出口处放置同步障碍</a:t>
            </a:r>
            <a:endParaRPr lang="zh-CN" altLang="en-US"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normAutofit fontScale="90000"/>
          </a:bodyPr>
          <a:lstStyle/>
          <a:p>
            <a:endParaRPr lang="zh-CN" altLang="en-US" smtClean="0"/>
          </a:p>
        </p:txBody>
      </p:sp>
      <p:sp>
        <p:nvSpPr>
          <p:cNvPr id="39939" name="内容占位符 2"/>
          <p:cNvSpPr>
            <a:spLocks noGrp="1"/>
          </p:cNvSpPr>
          <p:nvPr>
            <p:ph idx="1"/>
          </p:nvPr>
        </p:nvSpPr>
        <p:spPr/>
        <p:txBody>
          <a:bodyPr/>
          <a:lstStyle/>
          <a:p>
            <a:pPr>
              <a:lnSpc>
                <a:spcPct val="150000"/>
              </a:lnSpc>
            </a:pPr>
            <a:r>
              <a:rPr lang="en-US" altLang="zh-CN" sz="2400" smtClean="0"/>
              <a:t>for</a:t>
            </a:r>
            <a:r>
              <a:rPr lang="zh-CN" altLang="en-US" sz="2400" smtClean="0"/>
              <a:t>指令则是用来将一个</a:t>
            </a:r>
            <a:r>
              <a:rPr lang="en-US" altLang="zh-CN" sz="2400" smtClean="0"/>
              <a:t>for</a:t>
            </a:r>
            <a:r>
              <a:rPr lang="zh-CN" altLang="en-US" sz="2400" smtClean="0"/>
              <a:t>循环分配到多个线程中执行。</a:t>
            </a:r>
            <a:r>
              <a:rPr lang="en-US" altLang="zh-CN" sz="2400" smtClean="0"/>
              <a:t>for</a:t>
            </a:r>
            <a:r>
              <a:rPr lang="zh-CN" altLang="en-US" sz="2400" smtClean="0"/>
              <a:t>指令一般可以和</a:t>
            </a:r>
            <a:r>
              <a:rPr lang="en-US" altLang="zh-CN" sz="2400" smtClean="0"/>
              <a:t>parallel</a:t>
            </a:r>
            <a:r>
              <a:rPr lang="zh-CN" altLang="en-US" sz="2400" smtClean="0"/>
              <a:t>指令合起来形成</a:t>
            </a:r>
            <a:r>
              <a:rPr lang="en-US" altLang="zh-CN" sz="2400" smtClean="0"/>
              <a:t>parallel for</a:t>
            </a:r>
            <a:r>
              <a:rPr lang="zh-CN" altLang="en-US" sz="2400" smtClean="0"/>
              <a:t>指令使用，也可以单独用在</a:t>
            </a:r>
            <a:r>
              <a:rPr lang="en-US" altLang="zh-CN" sz="2400" smtClean="0"/>
              <a:t>parallel</a:t>
            </a:r>
            <a:r>
              <a:rPr lang="zh-CN" altLang="en-US" sz="2400" smtClean="0"/>
              <a:t>语句的并行块中。</a:t>
            </a:r>
            <a:endParaRPr lang="zh-CN" altLang="en-US" sz="2400" smtClean="0"/>
          </a:p>
          <a:p>
            <a:pPr>
              <a:lnSpc>
                <a:spcPct val="150000"/>
              </a:lnSpc>
            </a:pPr>
            <a:r>
              <a:rPr lang="en-US" altLang="zh-CN" sz="2400" smtClean="0"/>
              <a:t>#pragma omp [parallel] for [</a:t>
            </a:r>
            <a:r>
              <a:rPr lang="zh-CN" altLang="en-US" sz="2400" i="1" smtClean="0"/>
              <a:t>子句</a:t>
            </a:r>
            <a:r>
              <a:rPr lang="en-US" altLang="zh-CN" sz="2400" smtClean="0"/>
              <a:t>]</a:t>
            </a:r>
            <a:endParaRPr lang="zh-CN" altLang="en-US" sz="2400" smtClean="0"/>
          </a:p>
          <a:p>
            <a:pPr>
              <a:lnSpc>
                <a:spcPct val="150000"/>
              </a:lnSpc>
            </a:pPr>
            <a:r>
              <a:rPr lang="zh-CN" altLang="en-US" sz="2400" smtClean="0"/>
              <a:t>      </a:t>
            </a:r>
            <a:r>
              <a:rPr lang="en-US" altLang="zh-CN" sz="2400" i="1" smtClean="0"/>
              <a:t>for</a:t>
            </a:r>
            <a:r>
              <a:rPr lang="zh-CN" altLang="en-US" sz="2400" i="1" smtClean="0"/>
              <a:t>循环语句</a:t>
            </a:r>
            <a:endParaRPr lang="zh-CN" altLang="en-US" sz="2400" smtClean="0"/>
          </a:p>
          <a:p>
            <a:endParaRPr lang="zh-CN" altLang="en-US" smtClean="0"/>
          </a:p>
        </p:txBody>
      </p:sp>
      <p:sp>
        <p:nvSpPr>
          <p:cNvPr id="39940" name="日期占位符 3"/>
          <p:cNvSpPr>
            <a:spLocks noGrp="1"/>
          </p:cNvSpPr>
          <p:nvPr>
            <p:ph type="dt" sz="quarter" idx="10"/>
          </p:nvPr>
        </p:nvSpPr>
        <p:spPr>
          <a:noFill/>
        </p:spPr>
        <p:txBody>
          <a:bodyPr/>
          <a:lstStyle/>
          <a:p>
            <a:fld id="{EE6BABA3-1AA8-48F6-B940-B6117A885304}"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57158" y="1214423"/>
            <a:ext cx="3829050" cy="4786346"/>
          </a:xfrm>
          <a:ln>
            <a:solidFill>
              <a:schemeClr val="tx1"/>
            </a:solidFill>
            <a:prstDash val="dash"/>
          </a:ln>
        </p:spPr>
        <p:txBody>
          <a:bodyPr/>
          <a:lstStyle/>
          <a:p>
            <a:pPr>
              <a:buNone/>
            </a:pPr>
            <a:r>
              <a:rPr lang="en-US" altLang="zh-CN" sz="1600" dirty="0" err="1" smtClean="0"/>
              <a:t>int</a:t>
            </a:r>
            <a:r>
              <a:rPr lang="en-US" altLang="zh-CN" sz="1600" dirty="0" smtClean="0"/>
              <a:t> j = 0;</a:t>
            </a:r>
            <a:endParaRPr lang="en-US" altLang="zh-CN" sz="1600" dirty="0" smtClean="0"/>
          </a:p>
          <a:p>
            <a:pPr>
              <a:buNone/>
            </a:pP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for</a:t>
            </a:r>
            <a:endParaRPr lang="en-US" altLang="zh-CN" sz="1600" dirty="0" smtClean="0"/>
          </a:p>
          <a:p>
            <a:pPr>
              <a:buNone/>
            </a:pPr>
            <a:r>
              <a:rPr lang="en-US" altLang="zh-CN" sz="1600" dirty="0" smtClean="0"/>
              <a:t>for ( j = 0; j &lt; 4; j++ ){</a:t>
            </a:r>
            <a:endParaRPr lang="en-US" altLang="zh-CN" sz="1600" dirty="0" smtClean="0"/>
          </a:p>
          <a:p>
            <a:pPr>
              <a:buNone/>
            </a:pPr>
            <a:r>
              <a:rPr lang="en-US" altLang="zh-CN" sz="1600" dirty="0" smtClean="0"/>
              <a:t>         </a:t>
            </a:r>
            <a:r>
              <a:rPr lang="en-US" altLang="zh-CN" sz="1600" dirty="0" err="1" smtClean="0"/>
              <a:t>printf</a:t>
            </a:r>
            <a:r>
              <a:rPr lang="en-US" altLang="zh-CN" sz="1600" dirty="0" smtClean="0"/>
              <a:t>(“j = %d, </a:t>
            </a:r>
            <a:r>
              <a:rPr lang="en-US" altLang="zh-CN" sz="1600" dirty="0" err="1" smtClean="0"/>
              <a:t>ThreadId</a:t>
            </a:r>
            <a:r>
              <a:rPr lang="en-US" altLang="zh-CN" sz="1600" dirty="0" smtClean="0"/>
              <a:t> = %d\n”, j, </a:t>
            </a:r>
            <a:r>
              <a:rPr lang="en-US" altLang="zh-CN" sz="1600" dirty="0" err="1" smtClean="0"/>
              <a:t>omp_get_thread_num</a:t>
            </a:r>
            <a:r>
              <a:rPr lang="en-US" altLang="zh-CN" sz="1600" dirty="0" smtClean="0"/>
              <a:t>());</a:t>
            </a:r>
            <a:endParaRPr lang="en-US" altLang="zh-CN" sz="1600" dirty="0" smtClean="0"/>
          </a:p>
          <a:p>
            <a:pPr>
              <a:buNone/>
            </a:pPr>
            <a:r>
              <a:rPr lang="en-US" altLang="zh-CN" sz="1600" dirty="0" smtClean="0"/>
              <a:t>     }</a:t>
            </a:r>
            <a:endParaRPr lang="en-US" altLang="zh-CN" sz="1600" dirty="0" smtClean="0"/>
          </a:p>
          <a:p>
            <a:pPr>
              <a:buNone/>
            </a:pPr>
            <a:r>
              <a:rPr lang="zh-CN" altLang="en-US" sz="1600" dirty="0" smtClean="0"/>
              <a:t>执行以上代码后打印出以下结果</a:t>
            </a:r>
            <a:endParaRPr lang="zh-CN" altLang="en-US" sz="1600" dirty="0" smtClean="0"/>
          </a:p>
          <a:p>
            <a:pPr>
              <a:buNone/>
            </a:pPr>
            <a:r>
              <a:rPr lang="en-US" altLang="zh-CN" sz="1600" dirty="0" smtClean="0"/>
              <a:t>j = 0, </a:t>
            </a:r>
            <a:r>
              <a:rPr lang="en-US" altLang="zh-CN" sz="1600" dirty="0" err="1" smtClean="0"/>
              <a:t>ThreadId</a:t>
            </a:r>
            <a:r>
              <a:rPr lang="en-US" altLang="zh-CN" sz="1600" dirty="0" smtClean="0"/>
              <a:t> = 0</a:t>
            </a:r>
            <a:endParaRPr lang="en-US" altLang="zh-CN" sz="1600" dirty="0" smtClean="0"/>
          </a:p>
          <a:p>
            <a:pPr>
              <a:buNone/>
            </a:pPr>
            <a:r>
              <a:rPr lang="en-US" altLang="zh-CN" sz="1600" dirty="0" smtClean="0"/>
              <a:t>j = 1, </a:t>
            </a:r>
            <a:r>
              <a:rPr lang="en-US" altLang="zh-CN" sz="1600" dirty="0" err="1" smtClean="0"/>
              <a:t>ThreadId</a:t>
            </a:r>
            <a:r>
              <a:rPr lang="en-US" altLang="zh-CN" sz="1600" dirty="0" smtClean="0"/>
              <a:t> = 0</a:t>
            </a:r>
            <a:endParaRPr lang="en-US" altLang="zh-CN" sz="1600" dirty="0" smtClean="0"/>
          </a:p>
          <a:p>
            <a:pPr>
              <a:buNone/>
            </a:pPr>
            <a:r>
              <a:rPr lang="en-US" altLang="zh-CN" sz="1600" dirty="0" smtClean="0"/>
              <a:t>j = 2, </a:t>
            </a:r>
            <a:r>
              <a:rPr lang="en-US" altLang="zh-CN" sz="1600" dirty="0" err="1" smtClean="0"/>
              <a:t>ThreadId</a:t>
            </a:r>
            <a:r>
              <a:rPr lang="en-US" altLang="zh-CN" sz="1600" dirty="0" smtClean="0"/>
              <a:t> = 0</a:t>
            </a:r>
            <a:endParaRPr lang="en-US" altLang="zh-CN" sz="1600" dirty="0" smtClean="0"/>
          </a:p>
          <a:p>
            <a:pPr>
              <a:buNone/>
            </a:pPr>
            <a:r>
              <a:rPr lang="en-US" altLang="zh-CN" sz="1600" dirty="0" smtClean="0"/>
              <a:t>j = 3, </a:t>
            </a:r>
            <a:r>
              <a:rPr lang="en-US" altLang="zh-CN" sz="1600" dirty="0" err="1" smtClean="0"/>
              <a:t>ThreadId</a:t>
            </a:r>
            <a:r>
              <a:rPr lang="en-US" altLang="zh-CN" sz="1600" dirty="0" smtClean="0"/>
              <a:t> = 0</a:t>
            </a:r>
            <a:endParaRPr lang="en-US" altLang="zh-CN" sz="1600" dirty="0" smtClean="0"/>
          </a:p>
          <a:p>
            <a:pPr>
              <a:buNone/>
            </a:pPr>
            <a:r>
              <a:rPr lang="zh-CN" altLang="en-US" sz="1600" dirty="0" smtClean="0"/>
              <a:t>四次循环都在一个线程里执行，可见</a:t>
            </a:r>
            <a:r>
              <a:rPr lang="en-US" altLang="zh-CN" sz="1600" dirty="0" smtClean="0">
                <a:solidFill>
                  <a:srgbClr val="0000E5"/>
                </a:solidFill>
              </a:rPr>
              <a:t>for</a:t>
            </a:r>
            <a:r>
              <a:rPr lang="zh-CN" altLang="en-US" sz="1600" dirty="0" smtClean="0">
                <a:solidFill>
                  <a:srgbClr val="0000E5"/>
                </a:solidFill>
              </a:rPr>
              <a:t>指令要和</a:t>
            </a:r>
            <a:r>
              <a:rPr lang="en-US" altLang="zh-CN" sz="1600" dirty="0" smtClean="0">
                <a:solidFill>
                  <a:srgbClr val="0000E5"/>
                </a:solidFill>
              </a:rPr>
              <a:t>parallel</a:t>
            </a:r>
            <a:r>
              <a:rPr lang="zh-CN" altLang="en-US" sz="1600" dirty="0" smtClean="0">
                <a:solidFill>
                  <a:srgbClr val="0000E5"/>
                </a:solidFill>
              </a:rPr>
              <a:t>指令结合起来使用才有效果</a:t>
            </a:r>
            <a:endParaRPr lang="zh-CN" altLang="en-US" sz="1600" dirty="0" smtClean="0">
              <a:solidFill>
                <a:srgbClr val="0000E5"/>
              </a:solidFill>
            </a:endParaRPr>
          </a:p>
        </p:txBody>
      </p:sp>
      <p:sp>
        <p:nvSpPr>
          <p:cNvPr id="40963" name="日期占位符 3"/>
          <p:cNvSpPr>
            <a:spLocks noGrp="1"/>
          </p:cNvSpPr>
          <p:nvPr>
            <p:ph type="dt" sz="quarter" idx="10"/>
          </p:nvPr>
        </p:nvSpPr>
        <p:spPr>
          <a:noFill/>
        </p:spPr>
        <p:txBody>
          <a:bodyPr/>
          <a:lstStyle/>
          <a:p>
            <a:fld id="{E8A8B0F4-D43C-4CE0-A4AA-02F011F92E0D}" type="datetime1">
              <a:rPr lang="zh-CN" altLang="en-US" smtClean="0"/>
            </a:fld>
            <a:endParaRPr lang="en-US" altLang="zh-CN" smtClean="0"/>
          </a:p>
        </p:txBody>
      </p:sp>
      <p:sp>
        <p:nvSpPr>
          <p:cNvPr id="40964" name="内容占位符 2"/>
          <p:cNvSpPr txBox="1"/>
          <p:nvPr/>
        </p:nvSpPr>
        <p:spPr bwMode="auto">
          <a:xfrm>
            <a:off x="4714876" y="1214422"/>
            <a:ext cx="3829050" cy="4530725"/>
          </a:xfrm>
          <a:prstGeom prst="rect">
            <a:avLst/>
          </a:prstGeom>
          <a:noFill/>
          <a:ln w="9525">
            <a:solidFill>
              <a:schemeClr val="tx1"/>
            </a:solidFill>
            <a:prstDash val="dash"/>
            <a:miter lim="800000"/>
          </a:ln>
        </p:spPr>
        <p:txBody>
          <a:bodyPr/>
          <a:lstStyle/>
          <a:p>
            <a:r>
              <a:rPr lang="en-US" altLang="zh-CN" dirty="0" err="1"/>
              <a:t>int</a:t>
            </a:r>
            <a:r>
              <a:rPr lang="en-US" altLang="zh-CN" dirty="0"/>
              <a:t> j = 0;</a:t>
            </a:r>
            <a:endParaRPr lang="en-US" altLang="zh-CN" dirty="0"/>
          </a:p>
          <a:p>
            <a:r>
              <a:rPr lang="en-US" altLang="zh-CN" dirty="0"/>
              <a:t>#</a:t>
            </a:r>
            <a:r>
              <a:rPr lang="en-US" altLang="zh-CN" dirty="0" err="1"/>
              <a:t>pragma</a:t>
            </a:r>
            <a:r>
              <a:rPr lang="en-US" altLang="zh-CN" dirty="0"/>
              <a:t> </a:t>
            </a:r>
            <a:r>
              <a:rPr lang="en-US" altLang="zh-CN" dirty="0" err="1"/>
              <a:t>omp</a:t>
            </a:r>
            <a:r>
              <a:rPr lang="en-US" altLang="zh-CN" dirty="0"/>
              <a:t> parallel for</a:t>
            </a:r>
            <a:endParaRPr lang="en-US" altLang="zh-CN" dirty="0"/>
          </a:p>
          <a:p>
            <a:r>
              <a:rPr lang="en-US" altLang="zh-CN" dirty="0"/>
              <a:t>     for ( j = 0; j &lt; 4; j++ ){</a:t>
            </a:r>
            <a:endParaRPr lang="en-US" altLang="zh-CN" dirty="0"/>
          </a:p>
          <a:p>
            <a:r>
              <a:rPr lang="en-US" altLang="zh-CN" dirty="0"/>
              <a:t>         </a:t>
            </a:r>
            <a:r>
              <a:rPr lang="en-US" altLang="zh-CN" dirty="0" err="1"/>
              <a:t>printf</a:t>
            </a:r>
            <a:r>
              <a:rPr lang="en-US" altLang="zh-CN" dirty="0"/>
              <a:t>(“j = %d, </a:t>
            </a:r>
            <a:r>
              <a:rPr lang="en-US" altLang="zh-CN" dirty="0" err="1"/>
              <a:t>ThreadId</a:t>
            </a:r>
            <a:r>
              <a:rPr lang="en-US" altLang="zh-CN" dirty="0"/>
              <a:t> = %d\n”, j, </a:t>
            </a:r>
            <a:r>
              <a:rPr lang="en-US" altLang="zh-CN" dirty="0" err="1"/>
              <a:t>omp_get_thread_num</a:t>
            </a:r>
            <a:r>
              <a:rPr lang="en-US" altLang="zh-CN" dirty="0"/>
              <a:t>());</a:t>
            </a:r>
            <a:endParaRPr lang="en-US" altLang="zh-CN" dirty="0"/>
          </a:p>
          <a:p>
            <a:r>
              <a:rPr lang="en-US" altLang="zh-CN" dirty="0"/>
              <a:t>     }</a:t>
            </a:r>
            <a:endParaRPr lang="en-US" altLang="zh-CN" dirty="0"/>
          </a:p>
          <a:p>
            <a:r>
              <a:rPr lang="zh-CN" altLang="en-US" dirty="0"/>
              <a:t>执行后会打印出以下结果：</a:t>
            </a:r>
            <a:endParaRPr lang="zh-CN" altLang="en-US" dirty="0"/>
          </a:p>
          <a:p>
            <a:r>
              <a:rPr lang="en-US" altLang="zh-CN" dirty="0"/>
              <a:t>j = 0, </a:t>
            </a:r>
            <a:r>
              <a:rPr lang="en-US" altLang="zh-CN" dirty="0" err="1"/>
              <a:t>ThreadId</a:t>
            </a:r>
            <a:r>
              <a:rPr lang="en-US" altLang="zh-CN" dirty="0"/>
              <a:t> = 0</a:t>
            </a:r>
            <a:endParaRPr lang="en-US" altLang="zh-CN" dirty="0"/>
          </a:p>
          <a:p>
            <a:r>
              <a:rPr lang="en-US" altLang="zh-CN" dirty="0"/>
              <a:t>j = 2, </a:t>
            </a:r>
            <a:r>
              <a:rPr lang="en-US" altLang="zh-CN" dirty="0" err="1"/>
              <a:t>ThreadId</a:t>
            </a:r>
            <a:r>
              <a:rPr lang="en-US" altLang="zh-CN" dirty="0"/>
              <a:t> = 2</a:t>
            </a:r>
            <a:endParaRPr lang="en-US" altLang="zh-CN" dirty="0"/>
          </a:p>
          <a:p>
            <a:r>
              <a:rPr lang="en-US" altLang="zh-CN" dirty="0"/>
              <a:t>j = 1, </a:t>
            </a:r>
            <a:r>
              <a:rPr lang="en-US" altLang="zh-CN" dirty="0" err="1"/>
              <a:t>ThreadId</a:t>
            </a:r>
            <a:r>
              <a:rPr lang="en-US" altLang="zh-CN" dirty="0"/>
              <a:t> = 1</a:t>
            </a:r>
            <a:endParaRPr lang="en-US" altLang="zh-CN" dirty="0"/>
          </a:p>
          <a:p>
            <a:r>
              <a:rPr lang="en-US" altLang="zh-CN" dirty="0"/>
              <a:t>j = 3, </a:t>
            </a:r>
            <a:r>
              <a:rPr lang="en-US" altLang="zh-CN" dirty="0" err="1"/>
              <a:t>ThreadId</a:t>
            </a:r>
            <a:r>
              <a:rPr lang="en-US" altLang="zh-CN" dirty="0"/>
              <a:t> = 3</a:t>
            </a:r>
            <a:endParaRPr lang="en-US" altLang="zh-CN" dirty="0"/>
          </a:p>
          <a:p>
            <a:r>
              <a:rPr lang="zh-CN" altLang="en-US" dirty="0"/>
              <a:t>可见循环被分配到四个不同的线程中执行。</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normAutofit fontScale="90000"/>
          </a:bodyPr>
          <a:lstStyle/>
          <a:p>
            <a:endParaRPr lang="zh-CN" altLang="en-US" smtClean="0"/>
          </a:p>
        </p:txBody>
      </p:sp>
      <p:sp>
        <p:nvSpPr>
          <p:cNvPr id="41987" name="内容占位符 2"/>
          <p:cNvSpPr>
            <a:spLocks noGrp="1"/>
          </p:cNvSpPr>
          <p:nvPr>
            <p:ph idx="1"/>
          </p:nvPr>
        </p:nvSpPr>
        <p:spPr>
          <a:xfrm>
            <a:off x="500034" y="1428736"/>
            <a:ext cx="3829050" cy="4530725"/>
          </a:xfrm>
          <a:ln>
            <a:solidFill>
              <a:schemeClr val="tx1"/>
            </a:solidFill>
            <a:prstDash val="dash"/>
          </a:ln>
        </p:spPr>
        <p:txBody>
          <a:bodyPr/>
          <a:lstStyle/>
          <a:p>
            <a:pPr>
              <a:buNone/>
            </a:pPr>
            <a:r>
              <a:rPr lang="zh-CN" altLang="en-US" sz="1600" dirty="0" smtClean="0"/>
              <a:t>这段代码也可以改写成以下形式：</a:t>
            </a:r>
            <a:endParaRPr lang="zh-CN" altLang="en-US" sz="1600" dirty="0" smtClean="0"/>
          </a:p>
          <a:p>
            <a:pPr>
              <a:buNone/>
            </a:pPr>
            <a:r>
              <a:rPr lang="en-US" altLang="zh-CN" sz="1600" dirty="0" err="1" smtClean="0"/>
              <a:t>int</a:t>
            </a:r>
            <a:r>
              <a:rPr lang="en-US" altLang="zh-CN" sz="1600" dirty="0" smtClean="0"/>
              <a:t> j = 0;</a:t>
            </a:r>
            <a:endParaRPr lang="en-US" altLang="zh-CN" sz="1600" dirty="0" smtClean="0"/>
          </a:p>
          <a:p>
            <a:pPr>
              <a:buNone/>
            </a:pP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parallel </a:t>
            </a:r>
            <a:endParaRPr lang="en-US" altLang="zh-CN" sz="1600" dirty="0" smtClean="0"/>
          </a:p>
          <a:p>
            <a:pPr>
              <a:buNone/>
            </a:pPr>
            <a:r>
              <a:rPr lang="en-US" altLang="zh-CN" sz="1600" dirty="0" smtClean="0"/>
              <a:t>{</a:t>
            </a:r>
            <a:endParaRPr lang="en-US" altLang="zh-CN" sz="1600" dirty="0" smtClean="0"/>
          </a:p>
          <a:p>
            <a:pPr>
              <a:buNone/>
            </a:pP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for</a:t>
            </a:r>
            <a:endParaRPr lang="en-US" altLang="zh-CN" sz="1600" dirty="0" smtClean="0"/>
          </a:p>
          <a:p>
            <a:pPr>
              <a:buNone/>
            </a:pPr>
            <a:r>
              <a:rPr lang="en-US" altLang="zh-CN" sz="1600" dirty="0" smtClean="0"/>
              <a:t>     for ( j = 0; j &lt; 4; j++ ){</a:t>
            </a:r>
            <a:endParaRPr lang="en-US" altLang="zh-CN" sz="1600" dirty="0" smtClean="0"/>
          </a:p>
          <a:p>
            <a:pPr>
              <a:buNone/>
            </a:pPr>
            <a:r>
              <a:rPr lang="en-US" altLang="zh-CN" sz="1600" dirty="0" smtClean="0"/>
              <a:t>         </a:t>
            </a:r>
            <a:r>
              <a:rPr lang="en-US" altLang="zh-CN" sz="1600" dirty="0" err="1" smtClean="0"/>
              <a:t>printf</a:t>
            </a:r>
            <a:r>
              <a:rPr lang="en-US" altLang="zh-CN" sz="1600" dirty="0" smtClean="0"/>
              <a:t>(“j = %d, </a:t>
            </a:r>
            <a:r>
              <a:rPr lang="en-US" altLang="zh-CN" sz="1600" dirty="0" err="1" smtClean="0"/>
              <a:t>ThreadId</a:t>
            </a:r>
            <a:r>
              <a:rPr lang="en-US" altLang="zh-CN" sz="1600" dirty="0" smtClean="0"/>
              <a:t> = %d\n”, j, </a:t>
            </a:r>
            <a:r>
              <a:rPr lang="en-US" altLang="zh-CN" sz="1600" dirty="0" err="1" smtClean="0"/>
              <a:t>omp_get_thread_num</a:t>
            </a:r>
            <a:r>
              <a:rPr lang="en-US" altLang="zh-CN" sz="1600" dirty="0" smtClean="0"/>
              <a:t>());</a:t>
            </a:r>
            <a:endParaRPr lang="en-US" altLang="zh-CN" sz="1600" dirty="0" smtClean="0"/>
          </a:p>
          <a:p>
            <a:pPr>
              <a:buNone/>
            </a:pPr>
            <a:r>
              <a:rPr lang="en-US" altLang="zh-CN" sz="1600" dirty="0" smtClean="0"/>
              <a:t>     }</a:t>
            </a:r>
            <a:endParaRPr lang="en-US" altLang="zh-CN" sz="1600" dirty="0" smtClean="0"/>
          </a:p>
          <a:p>
            <a:pPr>
              <a:buNone/>
            </a:pPr>
            <a:r>
              <a:rPr lang="en-US" altLang="zh-CN" sz="1600" dirty="0" smtClean="0"/>
              <a:t>}</a:t>
            </a:r>
            <a:endParaRPr lang="en-US" altLang="zh-CN" sz="1600" dirty="0" smtClean="0"/>
          </a:p>
          <a:p>
            <a:pPr>
              <a:buNone/>
            </a:pPr>
            <a:r>
              <a:rPr lang="zh-CN" altLang="en-US" sz="1600" dirty="0" smtClean="0"/>
              <a:t>执行以上代码会打印出以下结果：</a:t>
            </a:r>
            <a:endParaRPr lang="zh-CN" altLang="en-US" sz="1600" dirty="0" smtClean="0"/>
          </a:p>
          <a:p>
            <a:pPr>
              <a:buNone/>
            </a:pPr>
            <a:r>
              <a:rPr lang="en-US" altLang="zh-CN" sz="1600" dirty="0" smtClean="0"/>
              <a:t>j = 1, </a:t>
            </a:r>
            <a:r>
              <a:rPr lang="en-US" altLang="zh-CN" sz="1600" dirty="0" err="1" smtClean="0"/>
              <a:t>ThreadId</a:t>
            </a:r>
            <a:r>
              <a:rPr lang="en-US" altLang="zh-CN" sz="1600" dirty="0" smtClean="0"/>
              <a:t> = 1</a:t>
            </a:r>
            <a:endParaRPr lang="en-US" altLang="zh-CN" sz="1600" dirty="0" smtClean="0"/>
          </a:p>
          <a:p>
            <a:pPr>
              <a:buNone/>
            </a:pPr>
            <a:r>
              <a:rPr lang="en-US" altLang="zh-CN" sz="1600" dirty="0" smtClean="0"/>
              <a:t>j = 3, </a:t>
            </a:r>
            <a:r>
              <a:rPr lang="en-US" altLang="zh-CN" sz="1600" dirty="0" err="1" smtClean="0"/>
              <a:t>ThreadId</a:t>
            </a:r>
            <a:r>
              <a:rPr lang="en-US" altLang="zh-CN" sz="1600" dirty="0" smtClean="0"/>
              <a:t> = 3</a:t>
            </a:r>
            <a:endParaRPr lang="en-US" altLang="zh-CN" sz="1600" dirty="0" smtClean="0"/>
          </a:p>
          <a:p>
            <a:pPr>
              <a:buNone/>
            </a:pPr>
            <a:r>
              <a:rPr lang="en-US" altLang="zh-CN" sz="1600" dirty="0" smtClean="0"/>
              <a:t>j = 2, </a:t>
            </a:r>
            <a:r>
              <a:rPr lang="en-US" altLang="zh-CN" sz="1600" dirty="0" err="1" smtClean="0"/>
              <a:t>ThreadId</a:t>
            </a:r>
            <a:r>
              <a:rPr lang="en-US" altLang="zh-CN" sz="1600" dirty="0" smtClean="0"/>
              <a:t> = 2</a:t>
            </a:r>
            <a:endParaRPr lang="en-US" altLang="zh-CN" sz="1600" dirty="0" smtClean="0"/>
          </a:p>
          <a:p>
            <a:pPr>
              <a:buNone/>
            </a:pPr>
            <a:r>
              <a:rPr lang="en-US" altLang="zh-CN" sz="1600" dirty="0" smtClean="0"/>
              <a:t>j = 0, </a:t>
            </a:r>
            <a:r>
              <a:rPr lang="en-US" altLang="zh-CN" sz="1600" dirty="0" err="1" smtClean="0"/>
              <a:t>ThreadId</a:t>
            </a:r>
            <a:r>
              <a:rPr lang="en-US" altLang="zh-CN" sz="1600" dirty="0" smtClean="0"/>
              <a:t> = 0</a:t>
            </a:r>
            <a:endParaRPr lang="en-US" altLang="zh-CN" sz="1600" dirty="0" smtClean="0"/>
          </a:p>
        </p:txBody>
      </p:sp>
      <p:sp>
        <p:nvSpPr>
          <p:cNvPr id="41988" name="日期占位符 3"/>
          <p:cNvSpPr>
            <a:spLocks noGrp="1"/>
          </p:cNvSpPr>
          <p:nvPr>
            <p:ph type="dt" sz="quarter" idx="10"/>
          </p:nvPr>
        </p:nvSpPr>
        <p:spPr>
          <a:noFill/>
        </p:spPr>
        <p:txBody>
          <a:bodyPr/>
          <a:lstStyle/>
          <a:p>
            <a:fld id="{3CDD3E18-2978-4B75-97FA-8A55A0E57208}" type="datetime1">
              <a:rPr lang="zh-CN" altLang="en-US" smtClean="0"/>
            </a:fld>
            <a:endParaRPr lang="en-US" altLang="zh-CN" smtClean="0"/>
          </a:p>
        </p:txBody>
      </p:sp>
      <p:sp>
        <p:nvSpPr>
          <p:cNvPr id="41989" name="内容占位符 2"/>
          <p:cNvSpPr txBox="1"/>
          <p:nvPr/>
        </p:nvSpPr>
        <p:spPr bwMode="auto">
          <a:xfrm>
            <a:off x="4643438" y="1428736"/>
            <a:ext cx="3829050" cy="4530725"/>
          </a:xfrm>
          <a:prstGeom prst="rect">
            <a:avLst/>
          </a:prstGeom>
          <a:noFill/>
          <a:ln w="9525">
            <a:solidFill>
              <a:schemeClr val="tx1"/>
            </a:solidFill>
            <a:prstDash val="dash"/>
            <a:miter lim="800000"/>
          </a:ln>
        </p:spPr>
        <p:txBody>
          <a:bodyPr/>
          <a:lstStyle/>
          <a:p>
            <a:r>
              <a:rPr lang="zh-CN" altLang="en-US" sz="1600" dirty="0"/>
              <a:t>一个</a:t>
            </a:r>
            <a:r>
              <a:rPr lang="en-US" altLang="zh-CN" sz="1600" dirty="0"/>
              <a:t>parallel </a:t>
            </a:r>
            <a:r>
              <a:rPr lang="zh-CN" altLang="en-US" sz="1600" dirty="0"/>
              <a:t>块中也可以有多个</a:t>
            </a:r>
            <a:r>
              <a:rPr lang="en-US" altLang="zh-CN" sz="1600" dirty="0"/>
              <a:t>for</a:t>
            </a:r>
            <a:r>
              <a:rPr lang="zh-CN" altLang="en-US" sz="1600" dirty="0"/>
              <a:t>语句，如：</a:t>
            </a:r>
            <a:endParaRPr lang="zh-CN" altLang="en-US" sz="1600" dirty="0"/>
          </a:p>
          <a:p>
            <a:r>
              <a:rPr lang="en-US" altLang="zh-CN" sz="1600" dirty="0" err="1"/>
              <a:t>int</a:t>
            </a:r>
            <a:r>
              <a:rPr lang="en-US" altLang="zh-CN" sz="1600" dirty="0"/>
              <a:t> j;</a:t>
            </a:r>
            <a:endParaRPr lang="en-US" altLang="zh-CN" sz="1600" dirty="0"/>
          </a:p>
          <a:p>
            <a:r>
              <a:rPr lang="en-US" altLang="zh-CN" sz="1600" dirty="0"/>
              <a:t>#</a:t>
            </a:r>
            <a:r>
              <a:rPr lang="en-US" altLang="zh-CN" sz="1600" dirty="0" err="1"/>
              <a:t>pragma</a:t>
            </a:r>
            <a:r>
              <a:rPr lang="en-US" altLang="zh-CN" sz="1600" dirty="0"/>
              <a:t> </a:t>
            </a:r>
            <a:r>
              <a:rPr lang="en-US" altLang="zh-CN" sz="1600" dirty="0" err="1"/>
              <a:t>omp</a:t>
            </a:r>
            <a:r>
              <a:rPr lang="en-US" altLang="zh-CN" sz="1600" dirty="0"/>
              <a:t> parallel </a:t>
            </a:r>
            <a:endParaRPr lang="en-US" altLang="zh-CN" sz="1600" dirty="0"/>
          </a:p>
          <a:p>
            <a:r>
              <a:rPr lang="en-US" altLang="zh-CN" sz="1600" dirty="0"/>
              <a:t>{</a:t>
            </a:r>
            <a:endParaRPr lang="en-US" altLang="zh-CN" sz="1600" dirty="0"/>
          </a:p>
          <a:p>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for</a:t>
            </a:r>
            <a:endParaRPr lang="en-US" altLang="zh-CN" sz="1600" dirty="0"/>
          </a:p>
          <a:p>
            <a:r>
              <a:rPr lang="en-US" altLang="zh-CN" sz="1600" dirty="0"/>
              <a:t>     for ( j = 0; j &lt; 100; j++ ){</a:t>
            </a:r>
            <a:endParaRPr lang="en-US" altLang="zh-CN" sz="1600" dirty="0"/>
          </a:p>
          <a:p>
            <a:r>
              <a:rPr lang="en-US" altLang="zh-CN" sz="1600" dirty="0"/>
              <a:t>         …</a:t>
            </a:r>
            <a:endParaRPr lang="en-US" altLang="zh-CN" sz="1600" dirty="0"/>
          </a:p>
          <a:p>
            <a:r>
              <a:rPr lang="en-US" altLang="zh-CN" sz="1600" dirty="0"/>
              <a:t>     }</a:t>
            </a:r>
            <a:endParaRPr lang="en-US" altLang="zh-CN" sz="1600" dirty="0"/>
          </a:p>
          <a:p>
            <a:r>
              <a:rPr lang="zh-CN" altLang="en-US" sz="1600" dirty="0"/>
              <a:t>    </a:t>
            </a:r>
            <a:r>
              <a:rPr lang="en-US" altLang="zh-CN" sz="1600" dirty="0"/>
              <a:t>#</a:t>
            </a:r>
            <a:r>
              <a:rPr lang="en-US" altLang="zh-CN" sz="1600" dirty="0" err="1"/>
              <a:t>pragma</a:t>
            </a:r>
            <a:r>
              <a:rPr lang="en-US" altLang="zh-CN" sz="1600" dirty="0"/>
              <a:t> </a:t>
            </a:r>
            <a:r>
              <a:rPr lang="en-US" altLang="zh-CN" sz="1600" dirty="0" err="1"/>
              <a:t>omp</a:t>
            </a:r>
            <a:r>
              <a:rPr lang="en-US" altLang="zh-CN" sz="1600" dirty="0"/>
              <a:t> for</a:t>
            </a:r>
            <a:endParaRPr lang="en-US" altLang="zh-CN" sz="1600" dirty="0"/>
          </a:p>
          <a:p>
            <a:r>
              <a:rPr lang="en-US" altLang="zh-CN" sz="1600" dirty="0"/>
              <a:t>     for (  j = 0; j &lt; 100; j++ ){</a:t>
            </a:r>
            <a:endParaRPr lang="en-US" altLang="zh-CN" sz="1600" dirty="0"/>
          </a:p>
          <a:p>
            <a:r>
              <a:rPr lang="en-US" altLang="zh-CN" sz="1600" dirty="0"/>
              <a:t>         …</a:t>
            </a:r>
            <a:endParaRPr lang="en-US" altLang="zh-CN" sz="1600" dirty="0"/>
          </a:p>
          <a:p>
            <a:r>
              <a:rPr lang="en-US" altLang="zh-CN" sz="1600" dirty="0"/>
              <a:t>     }</a:t>
            </a:r>
            <a:endParaRPr lang="en-US" altLang="zh-CN" sz="1600" dirty="0"/>
          </a:p>
          <a:p>
            <a:r>
              <a:rPr lang="zh-CN" altLang="en-US" sz="1600" dirty="0"/>
              <a:t>     </a:t>
            </a:r>
            <a:r>
              <a:rPr lang="en-US" altLang="zh-CN" sz="1600" dirty="0"/>
              <a:t>…</a:t>
            </a:r>
            <a:endParaRPr lang="en-US" altLang="zh-CN" sz="1600" dirty="0"/>
          </a:p>
          <a:p>
            <a:r>
              <a:rPr lang="en-US" altLang="zh-CN" sz="1600" dirty="0"/>
              <a:t>}</a:t>
            </a:r>
            <a:endParaRPr lang="en-US"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altLang="zh-CN" smtClean="0"/>
              <a:t>OpenMP</a:t>
            </a:r>
            <a:r>
              <a:rPr lang="zh-CN" altLang="en-US" smtClean="0"/>
              <a:t>的历史 </a:t>
            </a:r>
            <a:endParaRPr lang="en-US" altLang="zh-CN" smtClean="0"/>
          </a:p>
        </p:txBody>
      </p:sp>
      <p:sp>
        <p:nvSpPr>
          <p:cNvPr id="7171" name="Rectangle 3"/>
          <p:cNvSpPr>
            <a:spLocks noGrp="1" noChangeArrowheads="1"/>
          </p:cNvSpPr>
          <p:nvPr>
            <p:ph type="body" idx="1"/>
          </p:nvPr>
        </p:nvSpPr>
        <p:spPr>
          <a:xfrm>
            <a:off x="213995" y="1214120"/>
            <a:ext cx="8299450" cy="5000625"/>
          </a:xfrm>
        </p:spPr>
        <p:txBody>
          <a:bodyPr>
            <a:normAutofit fontScale="90000" lnSpcReduction="20000"/>
          </a:bodyPr>
          <a:lstStyle/>
          <a:p>
            <a:pPr eaLnBrk="1" hangingPunct="1">
              <a:lnSpc>
                <a:spcPct val="150000"/>
              </a:lnSpc>
            </a:pPr>
            <a:r>
              <a:rPr lang="en-US" altLang="zh-CN" sz="2000" smtClean="0"/>
              <a:t>1994</a:t>
            </a:r>
            <a:r>
              <a:rPr lang="zh-CN" altLang="en-US" sz="2000" smtClean="0"/>
              <a:t>年，第一个</a:t>
            </a:r>
            <a:r>
              <a:rPr lang="en-US" altLang="zh-CN" sz="2000" smtClean="0"/>
              <a:t>ANSI X3H5</a:t>
            </a:r>
            <a:r>
              <a:rPr lang="zh-CN" altLang="en-US" sz="2000" smtClean="0"/>
              <a:t>草案提出，被否决 </a:t>
            </a:r>
            <a:endParaRPr lang="zh-CN" altLang="en-US" sz="2000" smtClean="0"/>
          </a:p>
          <a:p>
            <a:pPr eaLnBrk="1" hangingPunct="1">
              <a:lnSpc>
                <a:spcPct val="150000"/>
              </a:lnSpc>
            </a:pPr>
            <a:r>
              <a:rPr lang="en-US" altLang="zh-CN" sz="2000" smtClean="0"/>
              <a:t>1997</a:t>
            </a:r>
            <a:r>
              <a:rPr lang="zh-CN" altLang="en-US" sz="2000" smtClean="0"/>
              <a:t>年，</a:t>
            </a:r>
            <a:r>
              <a:rPr lang="en-US" altLang="zh-CN" sz="2000" smtClean="0"/>
              <a:t>OpenMP</a:t>
            </a:r>
            <a:r>
              <a:rPr lang="zh-CN" altLang="en-US" sz="2000" smtClean="0"/>
              <a:t>标准规范代替原先被否决的</a:t>
            </a:r>
            <a:r>
              <a:rPr lang="en-US" altLang="zh-CN" sz="2000" smtClean="0"/>
              <a:t>ANSI X3H5</a:t>
            </a:r>
            <a:r>
              <a:rPr lang="zh-CN" altLang="en-US" sz="2000" smtClean="0"/>
              <a:t>，被人们认可</a:t>
            </a:r>
            <a:endParaRPr lang="zh-CN" altLang="en-US" sz="2000" smtClean="0"/>
          </a:p>
          <a:p>
            <a:pPr eaLnBrk="1" hangingPunct="1">
              <a:lnSpc>
                <a:spcPct val="150000"/>
              </a:lnSpc>
            </a:pPr>
            <a:r>
              <a:rPr lang="en-US" altLang="zh-CN" sz="2000" smtClean="0"/>
              <a:t>1997</a:t>
            </a:r>
            <a:r>
              <a:rPr lang="zh-CN" altLang="en-US" sz="2000" smtClean="0"/>
              <a:t>年</a:t>
            </a:r>
            <a:r>
              <a:rPr lang="en-US" altLang="zh-CN" sz="2000" smtClean="0"/>
              <a:t>10</a:t>
            </a:r>
            <a:r>
              <a:rPr lang="zh-CN" altLang="en-US" sz="2000" smtClean="0"/>
              <a:t>月公布了与</a:t>
            </a:r>
            <a:r>
              <a:rPr lang="en-US" altLang="zh-CN" sz="2000" smtClean="0"/>
              <a:t>Fortran</a:t>
            </a:r>
            <a:r>
              <a:rPr lang="zh-CN" altLang="en-US" sz="2000" smtClean="0"/>
              <a:t>语言捆绑的第一个标准规范 </a:t>
            </a:r>
            <a:r>
              <a:rPr lang="en-US" altLang="zh-CN" sz="2000" smtClean="0">
                <a:hlinkClick r:id="rId1"/>
              </a:rPr>
              <a:t>FORTRAN version 1.0</a:t>
            </a:r>
            <a:r>
              <a:rPr lang="en-US" altLang="zh-CN" sz="2000" smtClean="0"/>
              <a:t> </a:t>
            </a:r>
            <a:endParaRPr lang="zh-CN" altLang="en-US" sz="2000" smtClean="0"/>
          </a:p>
          <a:p>
            <a:pPr eaLnBrk="1" hangingPunct="1">
              <a:lnSpc>
                <a:spcPct val="150000"/>
              </a:lnSpc>
            </a:pPr>
            <a:r>
              <a:rPr lang="en-US" altLang="zh-CN" sz="2000" smtClean="0"/>
              <a:t>1998</a:t>
            </a:r>
            <a:r>
              <a:rPr lang="zh-CN" altLang="en-US" sz="2000" smtClean="0"/>
              <a:t>年</a:t>
            </a:r>
            <a:r>
              <a:rPr lang="en-US" altLang="zh-CN" sz="2000" smtClean="0"/>
              <a:t>11</a:t>
            </a:r>
            <a:r>
              <a:rPr lang="zh-CN" altLang="en-US" sz="2000" smtClean="0"/>
              <a:t>月</a:t>
            </a:r>
            <a:r>
              <a:rPr lang="en-US" altLang="zh-CN" sz="2000" smtClean="0"/>
              <a:t>9</a:t>
            </a:r>
            <a:r>
              <a:rPr lang="zh-CN" altLang="en-US" sz="2000" smtClean="0"/>
              <a:t>日公布了支持</a:t>
            </a:r>
            <a:r>
              <a:rPr lang="en-US" altLang="zh-CN" sz="2000" smtClean="0"/>
              <a:t>C</a:t>
            </a:r>
            <a:r>
              <a:rPr lang="zh-CN" altLang="en-US" sz="2000" smtClean="0"/>
              <a:t>和</a:t>
            </a:r>
            <a:r>
              <a:rPr lang="en-US" altLang="zh-CN" sz="2000" smtClean="0"/>
              <a:t>C++</a:t>
            </a:r>
            <a:r>
              <a:rPr lang="zh-CN" altLang="en-US" sz="2000" smtClean="0"/>
              <a:t>的标准规范</a:t>
            </a:r>
            <a:r>
              <a:rPr lang="en-US" altLang="zh-CN" sz="2000" smtClean="0">
                <a:hlinkClick r:id="rId2"/>
              </a:rPr>
              <a:t>C/C++ version 1.0</a:t>
            </a:r>
            <a:r>
              <a:rPr lang="en-US" altLang="zh-CN" sz="2000" smtClean="0"/>
              <a:t> </a:t>
            </a:r>
            <a:endParaRPr lang="en-US" altLang="zh-CN" sz="2000" smtClean="0"/>
          </a:p>
          <a:p>
            <a:pPr eaLnBrk="1" hangingPunct="1">
              <a:lnSpc>
                <a:spcPct val="150000"/>
              </a:lnSpc>
            </a:pPr>
            <a:r>
              <a:rPr lang="en-US" altLang="zh-CN" sz="2000" smtClean="0"/>
              <a:t>2000</a:t>
            </a:r>
            <a:r>
              <a:rPr lang="zh-CN" altLang="en-US" sz="2000" smtClean="0"/>
              <a:t>年</a:t>
            </a:r>
            <a:r>
              <a:rPr lang="en-US" altLang="zh-CN" sz="2000" smtClean="0"/>
              <a:t>11</a:t>
            </a:r>
            <a:r>
              <a:rPr lang="zh-CN" altLang="en-US" sz="2000" smtClean="0"/>
              <a:t>月推出</a:t>
            </a:r>
            <a:r>
              <a:rPr lang="en-US" altLang="zh-CN" sz="2000" smtClean="0">
                <a:hlinkClick r:id="rId3"/>
              </a:rPr>
              <a:t>FORTRAN version 2.0</a:t>
            </a:r>
            <a:r>
              <a:rPr lang="en-US" altLang="zh-CN" sz="2000" smtClean="0"/>
              <a:t> </a:t>
            </a:r>
            <a:endParaRPr lang="en-US" altLang="zh-CN" sz="2000" smtClean="0"/>
          </a:p>
          <a:p>
            <a:pPr eaLnBrk="1" hangingPunct="1">
              <a:lnSpc>
                <a:spcPct val="150000"/>
              </a:lnSpc>
            </a:pPr>
            <a:r>
              <a:rPr lang="en-US" altLang="zh-CN" sz="2000" smtClean="0"/>
              <a:t>2002</a:t>
            </a:r>
            <a:r>
              <a:rPr lang="zh-CN" altLang="en-US" sz="2000" smtClean="0"/>
              <a:t>年</a:t>
            </a:r>
            <a:r>
              <a:rPr lang="en-US" altLang="zh-CN" sz="2000" smtClean="0"/>
              <a:t>3</a:t>
            </a:r>
            <a:r>
              <a:rPr lang="zh-CN" altLang="en-US" sz="2000" smtClean="0"/>
              <a:t>月推出</a:t>
            </a:r>
            <a:r>
              <a:rPr lang="en-US" altLang="zh-CN" sz="2000" smtClean="0">
                <a:hlinkClick r:id="rId4"/>
              </a:rPr>
              <a:t>C/C++ version 2.0</a:t>
            </a:r>
            <a:r>
              <a:rPr lang="en-US" altLang="zh-CN" sz="2000" smtClean="0"/>
              <a:t> </a:t>
            </a:r>
            <a:endParaRPr lang="zh-CN" altLang="en-US" sz="2000" smtClean="0"/>
          </a:p>
          <a:p>
            <a:pPr eaLnBrk="1" hangingPunct="1">
              <a:lnSpc>
                <a:spcPct val="150000"/>
              </a:lnSpc>
            </a:pPr>
            <a:r>
              <a:rPr lang="en-US" altLang="zh-CN" sz="2000" smtClean="0"/>
              <a:t>2005</a:t>
            </a:r>
            <a:r>
              <a:rPr lang="zh-CN" altLang="en-US" sz="2000" smtClean="0"/>
              <a:t>年</a:t>
            </a:r>
            <a:r>
              <a:rPr lang="en-US" altLang="zh-CN" sz="2000" smtClean="0"/>
              <a:t>5</a:t>
            </a:r>
            <a:r>
              <a:rPr lang="zh-CN" altLang="en-US" sz="2000" smtClean="0"/>
              <a:t>月</a:t>
            </a:r>
            <a:r>
              <a:rPr lang="en-US" altLang="zh-CN" sz="2000" smtClean="0"/>
              <a:t>OpenMP2.5</a:t>
            </a:r>
            <a:r>
              <a:rPr lang="zh-CN" altLang="en-US" sz="2000" smtClean="0"/>
              <a:t>将原来的</a:t>
            </a:r>
            <a:r>
              <a:rPr lang="en-US" altLang="zh-CN" sz="2000" smtClean="0"/>
              <a:t>Fortran</a:t>
            </a:r>
            <a:r>
              <a:rPr lang="zh-CN" altLang="en-US" sz="2000" smtClean="0"/>
              <a:t>和</a:t>
            </a:r>
            <a:r>
              <a:rPr lang="en-US" altLang="zh-CN" sz="2000" smtClean="0"/>
              <a:t>C/C++ </a:t>
            </a:r>
            <a:r>
              <a:rPr lang="zh-CN" altLang="en-US" sz="2000" smtClean="0"/>
              <a:t>标准规范相结合</a:t>
            </a:r>
            <a:endParaRPr lang="zh-HK" altLang="en-US" sz="2000" smtClean="0"/>
          </a:p>
          <a:p>
            <a:pPr eaLnBrk="1" hangingPunct="1">
              <a:lnSpc>
                <a:spcPct val="150000"/>
              </a:lnSpc>
            </a:pPr>
            <a:r>
              <a:rPr lang="zh-CN" altLang="en-US" sz="2000" smtClean="0"/>
              <a:t>相关的规范可在</a:t>
            </a:r>
            <a:r>
              <a:rPr lang="en-US" altLang="zh-CN" sz="2000" smtClean="0">
                <a:hlinkClick r:id="rId5"/>
              </a:rPr>
              <a:t>http://www.openmp.org/drupal/node/view/8</a:t>
            </a:r>
            <a:r>
              <a:rPr lang="zh-CN" altLang="en-US" sz="2000" smtClean="0"/>
              <a:t>中下载</a:t>
            </a:r>
            <a:endParaRPr lang="en-US" altLang="zh-CN" sz="2000" smtClean="0"/>
          </a:p>
          <a:p>
            <a:pPr eaLnBrk="1" hangingPunct="1">
              <a:lnSpc>
                <a:spcPct val="150000"/>
              </a:lnSpc>
            </a:pPr>
            <a:r>
              <a:rPr lang="en-US" altLang="zh-CN" sz="2000" smtClean="0"/>
              <a:t>2008</a:t>
            </a:r>
            <a:r>
              <a:rPr lang="zh-CN" altLang="en-US" sz="2000" smtClean="0"/>
              <a:t>年</a:t>
            </a:r>
            <a:r>
              <a:rPr lang="en-US" altLang="zh-CN" sz="2000" smtClean="0"/>
              <a:t>5</a:t>
            </a:r>
            <a:r>
              <a:rPr lang="zh-CN" altLang="en-US" sz="2000" smtClean="0"/>
              <a:t>月，</a:t>
            </a:r>
            <a:r>
              <a:rPr lang="en-US" altLang="zh-CN" sz="2000" smtClean="0"/>
              <a:t>OpenMP3.0</a:t>
            </a:r>
            <a:r>
              <a:rPr lang="zh-CN" altLang="en-US" sz="2000" smtClean="0"/>
              <a:t>发布</a:t>
            </a:r>
            <a:endParaRPr lang="zh-CN" altLang="en-US" sz="2000" smtClean="0"/>
          </a:p>
          <a:p>
            <a:pPr eaLnBrk="1" hangingPunct="1">
              <a:lnSpc>
                <a:spcPct val="150000"/>
              </a:lnSpc>
            </a:pPr>
            <a:r>
              <a:rPr lang="zh-CN" altLang="en-US" sz="2000" smtClean="0">
                <a:sym typeface="+mn-ea"/>
              </a:rPr>
              <a:t>2013年</a:t>
            </a:r>
            <a:r>
              <a:rPr lang="en-US" altLang="zh-CN" sz="2000" smtClean="0">
                <a:sym typeface="+mn-ea"/>
              </a:rPr>
              <a:t>7</a:t>
            </a:r>
            <a:r>
              <a:rPr lang="zh-CN" altLang="en-US" sz="2000" smtClean="0">
                <a:sym typeface="+mn-ea"/>
              </a:rPr>
              <a:t>月，</a:t>
            </a:r>
            <a:r>
              <a:rPr lang="en-US" altLang="zh-CN" sz="2000" smtClean="0">
                <a:sym typeface="+mn-ea"/>
              </a:rPr>
              <a:t>OpenMP</a:t>
            </a:r>
            <a:r>
              <a:rPr lang="zh-CN" altLang="en-US" sz="2000" smtClean="0"/>
              <a:t> 4.0 </a:t>
            </a:r>
            <a:r>
              <a:rPr lang="zh-CN" altLang="en-US" sz="2000" smtClean="0">
                <a:sym typeface="+mn-ea"/>
              </a:rPr>
              <a:t>发布</a:t>
            </a:r>
            <a:endParaRPr lang="zh-CN" altLang="en-US" sz="2000" smtClean="0"/>
          </a:p>
          <a:p>
            <a:pPr eaLnBrk="1" hangingPunct="1">
              <a:lnSpc>
                <a:spcPct val="150000"/>
              </a:lnSpc>
            </a:pPr>
            <a:r>
              <a:rPr lang="en-US" altLang="zh-CN" sz="2000" smtClean="0"/>
              <a:t>2015</a:t>
            </a:r>
            <a:r>
              <a:rPr lang="zh-CN" altLang="en-US" sz="2000" smtClean="0"/>
              <a:t>年</a:t>
            </a:r>
            <a:r>
              <a:rPr lang="en-US" altLang="zh-CN" sz="2000" smtClean="0"/>
              <a:t>11</a:t>
            </a:r>
            <a:r>
              <a:rPr lang="zh-CN" altLang="en-US" sz="2000" smtClean="0"/>
              <a:t>月，</a:t>
            </a:r>
            <a:r>
              <a:rPr lang="en-US" altLang="zh-CN" sz="2000" smtClean="0">
                <a:sym typeface="+mn-ea"/>
              </a:rPr>
              <a:t>OpenMP</a:t>
            </a:r>
            <a:r>
              <a:rPr lang="zh-CN" altLang="en-US" sz="2000" smtClean="0">
                <a:sym typeface="+mn-ea"/>
              </a:rPr>
              <a:t> 4.</a:t>
            </a:r>
            <a:r>
              <a:rPr lang="en-US" altLang="zh-CN" sz="2000" smtClean="0">
                <a:sym typeface="+mn-ea"/>
              </a:rPr>
              <a:t>5</a:t>
            </a:r>
            <a:r>
              <a:rPr lang="zh-CN" altLang="en-US" sz="2000" smtClean="0">
                <a:sym typeface="+mn-ea"/>
              </a:rPr>
              <a:t>发布</a:t>
            </a:r>
            <a:endParaRPr lang="en-US" altLang="zh-CN" sz="2000" smtClean="0">
              <a:sym typeface="+mn-ea"/>
            </a:endParaRPr>
          </a:p>
          <a:p>
            <a:pPr eaLnBrk="1" hangingPunct="1">
              <a:lnSpc>
                <a:spcPct val="150000"/>
              </a:lnSpc>
            </a:pPr>
            <a:r>
              <a:rPr lang="zh-CN" altLang="en-US" sz="2000" smtClean="0">
                <a:sym typeface="+mn-ea"/>
              </a:rPr>
              <a:t>相关规范在</a:t>
            </a:r>
            <a:r>
              <a:rPr lang="en-US" altLang="zh-CN" sz="2000" smtClean="0">
                <a:sym typeface="+mn-ea"/>
                <a:hlinkClick r:id="rId6"/>
              </a:rPr>
              <a:t>http://openmp.org/wp/openmp-specifications/</a:t>
            </a:r>
            <a:r>
              <a:rPr lang="zh-CN" altLang="en-US" sz="2000" smtClean="0">
                <a:sym typeface="+mn-ea"/>
              </a:rPr>
              <a:t>下载</a:t>
            </a:r>
            <a:endParaRPr lang="zh-CN" altLang="en-US" sz="2000" smtClean="0"/>
          </a:p>
          <a:p>
            <a:pPr eaLnBrk="1" hangingPunct="1"/>
            <a:endParaRPr lang="en-US" altLang="zh-CN" sz="2000" smtClean="0"/>
          </a:p>
        </p:txBody>
      </p:sp>
      <p:sp>
        <p:nvSpPr>
          <p:cNvPr id="717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normAutofit fontScale="90000"/>
          </a:bodyPr>
          <a:lstStyle/>
          <a:p>
            <a:endParaRPr lang="zh-CN" altLang="en-US" smtClean="0"/>
          </a:p>
        </p:txBody>
      </p:sp>
      <p:sp>
        <p:nvSpPr>
          <p:cNvPr id="43011" name="内容占位符 2"/>
          <p:cNvSpPr>
            <a:spLocks noGrp="1"/>
          </p:cNvSpPr>
          <p:nvPr>
            <p:ph idx="1"/>
          </p:nvPr>
        </p:nvSpPr>
        <p:spPr>
          <a:xfrm>
            <a:off x="457200" y="1600200"/>
            <a:ext cx="3829050" cy="4530725"/>
          </a:xfrm>
          <a:ln>
            <a:solidFill>
              <a:schemeClr val="tx1"/>
            </a:solidFill>
            <a:prstDash val="dash"/>
          </a:ln>
        </p:spPr>
        <p:txBody>
          <a:bodyPr/>
          <a:lstStyle/>
          <a:p>
            <a:pPr>
              <a:buNone/>
            </a:pPr>
            <a:r>
              <a:rPr lang="en-US" altLang="zh-CN" sz="1600" dirty="0" smtClean="0"/>
              <a:t>for </a:t>
            </a:r>
            <a:r>
              <a:rPr lang="zh-CN" altLang="en-US" sz="1600" dirty="0" smtClean="0"/>
              <a:t>循环语句中，书写是需要按照一定规范来写才可以的，即</a:t>
            </a:r>
            <a:r>
              <a:rPr lang="en-US" altLang="zh-CN" sz="1600" dirty="0" smtClean="0"/>
              <a:t>for</a:t>
            </a:r>
            <a:r>
              <a:rPr lang="zh-CN" altLang="en-US" sz="1600" dirty="0" smtClean="0"/>
              <a:t>循环小括号内的语句要按照一定的规范进行书写，</a:t>
            </a:r>
            <a:r>
              <a:rPr lang="en-US" altLang="zh-CN" sz="1600" dirty="0" smtClean="0"/>
              <a:t>for</a:t>
            </a:r>
            <a:r>
              <a:rPr lang="zh-CN" altLang="en-US" sz="1600" dirty="0" smtClean="0"/>
              <a:t>语句小括号里共有三条语句</a:t>
            </a:r>
            <a:endParaRPr lang="zh-CN" altLang="en-US" sz="1600" dirty="0" smtClean="0"/>
          </a:p>
          <a:p>
            <a:pPr>
              <a:buNone/>
            </a:pPr>
            <a:r>
              <a:rPr lang="en-US" altLang="zh-CN" sz="1600" dirty="0" smtClean="0"/>
              <a:t>for( </a:t>
            </a:r>
            <a:r>
              <a:rPr lang="en-US" altLang="zh-CN" sz="1600" dirty="0" err="1" smtClean="0"/>
              <a:t>i</a:t>
            </a:r>
            <a:r>
              <a:rPr lang="en-US" altLang="zh-CN" sz="1600" dirty="0" smtClean="0"/>
              <a:t>=start; </a:t>
            </a:r>
            <a:r>
              <a:rPr lang="en-US" altLang="zh-CN" sz="1600" dirty="0" err="1" smtClean="0"/>
              <a:t>i</a:t>
            </a:r>
            <a:r>
              <a:rPr lang="en-US" altLang="zh-CN" sz="1600" dirty="0" smtClean="0"/>
              <a:t> &lt; end; </a:t>
            </a:r>
            <a:r>
              <a:rPr lang="en-US" altLang="zh-CN" sz="1600" dirty="0" err="1" smtClean="0"/>
              <a:t>i</a:t>
            </a:r>
            <a:r>
              <a:rPr lang="en-US" altLang="zh-CN" sz="1600" dirty="0" smtClean="0"/>
              <a:t>++)</a:t>
            </a:r>
            <a:endParaRPr lang="en-US" altLang="zh-CN" sz="1600" dirty="0" smtClean="0"/>
          </a:p>
          <a:p>
            <a:pPr>
              <a:buNone/>
            </a:pPr>
            <a:r>
              <a:rPr lang="en-US" altLang="zh-CN" sz="1600" dirty="0" smtClean="0"/>
              <a:t> </a:t>
            </a:r>
            <a:endParaRPr lang="en-US" altLang="zh-CN" sz="1600" dirty="0" smtClean="0"/>
          </a:p>
          <a:p>
            <a:pPr>
              <a:buNone/>
            </a:pPr>
            <a:r>
              <a:rPr lang="en-US" altLang="zh-CN" sz="1600" dirty="0" err="1" smtClean="0"/>
              <a:t>i</a:t>
            </a:r>
            <a:r>
              <a:rPr lang="en-US" altLang="zh-CN" sz="1600" dirty="0" smtClean="0"/>
              <a:t>=start; </a:t>
            </a:r>
            <a:r>
              <a:rPr lang="zh-CN" altLang="en-US" sz="1600" dirty="0" smtClean="0"/>
              <a:t>是</a:t>
            </a:r>
            <a:r>
              <a:rPr lang="en-US" altLang="zh-CN" sz="1600" dirty="0" smtClean="0"/>
              <a:t>for</a:t>
            </a:r>
            <a:r>
              <a:rPr lang="zh-CN" altLang="en-US" sz="1600" dirty="0" smtClean="0"/>
              <a:t>循环里的第一条语句，必须写成 “变量＝初值” 的方式。如 </a:t>
            </a:r>
            <a:r>
              <a:rPr lang="en-US" altLang="zh-CN" sz="1600" dirty="0" err="1" smtClean="0"/>
              <a:t>i</a:t>
            </a:r>
            <a:r>
              <a:rPr lang="zh-CN" altLang="en-US" sz="1600" dirty="0" smtClean="0"/>
              <a:t>＝</a:t>
            </a:r>
            <a:r>
              <a:rPr lang="en-US" altLang="zh-CN" sz="1600" dirty="0" smtClean="0"/>
              <a:t>0</a:t>
            </a:r>
            <a:endParaRPr lang="en-US" altLang="zh-CN" sz="1600" dirty="0" smtClean="0"/>
          </a:p>
          <a:p>
            <a:pPr>
              <a:buNone/>
            </a:pPr>
            <a:r>
              <a:rPr lang="en-US" altLang="zh-CN" sz="1600" dirty="0" err="1" smtClean="0"/>
              <a:t>i</a:t>
            </a:r>
            <a:r>
              <a:rPr lang="en-US" altLang="zh-CN" sz="1600" dirty="0" smtClean="0"/>
              <a:t> &lt; end;</a:t>
            </a:r>
            <a:r>
              <a:rPr lang="zh-CN" altLang="en-US" sz="1600" dirty="0" smtClean="0"/>
              <a:t>是</a:t>
            </a:r>
            <a:r>
              <a:rPr lang="en-US" altLang="zh-CN" sz="1600" dirty="0" smtClean="0"/>
              <a:t>for</a:t>
            </a:r>
            <a:r>
              <a:rPr lang="zh-CN" altLang="en-US" sz="1600" dirty="0" smtClean="0"/>
              <a:t>循环里的第二条语句，这个语句里可以写成以下</a:t>
            </a:r>
            <a:r>
              <a:rPr lang="en-US" altLang="zh-CN" sz="1600" dirty="0" smtClean="0"/>
              <a:t>4</a:t>
            </a:r>
            <a:r>
              <a:rPr lang="zh-CN" altLang="en-US" sz="1600" dirty="0" smtClean="0"/>
              <a:t>种形式之一：</a:t>
            </a:r>
            <a:endParaRPr lang="zh-CN" altLang="en-US" sz="1600" dirty="0" smtClean="0"/>
          </a:p>
          <a:p>
            <a:pPr>
              <a:buNone/>
            </a:pPr>
            <a:r>
              <a:rPr lang="zh-CN" altLang="en-US" sz="1600" dirty="0" smtClean="0"/>
              <a:t>变量 </a:t>
            </a:r>
            <a:r>
              <a:rPr lang="en-US" altLang="zh-CN" sz="1600" dirty="0" smtClean="0"/>
              <a:t>&lt; </a:t>
            </a:r>
            <a:r>
              <a:rPr lang="zh-CN" altLang="en-US" sz="1600" dirty="0" smtClean="0"/>
              <a:t>边界值</a:t>
            </a:r>
            <a:endParaRPr lang="zh-CN" altLang="en-US" sz="1600" dirty="0" smtClean="0"/>
          </a:p>
          <a:p>
            <a:pPr>
              <a:buNone/>
            </a:pPr>
            <a:r>
              <a:rPr lang="zh-CN" altLang="en-US" sz="1600" dirty="0" smtClean="0"/>
              <a:t>变量 </a:t>
            </a:r>
            <a:r>
              <a:rPr lang="en-US" altLang="zh-CN" sz="1600" dirty="0" smtClean="0"/>
              <a:t>&lt;= </a:t>
            </a:r>
            <a:r>
              <a:rPr lang="zh-CN" altLang="en-US" sz="1600" dirty="0" smtClean="0"/>
              <a:t>边界值</a:t>
            </a:r>
            <a:endParaRPr lang="zh-CN" altLang="en-US" sz="1600" dirty="0" smtClean="0"/>
          </a:p>
          <a:p>
            <a:pPr>
              <a:buNone/>
            </a:pPr>
            <a:r>
              <a:rPr lang="zh-CN" altLang="en-US" sz="1600" dirty="0" smtClean="0"/>
              <a:t>变量 </a:t>
            </a:r>
            <a:r>
              <a:rPr lang="en-US" altLang="zh-CN" sz="1600" dirty="0" smtClean="0"/>
              <a:t>&gt; </a:t>
            </a:r>
            <a:r>
              <a:rPr lang="zh-CN" altLang="en-US" sz="1600" dirty="0" smtClean="0"/>
              <a:t>边界值</a:t>
            </a:r>
            <a:endParaRPr lang="zh-CN" altLang="en-US" sz="1600" dirty="0" smtClean="0"/>
          </a:p>
          <a:p>
            <a:pPr>
              <a:buNone/>
            </a:pPr>
            <a:r>
              <a:rPr lang="zh-CN" altLang="en-US" sz="1600" dirty="0" smtClean="0"/>
              <a:t>变量 </a:t>
            </a:r>
            <a:r>
              <a:rPr lang="en-US" altLang="zh-CN" sz="1600" dirty="0" smtClean="0"/>
              <a:t>&gt;= </a:t>
            </a:r>
            <a:r>
              <a:rPr lang="zh-CN" altLang="en-US" sz="1600" dirty="0" smtClean="0"/>
              <a:t>边界值</a:t>
            </a:r>
            <a:endParaRPr lang="zh-CN" altLang="en-US" sz="1600" dirty="0" smtClean="0"/>
          </a:p>
        </p:txBody>
      </p:sp>
      <p:sp>
        <p:nvSpPr>
          <p:cNvPr id="43012" name="日期占位符 3"/>
          <p:cNvSpPr>
            <a:spLocks noGrp="1"/>
          </p:cNvSpPr>
          <p:nvPr>
            <p:ph type="dt" sz="quarter" idx="10"/>
          </p:nvPr>
        </p:nvSpPr>
        <p:spPr>
          <a:noFill/>
        </p:spPr>
        <p:txBody>
          <a:bodyPr/>
          <a:lstStyle/>
          <a:p>
            <a:fld id="{45CCECC1-A57A-49BA-BC9D-E4E97FFF7683}" type="datetime1">
              <a:rPr lang="zh-CN" altLang="en-US" smtClean="0"/>
            </a:fld>
            <a:endParaRPr lang="en-US" altLang="zh-CN" smtClean="0"/>
          </a:p>
        </p:txBody>
      </p:sp>
      <p:sp>
        <p:nvSpPr>
          <p:cNvPr id="43013" name="内容占位符 2"/>
          <p:cNvSpPr txBox="1"/>
          <p:nvPr/>
        </p:nvSpPr>
        <p:spPr bwMode="auto">
          <a:xfrm>
            <a:off x="4500563" y="1643063"/>
            <a:ext cx="3829050" cy="4530725"/>
          </a:xfrm>
          <a:prstGeom prst="rect">
            <a:avLst/>
          </a:prstGeom>
          <a:noFill/>
          <a:ln w="9525">
            <a:solidFill>
              <a:schemeClr val="tx1"/>
            </a:solidFill>
            <a:prstDash val="dash"/>
            <a:miter lim="800000"/>
          </a:ln>
        </p:spPr>
        <p:txBody>
          <a:bodyPr/>
          <a:lstStyle/>
          <a:p>
            <a:r>
              <a:rPr lang="zh-CN" altLang="en-US" sz="1600" dirty="0"/>
              <a:t>最后一条语句</a:t>
            </a:r>
            <a:r>
              <a:rPr lang="en-US" altLang="zh-CN" sz="1600" dirty="0" err="1"/>
              <a:t>i</a:t>
            </a:r>
            <a:r>
              <a:rPr lang="en-US" altLang="zh-CN" sz="1600" dirty="0"/>
              <a:t>++</a:t>
            </a:r>
            <a:r>
              <a:rPr lang="zh-CN" altLang="en-US" sz="1600" dirty="0"/>
              <a:t>可以是以下写法之一</a:t>
            </a:r>
            <a:br>
              <a:rPr lang="zh-CN" altLang="en-US" sz="1600" dirty="0"/>
            </a:br>
            <a:r>
              <a:rPr lang="en-US" altLang="zh-CN" sz="1600" dirty="0" err="1"/>
              <a:t>i</a:t>
            </a:r>
            <a:r>
              <a:rPr lang="en-US" altLang="zh-CN" sz="1600" dirty="0"/>
              <a:t>++</a:t>
            </a:r>
            <a:endParaRPr lang="en-US" altLang="zh-CN" sz="1600" dirty="0"/>
          </a:p>
          <a:p>
            <a:r>
              <a:rPr lang="en-US" altLang="zh-CN" sz="1600" dirty="0"/>
              <a:t>++</a:t>
            </a:r>
            <a:r>
              <a:rPr lang="en-US" altLang="zh-CN" sz="1600" dirty="0" err="1"/>
              <a:t>i</a:t>
            </a:r>
            <a:endParaRPr lang="en-US" altLang="zh-CN" sz="1600" dirty="0"/>
          </a:p>
          <a:p>
            <a:r>
              <a:rPr lang="en-US" altLang="zh-CN" sz="1600" dirty="0" err="1"/>
              <a:t>i</a:t>
            </a:r>
            <a:r>
              <a:rPr lang="en-US" altLang="zh-CN" sz="1600" dirty="0"/>
              <a:t>--</a:t>
            </a:r>
            <a:endParaRPr lang="en-US" altLang="zh-CN" sz="1600" dirty="0"/>
          </a:p>
          <a:p>
            <a:r>
              <a:rPr lang="en-US" altLang="zh-CN" sz="1600" dirty="0"/>
              <a:t>--</a:t>
            </a:r>
            <a:r>
              <a:rPr lang="en-US" altLang="zh-CN" sz="1600" dirty="0" err="1"/>
              <a:t>i</a:t>
            </a:r>
            <a:endParaRPr lang="en-US" altLang="zh-CN" sz="1600" dirty="0"/>
          </a:p>
          <a:p>
            <a:r>
              <a:rPr lang="en-US" altLang="zh-CN" sz="1600" dirty="0" err="1"/>
              <a:t>i</a:t>
            </a:r>
            <a:r>
              <a:rPr lang="en-US" altLang="zh-CN" sz="1600" dirty="0"/>
              <a:t> += inc</a:t>
            </a:r>
            <a:endParaRPr lang="en-US" altLang="zh-CN" sz="1600" dirty="0"/>
          </a:p>
          <a:p>
            <a:r>
              <a:rPr lang="en-US" altLang="zh-CN" sz="1600" dirty="0" err="1"/>
              <a:t>i</a:t>
            </a:r>
            <a:r>
              <a:rPr lang="en-US" altLang="zh-CN" sz="1600" dirty="0"/>
              <a:t> -= inc</a:t>
            </a:r>
            <a:endParaRPr lang="en-US" altLang="zh-CN" sz="1600" dirty="0"/>
          </a:p>
          <a:p>
            <a:r>
              <a:rPr lang="en-US" altLang="zh-CN" sz="1600" dirty="0" err="1"/>
              <a:t>i</a:t>
            </a:r>
            <a:r>
              <a:rPr lang="en-US" altLang="zh-CN" sz="1600" dirty="0"/>
              <a:t> = </a:t>
            </a:r>
            <a:r>
              <a:rPr lang="en-US" altLang="zh-CN" sz="1600" dirty="0" err="1"/>
              <a:t>i</a:t>
            </a:r>
            <a:r>
              <a:rPr lang="en-US" altLang="zh-CN" sz="1600" dirty="0"/>
              <a:t> + inc </a:t>
            </a:r>
            <a:endParaRPr lang="en-US" altLang="zh-CN" sz="1600" dirty="0"/>
          </a:p>
          <a:p>
            <a:r>
              <a:rPr lang="en-US" altLang="zh-CN" sz="1600" dirty="0" err="1"/>
              <a:t>i</a:t>
            </a:r>
            <a:r>
              <a:rPr lang="en-US" altLang="zh-CN" sz="1600" dirty="0"/>
              <a:t> = inc + </a:t>
            </a:r>
            <a:r>
              <a:rPr lang="en-US" altLang="zh-CN" sz="1600" dirty="0" err="1"/>
              <a:t>i</a:t>
            </a:r>
            <a:endParaRPr lang="en-US" altLang="zh-CN" sz="1600" dirty="0"/>
          </a:p>
          <a:p>
            <a:r>
              <a:rPr lang="en-US" altLang="zh-CN" sz="1600" dirty="0" err="1"/>
              <a:t>i</a:t>
            </a:r>
            <a:r>
              <a:rPr lang="en-US" altLang="zh-CN" sz="1600" dirty="0"/>
              <a:t> = </a:t>
            </a:r>
            <a:r>
              <a:rPr lang="en-US" altLang="zh-CN" sz="1600" dirty="0" err="1"/>
              <a:t>i</a:t>
            </a:r>
            <a:r>
              <a:rPr lang="en-US" altLang="zh-CN" sz="1600" dirty="0"/>
              <a:t> –inc</a:t>
            </a:r>
            <a:endParaRPr lang="en-US" altLang="zh-CN" sz="1600" dirty="0"/>
          </a:p>
          <a:p>
            <a:endParaRPr lang="en-US" altLang="zh-CN"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altLang="zh-CN" b="1" dirty="0" smtClean="0"/>
              <a:t>parallel for</a:t>
            </a:r>
            <a:r>
              <a:rPr lang="zh-CN" altLang="en-US" b="1" dirty="0" smtClean="0"/>
              <a:t>编译指导语句</a:t>
            </a:r>
            <a:endParaRPr lang="en-US" altLang="zh-CN" b="1" dirty="0" smtClean="0"/>
          </a:p>
        </p:txBody>
      </p:sp>
      <p:sp>
        <p:nvSpPr>
          <p:cNvPr id="44035" name="Rectangle 3"/>
          <p:cNvSpPr>
            <a:spLocks noGrp="1" noChangeArrowheads="1"/>
          </p:cNvSpPr>
          <p:nvPr>
            <p:ph idx="1"/>
          </p:nvPr>
        </p:nvSpPr>
        <p:spPr/>
        <p:txBody>
          <a:bodyPr>
            <a:normAutofit lnSpcReduction="10000"/>
          </a:bodyPr>
          <a:lstStyle/>
          <a:p>
            <a:pPr eaLnBrk="1" hangingPunct="1">
              <a:lnSpc>
                <a:spcPct val="90000"/>
              </a:lnSpc>
            </a:pPr>
            <a:r>
              <a:rPr lang="en-US" altLang="zh-CN" dirty="0" smtClean="0"/>
              <a:t>Parallel for</a:t>
            </a:r>
            <a:r>
              <a:rPr lang="zh-CN" altLang="en-US" dirty="0" smtClean="0"/>
              <a:t>编译指导语句表明一个并行域包含一个独立的</a:t>
            </a:r>
            <a:r>
              <a:rPr lang="en-US" altLang="zh-CN" dirty="0" smtClean="0"/>
              <a:t>for</a:t>
            </a:r>
            <a:r>
              <a:rPr lang="zh-CN" altLang="en-US" dirty="0" smtClean="0"/>
              <a:t>语句</a:t>
            </a:r>
            <a:endParaRPr lang="zh-CN" altLang="en-US" dirty="0" smtClean="0"/>
          </a:p>
          <a:p>
            <a:pPr eaLnBrk="1" hangingPunct="1">
              <a:lnSpc>
                <a:spcPct val="90000"/>
              </a:lnSpc>
            </a:pPr>
            <a:r>
              <a:rPr lang="zh-CN" altLang="en-US" dirty="0" smtClean="0"/>
              <a:t>语句格式</a:t>
            </a:r>
            <a:endParaRPr lang="zh-CN" altLang="en-US" dirty="0" smtClean="0"/>
          </a:p>
          <a:p>
            <a:pPr lvl="1" eaLnBrk="1" hangingPunct="1">
              <a:lnSpc>
                <a:spcPct val="90000"/>
              </a:lnSpc>
            </a:pP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pragma</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omp</a:t>
            </a:r>
            <a:r>
              <a:rPr lang="en-US" altLang="zh-CN" sz="2000" dirty="0" smtClean="0">
                <a:latin typeface="Times New Roman" panose="02020603050405020304" pitchFamily="18" charset="0"/>
              </a:rPr>
              <a:t> parallel for [clause…] newline</a:t>
            </a:r>
            <a:endParaRPr lang="en-US" altLang="zh-CN" sz="2000" dirty="0" smtClean="0">
              <a:latin typeface="Times New Roman" panose="02020603050405020304" pitchFamily="18" charset="0"/>
            </a:endParaRPr>
          </a:p>
          <a:p>
            <a:pPr lvl="1" eaLnBrk="1" hangingPunct="1">
              <a:lnSpc>
                <a:spcPct val="90000"/>
              </a:lnSpc>
            </a:pPr>
            <a:r>
              <a:rPr lang="en-US" altLang="zh-CN" sz="2000" dirty="0" smtClean="0">
                <a:latin typeface="Times New Roman" panose="02020603050405020304" pitchFamily="18" charset="0"/>
              </a:rPr>
              <a:t>clause=</a:t>
            </a:r>
            <a:endParaRPr lang="en-US" altLang="zh-CN" sz="2000" dirty="0" smtClean="0">
              <a:latin typeface="Times New Roman" panose="02020603050405020304" pitchFamily="18" charset="0"/>
            </a:endParaRPr>
          </a:p>
          <a:p>
            <a:pPr lvl="2" eaLnBrk="1" hangingPunct="1">
              <a:lnSpc>
                <a:spcPct val="90000"/>
              </a:lnSpc>
            </a:pPr>
            <a:r>
              <a:rPr lang="en-US" altLang="zh-CN" sz="2100" dirty="0" smtClean="0">
                <a:latin typeface="Times New Roman" panose="02020603050405020304" pitchFamily="18" charset="0"/>
              </a:rPr>
              <a:t>if (</a:t>
            </a:r>
            <a:r>
              <a:rPr lang="en-US" altLang="zh-CN" sz="2100" dirty="0" err="1" smtClean="0">
                <a:latin typeface="Times New Roman" panose="02020603050405020304" pitchFamily="18" charset="0"/>
              </a:rPr>
              <a:t>scalar_logical_expression</a:t>
            </a:r>
            <a:r>
              <a:rPr lang="en-US" altLang="zh-CN" sz="2100" dirty="0" smtClean="0">
                <a:latin typeface="Times New Roman" panose="02020603050405020304" pitchFamily="18" charset="0"/>
              </a:rPr>
              <a:t>)</a:t>
            </a:r>
            <a:endParaRPr lang="en-US" altLang="zh-CN" sz="2100" dirty="0" smtClean="0">
              <a:latin typeface="Times New Roman" panose="02020603050405020304" pitchFamily="18" charset="0"/>
            </a:endParaRPr>
          </a:p>
          <a:p>
            <a:pPr lvl="2" eaLnBrk="1" hangingPunct="1">
              <a:lnSpc>
                <a:spcPct val="90000"/>
              </a:lnSpc>
            </a:pPr>
            <a:r>
              <a:rPr lang="en-US" altLang="zh-CN" sz="2100" dirty="0" smtClean="0">
                <a:latin typeface="Times New Roman" panose="02020603050405020304" pitchFamily="18" charset="0"/>
              </a:rPr>
              <a:t>default (shared | none)</a:t>
            </a:r>
            <a:endParaRPr lang="en-US" altLang="zh-CN" sz="2100" dirty="0" smtClean="0">
              <a:latin typeface="Times New Roman" panose="02020603050405020304" pitchFamily="18" charset="0"/>
            </a:endParaRPr>
          </a:p>
          <a:p>
            <a:pPr lvl="2" eaLnBrk="1" hangingPunct="1">
              <a:lnSpc>
                <a:spcPct val="90000"/>
              </a:lnSpc>
            </a:pPr>
            <a:r>
              <a:rPr lang="en-US" altLang="zh-CN" sz="2100" dirty="0" smtClean="0">
                <a:latin typeface="Times New Roman" panose="02020603050405020304" pitchFamily="18" charset="0"/>
              </a:rPr>
              <a:t>schedule (type [,chunk])</a:t>
            </a:r>
            <a:endParaRPr lang="en-US" altLang="zh-CN" sz="2100" dirty="0" smtClean="0">
              <a:latin typeface="Times New Roman" panose="02020603050405020304" pitchFamily="18" charset="0"/>
            </a:endParaRPr>
          </a:p>
          <a:p>
            <a:pPr lvl="2" eaLnBrk="1" hangingPunct="1">
              <a:lnSpc>
                <a:spcPct val="90000"/>
              </a:lnSpc>
            </a:pPr>
            <a:r>
              <a:rPr lang="en-US" altLang="zh-CN" sz="2100" dirty="0" smtClean="0">
                <a:latin typeface="Times New Roman" panose="02020603050405020304" pitchFamily="18" charset="0"/>
              </a:rPr>
              <a:t>shared (list)</a:t>
            </a:r>
            <a:endParaRPr lang="en-US" altLang="zh-CN" sz="2100" dirty="0" smtClean="0">
              <a:latin typeface="Times New Roman" panose="02020603050405020304" pitchFamily="18" charset="0"/>
            </a:endParaRPr>
          </a:p>
          <a:p>
            <a:pPr lvl="2" eaLnBrk="1" hangingPunct="1">
              <a:lnSpc>
                <a:spcPct val="90000"/>
              </a:lnSpc>
            </a:pPr>
            <a:r>
              <a:rPr lang="en-US" altLang="zh-CN" sz="2100" dirty="0" smtClean="0">
                <a:latin typeface="Times New Roman" panose="02020603050405020304" pitchFamily="18" charset="0"/>
              </a:rPr>
              <a:t>private (list)</a:t>
            </a:r>
            <a:endParaRPr lang="en-US" altLang="zh-CN" sz="2100" dirty="0" smtClean="0">
              <a:latin typeface="Times New Roman" panose="02020603050405020304" pitchFamily="18" charset="0"/>
            </a:endParaRPr>
          </a:p>
          <a:p>
            <a:pPr lvl="2" eaLnBrk="1" hangingPunct="1">
              <a:lnSpc>
                <a:spcPct val="90000"/>
              </a:lnSpc>
            </a:pPr>
            <a:r>
              <a:rPr lang="en-US" altLang="zh-CN" sz="2100" dirty="0" err="1" smtClean="0">
                <a:latin typeface="Times New Roman" panose="02020603050405020304" pitchFamily="18" charset="0"/>
              </a:rPr>
              <a:t>firstprivate</a:t>
            </a:r>
            <a:r>
              <a:rPr lang="en-US" altLang="zh-CN" sz="2100" dirty="0" smtClean="0">
                <a:latin typeface="Times New Roman" panose="02020603050405020304" pitchFamily="18" charset="0"/>
              </a:rPr>
              <a:t> (list)</a:t>
            </a:r>
            <a:endParaRPr lang="en-US" altLang="zh-CN" sz="2100" dirty="0" smtClean="0">
              <a:latin typeface="Times New Roman" panose="02020603050405020304" pitchFamily="18" charset="0"/>
            </a:endParaRPr>
          </a:p>
          <a:p>
            <a:pPr lvl="2" eaLnBrk="1" hangingPunct="1">
              <a:lnSpc>
                <a:spcPct val="90000"/>
              </a:lnSpc>
            </a:pPr>
            <a:r>
              <a:rPr lang="en-US" altLang="zh-CN" sz="2100" dirty="0" err="1" smtClean="0">
                <a:latin typeface="Times New Roman" panose="02020603050405020304" pitchFamily="18" charset="0"/>
              </a:rPr>
              <a:t>lastprivate</a:t>
            </a:r>
            <a:r>
              <a:rPr lang="en-US" altLang="zh-CN" sz="2100" dirty="0" smtClean="0">
                <a:latin typeface="Times New Roman" panose="02020603050405020304" pitchFamily="18" charset="0"/>
              </a:rPr>
              <a:t> (list)</a:t>
            </a:r>
            <a:endParaRPr lang="en-US" altLang="zh-CN" sz="2100" dirty="0" smtClean="0">
              <a:latin typeface="Times New Roman" panose="02020603050405020304" pitchFamily="18" charset="0"/>
            </a:endParaRPr>
          </a:p>
          <a:p>
            <a:pPr lvl="2" eaLnBrk="1" hangingPunct="1">
              <a:lnSpc>
                <a:spcPct val="90000"/>
              </a:lnSpc>
            </a:pPr>
            <a:r>
              <a:rPr lang="en-US" altLang="zh-CN" sz="2100" dirty="0" smtClean="0">
                <a:latin typeface="Times New Roman" panose="02020603050405020304" pitchFamily="18" charset="0"/>
              </a:rPr>
              <a:t>reduction (operator: list)</a:t>
            </a:r>
            <a:endParaRPr lang="en-US" altLang="zh-CN" sz="2100" dirty="0" smtClean="0">
              <a:latin typeface="Times New Roman" panose="02020603050405020304" pitchFamily="18" charset="0"/>
            </a:endParaRPr>
          </a:p>
          <a:p>
            <a:pPr lvl="2" eaLnBrk="1" hangingPunct="1">
              <a:lnSpc>
                <a:spcPct val="90000"/>
              </a:lnSpc>
            </a:pPr>
            <a:r>
              <a:rPr lang="en-US" altLang="zh-CN" sz="2100" dirty="0" err="1" smtClean="0">
                <a:latin typeface="Times New Roman" panose="02020603050405020304" pitchFamily="18" charset="0"/>
              </a:rPr>
              <a:t>copyin</a:t>
            </a:r>
            <a:r>
              <a:rPr lang="en-US" altLang="zh-CN" sz="2100" dirty="0" smtClean="0">
                <a:latin typeface="Times New Roman" panose="02020603050405020304" pitchFamily="18" charset="0"/>
              </a:rPr>
              <a:t> (list) </a:t>
            </a:r>
            <a:endParaRPr lang="en-US" altLang="zh-CN" sz="2100" dirty="0" smtClean="0">
              <a:latin typeface="Times New Roman" panose="02020603050405020304" pitchFamily="18" charset="0"/>
            </a:endParaRPr>
          </a:p>
        </p:txBody>
      </p:sp>
      <p:sp>
        <p:nvSpPr>
          <p:cNvPr id="44036"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fontScale="90000"/>
          </a:bodyPr>
          <a:lstStyle/>
          <a:p>
            <a:r>
              <a:rPr lang="en-US" altLang="zh-CN" smtClean="0"/>
              <a:t>OpenMP</a:t>
            </a:r>
            <a:r>
              <a:rPr lang="zh-CN" altLang="en-US" smtClean="0"/>
              <a:t>中的任务调度</a:t>
            </a:r>
            <a:endParaRPr lang="zh-CN" altLang="en-US" smtClean="0"/>
          </a:p>
        </p:txBody>
      </p:sp>
      <p:sp>
        <p:nvSpPr>
          <p:cNvPr id="8195" name="内容占位符 2"/>
          <p:cNvSpPr>
            <a:spLocks noGrp="1"/>
          </p:cNvSpPr>
          <p:nvPr>
            <p:ph idx="1"/>
          </p:nvPr>
        </p:nvSpPr>
        <p:spPr>
          <a:xfrm>
            <a:off x="214282" y="1357298"/>
            <a:ext cx="8713788" cy="4530725"/>
          </a:xfrm>
        </p:spPr>
        <p:txBody>
          <a:bodyPr/>
          <a:lstStyle/>
          <a:p>
            <a:r>
              <a:rPr lang="zh-CN" altLang="en-US" dirty="0" smtClean="0"/>
              <a:t>任务调度主要用于并行的</a:t>
            </a:r>
            <a:r>
              <a:rPr lang="en-US" altLang="zh-CN" dirty="0" smtClean="0"/>
              <a:t>for</a:t>
            </a:r>
            <a:r>
              <a:rPr lang="zh-CN" altLang="en-US" dirty="0" smtClean="0"/>
              <a:t>循环。</a:t>
            </a:r>
            <a:endParaRPr lang="zh-CN" altLang="en-US" dirty="0" smtClean="0"/>
          </a:p>
          <a:p>
            <a:r>
              <a:rPr lang="zh-CN" altLang="en-US" dirty="0" smtClean="0"/>
              <a:t>当循环中每次迭代的计算量不相等时，如果简单地给各个线程分配相同次数的迭代的话，会造成各个线程计算负载不均衡，这会使得有些线程先执行完，有些后执行完，造成某些</a:t>
            </a:r>
            <a:r>
              <a:rPr lang="en-US" altLang="zh-CN" dirty="0" smtClean="0"/>
              <a:t>CPU</a:t>
            </a:r>
            <a:r>
              <a:rPr lang="zh-CN" altLang="en-US" dirty="0" smtClean="0"/>
              <a:t>核空闲，影响程序性能。</a:t>
            </a:r>
            <a:endParaRPr lang="zh-CN" altLang="en-US" dirty="0" smtClean="0"/>
          </a:p>
        </p:txBody>
      </p:sp>
      <p:sp>
        <p:nvSpPr>
          <p:cNvPr id="8196" name="日期占位符 3"/>
          <p:cNvSpPr>
            <a:spLocks noGrp="1"/>
          </p:cNvSpPr>
          <p:nvPr>
            <p:ph type="dt" sz="quarter" idx="10"/>
          </p:nvPr>
        </p:nvSpPr>
        <p:spPr>
          <a:noFill/>
        </p:spPr>
        <p:txBody>
          <a:bodyPr/>
          <a:lstStyle/>
          <a:p>
            <a:fld id="{8B644EBC-02E3-4804-934B-C12306990059}"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ormAutofit fontScale="90000"/>
          </a:bodyPr>
          <a:lstStyle/>
          <a:p>
            <a:r>
              <a:rPr lang="zh-CN" altLang="en-US" smtClean="0"/>
              <a:t>例如以下代码：</a:t>
            </a:r>
            <a:endParaRPr lang="zh-CN" altLang="en-US" smtClean="0"/>
          </a:p>
        </p:txBody>
      </p:sp>
      <p:sp>
        <p:nvSpPr>
          <p:cNvPr id="9219" name="内容占位符 2"/>
          <p:cNvSpPr>
            <a:spLocks noGrp="1"/>
          </p:cNvSpPr>
          <p:nvPr>
            <p:ph idx="1"/>
          </p:nvPr>
        </p:nvSpPr>
        <p:spPr>
          <a:xfrm>
            <a:off x="357158" y="1357298"/>
            <a:ext cx="3543300" cy="4530725"/>
          </a:xfrm>
          <a:ln>
            <a:solidFill>
              <a:schemeClr val="tx1"/>
            </a:solidFill>
            <a:prstDash val="dash"/>
          </a:ln>
        </p:spPr>
        <p:txBody>
          <a:bodyPr/>
          <a:lstStyle/>
          <a:p>
            <a:pPr>
              <a:buFont typeface="Wingdings" panose="05000000000000000000" pitchFamily="2" charset="2"/>
              <a:buNone/>
            </a:pPr>
            <a:r>
              <a:rPr lang="nn-NO" altLang="zh-CN" sz="2400" dirty="0" smtClean="0"/>
              <a:t>int i, j;</a:t>
            </a:r>
            <a:endParaRPr lang="nn-NO" altLang="zh-CN" sz="2400" dirty="0" smtClean="0"/>
          </a:p>
          <a:p>
            <a:pPr>
              <a:buFont typeface="Wingdings" panose="05000000000000000000" pitchFamily="2" charset="2"/>
              <a:buNone/>
            </a:pPr>
            <a:r>
              <a:rPr lang="nn-NO" altLang="zh-CN" sz="2400" dirty="0" smtClean="0"/>
              <a:t>int a[100][100] = {0};</a:t>
            </a:r>
            <a:endParaRPr lang="nn-NO" altLang="zh-CN" sz="2400" dirty="0" smtClean="0"/>
          </a:p>
          <a:p>
            <a:pPr>
              <a:buFont typeface="Wingdings" panose="05000000000000000000" pitchFamily="2" charset="2"/>
              <a:buNone/>
            </a:pPr>
            <a:r>
              <a:rPr lang="nn-NO" altLang="zh-CN" sz="2400" dirty="0" smtClean="0"/>
              <a:t>for ( i =0; i &lt; 100; i++)</a:t>
            </a:r>
            <a:endParaRPr lang="nn-NO" altLang="zh-CN" sz="2400" dirty="0" smtClean="0"/>
          </a:p>
          <a:p>
            <a:pPr>
              <a:buFont typeface="Wingdings" panose="05000000000000000000" pitchFamily="2" charset="2"/>
              <a:buNone/>
            </a:pPr>
            <a:r>
              <a:rPr lang="nn-NO" altLang="zh-CN" sz="2400" dirty="0" smtClean="0"/>
              <a:t>{</a:t>
            </a:r>
            <a:endParaRPr lang="nn-NO" altLang="zh-CN" sz="2400" dirty="0" smtClean="0"/>
          </a:p>
          <a:p>
            <a:pPr>
              <a:buFont typeface="Wingdings" panose="05000000000000000000" pitchFamily="2" charset="2"/>
              <a:buNone/>
            </a:pPr>
            <a:r>
              <a:rPr lang="nn-NO" altLang="zh-CN" sz="2400" dirty="0" smtClean="0"/>
              <a:t>    for</a:t>
            </a:r>
            <a:r>
              <a:rPr lang="nn-NO" altLang="zh-CN" sz="2400" dirty="0" smtClean="0">
                <a:solidFill>
                  <a:srgbClr val="FF0000"/>
                </a:solidFill>
              </a:rPr>
              <a:t>( j = i</a:t>
            </a:r>
            <a:r>
              <a:rPr lang="nn-NO" altLang="zh-CN" sz="2400" dirty="0" smtClean="0"/>
              <a:t>; j &lt; 100; j++ )</a:t>
            </a:r>
            <a:endParaRPr lang="nn-NO" altLang="zh-CN" sz="2400" dirty="0" smtClean="0"/>
          </a:p>
          <a:p>
            <a:pPr>
              <a:buFont typeface="Wingdings" panose="05000000000000000000" pitchFamily="2" charset="2"/>
              <a:buNone/>
            </a:pPr>
            <a:r>
              <a:rPr lang="nn-NO" altLang="zh-CN" sz="2400" dirty="0" smtClean="0"/>
              <a:t>    {</a:t>
            </a:r>
            <a:endParaRPr lang="nn-NO" altLang="zh-CN" sz="2400" dirty="0" smtClean="0"/>
          </a:p>
          <a:p>
            <a:pPr>
              <a:buFont typeface="Wingdings" panose="05000000000000000000" pitchFamily="2" charset="2"/>
              <a:buNone/>
            </a:pPr>
            <a:r>
              <a:rPr lang="nn-NO" altLang="zh-CN" sz="2400" dirty="0" smtClean="0"/>
              <a:t>         a[i][j] = i*j;</a:t>
            </a:r>
            <a:endParaRPr lang="nn-NO" altLang="zh-CN" sz="2400" dirty="0" smtClean="0"/>
          </a:p>
          <a:p>
            <a:pPr>
              <a:buFont typeface="Wingdings" panose="05000000000000000000" pitchFamily="2" charset="2"/>
              <a:buNone/>
            </a:pPr>
            <a:r>
              <a:rPr lang="nn-NO" altLang="zh-CN" sz="2400" dirty="0" smtClean="0"/>
              <a:t>     }</a:t>
            </a:r>
            <a:endParaRPr lang="nn-NO" altLang="zh-CN" sz="2400" dirty="0" smtClean="0"/>
          </a:p>
          <a:p>
            <a:pPr>
              <a:buFont typeface="Wingdings" panose="05000000000000000000" pitchFamily="2" charset="2"/>
              <a:buNone/>
            </a:pPr>
            <a:r>
              <a:rPr lang="nn-NO" altLang="zh-CN" sz="2400" dirty="0" smtClean="0"/>
              <a:t>}</a:t>
            </a:r>
            <a:endParaRPr lang="nn-NO" altLang="zh-CN" sz="2400" dirty="0" smtClean="0"/>
          </a:p>
          <a:p>
            <a:endParaRPr lang="zh-CN" altLang="en-US" dirty="0" smtClean="0"/>
          </a:p>
        </p:txBody>
      </p:sp>
      <p:sp>
        <p:nvSpPr>
          <p:cNvPr id="9220" name="日期占位符 3"/>
          <p:cNvSpPr>
            <a:spLocks noGrp="1"/>
          </p:cNvSpPr>
          <p:nvPr>
            <p:ph type="dt" sz="quarter" idx="10"/>
          </p:nvPr>
        </p:nvSpPr>
        <p:spPr>
          <a:noFill/>
        </p:spPr>
        <p:txBody>
          <a:bodyPr/>
          <a:lstStyle/>
          <a:p>
            <a:fld id="{C255714C-E567-4BE3-979B-DC7E2FD63D68}" type="datetime1">
              <a:rPr lang="zh-CN" altLang="en-US" smtClean="0"/>
            </a:fld>
            <a:endParaRPr lang="en-US" altLang="zh-CN" smtClean="0"/>
          </a:p>
        </p:txBody>
      </p:sp>
      <p:sp>
        <p:nvSpPr>
          <p:cNvPr id="9221" name="矩形 4"/>
          <p:cNvSpPr>
            <a:spLocks noChangeArrowheads="1"/>
          </p:cNvSpPr>
          <p:nvPr/>
        </p:nvSpPr>
        <p:spPr bwMode="auto">
          <a:xfrm>
            <a:off x="4714875" y="1500188"/>
            <a:ext cx="3643313" cy="3387725"/>
          </a:xfrm>
          <a:prstGeom prst="rect">
            <a:avLst/>
          </a:prstGeom>
          <a:noFill/>
          <a:ln w="9525">
            <a:noFill/>
            <a:miter lim="800000"/>
          </a:ln>
        </p:spPr>
        <p:txBody>
          <a:bodyPr>
            <a:spAutoFit/>
          </a:bodyPr>
          <a:lstStyle/>
          <a:p>
            <a:r>
              <a:rPr lang="zh-CN" altLang="en-US"/>
              <a:t>如果将最外层循环并行化，比如使用</a:t>
            </a:r>
            <a:r>
              <a:rPr lang="en-US" altLang="zh-CN"/>
              <a:t>4</a:t>
            </a:r>
            <a:r>
              <a:rPr lang="zh-CN" altLang="en-US"/>
              <a:t>个线程，如果给每个线程平均分配</a:t>
            </a:r>
            <a:r>
              <a:rPr lang="en-US" altLang="zh-CN"/>
              <a:t>25</a:t>
            </a:r>
            <a:r>
              <a:rPr lang="zh-CN" altLang="en-US"/>
              <a:t>次循环迭代计算的话，显然</a:t>
            </a:r>
            <a:r>
              <a:rPr lang="en-US" altLang="zh-CN"/>
              <a:t>i</a:t>
            </a:r>
            <a:r>
              <a:rPr lang="zh-CN" altLang="en-US"/>
              <a:t>＝</a:t>
            </a:r>
            <a:r>
              <a:rPr lang="en-US" altLang="zh-CN"/>
              <a:t>0</a:t>
            </a:r>
            <a:r>
              <a:rPr lang="zh-CN" altLang="en-US"/>
              <a:t>和</a:t>
            </a:r>
            <a:r>
              <a:rPr lang="en-US" altLang="zh-CN"/>
              <a:t>i</a:t>
            </a:r>
            <a:r>
              <a:rPr lang="zh-CN" altLang="en-US"/>
              <a:t>＝</a:t>
            </a:r>
            <a:r>
              <a:rPr lang="en-US" altLang="zh-CN"/>
              <a:t>99</a:t>
            </a:r>
            <a:r>
              <a:rPr lang="zh-CN" altLang="en-US"/>
              <a:t>的计算量相差了</a:t>
            </a:r>
            <a:r>
              <a:rPr lang="en-US" altLang="zh-CN"/>
              <a:t>100</a:t>
            </a:r>
            <a:r>
              <a:rPr lang="zh-CN" altLang="en-US"/>
              <a:t>倍，那么各个线程间可能出现较大的负载不平衡情况。</a:t>
            </a:r>
            <a:endParaRPr lang="en-US" altLang="zh-CN"/>
          </a:p>
          <a:p>
            <a:endParaRPr lang="en-US" altLang="zh-CN"/>
          </a:p>
          <a:p>
            <a:r>
              <a:rPr lang="zh-CN" altLang="en-US"/>
              <a:t>为了解决这些问题，</a:t>
            </a:r>
            <a:r>
              <a:rPr lang="en-US" altLang="zh-CN"/>
              <a:t>OpenMP</a:t>
            </a:r>
            <a:r>
              <a:rPr lang="zh-CN" altLang="en-US"/>
              <a:t>中提供了几种对</a:t>
            </a:r>
            <a:r>
              <a:rPr lang="en-US" altLang="zh-CN"/>
              <a:t>for</a:t>
            </a:r>
            <a:r>
              <a:rPr lang="zh-CN" altLang="en-US"/>
              <a:t>循环并行化的任务调度方案。</a:t>
            </a:r>
            <a:endParaRPr lang="en-US" altLang="zh-CN"/>
          </a:p>
          <a:p>
            <a:r>
              <a:rPr lang="en-US" altLang="zh-CN"/>
              <a:t>OpenMP</a:t>
            </a:r>
            <a:r>
              <a:rPr lang="zh-CN" altLang="en-US"/>
              <a:t>中，对</a:t>
            </a:r>
            <a:r>
              <a:rPr lang="en-US" altLang="zh-CN"/>
              <a:t>for</a:t>
            </a:r>
            <a:r>
              <a:rPr lang="zh-CN" altLang="en-US"/>
              <a:t>循环并行化的任务调度使用</a:t>
            </a:r>
            <a:r>
              <a:rPr lang="en-US" altLang="zh-CN"/>
              <a:t>schedule</a:t>
            </a:r>
            <a:r>
              <a:rPr lang="zh-CN" altLang="en-US"/>
              <a:t>子句来实现。</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fontScale="90000"/>
          </a:bodyPr>
          <a:lstStyle/>
          <a:p>
            <a:r>
              <a:rPr lang="en-US" altLang="zh-CN" b="1" smtClean="0"/>
              <a:t>Schedule</a:t>
            </a:r>
            <a:r>
              <a:rPr lang="zh-CN" altLang="en-US" b="1" smtClean="0"/>
              <a:t>子句用法</a:t>
            </a:r>
            <a:endParaRPr lang="zh-CN" altLang="en-US" smtClean="0"/>
          </a:p>
        </p:txBody>
      </p:sp>
      <p:sp>
        <p:nvSpPr>
          <p:cNvPr id="10243" name="内容占位符 2"/>
          <p:cNvSpPr>
            <a:spLocks noGrp="1"/>
          </p:cNvSpPr>
          <p:nvPr>
            <p:ph idx="1"/>
          </p:nvPr>
        </p:nvSpPr>
        <p:spPr/>
        <p:txBody>
          <a:bodyPr>
            <a:normAutofit/>
          </a:bodyPr>
          <a:lstStyle/>
          <a:p>
            <a:r>
              <a:rPr lang="en-US" altLang="zh-CN" sz="2800" dirty="0" smtClean="0"/>
              <a:t>schedule</a:t>
            </a:r>
            <a:r>
              <a:rPr lang="zh-CN" altLang="en-US" sz="2800" dirty="0" smtClean="0"/>
              <a:t>子句的使用格式为：</a:t>
            </a:r>
            <a:r>
              <a:rPr lang="en-US" altLang="zh-CN" sz="2800" b="1" dirty="0" smtClean="0">
                <a:solidFill>
                  <a:srgbClr val="FF0000"/>
                </a:solidFill>
              </a:rPr>
              <a:t>schedule(type[,size])</a:t>
            </a:r>
            <a:endParaRPr lang="en-US" altLang="zh-CN" sz="2800" dirty="0" smtClean="0">
              <a:solidFill>
                <a:srgbClr val="FF0000"/>
              </a:solidFill>
            </a:endParaRPr>
          </a:p>
          <a:p>
            <a:r>
              <a:rPr lang="en-US" altLang="zh-CN" sz="2800" dirty="0" smtClean="0"/>
              <a:t>schedule</a:t>
            </a:r>
            <a:r>
              <a:rPr lang="zh-CN" altLang="en-US" sz="2800" dirty="0" smtClean="0"/>
              <a:t>有两个参数：</a:t>
            </a:r>
            <a:r>
              <a:rPr lang="en-US" altLang="zh-CN" sz="2800" dirty="0" smtClean="0"/>
              <a:t>type</a:t>
            </a:r>
            <a:r>
              <a:rPr lang="zh-CN" altLang="en-US" sz="2800" dirty="0" smtClean="0"/>
              <a:t>和</a:t>
            </a:r>
            <a:r>
              <a:rPr lang="en-US" altLang="zh-CN" sz="2800" dirty="0" smtClean="0"/>
              <a:t>size</a:t>
            </a:r>
            <a:r>
              <a:rPr lang="zh-CN" altLang="en-US" sz="2800" dirty="0" smtClean="0"/>
              <a:t>，</a:t>
            </a:r>
            <a:r>
              <a:rPr lang="en-US" altLang="zh-CN" sz="2800" dirty="0" smtClean="0"/>
              <a:t>size</a:t>
            </a:r>
            <a:r>
              <a:rPr lang="zh-CN" altLang="en-US" sz="2800" dirty="0" smtClean="0"/>
              <a:t>参数是可选的。</a:t>
            </a:r>
            <a:endParaRPr lang="zh-CN" altLang="en-US" sz="2800" dirty="0" smtClean="0"/>
          </a:p>
          <a:p>
            <a:pPr>
              <a:buFont typeface="Wingdings" panose="05000000000000000000" pitchFamily="2" charset="2"/>
              <a:buNone/>
            </a:pPr>
            <a:r>
              <a:rPr lang="en-US" altLang="zh-CN" sz="2800" dirty="0" smtClean="0"/>
              <a:t>      type</a:t>
            </a:r>
            <a:r>
              <a:rPr lang="zh-CN" altLang="en-US" sz="2800" dirty="0" smtClean="0"/>
              <a:t>参数表示调度类型，有四种调度类型如下：</a:t>
            </a:r>
            <a:endParaRPr lang="zh-CN" altLang="en-US" sz="2800" dirty="0" smtClean="0"/>
          </a:p>
          <a:p>
            <a:pPr lvl="1"/>
            <a:r>
              <a:rPr lang="en-US" altLang="zh-CN" dirty="0" smtClean="0"/>
              <a:t>· </a:t>
            </a:r>
            <a:r>
              <a:rPr lang="en-US" altLang="zh-CN" b="1" dirty="0" smtClean="0"/>
              <a:t>dynamic</a:t>
            </a:r>
            <a:endParaRPr lang="en-US" altLang="zh-CN" dirty="0" smtClean="0"/>
          </a:p>
          <a:p>
            <a:pPr lvl="1"/>
            <a:r>
              <a:rPr lang="en-US" altLang="zh-CN" dirty="0" smtClean="0"/>
              <a:t>· </a:t>
            </a:r>
            <a:r>
              <a:rPr lang="en-US" altLang="zh-CN" b="1" dirty="0" smtClean="0"/>
              <a:t>guided</a:t>
            </a:r>
            <a:endParaRPr lang="en-US" altLang="zh-CN" dirty="0" smtClean="0"/>
          </a:p>
          <a:p>
            <a:pPr lvl="1"/>
            <a:r>
              <a:rPr lang="en-US" altLang="zh-CN" dirty="0" smtClean="0"/>
              <a:t>· </a:t>
            </a:r>
            <a:r>
              <a:rPr lang="en-US" altLang="zh-CN" b="1" dirty="0" smtClean="0"/>
              <a:t>runtime</a:t>
            </a:r>
            <a:endParaRPr lang="en-US" altLang="zh-CN" dirty="0" smtClean="0"/>
          </a:p>
          <a:p>
            <a:pPr lvl="1"/>
            <a:r>
              <a:rPr lang="en-US" altLang="zh-CN" dirty="0" smtClean="0"/>
              <a:t>· </a:t>
            </a:r>
            <a:r>
              <a:rPr lang="en-US" altLang="zh-CN" b="1" dirty="0" smtClean="0"/>
              <a:t>static</a:t>
            </a:r>
            <a:endParaRPr lang="en-US" altLang="zh-CN" dirty="0" smtClean="0"/>
          </a:p>
          <a:p>
            <a:r>
              <a:rPr lang="zh-CN" altLang="en-US" sz="2800" dirty="0" smtClean="0"/>
              <a:t>这四种调度类型实际上只有</a:t>
            </a:r>
            <a:r>
              <a:rPr lang="en-US" altLang="zh-CN" sz="2800" dirty="0" smtClean="0"/>
              <a:t>static</a:t>
            </a:r>
            <a:r>
              <a:rPr lang="zh-CN" altLang="en-US" sz="2800" dirty="0" smtClean="0"/>
              <a:t>、</a:t>
            </a:r>
            <a:r>
              <a:rPr lang="en-US" altLang="zh-CN" sz="2800" dirty="0" smtClean="0"/>
              <a:t>dynamic</a:t>
            </a:r>
            <a:r>
              <a:rPr lang="zh-CN" altLang="en-US" sz="2800" dirty="0" smtClean="0"/>
              <a:t>、</a:t>
            </a:r>
            <a:r>
              <a:rPr lang="en-US" altLang="zh-CN" sz="2800" dirty="0" smtClean="0"/>
              <a:t>guided</a:t>
            </a:r>
            <a:r>
              <a:rPr lang="zh-CN" altLang="en-US" sz="2800" dirty="0" smtClean="0"/>
              <a:t>三种调度方式，</a:t>
            </a:r>
            <a:r>
              <a:rPr lang="en-US" altLang="zh-CN" sz="2800" dirty="0" smtClean="0"/>
              <a:t>runtime</a:t>
            </a:r>
            <a:r>
              <a:rPr lang="zh-CN" altLang="en-US" sz="2800" dirty="0" smtClean="0"/>
              <a:t>实际上是根据环境变量</a:t>
            </a:r>
            <a:r>
              <a:rPr lang="en-US" altLang="zh-CN" sz="2800" i="1" dirty="0" smtClean="0"/>
              <a:t>run-</a:t>
            </a:r>
            <a:r>
              <a:rPr lang="en-US" altLang="zh-CN" sz="2800" i="1" dirty="0" err="1" smtClean="0"/>
              <a:t>sched</a:t>
            </a:r>
            <a:r>
              <a:rPr lang="en-US" altLang="zh-CN" sz="2800" i="1" dirty="0" smtClean="0"/>
              <a:t>-</a:t>
            </a:r>
            <a:r>
              <a:rPr lang="en-US" altLang="zh-CN" sz="2800" i="1" dirty="0" err="1" smtClean="0"/>
              <a:t>var</a:t>
            </a:r>
            <a:r>
              <a:rPr lang="zh-CN" altLang="en-US" sz="2800" dirty="0" smtClean="0"/>
              <a:t>来选择前三种中的某种类型。</a:t>
            </a:r>
            <a:endParaRPr lang="zh-CN" altLang="en-US" sz="2800" dirty="0" smtClean="0"/>
          </a:p>
        </p:txBody>
      </p:sp>
      <p:sp>
        <p:nvSpPr>
          <p:cNvPr id="10244" name="日期占位符 3"/>
          <p:cNvSpPr>
            <a:spLocks noGrp="1"/>
          </p:cNvSpPr>
          <p:nvPr>
            <p:ph type="dt" sz="quarter" idx="10"/>
          </p:nvPr>
        </p:nvSpPr>
        <p:spPr>
          <a:noFill/>
        </p:spPr>
        <p:txBody>
          <a:bodyPr/>
          <a:lstStyle/>
          <a:p>
            <a:fld id="{4DC3CB91-53DA-43DC-B1F8-90FCB4B8B248}"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Static</a:t>
            </a:r>
            <a:r>
              <a:rPr lang="zh-CN" altLang="en-US" dirty="0" smtClean="0"/>
              <a:t>调度</a:t>
            </a:r>
            <a:endParaRPr lang="zh-CN" altLang="en-US" dirty="0"/>
          </a:p>
        </p:txBody>
      </p:sp>
      <p:sp>
        <p:nvSpPr>
          <p:cNvPr id="3" name="内容占位符 2"/>
          <p:cNvSpPr>
            <a:spLocks noGrp="1"/>
          </p:cNvSpPr>
          <p:nvPr>
            <p:ph idx="1"/>
          </p:nvPr>
        </p:nvSpPr>
        <p:spPr>
          <a:xfrm>
            <a:off x="214282" y="1214422"/>
            <a:ext cx="8715436" cy="2928958"/>
          </a:xfrm>
        </p:spPr>
        <p:txBody>
          <a:bodyPr>
            <a:normAutofit lnSpcReduction="10000"/>
          </a:bodyPr>
          <a:lstStyle/>
          <a:p>
            <a:r>
              <a:rPr lang="zh-CN" altLang="en-US" dirty="0" smtClean="0"/>
              <a:t>子句说明􀂾</a:t>
            </a:r>
            <a:r>
              <a:rPr lang="en-US" altLang="zh-CN" dirty="0" smtClean="0"/>
              <a:t>schedule (STATIC [, size]</a:t>
            </a:r>
            <a:r>
              <a:rPr lang="zh-CN" altLang="en-US" dirty="0" smtClean="0"/>
              <a:t>）</a:t>
            </a:r>
            <a:r>
              <a:rPr lang="en-US" altLang="zh-CN" dirty="0" smtClean="0"/>
              <a:t>:</a:t>
            </a:r>
            <a:endParaRPr lang="en-US" altLang="zh-CN" dirty="0" smtClean="0"/>
          </a:p>
          <a:p>
            <a:pPr lvl="1"/>
            <a:r>
              <a:rPr lang="zh-CN" altLang="en-US" dirty="0" smtClean="0"/>
              <a:t>省略</a:t>
            </a:r>
            <a:r>
              <a:rPr lang="en-US" altLang="zh-CN" dirty="0" smtClean="0"/>
              <a:t>size</a:t>
            </a:r>
            <a:r>
              <a:rPr lang="zh-CN" altLang="en-US" dirty="0" smtClean="0"/>
              <a:t>，迭代空间被划分成（近似）相同大小的区域，每个线程被分配一个区域；</a:t>
            </a:r>
            <a:endParaRPr lang="en-US" altLang="zh-CN" dirty="0" smtClean="0"/>
          </a:p>
          <a:p>
            <a:pPr lvl="1"/>
            <a:r>
              <a:rPr lang="zh-CN" altLang="en-US" dirty="0" smtClean="0"/>
              <a:t>如果</a:t>
            </a:r>
            <a:r>
              <a:rPr lang="en-US" altLang="zh-CN" dirty="0" smtClean="0"/>
              <a:t>size</a:t>
            </a:r>
            <a:r>
              <a:rPr lang="zh-CN" altLang="en-US" dirty="0" smtClean="0"/>
              <a:t>被指明，迭代空间被划分为</a:t>
            </a:r>
            <a:r>
              <a:rPr lang="en-US" altLang="zh-CN" dirty="0" smtClean="0"/>
              <a:t>size</a:t>
            </a:r>
            <a:r>
              <a:rPr lang="zh-CN" altLang="en-US" dirty="0" smtClean="0"/>
              <a:t>大小，然后被轮转的分配给各个线程􀀹</a:t>
            </a:r>
            <a:endParaRPr lang="en-US" altLang="zh-CN" dirty="0" smtClean="0"/>
          </a:p>
          <a:p>
            <a:pPr lvl="1"/>
            <a:r>
              <a:rPr lang="zh-CN" altLang="en-US" dirty="0" smtClean="0"/>
              <a:t>例如：假如线程数为</a:t>
            </a:r>
            <a:r>
              <a:rPr lang="en-US" altLang="zh-CN" dirty="0" smtClean="0"/>
              <a:t>4</a:t>
            </a:r>
            <a:endParaRPr lang="en-US" altLang="zh-CN" dirty="0" smtClean="0"/>
          </a:p>
          <a:p>
            <a:endParaRPr lang="zh-CN" altLang="en-US" dirty="0"/>
          </a:p>
        </p:txBody>
      </p:sp>
      <p:pic>
        <p:nvPicPr>
          <p:cNvPr id="178178" name="Picture 2"/>
          <p:cNvPicPr>
            <a:picLocks noChangeAspect="1" noChangeArrowheads="1"/>
          </p:cNvPicPr>
          <p:nvPr/>
        </p:nvPicPr>
        <p:blipFill>
          <a:blip r:embed="rId1"/>
          <a:srcRect/>
          <a:stretch>
            <a:fillRect/>
          </a:stretch>
        </p:blipFill>
        <p:spPr bwMode="auto">
          <a:xfrm>
            <a:off x="1142976" y="4143380"/>
            <a:ext cx="6819900" cy="224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sz="2400" b="1" dirty="0" smtClean="0"/>
              <a:t>schedule (DYNAMIC[, size]</a:t>
            </a:r>
            <a:r>
              <a:rPr lang="zh-CN" altLang="en-US" sz="2400" b="1" dirty="0" smtClean="0"/>
              <a:t>）</a:t>
            </a:r>
            <a:r>
              <a:rPr lang="en-US" altLang="zh-CN" sz="2400" b="1" dirty="0" smtClean="0"/>
              <a:t>:</a:t>
            </a:r>
            <a:r>
              <a:rPr lang="zh-CN" altLang="en-US" sz="2400" b="1" dirty="0" smtClean="0"/>
              <a:t>􀂋</a:t>
            </a:r>
            <a:endParaRPr lang="en-US" altLang="zh-CN" sz="2400" b="1" dirty="0" smtClean="0"/>
          </a:p>
          <a:p>
            <a:pPr lvl="1"/>
            <a:r>
              <a:rPr lang="zh-CN" altLang="en-US" sz="2400" b="1" dirty="0" smtClean="0"/>
              <a:t>划分迭代空间为</a:t>
            </a:r>
            <a:r>
              <a:rPr lang="en-US" altLang="zh-CN" sz="2400" b="1" dirty="0" smtClean="0"/>
              <a:t>size</a:t>
            </a:r>
            <a:r>
              <a:rPr lang="zh-CN" altLang="en-US" sz="2400" b="1" dirty="0" smtClean="0"/>
              <a:t>大小的区间，然后基于先来先服务方式分配给各线程；</a:t>
            </a:r>
            <a:endParaRPr lang="en-US" altLang="zh-CN" sz="2400" b="1" dirty="0" smtClean="0"/>
          </a:p>
          <a:p>
            <a:pPr lvl="1"/>
            <a:r>
              <a:rPr lang="zh-CN" altLang="en-US" sz="2400" b="1" dirty="0" smtClean="0"/>
              <a:t>当省略</a:t>
            </a:r>
            <a:r>
              <a:rPr lang="en-US" altLang="zh-CN" sz="2400" b="1" dirty="0" smtClean="0"/>
              <a:t>size</a:t>
            </a:r>
            <a:r>
              <a:rPr lang="zh-CN" altLang="en-US" sz="2400" b="1" dirty="0" smtClean="0"/>
              <a:t>时，其默认值为</a:t>
            </a:r>
            <a:r>
              <a:rPr lang="en-US" altLang="zh-CN" sz="2400" b="1" dirty="0" smtClean="0"/>
              <a:t>1</a:t>
            </a:r>
            <a:r>
              <a:rPr lang="zh-CN" altLang="en-US" sz="2400" b="1" dirty="0" smtClean="0"/>
              <a:t>。</a:t>
            </a:r>
            <a:endParaRPr lang="en-US" altLang="zh-CN" sz="2400" b="1" dirty="0" smtClean="0"/>
          </a:p>
          <a:p>
            <a:r>
              <a:rPr lang="en-US" altLang="zh-CN" sz="2400" b="1" dirty="0" smtClean="0"/>
              <a:t>schedule (GUIDED[, </a:t>
            </a:r>
            <a:r>
              <a:rPr lang="en-US" altLang="zh-CN" sz="2400" b="1" dirty="0" err="1" smtClean="0"/>
              <a:t>chunksize</a:t>
            </a:r>
            <a:r>
              <a:rPr lang="en-US" altLang="zh-CN" sz="2400" b="1" dirty="0" smtClean="0"/>
              <a:t>]</a:t>
            </a:r>
            <a:r>
              <a:rPr lang="zh-CN" altLang="en-US" sz="2400" b="1" dirty="0" smtClean="0"/>
              <a:t>）</a:t>
            </a:r>
            <a:endParaRPr lang="en-US" altLang="zh-CN" sz="2400" b="1" dirty="0" smtClean="0"/>
          </a:p>
          <a:p>
            <a:pPr lvl="1"/>
            <a:r>
              <a:rPr lang="zh-CN" altLang="en-US" sz="2400" b="1" dirty="0" smtClean="0"/>
              <a:t>类似于</a:t>
            </a:r>
            <a:r>
              <a:rPr lang="en-US" altLang="zh-CN" sz="2400" b="1" dirty="0" smtClean="0"/>
              <a:t>DYNAMIC</a:t>
            </a:r>
            <a:r>
              <a:rPr lang="zh-CN" altLang="en-US" sz="2400" b="1" dirty="0" smtClean="0"/>
              <a:t>调度，但区间开始大，然后迭代区间越来越少，循环区间的划分是基于类似下列公式完成的（不同的编译系统可能不同）：</a:t>
            </a:r>
            <a:endParaRPr lang="zh-CN" altLang="en-US" sz="2400" b="1" dirty="0" smtClean="0"/>
          </a:p>
          <a:p>
            <a:endParaRPr lang="en-US" altLang="zh-CN" b="1" dirty="0" smtClean="0"/>
          </a:p>
          <a:p>
            <a:endParaRPr lang="zh-CN" altLang="en-US" b="1" dirty="0" smtClean="0"/>
          </a:p>
          <a:p>
            <a:pPr lvl="1"/>
            <a:r>
              <a:rPr lang="zh-CN" altLang="en-US" sz="2600" dirty="0" smtClean="0"/>
              <a:t>其中</a:t>
            </a:r>
            <a:r>
              <a:rPr lang="en-US" altLang="zh-CN" sz="2600" dirty="0" smtClean="0"/>
              <a:t>N</a:t>
            </a:r>
            <a:r>
              <a:rPr lang="zh-CN" altLang="en-US" sz="2600" dirty="0" smtClean="0"/>
              <a:t>是线程个数，</a:t>
            </a:r>
            <a:r>
              <a:rPr lang="en-US" altLang="zh-CN" sz="2600" dirty="0" err="1" smtClean="0"/>
              <a:t>Sk</a:t>
            </a:r>
            <a:r>
              <a:rPr lang="zh-CN" altLang="en-US" sz="2600" dirty="0" smtClean="0"/>
              <a:t>表示第</a:t>
            </a:r>
            <a:r>
              <a:rPr lang="en-US" altLang="zh-CN" sz="2600" dirty="0" smtClean="0"/>
              <a:t>k</a:t>
            </a:r>
            <a:r>
              <a:rPr lang="zh-CN" altLang="en-US" sz="2600" dirty="0" smtClean="0"/>
              <a:t>块的大小，</a:t>
            </a:r>
            <a:r>
              <a:rPr lang="en-US" altLang="zh-CN" sz="2600" dirty="0" err="1" smtClean="0"/>
              <a:t>R</a:t>
            </a:r>
            <a:r>
              <a:rPr lang="en-US" altLang="zh-CN" sz="1300" dirty="0" err="1" smtClean="0"/>
              <a:t>k</a:t>
            </a:r>
            <a:r>
              <a:rPr lang="zh-CN" altLang="en-US" sz="2600" dirty="0" smtClean="0"/>
              <a:t>是剩余下未被调度的循环迭代次数。􀂋</a:t>
            </a:r>
            <a:r>
              <a:rPr lang="en-US" altLang="zh-CN" sz="2600" dirty="0" smtClean="0"/>
              <a:t>size</a:t>
            </a:r>
            <a:r>
              <a:rPr lang="zh-CN" altLang="en-US" sz="2600" dirty="0" smtClean="0"/>
              <a:t>说明最小的区间大小。当省略</a:t>
            </a:r>
            <a:r>
              <a:rPr lang="en-US" altLang="zh-CN" sz="2600" dirty="0" smtClean="0"/>
              <a:t>size</a:t>
            </a:r>
            <a:r>
              <a:rPr lang="zh-CN" altLang="en-US" sz="2600" dirty="0" smtClean="0"/>
              <a:t>时，其默认值为</a:t>
            </a:r>
            <a:r>
              <a:rPr lang="en-US" altLang="zh-CN" sz="2600" dirty="0" smtClean="0"/>
              <a:t>1</a:t>
            </a:r>
            <a:r>
              <a:rPr lang="zh-CN" altLang="en-US" sz="2600" dirty="0" smtClean="0"/>
              <a:t>。</a:t>
            </a:r>
            <a:endParaRPr lang="zh-CN" altLang="en-US" sz="2600" dirty="0" smtClean="0"/>
          </a:p>
          <a:p>
            <a:endParaRPr lang="zh-CN" altLang="en-US" dirty="0"/>
          </a:p>
        </p:txBody>
      </p:sp>
      <p:pic>
        <p:nvPicPr>
          <p:cNvPr id="182274" name="Picture 2"/>
          <p:cNvPicPr>
            <a:picLocks noChangeAspect="1" noChangeArrowheads="1"/>
          </p:cNvPicPr>
          <p:nvPr/>
        </p:nvPicPr>
        <p:blipFill>
          <a:blip r:embed="rId1"/>
          <a:srcRect/>
          <a:stretch>
            <a:fillRect/>
          </a:stretch>
        </p:blipFill>
        <p:spPr bwMode="auto">
          <a:xfrm>
            <a:off x="3286116" y="4286256"/>
            <a:ext cx="1058341"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调度子句</a:t>
            </a:r>
            <a:r>
              <a:rPr lang="en-US" altLang="zh-CN" dirty="0" smtClean="0"/>
              <a:t>SCHEDULE</a:t>
            </a:r>
            <a:r>
              <a:rPr lang="zh-CN" altLang="en-US" dirty="0" smtClean="0"/>
              <a:t>例图</a:t>
            </a:r>
            <a:endParaRPr lang="zh-CN" altLang="en-US" dirty="0"/>
          </a:p>
        </p:txBody>
      </p:sp>
      <p:pic>
        <p:nvPicPr>
          <p:cNvPr id="183298" name="Picture 2"/>
          <p:cNvPicPr>
            <a:picLocks noChangeAspect="1" noChangeArrowheads="1"/>
          </p:cNvPicPr>
          <p:nvPr/>
        </p:nvPicPr>
        <p:blipFill>
          <a:blip r:embed="rId1"/>
          <a:srcRect/>
          <a:stretch>
            <a:fillRect/>
          </a:stretch>
        </p:blipFill>
        <p:spPr bwMode="auto">
          <a:xfrm>
            <a:off x="714348" y="1500174"/>
            <a:ext cx="7496175" cy="506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eaLnBrk="1" hangingPunct="1"/>
            <a:r>
              <a:rPr lang="en-US" altLang="zh-CN" b="1" smtClean="0"/>
              <a:t>parallel for</a:t>
            </a:r>
            <a:r>
              <a:rPr lang="zh-CN" altLang="en-US" b="1" smtClean="0"/>
              <a:t>编译指导语句</a:t>
            </a:r>
            <a:endParaRPr lang="en-US" altLang="zh-CN" b="1" smtClean="0"/>
          </a:p>
        </p:txBody>
      </p:sp>
      <p:sp>
        <p:nvSpPr>
          <p:cNvPr id="45059" name="Rectangle 3"/>
          <p:cNvSpPr>
            <a:spLocks noGrp="1" noChangeArrowheads="1"/>
          </p:cNvSpPr>
          <p:nvPr>
            <p:ph idx="1"/>
          </p:nvPr>
        </p:nvSpPr>
        <p:spPr>
          <a:xfrm>
            <a:off x="1142365" y="1214120"/>
            <a:ext cx="7787005" cy="5000625"/>
          </a:xfrm>
        </p:spPr>
        <p:txBody>
          <a:bodyPr>
            <a:normAutofit lnSpcReduction="10000"/>
          </a:bodyPr>
          <a:lstStyle/>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#include &lt;</a:t>
            </a:r>
            <a:r>
              <a:rPr lang="en-US" altLang="zh-CN" sz="2000" dirty="0" err="1" smtClean="0">
                <a:latin typeface="Times New Roman" panose="02020603050405020304" pitchFamily="18" charset="0"/>
              </a:rPr>
              <a:t>omp.h</a:t>
            </a:r>
            <a:r>
              <a:rPr lang="en-US" altLang="zh-CN" sz="2000" dirty="0" smtClean="0">
                <a:latin typeface="Times New Roman" panose="02020603050405020304" pitchFamily="18" charset="0"/>
              </a:rPr>
              <a:t>&gt; </a:t>
            </a:r>
            <a:r>
              <a:rPr lang="en-US" altLang="zh-CN" sz="2000" dirty="0" smtClean="0">
                <a:latin typeface="Times New Roman" panose="02020603050405020304" pitchFamily="18" charset="0"/>
                <a:hlinkClick r:id="rId1" action="ppaction://hlinkfile"/>
              </a:rPr>
              <a:t>//ex2</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#define   N       1000</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#define CHUNKSIZE   100</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main ()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chunk;</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float a[N], b[N], c[N];</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 Some initializations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for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=0;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&lt; N;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a[</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b[</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1.0;</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chunk = CHUNKSIZE;</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pragma</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omp</a:t>
            </a:r>
            <a:r>
              <a:rPr lang="en-US" altLang="zh-CN" sz="2000" dirty="0" smtClean="0">
                <a:latin typeface="Times New Roman" panose="02020603050405020304" pitchFamily="18" charset="0"/>
              </a:rPr>
              <a:t> parallel for \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shared(</a:t>
            </a:r>
            <a:r>
              <a:rPr lang="en-US" altLang="zh-CN" sz="2000" dirty="0" err="1" smtClean="0">
                <a:latin typeface="Times New Roman" panose="02020603050405020304" pitchFamily="18" charset="0"/>
              </a:rPr>
              <a:t>a,b,c,chunk</a:t>
            </a:r>
            <a:r>
              <a:rPr lang="en-US" altLang="zh-CN" sz="2000" dirty="0" smtClean="0">
                <a:latin typeface="Times New Roman" panose="02020603050405020304" pitchFamily="18" charset="0"/>
              </a:rPr>
              <a:t>) private(</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schedule(</a:t>
            </a:r>
            <a:r>
              <a:rPr lang="en-US" altLang="zh-CN" sz="2000" dirty="0" err="1" smtClean="0">
                <a:latin typeface="Times New Roman" panose="02020603050405020304" pitchFamily="18" charset="0"/>
              </a:rPr>
              <a:t>static,chunk</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for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=0;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&lt;N;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c[</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a[</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b[</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p:txBody>
      </p:sp>
      <p:sp>
        <p:nvSpPr>
          <p:cNvPr id="4506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45061" name="AutoShape 5">
            <a:hlinkClick r:id="rId2" action="ppaction://hlinksldjump" highlightClick="1"/>
          </p:cNvPr>
          <p:cNvSpPr>
            <a:spLocks noChangeArrowheads="1"/>
          </p:cNvSpPr>
          <p:nvPr/>
        </p:nvSpPr>
        <p:spPr bwMode="auto">
          <a:xfrm>
            <a:off x="8388350" y="6524625"/>
            <a:ext cx="144463" cy="144463"/>
          </a:xfrm>
          <a:prstGeom prst="actionButtonBackPrevious">
            <a:avLst/>
          </a:prstGeom>
          <a:solidFill>
            <a:schemeClr val="accent1"/>
          </a:solidFill>
          <a:ln w="9525">
            <a:no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hangingPunct="1"/>
            <a:r>
              <a:rPr lang="en-US" altLang="zh-CN" b="1" smtClean="0"/>
              <a:t>parallel sections</a:t>
            </a:r>
            <a:r>
              <a:rPr lang="zh-CN" altLang="en-US" b="1" smtClean="0"/>
              <a:t>编译指导语句</a:t>
            </a:r>
            <a:endParaRPr lang="en-US" altLang="zh-CN" b="1" smtClean="0"/>
          </a:p>
        </p:txBody>
      </p:sp>
      <p:sp>
        <p:nvSpPr>
          <p:cNvPr id="46083" name="Rectangle 3"/>
          <p:cNvSpPr>
            <a:spLocks noGrp="1" noChangeArrowheads="1"/>
          </p:cNvSpPr>
          <p:nvPr>
            <p:ph idx="1"/>
          </p:nvPr>
        </p:nvSpPr>
        <p:spPr>
          <a:xfrm>
            <a:off x="214282" y="1214422"/>
            <a:ext cx="8715436" cy="5643578"/>
          </a:xfrm>
        </p:spPr>
        <p:txBody>
          <a:bodyPr>
            <a:normAutofit/>
          </a:bodyPr>
          <a:lstStyle/>
          <a:p>
            <a:pPr eaLnBrk="1" hangingPunct="1">
              <a:lnSpc>
                <a:spcPct val="90000"/>
              </a:lnSpc>
            </a:pPr>
            <a:r>
              <a:rPr lang="en-US" altLang="zh-CN" sz="2800" dirty="0" smtClean="0"/>
              <a:t>parallel sections</a:t>
            </a:r>
            <a:r>
              <a:rPr lang="zh-CN" altLang="en-US" sz="2800" dirty="0" smtClean="0"/>
              <a:t>编译指导语句表明一个并行域，包含一个单独的</a:t>
            </a:r>
            <a:r>
              <a:rPr lang="en-US" altLang="zh-CN" sz="2800" dirty="0" smtClean="0"/>
              <a:t>sections</a:t>
            </a:r>
            <a:r>
              <a:rPr lang="zh-CN" altLang="en-US" sz="2800" dirty="0" smtClean="0"/>
              <a:t>语句</a:t>
            </a:r>
            <a:endParaRPr lang="zh-CN" altLang="en-US" sz="2800" dirty="0" smtClean="0"/>
          </a:p>
          <a:p>
            <a:pPr eaLnBrk="1" hangingPunct="1">
              <a:lnSpc>
                <a:spcPct val="90000"/>
              </a:lnSpc>
            </a:pPr>
            <a:r>
              <a:rPr lang="zh-CN" altLang="en-US" sz="2800" dirty="0" smtClean="0"/>
              <a:t>语句格式</a:t>
            </a:r>
            <a:endParaRPr lang="zh-CN" altLang="en-US" sz="2800" dirty="0" smtClean="0"/>
          </a:p>
          <a:p>
            <a:pPr lvl="1" eaLnBrk="1" hangingPunct="1">
              <a:lnSpc>
                <a:spcPct val="90000"/>
              </a:lnSpc>
            </a:pP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parallel sections [clause…] newline</a:t>
            </a:r>
            <a:endParaRPr lang="en-US" altLang="zh-CN" sz="1600" dirty="0" smtClean="0"/>
          </a:p>
          <a:p>
            <a:pPr lvl="1" eaLnBrk="1" hangingPunct="1">
              <a:lnSpc>
                <a:spcPct val="90000"/>
              </a:lnSpc>
            </a:pPr>
            <a:r>
              <a:rPr lang="en-US" altLang="zh-CN" sz="1600" dirty="0" smtClean="0"/>
              <a:t>clause=</a:t>
            </a:r>
            <a:endParaRPr lang="en-US" altLang="zh-CN" sz="1600" dirty="0" smtClean="0"/>
          </a:p>
          <a:p>
            <a:pPr lvl="2" eaLnBrk="1" hangingPunct="1">
              <a:lnSpc>
                <a:spcPct val="90000"/>
              </a:lnSpc>
            </a:pPr>
            <a:r>
              <a:rPr lang="en-US" altLang="zh-CN" sz="1600" dirty="0" smtClean="0"/>
              <a:t>default (shared | none)</a:t>
            </a:r>
            <a:r>
              <a:rPr lang="zh-CN" altLang="en-US" sz="1600" dirty="0" smtClean="0"/>
              <a:t>：使用</a:t>
            </a:r>
            <a:r>
              <a:rPr lang="en-US" altLang="zh-CN" sz="1600" dirty="0" smtClean="0"/>
              <a:t>shared</a:t>
            </a:r>
            <a:r>
              <a:rPr lang="zh-CN" altLang="en-US" sz="1600" dirty="0" smtClean="0"/>
              <a:t>时，缺省情况下，传入并行区域内的同名变量被当作共享变量来处理，不会产生线程私有副本，除非使用</a:t>
            </a:r>
            <a:r>
              <a:rPr lang="en-US" altLang="zh-CN" sz="1600" dirty="0" smtClean="0"/>
              <a:t>private</a:t>
            </a:r>
            <a:r>
              <a:rPr lang="zh-CN" altLang="en-US" sz="1600" dirty="0" smtClean="0"/>
              <a:t>等子句来指定某些变量为私有的才会产生副本。如果使用</a:t>
            </a:r>
            <a:r>
              <a:rPr lang="en-US" altLang="zh-CN" sz="1600" dirty="0" smtClean="0"/>
              <a:t>none</a:t>
            </a:r>
            <a:r>
              <a:rPr lang="zh-CN" altLang="en-US" sz="1600" dirty="0" smtClean="0"/>
              <a:t>作为参数，那么线程中用到的变量必须显示指定是共享的还是私有的，除了那些由明确定义的除外。</a:t>
            </a:r>
            <a:endParaRPr lang="zh-CN" altLang="en-US" sz="1600" dirty="0" smtClean="0"/>
          </a:p>
          <a:p>
            <a:pPr lvl="2" eaLnBrk="1" hangingPunct="1">
              <a:lnSpc>
                <a:spcPct val="90000"/>
              </a:lnSpc>
            </a:pPr>
            <a:r>
              <a:rPr lang="en-US" altLang="zh-CN" sz="1600" dirty="0" smtClean="0"/>
              <a:t>shared (list)</a:t>
            </a:r>
            <a:endParaRPr lang="en-US" altLang="zh-CN" sz="1600" dirty="0" smtClean="0"/>
          </a:p>
          <a:p>
            <a:pPr lvl="2" eaLnBrk="1" hangingPunct="1">
              <a:lnSpc>
                <a:spcPct val="90000"/>
              </a:lnSpc>
            </a:pPr>
            <a:r>
              <a:rPr lang="en-US" altLang="zh-CN" sz="1600" dirty="0" smtClean="0"/>
              <a:t>private (list)</a:t>
            </a:r>
            <a:endParaRPr lang="en-US" altLang="zh-CN" sz="1600" dirty="0" smtClean="0"/>
          </a:p>
          <a:p>
            <a:pPr lvl="2" eaLnBrk="1" hangingPunct="1">
              <a:lnSpc>
                <a:spcPct val="90000"/>
              </a:lnSpc>
            </a:pPr>
            <a:r>
              <a:rPr lang="en-US" altLang="zh-CN" sz="1600" dirty="0" err="1" smtClean="0"/>
              <a:t>firstprivate</a:t>
            </a:r>
            <a:r>
              <a:rPr lang="en-US" altLang="zh-CN" sz="1600" dirty="0" smtClean="0"/>
              <a:t> (list)</a:t>
            </a:r>
            <a:endParaRPr lang="en-US" altLang="zh-CN" sz="1600" dirty="0" smtClean="0"/>
          </a:p>
          <a:p>
            <a:pPr lvl="2" eaLnBrk="1" hangingPunct="1">
              <a:lnSpc>
                <a:spcPct val="90000"/>
              </a:lnSpc>
            </a:pPr>
            <a:r>
              <a:rPr lang="en-US" altLang="zh-CN" sz="1600" dirty="0" err="1" smtClean="0"/>
              <a:t>lastprivate</a:t>
            </a:r>
            <a:r>
              <a:rPr lang="en-US" altLang="zh-CN" sz="1600" dirty="0" smtClean="0"/>
              <a:t> (list)</a:t>
            </a:r>
            <a:endParaRPr lang="en-US" altLang="zh-CN" sz="1600" dirty="0" smtClean="0"/>
          </a:p>
          <a:p>
            <a:pPr lvl="2" eaLnBrk="1" hangingPunct="1">
              <a:lnSpc>
                <a:spcPct val="90000"/>
              </a:lnSpc>
            </a:pPr>
            <a:r>
              <a:rPr lang="en-US" altLang="zh-CN" sz="1600" dirty="0" smtClean="0"/>
              <a:t>reduction (operator: list)</a:t>
            </a:r>
            <a:endParaRPr lang="en-US" altLang="zh-CN" sz="1600" dirty="0" smtClean="0"/>
          </a:p>
          <a:p>
            <a:pPr lvl="2" eaLnBrk="1" hangingPunct="1">
              <a:lnSpc>
                <a:spcPct val="90000"/>
              </a:lnSpc>
            </a:pPr>
            <a:r>
              <a:rPr lang="en-US" altLang="zh-CN" sz="1600" dirty="0" err="1" smtClean="0"/>
              <a:t>copyin</a:t>
            </a:r>
            <a:r>
              <a:rPr lang="en-US" altLang="zh-CN" sz="1600" dirty="0" smtClean="0"/>
              <a:t> (list)</a:t>
            </a:r>
            <a:r>
              <a:rPr lang="zh-CN" altLang="en-US" sz="1600" dirty="0" smtClean="0"/>
              <a:t>：</a:t>
            </a:r>
            <a:r>
              <a:rPr lang="en-US" altLang="zh-CN" sz="1600" dirty="0" err="1" smtClean="0"/>
              <a:t>copyin</a:t>
            </a:r>
            <a:r>
              <a:rPr lang="zh-CN" altLang="en-US" sz="1600" dirty="0" smtClean="0"/>
              <a:t>子句用来将主线程中</a:t>
            </a:r>
            <a:r>
              <a:rPr lang="en-US" altLang="zh-CN" sz="1600" dirty="0" err="1" smtClean="0"/>
              <a:t>threadprivate</a:t>
            </a:r>
            <a:r>
              <a:rPr lang="zh-CN" altLang="en-US" sz="1600" dirty="0" smtClean="0"/>
              <a:t>变量的值拷贝到执行并行区域的各个线程的</a:t>
            </a:r>
            <a:r>
              <a:rPr lang="en-US" altLang="zh-CN" sz="1600" dirty="0" err="1" smtClean="0"/>
              <a:t>threadprivate</a:t>
            </a:r>
            <a:r>
              <a:rPr lang="zh-CN" altLang="en-US" sz="1600" dirty="0" smtClean="0"/>
              <a:t>变量中，便于线程可以访问主线程中的变量值。</a:t>
            </a:r>
            <a:endParaRPr lang="zh-CN" altLang="en-US" sz="1600" dirty="0" smtClean="0"/>
          </a:p>
          <a:p>
            <a:pPr lvl="2" eaLnBrk="1" hangingPunct="1">
              <a:lnSpc>
                <a:spcPct val="90000"/>
              </a:lnSpc>
            </a:pPr>
            <a:r>
              <a:rPr lang="en-US" altLang="zh-CN" sz="1600" dirty="0" smtClean="0"/>
              <a:t>Ordered </a:t>
            </a:r>
            <a:endParaRPr lang="en-US" altLang="zh-CN" sz="1600" dirty="0" smtClean="0"/>
          </a:p>
        </p:txBody>
      </p:sp>
      <p:sp>
        <p:nvSpPr>
          <p:cNvPr id="4608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fontScale="90000"/>
          </a:bodyPr>
          <a:lstStyle/>
          <a:p>
            <a:pPr algn="ctr" eaLnBrk="1" hangingPunct="1"/>
            <a:r>
              <a:rPr lang="en-US" altLang="zh-CN" smtClean="0"/>
              <a:t>OpenMP</a:t>
            </a:r>
            <a:r>
              <a:rPr lang="zh-CN" altLang="en-US" smtClean="0"/>
              <a:t>的优势</a:t>
            </a:r>
            <a:r>
              <a:rPr lang="en-US" altLang="zh-CN" smtClean="0"/>
              <a:t>,</a:t>
            </a:r>
            <a:r>
              <a:rPr lang="zh-CN" altLang="en-US" smtClean="0"/>
              <a:t>缺点</a:t>
            </a:r>
            <a:endParaRPr lang="zh-CN" altLang="en-US" smtClean="0"/>
          </a:p>
        </p:txBody>
      </p:sp>
      <p:sp>
        <p:nvSpPr>
          <p:cNvPr id="8195" name="内容占位符 2"/>
          <p:cNvSpPr>
            <a:spLocks noGrp="1"/>
          </p:cNvSpPr>
          <p:nvPr>
            <p:ph idx="1"/>
          </p:nvPr>
        </p:nvSpPr>
        <p:spPr/>
        <p:txBody>
          <a:bodyPr/>
          <a:lstStyle/>
          <a:p>
            <a:pPr eaLnBrk="1" hangingPunct="1">
              <a:lnSpc>
                <a:spcPct val="90000"/>
              </a:lnSpc>
            </a:pPr>
            <a:r>
              <a:rPr lang="zh-CN" altLang="en-US" smtClean="0"/>
              <a:t>优势：</a:t>
            </a:r>
            <a:endParaRPr lang="zh-CN" altLang="en-US" smtClean="0"/>
          </a:p>
          <a:p>
            <a:pPr lvl="1" algn="just" eaLnBrk="1" hangingPunct="1">
              <a:lnSpc>
                <a:spcPct val="90000"/>
              </a:lnSpc>
            </a:pPr>
            <a:r>
              <a:rPr lang="zh-CN" altLang="en-US" smtClean="0"/>
              <a:t>相对简单。不需要显式设置互斥锁，条件变量，数据范围以及初始化。</a:t>
            </a:r>
            <a:endParaRPr lang="zh-CN" altLang="en-US" smtClean="0"/>
          </a:p>
          <a:p>
            <a:pPr lvl="1" algn="just" eaLnBrk="1" hangingPunct="1">
              <a:lnSpc>
                <a:spcPct val="90000"/>
              </a:lnSpc>
            </a:pPr>
            <a:r>
              <a:rPr lang="zh-CN" altLang="en-US" smtClean="0"/>
              <a:t>可扩展性好。主要是利用添加并行化指令到顺序程序中，由编译器完成自动并行化。 </a:t>
            </a:r>
            <a:endParaRPr lang="zh-CN" altLang="en-US" smtClean="0"/>
          </a:p>
          <a:p>
            <a:pPr lvl="1" algn="just" eaLnBrk="1" hangingPunct="1">
              <a:lnSpc>
                <a:spcPct val="90000"/>
              </a:lnSpc>
            </a:pPr>
            <a:r>
              <a:rPr lang="zh-CN" altLang="en-US" smtClean="0"/>
              <a:t>移植性好。</a:t>
            </a:r>
            <a:r>
              <a:rPr lang="en-US" altLang="zh-CN" smtClean="0"/>
              <a:t>OpenMP</a:t>
            </a:r>
            <a:r>
              <a:rPr lang="zh-CN" altLang="en-US" smtClean="0"/>
              <a:t>规范中定义的指导指令、运行库和环境变量，能够使用户在保证程序的可移植性的前提下，按照标准将已有的串行程序逐步并行化，可以在不同的产商提供的共享存储体系结构间比较容易地移植。</a:t>
            </a:r>
            <a:endParaRPr lang="zh-CN" altLang="en-US" smtClean="0"/>
          </a:p>
        </p:txBody>
      </p:sp>
      <p:sp>
        <p:nvSpPr>
          <p:cNvPr id="8196" name="日期占位符 3"/>
          <p:cNvSpPr>
            <a:spLocks noGrp="1"/>
          </p:cNvSpPr>
          <p:nvPr>
            <p:ph type="dt" sz="quarter" idx="10"/>
          </p:nvPr>
        </p:nvSpPr>
        <p:spPr>
          <a:noFill/>
        </p:spPr>
        <p:txBody>
          <a:bodyPr/>
          <a:lstStyle/>
          <a:p>
            <a:fld id="{9DC1C3F0-4305-43AF-B525-4EF5319D47CD}"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zh-CN" smtClean="0"/>
              <a:t>Sections</a:t>
            </a:r>
            <a:r>
              <a:rPr lang="zh-CN" altLang="en-US" smtClean="0"/>
              <a:t>编译指导语句</a:t>
            </a:r>
            <a:endParaRPr lang="en-US" altLang="zh-CN" smtClean="0"/>
          </a:p>
        </p:txBody>
      </p:sp>
      <p:sp>
        <p:nvSpPr>
          <p:cNvPr id="47107" name="Rectangle 3"/>
          <p:cNvSpPr>
            <a:spLocks noGrp="1" noChangeArrowheads="1"/>
          </p:cNvSpPr>
          <p:nvPr>
            <p:ph type="body" idx="1"/>
          </p:nvPr>
        </p:nvSpPr>
        <p:spPr>
          <a:xfrm>
            <a:off x="539750" y="1341438"/>
            <a:ext cx="8229600" cy="5256212"/>
          </a:xfrm>
        </p:spPr>
        <p:txBody>
          <a:bodyPr>
            <a:normAutofit lnSpcReduction="10000"/>
          </a:bodyPr>
          <a:lstStyle/>
          <a:p>
            <a:pPr eaLnBrk="1" hangingPunct="1"/>
            <a:r>
              <a:rPr lang="en-US" altLang="zh-CN" smtClean="0"/>
              <a:t>sections</a:t>
            </a:r>
            <a:r>
              <a:rPr lang="zh-CN" altLang="en-US" smtClean="0"/>
              <a:t>编译指导语句指定内部的代码被划分给线程组中的各线程</a:t>
            </a:r>
            <a:endParaRPr lang="zh-CN" altLang="en-US" smtClean="0"/>
          </a:p>
          <a:p>
            <a:pPr eaLnBrk="1" hangingPunct="1"/>
            <a:r>
              <a:rPr lang="zh-CN" altLang="en-US" smtClean="0"/>
              <a:t>不同的</a:t>
            </a:r>
            <a:r>
              <a:rPr lang="en-US" altLang="zh-CN" smtClean="0"/>
              <a:t>section</a:t>
            </a:r>
            <a:r>
              <a:rPr lang="zh-CN" altLang="en-US" smtClean="0"/>
              <a:t>由不同的线程执行</a:t>
            </a:r>
            <a:endParaRPr lang="zh-CN" altLang="en-US" smtClean="0"/>
          </a:p>
          <a:p>
            <a:pPr eaLnBrk="1" hangingPunct="1"/>
            <a:r>
              <a:rPr lang="en-US" altLang="zh-CN" smtClean="0"/>
              <a:t>Section</a:t>
            </a:r>
            <a:r>
              <a:rPr lang="zh-CN" altLang="en-US" smtClean="0"/>
              <a:t>语句格式：</a:t>
            </a:r>
            <a:endParaRPr lang="zh-CN" altLang="en-US" smtClean="0"/>
          </a:p>
          <a:p>
            <a:pPr lvl="2" eaLnBrk="1" hangingPunct="1">
              <a:buFont typeface="Wingdings" panose="05000000000000000000" pitchFamily="2" charset="2"/>
              <a:buNone/>
            </a:pPr>
            <a:r>
              <a:rPr lang="en-US" altLang="zh-CN" smtClean="0">
                <a:latin typeface="Times New Roman" panose="02020603050405020304" pitchFamily="18" charset="0"/>
              </a:rPr>
              <a:t>#pragma omp sections [ clause[[,]clause]…] newline      </a:t>
            </a:r>
            <a:endParaRPr lang="en-US" altLang="zh-CN" smtClean="0">
              <a:latin typeface="Times New Roman" panose="02020603050405020304" pitchFamily="18" charset="0"/>
            </a:endParaRPr>
          </a:p>
          <a:p>
            <a:pPr lvl="2" eaLnBrk="1" hangingPunct="1">
              <a:buFont typeface="Wingdings" panose="05000000000000000000" pitchFamily="2" charset="2"/>
              <a:buNone/>
            </a:pPr>
            <a:r>
              <a:rPr lang="en-US" altLang="zh-CN" smtClean="0">
                <a:latin typeface="Times New Roman" panose="02020603050405020304" pitchFamily="18" charset="0"/>
              </a:rPr>
              <a:t>{      </a:t>
            </a:r>
            <a:endParaRPr lang="en-US" altLang="zh-CN" smtClean="0">
              <a:latin typeface="Times New Roman" panose="02020603050405020304" pitchFamily="18" charset="0"/>
            </a:endParaRPr>
          </a:p>
          <a:p>
            <a:pPr lvl="2" eaLnBrk="1" hangingPunct="1">
              <a:buFont typeface="Wingdings" panose="05000000000000000000" pitchFamily="2" charset="2"/>
              <a:buNone/>
            </a:pPr>
            <a:r>
              <a:rPr lang="en-US" altLang="zh-CN" smtClean="0">
                <a:latin typeface="Times New Roman" panose="02020603050405020304" pitchFamily="18" charset="0"/>
              </a:rPr>
              <a:t>[#pragma omp section newline]</a:t>
            </a:r>
            <a:endParaRPr lang="en-US" altLang="zh-CN" smtClean="0">
              <a:latin typeface="Times New Roman" panose="02020603050405020304" pitchFamily="18" charset="0"/>
            </a:endParaRPr>
          </a:p>
          <a:p>
            <a:pPr lvl="2" eaLnBrk="1" hangingPunct="1">
              <a:buFont typeface="Wingdings" panose="05000000000000000000" pitchFamily="2" charset="2"/>
              <a:buNone/>
            </a:pPr>
            <a:r>
              <a:rPr lang="en-US" altLang="zh-CN" smtClean="0">
                <a:latin typeface="Times New Roman" panose="02020603050405020304" pitchFamily="18" charset="0"/>
              </a:rPr>
              <a:t>        …      </a:t>
            </a:r>
            <a:endParaRPr lang="en-US" altLang="zh-CN" smtClean="0">
              <a:latin typeface="Times New Roman" panose="02020603050405020304" pitchFamily="18" charset="0"/>
            </a:endParaRPr>
          </a:p>
          <a:p>
            <a:pPr lvl="2" eaLnBrk="1" hangingPunct="1">
              <a:buFont typeface="Wingdings" panose="05000000000000000000" pitchFamily="2" charset="2"/>
              <a:buNone/>
            </a:pPr>
            <a:r>
              <a:rPr lang="en-US" altLang="zh-CN" smtClean="0">
                <a:latin typeface="Times New Roman" panose="02020603050405020304" pitchFamily="18" charset="0"/>
              </a:rPr>
              <a:t>[#pragma omp section newline]</a:t>
            </a:r>
            <a:endParaRPr lang="en-US" altLang="zh-CN" smtClean="0">
              <a:latin typeface="Times New Roman" panose="02020603050405020304" pitchFamily="18" charset="0"/>
            </a:endParaRPr>
          </a:p>
          <a:p>
            <a:pPr lvl="2" eaLnBrk="1" hangingPunct="1">
              <a:buFont typeface="Wingdings" panose="05000000000000000000" pitchFamily="2" charset="2"/>
              <a:buNone/>
            </a:pPr>
            <a:r>
              <a:rPr lang="en-US" altLang="zh-CN" smtClean="0">
                <a:latin typeface="Times New Roman" panose="02020603050405020304" pitchFamily="18" charset="0"/>
              </a:rPr>
              <a:t>        …      </a:t>
            </a:r>
            <a:endParaRPr lang="en-US" altLang="zh-CN" smtClean="0">
              <a:latin typeface="Times New Roman" panose="02020603050405020304" pitchFamily="18" charset="0"/>
            </a:endParaRPr>
          </a:p>
          <a:p>
            <a:pPr lvl="2" eaLnBrk="1" hangingPunct="1">
              <a:buFont typeface="Wingdings" panose="05000000000000000000" pitchFamily="2" charset="2"/>
              <a:buNone/>
            </a:pPr>
            <a:r>
              <a:rPr lang="en-US" altLang="zh-CN" smtClean="0">
                <a:latin typeface="Times New Roman" panose="02020603050405020304" pitchFamily="18" charset="0"/>
              </a:rPr>
              <a:t>} </a:t>
            </a:r>
            <a:endParaRPr lang="zh-CN" altLang="en-US" smtClean="0">
              <a:latin typeface="Times New Roman" panose="02020603050405020304" pitchFamily="18" charset="0"/>
            </a:endParaRPr>
          </a:p>
        </p:txBody>
      </p:sp>
      <p:sp>
        <p:nvSpPr>
          <p:cNvPr id="4710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en-US" altLang="zh-CN" smtClean="0"/>
              <a:t>Sections</a:t>
            </a:r>
            <a:r>
              <a:rPr lang="zh-CN" altLang="en-US" smtClean="0"/>
              <a:t>编译指导语句</a:t>
            </a:r>
            <a:endParaRPr lang="en-US" altLang="zh-CN" smtClean="0"/>
          </a:p>
        </p:txBody>
      </p:sp>
      <p:sp>
        <p:nvSpPr>
          <p:cNvPr id="48131" name="Rectangle 3"/>
          <p:cNvSpPr>
            <a:spLocks noGrp="1" noChangeArrowheads="1"/>
          </p:cNvSpPr>
          <p:nvPr>
            <p:ph type="body" idx="1"/>
          </p:nvPr>
        </p:nvSpPr>
        <p:spPr/>
        <p:txBody>
          <a:bodyPr/>
          <a:lstStyle/>
          <a:p>
            <a:pPr eaLnBrk="1" hangingPunct="1"/>
            <a:r>
              <a:rPr lang="en-US" altLang="zh-CN" smtClean="0">
                <a:latin typeface="Times New Roman" panose="02020603050405020304" pitchFamily="18" charset="0"/>
              </a:rPr>
              <a:t>clause=</a:t>
            </a:r>
            <a:endParaRPr lang="en-US" altLang="zh-CN" smtClean="0">
              <a:latin typeface="Times New Roman" panose="02020603050405020304" pitchFamily="18" charset="0"/>
            </a:endParaRPr>
          </a:p>
          <a:p>
            <a:pPr lvl="1" eaLnBrk="1" hangingPunct="1"/>
            <a:r>
              <a:rPr lang="en-US" altLang="zh-CN" smtClean="0">
                <a:latin typeface="Times New Roman" panose="02020603050405020304" pitchFamily="18" charset="0"/>
              </a:rPr>
              <a:t>private (list) </a:t>
            </a:r>
            <a:endParaRPr lang="en-US" altLang="zh-CN" smtClean="0">
              <a:latin typeface="Times New Roman" panose="02020603050405020304" pitchFamily="18" charset="0"/>
            </a:endParaRPr>
          </a:p>
          <a:p>
            <a:pPr lvl="1" eaLnBrk="1" hangingPunct="1"/>
            <a:r>
              <a:rPr lang="en-US" altLang="zh-CN" smtClean="0">
                <a:latin typeface="Times New Roman" panose="02020603050405020304" pitchFamily="18" charset="0"/>
              </a:rPr>
              <a:t>firstprivate (list)</a:t>
            </a:r>
            <a:endParaRPr lang="zh-CN" altLang="en-US" smtClean="0">
              <a:latin typeface="Times New Roman" panose="02020603050405020304" pitchFamily="18" charset="0"/>
            </a:endParaRPr>
          </a:p>
          <a:p>
            <a:pPr lvl="1" eaLnBrk="1" hangingPunct="1"/>
            <a:r>
              <a:rPr lang="en-US" altLang="zh-CN" smtClean="0">
                <a:latin typeface="Times New Roman" panose="02020603050405020304" pitchFamily="18" charset="0"/>
              </a:rPr>
              <a:t>lastprivate (list)</a:t>
            </a:r>
            <a:endParaRPr lang="en-US" altLang="zh-CN" smtClean="0">
              <a:latin typeface="Times New Roman" panose="02020603050405020304" pitchFamily="18" charset="0"/>
            </a:endParaRPr>
          </a:p>
          <a:p>
            <a:pPr lvl="1" eaLnBrk="1" hangingPunct="1"/>
            <a:r>
              <a:rPr lang="en-US" altLang="zh-CN" smtClean="0">
                <a:latin typeface="Times New Roman" panose="02020603050405020304" pitchFamily="18" charset="0"/>
              </a:rPr>
              <a:t>reduction (operator: list)</a:t>
            </a:r>
            <a:endParaRPr lang="en-US" altLang="zh-CN" smtClean="0">
              <a:latin typeface="Times New Roman" panose="02020603050405020304" pitchFamily="18" charset="0"/>
            </a:endParaRPr>
          </a:p>
          <a:p>
            <a:pPr lvl="1" eaLnBrk="1" hangingPunct="1"/>
            <a:r>
              <a:rPr lang="en-US" altLang="zh-CN" smtClean="0">
                <a:latin typeface="Times New Roman" panose="02020603050405020304" pitchFamily="18" charset="0"/>
              </a:rPr>
              <a:t>Nowait </a:t>
            </a:r>
            <a:endParaRPr lang="en-US" altLang="zh-CN" smtClean="0">
              <a:latin typeface="Times New Roman" panose="02020603050405020304" pitchFamily="18" charset="0"/>
            </a:endParaRPr>
          </a:p>
          <a:p>
            <a:pPr eaLnBrk="1" hangingPunct="1"/>
            <a:r>
              <a:rPr lang="zh-CN" altLang="en-US" smtClean="0"/>
              <a:t>在</a:t>
            </a:r>
            <a:r>
              <a:rPr lang="en-US" altLang="zh-CN" smtClean="0"/>
              <a:t>sections</a:t>
            </a:r>
            <a:r>
              <a:rPr lang="zh-CN" altLang="en-US" smtClean="0"/>
              <a:t>语句结束处有一个隐含的路障，使用了</a:t>
            </a:r>
            <a:r>
              <a:rPr lang="en-US" altLang="zh-CN" smtClean="0"/>
              <a:t>nowait</a:t>
            </a:r>
            <a:r>
              <a:rPr lang="zh-CN" altLang="en-US" smtClean="0"/>
              <a:t>子句除外</a:t>
            </a:r>
            <a:endParaRPr lang="zh-CN" altLang="en-US" smtClean="0"/>
          </a:p>
        </p:txBody>
      </p:sp>
      <p:sp>
        <p:nvSpPr>
          <p:cNvPr id="4813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0" y="1214422"/>
            <a:ext cx="6624638" cy="4929222"/>
          </a:xfrm>
          <a:ln>
            <a:solidFill>
              <a:schemeClr val="tx1"/>
            </a:solidFill>
            <a:prstDash val="dash"/>
          </a:ln>
        </p:spPr>
        <p:txBody>
          <a:bodyPr>
            <a:normAutofit/>
          </a:bodyPr>
          <a:lstStyle/>
          <a:p>
            <a:pPr>
              <a:buNone/>
            </a:pPr>
            <a:r>
              <a:rPr lang="en-US" altLang="zh-CN" sz="1800" dirty="0" smtClean="0"/>
              <a:t>void main(</a:t>
            </a:r>
            <a:r>
              <a:rPr lang="en-US" altLang="zh-CN" sz="1800" dirty="0" err="1" smtClean="0"/>
              <a:t>int</a:t>
            </a:r>
            <a:r>
              <a:rPr lang="en-US" altLang="zh-CN" sz="1800" dirty="0" smtClean="0"/>
              <a:t> </a:t>
            </a:r>
            <a:r>
              <a:rPr lang="en-US" altLang="zh-CN" sz="1800" dirty="0" err="1" smtClean="0"/>
              <a:t>argc</a:t>
            </a:r>
            <a:r>
              <a:rPr lang="en-US" altLang="zh-CN" sz="1800" dirty="0" smtClean="0"/>
              <a:t>, char *</a:t>
            </a:r>
            <a:r>
              <a:rPr lang="en-US" altLang="zh-CN" sz="1800" dirty="0" err="1" smtClean="0"/>
              <a:t>argv</a:t>
            </a:r>
            <a:r>
              <a:rPr lang="en-US" altLang="zh-CN" sz="1800" dirty="0" smtClean="0"/>
              <a:t>)</a:t>
            </a:r>
            <a:endParaRPr lang="en-US" altLang="zh-CN" sz="1800" dirty="0" smtClean="0"/>
          </a:p>
          <a:p>
            <a:pPr>
              <a:buNone/>
            </a:pPr>
            <a:r>
              <a:rPr lang="en-US" altLang="zh-CN" sz="1800" dirty="0" smtClean="0"/>
              <a:t>{</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parallel sections </a:t>
            </a:r>
            <a:endParaRPr lang="en-US" altLang="zh-CN" sz="1800" dirty="0" smtClean="0"/>
          </a:p>
          <a:p>
            <a:pPr>
              <a:buNone/>
            </a:pPr>
            <a:r>
              <a:rPr lang="en-US" altLang="zh-CN" sz="1800" dirty="0" smtClean="0"/>
              <a:t>     {</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section</a:t>
            </a:r>
            <a:endParaRPr lang="en-US" altLang="zh-CN" sz="1800" dirty="0" smtClean="0"/>
          </a:p>
          <a:p>
            <a:pPr>
              <a:buNone/>
            </a:pPr>
            <a:r>
              <a:rPr lang="en-US" altLang="zh-CN" sz="1800" dirty="0" smtClean="0"/>
              <a:t>            </a:t>
            </a:r>
            <a:r>
              <a:rPr lang="en-US" altLang="zh-CN" sz="1800" dirty="0" err="1" smtClean="0"/>
              <a:t>printf</a:t>
            </a:r>
            <a:r>
              <a:rPr lang="en-US" altLang="zh-CN" sz="1800" dirty="0" smtClean="0"/>
              <a:t>(“section 1 </a:t>
            </a:r>
            <a:r>
              <a:rPr lang="en-US" altLang="zh-CN" sz="1800" dirty="0" err="1" smtClean="0"/>
              <a:t>ThreadId</a:t>
            </a:r>
            <a:r>
              <a:rPr lang="en-US" altLang="zh-CN" sz="1800" dirty="0" smtClean="0"/>
              <a:t> = %d\n”, </a:t>
            </a:r>
            <a:r>
              <a:rPr lang="en-US" altLang="zh-CN" sz="1800" dirty="0" err="1" smtClean="0"/>
              <a:t>omp_get_thread_num</a:t>
            </a:r>
            <a:r>
              <a:rPr lang="en-US" altLang="zh-CN" sz="1800" dirty="0" smtClean="0"/>
              <a:t>());</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section </a:t>
            </a:r>
            <a:endParaRPr lang="en-US" altLang="zh-CN" sz="1800" dirty="0" smtClean="0"/>
          </a:p>
          <a:p>
            <a:pPr>
              <a:buNone/>
            </a:pPr>
            <a:r>
              <a:rPr lang="en-US" altLang="zh-CN" sz="1800" dirty="0" smtClean="0"/>
              <a:t>            </a:t>
            </a:r>
            <a:r>
              <a:rPr lang="en-US" altLang="zh-CN" sz="1800" dirty="0" err="1" smtClean="0"/>
              <a:t>printf</a:t>
            </a:r>
            <a:r>
              <a:rPr lang="en-US" altLang="zh-CN" sz="1800" dirty="0" smtClean="0"/>
              <a:t>(“section 2 </a:t>
            </a:r>
            <a:r>
              <a:rPr lang="en-US" altLang="zh-CN" sz="1800" dirty="0" err="1" smtClean="0"/>
              <a:t>ThreadId</a:t>
            </a:r>
            <a:r>
              <a:rPr lang="en-US" altLang="zh-CN" sz="1800" dirty="0" smtClean="0"/>
              <a:t> = %d\n”, </a:t>
            </a:r>
            <a:r>
              <a:rPr lang="en-US" altLang="zh-CN" sz="1800" dirty="0" err="1" smtClean="0"/>
              <a:t>omp_get_thread_num</a:t>
            </a:r>
            <a:r>
              <a:rPr lang="en-US" altLang="zh-CN" sz="1800" dirty="0" smtClean="0"/>
              <a:t>());</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section</a:t>
            </a:r>
            <a:endParaRPr lang="en-US" altLang="zh-CN" sz="1800" dirty="0" smtClean="0"/>
          </a:p>
          <a:p>
            <a:pPr>
              <a:buNone/>
            </a:pPr>
            <a:r>
              <a:rPr lang="en-US" altLang="zh-CN" sz="1800" dirty="0" smtClean="0"/>
              <a:t>           </a:t>
            </a:r>
            <a:r>
              <a:rPr lang="en-US" altLang="zh-CN" sz="1800" dirty="0" err="1" smtClean="0"/>
              <a:t>printf</a:t>
            </a:r>
            <a:r>
              <a:rPr lang="en-US" altLang="zh-CN" sz="1800" dirty="0" smtClean="0"/>
              <a:t>(“section 3 </a:t>
            </a:r>
            <a:r>
              <a:rPr lang="en-US" altLang="zh-CN" sz="1800" dirty="0" err="1" smtClean="0"/>
              <a:t>ThreadId</a:t>
            </a:r>
            <a:r>
              <a:rPr lang="en-US" altLang="zh-CN" sz="1800" dirty="0" smtClean="0"/>
              <a:t> = %d\n”, </a:t>
            </a:r>
            <a:r>
              <a:rPr lang="en-US" altLang="zh-CN" sz="1800" dirty="0" err="1" smtClean="0"/>
              <a:t>omp_get_thread_num</a:t>
            </a:r>
            <a:r>
              <a:rPr lang="en-US" altLang="zh-CN" sz="1800" dirty="0" smtClean="0"/>
              <a:t>());</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section </a:t>
            </a:r>
            <a:endParaRPr lang="en-US" altLang="zh-CN" sz="1800" dirty="0" smtClean="0"/>
          </a:p>
          <a:p>
            <a:pPr>
              <a:buNone/>
            </a:pPr>
            <a:r>
              <a:rPr lang="en-US" altLang="zh-CN" sz="1800" dirty="0" smtClean="0"/>
              <a:t>           </a:t>
            </a:r>
            <a:r>
              <a:rPr lang="en-US" altLang="zh-CN" sz="1800" dirty="0" err="1" smtClean="0"/>
              <a:t>printf</a:t>
            </a:r>
            <a:r>
              <a:rPr lang="en-US" altLang="zh-CN" sz="1800" dirty="0" smtClean="0"/>
              <a:t>(“section 4 </a:t>
            </a:r>
            <a:r>
              <a:rPr lang="en-US" altLang="zh-CN" sz="1800" dirty="0" err="1" smtClean="0"/>
              <a:t>ThreadId</a:t>
            </a:r>
            <a:r>
              <a:rPr lang="en-US" altLang="zh-CN" sz="1800" dirty="0" smtClean="0"/>
              <a:t> = %d\n”, </a:t>
            </a:r>
            <a:r>
              <a:rPr lang="en-US" altLang="zh-CN" sz="1800" dirty="0" err="1" smtClean="0"/>
              <a:t>omp_get_thread_num</a:t>
            </a:r>
            <a:r>
              <a:rPr lang="en-US" altLang="zh-CN" sz="1800" dirty="0" smtClean="0"/>
              <a:t>());</a:t>
            </a:r>
            <a:endParaRPr lang="en-US" altLang="zh-CN" sz="1800" dirty="0" smtClean="0"/>
          </a:p>
          <a:p>
            <a:pPr>
              <a:buNone/>
            </a:pPr>
            <a:r>
              <a:rPr lang="en-US" altLang="zh-CN" sz="1800" dirty="0" smtClean="0"/>
              <a:t>     }</a:t>
            </a:r>
            <a:endParaRPr lang="en-US" altLang="zh-CN" sz="1800" dirty="0" smtClean="0"/>
          </a:p>
          <a:p>
            <a:pPr>
              <a:buNone/>
            </a:pPr>
            <a:r>
              <a:rPr lang="en-US" altLang="zh-CN" sz="1800" dirty="0" smtClean="0"/>
              <a:t>}</a:t>
            </a:r>
            <a:endParaRPr lang="en-US" altLang="zh-CN" sz="1600" dirty="0" smtClean="0"/>
          </a:p>
        </p:txBody>
      </p:sp>
      <p:sp>
        <p:nvSpPr>
          <p:cNvPr id="49155" name="日期占位符 3"/>
          <p:cNvSpPr>
            <a:spLocks noGrp="1"/>
          </p:cNvSpPr>
          <p:nvPr>
            <p:ph type="dt" sz="quarter" idx="10"/>
          </p:nvPr>
        </p:nvSpPr>
        <p:spPr>
          <a:noFill/>
        </p:spPr>
        <p:txBody>
          <a:bodyPr/>
          <a:lstStyle/>
          <a:p>
            <a:fld id="{B381C2BA-DF80-4616-8058-CE1D0FA2DC6B}" type="datetime1">
              <a:rPr lang="zh-CN" altLang="en-US" smtClean="0"/>
            </a:fld>
            <a:endParaRPr lang="en-US" altLang="zh-CN" smtClean="0"/>
          </a:p>
        </p:txBody>
      </p:sp>
      <p:grpSp>
        <p:nvGrpSpPr>
          <p:cNvPr id="7" name="组合 6"/>
          <p:cNvGrpSpPr/>
          <p:nvPr/>
        </p:nvGrpSpPr>
        <p:grpSpPr>
          <a:xfrm>
            <a:off x="4572000" y="2571744"/>
            <a:ext cx="4883481" cy="4048145"/>
            <a:chOff x="4572000" y="2571744"/>
            <a:chExt cx="4883481" cy="4048145"/>
          </a:xfrm>
        </p:grpSpPr>
        <p:sp>
          <p:nvSpPr>
            <p:cNvPr id="49156" name="矩形 4"/>
            <p:cNvSpPr>
              <a:spLocks noChangeArrowheads="1"/>
            </p:cNvSpPr>
            <p:nvPr/>
          </p:nvSpPr>
          <p:spPr bwMode="auto">
            <a:xfrm>
              <a:off x="4572000" y="5429264"/>
              <a:ext cx="4572000" cy="1190625"/>
            </a:xfrm>
            <a:prstGeom prst="rect">
              <a:avLst/>
            </a:prstGeom>
            <a:noFill/>
            <a:ln w="9525">
              <a:noFill/>
              <a:miter lim="800000"/>
            </a:ln>
          </p:spPr>
          <p:txBody>
            <a:bodyPr>
              <a:spAutoFit/>
            </a:bodyPr>
            <a:lstStyle/>
            <a:p>
              <a:r>
                <a:rPr lang="zh-CN" altLang="en-US" dirty="0"/>
                <a:t>从结果中可以发现第</a:t>
              </a:r>
              <a:r>
                <a:rPr lang="en-US" altLang="zh-CN" dirty="0"/>
                <a:t>4</a:t>
              </a:r>
              <a:r>
                <a:rPr lang="zh-CN" altLang="en-US" dirty="0"/>
                <a:t>段代码执行比第</a:t>
              </a:r>
              <a:r>
                <a:rPr lang="en-US" altLang="zh-CN" dirty="0"/>
                <a:t>3</a:t>
              </a:r>
              <a:r>
                <a:rPr lang="zh-CN" altLang="en-US" dirty="0"/>
                <a:t>段代码早，说明各个</a:t>
              </a:r>
              <a:r>
                <a:rPr lang="en-US" altLang="zh-CN" dirty="0"/>
                <a:t>section</a:t>
              </a:r>
              <a:r>
                <a:rPr lang="zh-CN" altLang="en-US" dirty="0"/>
                <a:t>里的代码都是并行执行的，并且各个</a:t>
              </a:r>
              <a:r>
                <a:rPr lang="en-US" altLang="zh-CN" dirty="0"/>
                <a:t>section</a:t>
              </a:r>
              <a:r>
                <a:rPr lang="zh-CN" altLang="en-US" dirty="0"/>
                <a:t>被分配到不同的线程执行。</a:t>
              </a:r>
              <a:endParaRPr lang="zh-CN" altLang="en-US" dirty="0"/>
            </a:p>
          </p:txBody>
        </p:sp>
        <p:sp>
          <p:nvSpPr>
            <p:cNvPr id="6" name="TextBox 5"/>
            <p:cNvSpPr txBox="1"/>
            <p:nvPr/>
          </p:nvSpPr>
          <p:spPr>
            <a:xfrm>
              <a:off x="6500826" y="2571744"/>
              <a:ext cx="2954655" cy="175432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buNone/>
              </a:pPr>
              <a:r>
                <a:rPr lang="zh-CN" altLang="en-US" dirty="0" smtClean="0"/>
                <a:t>执行后将打印出以下结果：</a:t>
              </a:r>
              <a:endParaRPr lang="zh-CN" altLang="en-US" dirty="0" smtClean="0"/>
            </a:p>
            <a:p>
              <a:pPr>
                <a:buNone/>
              </a:pPr>
              <a:r>
                <a:rPr lang="en-US" altLang="zh-CN" dirty="0" smtClean="0"/>
                <a:t>section 1 </a:t>
              </a:r>
              <a:r>
                <a:rPr lang="en-US" altLang="zh-CN" dirty="0" err="1" smtClean="0"/>
                <a:t>ThreadId</a:t>
              </a:r>
              <a:r>
                <a:rPr lang="en-US" altLang="zh-CN" dirty="0" smtClean="0"/>
                <a:t> = 0</a:t>
              </a:r>
              <a:endParaRPr lang="en-US" altLang="zh-CN" dirty="0" smtClean="0"/>
            </a:p>
            <a:p>
              <a:pPr>
                <a:buNone/>
              </a:pPr>
              <a:r>
                <a:rPr lang="en-US" altLang="zh-CN" dirty="0" smtClean="0"/>
                <a:t>section 2 </a:t>
              </a:r>
              <a:r>
                <a:rPr lang="en-US" altLang="zh-CN" dirty="0" err="1" smtClean="0"/>
                <a:t>ThreadId</a:t>
              </a:r>
              <a:r>
                <a:rPr lang="en-US" altLang="zh-CN" dirty="0" smtClean="0"/>
                <a:t> = 2</a:t>
              </a:r>
              <a:endParaRPr lang="en-US" altLang="zh-CN" dirty="0" smtClean="0"/>
            </a:p>
            <a:p>
              <a:pPr>
                <a:buNone/>
              </a:pPr>
              <a:r>
                <a:rPr lang="en-US" altLang="zh-CN" dirty="0" smtClean="0"/>
                <a:t>section 4 </a:t>
              </a:r>
              <a:r>
                <a:rPr lang="en-US" altLang="zh-CN" dirty="0" err="1" smtClean="0"/>
                <a:t>ThreadId</a:t>
              </a:r>
              <a:r>
                <a:rPr lang="en-US" altLang="zh-CN" dirty="0" smtClean="0"/>
                <a:t> = 3</a:t>
              </a:r>
              <a:endParaRPr lang="en-US" altLang="zh-CN" dirty="0" smtClean="0"/>
            </a:p>
            <a:p>
              <a:pPr>
                <a:buNone/>
              </a:pPr>
              <a:r>
                <a:rPr lang="en-US" altLang="zh-CN" dirty="0" smtClean="0"/>
                <a:t>section 3 </a:t>
              </a:r>
              <a:r>
                <a:rPr lang="en-US" altLang="zh-CN" dirty="0" err="1" smtClean="0"/>
                <a:t>ThreadId</a:t>
              </a:r>
              <a:r>
                <a:rPr lang="en-US" altLang="zh-CN" dirty="0" smtClean="0"/>
                <a:t> = 1</a:t>
              </a:r>
              <a:endParaRPr lang="en-US" altLang="zh-CN" dirty="0" smtClean="0"/>
            </a:p>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0" y="1054124"/>
            <a:ext cx="7451725" cy="5732462"/>
          </a:xfrm>
          <a:ln>
            <a:solidFill>
              <a:schemeClr val="tx1"/>
            </a:solidFill>
            <a:prstDash val="dash"/>
          </a:ln>
        </p:spPr>
        <p:txBody>
          <a:bodyPr>
            <a:noAutofit/>
          </a:bodyPr>
          <a:lstStyle/>
          <a:p>
            <a:pPr>
              <a:buNone/>
            </a:pPr>
            <a:r>
              <a:rPr lang="en-US" altLang="zh-CN" sz="1600" dirty="0" smtClean="0"/>
              <a:t>void main(</a:t>
            </a:r>
            <a:r>
              <a:rPr lang="en-US" altLang="zh-CN" sz="1600" dirty="0" err="1" smtClean="0"/>
              <a:t>int</a:t>
            </a:r>
            <a:r>
              <a:rPr lang="en-US" altLang="zh-CN" sz="1600" dirty="0" smtClean="0"/>
              <a:t> </a:t>
            </a:r>
            <a:r>
              <a:rPr lang="en-US" altLang="zh-CN" sz="1600" dirty="0" err="1" smtClean="0"/>
              <a:t>argc</a:t>
            </a:r>
            <a:r>
              <a:rPr lang="en-US" altLang="zh-CN" sz="1600" dirty="0" smtClean="0"/>
              <a:t>, char *</a:t>
            </a:r>
            <a:r>
              <a:rPr lang="en-US" altLang="zh-CN" sz="1600" dirty="0" err="1" smtClean="0"/>
              <a:t>argv</a:t>
            </a:r>
            <a:r>
              <a:rPr lang="en-US" altLang="zh-CN" sz="1600" dirty="0" smtClean="0"/>
              <a:t>)</a:t>
            </a:r>
            <a:endParaRPr lang="en-US" altLang="zh-CN" sz="1600" dirty="0" smtClean="0"/>
          </a:p>
          <a:p>
            <a:pPr>
              <a:buNone/>
            </a:pPr>
            <a:r>
              <a:rPr lang="en-US" altLang="zh-CN" sz="1600" dirty="0" smtClean="0"/>
              <a:t>{</a:t>
            </a:r>
            <a:endParaRPr lang="en-US" altLang="zh-CN" sz="1600" dirty="0" smtClean="0"/>
          </a:p>
          <a:p>
            <a:pPr>
              <a:buNone/>
            </a:pP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parallel</a:t>
            </a:r>
            <a:endParaRPr lang="en-US" altLang="zh-CN" sz="1600" dirty="0" smtClean="0"/>
          </a:p>
          <a:p>
            <a:pPr>
              <a:buNone/>
            </a:pPr>
            <a:r>
              <a:rPr lang="zh-CN" altLang="en-US" sz="1600" dirty="0" smtClean="0"/>
              <a:t>     </a:t>
            </a:r>
            <a:r>
              <a:rPr lang="en-US" altLang="zh-CN" sz="1600" dirty="0" smtClean="0"/>
              <a:t> {</a:t>
            </a:r>
            <a:endParaRPr lang="en-US" altLang="zh-CN" sz="1600" dirty="0" smtClean="0"/>
          </a:p>
          <a:p>
            <a:pPr>
              <a:buNone/>
            </a:pP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sections</a:t>
            </a:r>
            <a:endParaRPr lang="en-US" altLang="zh-CN" sz="1600" dirty="0" smtClean="0"/>
          </a:p>
          <a:p>
            <a:pPr>
              <a:buNone/>
            </a:pPr>
            <a:r>
              <a:rPr lang="zh-CN" altLang="en-US" sz="1600" dirty="0" smtClean="0"/>
              <a:t>          </a:t>
            </a:r>
            <a:r>
              <a:rPr lang="en-US" altLang="zh-CN" sz="1600" dirty="0" smtClean="0"/>
              <a:t>{</a:t>
            </a:r>
            <a:endParaRPr lang="en-US" altLang="zh-CN" sz="1600" dirty="0" smtClean="0"/>
          </a:p>
          <a:p>
            <a:pPr>
              <a:buNone/>
            </a:pP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section</a:t>
            </a:r>
            <a:endParaRPr lang="en-US" altLang="zh-CN" sz="1600" dirty="0" smtClean="0"/>
          </a:p>
          <a:p>
            <a:pPr>
              <a:buNone/>
            </a:pPr>
            <a:r>
              <a:rPr lang="en-US" altLang="zh-CN" sz="1600" dirty="0" smtClean="0"/>
              <a:t>       </a:t>
            </a:r>
            <a:r>
              <a:rPr lang="zh-CN" altLang="en-US" sz="1600" dirty="0" smtClean="0"/>
              <a:t>          </a:t>
            </a:r>
            <a:r>
              <a:rPr lang="en-US" altLang="zh-CN" sz="1600" dirty="0" err="1" smtClean="0"/>
              <a:t>printf</a:t>
            </a:r>
            <a:r>
              <a:rPr lang="en-US" altLang="zh-CN" sz="1600" dirty="0" smtClean="0"/>
              <a:t>(“section 1 </a:t>
            </a:r>
            <a:r>
              <a:rPr lang="en-US" altLang="zh-CN" sz="1600" dirty="0" err="1" smtClean="0"/>
              <a:t>ThreadId</a:t>
            </a:r>
            <a:r>
              <a:rPr lang="en-US" altLang="zh-CN" sz="1600" dirty="0" smtClean="0"/>
              <a:t> = %d\n”, </a:t>
            </a:r>
            <a:r>
              <a:rPr lang="en-US" altLang="zh-CN" sz="1600" dirty="0" err="1" smtClean="0"/>
              <a:t>omp_get_thread_num</a:t>
            </a:r>
            <a:r>
              <a:rPr lang="en-US" altLang="zh-CN" sz="1600" dirty="0" smtClean="0"/>
              <a:t>());</a:t>
            </a:r>
            <a:endParaRPr lang="en-US" altLang="zh-CN" sz="1600" dirty="0" smtClean="0"/>
          </a:p>
          <a:p>
            <a:pPr>
              <a:buNone/>
            </a:pP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section </a:t>
            </a:r>
            <a:endParaRPr lang="en-US" altLang="zh-CN" sz="1600" dirty="0" smtClean="0"/>
          </a:p>
          <a:p>
            <a:pPr>
              <a:buNone/>
            </a:pPr>
            <a:r>
              <a:rPr lang="en-US" altLang="zh-CN" sz="1600" dirty="0" smtClean="0"/>
              <a:t>       </a:t>
            </a:r>
            <a:r>
              <a:rPr lang="zh-CN" altLang="en-US" sz="1600" dirty="0" smtClean="0"/>
              <a:t>          </a:t>
            </a:r>
            <a:r>
              <a:rPr lang="en-US" altLang="zh-CN" sz="1600" dirty="0" err="1" smtClean="0"/>
              <a:t>printf</a:t>
            </a:r>
            <a:r>
              <a:rPr lang="en-US" altLang="zh-CN" sz="1600" dirty="0" smtClean="0"/>
              <a:t>(“section 2 </a:t>
            </a:r>
            <a:r>
              <a:rPr lang="en-US" altLang="zh-CN" sz="1600" dirty="0" err="1" smtClean="0"/>
              <a:t>ThreadId</a:t>
            </a:r>
            <a:r>
              <a:rPr lang="en-US" altLang="zh-CN" sz="1600" dirty="0" smtClean="0"/>
              <a:t> = %d\n”, </a:t>
            </a:r>
            <a:r>
              <a:rPr lang="en-US" altLang="zh-CN" sz="1600" dirty="0" err="1" smtClean="0"/>
              <a:t>omp_get_thread_num</a:t>
            </a:r>
            <a:r>
              <a:rPr lang="en-US" altLang="zh-CN" sz="1600" dirty="0" smtClean="0"/>
              <a:t>());</a:t>
            </a:r>
            <a:endParaRPr lang="en-US" altLang="zh-CN" sz="1600" dirty="0" smtClean="0"/>
          </a:p>
          <a:p>
            <a:pPr>
              <a:buNone/>
            </a:pPr>
            <a:r>
              <a:rPr lang="zh-CN" altLang="en-US" sz="1600" dirty="0" smtClean="0"/>
              <a:t>           </a:t>
            </a:r>
            <a:r>
              <a:rPr lang="en-US" altLang="zh-CN" sz="1600" dirty="0" smtClean="0"/>
              <a:t>}</a:t>
            </a:r>
            <a:endParaRPr lang="en-US" altLang="zh-CN" sz="1600" dirty="0" smtClean="0"/>
          </a:p>
          <a:p>
            <a:pPr>
              <a:buNone/>
            </a:pP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sections</a:t>
            </a:r>
            <a:endParaRPr lang="en-US" altLang="zh-CN" sz="1600" dirty="0" smtClean="0"/>
          </a:p>
          <a:p>
            <a:pPr>
              <a:buNone/>
            </a:pPr>
            <a:r>
              <a:rPr lang="zh-CN" altLang="en-US" sz="1600" dirty="0" smtClean="0"/>
              <a:t>           </a:t>
            </a:r>
            <a:r>
              <a:rPr lang="en-US" altLang="zh-CN" sz="1600" dirty="0" smtClean="0"/>
              <a:t>{</a:t>
            </a:r>
            <a:endParaRPr lang="en-US" altLang="zh-CN" sz="1600" dirty="0" smtClean="0"/>
          </a:p>
          <a:p>
            <a:pPr>
              <a:buNone/>
            </a:pPr>
            <a:r>
              <a:rPr lang="en-US" altLang="zh-CN" sz="1600" dirty="0" smtClean="0"/>
              <a:t> </a:t>
            </a: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section</a:t>
            </a:r>
            <a:endParaRPr lang="en-US" altLang="zh-CN" sz="1600" dirty="0" smtClean="0"/>
          </a:p>
          <a:p>
            <a:pPr>
              <a:buNone/>
            </a:pPr>
            <a:r>
              <a:rPr lang="en-US" altLang="zh-CN" sz="1600" dirty="0" smtClean="0"/>
              <a:t>       </a:t>
            </a:r>
            <a:r>
              <a:rPr lang="zh-CN" altLang="en-US" sz="1600" dirty="0" smtClean="0"/>
              <a:t>          </a:t>
            </a:r>
            <a:r>
              <a:rPr lang="en-US" altLang="zh-CN" sz="1600" dirty="0" err="1" smtClean="0"/>
              <a:t>printf</a:t>
            </a:r>
            <a:r>
              <a:rPr lang="en-US" altLang="zh-CN" sz="1600" dirty="0" smtClean="0"/>
              <a:t>(“section 3 </a:t>
            </a:r>
            <a:r>
              <a:rPr lang="en-US" altLang="zh-CN" sz="1600" dirty="0" err="1" smtClean="0"/>
              <a:t>ThreadId</a:t>
            </a:r>
            <a:r>
              <a:rPr lang="en-US" altLang="zh-CN" sz="1600" dirty="0" smtClean="0"/>
              <a:t> = %d\n”, </a:t>
            </a:r>
            <a:r>
              <a:rPr lang="en-US" altLang="zh-CN" sz="1600" dirty="0" err="1" smtClean="0"/>
              <a:t>omp_get_thread_num</a:t>
            </a:r>
            <a:r>
              <a:rPr lang="en-US" altLang="zh-CN" sz="1600" dirty="0" smtClean="0"/>
              <a:t>());</a:t>
            </a:r>
            <a:endParaRPr lang="en-US" altLang="zh-CN" sz="1600" dirty="0" smtClean="0"/>
          </a:p>
          <a:p>
            <a:pPr>
              <a:buNone/>
            </a:pPr>
            <a:r>
              <a:rPr lang="zh-CN" altLang="en-US" sz="1600" dirty="0" smtClean="0"/>
              <a:t>                 </a:t>
            </a:r>
            <a:r>
              <a:rPr lang="en-US" altLang="zh-CN" sz="1600" dirty="0" smtClean="0"/>
              <a:t>#</a:t>
            </a:r>
            <a:r>
              <a:rPr lang="en-US" altLang="zh-CN" sz="1600" dirty="0" err="1" smtClean="0"/>
              <a:t>pragma</a:t>
            </a:r>
            <a:r>
              <a:rPr lang="en-US" altLang="zh-CN" sz="1600" dirty="0" smtClean="0"/>
              <a:t> </a:t>
            </a:r>
            <a:r>
              <a:rPr lang="en-US" altLang="zh-CN" sz="1600" dirty="0" err="1" smtClean="0"/>
              <a:t>omp</a:t>
            </a:r>
            <a:r>
              <a:rPr lang="en-US" altLang="zh-CN" sz="1600" dirty="0" smtClean="0"/>
              <a:t> section </a:t>
            </a:r>
            <a:endParaRPr lang="en-US" altLang="zh-CN" sz="1600" dirty="0" smtClean="0"/>
          </a:p>
          <a:p>
            <a:pPr>
              <a:buNone/>
            </a:pPr>
            <a:r>
              <a:rPr lang="en-US" altLang="zh-CN" sz="1600" dirty="0" smtClean="0"/>
              <a:t>       </a:t>
            </a:r>
            <a:r>
              <a:rPr lang="zh-CN" altLang="en-US" sz="1600" dirty="0" smtClean="0"/>
              <a:t>          </a:t>
            </a:r>
            <a:r>
              <a:rPr lang="en-US" altLang="zh-CN" sz="1600" dirty="0" err="1" smtClean="0"/>
              <a:t>printf</a:t>
            </a:r>
            <a:r>
              <a:rPr lang="en-US" altLang="zh-CN" sz="1600" dirty="0" smtClean="0"/>
              <a:t>(“section 4 </a:t>
            </a:r>
            <a:r>
              <a:rPr lang="en-US" altLang="zh-CN" sz="1600" dirty="0" err="1" smtClean="0"/>
              <a:t>ThreadId</a:t>
            </a:r>
            <a:r>
              <a:rPr lang="en-US" altLang="zh-CN" sz="1600" dirty="0" smtClean="0"/>
              <a:t> = %d\n”, </a:t>
            </a:r>
            <a:r>
              <a:rPr lang="en-US" altLang="zh-CN" sz="1600" dirty="0" err="1" smtClean="0"/>
              <a:t>omp_get_thread_num</a:t>
            </a:r>
            <a:r>
              <a:rPr lang="en-US" altLang="zh-CN" sz="1600" dirty="0" smtClean="0"/>
              <a:t>());</a:t>
            </a:r>
            <a:endParaRPr lang="en-US" altLang="zh-CN" sz="1600" dirty="0" smtClean="0"/>
          </a:p>
          <a:p>
            <a:pPr>
              <a:buNone/>
            </a:pPr>
            <a:r>
              <a:rPr lang="zh-CN" altLang="en-US" sz="1600" dirty="0" smtClean="0"/>
              <a:t>            </a:t>
            </a:r>
            <a:r>
              <a:rPr lang="en-US" altLang="zh-CN" sz="1600" dirty="0" smtClean="0"/>
              <a:t>}</a:t>
            </a:r>
            <a:endParaRPr lang="en-US" altLang="zh-CN" sz="1600" dirty="0" smtClean="0"/>
          </a:p>
          <a:p>
            <a:pPr>
              <a:buNone/>
            </a:pPr>
            <a:r>
              <a:rPr lang="en-US" altLang="zh-CN" sz="1600" dirty="0" smtClean="0"/>
              <a:t>     }</a:t>
            </a:r>
            <a:endParaRPr lang="en-US" altLang="zh-CN" sz="1600" dirty="0" smtClean="0"/>
          </a:p>
          <a:p>
            <a:pPr>
              <a:buNone/>
            </a:pPr>
            <a:r>
              <a:rPr lang="en-US" altLang="zh-CN" sz="1600" dirty="0" smtClean="0"/>
              <a:t>}</a:t>
            </a:r>
            <a:endParaRPr lang="en-US" altLang="zh-CN" sz="1600" dirty="0" smtClean="0"/>
          </a:p>
        </p:txBody>
      </p:sp>
      <p:sp>
        <p:nvSpPr>
          <p:cNvPr id="50179" name="矩形 5"/>
          <p:cNvSpPr>
            <a:spLocks noChangeArrowheads="1"/>
          </p:cNvSpPr>
          <p:nvPr/>
        </p:nvSpPr>
        <p:spPr bwMode="auto">
          <a:xfrm>
            <a:off x="5867400" y="620713"/>
            <a:ext cx="2857500" cy="24431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zh-CN" altLang="en-US" dirty="0"/>
              <a:t>执行后将打印出以下结果：</a:t>
            </a:r>
            <a:endParaRPr lang="zh-CN" altLang="en-US" dirty="0"/>
          </a:p>
          <a:p>
            <a:r>
              <a:rPr lang="en-US" altLang="zh-CN" dirty="0"/>
              <a:t>section 1  </a:t>
            </a:r>
            <a:r>
              <a:rPr lang="en-US" altLang="zh-CN" dirty="0" err="1"/>
              <a:t>ThreadId</a:t>
            </a:r>
            <a:r>
              <a:rPr lang="en-US" altLang="zh-CN" dirty="0"/>
              <a:t> = 0</a:t>
            </a:r>
            <a:endParaRPr lang="en-US" altLang="zh-CN" dirty="0"/>
          </a:p>
          <a:p>
            <a:r>
              <a:rPr lang="en-US" altLang="zh-CN" dirty="0"/>
              <a:t>section 2  </a:t>
            </a:r>
            <a:r>
              <a:rPr lang="en-US" altLang="zh-CN" dirty="0" err="1"/>
              <a:t>ThreadId</a:t>
            </a:r>
            <a:r>
              <a:rPr lang="en-US" altLang="zh-CN" dirty="0"/>
              <a:t> = 1</a:t>
            </a:r>
            <a:endParaRPr lang="en-US" altLang="zh-CN" dirty="0"/>
          </a:p>
          <a:p>
            <a:r>
              <a:rPr lang="en-US" altLang="zh-CN" dirty="0"/>
              <a:t>section 4  </a:t>
            </a:r>
            <a:r>
              <a:rPr lang="en-US" altLang="zh-CN" dirty="0" err="1"/>
              <a:t>ThreadId</a:t>
            </a:r>
            <a:r>
              <a:rPr lang="en-US" altLang="zh-CN" dirty="0"/>
              <a:t> = 1</a:t>
            </a:r>
            <a:endParaRPr lang="en-US" altLang="zh-CN" dirty="0"/>
          </a:p>
          <a:p>
            <a:r>
              <a:rPr lang="en-US" altLang="zh-CN" dirty="0"/>
              <a:t>Section 3 </a:t>
            </a:r>
            <a:r>
              <a:rPr lang="en-US" altLang="zh-CN" dirty="0" err="1"/>
              <a:t>ThreadId</a:t>
            </a:r>
            <a:r>
              <a:rPr lang="en-US" altLang="zh-CN" dirty="0"/>
              <a:t> = 0</a:t>
            </a:r>
            <a:endParaRPr lang="en-US" altLang="zh-CN" dirty="0"/>
          </a:p>
          <a:p>
            <a:r>
              <a:rPr lang="zh-CN" altLang="en-US" sz="1600" dirty="0"/>
              <a:t>两个</a:t>
            </a:r>
            <a:r>
              <a:rPr lang="en-US" altLang="zh-CN" sz="1600" dirty="0"/>
              <a:t>sections</a:t>
            </a:r>
            <a:r>
              <a:rPr lang="zh-CN" altLang="en-US" sz="1600" dirty="0"/>
              <a:t>语句是串行执行的，即第二个</a:t>
            </a:r>
            <a:r>
              <a:rPr lang="en-US" altLang="zh-CN" sz="1600" dirty="0"/>
              <a:t>sections</a:t>
            </a:r>
            <a:r>
              <a:rPr lang="zh-CN" altLang="en-US" sz="1600" dirty="0"/>
              <a:t>语句里的代码要等第一个</a:t>
            </a:r>
            <a:r>
              <a:rPr lang="en-US" altLang="zh-CN" sz="1600" dirty="0"/>
              <a:t>sections</a:t>
            </a:r>
            <a:r>
              <a:rPr lang="zh-CN" altLang="en-US" sz="1600" dirty="0"/>
              <a:t>语句里的代码执行完后才能执行</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589280" y="1214120"/>
            <a:ext cx="7705725" cy="5257800"/>
          </a:xfrm>
        </p:spPr>
        <p:txBody>
          <a:bodyPr/>
          <a:lstStyle/>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#include &lt;omp.h&gt;</a:t>
            </a:r>
            <a:r>
              <a:rPr lang="en-US" altLang="zh-HK" sz="1600" smtClean="0">
                <a:latin typeface="Times New Roman" panose="02020603050405020304" pitchFamily="18" charset="0"/>
              </a:rPr>
              <a:t>//eg2</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#define N     1000</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int main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int i;</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float a[N], b[N], c[N];</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 Some initializations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for (i=0; i &lt; N; i++)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a[i] = b[i] = i * 1.0;</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#pragma omp parallel shared(a,b,c) private(i)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#pragma omp sections </a:t>
            </a:r>
            <a:r>
              <a:rPr lang="en-US" altLang="zh-CN" sz="1600" smtClean="0">
                <a:solidFill>
                  <a:schemeClr val="tx2"/>
                </a:solidFill>
                <a:latin typeface="Times New Roman" panose="02020603050405020304" pitchFamily="18" charset="0"/>
              </a:rPr>
              <a:t>nowait</a:t>
            </a:r>
            <a:r>
              <a:rPr lang="en-US" altLang="zh-CN" sz="1600" smtClean="0">
                <a:latin typeface="Times New Roman" panose="02020603050405020304" pitchFamily="18" charset="0"/>
              </a:rPr>
              <a:t>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#pragma omp section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for (i=0; i &lt; N/2; i++)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c[i] = a[i] + b[i];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#pragma omp section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for (i=N/2; i &lt; N; i++)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c[i] = a[i] + b[i];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  /* end of sections */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 /* end of parallel section */</a:t>
            </a:r>
            <a:endParaRPr lang="en-US" altLang="zh-CN" sz="160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smtClean="0">
                <a:latin typeface="Times New Roman" panose="02020603050405020304" pitchFamily="18" charset="0"/>
              </a:rPr>
              <a:t>} </a:t>
            </a:r>
            <a:endParaRPr lang="zh-CN" altLang="en-US" sz="1600" smtClean="0">
              <a:latin typeface="Times New Roman" panose="02020603050405020304" pitchFamily="18" charset="0"/>
            </a:endParaRPr>
          </a:p>
        </p:txBody>
      </p:sp>
      <p:sp>
        <p:nvSpPr>
          <p:cNvPr id="51203"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normAutofit fontScale="90000"/>
          </a:bodyPr>
          <a:lstStyle/>
          <a:p>
            <a:r>
              <a:rPr lang="en-US" altLang="zh-CN" smtClean="0"/>
              <a:t>For</a:t>
            </a:r>
            <a:r>
              <a:rPr lang="zh-CN" altLang="en-US" smtClean="0"/>
              <a:t>与</a:t>
            </a:r>
            <a:r>
              <a:rPr lang="en-US" altLang="zh-CN" smtClean="0"/>
              <a:t>Section</a:t>
            </a:r>
            <a:r>
              <a:rPr lang="zh-CN" altLang="en-US" smtClean="0"/>
              <a:t>区别</a:t>
            </a:r>
            <a:endParaRPr lang="zh-CN" altLang="en-US" smtClean="0"/>
          </a:p>
        </p:txBody>
      </p:sp>
      <p:sp>
        <p:nvSpPr>
          <p:cNvPr id="52227" name="内容占位符 2"/>
          <p:cNvSpPr>
            <a:spLocks noGrp="1"/>
          </p:cNvSpPr>
          <p:nvPr>
            <p:ph idx="1"/>
          </p:nvPr>
        </p:nvSpPr>
        <p:spPr/>
        <p:txBody>
          <a:bodyPr>
            <a:normAutofit/>
          </a:bodyPr>
          <a:lstStyle/>
          <a:p>
            <a:pPr>
              <a:lnSpc>
                <a:spcPct val="150000"/>
              </a:lnSpc>
            </a:pPr>
            <a:r>
              <a:rPr lang="zh-CN" altLang="en-US" smtClean="0"/>
              <a:t>用</a:t>
            </a:r>
            <a:r>
              <a:rPr lang="en-US" altLang="zh-CN" smtClean="0"/>
              <a:t>for</a:t>
            </a:r>
            <a:r>
              <a:rPr lang="zh-CN" altLang="en-US" smtClean="0"/>
              <a:t>语句来分摊是由系统自动进行，只要每次循环间没有时间上的差距，那么分摊是很均匀的。</a:t>
            </a:r>
            <a:endParaRPr lang="en-US" altLang="zh-CN" smtClean="0"/>
          </a:p>
          <a:p>
            <a:pPr>
              <a:lnSpc>
                <a:spcPct val="150000"/>
              </a:lnSpc>
            </a:pPr>
            <a:r>
              <a:rPr lang="zh-CN" altLang="en-US" smtClean="0"/>
              <a:t>使用</a:t>
            </a:r>
            <a:r>
              <a:rPr lang="en-US" altLang="zh-CN" smtClean="0"/>
              <a:t>section</a:t>
            </a:r>
            <a:r>
              <a:rPr lang="zh-CN" altLang="en-US" smtClean="0"/>
              <a:t>来划分线程是一种手工划分线程的方式，最终并行性的好坏得依赖于程序员。</a:t>
            </a:r>
            <a:endParaRPr lang="zh-CN" altLang="en-US" smtClean="0"/>
          </a:p>
          <a:p>
            <a:endParaRPr lang="zh-CN" altLang="en-US" smtClean="0"/>
          </a:p>
        </p:txBody>
      </p:sp>
      <p:sp>
        <p:nvSpPr>
          <p:cNvPr id="52228" name="日期占位符 3"/>
          <p:cNvSpPr txBox="1">
            <a:spLocks noGrp="1"/>
          </p:cNvSpPr>
          <p:nvPr/>
        </p:nvSpPr>
        <p:spPr bwMode="auto">
          <a:xfrm>
            <a:off x="457200" y="6248400"/>
            <a:ext cx="2133600" cy="457200"/>
          </a:xfrm>
          <a:prstGeom prst="rect">
            <a:avLst/>
          </a:prstGeom>
          <a:noFill/>
          <a:ln w="9525">
            <a:noFill/>
            <a:miter lim="800000"/>
          </a:ln>
        </p:spPr>
        <p:txBody>
          <a:bodyPr/>
          <a:lstStyle/>
          <a:p>
            <a:fld id="{56B2229F-A1B1-44B7-90A4-0757D77919A6}" type="datetime1">
              <a:rPr lang="zh-CN" altLang="en-US" sz="1000"/>
            </a:fld>
            <a:endParaRPr lang="en-US" altLang="zh-CN" sz="1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a:bodyPr>
          <a:lstStyle/>
          <a:p>
            <a:br>
              <a:rPr lang="en-US" altLang="zh-CN" sz="3200" dirty="0">
                <a:latin typeface="Helvetica" charset="0"/>
                <a:ea typeface="MS PGothic" panose="020B0600070205080204" pitchFamily="34" charset="-128"/>
              </a:rPr>
            </a:br>
            <a:endParaRPr lang="en-US" altLang="zh-CN" sz="3200" dirty="0">
              <a:latin typeface="Helvetica" charset="0"/>
              <a:ea typeface="MS PGothic" panose="020B0600070205080204" pitchFamily="34" charset="-128"/>
            </a:endParaRPr>
          </a:p>
        </p:txBody>
      </p:sp>
      <p:sp>
        <p:nvSpPr>
          <p:cNvPr id="5" name="文本占位符 4"/>
          <p:cNvSpPr>
            <a:spLocks noGrp="1"/>
          </p:cNvSpPr>
          <p:nvPr>
            <p:ph type="body" idx="1"/>
          </p:nvPr>
        </p:nvSpPr>
        <p:spPr>
          <a:xfrm>
            <a:off x="817245" y="2465705"/>
            <a:ext cx="7772400" cy="681355"/>
          </a:xfrm>
        </p:spPr>
        <p:txBody>
          <a:bodyPr>
            <a:normAutofit/>
          </a:bodyPr>
          <a:lstStyle/>
          <a:p>
            <a:pPr algn="ctr"/>
            <a:r>
              <a:rPr lang="en-US" altLang="zh-CN" sz="3200" b="1" cap="all" dirty="0">
                <a:solidFill>
                  <a:srgbClr val="FF0000"/>
                </a:solidFill>
                <a:ea typeface="宋体" panose="02010600030101010101" pitchFamily="2" charset="-122"/>
                <a:cs typeface="+mj-cs"/>
              </a:rPr>
              <a:t> TASk</a:t>
            </a:r>
            <a:r>
              <a:rPr lang="zh-CN" altLang="en-US" sz="3200" b="1" cap="all" dirty="0">
                <a:solidFill>
                  <a:srgbClr val="FF0000"/>
                </a:solidFill>
                <a:ea typeface="宋体" panose="02010600030101010101" pitchFamily="2" charset="-122"/>
                <a:cs typeface="+mj-cs"/>
              </a:rPr>
              <a:t>编译指导语句</a:t>
            </a:r>
            <a:endParaRPr lang="zh-CN" altLang="en-US" sz="3200" b="1" cap="all" dirty="0">
              <a:solidFill>
                <a:srgbClr val="FF0000"/>
              </a:solidFill>
              <a:ea typeface="宋体" panose="02010600030101010101" pitchFamily="2" charset="-122"/>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61736"/>
            <a:ext cx="8715436" cy="553720"/>
          </a:xfrm>
          <a:prstGeom prst="rect">
            <a:avLst/>
          </a:prstGeom>
        </p:spPr>
        <p:txBody>
          <a:bodyPr vert="horz" wrap="square" lIns="0" tIns="0" rIns="0" bIns="0" rtlCol="0">
            <a:spAutoFit/>
          </a:bodyPr>
          <a:lstStyle/>
          <a:p>
            <a:pPr marL="149225"/>
            <a:r>
              <a:rPr lang="zh-CN" dirty="0"/>
              <a:t>什么是</a:t>
            </a:r>
            <a:r>
              <a:rPr dirty="0"/>
              <a:t>tasks</a:t>
            </a:r>
            <a:r>
              <a:rPr spc="-22" dirty="0"/>
              <a:t>?</a:t>
            </a:r>
            <a:endParaRPr spc="-22" dirty="0"/>
          </a:p>
        </p:txBody>
      </p:sp>
      <p:sp>
        <p:nvSpPr>
          <p:cNvPr id="3" name="object 3"/>
          <p:cNvSpPr txBox="1"/>
          <p:nvPr/>
        </p:nvSpPr>
        <p:spPr>
          <a:xfrm>
            <a:off x="677518" y="1913974"/>
            <a:ext cx="5185064" cy="3030220"/>
          </a:xfrm>
          <a:prstGeom prst="rect">
            <a:avLst/>
          </a:prstGeom>
        </p:spPr>
        <p:txBody>
          <a:bodyPr vert="horz" wrap="square" lIns="0" tIns="0" rIns="0" bIns="0" rtlCol="0">
            <a:spAutoFit/>
          </a:bodyPr>
          <a:lstStyle/>
          <a:p>
            <a:pPr marL="205105" indent="-193675">
              <a:buFont typeface="Arial" panose="020B0604020202020204"/>
              <a:buChar char="•"/>
              <a:tabLst>
                <a:tab pos="213360" algn="l"/>
              </a:tabLst>
            </a:pPr>
            <a:r>
              <a:rPr sz="2200" spc="-13" dirty="0">
                <a:latin typeface="Arial" panose="020B0604020202020204"/>
                <a:cs typeface="Arial" panose="020B0604020202020204"/>
              </a:rPr>
              <a:t>T</a:t>
            </a:r>
            <a:r>
              <a:rPr sz="2200" dirty="0">
                <a:latin typeface="Arial" panose="020B0604020202020204"/>
                <a:cs typeface="Arial" panose="020B0604020202020204"/>
              </a:rPr>
              <a:t>asks</a:t>
            </a:r>
            <a:r>
              <a:rPr lang="zh-CN" sz="2200" dirty="0">
                <a:latin typeface="Arial" panose="020B0604020202020204"/>
                <a:cs typeface="Arial" panose="020B0604020202020204"/>
              </a:rPr>
              <a:t>（任务）是独立的工作单元</a:t>
            </a:r>
            <a:endParaRPr lang="zh-CN" sz="2200" dirty="0">
              <a:latin typeface="Arial" panose="020B0604020202020204"/>
              <a:cs typeface="Arial" panose="020B0604020202020204"/>
            </a:endParaRPr>
          </a:p>
          <a:p>
            <a:pPr marL="205105" indent="-193675">
              <a:buFont typeface="Arial" panose="020B0604020202020204"/>
              <a:buChar char="•"/>
              <a:tabLst>
                <a:tab pos="213360" algn="l"/>
              </a:tabLst>
            </a:pPr>
            <a:r>
              <a:rPr sz="2200" spc="-13" dirty="0">
                <a:latin typeface="Arial" panose="020B0604020202020204"/>
                <a:cs typeface="Arial" panose="020B0604020202020204"/>
              </a:rPr>
              <a:t>T</a:t>
            </a:r>
            <a:r>
              <a:rPr sz="2200" dirty="0">
                <a:latin typeface="Arial" panose="020B0604020202020204"/>
                <a:cs typeface="Arial" panose="020B0604020202020204"/>
              </a:rPr>
              <a:t>asks</a:t>
            </a:r>
            <a:r>
              <a:rPr lang="zh-CN" sz="2200" dirty="0">
                <a:latin typeface="Arial" panose="020B0604020202020204"/>
                <a:cs typeface="Arial" panose="020B0604020202020204"/>
              </a:rPr>
              <a:t>的组成：</a:t>
            </a:r>
            <a:endParaRPr lang="zh-CN" sz="2200" dirty="0">
              <a:latin typeface="Arial" panose="020B0604020202020204"/>
              <a:cs typeface="Arial" panose="020B0604020202020204"/>
            </a:endParaRPr>
          </a:p>
          <a:p>
            <a:pPr marL="519430" lvl="1" indent="-212090">
              <a:spcBef>
                <a:spcPts val="465"/>
              </a:spcBef>
              <a:buFont typeface="Verdana" panose="020B0604030504040204"/>
              <a:buChar char="–"/>
              <a:tabLst>
                <a:tab pos="520065" algn="l"/>
              </a:tabLst>
            </a:pPr>
            <a:r>
              <a:rPr lang="zh-CN" altLang="en-US" dirty="0">
                <a:latin typeface="Arial" panose="020B0604020202020204"/>
                <a:cs typeface="Arial" panose="020B0604020202020204"/>
              </a:rPr>
              <a:t>被执行的代码</a:t>
            </a:r>
            <a:endParaRPr lang="zh-CN" altLang="en-US" dirty="0">
              <a:latin typeface="Arial" panose="020B0604020202020204"/>
              <a:cs typeface="Arial" panose="020B0604020202020204"/>
            </a:endParaRPr>
          </a:p>
          <a:p>
            <a:pPr marL="519430" lvl="1" indent="-212090">
              <a:spcBef>
                <a:spcPts val="450"/>
              </a:spcBef>
              <a:buFont typeface="Verdana" panose="020B0604030504040204"/>
              <a:buChar char="–"/>
              <a:tabLst>
                <a:tab pos="520065" algn="l"/>
              </a:tabLst>
            </a:pPr>
            <a:r>
              <a:rPr lang="zh-CN" dirty="0">
                <a:latin typeface="Arial" panose="020B0604020202020204"/>
                <a:cs typeface="Arial" panose="020B0604020202020204"/>
              </a:rPr>
              <a:t>相关数据</a:t>
            </a:r>
            <a:endParaRPr lang="zh-CN" dirty="0">
              <a:latin typeface="Arial" panose="020B0604020202020204"/>
              <a:cs typeface="Arial" panose="020B0604020202020204"/>
            </a:endParaRPr>
          </a:p>
          <a:p>
            <a:pPr marL="205105" marR="473075" indent="-193675">
              <a:lnSpc>
                <a:spcPct val="101000"/>
              </a:lnSpc>
              <a:spcBef>
                <a:spcPts val="405"/>
              </a:spcBef>
              <a:buFont typeface="Arial" panose="020B0604020202020204"/>
              <a:buChar char="•"/>
              <a:tabLst>
                <a:tab pos="213360" algn="l"/>
              </a:tabLst>
            </a:pPr>
            <a:r>
              <a:rPr sz="2200" spc="-13" dirty="0">
                <a:latin typeface="Arial" panose="020B0604020202020204"/>
                <a:cs typeface="Arial" panose="020B0604020202020204"/>
              </a:rPr>
              <a:t>T</a:t>
            </a:r>
            <a:r>
              <a:rPr sz="2200" dirty="0">
                <a:latin typeface="Arial" panose="020B0604020202020204"/>
                <a:cs typeface="Arial" panose="020B0604020202020204"/>
              </a:rPr>
              <a:t>hreads</a:t>
            </a:r>
            <a:r>
              <a:rPr sz="2200" spc="-4" dirty="0">
                <a:latin typeface="Arial" panose="020B0604020202020204"/>
                <a:cs typeface="Arial" panose="020B0604020202020204"/>
              </a:rPr>
              <a:t> </a:t>
            </a:r>
            <a:r>
              <a:rPr sz="2200" dirty="0">
                <a:latin typeface="Arial" panose="020B0604020202020204"/>
                <a:cs typeface="Arial" panose="020B0604020202020204"/>
              </a:rPr>
              <a:t>are</a:t>
            </a:r>
            <a:r>
              <a:rPr sz="2200" spc="-4" dirty="0">
                <a:latin typeface="Arial" panose="020B0604020202020204"/>
                <a:cs typeface="Arial" panose="020B0604020202020204"/>
              </a:rPr>
              <a:t> </a:t>
            </a:r>
            <a:r>
              <a:rPr sz="2200" dirty="0">
                <a:latin typeface="Arial" panose="020B0604020202020204"/>
                <a:cs typeface="Arial" panose="020B0604020202020204"/>
              </a:rPr>
              <a:t>assigned</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o</a:t>
            </a:r>
            <a:r>
              <a:rPr sz="2200" spc="-4" dirty="0">
                <a:latin typeface="Arial" panose="020B0604020202020204"/>
                <a:cs typeface="Arial" panose="020B0604020202020204"/>
              </a:rPr>
              <a:t> </a:t>
            </a:r>
            <a:r>
              <a:rPr sz="2200" dirty="0">
                <a:latin typeface="Arial" panose="020B0604020202020204"/>
                <a:cs typeface="Arial" panose="020B0604020202020204"/>
              </a:rPr>
              <a:t>pe</a:t>
            </a:r>
            <a:r>
              <a:rPr sz="2200" spc="-9" dirty="0">
                <a:latin typeface="Arial" panose="020B0604020202020204"/>
                <a:cs typeface="Arial" panose="020B0604020202020204"/>
              </a:rPr>
              <a:t>rf</a:t>
            </a:r>
            <a:r>
              <a:rPr sz="2200" dirty="0">
                <a:latin typeface="Arial" panose="020B0604020202020204"/>
                <a:cs typeface="Arial" panose="020B0604020202020204"/>
              </a:rPr>
              <a:t>orm</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he work</a:t>
            </a:r>
            <a:r>
              <a:rPr sz="2200" spc="-4" dirty="0">
                <a:latin typeface="Arial" panose="020B0604020202020204"/>
                <a:cs typeface="Arial" panose="020B0604020202020204"/>
              </a:rPr>
              <a:t> </a:t>
            </a:r>
            <a:r>
              <a:rPr sz="2200" dirty="0">
                <a:latin typeface="Arial" panose="020B0604020202020204"/>
                <a:cs typeface="Arial" panose="020B0604020202020204"/>
              </a:rPr>
              <a:t>o</a:t>
            </a:r>
            <a:r>
              <a:rPr sz="2200" spc="-9" dirty="0">
                <a:latin typeface="Arial" panose="020B0604020202020204"/>
                <a:cs typeface="Arial" panose="020B0604020202020204"/>
              </a:rPr>
              <a:t>f</a:t>
            </a:r>
            <a:r>
              <a:rPr sz="2200" spc="-4" dirty="0">
                <a:latin typeface="Arial" panose="020B0604020202020204"/>
                <a:cs typeface="Arial" panose="020B0604020202020204"/>
              </a:rPr>
              <a:t> </a:t>
            </a:r>
            <a:r>
              <a:rPr sz="2200" dirty="0">
                <a:latin typeface="Arial" panose="020B0604020202020204"/>
                <a:cs typeface="Arial" panose="020B0604020202020204"/>
              </a:rPr>
              <a:t>each</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a</a:t>
            </a:r>
            <a:r>
              <a:rPr sz="2200" spc="-13" dirty="0">
                <a:latin typeface="Arial" panose="020B0604020202020204"/>
                <a:cs typeface="Arial" panose="020B0604020202020204"/>
              </a:rPr>
              <a:t>sk.</a:t>
            </a:r>
            <a:endParaRPr sz="2200" dirty="0">
              <a:latin typeface="Arial" panose="020B0604020202020204"/>
              <a:cs typeface="Arial" panose="020B0604020202020204"/>
            </a:endParaRPr>
          </a:p>
          <a:p>
            <a:pPr marL="524510" marR="4445" lvl="1" indent="-216535">
              <a:lnSpc>
                <a:spcPct val="101000"/>
              </a:lnSpc>
              <a:spcBef>
                <a:spcPts val="430"/>
              </a:spcBef>
              <a:buFont typeface="Verdana" panose="020B0604030504040204"/>
              <a:buChar char="–"/>
              <a:tabLst>
                <a:tab pos="520065" algn="l"/>
              </a:tabLst>
            </a:pPr>
            <a:r>
              <a:rPr spc="-13" dirty="0">
                <a:latin typeface="Arial" panose="020B0604020202020204"/>
                <a:cs typeface="Arial" panose="020B0604020202020204"/>
              </a:rPr>
              <a:t>T</a:t>
            </a:r>
            <a:r>
              <a:rPr dirty="0">
                <a:latin typeface="Arial" panose="020B0604020202020204"/>
                <a:cs typeface="Arial" panose="020B0604020202020204"/>
              </a:rPr>
              <a:t>he</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hread</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ha</a:t>
            </a:r>
            <a:r>
              <a:rPr spc="-9" dirty="0">
                <a:latin typeface="Arial" panose="020B0604020202020204"/>
                <a:cs typeface="Arial" panose="020B0604020202020204"/>
              </a:rPr>
              <a:t>t</a:t>
            </a:r>
            <a:r>
              <a:rPr spc="-4" dirty="0">
                <a:latin typeface="Arial" panose="020B0604020202020204"/>
                <a:cs typeface="Arial" panose="020B0604020202020204"/>
              </a:rPr>
              <a:t> </a:t>
            </a:r>
            <a:r>
              <a:rPr dirty="0">
                <a:latin typeface="Arial" panose="020B0604020202020204"/>
                <a:cs typeface="Arial" panose="020B0604020202020204"/>
              </a:rPr>
              <a:t>encoun</a:t>
            </a:r>
            <a:r>
              <a:rPr spc="-9" dirty="0">
                <a:latin typeface="Arial" panose="020B0604020202020204"/>
                <a:cs typeface="Arial" panose="020B0604020202020204"/>
              </a:rPr>
              <a:t>t</a:t>
            </a:r>
            <a:r>
              <a:rPr dirty="0">
                <a:latin typeface="Arial" panose="020B0604020202020204"/>
                <a:cs typeface="Arial" panose="020B0604020202020204"/>
              </a:rPr>
              <a:t>ers</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he</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ask</a:t>
            </a:r>
            <a:r>
              <a:rPr spc="-4" dirty="0">
                <a:latin typeface="Arial" panose="020B0604020202020204"/>
                <a:cs typeface="Arial" panose="020B0604020202020204"/>
              </a:rPr>
              <a:t> </a:t>
            </a:r>
            <a:r>
              <a:rPr dirty="0">
                <a:latin typeface="Arial" panose="020B0604020202020204"/>
                <a:cs typeface="Arial" panose="020B0604020202020204"/>
              </a:rPr>
              <a:t>con</a:t>
            </a:r>
            <a:r>
              <a:rPr spc="-9" dirty="0">
                <a:latin typeface="Arial" panose="020B0604020202020204"/>
                <a:cs typeface="Arial" panose="020B0604020202020204"/>
              </a:rPr>
              <a:t>st</a:t>
            </a:r>
            <a:r>
              <a:rPr dirty="0">
                <a:latin typeface="Arial" panose="020B0604020202020204"/>
                <a:cs typeface="Arial" panose="020B0604020202020204"/>
              </a:rPr>
              <a:t>ru</a:t>
            </a:r>
            <a:r>
              <a:rPr spc="-9" dirty="0">
                <a:latin typeface="Arial" panose="020B0604020202020204"/>
                <a:cs typeface="Arial" panose="020B0604020202020204"/>
              </a:rPr>
              <a:t>ct </a:t>
            </a:r>
            <a:r>
              <a:rPr dirty="0">
                <a:latin typeface="Arial" panose="020B0604020202020204"/>
                <a:cs typeface="Arial" panose="020B0604020202020204"/>
              </a:rPr>
              <a:t>may</a:t>
            </a:r>
            <a:r>
              <a:rPr spc="-4" dirty="0">
                <a:latin typeface="Arial" panose="020B0604020202020204"/>
                <a:cs typeface="Arial" panose="020B0604020202020204"/>
              </a:rPr>
              <a:t> </a:t>
            </a:r>
            <a:r>
              <a:rPr dirty="0">
                <a:latin typeface="Arial" panose="020B0604020202020204"/>
                <a:cs typeface="Arial" panose="020B0604020202020204"/>
              </a:rPr>
              <a:t>execu</a:t>
            </a:r>
            <a:r>
              <a:rPr spc="-9" dirty="0">
                <a:latin typeface="Arial" panose="020B0604020202020204"/>
                <a:cs typeface="Arial" panose="020B0604020202020204"/>
              </a:rPr>
              <a:t>t</a:t>
            </a:r>
            <a:r>
              <a:rPr dirty="0">
                <a:latin typeface="Arial" panose="020B0604020202020204"/>
                <a:cs typeface="Arial" panose="020B0604020202020204"/>
              </a:rPr>
              <a:t>e</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he</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ask</a:t>
            </a:r>
            <a:r>
              <a:rPr spc="-4" dirty="0">
                <a:latin typeface="Arial" panose="020B0604020202020204"/>
                <a:cs typeface="Arial" panose="020B0604020202020204"/>
              </a:rPr>
              <a:t> </a:t>
            </a:r>
            <a:r>
              <a:rPr dirty="0">
                <a:latin typeface="Arial" panose="020B0604020202020204"/>
                <a:cs typeface="Arial" panose="020B0604020202020204"/>
              </a:rPr>
              <a:t>immedia</a:t>
            </a:r>
            <a:r>
              <a:rPr spc="-9" dirty="0">
                <a:latin typeface="Arial" panose="020B0604020202020204"/>
                <a:cs typeface="Arial" panose="020B0604020202020204"/>
              </a:rPr>
              <a:t>t</a:t>
            </a:r>
            <a:r>
              <a:rPr dirty="0">
                <a:latin typeface="Arial" panose="020B0604020202020204"/>
                <a:cs typeface="Arial" panose="020B0604020202020204"/>
              </a:rPr>
              <a:t>el</a:t>
            </a:r>
            <a:r>
              <a:rPr spc="-9" dirty="0">
                <a:latin typeface="Arial" panose="020B0604020202020204"/>
                <a:cs typeface="Arial" panose="020B0604020202020204"/>
              </a:rPr>
              <a:t>y.</a:t>
            </a:r>
            <a:endParaRPr dirty="0">
              <a:latin typeface="Arial" panose="020B0604020202020204"/>
              <a:cs typeface="Arial" panose="020B0604020202020204"/>
            </a:endParaRPr>
          </a:p>
          <a:p>
            <a:pPr marL="519430" lvl="1" indent="-212090">
              <a:spcBef>
                <a:spcPts val="430"/>
              </a:spcBef>
              <a:buFont typeface="Verdana" panose="020B0604030504040204"/>
              <a:buChar char="–"/>
              <a:tabLst>
                <a:tab pos="520065" algn="l"/>
              </a:tabLst>
            </a:pPr>
            <a:r>
              <a:rPr spc="-13" dirty="0">
                <a:latin typeface="Arial" panose="020B0604020202020204"/>
                <a:cs typeface="Arial" panose="020B0604020202020204"/>
              </a:rPr>
              <a:t>T</a:t>
            </a:r>
            <a:r>
              <a:rPr dirty="0">
                <a:latin typeface="Arial" panose="020B0604020202020204"/>
                <a:cs typeface="Arial" panose="020B0604020202020204"/>
              </a:rPr>
              <a:t>he</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hreads</a:t>
            </a:r>
            <a:r>
              <a:rPr spc="-4" dirty="0">
                <a:latin typeface="Arial" panose="020B0604020202020204"/>
                <a:cs typeface="Arial" panose="020B0604020202020204"/>
              </a:rPr>
              <a:t> </a:t>
            </a:r>
            <a:r>
              <a:rPr dirty="0">
                <a:latin typeface="Arial" panose="020B0604020202020204"/>
                <a:cs typeface="Arial" panose="020B0604020202020204"/>
              </a:rPr>
              <a:t>may</a:t>
            </a:r>
            <a:r>
              <a:rPr spc="-4" dirty="0">
                <a:latin typeface="Arial" panose="020B0604020202020204"/>
                <a:cs typeface="Arial" panose="020B0604020202020204"/>
              </a:rPr>
              <a:t> </a:t>
            </a:r>
            <a:r>
              <a:rPr dirty="0">
                <a:latin typeface="Arial" panose="020B0604020202020204"/>
                <a:cs typeface="Arial" panose="020B0604020202020204"/>
              </a:rPr>
              <a:t>de</a:t>
            </a:r>
            <a:r>
              <a:rPr spc="-9" dirty="0">
                <a:latin typeface="Arial" panose="020B0604020202020204"/>
                <a:cs typeface="Arial" panose="020B0604020202020204"/>
              </a:rPr>
              <a:t>f</a:t>
            </a:r>
            <a:r>
              <a:rPr dirty="0">
                <a:latin typeface="Arial" panose="020B0604020202020204"/>
                <a:cs typeface="Arial" panose="020B0604020202020204"/>
              </a:rPr>
              <a:t>er</a:t>
            </a:r>
            <a:r>
              <a:rPr spc="-4" dirty="0">
                <a:latin typeface="Arial" panose="020B0604020202020204"/>
                <a:cs typeface="Arial" panose="020B0604020202020204"/>
              </a:rPr>
              <a:t> </a:t>
            </a:r>
            <a:r>
              <a:rPr dirty="0">
                <a:latin typeface="Arial" panose="020B0604020202020204"/>
                <a:cs typeface="Arial" panose="020B0604020202020204"/>
              </a:rPr>
              <a:t>execu</a:t>
            </a:r>
            <a:r>
              <a:rPr spc="-9" dirty="0">
                <a:latin typeface="Arial" panose="020B0604020202020204"/>
                <a:cs typeface="Arial" panose="020B0604020202020204"/>
              </a:rPr>
              <a:t>t</a:t>
            </a:r>
            <a:r>
              <a:rPr dirty="0">
                <a:latin typeface="Arial" panose="020B0604020202020204"/>
                <a:cs typeface="Arial" panose="020B0604020202020204"/>
              </a:rPr>
              <a:t>ion</a:t>
            </a:r>
            <a:r>
              <a:rPr spc="-4" dirty="0">
                <a:latin typeface="Arial" panose="020B0604020202020204"/>
                <a:cs typeface="Arial" panose="020B0604020202020204"/>
              </a:rPr>
              <a:t> </a:t>
            </a:r>
            <a:r>
              <a:rPr dirty="0">
                <a:latin typeface="Arial" panose="020B0604020202020204"/>
                <a:cs typeface="Arial" panose="020B0604020202020204"/>
              </a:rPr>
              <a:t>un</a:t>
            </a:r>
            <a:r>
              <a:rPr spc="-9" dirty="0">
                <a:latin typeface="Arial" panose="020B0604020202020204"/>
                <a:cs typeface="Arial" panose="020B0604020202020204"/>
              </a:rPr>
              <a:t>t</a:t>
            </a:r>
            <a:r>
              <a:rPr dirty="0">
                <a:latin typeface="Arial" panose="020B0604020202020204"/>
                <a:cs typeface="Arial" panose="020B0604020202020204"/>
              </a:rPr>
              <a:t>il</a:t>
            </a:r>
            <a:r>
              <a:rPr spc="-4" dirty="0">
                <a:latin typeface="Arial" panose="020B0604020202020204"/>
                <a:cs typeface="Arial" panose="020B0604020202020204"/>
              </a:rPr>
              <a:t> </a:t>
            </a:r>
            <a:r>
              <a:rPr dirty="0">
                <a:latin typeface="Arial" panose="020B0604020202020204"/>
                <a:cs typeface="Arial" panose="020B0604020202020204"/>
              </a:rPr>
              <a:t>la</a:t>
            </a:r>
            <a:r>
              <a:rPr spc="-9" dirty="0">
                <a:latin typeface="Arial" panose="020B0604020202020204"/>
                <a:cs typeface="Arial" panose="020B0604020202020204"/>
              </a:rPr>
              <a:t>t</a:t>
            </a:r>
            <a:r>
              <a:rPr dirty="0">
                <a:latin typeface="Arial" panose="020B0604020202020204"/>
                <a:cs typeface="Arial" panose="020B0604020202020204"/>
              </a:rPr>
              <a:t>er</a:t>
            </a:r>
            <a:endParaRPr lang="en-US" dirty="0">
              <a:latin typeface="Arial" panose="020B0604020202020204"/>
              <a:cs typeface="Arial" panose="020B0604020202020204"/>
            </a:endParaRPr>
          </a:p>
        </p:txBody>
      </p:sp>
      <p:sp>
        <p:nvSpPr>
          <p:cNvPr id="4" name="object 4"/>
          <p:cNvSpPr/>
          <p:nvPr/>
        </p:nvSpPr>
        <p:spPr>
          <a:xfrm>
            <a:off x="6319089" y="1488982"/>
            <a:ext cx="207818" cy="874059"/>
          </a:xfrm>
          <a:custGeom>
            <a:avLst/>
            <a:gdLst/>
            <a:ahLst/>
            <a:cxnLst/>
            <a:rect l="l" t="t" r="r" b="b"/>
            <a:pathLst>
              <a:path w="228600" h="990600">
                <a:moveTo>
                  <a:pt x="0" y="0"/>
                </a:moveTo>
                <a:lnTo>
                  <a:pt x="228600" y="0"/>
                </a:lnTo>
                <a:lnTo>
                  <a:pt x="228600" y="990600"/>
                </a:lnTo>
                <a:lnTo>
                  <a:pt x="0" y="990600"/>
                </a:lnTo>
                <a:lnTo>
                  <a:pt x="0" y="0"/>
                </a:lnTo>
                <a:close/>
              </a:path>
            </a:pathLst>
          </a:custGeom>
          <a:solidFill>
            <a:srgbClr val="FFADD6"/>
          </a:solidFill>
        </p:spPr>
        <p:txBody>
          <a:bodyPr wrap="square" lIns="0" tIns="0" rIns="0" bIns="0" rtlCol="0"/>
          <a:lstStyle/>
          <a:p/>
        </p:txBody>
      </p:sp>
      <p:sp>
        <p:nvSpPr>
          <p:cNvPr id="5" name="object 5"/>
          <p:cNvSpPr/>
          <p:nvPr/>
        </p:nvSpPr>
        <p:spPr>
          <a:xfrm>
            <a:off x="6319089" y="1488983"/>
            <a:ext cx="207818" cy="874059"/>
          </a:xfrm>
          <a:custGeom>
            <a:avLst/>
            <a:gdLst/>
            <a:ahLst/>
            <a:cxnLst/>
            <a:rect l="l" t="t" r="r" b="b"/>
            <a:pathLst>
              <a:path w="228600" h="990600">
                <a:moveTo>
                  <a:pt x="0" y="0"/>
                </a:moveTo>
                <a:lnTo>
                  <a:pt x="228599" y="0"/>
                </a:lnTo>
                <a:lnTo>
                  <a:pt x="228599" y="990599"/>
                </a:lnTo>
                <a:lnTo>
                  <a:pt x="0" y="990599"/>
                </a:lnTo>
                <a:lnTo>
                  <a:pt x="0" y="0"/>
                </a:lnTo>
                <a:close/>
              </a:path>
            </a:pathLst>
          </a:custGeom>
          <a:ln w="12699">
            <a:solidFill>
              <a:srgbClr val="000000"/>
            </a:solidFill>
          </a:ln>
        </p:spPr>
        <p:txBody>
          <a:bodyPr wrap="square" lIns="0" tIns="0" rIns="0" bIns="0" rtlCol="0"/>
          <a:lstStyle/>
          <a:p/>
        </p:txBody>
      </p:sp>
      <p:sp>
        <p:nvSpPr>
          <p:cNvPr id="6" name="object 6"/>
          <p:cNvSpPr/>
          <p:nvPr/>
        </p:nvSpPr>
        <p:spPr>
          <a:xfrm>
            <a:off x="6319089" y="2363041"/>
            <a:ext cx="207818" cy="672353"/>
          </a:xfrm>
          <a:custGeom>
            <a:avLst/>
            <a:gdLst/>
            <a:ahLst/>
            <a:cxnLst/>
            <a:rect l="l" t="t" r="r" b="b"/>
            <a:pathLst>
              <a:path w="228600" h="762000">
                <a:moveTo>
                  <a:pt x="0" y="0"/>
                </a:moveTo>
                <a:lnTo>
                  <a:pt x="228600" y="0"/>
                </a:lnTo>
                <a:lnTo>
                  <a:pt x="228600" y="762000"/>
                </a:lnTo>
                <a:lnTo>
                  <a:pt x="0" y="762000"/>
                </a:lnTo>
                <a:lnTo>
                  <a:pt x="0" y="0"/>
                </a:lnTo>
                <a:close/>
              </a:path>
            </a:pathLst>
          </a:custGeom>
          <a:solidFill>
            <a:srgbClr val="D4FDD5"/>
          </a:solidFill>
        </p:spPr>
        <p:txBody>
          <a:bodyPr wrap="square" lIns="0" tIns="0" rIns="0" bIns="0" rtlCol="0"/>
          <a:lstStyle/>
          <a:p/>
        </p:txBody>
      </p:sp>
      <p:sp>
        <p:nvSpPr>
          <p:cNvPr id="7" name="object 7"/>
          <p:cNvSpPr/>
          <p:nvPr/>
        </p:nvSpPr>
        <p:spPr>
          <a:xfrm>
            <a:off x="6319089" y="2363041"/>
            <a:ext cx="207818" cy="672353"/>
          </a:xfrm>
          <a:custGeom>
            <a:avLst/>
            <a:gdLst/>
            <a:ahLst/>
            <a:cxnLst/>
            <a:rect l="l" t="t" r="r" b="b"/>
            <a:pathLst>
              <a:path w="228600" h="762000">
                <a:moveTo>
                  <a:pt x="0" y="0"/>
                </a:moveTo>
                <a:lnTo>
                  <a:pt x="228599" y="0"/>
                </a:lnTo>
                <a:lnTo>
                  <a:pt x="228599" y="761999"/>
                </a:lnTo>
                <a:lnTo>
                  <a:pt x="0" y="761999"/>
                </a:lnTo>
                <a:lnTo>
                  <a:pt x="0" y="0"/>
                </a:lnTo>
                <a:close/>
              </a:path>
            </a:pathLst>
          </a:custGeom>
          <a:ln w="12699">
            <a:solidFill>
              <a:srgbClr val="000000"/>
            </a:solidFill>
          </a:ln>
        </p:spPr>
        <p:txBody>
          <a:bodyPr wrap="square" lIns="0" tIns="0" rIns="0" bIns="0" rtlCol="0"/>
          <a:lstStyle/>
          <a:p/>
        </p:txBody>
      </p:sp>
      <p:sp>
        <p:nvSpPr>
          <p:cNvPr id="8" name="object 8"/>
          <p:cNvSpPr/>
          <p:nvPr/>
        </p:nvSpPr>
        <p:spPr>
          <a:xfrm>
            <a:off x="6319089" y="3035394"/>
            <a:ext cx="207818" cy="1143000"/>
          </a:xfrm>
          <a:custGeom>
            <a:avLst/>
            <a:gdLst/>
            <a:ahLst/>
            <a:cxnLst/>
            <a:rect l="l" t="t" r="r" b="b"/>
            <a:pathLst>
              <a:path w="228600" h="1295400">
                <a:moveTo>
                  <a:pt x="0" y="0"/>
                </a:moveTo>
                <a:lnTo>
                  <a:pt x="228600" y="0"/>
                </a:lnTo>
                <a:lnTo>
                  <a:pt x="228600" y="1295398"/>
                </a:lnTo>
                <a:lnTo>
                  <a:pt x="0" y="1295398"/>
                </a:lnTo>
                <a:lnTo>
                  <a:pt x="0" y="0"/>
                </a:lnTo>
                <a:close/>
              </a:path>
            </a:pathLst>
          </a:custGeom>
          <a:solidFill>
            <a:srgbClr val="AB82FF"/>
          </a:solidFill>
        </p:spPr>
        <p:txBody>
          <a:bodyPr wrap="square" lIns="0" tIns="0" rIns="0" bIns="0" rtlCol="0"/>
          <a:lstStyle/>
          <a:p/>
        </p:txBody>
      </p:sp>
      <p:sp>
        <p:nvSpPr>
          <p:cNvPr id="9" name="object 9"/>
          <p:cNvSpPr/>
          <p:nvPr/>
        </p:nvSpPr>
        <p:spPr>
          <a:xfrm>
            <a:off x="6319089" y="3035395"/>
            <a:ext cx="207818" cy="1143000"/>
          </a:xfrm>
          <a:custGeom>
            <a:avLst/>
            <a:gdLst/>
            <a:ahLst/>
            <a:cxnLst/>
            <a:rect l="l" t="t" r="r" b="b"/>
            <a:pathLst>
              <a:path w="228600" h="1295400">
                <a:moveTo>
                  <a:pt x="0" y="0"/>
                </a:moveTo>
                <a:lnTo>
                  <a:pt x="228599" y="0"/>
                </a:lnTo>
                <a:lnTo>
                  <a:pt x="228599" y="1295399"/>
                </a:lnTo>
                <a:lnTo>
                  <a:pt x="0" y="1295399"/>
                </a:lnTo>
                <a:lnTo>
                  <a:pt x="0" y="0"/>
                </a:lnTo>
                <a:close/>
              </a:path>
            </a:pathLst>
          </a:custGeom>
          <a:ln w="12699">
            <a:solidFill>
              <a:srgbClr val="000000"/>
            </a:solidFill>
          </a:ln>
        </p:spPr>
        <p:txBody>
          <a:bodyPr wrap="square" lIns="0" tIns="0" rIns="0" bIns="0" rtlCol="0"/>
          <a:lstStyle/>
          <a:p/>
        </p:txBody>
      </p:sp>
      <p:sp>
        <p:nvSpPr>
          <p:cNvPr id="10" name="object 10"/>
          <p:cNvSpPr/>
          <p:nvPr/>
        </p:nvSpPr>
        <p:spPr>
          <a:xfrm>
            <a:off x="6301770" y="1042148"/>
            <a:ext cx="24823" cy="3405467"/>
          </a:xfrm>
          <a:custGeom>
            <a:avLst/>
            <a:gdLst/>
            <a:ahLst/>
            <a:cxnLst/>
            <a:rect l="l" t="t" r="r" b="b"/>
            <a:pathLst>
              <a:path w="27304" h="3859529">
                <a:moveTo>
                  <a:pt x="26988" y="0"/>
                </a:moveTo>
                <a:lnTo>
                  <a:pt x="0" y="3859211"/>
                </a:lnTo>
              </a:path>
            </a:pathLst>
          </a:custGeom>
          <a:ln w="28574">
            <a:solidFill>
              <a:srgbClr val="000000"/>
            </a:solidFill>
          </a:ln>
        </p:spPr>
        <p:txBody>
          <a:bodyPr wrap="square" lIns="0" tIns="0" rIns="0" bIns="0" rtlCol="0"/>
          <a:lstStyle/>
          <a:p/>
        </p:txBody>
      </p:sp>
      <p:sp>
        <p:nvSpPr>
          <p:cNvPr id="11" name="object 11"/>
          <p:cNvSpPr/>
          <p:nvPr/>
        </p:nvSpPr>
        <p:spPr>
          <a:xfrm>
            <a:off x="7756496" y="1488982"/>
            <a:ext cx="207818" cy="874059"/>
          </a:xfrm>
          <a:custGeom>
            <a:avLst/>
            <a:gdLst/>
            <a:ahLst/>
            <a:cxnLst/>
            <a:rect l="l" t="t" r="r" b="b"/>
            <a:pathLst>
              <a:path w="228600" h="990600">
                <a:moveTo>
                  <a:pt x="0" y="0"/>
                </a:moveTo>
                <a:lnTo>
                  <a:pt x="228600" y="0"/>
                </a:lnTo>
                <a:lnTo>
                  <a:pt x="228600" y="990600"/>
                </a:lnTo>
                <a:lnTo>
                  <a:pt x="0" y="990600"/>
                </a:lnTo>
                <a:lnTo>
                  <a:pt x="0" y="0"/>
                </a:lnTo>
                <a:close/>
              </a:path>
            </a:pathLst>
          </a:custGeom>
          <a:solidFill>
            <a:srgbClr val="FFADD6"/>
          </a:solidFill>
        </p:spPr>
        <p:txBody>
          <a:bodyPr wrap="square" lIns="0" tIns="0" rIns="0" bIns="0" rtlCol="0"/>
          <a:lstStyle/>
          <a:p/>
        </p:txBody>
      </p:sp>
      <p:sp>
        <p:nvSpPr>
          <p:cNvPr id="12" name="object 12"/>
          <p:cNvSpPr/>
          <p:nvPr/>
        </p:nvSpPr>
        <p:spPr>
          <a:xfrm>
            <a:off x="7756496" y="1488983"/>
            <a:ext cx="207818" cy="874059"/>
          </a:xfrm>
          <a:custGeom>
            <a:avLst/>
            <a:gdLst/>
            <a:ahLst/>
            <a:cxnLst/>
            <a:rect l="l" t="t" r="r" b="b"/>
            <a:pathLst>
              <a:path w="228600" h="990600">
                <a:moveTo>
                  <a:pt x="0" y="0"/>
                </a:moveTo>
                <a:lnTo>
                  <a:pt x="228600" y="0"/>
                </a:lnTo>
                <a:lnTo>
                  <a:pt x="228600" y="990599"/>
                </a:lnTo>
                <a:lnTo>
                  <a:pt x="0" y="990599"/>
                </a:lnTo>
                <a:lnTo>
                  <a:pt x="0" y="0"/>
                </a:lnTo>
                <a:close/>
              </a:path>
            </a:pathLst>
          </a:custGeom>
          <a:ln w="12699">
            <a:solidFill>
              <a:srgbClr val="000000"/>
            </a:solidFill>
          </a:ln>
        </p:spPr>
        <p:txBody>
          <a:bodyPr wrap="square" lIns="0" tIns="0" rIns="0" bIns="0" rtlCol="0"/>
          <a:lstStyle/>
          <a:p/>
        </p:txBody>
      </p:sp>
      <p:sp>
        <p:nvSpPr>
          <p:cNvPr id="13" name="object 13"/>
          <p:cNvSpPr/>
          <p:nvPr/>
        </p:nvSpPr>
        <p:spPr>
          <a:xfrm>
            <a:off x="7964315" y="1997449"/>
            <a:ext cx="207818" cy="672353"/>
          </a:xfrm>
          <a:custGeom>
            <a:avLst/>
            <a:gdLst/>
            <a:ahLst/>
            <a:cxnLst/>
            <a:rect l="l" t="t" r="r" b="b"/>
            <a:pathLst>
              <a:path w="228600" h="762000">
                <a:moveTo>
                  <a:pt x="0" y="0"/>
                </a:moveTo>
                <a:lnTo>
                  <a:pt x="228600" y="0"/>
                </a:lnTo>
                <a:lnTo>
                  <a:pt x="228600" y="762000"/>
                </a:lnTo>
                <a:lnTo>
                  <a:pt x="0" y="762000"/>
                </a:lnTo>
                <a:lnTo>
                  <a:pt x="0" y="0"/>
                </a:lnTo>
                <a:close/>
              </a:path>
            </a:pathLst>
          </a:custGeom>
          <a:solidFill>
            <a:srgbClr val="D4FDD5"/>
          </a:solidFill>
        </p:spPr>
        <p:txBody>
          <a:bodyPr wrap="square" lIns="0" tIns="0" rIns="0" bIns="0" rtlCol="0"/>
          <a:lstStyle/>
          <a:p/>
        </p:txBody>
      </p:sp>
      <p:sp>
        <p:nvSpPr>
          <p:cNvPr id="14" name="object 14"/>
          <p:cNvSpPr/>
          <p:nvPr/>
        </p:nvSpPr>
        <p:spPr>
          <a:xfrm>
            <a:off x="7964315" y="1997449"/>
            <a:ext cx="207818" cy="672353"/>
          </a:xfrm>
          <a:custGeom>
            <a:avLst/>
            <a:gdLst/>
            <a:ahLst/>
            <a:cxnLst/>
            <a:rect l="l" t="t" r="r" b="b"/>
            <a:pathLst>
              <a:path w="228600" h="762000">
                <a:moveTo>
                  <a:pt x="0" y="0"/>
                </a:moveTo>
                <a:lnTo>
                  <a:pt x="228599" y="0"/>
                </a:lnTo>
                <a:lnTo>
                  <a:pt x="228599" y="761999"/>
                </a:lnTo>
                <a:lnTo>
                  <a:pt x="0" y="761999"/>
                </a:lnTo>
                <a:lnTo>
                  <a:pt x="0" y="0"/>
                </a:lnTo>
                <a:close/>
              </a:path>
            </a:pathLst>
          </a:custGeom>
          <a:ln w="12699">
            <a:solidFill>
              <a:srgbClr val="000000"/>
            </a:solidFill>
          </a:ln>
        </p:spPr>
        <p:txBody>
          <a:bodyPr wrap="square" lIns="0" tIns="0" rIns="0" bIns="0" rtlCol="0"/>
          <a:lstStyle/>
          <a:p/>
        </p:txBody>
      </p:sp>
      <p:sp>
        <p:nvSpPr>
          <p:cNvPr id="15" name="object 15"/>
          <p:cNvSpPr/>
          <p:nvPr/>
        </p:nvSpPr>
        <p:spPr>
          <a:xfrm>
            <a:off x="7740623" y="1245255"/>
            <a:ext cx="16164" cy="3202081"/>
          </a:xfrm>
          <a:custGeom>
            <a:avLst/>
            <a:gdLst/>
            <a:ahLst/>
            <a:cxnLst/>
            <a:rect l="l" t="t" r="r" b="b"/>
            <a:pathLst>
              <a:path w="17779" h="3629025">
                <a:moveTo>
                  <a:pt x="0" y="0"/>
                </a:moveTo>
                <a:lnTo>
                  <a:pt x="17461" y="3629023"/>
                </a:lnTo>
              </a:path>
            </a:pathLst>
          </a:custGeom>
          <a:ln w="28574">
            <a:solidFill>
              <a:srgbClr val="000000"/>
            </a:solidFill>
          </a:ln>
        </p:spPr>
        <p:txBody>
          <a:bodyPr wrap="square" lIns="0" tIns="0" rIns="0" bIns="0" rtlCol="0"/>
          <a:lstStyle/>
          <a:p/>
        </p:txBody>
      </p:sp>
      <p:sp>
        <p:nvSpPr>
          <p:cNvPr id="16" name="object 16"/>
          <p:cNvSpPr/>
          <p:nvPr/>
        </p:nvSpPr>
        <p:spPr>
          <a:xfrm>
            <a:off x="7964315" y="1488983"/>
            <a:ext cx="0" cy="1185022"/>
          </a:xfrm>
          <a:custGeom>
            <a:avLst/>
            <a:gdLst/>
            <a:ahLst/>
            <a:cxnLst/>
            <a:rect l="l" t="t" r="r" b="b"/>
            <a:pathLst>
              <a:path h="1343025">
                <a:moveTo>
                  <a:pt x="0" y="0"/>
                </a:moveTo>
                <a:lnTo>
                  <a:pt x="0" y="1343024"/>
                </a:lnTo>
              </a:path>
            </a:pathLst>
          </a:custGeom>
          <a:ln w="28574">
            <a:solidFill>
              <a:srgbClr val="000000"/>
            </a:solidFill>
          </a:ln>
        </p:spPr>
        <p:txBody>
          <a:bodyPr wrap="square" lIns="0" tIns="0" rIns="0" bIns="0" rtlCol="0"/>
          <a:lstStyle/>
          <a:p/>
        </p:txBody>
      </p:sp>
      <p:sp>
        <p:nvSpPr>
          <p:cNvPr id="17" name="object 17"/>
          <p:cNvSpPr/>
          <p:nvPr/>
        </p:nvSpPr>
        <p:spPr>
          <a:xfrm>
            <a:off x="8172134" y="1488983"/>
            <a:ext cx="0" cy="1193426"/>
          </a:xfrm>
          <a:custGeom>
            <a:avLst/>
            <a:gdLst/>
            <a:ahLst/>
            <a:cxnLst/>
            <a:rect l="l" t="t" r="r" b="b"/>
            <a:pathLst>
              <a:path h="1352550">
                <a:moveTo>
                  <a:pt x="0" y="0"/>
                </a:moveTo>
                <a:lnTo>
                  <a:pt x="0" y="1352549"/>
                </a:lnTo>
              </a:path>
            </a:pathLst>
          </a:custGeom>
          <a:ln w="28574">
            <a:solidFill>
              <a:srgbClr val="000000"/>
            </a:solidFill>
          </a:ln>
        </p:spPr>
        <p:txBody>
          <a:bodyPr wrap="square" lIns="0" tIns="0" rIns="0" bIns="0" rtlCol="0"/>
          <a:lstStyle/>
          <a:p/>
        </p:txBody>
      </p:sp>
      <p:sp>
        <p:nvSpPr>
          <p:cNvPr id="18" name="object 18"/>
          <p:cNvSpPr/>
          <p:nvPr/>
        </p:nvSpPr>
        <p:spPr>
          <a:xfrm>
            <a:off x="7757940" y="2856100"/>
            <a:ext cx="623455" cy="0"/>
          </a:xfrm>
          <a:custGeom>
            <a:avLst/>
            <a:gdLst/>
            <a:ahLst/>
            <a:cxnLst/>
            <a:rect l="l" t="t" r="r" b="b"/>
            <a:pathLst>
              <a:path w="685800">
                <a:moveTo>
                  <a:pt x="685799" y="0"/>
                </a:moveTo>
                <a:lnTo>
                  <a:pt x="0" y="1"/>
                </a:lnTo>
              </a:path>
            </a:pathLst>
          </a:custGeom>
          <a:ln w="28574">
            <a:solidFill>
              <a:srgbClr val="000000"/>
            </a:solidFill>
          </a:ln>
        </p:spPr>
        <p:txBody>
          <a:bodyPr wrap="square" lIns="0" tIns="0" rIns="0" bIns="0" rtlCol="0"/>
          <a:lstStyle/>
          <a:p/>
        </p:txBody>
      </p:sp>
      <p:sp>
        <p:nvSpPr>
          <p:cNvPr id="19" name="object 19"/>
          <p:cNvSpPr/>
          <p:nvPr/>
        </p:nvSpPr>
        <p:spPr>
          <a:xfrm>
            <a:off x="7756496" y="1480579"/>
            <a:ext cx="617682" cy="8404"/>
          </a:xfrm>
          <a:custGeom>
            <a:avLst/>
            <a:gdLst/>
            <a:ahLst/>
            <a:cxnLst/>
            <a:rect l="l" t="t" r="r" b="b"/>
            <a:pathLst>
              <a:path w="679450" h="9525">
                <a:moveTo>
                  <a:pt x="679449" y="0"/>
                </a:moveTo>
                <a:lnTo>
                  <a:pt x="0" y="9524"/>
                </a:lnTo>
              </a:path>
            </a:pathLst>
          </a:custGeom>
          <a:ln w="28574">
            <a:solidFill>
              <a:srgbClr val="000000"/>
            </a:solidFill>
          </a:ln>
        </p:spPr>
        <p:txBody>
          <a:bodyPr wrap="square" lIns="0" tIns="0" rIns="0" bIns="0" rtlCol="0"/>
          <a:lstStyle/>
          <a:p/>
        </p:txBody>
      </p:sp>
      <p:sp>
        <p:nvSpPr>
          <p:cNvPr id="20" name="object 20"/>
          <p:cNvSpPr/>
          <p:nvPr/>
        </p:nvSpPr>
        <p:spPr>
          <a:xfrm>
            <a:off x="6717405" y="1757923"/>
            <a:ext cx="762000" cy="470647"/>
          </a:xfrm>
          <a:custGeom>
            <a:avLst/>
            <a:gdLst/>
            <a:ahLst/>
            <a:cxnLst/>
            <a:rect l="l" t="t" r="r" b="b"/>
            <a:pathLst>
              <a:path w="838200" h="533400">
                <a:moveTo>
                  <a:pt x="628647" y="0"/>
                </a:moveTo>
                <a:lnTo>
                  <a:pt x="628647" y="133350"/>
                </a:lnTo>
                <a:lnTo>
                  <a:pt x="0" y="133350"/>
                </a:lnTo>
                <a:lnTo>
                  <a:pt x="0" y="400050"/>
                </a:lnTo>
                <a:lnTo>
                  <a:pt x="628647" y="400050"/>
                </a:lnTo>
                <a:lnTo>
                  <a:pt x="628647" y="533400"/>
                </a:lnTo>
                <a:lnTo>
                  <a:pt x="838200" y="266700"/>
                </a:lnTo>
                <a:lnTo>
                  <a:pt x="628647" y="0"/>
                </a:lnTo>
                <a:close/>
              </a:path>
            </a:pathLst>
          </a:custGeom>
          <a:solidFill>
            <a:srgbClr val="FF7300"/>
          </a:solidFill>
        </p:spPr>
        <p:txBody>
          <a:bodyPr wrap="square" lIns="0" tIns="0" rIns="0" bIns="0" rtlCol="0"/>
          <a:lstStyle/>
          <a:p/>
        </p:txBody>
      </p:sp>
      <p:sp>
        <p:nvSpPr>
          <p:cNvPr id="21" name="object 21"/>
          <p:cNvSpPr/>
          <p:nvPr/>
        </p:nvSpPr>
        <p:spPr>
          <a:xfrm>
            <a:off x="6717406" y="1757924"/>
            <a:ext cx="762000" cy="470647"/>
          </a:xfrm>
          <a:custGeom>
            <a:avLst/>
            <a:gdLst/>
            <a:ahLst/>
            <a:cxnLst/>
            <a:rect l="l" t="t" r="r" b="b"/>
            <a:pathLst>
              <a:path w="838200" h="533400">
                <a:moveTo>
                  <a:pt x="0" y="133349"/>
                </a:moveTo>
                <a:lnTo>
                  <a:pt x="628647" y="133349"/>
                </a:lnTo>
                <a:lnTo>
                  <a:pt x="628647" y="0"/>
                </a:lnTo>
                <a:lnTo>
                  <a:pt x="838199" y="266699"/>
                </a:lnTo>
                <a:lnTo>
                  <a:pt x="628647" y="533399"/>
                </a:lnTo>
                <a:lnTo>
                  <a:pt x="628647" y="400049"/>
                </a:lnTo>
                <a:lnTo>
                  <a:pt x="0" y="400049"/>
                </a:lnTo>
                <a:lnTo>
                  <a:pt x="0" y="133349"/>
                </a:lnTo>
                <a:close/>
              </a:path>
            </a:pathLst>
          </a:custGeom>
          <a:ln w="12699">
            <a:solidFill>
              <a:srgbClr val="000000"/>
            </a:solidFill>
          </a:ln>
        </p:spPr>
        <p:txBody>
          <a:bodyPr wrap="square" lIns="0" tIns="0" rIns="0" bIns="0" rtlCol="0"/>
          <a:lstStyle/>
          <a:p/>
        </p:txBody>
      </p:sp>
      <p:sp>
        <p:nvSpPr>
          <p:cNvPr id="22" name="object 22"/>
          <p:cNvSpPr txBox="1"/>
          <p:nvPr/>
        </p:nvSpPr>
        <p:spPr>
          <a:xfrm>
            <a:off x="6055851" y="4479859"/>
            <a:ext cx="778164" cy="338554"/>
          </a:xfrm>
          <a:prstGeom prst="rect">
            <a:avLst/>
          </a:prstGeom>
        </p:spPr>
        <p:txBody>
          <a:bodyPr vert="horz" wrap="square" lIns="0" tIns="0" rIns="0" bIns="0" rtlCol="0">
            <a:spAutoFit/>
          </a:bodyPr>
          <a:lstStyle/>
          <a:p>
            <a:pPr marL="11430"/>
            <a:r>
              <a:rPr sz="2200" b="1" dirty="0">
                <a:latin typeface="Arial" panose="020B0604020202020204"/>
                <a:cs typeface="Arial" panose="020B0604020202020204"/>
              </a:rPr>
              <a:t>Ser</a:t>
            </a:r>
            <a:r>
              <a:rPr sz="2200" b="1" spc="-9" dirty="0">
                <a:latin typeface="Arial" panose="020B0604020202020204"/>
                <a:cs typeface="Arial" panose="020B0604020202020204"/>
              </a:rPr>
              <a:t>ial</a:t>
            </a:r>
            <a:endParaRPr sz="2200" dirty="0">
              <a:latin typeface="Arial" panose="020B0604020202020204"/>
              <a:cs typeface="Arial" panose="020B0604020202020204"/>
            </a:endParaRPr>
          </a:p>
        </p:txBody>
      </p:sp>
      <p:sp>
        <p:nvSpPr>
          <p:cNvPr id="23" name="object 23"/>
          <p:cNvSpPr txBox="1"/>
          <p:nvPr/>
        </p:nvSpPr>
        <p:spPr>
          <a:xfrm>
            <a:off x="7647682" y="4479859"/>
            <a:ext cx="1009073" cy="338554"/>
          </a:xfrm>
          <a:prstGeom prst="rect">
            <a:avLst/>
          </a:prstGeom>
        </p:spPr>
        <p:txBody>
          <a:bodyPr vert="horz" wrap="square" lIns="0" tIns="0" rIns="0" bIns="0" rtlCol="0">
            <a:spAutoFit/>
          </a:bodyPr>
          <a:lstStyle/>
          <a:p>
            <a:pPr marL="11430"/>
            <a:r>
              <a:rPr sz="2200" b="1" dirty="0">
                <a:latin typeface="Arial" panose="020B0604020202020204"/>
                <a:cs typeface="Arial" panose="020B0604020202020204"/>
              </a:rPr>
              <a:t>Para</a:t>
            </a:r>
            <a:r>
              <a:rPr sz="2200" b="1" spc="-9" dirty="0">
                <a:latin typeface="Arial" panose="020B0604020202020204"/>
                <a:cs typeface="Arial" panose="020B0604020202020204"/>
              </a:rPr>
              <a:t>llel</a:t>
            </a:r>
            <a:endParaRPr sz="2200" dirty="0">
              <a:latin typeface="Arial" panose="020B0604020202020204"/>
              <a:cs typeface="Arial" panose="020B0604020202020204"/>
            </a:endParaRPr>
          </a:p>
        </p:txBody>
      </p:sp>
      <p:sp>
        <p:nvSpPr>
          <p:cNvPr id="24" name="object 24"/>
          <p:cNvSpPr/>
          <p:nvPr/>
        </p:nvSpPr>
        <p:spPr>
          <a:xfrm>
            <a:off x="8379952" y="1472175"/>
            <a:ext cx="10391" cy="1386728"/>
          </a:xfrm>
          <a:custGeom>
            <a:avLst/>
            <a:gdLst/>
            <a:ahLst/>
            <a:cxnLst/>
            <a:rect l="l" t="t" r="r" b="b"/>
            <a:pathLst>
              <a:path w="11429" h="1571625">
                <a:moveTo>
                  <a:pt x="0" y="0"/>
                </a:moveTo>
                <a:lnTo>
                  <a:pt x="11113" y="1571624"/>
                </a:lnTo>
              </a:path>
            </a:pathLst>
          </a:custGeom>
          <a:ln w="28574">
            <a:solidFill>
              <a:srgbClr val="000000"/>
            </a:solidFill>
          </a:ln>
        </p:spPr>
        <p:txBody>
          <a:bodyPr wrap="square" lIns="0" tIns="0" rIns="0" bIns="0" rtlCol="0"/>
          <a:lstStyle/>
          <a:p/>
        </p:txBody>
      </p:sp>
      <p:sp>
        <p:nvSpPr>
          <p:cNvPr id="25" name="object 25"/>
          <p:cNvSpPr/>
          <p:nvPr/>
        </p:nvSpPr>
        <p:spPr>
          <a:xfrm>
            <a:off x="8173576" y="1715901"/>
            <a:ext cx="207818" cy="1143000"/>
          </a:xfrm>
          <a:custGeom>
            <a:avLst/>
            <a:gdLst/>
            <a:ahLst/>
            <a:cxnLst/>
            <a:rect l="l" t="t" r="r" b="b"/>
            <a:pathLst>
              <a:path w="228600" h="1295400">
                <a:moveTo>
                  <a:pt x="0" y="0"/>
                </a:moveTo>
                <a:lnTo>
                  <a:pt x="228600" y="0"/>
                </a:lnTo>
                <a:lnTo>
                  <a:pt x="228600" y="1295400"/>
                </a:lnTo>
                <a:lnTo>
                  <a:pt x="0" y="1295400"/>
                </a:lnTo>
                <a:lnTo>
                  <a:pt x="0" y="0"/>
                </a:lnTo>
                <a:close/>
              </a:path>
            </a:pathLst>
          </a:custGeom>
          <a:solidFill>
            <a:srgbClr val="AB82FF"/>
          </a:solidFill>
        </p:spPr>
        <p:txBody>
          <a:bodyPr wrap="square" lIns="0" tIns="0" rIns="0" bIns="0" rtlCol="0"/>
          <a:lstStyle/>
          <a:p/>
        </p:txBody>
      </p:sp>
      <p:sp>
        <p:nvSpPr>
          <p:cNvPr id="26" name="object 26"/>
          <p:cNvSpPr/>
          <p:nvPr/>
        </p:nvSpPr>
        <p:spPr>
          <a:xfrm>
            <a:off x="8173576" y="1715902"/>
            <a:ext cx="207818" cy="1143000"/>
          </a:xfrm>
          <a:custGeom>
            <a:avLst/>
            <a:gdLst/>
            <a:ahLst/>
            <a:cxnLst/>
            <a:rect l="l" t="t" r="r" b="b"/>
            <a:pathLst>
              <a:path w="228600" h="1295400">
                <a:moveTo>
                  <a:pt x="0" y="0"/>
                </a:moveTo>
                <a:lnTo>
                  <a:pt x="228599" y="0"/>
                </a:lnTo>
                <a:lnTo>
                  <a:pt x="228599" y="1295399"/>
                </a:lnTo>
                <a:lnTo>
                  <a:pt x="0" y="1295399"/>
                </a:lnTo>
                <a:lnTo>
                  <a:pt x="0" y="0"/>
                </a:lnTo>
                <a:close/>
              </a:path>
            </a:pathLst>
          </a:custGeom>
          <a:ln w="12699">
            <a:solidFill>
              <a:srgbClr val="000000"/>
            </a:solidFill>
          </a:ln>
        </p:spPr>
        <p:txBody>
          <a:bodyPr wrap="square" lIns="0" tIns="0" rIns="0" bIns="0" rtlCol="0"/>
          <a:lstStyl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00042"/>
            <a:ext cx="8715436" cy="677108"/>
          </a:xfrm>
          <a:prstGeom prst="rect">
            <a:avLst/>
          </a:prstGeom>
        </p:spPr>
        <p:txBody>
          <a:bodyPr vert="horz" wrap="square" lIns="0" tIns="0" rIns="0" bIns="0" rtlCol="0">
            <a:spAutoFit/>
          </a:bodyPr>
          <a:lstStyle/>
          <a:p>
            <a:pPr marL="149225"/>
            <a:r>
              <a:rPr spc="-31" dirty="0"/>
              <a:t>Wh</a:t>
            </a:r>
            <a:r>
              <a:rPr dirty="0"/>
              <a:t>at</a:t>
            </a:r>
            <a:r>
              <a:rPr spc="-4" dirty="0"/>
              <a:t> </a:t>
            </a:r>
            <a:r>
              <a:rPr dirty="0"/>
              <a:t>are</a:t>
            </a:r>
            <a:r>
              <a:rPr spc="-4" dirty="0"/>
              <a:t> </a:t>
            </a:r>
            <a:r>
              <a:rPr dirty="0"/>
              <a:t>tasks</a:t>
            </a:r>
            <a:r>
              <a:rPr spc="-22" dirty="0"/>
              <a:t>?</a:t>
            </a:r>
            <a:endParaRPr spc="-22" dirty="0"/>
          </a:p>
        </p:txBody>
      </p:sp>
      <p:sp>
        <p:nvSpPr>
          <p:cNvPr id="3" name="object 3"/>
          <p:cNvSpPr txBox="1"/>
          <p:nvPr/>
        </p:nvSpPr>
        <p:spPr>
          <a:xfrm>
            <a:off x="803249" y="1811739"/>
            <a:ext cx="5181023" cy="2820387"/>
          </a:xfrm>
          <a:prstGeom prst="rect">
            <a:avLst/>
          </a:prstGeom>
        </p:spPr>
        <p:txBody>
          <a:bodyPr vert="horz" wrap="square" lIns="0" tIns="0" rIns="0" bIns="0" rtlCol="0">
            <a:spAutoFit/>
          </a:bodyPr>
          <a:lstStyle/>
          <a:p>
            <a:pPr marL="262255" marR="4445" indent="-250825">
              <a:lnSpc>
                <a:spcPts val="2515"/>
              </a:lnSpc>
              <a:buFont typeface="Arial" panose="020B0604020202020204"/>
              <a:buChar char="•"/>
              <a:tabLst>
                <a:tab pos="267335" algn="l"/>
              </a:tabLst>
            </a:pPr>
            <a:r>
              <a:rPr sz="2200" spc="-13" dirty="0">
                <a:latin typeface="Arial" panose="020B0604020202020204"/>
                <a:cs typeface="Arial" panose="020B0604020202020204"/>
              </a:rPr>
              <a:t>The</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ask</a:t>
            </a:r>
            <a:r>
              <a:rPr sz="2200" spc="-4" dirty="0">
                <a:latin typeface="Arial" panose="020B0604020202020204"/>
                <a:cs typeface="Arial" panose="020B0604020202020204"/>
              </a:rPr>
              <a:t> </a:t>
            </a:r>
            <a:r>
              <a:rPr sz="2200" dirty="0">
                <a:latin typeface="Arial" panose="020B0604020202020204"/>
                <a:cs typeface="Arial" panose="020B0604020202020204"/>
              </a:rPr>
              <a:t>con</a:t>
            </a:r>
            <a:r>
              <a:rPr sz="2200" spc="-9" dirty="0">
                <a:latin typeface="Arial" panose="020B0604020202020204"/>
                <a:cs typeface="Arial" panose="020B0604020202020204"/>
              </a:rPr>
              <a:t>st</a:t>
            </a:r>
            <a:r>
              <a:rPr sz="2200" dirty="0">
                <a:latin typeface="Arial" panose="020B0604020202020204"/>
                <a:cs typeface="Arial" panose="020B0604020202020204"/>
              </a:rPr>
              <a:t>ru</a:t>
            </a:r>
            <a:r>
              <a:rPr sz="2200" spc="-9" dirty="0">
                <a:latin typeface="Arial" panose="020B0604020202020204"/>
                <a:cs typeface="Arial" panose="020B0604020202020204"/>
              </a:rPr>
              <a:t>ct</a:t>
            </a:r>
            <a:r>
              <a:rPr sz="2200" spc="-4" dirty="0">
                <a:latin typeface="Arial" panose="020B0604020202020204"/>
                <a:cs typeface="Arial" panose="020B0604020202020204"/>
              </a:rPr>
              <a:t> </a:t>
            </a:r>
            <a:r>
              <a:rPr sz="2200" dirty="0">
                <a:latin typeface="Arial" panose="020B0604020202020204"/>
                <a:cs typeface="Arial" panose="020B0604020202020204"/>
              </a:rPr>
              <a:t>includes</a:t>
            </a:r>
            <a:r>
              <a:rPr sz="2200" spc="-4" dirty="0">
                <a:latin typeface="Arial" panose="020B0604020202020204"/>
                <a:cs typeface="Arial" panose="020B0604020202020204"/>
              </a:rPr>
              <a:t> </a:t>
            </a:r>
            <a:r>
              <a:rPr sz="2200" dirty="0">
                <a:latin typeface="Arial" panose="020B0604020202020204"/>
                <a:cs typeface="Arial" panose="020B0604020202020204"/>
              </a:rPr>
              <a:t>a</a:t>
            </a:r>
            <a:r>
              <a:rPr sz="2200" spc="-4" dirty="0">
                <a:latin typeface="Arial" panose="020B0604020202020204"/>
                <a:cs typeface="Arial" panose="020B0604020202020204"/>
              </a:rPr>
              <a:t> </a:t>
            </a:r>
            <a:r>
              <a:rPr sz="2200" spc="-9" dirty="0">
                <a:latin typeface="Arial" panose="020B0604020202020204"/>
                <a:cs typeface="Arial" panose="020B0604020202020204"/>
              </a:rPr>
              <a:t>st</a:t>
            </a:r>
            <a:r>
              <a:rPr sz="2200" dirty="0">
                <a:latin typeface="Arial" panose="020B0604020202020204"/>
                <a:cs typeface="Arial" panose="020B0604020202020204"/>
              </a:rPr>
              <a:t>ru</a:t>
            </a:r>
            <a:r>
              <a:rPr sz="2200" spc="-9" dirty="0">
                <a:latin typeface="Arial" panose="020B0604020202020204"/>
                <a:cs typeface="Arial" panose="020B0604020202020204"/>
              </a:rPr>
              <a:t>ct</a:t>
            </a:r>
            <a:r>
              <a:rPr sz="2200" dirty="0">
                <a:latin typeface="Arial" panose="020B0604020202020204"/>
                <a:cs typeface="Arial" panose="020B0604020202020204"/>
              </a:rPr>
              <a:t>ured block</a:t>
            </a:r>
            <a:r>
              <a:rPr sz="2200" spc="-4" dirty="0">
                <a:latin typeface="Arial" panose="020B0604020202020204"/>
                <a:cs typeface="Arial" panose="020B0604020202020204"/>
              </a:rPr>
              <a:t> </a:t>
            </a:r>
            <a:r>
              <a:rPr sz="2200" dirty="0">
                <a:latin typeface="Arial" panose="020B0604020202020204"/>
                <a:cs typeface="Arial" panose="020B0604020202020204"/>
              </a:rPr>
              <a:t>o</a:t>
            </a:r>
            <a:r>
              <a:rPr sz="2200" spc="-9" dirty="0">
                <a:latin typeface="Arial" panose="020B0604020202020204"/>
                <a:cs typeface="Arial" panose="020B0604020202020204"/>
              </a:rPr>
              <a:t>f</a:t>
            </a:r>
            <a:r>
              <a:rPr sz="2200" spc="-4" dirty="0">
                <a:latin typeface="Arial" panose="020B0604020202020204"/>
                <a:cs typeface="Arial" panose="020B0604020202020204"/>
              </a:rPr>
              <a:t> </a:t>
            </a:r>
            <a:r>
              <a:rPr sz="2200" dirty="0">
                <a:latin typeface="Arial" panose="020B0604020202020204"/>
                <a:cs typeface="Arial" panose="020B0604020202020204"/>
              </a:rPr>
              <a:t>code</a:t>
            </a:r>
            <a:endParaRPr sz="2200" dirty="0">
              <a:latin typeface="Arial" panose="020B0604020202020204"/>
              <a:cs typeface="Arial" panose="020B0604020202020204"/>
            </a:endParaRPr>
          </a:p>
          <a:p>
            <a:pPr marL="262255" marR="99695" indent="-250825">
              <a:lnSpc>
                <a:spcPct val="100000"/>
              </a:lnSpc>
              <a:spcBef>
                <a:spcPts val="465"/>
              </a:spcBef>
              <a:buFont typeface="Arial" panose="020B0604020202020204"/>
              <a:buChar char="•"/>
              <a:tabLst>
                <a:tab pos="267335" algn="l"/>
              </a:tabLst>
            </a:pPr>
            <a:r>
              <a:rPr sz="2200" spc="-9" dirty="0">
                <a:latin typeface="Arial" panose="020B0604020202020204"/>
                <a:cs typeface="Arial" panose="020B0604020202020204"/>
              </a:rPr>
              <a:t>Inside</a:t>
            </a:r>
            <a:r>
              <a:rPr sz="2200" spc="-4" dirty="0">
                <a:latin typeface="Arial" panose="020B0604020202020204"/>
                <a:cs typeface="Arial" panose="020B0604020202020204"/>
              </a:rPr>
              <a:t> </a:t>
            </a:r>
            <a:r>
              <a:rPr sz="2200" dirty="0">
                <a:latin typeface="Arial" panose="020B0604020202020204"/>
                <a:cs typeface="Arial" panose="020B0604020202020204"/>
              </a:rPr>
              <a:t>a</a:t>
            </a:r>
            <a:r>
              <a:rPr sz="2200" spc="-4" dirty="0">
                <a:latin typeface="Arial" panose="020B0604020202020204"/>
                <a:cs typeface="Arial" panose="020B0604020202020204"/>
              </a:rPr>
              <a:t> </a:t>
            </a:r>
            <a:r>
              <a:rPr sz="2200" dirty="0">
                <a:latin typeface="Arial" panose="020B0604020202020204"/>
                <a:cs typeface="Arial" panose="020B0604020202020204"/>
              </a:rPr>
              <a:t>parallel</a:t>
            </a:r>
            <a:r>
              <a:rPr sz="2200" spc="-4" dirty="0">
                <a:latin typeface="Arial" panose="020B0604020202020204"/>
                <a:cs typeface="Arial" panose="020B0604020202020204"/>
              </a:rPr>
              <a:t> </a:t>
            </a:r>
            <a:r>
              <a:rPr sz="2200" dirty="0">
                <a:latin typeface="Arial" panose="020B0604020202020204"/>
                <a:cs typeface="Arial" panose="020B0604020202020204"/>
              </a:rPr>
              <a:t>region</a:t>
            </a:r>
            <a:r>
              <a:rPr sz="2200" spc="-9" dirty="0">
                <a:latin typeface="Arial" panose="020B0604020202020204"/>
                <a:cs typeface="Arial" panose="020B0604020202020204"/>
              </a:rPr>
              <a:t>,</a:t>
            </a:r>
            <a:r>
              <a:rPr sz="2200" spc="-4" dirty="0">
                <a:latin typeface="Arial" panose="020B0604020202020204"/>
                <a:cs typeface="Arial" panose="020B0604020202020204"/>
              </a:rPr>
              <a:t> </a:t>
            </a:r>
            <a:r>
              <a:rPr sz="2200" dirty="0">
                <a:latin typeface="Arial" panose="020B0604020202020204"/>
                <a:cs typeface="Arial" panose="020B0604020202020204"/>
              </a:rPr>
              <a:t>a</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hread encoun</a:t>
            </a:r>
            <a:r>
              <a:rPr sz="2200" spc="-9" dirty="0">
                <a:latin typeface="Arial" panose="020B0604020202020204"/>
                <a:cs typeface="Arial" panose="020B0604020202020204"/>
              </a:rPr>
              <a:t>t</a:t>
            </a:r>
            <a:r>
              <a:rPr sz="2200" dirty="0">
                <a:latin typeface="Arial" panose="020B0604020202020204"/>
                <a:cs typeface="Arial" panose="020B0604020202020204"/>
              </a:rPr>
              <a:t>ering</a:t>
            </a:r>
            <a:r>
              <a:rPr sz="2200" spc="-4" dirty="0">
                <a:latin typeface="Arial" panose="020B0604020202020204"/>
                <a:cs typeface="Arial" panose="020B0604020202020204"/>
              </a:rPr>
              <a:t> </a:t>
            </a:r>
            <a:r>
              <a:rPr sz="2200" dirty="0">
                <a:latin typeface="Arial" panose="020B0604020202020204"/>
                <a:cs typeface="Arial" panose="020B0604020202020204"/>
              </a:rPr>
              <a:t>a</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ask</a:t>
            </a:r>
            <a:r>
              <a:rPr sz="2200" spc="-4" dirty="0">
                <a:latin typeface="Arial" panose="020B0604020202020204"/>
                <a:cs typeface="Arial" panose="020B0604020202020204"/>
              </a:rPr>
              <a:t> </a:t>
            </a:r>
            <a:r>
              <a:rPr sz="2200" dirty="0">
                <a:latin typeface="Arial" panose="020B0604020202020204"/>
                <a:cs typeface="Arial" panose="020B0604020202020204"/>
              </a:rPr>
              <a:t>con</a:t>
            </a:r>
            <a:r>
              <a:rPr sz="2200" spc="-9" dirty="0">
                <a:latin typeface="Arial" panose="020B0604020202020204"/>
                <a:cs typeface="Arial" panose="020B0604020202020204"/>
              </a:rPr>
              <a:t>st</a:t>
            </a:r>
            <a:r>
              <a:rPr sz="2200" dirty="0">
                <a:latin typeface="Arial" panose="020B0604020202020204"/>
                <a:cs typeface="Arial" panose="020B0604020202020204"/>
              </a:rPr>
              <a:t>ru</a:t>
            </a:r>
            <a:r>
              <a:rPr sz="2200" spc="-9" dirty="0">
                <a:latin typeface="Arial" panose="020B0604020202020204"/>
                <a:cs typeface="Arial" panose="020B0604020202020204"/>
              </a:rPr>
              <a:t>ct</a:t>
            </a:r>
            <a:r>
              <a:rPr sz="2200" spc="-4" dirty="0">
                <a:latin typeface="Arial" panose="020B0604020202020204"/>
                <a:cs typeface="Arial" panose="020B0604020202020204"/>
              </a:rPr>
              <a:t> </a:t>
            </a:r>
            <a:r>
              <a:rPr sz="2200" dirty="0">
                <a:latin typeface="Arial" panose="020B0604020202020204"/>
                <a:cs typeface="Arial" panose="020B0604020202020204"/>
              </a:rPr>
              <a:t>will package</a:t>
            </a:r>
            <a:r>
              <a:rPr sz="2200" spc="-4" dirty="0">
                <a:latin typeface="Arial" panose="020B0604020202020204"/>
                <a:cs typeface="Arial" panose="020B0604020202020204"/>
              </a:rPr>
              <a:t> </a:t>
            </a:r>
            <a:r>
              <a:rPr sz="2200" dirty="0">
                <a:latin typeface="Arial" panose="020B0604020202020204"/>
                <a:cs typeface="Arial" panose="020B0604020202020204"/>
              </a:rPr>
              <a:t>up</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he</a:t>
            </a:r>
            <a:r>
              <a:rPr sz="2200" spc="-4" dirty="0">
                <a:latin typeface="Arial" panose="020B0604020202020204"/>
                <a:cs typeface="Arial" panose="020B0604020202020204"/>
              </a:rPr>
              <a:t> </a:t>
            </a:r>
            <a:r>
              <a:rPr sz="2200" dirty="0">
                <a:latin typeface="Arial" panose="020B0604020202020204"/>
                <a:cs typeface="Arial" panose="020B0604020202020204"/>
              </a:rPr>
              <a:t>code</a:t>
            </a:r>
            <a:r>
              <a:rPr sz="2200" spc="-4" dirty="0">
                <a:latin typeface="Arial" panose="020B0604020202020204"/>
                <a:cs typeface="Arial" panose="020B0604020202020204"/>
              </a:rPr>
              <a:t> </a:t>
            </a:r>
            <a:r>
              <a:rPr sz="2200" dirty="0">
                <a:latin typeface="Arial" panose="020B0604020202020204"/>
                <a:cs typeface="Arial" panose="020B0604020202020204"/>
              </a:rPr>
              <a:t>block</a:t>
            </a:r>
            <a:r>
              <a:rPr sz="2200" spc="-4" dirty="0">
                <a:latin typeface="Arial" panose="020B0604020202020204"/>
                <a:cs typeface="Arial" panose="020B0604020202020204"/>
              </a:rPr>
              <a:t> </a:t>
            </a:r>
            <a:r>
              <a:rPr sz="2200" dirty="0">
                <a:latin typeface="Arial" panose="020B0604020202020204"/>
                <a:cs typeface="Arial" panose="020B0604020202020204"/>
              </a:rPr>
              <a:t>and</a:t>
            </a:r>
            <a:r>
              <a:rPr sz="2200" spc="-4" dirty="0">
                <a:latin typeface="Arial" panose="020B0604020202020204"/>
                <a:cs typeface="Arial" panose="020B0604020202020204"/>
              </a:rPr>
              <a:t> </a:t>
            </a:r>
            <a:r>
              <a:rPr sz="2200" dirty="0">
                <a:latin typeface="Arial" panose="020B0604020202020204"/>
                <a:cs typeface="Arial" panose="020B0604020202020204"/>
              </a:rPr>
              <a:t>i</a:t>
            </a:r>
            <a:r>
              <a:rPr sz="2200" spc="-9" dirty="0">
                <a:latin typeface="Arial" panose="020B0604020202020204"/>
                <a:cs typeface="Arial" panose="020B0604020202020204"/>
              </a:rPr>
              <a:t>t</a:t>
            </a:r>
            <a:r>
              <a:rPr sz="2200" dirty="0">
                <a:latin typeface="Arial" panose="020B0604020202020204"/>
                <a:cs typeface="Arial" panose="020B0604020202020204"/>
              </a:rPr>
              <a:t>s</a:t>
            </a:r>
            <a:r>
              <a:rPr sz="2200" spc="-4" dirty="0">
                <a:latin typeface="Arial" panose="020B0604020202020204"/>
                <a:cs typeface="Arial" panose="020B0604020202020204"/>
              </a:rPr>
              <a:t> </a:t>
            </a:r>
            <a:r>
              <a:rPr sz="2200" dirty="0">
                <a:latin typeface="Arial" panose="020B0604020202020204"/>
                <a:cs typeface="Arial" panose="020B0604020202020204"/>
              </a:rPr>
              <a:t>da</a:t>
            </a:r>
            <a:r>
              <a:rPr sz="2200" spc="-9" dirty="0">
                <a:latin typeface="Arial" panose="020B0604020202020204"/>
                <a:cs typeface="Arial" panose="020B0604020202020204"/>
              </a:rPr>
              <a:t>t</a:t>
            </a:r>
            <a:r>
              <a:rPr sz="2200" dirty="0">
                <a:latin typeface="Arial" panose="020B0604020202020204"/>
                <a:cs typeface="Arial" panose="020B0604020202020204"/>
              </a:rPr>
              <a:t>a </a:t>
            </a:r>
            <a:r>
              <a:rPr sz="2200" spc="-9" dirty="0">
                <a:latin typeface="Arial" panose="020B0604020202020204"/>
                <a:cs typeface="Arial" panose="020B0604020202020204"/>
              </a:rPr>
              <a:t>f</a:t>
            </a:r>
            <a:r>
              <a:rPr sz="2200" dirty="0">
                <a:latin typeface="Arial" panose="020B0604020202020204"/>
                <a:cs typeface="Arial" panose="020B0604020202020204"/>
              </a:rPr>
              <a:t>or</a:t>
            </a:r>
            <a:r>
              <a:rPr sz="2200" spc="-4" dirty="0">
                <a:latin typeface="Arial" panose="020B0604020202020204"/>
                <a:cs typeface="Arial" panose="020B0604020202020204"/>
              </a:rPr>
              <a:t> </a:t>
            </a:r>
            <a:r>
              <a:rPr sz="2200" dirty="0">
                <a:latin typeface="Arial" panose="020B0604020202020204"/>
                <a:cs typeface="Arial" panose="020B0604020202020204"/>
              </a:rPr>
              <a:t>execu</a:t>
            </a:r>
            <a:r>
              <a:rPr sz="2200" spc="-9" dirty="0">
                <a:latin typeface="Arial" panose="020B0604020202020204"/>
                <a:cs typeface="Arial" panose="020B0604020202020204"/>
              </a:rPr>
              <a:t>t</a:t>
            </a:r>
            <a:r>
              <a:rPr sz="2200" dirty="0">
                <a:latin typeface="Arial" panose="020B0604020202020204"/>
                <a:cs typeface="Arial" panose="020B0604020202020204"/>
              </a:rPr>
              <a:t>ion</a:t>
            </a:r>
            <a:endParaRPr sz="2200" dirty="0">
              <a:latin typeface="Arial" panose="020B0604020202020204"/>
              <a:cs typeface="Arial" panose="020B0604020202020204"/>
            </a:endParaRPr>
          </a:p>
          <a:p>
            <a:pPr marL="262255" marR="399415" indent="-250825">
              <a:lnSpc>
                <a:spcPct val="101000"/>
              </a:lnSpc>
              <a:spcBef>
                <a:spcPts val="495"/>
              </a:spcBef>
              <a:buFont typeface="Arial" panose="020B0604020202020204"/>
              <a:buChar char="•"/>
              <a:tabLst>
                <a:tab pos="267335" algn="l"/>
              </a:tabLst>
            </a:pPr>
            <a:r>
              <a:rPr sz="2200" spc="-13" dirty="0">
                <a:latin typeface="Arial" panose="020B0604020202020204"/>
                <a:cs typeface="Arial" panose="020B0604020202020204"/>
              </a:rPr>
              <a:t>Tasks</a:t>
            </a:r>
            <a:r>
              <a:rPr sz="2200" spc="-4" dirty="0">
                <a:latin typeface="Arial" panose="020B0604020202020204"/>
                <a:cs typeface="Arial" panose="020B0604020202020204"/>
              </a:rPr>
              <a:t> </a:t>
            </a:r>
            <a:r>
              <a:rPr sz="2200" dirty="0">
                <a:latin typeface="Arial" panose="020B0604020202020204"/>
                <a:cs typeface="Arial" panose="020B0604020202020204"/>
              </a:rPr>
              <a:t>can</a:t>
            </a:r>
            <a:r>
              <a:rPr sz="2200" spc="-4" dirty="0">
                <a:latin typeface="Arial" panose="020B0604020202020204"/>
                <a:cs typeface="Arial" panose="020B0604020202020204"/>
              </a:rPr>
              <a:t> </a:t>
            </a:r>
            <a:r>
              <a:rPr sz="2200" dirty="0">
                <a:latin typeface="Arial" panose="020B0604020202020204"/>
                <a:cs typeface="Arial" panose="020B0604020202020204"/>
              </a:rPr>
              <a:t>be</a:t>
            </a:r>
            <a:r>
              <a:rPr sz="2200" spc="-4" dirty="0">
                <a:latin typeface="Arial" panose="020B0604020202020204"/>
                <a:cs typeface="Arial" panose="020B0604020202020204"/>
              </a:rPr>
              <a:t> </a:t>
            </a:r>
            <a:r>
              <a:rPr sz="2200" dirty="0">
                <a:latin typeface="Arial" panose="020B0604020202020204"/>
                <a:cs typeface="Arial" panose="020B0604020202020204"/>
              </a:rPr>
              <a:t>ne</a:t>
            </a:r>
            <a:r>
              <a:rPr sz="2200" spc="-9" dirty="0">
                <a:latin typeface="Arial" panose="020B0604020202020204"/>
                <a:cs typeface="Arial" panose="020B0604020202020204"/>
              </a:rPr>
              <a:t>st</a:t>
            </a:r>
            <a:r>
              <a:rPr sz="2200" dirty="0">
                <a:latin typeface="Arial" panose="020B0604020202020204"/>
                <a:cs typeface="Arial" panose="020B0604020202020204"/>
              </a:rPr>
              <a:t>ed</a:t>
            </a:r>
            <a:r>
              <a:rPr sz="2200" spc="-9" dirty="0">
                <a:latin typeface="Arial" panose="020B0604020202020204"/>
                <a:cs typeface="Arial" panose="020B0604020202020204"/>
              </a:rPr>
              <a:t>:</a:t>
            </a:r>
            <a:r>
              <a:rPr sz="2200" spc="-4" dirty="0">
                <a:latin typeface="Arial" panose="020B0604020202020204"/>
                <a:cs typeface="Arial" panose="020B0604020202020204"/>
              </a:rPr>
              <a:t> </a:t>
            </a:r>
            <a:r>
              <a:rPr sz="2200" dirty="0">
                <a:latin typeface="Arial" panose="020B0604020202020204"/>
                <a:cs typeface="Arial" panose="020B0604020202020204"/>
              </a:rPr>
              <a:t>i</a:t>
            </a:r>
            <a:r>
              <a:rPr sz="2200" spc="-9" dirty="0">
                <a:latin typeface="Arial" panose="020B0604020202020204"/>
                <a:cs typeface="Arial" panose="020B0604020202020204"/>
              </a:rPr>
              <a:t>.</a:t>
            </a:r>
            <a:r>
              <a:rPr sz="2200" dirty="0">
                <a:latin typeface="Arial" panose="020B0604020202020204"/>
                <a:cs typeface="Arial" panose="020B0604020202020204"/>
              </a:rPr>
              <a:t>e</a:t>
            </a:r>
            <a:r>
              <a:rPr sz="2200" spc="-9" dirty="0">
                <a:latin typeface="Arial" panose="020B0604020202020204"/>
                <a:cs typeface="Arial" panose="020B0604020202020204"/>
              </a:rPr>
              <a:t>.</a:t>
            </a:r>
            <a:r>
              <a:rPr sz="2200" spc="-4" dirty="0">
                <a:latin typeface="Arial" panose="020B0604020202020204"/>
                <a:cs typeface="Arial" panose="020B0604020202020204"/>
              </a:rPr>
              <a:t> </a:t>
            </a:r>
            <a:r>
              <a:rPr sz="2200" dirty="0">
                <a:latin typeface="Arial" panose="020B0604020202020204"/>
                <a:cs typeface="Arial" panose="020B0604020202020204"/>
              </a:rPr>
              <a:t>a</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ask</a:t>
            </a:r>
            <a:r>
              <a:rPr sz="2200" spc="-4" dirty="0">
                <a:latin typeface="Arial" panose="020B0604020202020204"/>
                <a:cs typeface="Arial" panose="020B0604020202020204"/>
              </a:rPr>
              <a:t> </a:t>
            </a:r>
            <a:r>
              <a:rPr sz="2200" dirty="0">
                <a:latin typeface="Arial" panose="020B0604020202020204"/>
                <a:cs typeface="Arial" panose="020B0604020202020204"/>
              </a:rPr>
              <a:t>may i</a:t>
            </a:r>
            <a:r>
              <a:rPr sz="2200" spc="-9" dirty="0">
                <a:latin typeface="Arial" panose="020B0604020202020204"/>
                <a:cs typeface="Arial" panose="020B0604020202020204"/>
              </a:rPr>
              <a:t>t</a:t>
            </a:r>
            <a:r>
              <a:rPr sz="2200" dirty="0">
                <a:latin typeface="Arial" panose="020B0604020202020204"/>
                <a:cs typeface="Arial" panose="020B0604020202020204"/>
              </a:rPr>
              <a:t>sel</a:t>
            </a:r>
            <a:r>
              <a:rPr sz="2200" spc="-9" dirty="0">
                <a:latin typeface="Arial" panose="020B0604020202020204"/>
                <a:cs typeface="Arial" panose="020B0604020202020204"/>
              </a:rPr>
              <a:t>f</a:t>
            </a:r>
            <a:r>
              <a:rPr sz="2200" spc="-4" dirty="0">
                <a:latin typeface="Arial" panose="020B0604020202020204"/>
                <a:cs typeface="Arial" panose="020B0604020202020204"/>
              </a:rPr>
              <a:t> </a:t>
            </a:r>
            <a:r>
              <a:rPr sz="2200" dirty="0">
                <a:latin typeface="Arial" panose="020B0604020202020204"/>
                <a:cs typeface="Arial" panose="020B0604020202020204"/>
              </a:rPr>
              <a:t>genera</a:t>
            </a:r>
            <a:r>
              <a:rPr sz="2200" spc="-9" dirty="0">
                <a:latin typeface="Arial" panose="020B0604020202020204"/>
                <a:cs typeface="Arial" panose="020B0604020202020204"/>
              </a:rPr>
              <a:t>t</a:t>
            </a:r>
            <a:r>
              <a:rPr sz="2200" dirty="0">
                <a:latin typeface="Arial" panose="020B0604020202020204"/>
                <a:cs typeface="Arial" panose="020B0604020202020204"/>
              </a:rPr>
              <a:t>e</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a</a:t>
            </a:r>
            <a:r>
              <a:rPr sz="2200" spc="-13" dirty="0">
                <a:latin typeface="Arial" panose="020B0604020202020204"/>
                <a:cs typeface="Arial" panose="020B0604020202020204"/>
              </a:rPr>
              <a:t>sks.</a:t>
            </a:r>
            <a:endParaRPr sz="2200" dirty="0">
              <a:latin typeface="Arial" panose="020B0604020202020204"/>
              <a:cs typeface="Arial" panose="020B0604020202020204"/>
            </a:endParaRPr>
          </a:p>
        </p:txBody>
      </p:sp>
      <p:sp>
        <p:nvSpPr>
          <p:cNvPr id="4" name="object 4"/>
          <p:cNvSpPr/>
          <p:nvPr/>
        </p:nvSpPr>
        <p:spPr>
          <a:xfrm>
            <a:off x="6319089" y="1488982"/>
            <a:ext cx="207818" cy="874059"/>
          </a:xfrm>
          <a:custGeom>
            <a:avLst/>
            <a:gdLst/>
            <a:ahLst/>
            <a:cxnLst/>
            <a:rect l="l" t="t" r="r" b="b"/>
            <a:pathLst>
              <a:path w="228600" h="990600">
                <a:moveTo>
                  <a:pt x="0" y="0"/>
                </a:moveTo>
                <a:lnTo>
                  <a:pt x="228600" y="0"/>
                </a:lnTo>
                <a:lnTo>
                  <a:pt x="228600" y="990600"/>
                </a:lnTo>
                <a:lnTo>
                  <a:pt x="0" y="990600"/>
                </a:lnTo>
                <a:lnTo>
                  <a:pt x="0" y="0"/>
                </a:lnTo>
                <a:close/>
              </a:path>
            </a:pathLst>
          </a:custGeom>
          <a:solidFill>
            <a:srgbClr val="FFADD6"/>
          </a:solidFill>
        </p:spPr>
        <p:txBody>
          <a:bodyPr wrap="square" lIns="0" tIns="0" rIns="0" bIns="0" rtlCol="0"/>
          <a:lstStyle/>
          <a:p/>
        </p:txBody>
      </p:sp>
      <p:sp>
        <p:nvSpPr>
          <p:cNvPr id="5" name="object 5"/>
          <p:cNvSpPr/>
          <p:nvPr/>
        </p:nvSpPr>
        <p:spPr>
          <a:xfrm>
            <a:off x="6319089" y="1488983"/>
            <a:ext cx="207818" cy="874059"/>
          </a:xfrm>
          <a:custGeom>
            <a:avLst/>
            <a:gdLst/>
            <a:ahLst/>
            <a:cxnLst/>
            <a:rect l="l" t="t" r="r" b="b"/>
            <a:pathLst>
              <a:path w="228600" h="990600">
                <a:moveTo>
                  <a:pt x="0" y="0"/>
                </a:moveTo>
                <a:lnTo>
                  <a:pt x="228599" y="0"/>
                </a:lnTo>
                <a:lnTo>
                  <a:pt x="228599" y="990599"/>
                </a:lnTo>
                <a:lnTo>
                  <a:pt x="0" y="990599"/>
                </a:lnTo>
                <a:lnTo>
                  <a:pt x="0" y="0"/>
                </a:lnTo>
                <a:close/>
              </a:path>
            </a:pathLst>
          </a:custGeom>
          <a:ln w="12699">
            <a:solidFill>
              <a:srgbClr val="000000"/>
            </a:solidFill>
          </a:ln>
        </p:spPr>
        <p:txBody>
          <a:bodyPr wrap="square" lIns="0" tIns="0" rIns="0" bIns="0" rtlCol="0"/>
          <a:lstStyle/>
          <a:p/>
        </p:txBody>
      </p:sp>
      <p:sp>
        <p:nvSpPr>
          <p:cNvPr id="6" name="object 6"/>
          <p:cNvSpPr/>
          <p:nvPr/>
        </p:nvSpPr>
        <p:spPr>
          <a:xfrm>
            <a:off x="6319089" y="2363041"/>
            <a:ext cx="207818" cy="672353"/>
          </a:xfrm>
          <a:custGeom>
            <a:avLst/>
            <a:gdLst/>
            <a:ahLst/>
            <a:cxnLst/>
            <a:rect l="l" t="t" r="r" b="b"/>
            <a:pathLst>
              <a:path w="228600" h="762000">
                <a:moveTo>
                  <a:pt x="0" y="0"/>
                </a:moveTo>
                <a:lnTo>
                  <a:pt x="228600" y="0"/>
                </a:lnTo>
                <a:lnTo>
                  <a:pt x="228600" y="762000"/>
                </a:lnTo>
                <a:lnTo>
                  <a:pt x="0" y="762000"/>
                </a:lnTo>
                <a:lnTo>
                  <a:pt x="0" y="0"/>
                </a:lnTo>
                <a:close/>
              </a:path>
            </a:pathLst>
          </a:custGeom>
          <a:solidFill>
            <a:srgbClr val="D4FDD5"/>
          </a:solidFill>
        </p:spPr>
        <p:txBody>
          <a:bodyPr wrap="square" lIns="0" tIns="0" rIns="0" bIns="0" rtlCol="0"/>
          <a:lstStyle/>
          <a:p/>
        </p:txBody>
      </p:sp>
      <p:sp>
        <p:nvSpPr>
          <p:cNvPr id="7" name="object 7"/>
          <p:cNvSpPr/>
          <p:nvPr/>
        </p:nvSpPr>
        <p:spPr>
          <a:xfrm>
            <a:off x="6319089" y="2363041"/>
            <a:ext cx="207818" cy="672353"/>
          </a:xfrm>
          <a:custGeom>
            <a:avLst/>
            <a:gdLst/>
            <a:ahLst/>
            <a:cxnLst/>
            <a:rect l="l" t="t" r="r" b="b"/>
            <a:pathLst>
              <a:path w="228600" h="762000">
                <a:moveTo>
                  <a:pt x="0" y="0"/>
                </a:moveTo>
                <a:lnTo>
                  <a:pt x="228599" y="0"/>
                </a:lnTo>
                <a:lnTo>
                  <a:pt x="228599" y="761999"/>
                </a:lnTo>
                <a:lnTo>
                  <a:pt x="0" y="761999"/>
                </a:lnTo>
                <a:lnTo>
                  <a:pt x="0" y="0"/>
                </a:lnTo>
                <a:close/>
              </a:path>
            </a:pathLst>
          </a:custGeom>
          <a:ln w="12699">
            <a:solidFill>
              <a:srgbClr val="000000"/>
            </a:solidFill>
          </a:ln>
        </p:spPr>
        <p:txBody>
          <a:bodyPr wrap="square" lIns="0" tIns="0" rIns="0" bIns="0" rtlCol="0"/>
          <a:lstStyle/>
          <a:p/>
        </p:txBody>
      </p:sp>
      <p:sp>
        <p:nvSpPr>
          <p:cNvPr id="8" name="object 8"/>
          <p:cNvSpPr/>
          <p:nvPr/>
        </p:nvSpPr>
        <p:spPr>
          <a:xfrm>
            <a:off x="6319089" y="3035394"/>
            <a:ext cx="207818" cy="1143000"/>
          </a:xfrm>
          <a:custGeom>
            <a:avLst/>
            <a:gdLst/>
            <a:ahLst/>
            <a:cxnLst/>
            <a:rect l="l" t="t" r="r" b="b"/>
            <a:pathLst>
              <a:path w="228600" h="1295400">
                <a:moveTo>
                  <a:pt x="0" y="0"/>
                </a:moveTo>
                <a:lnTo>
                  <a:pt x="228600" y="0"/>
                </a:lnTo>
                <a:lnTo>
                  <a:pt x="228600" y="1295398"/>
                </a:lnTo>
                <a:lnTo>
                  <a:pt x="0" y="1295398"/>
                </a:lnTo>
                <a:lnTo>
                  <a:pt x="0" y="0"/>
                </a:lnTo>
                <a:close/>
              </a:path>
            </a:pathLst>
          </a:custGeom>
          <a:solidFill>
            <a:srgbClr val="AB82FF"/>
          </a:solidFill>
        </p:spPr>
        <p:txBody>
          <a:bodyPr wrap="square" lIns="0" tIns="0" rIns="0" bIns="0" rtlCol="0"/>
          <a:lstStyle/>
          <a:p/>
        </p:txBody>
      </p:sp>
      <p:sp>
        <p:nvSpPr>
          <p:cNvPr id="9" name="object 9"/>
          <p:cNvSpPr/>
          <p:nvPr/>
        </p:nvSpPr>
        <p:spPr>
          <a:xfrm>
            <a:off x="6319089" y="3035395"/>
            <a:ext cx="207818" cy="1143000"/>
          </a:xfrm>
          <a:custGeom>
            <a:avLst/>
            <a:gdLst/>
            <a:ahLst/>
            <a:cxnLst/>
            <a:rect l="l" t="t" r="r" b="b"/>
            <a:pathLst>
              <a:path w="228600" h="1295400">
                <a:moveTo>
                  <a:pt x="0" y="0"/>
                </a:moveTo>
                <a:lnTo>
                  <a:pt x="228599" y="0"/>
                </a:lnTo>
                <a:lnTo>
                  <a:pt x="228599" y="1295399"/>
                </a:lnTo>
                <a:lnTo>
                  <a:pt x="0" y="1295399"/>
                </a:lnTo>
                <a:lnTo>
                  <a:pt x="0" y="0"/>
                </a:lnTo>
                <a:close/>
              </a:path>
            </a:pathLst>
          </a:custGeom>
          <a:ln w="12699">
            <a:solidFill>
              <a:srgbClr val="000000"/>
            </a:solidFill>
          </a:ln>
        </p:spPr>
        <p:txBody>
          <a:bodyPr wrap="square" lIns="0" tIns="0" rIns="0" bIns="0" rtlCol="0"/>
          <a:lstStyle/>
          <a:p/>
        </p:txBody>
      </p:sp>
      <p:sp>
        <p:nvSpPr>
          <p:cNvPr id="10" name="object 10"/>
          <p:cNvSpPr/>
          <p:nvPr/>
        </p:nvSpPr>
        <p:spPr>
          <a:xfrm>
            <a:off x="6301770" y="1042148"/>
            <a:ext cx="24823" cy="3405467"/>
          </a:xfrm>
          <a:custGeom>
            <a:avLst/>
            <a:gdLst/>
            <a:ahLst/>
            <a:cxnLst/>
            <a:rect l="l" t="t" r="r" b="b"/>
            <a:pathLst>
              <a:path w="27304" h="3859529">
                <a:moveTo>
                  <a:pt x="26988" y="0"/>
                </a:moveTo>
                <a:lnTo>
                  <a:pt x="0" y="3859211"/>
                </a:lnTo>
              </a:path>
            </a:pathLst>
          </a:custGeom>
          <a:ln w="28574">
            <a:solidFill>
              <a:srgbClr val="000000"/>
            </a:solidFill>
          </a:ln>
        </p:spPr>
        <p:txBody>
          <a:bodyPr wrap="square" lIns="0" tIns="0" rIns="0" bIns="0" rtlCol="0"/>
          <a:lstStyle/>
          <a:p/>
        </p:txBody>
      </p:sp>
      <p:sp>
        <p:nvSpPr>
          <p:cNvPr id="11" name="object 11"/>
          <p:cNvSpPr/>
          <p:nvPr/>
        </p:nvSpPr>
        <p:spPr>
          <a:xfrm>
            <a:off x="7756496" y="1488982"/>
            <a:ext cx="207818" cy="874059"/>
          </a:xfrm>
          <a:custGeom>
            <a:avLst/>
            <a:gdLst/>
            <a:ahLst/>
            <a:cxnLst/>
            <a:rect l="l" t="t" r="r" b="b"/>
            <a:pathLst>
              <a:path w="228600" h="990600">
                <a:moveTo>
                  <a:pt x="0" y="0"/>
                </a:moveTo>
                <a:lnTo>
                  <a:pt x="228600" y="0"/>
                </a:lnTo>
                <a:lnTo>
                  <a:pt x="228600" y="990600"/>
                </a:lnTo>
                <a:lnTo>
                  <a:pt x="0" y="990600"/>
                </a:lnTo>
                <a:lnTo>
                  <a:pt x="0" y="0"/>
                </a:lnTo>
                <a:close/>
              </a:path>
            </a:pathLst>
          </a:custGeom>
          <a:solidFill>
            <a:srgbClr val="FFADD6"/>
          </a:solidFill>
        </p:spPr>
        <p:txBody>
          <a:bodyPr wrap="square" lIns="0" tIns="0" rIns="0" bIns="0" rtlCol="0"/>
          <a:lstStyle/>
          <a:p/>
        </p:txBody>
      </p:sp>
      <p:sp>
        <p:nvSpPr>
          <p:cNvPr id="12" name="object 12"/>
          <p:cNvSpPr/>
          <p:nvPr/>
        </p:nvSpPr>
        <p:spPr>
          <a:xfrm>
            <a:off x="7756496" y="1488983"/>
            <a:ext cx="207818" cy="874059"/>
          </a:xfrm>
          <a:custGeom>
            <a:avLst/>
            <a:gdLst/>
            <a:ahLst/>
            <a:cxnLst/>
            <a:rect l="l" t="t" r="r" b="b"/>
            <a:pathLst>
              <a:path w="228600" h="990600">
                <a:moveTo>
                  <a:pt x="0" y="0"/>
                </a:moveTo>
                <a:lnTo>
                  <a:pt x="228600" y="0"/>
                </a:lnTo>
                <a:lnTo>
                  <a:pt x="228600" y="990599"/>
                </a:lnTo>
                <a:lnTo>
                  <a:pt x="0" y="990599"/>
                </a:lnTo>
                <a:lnTo>
                  <a:pt x="0" y="0"/>
                </a:lnTo>
                <a:close/>
              </a:path>
            </a:pathLst>
          </a:custGeom>
          <a:ln w="12699">
            <a:solidFill>
              <a:srgbClr val="000000"/>
            </a:solidFill>
          </a:ln>
        </p:spPr>
        <p:txBody>
          <a:bodyPr wrap="square" lIns="0" tIns="0" rIns="0" bIns="0" rtlCol="0"/>
          <a:lstStyle/>
          <a:p/>
        </p:txBody>
      </p:sp>
      <p:sp>
        <p:nvSpPr>
          <p:cNvPr id="13" name="object 13"/>
          <p:cNvSpPr/>
          <p:nvPr/>
        </p:nvSpPr>
        <p:spPr>
          <a:xfrm>
            <a:off x="7964315" y="1997449"/>
            <a:ext cx="207818" cy="672353"/>
          </a:xfrm>
          <a:custGeom>
            <a:avLst/>
            <a:gdLst/>
            <a:ahLst/>
            <a:cxnLst/>
            <a:rect l="l" t="t" r="r" b="b"/>
            <a:pathLst>
              <a:path w="228600" h="762000">
                <a:moveTo>
                  <a:pt x="0" y="0"/>
                </a:moveTo>
                <a:lnTo>
                  <a:pt x="228600" y="0"/>
                </a:lnTo>
                <a:lnTo>
                  <a:pt x="228600" y="762000"/>
                </a:lnTo>
                <a:lnTo>
                  <a:pt x="0" y="762000"/>
                </a:lnTo>
                <a:lnTo>
                  <a:pt x="0" y="0"/>
                </a:lnTo>
                <a:close/>
              </a:path>
            </a:pathLst>
          </a:custGeom>
          <a:solidFill>
            <a:srgbClr val="D4FDD5"/>
          </a:solidFill>
        </p:spPr>
        <p:txBody>
          <a:bodyPr wrap="square" lIns="0" tIns="0" rIns="0" bIns="0" rtlCol="0"/>
          <a:lstStyle/>
          <a:p/>
        </p:txBody>
      </p:sp>
      <p:sp>
        <p:nvSpPr>
          <p:cNvPr id="14" name="object 14"/>
          <p:cNvSpPr/>
          <p:nvPr/>
        </p:nvSpPr>
        <p:spPr>
          <a:xfrm>
            <a:off x="7964315" y="1997449"/>
            <a:ext cx="207818" cy="672353"/>
          </a:xfrm>
          <a:custGeom>
            <a:avLst/>
            <a:gdLst/>
            <a:ahLst/>
            <a:cxnLst/>
            <a:rect l="l" t="t" r="r" b="b"/>
            <a:pathLst>
              <a:path w="228600" h="762000">
                <a:moveTo>
                  <a:pt x="0" y="0"/>
                </a:moveTo>
                <a:lnTo>
                  <a:pt x="228599" y="0"/>
                </a:lnTo>
                <a:lnTo>
                  <a:pt x="228599" y="761999"/>
                </a:lnTo>
                <a:lnTo>
                  <a:pt x="0" y="761999"/>
                </a:lnTo>
                <a:lnTo>
                  <a:pt x="0" y="0"/>
                </a:lnTo>
                <a:close/>
              </a:path>
            </a:pathLst>
          </a:custGeom>
          <a:ln w="12699">
            <a:solidFill>
              <a:srgbClr val="000000"/>
            </a:solidFill>
          </a:ln>
        </p:spPr>
        <p:txBody>
          <a:bodyPr wrap="square" lIns="0" tIns="0" rIns="0" bIns="0" rtlCol="0"/>
          <a:lstStyle/>
          <a:p/>
        </p:txBody>
      </p:sp>
      <p:sp>
        <p:nvSpPr>
          <p:cNvPr id="15" name="object 15"/>
          <p:cNvSpPr/>
          <p:nvPr/>
        </p:nvSpPr>
        <p:spPr>
          <a:xfrm>
            <a:off x="7740623" y="1245255"/>
            <a:ext cx="16164" cy="3202081"/>
          </a:xfrm>
          <a:custGeom>
            <a:avLst/>
            <a:gdLst/>
            <a:ahLst/>
            <a:cxnLst/>
            <a:rect l="l" t="t" r="r" b="b"/>
            <a:pathLst>
              <a:path w="17779" h="3629025">
                <a:moveTo>
                  <a:pt x="0" y="0"/>
                </a:moveTo>
                <a:lnTo>
                  <a:pt x="17461" y="3629023"/>
                </a:lnTo>
              </a:path>
            </a:pathLst>
          </a:custGeom>
          <a:ln w="28574">
            <a:solidFill>
              <a:srgbClr val="000000"/>
            </a:solidFill>
          </a:ln>
        </p:spPr>
        <p:txBody>
          <a:bodyPr wrap="square" lIns="0" tIns="0" rIns="0" bIns="0" rtlCol="0"/>
          <a:lstStyle/>
          <a:p/>
        </p:txBody>
      </p:sp>
      <p:sp>
        <p:nvSpPr>
          <p:cNvPr id="16" name="object 16"/>
          <p:cNvSpPr/>
          <p:nvPr/>
        </p:nvSpPr>
        <p:spPr>
          <a:xfrm>
            <a:off x="7964315" y="1488983"/>
            <a:ext cx="0" cy="1185022"/>
          </a:xfrm>
          <a:custGeom>
            <a:avLst/>
            <a:gdLst/>
            <a:ahLst/>
            <a:cxnLst/>
            <a:rect l="l" t="t" r="r" b="b"/>
            <a:pathLst>
              <a:path h="1343025">
                <a:moveTo>
                  <a:pt x="0" y="0"/>
                </a:moveTo>
                <a:lnTo>
                  <a:pt x="0" y="1343024"/>
                </a:lnTo>
              </a:path>
            </a:pathLst>
          </a:custGeom>
          <a:ln w="28574">
            <a:solidFill>
              <a:srgbClr val="000000"/>
            </a:solidFill>
          </a:ln>
        </p:spPr>
        <p:txBody>
          <a:bodyPr wrap="square" lIns="0" tIns="0" rIns="0" bIns="0" rtlCol="0"/>
          <a:lstStyle/>
          <a:p/>
        </p:txBody>
      </p:sp>
      <p:sp>
        <p:nvSpPr>
          <p:cNvPr id="17" name="object 17"/>
          <p:cNvSpPr/>
          <p:nvPr/>
        </p:nvSpPr>
        <p:spPr>
          <a:xfrm>
            <a:off x="8172134" y="1488983"/>
            <a:ext cx="0" cy="1193426"/>
          </a:xfrm>
          <a:custGeom>
            <a:avLst/>
            <a:gdLst/>
            <a:ahLst/>
            <a:cxnLst/>
            <a:rect l="l" t="t" r="r" b="b"/>
            <a:pathLst>
              <a:path h="1352550">
                <a:moveTo>
                  <a:pt x="0" y="0"/>
                </a:moveTo>
                <a:lnTo>
                  <a:pt x="0" y="1352549"/>
                </a:lnTo>
              </a:path>
            </a:pathLst>
          </a:custGeom>
          <a:ln w="28574">
            <a:solidFill>
              <a:srgbClr val="000000"/>
            </a:solidFill>
          </a:ln>
        </p:spPr>
        <p:txBody>
          <a:bodyPr wrap="square" lIns="0" tIns="0" rIns="0" bIns="0" rtlCol="0"/>
          <a:lstStyle/>
          <a:p/>
        </p:txBody>
      </p:sp>
      <p:sp>
        <p:nvSpPr>
          <p:cNvPr id="18" name="object 18"/>
          <p:cNvSpPr/>
          <p:nvPr/>
        </p:nvSpPr>
        <p:spPr>
          <a:xfrm>
            <a:off x="7757940" y="2856100"/>
            <a:ext cx="623455" cy="0"/>
          </a:xfrm>
          <a:custGeom>
            <a:avLst/>
            <a:gdLst/>
            <a:ahLst/>
            <a:cxnLst/>
            <a:rect l="l" t="t" r="r" b="b"/>
            <a:pathLst>
              <a:path w="685800">
                <a:moveTo>
                  <a:pt x="685799" y="0"/>
                </a:moveTo>
                <a:lnTo>
                  <a:pt x="0" y="1"/>
                </a:lnTo>
              </a:path>
            </a:pathLst>
          </a:custGeom>
          <a:ln w="28574">
            <a:solidFill>
              <a:srgbClr val="000000"/>
            </a:solidFill>
          </a:ln>
        </p:spPr>
        <p:txBody>
          <a:bodyPr wrap="square" lIns="0" tIns="0" rIns="0" bIns="0" rtlCol="0"/>
          <a:lstStyle/>
          <a:p/>
        </p:txBody>
      </p:sp>
      <p:sp>
        <p:nvSpPr>
          <p:cNvPr id="19" name="object 19"/>
          <p:cNvSpPr/>
          <p:nvPr/>
        </p:nvSpPr>
        <p:spPr>
          <a:xfrm>
            <a:off x="7756496" y="1480579"/>
            <a:ext cx="617682" cy="8404"/>
          </a:xfrm>
          <a:custGeom>
            <a:avLst/>
            <a:gdLst/>
            <a:ahLst/>
            <a:cxnLst/>
            <a:rect l="l" t="t" r="r" b="b"/>
            <a:pathLst>
              <a:path w="679450" h="9525">
                <a:moveTo>
                  <a:pt x="679449" y="0"/>
                </a:moveTo>
                <a:lnTo>
                  <a:pt x="0" y="9524"/>
                </a:lnTo>
              </a:path>
            </a:pathLst>
          </a:custGeom>
          <a:ln w="28574">
            <a:solidFill>
              <a:srgbClr val="000000"/>
            </a:solidFill>
          </a:ln>
        </p:spPr>
        <p:txBody>
          <a:bodyPr wrap="square" lIns="0" tIns="0" rIns="0" bIns="0" rtlCol="0"/>
          <a:lstStyle/>
          <a:p/>
        </p:txBody>
      </p:sp>
      <p:sp>
        <p:nvSpPr>
          <p:cNvPr id="20" name="object 20"/>
          <p:cNvSpPr/>
          <p:nvPr/>
        </p:nvSpPr>
        <p:spPr>
          <a:xfrm>
            <a:off x="6717405" y="1757923"/>
            <a:ext cx="762000" cy="470647"/>
          </a:xfrm>
          <a:custGeom>
            <a:avLst/>
            <a:gdLst/>
            <a:ahLst/>
            <a:cxnLst/>
            <a:rect l="l" t="t" r="r" b="b"/>
            <a:pathLst>
              <a:path w="838200" h="533400">
                <a:moveTo>
                  <a:pt x="628647" y="0"/>
                </a:moveTo>
                <a:lnTo>
                  <a:pt x="628647" y="133350"/>
                </a:lnTo>
                <a:lnTo>
                  <a:pt x="0" y="133350"/>
                </a:lnTo>
                <a:lnTo>
                  <a:pt x="0" y="400050"/>
                </a:lnTo>
                <a:lnTo>
                  <a:pt x="628647" y="400050"/>
                </a:lnTo>
                <a:lnTo>
                  <a:pt x="628647" y="533400"/>
                </a:lnTo>
                <a:lnTo>
                  <a:pt x="838200" y="266700"/>
                </a:lnTo>
                <a:lnTo>
                  <a:pt x="628647" y="0"/>
                </a:lnTo>
                <a:close/>
              </a:path>
            </a:pathLst>
          </a:custGeom>
          <a:solidFill>
            <a:srgbClr val="FF7300"/>
          </a:solidFill>
        </p:spPr>
        <p:txBody>
          <a:bodyPr wrap="square" lIns="0" tIns="0" rIns="0" bIns="0" rtlCol="0"/>
          <a:lstStyle/>
          <a:p/>
        </p:txBody>
      </p:sp>
      <p:sp>
        <p:nvSpPr>
          <p:cNvPr id="21" name="object 21"/>
          <p:cNvSpPr/>
          <p:nvPr/>
        </p:nvSpPr>
        <p:spPr>
          <a:xfrm>
            <a:off x="6717406" y="1757924"/>
            <a:ext cx="762000" cy="470647"/>
          </a:xfrm>
          <a:custGeom>
            <a:avLst/>
            <a:gdLst/>
            <a:ahLst/>
            <a:cxnLst/>
            <a:rect l="l" t="t" r="r" b="b"/>
            <a:pathLst>
              <a:path w="838200" h="533400">
                <a:moveTo>
                  <a:pt x="0" y="133349"/>
                </a:moveTo>
                <a:lnTo>
                  <a:pt x="628647" y="133349"/>
                </a:lnTo>
                <a:lnTo>
                  <a:pt x="628647" y="0"/>
                </a:lnTo>
                <a:lnTo>
                  <a:pt x="838199" y="266699"/>
                </a:lnTo>
                <a:lnTo>
                  <a:pt x="628647" y="533399"/>
                </a:lnTo>
                <a:lnTo>
                  <a:pt x="628647" y="400049"/>
                </a:lnTo>
                <a:lnTo>
                  <a:pt x="0" y="400049"/>
                </a:lnTo>
                <a:lnTo>
                  <a:pt x="0" y="133349"/>
                </a:lnTo>
                <a:close/>
              </a:path>
            </a:pathLst>
          </a:custGeom>
          <a:ln w="12699">
            <a:solidFill>
              <a:srgbClr val="000000"/>
            </a:solidFill>
          </a:ln>
        </p:spPr>
        <p:txBody>
          <a:bodyPr wrap="square" lIns="0" tIns="0" rIns="0" bIns="0" rtlCol="0"/>
          <a:lstStyle/>
          <a:p/>
        </p:txBody>
      </p:sp>
      <p:sp>
        <p:nvSpPr>
          <p:cNvPr id="22" name="object 22"/>
          <p:cNvSpPr txBox="1"/>
          <p:nvPr/>
        </p:nvSpPr>
        <p:spPr>
          <a:xfrm>
            <a:off x="6055851" y="4479859"/>
            <a:ext cx="778164" cy="338554"/>
          </a:xfrm>
          <a:prstGeom prst="rect">
            <a:avLst/>
          </a:prstGeom>
        </p:spPr>
        <p:txBody>
          <a:bodyPr vert="horz" wrap="square" lIns="0" tIns="0" rIns="0" bIns="0" rtlCol="0">
            <a:spAutoFit/>
          </a:bodyPr>
          <a:lstStyle/>
          <a:p>
            <a:pPr marL="11430"/>
            <a:r>
              <a:rPr sz="2200" b="1" dirty="0">
                <a:latin typeface="Arial" panose="020B0604020202020204"/>
                <a:cs typeface="Arial" panose="020B0604020202020204"/>
              </a:rPr>
              <a:t>Ser</a:t>
            </a:r>
            <a:r>
              <a:rPr sz="2200" b="1" spc="-9" dirty="0">
                <a:latin typeface="Arial" panose="020B0604020202020204"/>
                <a:cs typeface="Arial" panose="020B0604020202020204"/>
              </a:rPr>
              <a:t>ial</a:t>
            </a:r>
            <a:endParaRPr sz="2200" dirty="0">
              <a:latin typeface="Arial" panose="020B0604020202020204"/>
              <a:cs typeface="Arial" panose="020B0604020202020204"/>
            </a:endParaRPr>
          </a:p>
        </p:txBody>
      </p:sp>
      <p:sp>
        <p:nvSpPr>
          <p:cNvPr id="23" name="object 23"/>
          <p:cNvSpPr txBox="1"/>
          <p:nvPr/>
        </p:nvSpPr>
        <p:spPr>
          <a:xfrm>
            <a:off x="7647682" y="4479859"/>
            <a:ext cx="1009073" cy="338554"/>
          </a:xfrm>
          <a:prstGeom prst="rect">
            <a:avLst/>
          </a:prstGeom>
        </p:spPr>
        <p:txBody>
          <a:bodyPr vert="horz" wrap="square" lIns="0" tIns="0" rIns="0" bIns="0" rtlCol="0">
            <a:spAutoFit/>
          </a:bodyPr>
          <a:lstStyle/>
          <a:p>
            <a:pPr marL="11430"/>
            <a:r>
              <a:rPr sz="2200" b="1" dirty="0">
                <a:latin typeface="Arial" panose="020B0604020202020204"/>
                <a:cs typeface="Arial" panose="020B0604020202020204"/>
              </a:rPr>
              <a:t>Para</a:t>
            </a:r>
            <a:r>
              <a:rPr sz="2200" b="1" spc="-9" dirty="0">
                <a:latin typeface="Arial" panose="020B0604020202020204"/>
                <a:cs typeface="Arial" panose="020B0604020202020204"/>
              </a:rPr>
              <a:t>llel</a:t>
            </a:r>
            <a:endParaRPr sz="2200" dirty="0">
              <a:latin typeface="Arial" panose="020B0604020202020204"/>
              <a:cs typeface="Arial" panose="020B0604020202020204"/>
            </a:endParaRPr>
          </a:p>
        </p:txBody>
      </p:sp>
      <p:sp>
        <p:nvSpPr>
          <p:cNvPr id="24" name="object 24"/>
          <p:cNvSpPr/>
          <p:nvPr/>
        </p:nvSpPr>
        <p:spPr>
          <a:xfrm>
            <a:off x="8379952" y="1472175"/>
            <a:ext cx="10391" cy="1386728"/>
          </a:xfrm>
          <a:custGeom>
            <a:avLst/>
            <a:gdLst/>
            <a:ahLst/>
            <a:cxnLst/>
            <a:rect l="l" t="t" r="r" b="b"/>
            <a:pathLst>
              <a:path w="11429" h="1571625">
                <a:moveTo>
                  <a:pt x="0" y="0"/>
                </a:moveTo>
                <a:lnTo>
                  <a:pt x="11113" y="1571624"/>
                </a:lnTo>
              </a:path>
            </a:pathLst>
          </a:custGeom>
          <a:ln w="28574">
            <a:solidFill>
              <a:srgbClr val="000000"/>
            </a:solidFill>
          </a:ln>
        </p:spPr>
        <p:txBody>
          <a:bodyPr wrap="square" lIns="0" tIns="0" rIns="0" bIns="0" rtlCol="0"/>
          <a:lstStyle/>
          <a:p/>
        </p:txBody>
      </p:sp>
      <p:sp>
        <p:nvSpPr>
          <p:cNvPr id="25" name="object 25"/>
          <p:cNvSpPr/>
          <p:nvPr/>
        </p:nvSpPr>
        <p:spPr>
          <a:xfrm>
            <a:off x="8173576" y="1715901"/>
            <a:ext cx="207818" cy="1143000"/>
          </a:xfrm>
          <a:custGeom>
            <a:avLst/>
            <a:gdLst/>
            <a:ahLst/>
            <a:cxnLst/>
            <a:rect l="l" t="t" r="r" b="b"/>
            <a:pathLst>
              <a:path w="228600" h="1295400">
                <a:moveTo>
                  <a:pt x="0" y="0"/>
                </a:moveTo>
                <a:lnTo>
                  <a:pt x="228600" y="0"/>
                </a:lnTo>
                <a:lnTo>
                  <a:pt x="228600" y="1295400"/>
                </a:lnTo>
                <a:lnTo>
                  <a:pt x="0" y="1295400"/>
                </a:lnTo>
                <a:lnTo>
                  <a:pt x="0" y="0"/>
                </a:lnTo>
                <a:close/>
              </a:path>
            </a:pathLst>
          </a:custGeom>
          <a:solidFill>
            <a:srgbClr val="AB82FF"/>
          </a:solidFill>
        </p:spPr>
        <p:txBody>
          <a:bodyPr wrap="square" lIns="0" tIns="0" rIns="0" bIns="0" rtlCol="0"/>
          <a:lstStyle/>
          <a:p/>
        </p:txBody>
      </p:sp>
      <p:sp>
        <p:nvSpPr>
          <p:cNvPr id="26" name="object 26"/>
          <p:cNvSpPr/>
          <p:nvPr/>
        </p:nvSpPr>
        <p:spPr>
          <a:xfrm>
            <a:off x="8173576" y="1715902"/>
            <a:ext cx="207818" cy="1143000"/>
          </a:xfrm>
          <a:custGeom>
            <a:avLst/>
            <a:gdLst/>
            <a:ahLst/>
            <a:cxnLst/>
            <a:rect l="l" t="t" r="r" b="b"/>
            <a:pathLst>
              <a:path w="228600" h="1295400">
                <a:moveTo>
                  <a:pt x="0" y="0"/>
                </a:moveTo>
                <a:lnTo>
                  <a:pt x="228599" y="0"/>
                </a:lnTo>
                <a:lnTo>
                  <a:pt x="228599" y="1295399"/>
                </a:lnTo>
                <a:lnTo>
                  <a:pt x="0" y="1295399"/>
                </a:lnTo>
                <a:lnTo>
                  <a:pt x="0" y="0"/>
                </a:lnTo>
                <a:close/>
              </a:path>
            </a:pathLst>
          </a:custGeom>
          <a:ln w="12699">
            <a:solidFill>
              <a:srgbClr val="000000"/>
            </a:solidFill>
          </a:ln>
        </p:spPr>
        <p:txBody>
          <a:bodyPr wrap="square" lIns="0" tIns="0" rIns="0" bIns="0" rtlCol="0"/>
          <a:lstStyl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00042"/>
            <a:ext cx="8715436" cy="496312"/>
          </a:xfrm>
          <a:prstGeom prst="rect">
            <a:avLst/>
          </a:prstGeom>
        </p:spPr>
        <p:txBody>
          <a:bodyPr vert="horz" wrap="square" lIns="0" tIns="47012" rIns="0" bIns="0" rtlCol="0">
            <a:spAutoFit/>
          </a:bodyPr>
          <a:lstStyle/>
          <a:p>
            <a:pPr marL="74295">
              <a:lnSpc>
                <a:spcPts val="3520"/>
              </a:lnSpc>
            </a:pPr>
            <a:r>
              <a:rPr spc="-27" dirty="0"/>
              <a:t>T</a:t>
            </a:r>
            <a:r>
              <a:rPr dirty="0"/>
              <a:t>ask</a:t>
            </a:r>
            <a:r>
              <a:rPr spc="-4" dirty="0"/>
              <a:t> </a:t>
            </a:r>
            <a:r>
              <a:rPr dirty="0"/>
              <a:t>D</a:t>
            </a:r>
            <a:r>
              <a:rPr spc="-13" dirty="0"/>
              <a:t>i</a:t>
            </a:r>
            <a:r>
              <a:rPr dirty="0"/>
              <a:t>rec</a:t>
            </a:r>
            <a:r>
              <a:rPr spc="-13" dirty="0"/>
              <a:t>ti</a:t>
            </a:r>
            <a:r>
              <a:rPr dirty="0"/>
              <a:t>ve</a:t>
            </a:r>
            <a:endParaRPr dirty="0"/>
          </a:p>
        </p:txBody>
      </p:sp>
      <p:sp>
        <p:nvSpPr>
          <p:cNvPr id="3" name="object 3"/>
          <p:cNvSpPr txBox="1"/>
          <p:nvPr/>
        </p:nvSpPr>
        <p:spPr>
          <a:xfrm>
            <a:off x="922456" y="2436854"/>
            <a:ext cx="1186873" cy="641201"/>
          </a:xfrm>
          <a:prstGeom prst="rect">
            <a:avLst/>
          </a:prstGeom>
        </p:spPr>
        <p:txBody>
          <a:bodyPr vert="horz" wrap="square" lIns="0" tIns="0" rIns="0" bIns="0" rtlCol="0">
            <a:spAutoFit/>
          </a:bodyPr>
          <a:lstStyle/>
          <a:p>
            <a:pPr marL="11430">
              <a:lnSpc>
                <a:spcPts val="2550"/>
              </a:lnSpc>
            </a:pPr>
            <a:r>
              <a:rPr sz="2200" b="1" spc="-4" dirty="0">
                <a:latin typeface="Courier New" panose="02070309020205020404"/>
                <a:cs typeface="Courier New" panose="02070309020205020404"/>
              </a:rPr>
              <a:t>#pragma</a:t>
            </a:r>
            <a:endParaRPr sz="2200" dirty="0">
              <a:latin typeface="Courier New" panose="02070309020205020404"/>
              <a:cs typeface="Courier New" panose="02070309020205020404"/>
            </a:endParaRPr>
          </a:p>
          <a:p>
            <a:pPr marL="11430">
              <a:lnSpc>
                <a:spcPts val="2550"/>
              </a:lnSpc>
            </a:pPr>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4" name="object 4"/>
          <p:cNvSpPr txBox="1"/>
          <p:nvPr/>
        </p:nvSpPr>
        <p:spPr>
          <a:xfrm>
            <a:off x="2252980" y="2437130"/>
            <a:ext cx="2561590" cy="338455"/>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parallel</a:t>
            </a:r>
            <a:endParaRPr sz="2200" dirty="0">
              <a:latin typeface="Courier New" panose="02070309020205020404"/>
              <a:cs typeface="Courier New" panose="02070309020205020404"/>
            </a:endParaRPr>
          </a:p>
        </p:txBody>
      </p:sp>
      <p:sp>
        <p:nvSpPr>
          <p:cNvPr id="5" name="object 5"/>
          <p:cNvSpPr txBox="1"/>
          <p:nvPr/>
        </p:nvSpPr>
        <p:spPr>
          <a:xfrm>
            <a:off x="1255021" y="3075589"/>
            <a:ext cx="1186873" cy="677108"/>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#pragma</a:t>
            </a:r>
            <a:endParaRPr sz="2200" dirty="0">
              <a:latin typeface="Courier New" panose="02070309020205020404"/>
              <a:cs typeface="Courier New" panose="02070309020205020404"/>
            </a:endParaRPr>
          </a:p>
          <a:p>
            <a:pPr marL="175260">
              <a:spcBef>
                <a:spcPts val="20"/>
              </a:spcBef>
            </a:pPr>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6" name="object 6"/>
          <p:cNvSpPr txBox="1"/>
          <p:nvPr/>
        </p:nvSpPr>
        <p:spPr>
          <a:xfrm>
            <a:off x="2585085" y="3075305"/>
            <a:ext cx="2134235" cy="338455"/>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master</a:t>
            </a:r>
            <a:endParaRPr sz="2200" dirty="0">
              <a:latin typeface="Courier New" panose="02070309020205020404"/>
              <a:cs typeface="Courier New" panose="02070309020205020404"/>
            </a:endParaRPr>
          </a:p>
        </p:txBody>
      </p:sp>
      <p:sp>
        <p:nvSpPr>
          <p:cNvPr id="7" name="object 7"/>
          <p:cNvSpPr txBox="1"/>
          <p:nvPr/>
        </p:nvSpPr>
        <p:spPr>
          <a:xfrm>
            <a:off x="1753730" y="3725530"/>
            <a:ext cx="2683741" cy="683905"/>
          </a:xfrm>
          <a:prstGeom prst="rect">
            <a:avLst/>
          </a:prstGeom>
        </p:spPr>
        <p:txBody>
          <a:bodyPr vert="horz" wrap="square" lIns="0" tIns="0" rIns="0" bIns="0" rtlCol="0">
            <a:spAutoFit/>
          </a:bodyPr>
          <a:lstStyle/>
          <a:p>
            <a:pPr marL="503555" marR="4445" indent="-492760">
              <a:lnSpc>
                <a:spcPct val="101000"/>
              </a:lnSpc>
            </a:pPr>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task fred();</a:t>
            </a:r>
            <a:endParaRPr sz="2200" dirty="0">
              <a:latin typeface="Courier New" panose="02070309020205020404"/>
              <a:cs typeface="Courier New" panose="02070309020205020404"/>
            </a:endParaRPr>
          </a:p>
        </p:txBody>
      </p:sp>
      <p:sp>
        <p:nvSpPr>
          <p:cNvPr id="8" name="object 8"/>
          <p:cNvSpPr txBox="1"/>
          <p:nvPr/>
        </p:nvSpPr>
        <p:spPr>
          <a:xfrm>
            <a:off x="1753730" y="4364266"/>
            <a:ext cx="2683741" cy="2051716"/>
          </a:xfrm>
          <a:prstGeom prst="rect">
            <a:avLst/>
          </a:prstGeom>
        </p:spPr>
        <p:txBody>
          <a:bodyPr vert="horz" wrap="square" lIns="0" tIns="0" rIns="0" bIns="0" rtlCol="0">
            <a:spAutoFit/>
          </a:bodyPr>
          <a:lstStyle/>
          <a:p>
            <a:pPr marL="503555" marR="4445" indent="-492760">
              <a:lnSpc>
                <a:spcPct val="101000"/>
              </a:lnSpc>
            </a:pPr>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task daisy();</a:t>
            </a:r>
            <a:endParaRPr sz="2200" dirty="0">
              <a:latin typeface="Courier New" panose="02070309020205020404"/>
              <a:cs typeface="Courier New" panose="02070309020205020404"/>
            </a:endParaRPr>
          </a:p>
          <a:p>
            <a:pPr marL="503555" marR="4445" indent="-492760">
              <a:lnSpc>
                <a:spcPct val="101000"/>
              </a:lnSpc>
            </a:pPr>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task billy();</a:t>
            </a:r>
            <a:endParaRPr sz="2200" dirty="0">
              <a:latin typeface="Courier New" panose="02070309020205020404"/>
              <a:cs typeface="Courier New" panose="02070309020205020404"/>
            </a:endParaRPr>
          </a:p>
        </p:txBody>
      </p:sp>
      <p:sp>
        <p:nvSpPr>
          <p:cNvPr id="9" name="object 9"/>
          <p:cNvSpPr txBox="1"/>
          <p:nvPr/>
        </p:nvSpPr>
        <p:spPr>
          <a:xfrm>
            <a:off x="1421303" y="5664148"/>
            <a:ext cx="189923" cy="338554"/>
          </a:xfrm>
          <a:prstGeom prst="rect">
            <a:avLst/>
          </a:prstGeom>
        </p:spPr>
        <p:txBody>
          <a:bodyPr vert="horz" wrap="square" lIns="0" tIns="0" rIns="0" bIns="0" rtlCol="0">
            <a:spAutoFit/>
          </a:bodyPr>
          <a:lstStyle/>
          <a:p>
            <a:pPr marL="11430"/>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10" name="object 10"/>
          <p:cNvSpPr txBox="1"/>
          <p:nvPr/>
        </p:nvSpPr>
        <p:spPr>
          <a:xfrm>
            <a:off x="922457" y="5977913"/>
            <a:ext cx="189923" cy="338554"/>
          </a:xfrm>
          <a:prstGeom prst="rect">
            <a:avLst/>
          </a:prstGeom>
        </p:spPr>
        <p:txBody>
          <a:bodyPr vert="horz" wrap="square" lIns="0" tIns="0" rIns="0" bIns="0" rtlCol="0">
            <a:spAutoFit/>
          </a:bodyPr>
          <a:lstStyle/>
          <a:p>
            <a:pPr marL="11430"/>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11" name="object 11"/>
          <p:cNvSpPr txBox="1"/>
          <p:nvPr/>
        </p:nvSpPr>
        <p:spPr>
          <a:xfrm>
            <a:off x="6153125" y="3035395"/>
            <a:ext cx="2427432" cy="553998"/>
          </a:xfrm>
          <a:prstGeom prst="rect">
            <a:avLst/>
          </a:prstGeom>
          <a:ln w="9524">
            <a:solidFill>
              <a:srgbClr val="0075B7"/>
            </a:solidFill>
          </a:ln>
        </p:spPr>
        <p:txBody>
          <a:bodyPr vert="horz" wrap="square" lIns="0" tIns="0" rIns="0" bIns="0" rtlCol="0">
            <a:spAutoFit/>
          </a:bodyPr>
          <a:lstStyle/>
          <a:p>
            <a:pPr marL="77470" marR="351155"/>
            <a:r>
              <a:rPr spc="-13" dirty="0">
                <a:solidFill>
                  <a:srgbClr val="AA014C"/>
                </a:solidFill>
                <a:latin typeface="Arial" panose="020B0604020202020204"/>
                <a:cs typeface="Arial" panose="020B0604020202020204"/>
              </a:rPr>
              <a:t>Thread</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0</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packages </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asks</a:t>
            </a:r>
            <a:endParaRPr dirty="0">
              <a:latin typeface="Arial" panose="020B0604020202020204"/>
              <a:cs typeface="Arial" panose="020B0604020202020204"/>
            </a:endParaRPr>
          </a:p>
        </p:txBody>
      </p:sp>
      <p:sp>
        <p:nvSpPr>
          <p:cNvPr id="12" name="object 12"/>
          <p:cNvSpPr/>
          <p:nvPr/>
        </p:nvSpPr>
        <p:spPr>
          <a:xfrm>
            <a:off x="4343179" y="3289793"/>
            <a:ext cx="1678709" cy="63874"/>
          </a:xfrm>
          <a:custGeom>
            <a:avLst/>
            <a:gdLst/>
            <a:ahLst/>
            <a:cxnLst/>
            <a:rect l="l" t="t" r="r" b="b"/>
            <a:pathLst>
              <a:path w="1846579" h="72389">
                <a:moveTo>
                  <a:pt x="1846476" y="72042"/>
                </a:moveTo>
                <a:lnTo>
                  <a:pt x="0" y="0"/>
                </a:lnTo>
              </a:path>
            </a:pathLst>
          </a:custGeom>
          <a:ln w="9524">
            <a:solidFill>
              <a:srgbClr val="BB1E5E"/>
            </a:solidFill>
          </a:ln>
        </p:spPr>
        <p:txBody>
          <a:bodyPr wrap="square" lIns="0" tIns="0" rIns="0" bIns="0" rtlCol="0"/>
          <a:lstStyle/>
          <a:p/>
        </p:txBody>
      </p:sp>
      <p:sp>
        <p:nvSpPr>
          <p:cNvPr id="13" name="object 13"/>
          <p:cNvSpPr/>
          <p:nvPr/>
        </p:nvSpPr>
        <p:spPr>
          <a:xfrm>
            <a:off x="4320284" y="3240423"/>
            <a:ext cx="107373" cy="104215"/>
          </a:xfrm>
          <a:custGeom>
            <a:avLst/>
            <a:gdLst/>
            <a:ahLst/>
            <a:cxnLst/>
            <a:rect l="l" t="t" r="r" b="b"/>
            <a:pathLst>
              <a:path w="118110" h="118110">
                <a:moveTo>
                  <a:pt x="103286" y="0"/>
                </a:moveTo>
                <a:lnTo>
                  <a:pt x="0" y="54969"/>
                </a:lnTo>
                <a:lnTo>
                  <a:pt x="98689" y="117819"/>
                </a:lnTo>
                <a:lnTo>
                  <a:pt x="106539" y="116076"/>
                </a:lnTo>
                <a:lnTo>
                  <a:pt x="114075" y="104245"/>
                </a:lnTo>
                <a:lnTo>
                  <a:pt x="112332" y="96394"/>
                </a:lnTo>
                <a:lnTo>
                  <a:pt x="50372" y="56935"/>
                </a:lnTo>
                <a:lnTo>
                  <a:pt x="115219" y="22423"/>
                </a:lnTo>
                <a:lnTo>
                  <a:pt x="117567" y="14732"/>
                </a:lnTo>
                <a:lnTo>
                  <a:pt x="110976" y="2348"/>
                </a:lnTo>
                <a:lnTo>
                  <a:pt x="103286" y="0"/>
                </a:lnTo>
                <a:close/>
              </a:path>
            </a:pathLst>
          </a:custGeom>
          <a:solidFill>
            <a:srgbClr val="BB1E5E"/>
          </a:solidFill>
        </p:spPr>
        <p:txBody>
          <a:bodyPr wrap="square" lIns="0" tIns="0" rIns="0" bIns="0" rtlCol="0"/>
          <a:lstStyle/>
          <a:p/>
        </p:txBody>
      </p:sp>
      <p:sp>
        <p:nvSpPr>
          <p:cNvPr id="14" name="object 14"/>
          <p:cNvSpPr txBox="1"/>
          <p:nvPr/>
        </p:nvSpPr>
        <p:spPr>
          <a:xfrm>
            <a:off x="5629249" y="2336427"/>
            <a:ext cx="2427432" cy="276999"/>
          </a:xfrm>
          <a:prstGeom prst="rect">
            <a:avLst/>
          </a:prstGeom>
          <a:ln w="9524">
            <a:solidFill>
              <a:srgbClr val="0075B7"/>
            </a:solidFill>
          </a:ln>
        </p:spPr>
        <p:txBody>
          <a:bodyPr vert="horz" wrap="square" lIns="0" tIns="0" rIns="0" bIns="0" rtlCol="0">
            <a:spAutoFit/>
          </a:bodyPr>
          <a:lstStyle/>
          <a:p>
            <a:pPr marL="77470"/>
            <a:r>
              <a:rPr dirty="0">
                <a:solidFill>
                  <a:srgbClr val="AA014C"/>
                </a:solidFill>
                <a:latin typeface="Arial" panose="020B0604020202020204"/>
                <a:cs typeface="Arial" panose="020B0604020202020204"/>
              </a:rPr>
              <a:t>Crea</a:t>
            </a:r>
            <a:r>
              <a:rPr spc="-9" dirty="0">
                <a:solidFill>
                  <a:srgbClr val="AA014C"/>
                </a:solidFill>
                <a:latin typeface="Arial" panose="020B0604020202020204"/>
                <a:cs typeface="Arial" panose="020B0604020202020204"/>
              </a:rPr>
              <a:t>te</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some</a:t>
            </a:r>
            <a:r>
              <a:rPr spc="-4" dirty="0">
                <a:solidFill>
                  <a:srgbClr val="AA014C"/>
                </a:solidFill>
                <a:latin typeface="Arial" panose="020B0604020202020204"/>
                <a:cs typeface="Arial" panose="020B0604020202020204"/>
              </a:rPr>
              <a:t> </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hreads</a:t>
            </a:r>
            <a:endParaRPr dirty="0">
              <a:latin typeface="Arial" panose="020B0604020202020204"/>
              <a:cs typeface="Arial" panose="020B0604020202020204"/>
            </a:endParaRPr>
          </a:p>
        </p:txBody>
      </p:sp>
      <p:sp>
        <p:nvSpPr>
          <p:cNvPr id="15" name="object 15"/>
          <p:cNvSpPr/>
          <p:nvPr/>
        </p:nvSpPr>
        <p:spPr>
          <a:xfrm>
            <a:off x="4343162" y="2526927"/>
            <a:ext cx="1155123" cy="62193"/>
          </a:xfrm>
          <a:custGeom>
            <a:avLst/>
            <a:gdLst/>
            <a:ahLst/>
            <a:cxnLst/>
            <a:rect l="l" t="t" r="r" b="b"/>
            <a:pathLst>
              <a:path w="1270635" h="70485">
                <a:moveTo>
                  <a:pt x="1270233" y="0"/>
                </a:moveTo>
                <a:lnTo>
                  <a:pt x="0" y="70049"/>
                </a:lnTo>
              </a:path>
            </a:pathLst>
          </a:custGeom>
          <a:ln w="9524">
            <a:solidFill>
              <a:srgbClr val="BB1E5E"/>
            </a:solidFill>
          </a:ln>
        </p:spPr>
        <p:txBody>
          <a:bodyPr wrap="square" lIns="0" tIns="0" rIns="0" bIns="0" rtlCol="0"/>
          <a:lstStyle/>
          <a:p/>
        </p:txBody>
      </p:sp>
      <p:sp>
        <p:nvSpPr>
          <p:cNvPr id="16" name="object 16"/>
          <p:cNvSpPr/>
          <p:nvPr/>
        </p:nvSpPr>
        <p:spPr>
          <a:xfrm>
            <a:off x="4320284" y="2533109"/>
            <a:ext cx="107950" cy="104215"/>
          </a:xfrm>
          <a:custGeom>
            <a:avLst/>
            <a:gdLst/>
            <a:ahLst/>
            <a:cxnLst/>
            <a:rect l="l" t="t" r="r" b="b"/>
            <a:pathLst>
              <a:path w="118745" h="118110">
                <a:moveTo>
                  <a:pt x="97664" y="0"/>
                </a:moveTo>
                <a:lnTo>
                  <a:pt x="0" y="64430"/>
                </a:lnTo>
                <a:lnTo>
                  <a:pt x="104156" y="117730"/>
                </a:lnTo>
                <a:lnTo>
                  <a:pt x="111808" y="115258"/>
                </a:lnTo>
                <a:lnTo>
                  <a:pt x="118198" y="102770"/>
                </a:lnTo>
                <a:lnTo>
                  <a:pt x="115727" y="95119"/>
                </a:lnTo>
                <a:lnTo>
                  <a:pt x="50332" y="61654"/>
                </a:lnTo>
                <a:lnTo>
                  <a:pt x="111652" y="21202"/>
                </a:lnTo>
                <a:lnTo>
                  <a:pt x="113266" y="13324"/>
                </a:lnTo>
                <a:lnTo>
                  <a:pt x="105542" y="1615"/>
                </a:lnTo>
                <a:lnTo>
                  <a:pt x="97664" y="0"/>
                </a:lnTo>
                <a:close/>
              </a:path>
            </a:pathLst>
          </a:custGeom>
          <a:solidFill>
            <a:srgbClr val="BB1E5E"/>
          </a:solidFill>
        </p:spPr>
        <p:txBody>
          <a:bodyPr wrap="square" lIns="0" tIns="0" rIns="0" bIns="0" rtlCol="0"/>
          <a:lstStyle/>
          <a:p/>
        </p:txBody>
      </p:sp>
      <p:sp>
        <p:nvSpPr>
          <p:cNvPr id="17" name="object 17"/>
          <p:cNvSpPr txBox="1"/>
          <p:nvPr/>
        </p:nvSpPr>
        <p:spPr>
          <a:xfrm>
            <a:off x="6153125" y="4496360"/>
            <a:ext cx="2427432" cy="861774"/>
          </a:xfrm>
          <a:prstGeom prst="rect">
            <a:avLst/>
          </a:prstGeom>
          <a:ln w="9524">
            <a:solidFill>
              <a:srgbClr val="0075B7"/>
            </a:solidFill>
          </a:ln>
        </p:spPr>
        <p:txBody>
          <a:bodyPr vert="horz" wrap="square" lIns="0" tIns="0" rIns="0" bIns="0" rtlCol="0">
            <a:spAutoFit/>
          </a:bodyPr>
          <a:lstStyle/>
          <a:p>
            <a:pPr marL="77470" marR="174625"/>
            <a:r>
              <a:rPr spc="-215"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asks</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execu</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ed</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by some</a:t>
            </a:r>
            <a:r>
              <a:rPr spc="-4" dirty="0">
                <a:solidFill>
                  <a:srgbClr val="AA014C"/>
                </a:solidFill>
                <a:latin typeface="Arial" panose="020B0604020202020204"/>
                <a:cs typeface="Arial" panose="020B0604020202020204"/>
              </a:rPr>
              <a:t> </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hread</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in</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some order</a:t>
            </a:r>
            <a:endParaRPr dirty="0">
              <a:latin typeface="Arial" panose="020B0604020202020204"/>
              <a:cs typeface="Arial" panose="020B0604020202020204"/>
            </a:endParaRPr>
          </a:p>
        </p:txBody>
      </p:sp>
      <p:sp>
        <p:nvSpPr>
          <p:cNvPr id="18" name="object 18"/>
          <p:cNvSpPr/>
          <p:nvPr/>
        </p:nvSpPr>
        <p:spPr>
          <a:xfrm>
            <a:off x="4536676" y="3998538"/>
            <a:ext cx="1420668" cy="751354"/>
          </a:xfrm>
          <a:custGeom>
            <a:avLst/>
            <a:gdLst/>
            <a:ahLst/>
            <a:cxnLst/>
            <a:rect l="l" t="t" r="r" b="b"/>
            <a:pathLst>
              <a:path w="1562734" h="851535">
                <a:moveTo>
                  <a:pt x="1562193" y="851536"/>
                </a:moveTo>
                <a:lnTo>
                  <a:pt x="0" y="0"/>
                </a:lnTo>
              </a:path>
            </a:pathLst>
          </a:custGeom>
          <a:ln w="9524">
            <a:solidFill>
              <a:srgbClr val="BB1E5E"/>
            </a:solidFill>
          </a:ln>
        </p:spPr>
        <p:txBody>
          <a:bodyPr wrap="square" lIns="0" tIns="0" rIns="0" bIns="0" rtlCol="0"/>
          <a:lstStyle/>
          <a:p/>
        </p:txBody>
      </p:sp>
      <p:sp>
        <p:nvSpPr>
          <p:cNvPr id="19" name="object 19"/>
          <p:cNvSpPr/>
          <p:nvPr/>
        </p:nvSpPr>
        <p:spPr>
          <a:xfrm>
            <a:off x="4516557" y="3984899"/>
            <a:ext cx="112568" cy="93569"/>
          </a:xfrm>
          <a:custGeom>
            <a:avLst/>
            <a:gdLst/>
            <a:ahLst/>
            <a:cxnLst/>
            <a:rect l="l" t="t" r="r" b="b"/>
            <a:pathLst>
              <a:path w="123825" h="106045">
                <a:moveTo>
                  <a:pt x="116953" y="0"/>
                </a:moveTo>
                <a:lnTo>
                  <a:pt x="0" y="3394"/>
                </a:lnTo>
                <a:lnTo>
                  <a:pt x="60521" y="103527"/>
                </a:lnTo>
                <a:lnTo>
                  <a:pt x="68328" y="105453"/>
                </a:lnTo>
                <a:lnTo>
                  <a:pt x="80333" y="98196"/>
                </a:lnTo>
                <a:lnTo>
                  <a:pt x="82259" y="90389"/>
                </a:lnTo>
                <a:lnTo>
                  <a:pt x="44260" y="27520"/>
                </a:lnTo>
                <a:lnTo>
                  <a:pt x="117689" y="25389"/>
                </a:lnTo>
                <a:lnTo>
                  <a:pt x="123207" y="19541"/>
                </a:lnTo>
                <a:lnTo>
                  <a:pt x="122801" y="5519"/>
                </a:lnTo>
                <a:lnTo>
                  <a:pt x="116953" y="0"/>
                </a:lnTo>
                <a:close/>
              </a:path>
            </a:pathLst>
          </a:custGeom>
          <a:solidFill>
            <a:srgbClr val="BB1E5E"/>
          </a:solidFill>
        </p:spPr>
        <p:txBody>
          <a:bodyPr wrap="square" lIns="0" tIns="0" rIns="0" bIns="0" rtlCol="0"/>
          <a:lstStyle/>
          <a:p/>
        </p:txBody>
      </p:sp>
      <p:sp>
        <p:nvSpPr>
          <p:cNvPr id="20" name="object 20"/>
          <p:cNvSpPr/>
          <p:nvPr/>
        </p:nvSpPr>
        <p:spPr>
          <a:xfrm>
            <a:off x="4539260" y="4562396"/>
            <a:ext cx="1417782" cy="187699"/>
          </a:xfrm>
          <a:custGeom>
            <a:avLst/>
            <a:gdLst/>
            <a:ahLst/>
            <a:cxnLst/>
            <a:rect l="l" t="t" r="r" b="b"/>
            <a:pathLst>
              <a:path w="1559559" h="212725">
                <a:moveTo>
                  <a:pt x="1559350" y="212496"/>
                </a:moveTo>
                <a:lnTo>
                  <a:pt x="0" y="0"/>
                </a:lnTo>
              </a:path>
            </a:pathLst>
          </a:custGeom>
          <a:ln w="9524">
            <a:solidFill>
              <a:srgbClr val="BB1E5E"/>
            </a:solidFill>
          </a:ln>
        </p:spPr>
        <p:txBody>
          <a:bodyPr wrap="square" lIns="0" tIns="0" rIns="0" bIns="0" rtlCol="0"/>
          <a:lstStyle/>
          <a:p/>
        </p:txBody>
      </p:sp>
      <p:sp>
        <p:nvSpPr>
          <p:cNvPr id="21" name="object 21"/>
          <p:cNvSpPr/>
          <p:nvPr/>
        </p:nvSpPr>
        <p:spPr>
          <a:xfrm>
            <a:off x="4516557" y="4519893"/>
            <a:ext cx="110259" cy="103093"/>
          </a:xfrm>
          <a:custGeom>
            <a:avLst/>
            <a:gdLst/>
            <a:ahLst/>
            <a:cxnLst/>
            <a:rect l="l" t="t" r="r" b="b"/>
            <a:pathLst>
              <a:path w="121285" h="116839">
                <a:moveTo>
                  <a:pt x="108098" y="0"/>
                </a:moveTo>
                <a:lnTo>
                  <a:pt x="0" y="44767"/>
                </a:lnTo>
                <a:lnTo>
                  <a:pt x="92177" y="116828"/>
                </a:lnTo>
                <a:lnTo>
                  <a:pt x="100159" y="115850"/>
                </a:lnTo>
                <a:lnTo>
                  <a:pt x="108799" y="104799"/>
                </a:lnTo>
                <a:lnTo>
                  <a:pt x="107821" y="96817"/>
                </a:lnTo>
                <a:lnTo>
                  <a:pt x="49947" y="51574"/>
                </a:lnTo>
                <a:lnTo>
                  <a:pt x="117817" y="23467"/>
                </a:lnTo>
                <a:lnTo>
                  <a:pt x="120895" y="16038"/>
                </a:lnTo>
                <a:lnTo>
                  <a:pt x="115528" y="3077"/>
                </a:lnTo>
                <a:lnTo>
                  <a:pt x="108098" y="0"/>
                </a:lnTo>
                <a:close/>
              </a:path>
            </a:pathLst>
          </a:custGeom>
          <a:solidFill>
            <a:srgbClr val="BB1E5E"/>
          </a:solidFill>
        </p:spPr>
        <p:txBody>
          <a:bodyPr wrap="square" lIns="0" tIns="0" rIns="0" bIns="0" rtlCol="0"/>
          <a:lstStyle/>
          <a:p/>
        </p:txBody>
      </p:sp>
      <p:sp>
        <p:nvSpPr>
          <p:cNvPr id="22" name="object 22"/>
          <p:cNvSpPr/>
          <p:nvPr/>
        </p:nvSpPr>
        <p:spPr>
          <a:xfrm>
            <a:off x="4538090" y="4749893"/>
            <a:ext cx="1418936" cy="500903"/>
          </a:xfrm>
          <a:custGeom>
            <a:avLst/>
            <a:gdLst/>
            <a:ahLst/>
            <a:cxnLst/>
            <a:rect l="l" t="t" r="r" b="b"/>
            <a:pathLst>
              <a:path w="1560829" h="567689">
                <a:moveTo>
                  <a:pt x="1560637" y="0"/>
                </a:moveTo>
                <a:lnTo>
                  <a:pt x="0" y="567646"/>
                </a:lnTo>
              </a:path>
            </a:pathLst>
          </a:custGeom>
          <a:ln w="9524">
            <a:solidFill>
              <a:srgbClr val="BB1E5E"/>
            </a:solidFill>
          </a:ln>
        </p:spPr>
        <p:txBody>
          <a:bodyPr wrap="square" lIns="0" tIns="0" rIns="0" bIns="0" rtlCol="0"/>
          <a:lstStyle/>
          <a:p/>
        </p:txBody>
      </p:sp>
      <p:sp>
        <p:nvSpPr>
          <p:cNvPr id="23" name="object 23"/>
          <p:cNvSpPr/>
          <p:nvPr/>
        </p:nvSpPr>
        <p:spPr>
          <a:xfrm>
            <a:off x="4516557" y="5178344"/>
            <a:ext cx="113145" cy="98612"/>
          </a:xfrm>
          <a:custGeom>
            <a:avLst/>
            <a:gdLst/>
            <a:ahLst/>
            <a:cxnLst/>
            <a:rect l="l" t="t" r="r" b="b"/>
            <a:pathLst>
              <a:path w="124460" h="111760">
                <a:moveTo>
                  <a:pt x="82831" y="0"/>
                </a:moveTo>
                <a:lnTo>
                  <a:pt x="74824" y="735"/>
                </a:lnTo>
                <a:lnTo>
                  <a:pt x="0" y="90684"/>
                </a:lnTo>
                <a:lnTo>
                  <a:pt x="115128" y="111541"/>
                </a:lnTo>
                <a:lnTo>
                  <a:pt x="121737" y="106960"/>
                </a:lnTo>
                <a:lnTo>
                  <a:pt x="124237" y="93157"/>
                </a:lnTo>
                <a:lnTo>
                  <a:pt x="119655" y="86547"/>
                </a:lnTo>
                <a:lnTo>
                  <a:pt x="47372" y="73452"/>
                </a:lnTo>
                <a:lnTo>
                  <a:pt x="94352" y="16979"/>
                </a:lnTo>
                <a:lnTo>
                  <a:pt x="93616" y="8971"/>
                </a:lnTo>
                <a:lnTo>
                  <a:pt x="82831" y="0"/>
                </a:lnTo>
                <a:close/>
              </a:path>
            </a:pathLst>
          </a:custGeom>
          <a:solidFill>
            <a:srgbClr val="BB1E5E"/>
          </a:solidFill>
        </p:spPr>
        <p:txBody>
          <a:bodyPr wrap="square" lIns="0" tIns="0" rIns="0" bIns="0" rtlCol="0"/>
          <a:lstStyle/>
          <a:p/>
        </p:txBody>
      </p:sp>
      <p:sp>
        <p:nvSpPr>
          <p:cNvPr id="24" name="object 24"/>
          <p:cNvSpPr txBox="1"/>
          <p:nvPr/>
        </p:nvSpPr>
        <p:spPr>
          <a:xfrm>
            <a:off x="1758285" y="5928733"/>
            <a:ext cx="5124450" cy="276999"/>
          </a:xfrm>
          <a:prstGeom prst="rect">
            <a:avLst/>
          </a:prstGeom>
          <a:ln w="9524">
            <a:solidFill>
              <a:srgbClr val="0075B7"/>
            </a:solidFill>
          </a:ln>
        </p:spPr>
        <p:txBody>
          <a:bodyPr vert="horz" wrap="square" lIns="0" tIns="0" rIns="0" bIns="0" rtlCol="0">
            <a:spAutoFit/>
          </a:bodyPr>
          <a:lstStyle/>
          <a:p>
            <a:pPr marL="77470"/>
            <a:r>
              <a:rPr dirty="0">
                <a:solidFill>
                  <a:srgbClr val="AA014C"/>
                </a:solidFill>
                <a:latin typeface="Arial" panose="020B0604020202020204"/>
                <a:cs typeface="Arial" panose="020B0604020202020204"/>
              </a:rPr>
              <a:t>All</a:t>
            </a:r>
            <a:r>
              <a:rPr spc="-4" dirty="0">
                <a:solidFill>
                  <a:srgbClr val="AA014C"/>
                </a:solidFill>
                <a:latin typeface="Arial" panose="020B0604020202020204"/>
                <a:cs typeface="Arial" panose="020B0604020202020204"/>
              </a:rPr>
              <a:t> </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asks</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comple</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e</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be</a:t>
            </a:r>
            <a:r>
              <a:rPr spc="-9" dirty="0">
                <a:solidFill>
                  <a:srgbClr val="AA014C"/>
                </a:solidFill>
                <a:latin typeface="Arial" panose="020B0604020202020204"/>
                <a:cs typeface="Arial" panose="020B0604020202020204"/>
              </a:rPr>
              <a:t>f</a:t>
            </a:r>
            <a:r>
              <a:rPr dirty="0">
                <a:solidFill>
                  <a:srgbClr val="AA014C"/>
                </a:solidFill>
                <a:latin typeface="Arial" panose="020B0604020202020204"/>
                <a:cs typeface="Arial" panose="020B0604020202020204"/>
              </a:rPr>
              <a:t>ore</a:t>
            </a:r>
            <a:r>
              <a:rPr spc="-4" dirty="0">
                <a:solidFill>
                  <a:srgbClr val="AA014C"/>
                </a:solidFill>
                <a:latin typeface="Arial" panose="020B0604020202020204"/>
                <a:cs typeface="Arial" panose="020B0604020202020204"/>
              </a:rPr>
              <a:t> </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his</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barrier</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is</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released</a:t>
            </a:r>
            <a:endParaRPr dirty="0">
              <a:latin typeface="Arial" panose="020B0604020202020204"/>
              <a:cs typeface="Arial" panose="020B0604020202020204"/>
            </a:endParaRPr>
          </a:p>
        </p:txBody>
      </p:sp>
      <p:sp>
        <p:nvSpPr>
          <p:cNvPr id="25" name="object 25"/>
          <p:cNvSpPr/>
          <p:nvPr/>
        </p:nvSpPr>
        <p:spPr>
          <a:xfrm>
            <a:off x="1095657" y="6105253"/>
            <a:ext cx="662709" cy="2801"/>
          </a:xfrm>
          <a:custGeom>
            <a:avLst/>
            <a:gdLst/>
            <a:ahLst/>
            <a:cxnLst/>
            <a:rect l="l" t="t" r="r" b="b"/>
            <a:pathLst>
              <a:path w="728980" h="3175">
                <a:moveTo>
                  <a:pt x="728890" y="0"/>
                </a:moveTo>
                <a:lnTo>
                  <a:pt x="0" y="2785"/>
                </a:lnTo>
              </a:path>
            </a:pathLst>
          </a:custGeom>
          <a:ln w="9524">
            <a:solidFill>
              <a:srgbClr val="BB1E5E"/>
            </a:solidFill>
          </a:ln>
        </p:spPr>
        <p:txBody>
          <a:bodyPr wrap="square" lIns="0" tIns="0" rIns="0" bIns="0" rtlCol="0"/>
          <a:lstStyle/>
          <a:p/>
        </p:txBody>
      </p:sp>
      <p:sp>
        <p:nvSpPr>
          <p:cNvPr id="26" name="object 26"/>
          <p:cNvSpPr/>
          <p:nvPr/>
        </p:nvSpPr>
        <p:spPr>
          <a:xfrm>
            <a:off x="1072744" y="6055436"/>
            <a:ext cx="105641" cy="104215"/>
          </a:xfrm>
          <a:custGeom>
            <a:avLst/>
            <a:gdLst/>
            <a:ahLst/>
            <a:cxnLst/>
            <a:rect l="l" t="t" r="r" b="b"/>
            <a:pathLst>
              <a:path w="116205" h="118109">
                <a:moveTo>
                  <a:pt x="100838" y="0"/>
                </a:moveTo>
                <a:lnTo>
                  <a:pt x="0" y="59339"/>
                </a:lnTo>
                <a:lnTo>
                  <a:pt x="101288" y="117907"/>
                </a:lnTo>
                <a:lnTo>
                  <a:pt x="109056" y="115831"/>
                </a:lnTo>
                <a:lnTo>
                  <a:pt x="116078" y="103687"/>
                </a:lnTo>
                <a:lnTo>
                  <a:pt x="114003" y="95918"/>
                </a:lnTo>
                <a:lnTo>
                  <a:pt x="50409" y="59147"/>
                </a:lnTo>
                <a:lnTo>
                  <a:pt x="113720" y="21890"/>
                </a:lnTo>
                <a:lnTo>
                  <a:pt x="115737" y="14106"/>
                </a:lnTo>
                <a:lnTo>
                  <a:pt x="108622" y="2016"/>
                </a:lnTo>
                <a:lnTo>
                  <a:pt x="100838" y="0"/>
                </a:lnTo>
                <a:close/>
              </a:path>
            </a:pathLst>
          </a:custGeom>
          <a:solidFill>
            <a:srgbClr val="BB1E5E"/>
          </a:solidFill>
        </p:spPr>
        <p:txBody>
          <a:bodyPr wrap="square" lIns="0" tIns="0" rIns="0" bIns="0" rtlCol="0"/>
          <a:lstStyle/>
          <a:p/>
        </p:txBody>
      </p:sp>
      <p:sp>
        <p:nvSpPr>
          <p:cNvPr id="27" name="object 27"/>
          <p:cNvSpPr txBox="1"/>
          <p:nvPr/>
        </p:nvSpPr>
        <p:spPr>
          <a:xfrm>
            <a:off x="2201212" y="1237601"/>
            <a:ext cx="1186873" cy="338554"/>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#pragma</a:t>
            </a:r>
            <a:endParaRPr sz="2200" dirty="0">
              <a:latin typeface="Courier New" panose="02070309020205020404"/>
              <a:cs typeface="Courier New" panose="02070309020205020404"/>
            </a:endParaRPr>
          </a:p>
        </p:txBody>
      </p:sp>
      <p:sp>
        <p:nvSpPr>
          <p:cNvPr id="28" name="object 28"/>
          <p:cNvSpPr txBox="1"/>
          <p:nvPr/>
        </p:nvSpPr>
        <p:spPr>
          <a:xfrm>
            <a:off x="3531470" y="1206116"/>
            <a:ext cx="3683736" cy="338554"/>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tas</a:t>
            </a:r>
            <a:r>
              <a:rPr sz="2200" b="1" dirty="0">
                <a:latin typeface="Courier New" panose="02070309020205020404"/>
                <a:cs typeface="Courier New" panose="02070309020205020404"/>
              </a:rPr>
              <a:t>k </a:t>
            </a:r>
            <a:r>
              <a:rPr sz="2200" i="1" spc="-9" dirty="0">
                <a:latin typeface="Arial" panose="020B0604020202020204"/>
                <a:cs typeface="Arial" panose="020B0604020202020204"/>
              </a:rPr>
              <a:t>[</a:t>
            </a:r>
            <a:r>
              <a:rPr sz="2200" i="1" dirty="0">
                <a:latin typeface="Arial" panose="020B0604020202020204"/>
                <a:cs typeface="Arial" panose="020B0604020202020204"/>
              </a:rPr>
              <a:t>clause</a:t>
            </a:r>
            <a:r>
              <a:rPr sz="2200" i="1" spc="-9" dirty="0">
                <a:latin typeface="Arial" panose="020B0604020202020204"/>
                <a:cs typeface="Arial" panose="020B0604020202020204"/>
              </a:rPr>
              <a:t>s]</a:t>
            </a:r>
            <a:endParaRPr sz="2200" dirty="0">
              <a:latin typeface="Arial" panose="020B0604020202020204"/>
              <a:cs typeface="Arial" panose="020B0604020202020204"/>
            </a:endParaRPr>
          </a:p>
        </p:txBody>
      </p:sp>
      <p:sp>
        <p:nvSpPr>
          <p:cNvPr id="29" name="object 29"/>
          <p:cNvSpPr txBox="1"/>
          <p:nvPr/>
        </p:nvSpPr>
        <p:spPr>
          <a:xfrm>
            <a:off x="3817892" y="1651663"/>
            <a:ext cx="1994477" cy="338554"/>
          </a:xfrm>
          <a:prstGeom prst="rect">
            <a:avLst/>
          </a:prstGeom>
        </p:spPr>
        <p:txBody>
          <a:bodyPr vert="horz" wrap="square" lIns="0" tIns="0" rIns="0" bIns="0" rtlCol="0">
            <a:spAutoFit/>
          </a:bodyPr>
          <a:lstStyle/>
          <a:p>
            <a:pPr marL="11430"/>
            <a:r>
              <a:rPr sz="2200" i="1" spc="-9" dirty="0">
                <a:latin typeface="Arial" panose="020B0604020202020204"/>
                <a:cs typeface="Arial" panose="020B0604020202020204"/>
              </a:rPr>
              <a:t>structured-block</a:t>
            </a:r>
            <a:endParaRPr sz="2200" dirty="0">
              <a:latin typeface="Arial" panose="020B0604020202020204"/>
              <a:cs typeface="Arial" panose="020B0604020202020204"/>
            </a:endParaRPr>
          </a:p>
        </p:txBody>
      </p:sp>
      <p:sp>
        <p:nvSpPr>
          <p:cNvPr id="30" name="object 30"/>
          <p:cNvSpPr/>
          <p:nvPr/>
        </p:nvSpPr>
        <p:spPr>
          <a:xfrm>
            <a:off x="956074" y="2050676"/>
            <a:ext cx="7226300" cy="0"/>
          </a:xfrm>
          <a:custGeom>
            <a:avLst/>
            <a:gdLst/>
            <a:ahLst/>
            <a:cxnLst/>
            <a:rect l="l" t="t" r="r" b="b"/>
            <a:pathLst>
              <a:path w="7948930">
                <a:moveTo>
                  <a:pt x="0" y="0"/>
                </a:moveTo>
                <a:lnTo>
                  <a:pt x="7948778" y="1"/>
                </a:lnTo>
              </a:path>
            </a:pathLst>
          </a:custGeom>
          <a:ln w="60324">
            <a:solidFill>
              <a:srgbClr val="0075B7"/>
            </a:solidFill>
          </a:ln>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ormAutofit fontScale="90000"/>
          </a:bodyPr>
          <a:lstStyle/>
          <a:p>
            <a:pPr eaLnBrk="1" hangingPunct="1"/>
            <a:r>
              <a:rPr lang="en-US" altLang="zh-CN" smtClean="0"/>
              <a:t>OpenMP</a:t>
            </a:r>
            <a:r>
              <a:rPr lang="zh-CN" altLang="en-US" smtClean="0"/>
              <a:t>的优势</a:t>
            </a:r>
            <a:r>
              <a:rPr lang="en-US" altLang="zh-CN" smtClean="0"/>
              <a:t>,</a:t>
            </a:r>
            <a:r>
              <a:rPr lang="zh-CN" altLang="en-US" smtClean="0"/>
              <a:t>缺点</a:t>
            </a:r>
            <a:endParaRPr lang="zh-CN" altLang="en-US" smtClean="0"/>
          </a:p>
        </p:txBody>
      </p:sp>
      <p:sp>
        <p:nvSpPr>
          <p:cNvPr id="9219" name="内容占位符 2"/>
          <p:cNvSpPr>
            <a:spLocks noGrp="1"/>
          </p:cNvSpPr>
          <p:nvPr>
            <p:ph idx="1"/>
          </p:nvPr>
        </p:nvSpPr>
        <p:spPr>
          <a:xfrm>
            <a:off x="539750" y="1773555"/>
            <a:ext cx="8229600" cy="2628900"/>
          </a:xfrm>
        </p:spPr>
        <p:txBody>
          <a:bodyPr/>
          <a:lstStyle/>
          <a:p>
            <a:pPr eaLnBrk="1" hangingPunct="1"/>
            <a:r>
              <a:rPr lang="zh-CN" altLang="en-US" smtClean="0"/>
              <a:t>缺点：</a:t>
            </a:r>
            <a:endParaRPr lang="zh-CN" altLang="en-US" smtClean="0"/>
          </a:p>
          <a:p>
            <a:pPr lvl="1" eaLnBrk="1" hangingPunct="1"/>
            <a:r>
              <a:rPr lang="zh-CN" altLang="en-US" smtClean="0"/>
              <a:t>程序的可维护性不够好</a:t>
            </a:r>
            <a:endParaRPr lang="zh-CN" altLang="en-US" smtClean="0"/>
          </a:p>
          <a:p>
            <a:pPr lvl="1" eaLnBrk="1" hangingPunct="1"/>
            <a:r>
              <a:rPr lang="zh-CN" altLang="en-US" smtClean="0"/>
              <a:t>当程序比较复杂的时候，编程会显得比较困难</a:t>
            </a:r>
            <a:endParaRPr lang="zh-CN" altLang="en-US" smtClean="0"/>
          </a:p>
          <a:p>
            <a:pPr eaLnBrk="1" hangingPunct="1"/>
            <a:endParaRPr lang="zh-CN" altLang="en-US" smtClean="0"/>
          </a:p>
        </p:txBody>
      </p:sp>
      <p:sp>
        <p:nvSpPr>
          <p:cNvPr id="9220" name="日期占位符 3"/>
          <p:cNvSpPr>
            <a:spLocks noGrp="1"/>
          </p:cNvSpPr>
          <p:nvPr>
            <p:ph type="dt" sz="quarter" idx="10"/>
          </p:nvPr>
        </p:nvSpPr>
        <p:spPr>
          <a:noFill/>
        </p:spPr>
        <p:txBody>
          <a:bodyPr/>
          <a:lstStyle/>
          <a:p>
            <a:fld id="{B0A262EA-A288-47BE-8774-41CC5A007EB9}"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587" y="619223"/>
            <a:ext cx="4820805" cy="384721"/>
          </a:xfrm>
          <a:prstGeom prst="rect">
            <a:avLst/>
          </a:prstGeom>
        </p:spPr>
        <p:txBody>
          <a:bodyPr vert="horz" wrap="square" lIns="0" tIns="0" rIns="0" bIns="0" rtlCol="0">
            <a:spAutoFit/>
          </a:bodyPr>
          <a:lstStyle/>
          <a:p>
            <a:pPr marL="11430"/>
            <a:r>
              <a:rPr sz="2500" spc="-31" dirty="0">
                <a:solidFill>
                  <a:srgbClr val="0860A8"/>
                </a:solidFill>
                <a:latin typeface="Arial" panose="020B0604020202020204"/>
                <a:cs typeface="Arial" panose="020B0604020202020204"/>
              </a:rPr>
              <a:t>W</a:t>
            </a:r>
            <a:r>
              <a:rPr sz="2500" dirty="0">
                <a:solidFill>
                  <a:srgbClr val="0860A8"/>
                </a:solidFill>
                <a:latin typeface="Arial" panose="020B0604020202020204"/>
                <a:cs typeface="Arial" panose="020B0604020202020204"/>
              </a:rPr>
              <a:t>hen</a:t>
            </a:r>
            <a:r>
              <a:rPr sz="2500" spc="-9" dirty="0">
                <a:solidFill>
                  <a:srgbClr val="0860A8"/>
                </a:solidFill>
                <a:latin typeface="Arial" panose="020B0604020202020204"/>
                <a:cs typeface="Arial" panose="020B0604020202020204"/>
              </a:rPr>
              <a:t>/</a:t>
            </a:r>
            <a:r>
              <a:rPr sz="2500" dirty="0">
                <a:solidFill>
                  <a:srgbClr val="0860A8"/>
                </a:solidFill>
                <a:latin typeface="Arial" panose="020B0604020202020204"/>
                <a:cs typeface="Arial" panose="020B0604020202020204"/>
              </a:rPr>
              <a:t>where</a:t>
            </a:r>
            <a:r>
              <a:rPr sz="2500" spc="-4" dirty="0">
                <a:solidFill>
                  <a:srgbClr val="0860A8"/>
                </a:solidFill>
                <a:latin typeface="Arial" panose="020B0604020202020204"/>
                <a:cs typeface="Arial" panose="020B0604020202020204"/>
              </a:rPr>
              <a:t> </a:t>
            </a:r>
            <a:r>
              <a:rPr sz="2500" dirty="0">
                <a:solidFill>
                  <a:srgbClr val="0860A8"/>
                </a:solidFill>
                <a:latin typeface="Arial" panose="020B0604020202020204"/>
                <a:cs typeface="Arial" panose="020B0604020202020204"/>
              </a:rPr>
              <a:t>are</a:t>
            </a:r>
            <a:r>
              <a:rPr sz="2500" spc="-4" dirty="0">
                <a:solidFill>
                  <a:srgbClr val="0860A8"/>
                </a:solidFill>
                <a:latin typeface="Arial" panose="020B0604020202020204"/>
                <a:cs typeface="Arial" panose="020B0604020202020204"/>
              </a:rPr>
              <a:t> </a:t>
            </a:r>
            <a:r>
              <a:rPr sz="2500" spc="-9" dirty="0">
                <a:solidFill>
                  <a:srgbClr val="0860A8"/>
                </a:solidFill>
                <a:latin typeface="Arial" panose="020B0604020202020204"/>
                <a:cs typeface="Arial" panose="020B0604020202020204"/>
              </a:rPr>
              <a:t>t</a:t>
            </a:r>
            <a:r>
              <a:rPr sz="2500" dirty="0">
                <a:solidFill>
                  <a:srgbClr val="0860A8"/>
                </a:solidFill>
                <a:latin typeface="Arial" panose="020B0604020202020204"/>
                <a:cs typeface="Arial" panose="020B0604020202020204"/>
              </a:rPr>
              <a:t>asks</a:t>
            </a:r>
            <a:r>
              <a:rPr sz="2500" spc="-4" dirty="0">
                <a:solidFill>
                  <a:srgbClr val="0860A8"/>
                </a:solidFill>
                <a:latin typeface="Arial" panose="020B0604020202020204"/>
                <a:cs typeface="Arial" panose="020B0604020202020204"/>
              </a:rPr>
              <a:t> </a:t>
            </a:r>
            <a:r>
              <a:rPr sz="2500" dirty="0">
                <a:solidFill>
                  <a:srgbClr val="0860A8"/>
                </a:solidFill>
                <a:latin typeface="Arial" panose="020B0604020202020204"/>
                <a:cs typeface="Arial" panose="020B0604020202020204"/>
              </a:rPr>
              <a:t>comple</a:t>
            </a:r>
            <a:r>
              <a:rPr sz="2500" spc="-9" dirty="0">
                <a:solidFill>
                  <a:srgbClr val="0860A8"/>
                </a:solidFill>
                <a:latin typeface="Arial" panose="020B0604020202020204"/>
                <a:cs typeface="Arial" panose="020B0604020202020204"/>
              </a:rPr>
              <a:t>t</a:t>
            </a:r>
            <a:r>
              <a:rPr sz="2500" dirty="0">
                <a:solidFill>
                  <a:srgbClr val="0860A8"/>
                </a:solidFill>
                <a:latin typeface="Arial" panose="020B0604020202020204"/>
                <a:cs typeface="Arial" panose="020B0604020202020204"/>
              </a:rPr>
              <a:t>e?</a:t>
            </a:r>
            <a:endParaRPr sz="2500" dirty="0">
              <a:latin typeface="Arial" panose="020B0604020202020204"/>
              <a:cs typeface="Arial" panose="020B0604020202020204"/>
            </a:endParaRPr>
          </a:p>
        </p:txBody>
      </p:sp>
      <p:sp>
        <p:nvSpPr>
          <p:cNvPr id="3" name="object 3"/>
          <p:cNvSpPr txBox="1"/>
          <p:nvPr/>
        </p:nvSpPr>
        <p:spPr>
          <a:xfrm>
            <a:off x="568010" y="1371909"/>
            <a:ext cx="7419109" cy="2077877"/>
          </a:xfrm>
          <a:prstGeom prst="rect">
            <a:avLst/>
          </a:prstGeom>
        </p:spPr>
        <p:txBody>
          <a:bodyPr vert="horz" wrap="square" lIns="0" tIns="0" rIns="0" bIns="0" rtlCol="0">
            <a:spAutoFit/>
          </a:bodyPr>
          <a:lstStyle/>
          <a:p>
            <a:pPr marL="213995" indent="-202565">
              <a:buFont typeface="Arial" panose="020B0604020202020204"/>
              <a:buChar char="•"/>
              <a:tabLst>
                <a:tab pos="213360" algn="l"/>
              </a:tabLst>
            </a:pPr>
            <a:r>
              <a:rPr sz="2200" spc="-13" dirty="0">
                <a:latin typeface="Arial" panose="020B0604020202020204"/>
                <a:cs typeface="Arial" panose="020B0604020202020204"/>
              </a:rPr>
              <a:t>At</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hread</a:t>
            </a:r>
            <a:r>
              <a:rPr sz="2200" spc="-4" dirty="0">
                <a:latin typeface="Arial" panose="020B0604020202020204"/>
                <a:cs typeface="Arial" panose="020B0604020202020204"/>
              </a:rPr>
              <a:t> </a:t>
            </a:r>
            <a:r>
              <a:rPr sz="2200" dirty="0">
                <a:latin typeface="Arial" panose="020B0604020202020204"/>
                <a:cs typeface="Arial" panose="020B0604020202020204"/>
              </a:rPr>
              <a:t>barriers</a:t>
            </a:r>
            <a:r>
              <a:rPr sz="2200" spc="-4" dirty="0">
                <a:latin typeface="Arial" panose="020B0604020202020204"/>
                <a:cs typeface="Arial" panose="020B0604020202020204"/>
              </a:rPr>
              <a:t> </a:t>
            </a:r>
            <a:r>
              <a:rPr sz="2200" dirty="0">
                <a:latin typeface="Arial" panose="020B0604020202020204"/>
                <a:cs typeface="Arial" panose="020B0604020202020204"/>
              </a:rPr>
              <a:t>(explici</a:t>
            </a:r>
            <a:r>
              <a:rPr sz="2200" spc="-9" dirty="0">
                <a:latin typeface="Arial" panose="020B0604020202020204"/>
                <a:cs typeface="Arial" panose="020B0604020202020204"/>
              </a:rPr>
              <a:t>t</a:t>
            </a:r>
            <a:r>
              <a:rPr sz="2200" spc="-4" dirty="0">
                <a:latin typeface="Arial" panose="020B0604020202020204"/>
                <a:cs typeface="Arial" panose="020B0604020202020204"/>
              </a:rPr>
              <a:t> </a:t>
            </a:r>
            <a:r>
              <a:rPr sz="2200" dirty="0">
                <a:latin typeface="Arial" panose="020B0604020202020204"/>
                <a:cs typeface="Arial" panose="020B0604020202020204"/>
              </a:rPr>
              <a:t>or</a:t>
            </a:r>
            <a:r>
              <a:rPr sz="2200" spc="-4" dirty="0">
                <a:latin typeface="Arial" panose="020B0604020202020204"/>
                <a:cs typeface="Arial" panose="020B0604020202020204"/>
              </a:rPr>
              <a:t> </a:t>
            </a:r>
            <a:r>
              <a:rPr sz="2200" dirty="0">
                <a:latin typeface="Arial" panose="020B0604020202020204"/>
                <a:cs typeface="Arial" panose="020B0604020202020204"/>
              </a:rPr>
              <a:t>implici</a:t>
            </a:r>
            <a:r>
              <a:rPr sz="2200" spc="-9" dirty="0">
                <a:latin typeface="Arial" panose="020B0604020202020204"/>
                <a:cs typeface="Arial" panose="020B0604020202020204"/>
              </a:rPr>
              <a:t>t</a:t>
            </a:r>
            <a:r>
              <a:rPr sz="2200" dirty="0">
                <a:latin typeface="Arial" panose="020B0604020202020204"/>
                <a:cs typeface="Arial" panose="020B0604020202020204"/>
              </a:rPr>
              <a:t>)</a:t>
            </a:r>
            <a:endParaRPr sz="2200" dirty="0">
              <a:latin typeface="Arial" panose="020B0604020202020204"/>
              <a:cs typeface="Arial" panose="020B0604020202020204"/>
            </a:endParaRPr>
          </a:p>
          <a:p>
            <a:pPr marL="524510" marR="4445" lvl="1" indent="-216535">
              <a:lnSpc>
                <a:spcPct val="101000"/>
              </a:lnSpc>
              <a:spcBef>
                <a:spcPts val="340"/>
              </a:spcBef>
              <a:buFont typeface="Verdana" panose="020B0604030504040204"/>
              <a:buChar char="–"/>
              <a:tabLst>
                <a:tab pos="520065" algn="l"/>
              </a:tabLst>
            </a:pPr>
            <a:r>
              <a:rPr dirty="0">
                <a:latin typeface="Arial" panose="020B0604020202020204"/>
                <a:cs typeface="Arial" panose="020B0604020202020204"/>
              </a:rPr>
              <a:t>applies</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o</a:t>
            </a:r>
            <a:r>
              <a:rPr spc="-4" dirty="0">
                <a:latin typeface="Arial" panose="020B0604020202020204"/>
                <a:cs typeface="Arial" panose="020B0604020202020204"/>
              </a:rPr>
              <a:t> </a:t>
            </a:r>
            <a:r>
              <a:rPr dirty="0">
                <a:latin typeface="Arial" panose="020B0604020202020204"/>
                <a:cs typeface="Arial" panose="020B0604020202020204"/>
              </a:rPr>
              <a:t>all</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asks</a:t>
            </a:r>
            <a:r>
              <a:rPr spc="-4" dirty="0">
                <a:latin typeface="Arial" panose="020B0604020202020204"/>
                <a:cs typeface="Arial" panose="020B0604020202020204"/>
              </a:rPr>
              <a:t> </a:t>
            </a:r>
            <a:r>
              <a:rPr dirty="0">
                <a:latin typeface="Arial" panose="020B0604020202020204"/>
                <a:cs typeface="Arial" panose="020B0604020202020204"/>
              </a:rPr>
              <a:t>genera</a:t>
            </a:r>
            <a:r>
              <a:rPr spc="-9" dirty="0">
                <a:latin typeface="Arial" panose="020B0604020202020204"/>
                <a:cs typeface="Arial" panose="020B0604020202020204"/>
              </a:rPr>
              <a:t>t</a:t>
            </a:r>
            <a:r>
              <a:rPr dirty="0">
                <a:latin typeface="Arial" panose="020B0604020202020204"/>
                <a:cs typeface="Arial" panose="020B0604020202020204"/>
              </a:rPr>
              <a:t>ed</a:t>
            </a:r>
            <a:r>
              <a:rPr spc="-4" dirty="0">
                <a:latin typeface="Arial" panose="020B0604020202020204"/>
                <a:cs typeface="Arial" panose="020B0604020202020204"/>
              </a:rPr>
              <a:t> </a:t>
            </a:r>
            <a:r>
              <a:rPr dirty="0">
                <a:latin typeface="Arial" panose="020B0604020202020204"/>
                <a:cs typeface="Arial" panose="020B0604020202020204"/>
              </a:rPr>
              <a:t>in</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he</a:t>
            </a:r>
            <a:r>
              <a:rPr spc="-4" dirty="0">
                <a:latin typeface="Arial" panose="020B0604020202020204"/>
                <a:cs typeface="Arial" panose="020B0604020202020204"/>
              </a:rPr>
              <a:t> </a:t>
            </a:r>
            <a:r>
              <a:rPr dirty="0">
                <a:latin typeface="Arial" panose="020B0604020202020204"/>
                <a:cs typeface="Arial" panose="020B0604020202020204"/>
              </a:rPr>
              <a:t>curren</a:t>
            </a:r>
            <a:r>
              <a:rPr spc="-9" dirty="0">
                <a:latin typeface="Arial" panose="020B0604020202020204"/>
                <a:cs typeface="Arial" panose="020B0604020202020204"/>
              </a:rPr>
              <a:t>t</a:t>
            </a:r>
            <a:r>
              <a:rPr spc="-4" dirty="0">
                <a:latin typeface="Arial" panose="020B0604020202020204"/>
                <a:cs typeface="Arial" panose="020B0604020202020204"/>
              </a:rPr>
              <a:t> </a:t>
            </a:r>
            <a:r>
              <a:rPr dirty="0">
                <a:latin typeface="Arial" panose="020B0604020202020204"/>
                <a:cs typeface="Arial" panose="020B0604020202020204"/>
              </a:rPr>
              <a:t>parallel</a:t>
            </a:r>
            <a:r>
              <a:rPr spc="-4" dirty="0">
                <a:latin typeface="Arial" panose="020B0604020202020204"/>
                <a:cs typeface="Arial" panose="020B0604020202020204"/>
              </a:rPr>
              <a:t> </a:t>
            </a:r>
            <a:r>
              <a:rPr dirty="0">
                <a:latin typeface="Arial" panose="020B0604020202020204"/>
                <a:cs typeface="Arial" panose="020B0604020202020204"/>
              </a:rPr>
              <a:t>region</a:t>
            </a:r>
            <a:r>
              <a:rPr spc="-4" dirty="0">
                <a:latin typeface="Arial" panose="020B0604020202020204"/>
                <a:cs typeface="Arial" panose="020B0604020202020204"/>
              </a:rPr>
              <a:t> </a:t>
            </a:r>
            <a:r>
              <a:rPr dirty="0">
                <a:latin typeface="Arial" panose="020B0604020202020204"/>
                <a:cs typeface="Arial" panose="020B0604020202020204"/>
              </a:rPr>
              <a:t>up</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o</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he barrier</a:t>
            </a:r>
            <a:endParaRPr dirty="0">
              <a:latin typeface="Arial" panose="020B0604020202020204"/>
              <a:cs typeface="Arial" panose="020B0604020202020204"/>
            </a:endParaRPr>
          </a:p>
          <a:p>
            <a:pPr lvl="1">
              <a:lnSpc>
                <a:spcPct val="100000"/>
              </a:lnSpc>
              <a:buFont typeface="Verdana" panose="020B0604030504040204"/>
              <a:buChar char="–"/>
            </a:pPr>
            <a:endParaRPr dirty="0">
              <a:latin typeface="Times New Roman" panose="02020603050405020304"/>
              <a:cs typeface="Times New Roman" panose="02020603050405020304"/>
            </a:endParaRPr>
          </a:p>
          <a:p>
            <a:pPr marL="213995" indent="-202565">
              <a:spcBef>
                <a:spcPts val="1055"/>
              </a:spcBef>
              <a:buFont typeface="Arial" panose="020B0604020202020204"/>
              <a:buChar char="•"/>
              <a:tabLst>
                <a:tab pos="213360" algn="l"/>
              </a:tabLst>
            </a:pPr>
            <a:r>
              <a:rPr sz="2200" spc="-13" dirty="0">
                <a:latin typeface="Arial" panose="020B0604020202020204"/>
                <a:cs typeface="Arial" panose="020B0604020202020204"/>
              </a:rPr>
              <a:t>At</a:t>
            </a:r>
            <a:r>
              <a:rPr sz="2200" spc="-4" dirty="0">
                <a:latin typeface="Arial" panose="020B0604020202020204"/>
                <a:cs typeface="Arial" panose="020B0604020202020204"/>
              </a:rPr>
              <a:t> </a:t>
            </a:r>
            <a:r>
              <a:rPr sz="2200" spc="-9" dirty="0">
                <a:latin typeface="Arial" panose="020B0604020202020204"/>
                <a:cs typeface="Arial" panose="020B0604020202020204"/>
              </a:rPr>
              <a:t>t</a:t>
            </a:r>
            <a:r>
              <a:rPr sz="2200" dirty="0">
                <a:latin typeface="Arial" panose="020B0604020202020204"/>
                <a:cs typeface="Arial" panose="020B0604020202020204"/>
              </a:rPr>
              <a:t>askwai</a:t>
            </a:r>
            <a:r>
              <a:rPr sz="2200" spc="-9" dirty="0">
                <a:latin typeface="Arial" panose="020B0604020202020204"/>
                <a:cs typeface="Arial" panose="020B0604020202020204"/>
              </a:rPr>
              <a:t>t</a:t>
            </a:r>
            <a:r>
              <a:rPr sz="2200" spc="-4" dirty="0">
                <a:latin typeface="Arial" panose="020B0604020202020204"/>
                <a:cs typeface="Arial" panose="020B0604020202020204"/>
              </a:rPr>
              <a:t> </a:t>
            </a:r>
            <a:r>
              <a:rPr sz="2200" dirty="0">
                <a:latin typeface="Arial" panose="020B0604020202020204"/>
                <a:cs typeface="Arial" panose="020B0604020202020204"/>
              </a:rPr>
              <a:t>dire</a:t>
            </a:r>
            <a:r>
              <a:rPr sz="2200" spc="-9" dirty="0">
                <a:latin typeface="Arial" panose="020B0604020202020204"/>
                <a:cs typeface="Arial" panose="020B0604020202020204"/>
              </a:rPr>
              <a:t>ct</a:t>
            </a:r>
            <a:r>
              <a:rPr sz="2200" dirty="0">
                <a:latin typeface="Arial" panose="020B0604020202020204"/>
                <a:cs typeface="Arial" panose="020B0604020202020204"/>
              </a:rPr>
              <a:t>ive</a:t>
            </a:r>
            <a:endParaRPr sz="2200" dirty="0">
              <a:latin typeface="Arial" panose="020B0604020202020204"/>
              <a:cs typeface="Arial" panose="020B0604020202020204"/>
            </a:endParaRPr>
          </a:p>
          <a:p>
            <a:pPr marL="519430" lvl="1" indent="-212090">
              <a:spcBef>
                <a:spcPts val="375"/>
              </a:spcBef>
              <a:buFont typeface="Verdana" panose="020B0604030504040204"/>
              <a:buChar char="–"/>
              <a:tabLst>
                <a:tab pos="520065" algn="l"/>
              </a:tabLst>
            </a:pPr>
            <a:r>
              <a:rPr dirty="0">
                <a:latin typeface="Arial" panose="020B0604020202020204"/>
                <a:cs typeface="Arial" panose="020B0604020202020204"/>
              </a:rPr>
              <a:t>i</a:t>
            </a:r>
            <a:r>
              <a:rPr spc="-9" dirty="0">
                <a:latin typeface="Arial" panose="020B0604020202020204"/>
                <a:cs typeface="Arial" panose="020B0604020202020204"/>
              </a:rPr>
              <a:t>.</a:t>
            </a:r>
            <a:r>
              <a:rPr dirty="0">
                <a:latin typeface="Arial" panose="020B0604020202020204"/>
                <a:cs typeface="Arial" panose="020B0604020202020204"/>
              </a:rPr>
              <a:t>e</a:t>
            </a:r>
            <a:r>
              <a:rPr spc="-9" dirty="0">
                <a:latin typeface="Arial" panose="020B0604020202020204"/>
                <a:cs typeface="Arial" panose="020B0604020202020204"/>
              </a:rPr>
              <a:t>.</a:t>
            </a:r>
            <a:r>
              <a:rPr spc="-4" dirty="0">
                <a:latin typeface="Arial" panose="020B0604020202020204"/>
                <a:cs typeface="Arial" panose="020B0604020202020204"/>
              </a:rPr>
              <a:t> </a:t>
            </a:r>
            <a:r>
              <a:rPr spc="-18" dirty="0">
                <a:latin typeface="Arial" panose="020B0604020202020204"/>
                <a:cs typeface="Arial" panose="020B0604020202020204"/>
              </a:rPr>
              <a:t>W</a:t>
            </a:r>
            <a:r>
              <a:rPr dirty="0">
                <a:latin typeface="Arial" panose="020B0604020202020204"/>
                <a:cs typeface="Arial" panose="020B0604020202020204"/>
              </a:rPr>
              <a:t>ai</a:t>
            </a:r>
            <a:r>
              <a:rPr spc="-9" dirty="0">
                <a:latin typeface="Arial" panose="020B0604020202020204"/>
                <a:cs typeface="Arial" panose="020B0604020202020204"/>
              </a:rPr>
              <a:t>t</a:t>
            </a:r>
            <a:r>
              <a:rPr spc="-4" dirty="0">
                <a:latin typeface="Arial" panose="020B0604020202020204"/>
                <a:cs typeface="Arial" panose="020B0604020202020204"/>
              </a:rPr>
              <a:t> </a:t>
            </a:r>
            <a:r>
              <a:rPr dirty="0">
                <a:latin typeface="Arial" panose="020B0604020202020204"/>
                <a:cs typeface="Arial" panose="020B0604020202020204"/>
              </a:rPr>
              <a:t>un</a:t>
            </a:r>
            <a:r>
              <a:rPr spc="-9" dirty="0">
                <a:latin typeface="Arial" panose="020B0604020202020204"/>
                <a:cs typeface="Arial" panose="020B0604020202020204"/>
              </a:rPr>
              <a:t>t</a:t>
            </a:r>
            <a:r>
              <a:rPr dirty="0">
                <a:latin typeface="Arial" panose="020B0604020202020204"/>
                <a:cs typeface="Arial" panose="020B0604020202020204"/>
              </a:rPr>
              <a:t>il</a:t>
            </a:r>
            <a:r>
              <a:rPr spc="-4" dirty="0">
                <a:latin typeface="Arial" panose="020B0604020202020204"/>
                <a:cs typeface="Arial" panose="020B0604020202020204"/>
              </a:rPr>
              <a:t> </a:t>
            </a:r>
            <a:r>
              <a:rPr dirty="0">
                <a:latin typeface="Arial" panose="020B0604020202020204"/>
                <a:cs typeface="Arial" panose="020B0604020202020204"/>
              </a:rPr>
              <a:t>all</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asks</a:t>
            </a:r>
            <a:r>
              <a:rPr spc="-4" dirty="0">
                <a:latin typeface="Arial" panose="020B0604020202020204"/>
                <a:cs typeface="Arial" panose="020B0604020202020204"/>
              </a:rPr>
              <a:t> </a:t>
            </a:r>
            <a:r>
              <a:rPr dirty="0">
                <a:latin typeface="Arial" panose="020B0604020202020204"/>
                <a:cs typeface="Arial" panose="020B0604020202020204"/>
              </a:rPr>
              <a:t>de</a:t>
            </a:r>
            <a:r>
              <a:rPr spc="-9" dirty="0">
                <a:latin typeface="Arial" panose="020B0604020202020204"/>
                <a:cs typeface="Arial" panose="020B0604020202020204"/>
              </a:rPr>
              <a:t>f</a:t>
            </a:r>
            <a:r>
              <a:rPr dirty="0">
                <a:latin typeface="Arial" panose="020B0604020202020204"/>
                <a:cs typeface="Arial" panose="020B0604020202020204"/>
              </a:rPr>
              <a:t>ined</a:t>
            </a:r>
            <a:r>
              <a:rPr spc="-4" dirty="0">
                <a:latin typeface="Arial" panose="020B0604020202020204"/>
                <a:cs typeface="Arial" panose="020B0604020202020204"/>
              </a:rPr>
              <a:t> </a:t>
            </a:r>
            <a:r>
              <a:rPr dirty="0">
                <a:latin typeface="Arial" panose="020B0604020202020204"/>
                <a:cs typeface="Arial" panose="020B0604020202020204"/>
              </a:rPr>
              <a:t>in</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he</a:t>
            </a:r>
            <a:r>
              <a:rPr spc="-4" dirty="0">
                <a:latin typeface="Arial" panose="020B0604020202020204"/>
                <a:cs typeface="Arial" panose="020B0604020202020204"/>
              </a:rPr>
              <a:t> </a:t>
            </a:r>
            <a:r>
              <a:rPr dirty="0">
                <a:latin typeface="Arial" panose="020B0604020202020204"/>
                <a:cs typeface="Arial" panose="020B0604020202020204"/>
              </a:rPr>
              <a:t>curren</a:t>
            </a:r>
            <a:r>
              <a:rPr spc="-9" dirty="0">
                <a:latin typeface="Arial" panose="020B0604020202020204"/>
                <a:cs typeface="Arial" panose="020B0604020202020204"/>
              </a:rPr>
              <a:t>t</a:t>
            </a:r>
            <a:r>
              <a:rPr spc="-4" dirty="0">
                <a:latin typeface="Arial" panose="020B0604020202020204"/>
                <a:cs typeface="Arial" panose="020B0604020202020204"/>
              </a:rPr>
              <a:t> </a:t>
            </a:r>
            <a:r>
              <a:rPr spc="-9" dirty="0">
                <a:latin typeface="Arial" panose="020B0604020202020204"/>
                <a:cs typeface="Arial" panose="020B0604020202020204"/>
              </a:rPr>
              <a:t>t</a:t>
            </a:r>
            <a:r>
              <a:rPr dirty="0">
                <a:latin typeface="Arial" panose="020B0604020202020204"/>
                <a:cs typeface="Arial" panose="020B0604020202020204"/>
              </a:rPr>
              <a:t>ask</a:t>
            </a:r>
            <a:r>
              <a:rPr spc="-4" dirty="0">
                <a:latin typeface="Arial" panose="020B0604020202020204"/>
                <a:cs typeface="Arial" panose="020B0604020202020204"/>
              </a:rPr>
              <a:t> </a:t>
            </a:r>
            <a:r>
              <a:rPr dirty="0">
                <a:latin typeface="Arial" panose="020B0604020202020204"/>
                <a:cs typeface="Arial" panose="020B0604020202020204"/>
              </a:rPr>
              <a:t>have</a:t>
            </a:r>
            <a:r>
              <a:rPr spc="-4" dirty="0">
                <a:latin typeface="Arial" panose="020B0604020202020204"/>
                <a:cs typeface="Arial" panose="020B0604020202020204"/>
              </a:rPr>
              <a:t> </a:t>
            </a:r>
            <a:r>
              <a:rPr dirty="0">
                <a:latin typeface="Arial" panose="020B0604020202020204"/>
                <a:cs typeface="Arial" panose="020B0604020202020204"/>
              </a:rPr>
              <a:t>comple</a:t>
            </a:r>
            <a:r>
              <a:rPr spc="-9" dirty="0">
                <a:latin typeface="Arial" panose="020B0604020202020204"/>
                <a:cs typeface="Arial" panose="020B0604020202020204"/>
              </a:rPr>
              <a:t>t</a:t>
            </a:r>
            <a:r>
              <a:rPr dirty="0">
                <a:latin typeface="Arial" panose="020B0604020202020204"/>
                <a:cs typeface="Arial" panose="020B0604020202020204"/>
              </a:rPr>
              <a:t>ed</a:t>
            </a:r>
            <a:r>
              <a:rPr spc="-9" dirty="0">
                <a:latin typeface="Arial" panose="020B0604020202020204"/>
                <a:cs typeface="Arial" panose="020B0604020202020204"/>
              </a:rPr>
              <a:t>.</a:t>
            </a:r>
            <a:endParaRPr dirty="0">
              <a:latin typeface="Arial" panose="020B0604020202020204"/>
              <a:cs typeface="Arial" panose="020B0604020202020204"/>
            </a:endParaRPr>
          </a:p>
        </p:txBody>
      </p:sp>
      <p:sp>
        <p:nvSpPr>
          <p:cNvPr id="4" name="object 4"/>
          <p:cNvSpPr txBox="1"/>
          <p:nvPr/>
        </p:nvSpPr>
        <p:spPr>
          <a:xfrm>
            <a:off x="868192" y="3352019"/>
            <a:ext cx="1868055" cy="276999"/>
          </a:xfrm>
          <a:prstGeom prst="rect">
            <a:avLst/>
          </a:prstGeom>
        </p:spPr>
        <p:txBody>
          <a:bodyPr vert="horz" wrap="square" lIns="0" tIns="0" rIns="0" bIns="0" rtlCol="0">
            <a:spAutoFit/>
          </a:bodyPr>
          <a:lstStyle/>
          <a:p>
            <a:pPr marL="11430">
              <a:tabLst>
                <a:tab pos="1148080" algn="l"/>
              </a:tabLst>
            </a:pPr>
            <a:r>
              <a:rPr spc="-13" dirty="0">
                <a:latin typeface="Verdana" panose="020B0604030504040204"/>
                <a:cs typeface="Verdana" panose="020B0604030504040204"/>
              </a:rPr>
              <a:t>–</a:t>
            </a:r>
            <a:r>
              <a:rPr spc="-102" dirty="0">
                <a:latin typeface="Verdana" panose="020B0604030504040204"/>
                <a:cs typeface="Verdana" panose="020B0604030504040204"/>
              </a:rPr>
              <a:t> </a:t>
            </a:r>
            <a:r>
              <a:rPr spc="-13" dirty="0">
                <a:latin typeface="Arial" panose="020B0604020202020204"/>
                <a:cs typeface="Arial" panose="020B0604020202020204"/>
              </a:rPr>
              <a:t>F</a:t>
            </a:r>
            <a:r>
              <a:rPr dirty="0">
                <a:latin typeface="Arial" panose="020B0604020202020204"/>
                <a:cs typeface="Arial" panose="020B0604020202020204"/>
              </a:rPr>
              <a:t>o</a:t>
            </a:r>
            <a:r>
              <a:rPr spc="-9" dirty="0">
                <a:latin typeface="Arial" panose="020B0604020202020204"/>
                <a:cs typeface="Arial" panose="020B0604020202020204"/>
              </a:rPr>
              <a:t>rt</a:t>
            </a:r>
            <a:r>
              <a:rPr dirty="0">
                <a:latin typeface="Arial" panose="020B0604020202020204"/>
                <a:cs typeface="Arial" panose="020B0604020202020204"/>
              </a:rPr>
              <a:t>ran</a:t>
            </a:r>
            <a:r>
              <a:rPr spc="-9" dirty="0">
                <a:latin typeface="Arial" panose="020B0604020202020204"/>
                <a:cs typeface="Arial" panose="020B0604020202020204"/>
              </a:rPr>
              <a:t>:</a:t>
            </a:r>
            <a:r>
              <a:rPr dirty="0">
                <a:latin typeface="Arial" panose="020B0604020202020204"/>
                <a:cs typeface="Arial" panose="020B0604020202020204"/>
              </a:rPr>
              <a:t>	</a:t>
            </a:r>
            <a:r>
              <a:rPr b="1" spc="-4" dirty="0">
                <a:latin typeface="Courier New" panose="02070309020205020404"/>
                <a:cs typeface="Courier New" panose="02070309020205020404"/>
              </a:rPr>
              <a:t>!$OMP</a:t>
            </a:r>
            <a:endParaRPr dirty="0">
              <a:latin typeface="Courier New" panose="02070309020205020404"/>
              <a:cs typeface="Courier New" panose="02070309020205020404"/>
            </a:endParaRPr>
          </a:p>
        </p:txBody>
      </p:sp>
      <p:sp>
        <p:nvSpPr>
          <p:cNvPr id="5" name="object 5"/>
          <p:cNvSpPr txBox="1"/>
          <p:nvPr/>
        </p:nvSpPr>
        <p:spPr>
          <a:xfrm>
            <a:off x="2851353" y="3372711"/>
            <a:ext cx="1131455" cy="276999"/>
          </a:xfrm>
          <a:prstGeom prst="rect">
            <a:avLst/>
          </a:prstGeom>
        </p:spPr>
        <p:txBody>
          <a:bodyPr vert="horz" wrap="square" lIns="0" tIns="0" rIns="0" bIns="0" rtlCol="0">
            <a:spAutoFit/>
          </a:bodyPr>
          <a:lstStyle/>
          <a:p>
            <a:pPr marL="11430"/>
            <a:r>
              <a:rPr b="1" spc="-4" dirty="0">
                <a:latin typeface="Courier New" panose="02070309020205020404"/>
                <a:cs typeface="Courier New" panose="02070309020205020404"/>
              </a:rPr>
              <a:t>TASKWAIT</a:t>
            </a:r>
            <a:endParaRPr dirty="0">
              <a:latin typeface="Courier New" panose="02070309020205020404"/>
              <a:cs typeface="Courier New" panose="02070309020205020404"/>
            </a:endParaRPr>
          </a:p>
        </p:txBody>
      </p:sp>
      <p:sp>
        <p:nvSpPr>
          <p:cNvPr id="6" name="object 6"/>
          <p:cNvSpPr txBox="1"/>
          <p:nvPr/>
        </p:nvSpPr>
        <p:spPr>
          <a:xfrm>
            <a:off x="868192" y="3676989"/>
            <a:ext cx="2067791" cy="276999"/>
          </a:xfrm>
          <a:prstGeom prst="rect">
            <a:avLst/>
          </a:prstGeom>
        </p:spPr>
        <p:txBody>
          <a:bodyPr vert="horz" wrap="square" lIns="0" tIns="0" rIns="0" bIns="0" rtlCol="0">
            <a:spAutoFit/>
          </a:bodyPr>
          <a:lstStyle/>
          <a:p>
            <a:pPr marL="11430">
              <a:tabLst>
                <a:tab pos="1071880" algn="l"/>
              </a:tabLst>
            </a:pPr>
            <a:r>
              <a:rPr spc="-13" dirty="0">
                <a:latin typeface="Verdana" panose="020B0604030504040204"/>
                <a:cs typeface="Verdana" panose="020B0604030504040204"/>
              </a:rPr>
              <a:t>–</a:t>
            </a:r>
            <a:r>
              <a:rPr spc="-102" dirty="0">
                <a:latin typeface="Verdana" panose="020B0604030504040204"/>
                <a:cs typeface="Verdana" panose="020B0604030504040204"/>
              </a:rPr>
              <a:t> </a:t>
            </a:r>
            <a:r>
              <a:rPr dirty="0">
                <a:latin typeface="Arial" panose="020B0604020202020204"/>
                <a:cs typeface="Arial" panose="020B0604020202020204"/>
              </a:rPr>
              <a:t>C</a:t>
            </a:r>
            <a:r>
              <a:rPr spc="-9" dirty="0">
                <a:latin typeface="Arial" panose="020B0604020202020204"/>
                <a:cs typeface="Arial" panose="020B0604020202020204"/>
              </a:rPr>
              <a:t>/</a:t>
            </a:r>
            <a:r>
              <a:rPr dirty="0">
                <a:latin typeface="Arial" panose="020B0604020202020204"/>
                <a:cs typeface="Arial" panose="020B0604020202020204"/>
              </a:rPr>
              <a:t>C</a:t>
            </a:r>
            <a:r>
              <a:rPr spc="-9" dirty="0">
                <a:latin typeface="Arial" panose="020B0604020202020204"/>
                <a:cs typeface="Arial" panose="020B0604020202020204"/>
              </a:rPr>
              <a:t>++:</a:t>
            </a:r>
            <a:r>
              <a:rPr dirty="0">
                <a:latin typeface="Arial" panose="020B0604020202020204"/>
                <a:cs typeface="Arial" panose="020B0604020202020204"/>
              </a:rPr>
              <a:t>	</a:t>
            </a:r>
            <a:r>
              <a:rPr b="1" spc="-4" dirty="0">
                <a:latin typeface="Courier New" panose="02070309020205020404"/>
                <a:cs typeface="Courier New" panose="02070309020205020404"/>
              </a:rPr>
              <a:t>#pragma</a:t>
            </a:r>
            <a:endParaRPr dirty="0">
              <a:latin typeface="Courier New" panose="02070309020205020404"/>
              <a:cs typeface="Courier New" panose="02070309020205020404"/>
            </a:endParaRPr>
          </a:p>
        </p:txBody>
      </p:sp>
      <p:sp>
        <p:nvSpPr>
          <p:cNvPr id="7" name="object 7"/>
          <p:cNvSpPr txBox="1"/>
          <p:nvPr/>
        </p:nvSpPr>
        <p:spPr>
          <a:xfrm>
            <a:off x="3051596" y="3697681"/>
            <a:ext cx="1686214" cy="276999"/>
          </a:xfrm>
          <a:prstGeom prst="rect">
            <a:avLst/>
          </a:prstGeom>
        </p:spPr>
        <p:txBody>
          <a:bodyPr vert="horz" wrap="square" lIns="0" tIns="0" rIns="0" bIns="0" rtlCol="0">
            <a:spAutoFit/>
          </a:bodyPr>
          <a:lstStyle/>
          <a:p>
            <a:pPr marL="11430"/>
            <a:r>
              <a:rPr b="1" spc="-4" dirty="0">
                <a:latin typeface="Courier New" panose="02070309020205020404"/>
                <a:cs typeface="Courier New" panose="02070309020205020404"/>
              </a:rPr>
              <a:t>om</a:t>
            </a:r>
            <a:r>
              <a:rPr b="1" dirty="0">
                <a:latin typeface="Courier New" panose="02070309020205020404"/>
                <a:cs typeface="Courier New" panose="02070309020205020404"/>
              </a:rPr>
              <a:t>p </a:t>
            </a:r>
            <a:r>
              <a:rPr b="1" spc="-4" dirty="0">
                <a:latin typeface="Courier New" panose="02070309020205020404"/>
                <a:cs typeface="Courier New" panose="02070309020205020404"/>
              </a:rPr>
              <a:t>taskwait</a:t>
            </a:r>
            <a:endParaRPr dirty="0">
              <a:latin typeface="Courier New" panose="02070309020205020404"/>
              <a:cs typeface="Courier New" panose="020703090202050204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500042"/>
            <a:ext cx="8715436" cy="496312"/>
          </a:xfrm>
          <a:prstGeom prst="rect">
            <a:avLst/>
          </a:prstGeom>
        </p:spPr>
        <p:txBody>
          <a:bodyPr vert="horz" wrap="square" lIns="0" tIns="47012" rIns="0" bIns="0" rtlCol="0">
            <a:spAutoFit/>
          </a:bodyPr>
          <a:lstStyle/>
          <a:p>
            <a:pPr marL="74295">
              <a:lnSpc>
                <a:spcPts val="3520"/>
              </a:lnSpc>
            </a:pPr>
            <a:r>
              <a:rPr dirty="0"/>
              <a:t>Exam</a:t>
            </a:r>
            <a:r>
              <a:rPr spc="-18" dirty="0"/>
              <a:t>pl</a:t>
            </a:r>
            <a:r>
              <a:rPr dirty="0"/>
              <a:t>e</a:t>
            </a:r>
            <a:endParaRPr dirty="0"/>
          </a:p>
        </p:txBody>
      </p:sp>
      <p:sp>
        <p:nvSpPr>
          <p:cNvPr id="3" name="object 3"/>
          <p:cNvSpPr txBox="1"/>
          <p:nvPr/>
        </p:nvSpPr>
        <p:spPr>
          <a:xfrm>
            <a:off x="782467" y="1443734"/>
            <a:ext cx="1852467" cy="961802"/>
          </a:xfrm>
          <a:prstGeom prst="rect">
            <a:avLst/>
          </a:prstGeom>
        </p:spPr>
        <p:txBody>
          <a:bodyPr vert="horz" wrap="square" lIns="0" tIns="0" rIns="0" bIns="0" rtlCol="0">
            <a:spAutoFit/>
          </a:bodyPr>
          <a:lstStyle/>
          <a:p>
            <a:pPr marL="11430">
              <a:lnSpc>
                <a:spcPts val="2550"/>
              </a:lnSpc>
            </a:pPr>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omp</a:t>
            </a:r>
            <a:endParaRPr sz="2200" dirty="0">
              <a:latin typeface="Courier New" panose="02070309020205020404"/>
              <a:cs typeface="Courier New" panose="02070309020205020404"/>
            </a:endParaRPr>
          </a:p>
          <a:p>
            <a:pPr marL="11430">
              <a:lnSpc>
                <a:spcPts val="2550"/>
              </a:lnSpc>
            </a:pPr>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4" name="object 4"/>
          <p:cNvSpPr txBox="1"/>
          <p:nvPr/>
        </p:nvSpPr>
        <p:spPr>
          <a:xfrm>
            <a:off x="2777854" y="1432528"/>
            <a:ext cx="1353127" cy="677108"/>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parallel</a:t>
            </a:r>
            <a:endParaRPr sz="2200" dirty="0">
              <a:latin typeface="Courier New" panose="02070309020205020404"/>
              <a:cs typeface="Courier New" panose="02070309020205020404"/>
            </a:endParaRPr>
          </a:p>
        </p:txBody>
      </p:sp>
      <p:sp>
        <p:nvSpPr>
          <p:cNvPr id="5" name="object 5"/>
          <p:cNvSpPr txBox="1"/>
          <p:nvPr/>
        </p:nvSpPr>
        <p:spPr>
          <a:xfrm>
            <a:off x="1115031" y="2071263"/>
            <a:ext cx="1186873" cy="677108"/>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#pragma</a:t>
            </a:r>
            <a:endParaRPr sz="2200" dirty="0">
              <a:latin typeface="Courier New" panose="02070309020205020404"/>
              <a:cs typeface="Courier New" panose="02070309020205020404"/>
            </a:endParaRPr>
          </a:p>
          <a:p>
            <a:pPr marL="175260">
              <a:spcBef>
                <a:spcPts val="20"/>
              </a:spcBef>
            </a:pPr>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6" name="object 6"/>
          <p:cNvSpPr txBox="1"/>
          <p:nvPr/>
        </p:nvSpPr>
        <p:spPr>
          <a:xfrm>
            <a:off x="2492375" y="2044065"/>
            <a:ext cx="2260600" cy="338455"/>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master</a:t>
            </a:r>
            <a:endParaRPr sz="2200" dirty="0">
              <a:latin typeface="Courier New" panose="02070309020205020404"/>
              <a:cs typeface="Courier New" panose="02070309020205020404"/>
            </a:endParaRPr>
          </a:p>
        </p:txBody>
      </p:sp>
      <p:sp>
        <p:nvSpPr>
          <p:cNvPr id="7" name="object 7"/>
          <p:cNvSpPr txBox="1"/>
          <p:nvPr/>
        </p:nvSpPr>
        <p:spPr>
          <a:xfrm>
            <a:off x="1613535" y="2720975"/>
            <a:ext cx="3439795" cy="338455"/>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a:t>
            </a:r>
            <a:r>
              <a:rPr sz="2200" b="1" dirty="0">
                <a:latin typeface="Courier New" panose="02070309020205020404"/>
                <a:cs typeface="Courier New" panose="02070309020205020404"/>
              </a:rPr>
              <a:t>p </a:t>
            </a:r>
            <a:r>
              <a:rPr sz="2200" b="1" spc="-4" dirty="0">
                <a:latin typeface="Courier New" panose="02070309020205020404"/>
                <a:cs typeface="Courier New" panose="02070309020205020404"/>
              </a:rPr>
              <a:t>task</a:t>
            </a:r>
            <a:endParaRPr sz="2200" dirty="0">
              <a:latin typeface="Courier New" panose="02070309020205020404"/>
              <a:cs typeface="Courier New" panose="02070309020205020404"/>
            </a:endParaRPr>
          </a:p>
        </p:txBody>
      </p:sp>
      <p:sp>
        <p:nvSpPr>
          <p:cNvPr id="8" name="object 8"/>
          <p:cNvSpPr txBox="1"/>
          <p:nvPr/>
        </p:nvSpPr>
        <p:spPr>
          <a:xfrm>
            <a:off x="1757045" y="3305810"/>
            <a:ext cx="4059555" cy="1002665"/>
          </a:xfrm>
          <a:prstGeom prst="rect">
            <a:avLst/>
          </a:prstGeom>
        </p:spPr>
        <p:txBody>
          <a:bodyPr vert="horz" wrap="square" lIns="0" tIns="0" rIns="0" bIns="0" rtlCol="0">
            <a:spAutoFit/>
          </a:bodyPr>
          <a:lstStyle/>
          <a:p>
            <a:pPr marL="503555">
              <a:lnSpc>
                <a:spcPts val="2550"/>
              </a:lnSpc>
            </a:pPr>
            <a:r>
              <a:rPr sz="2200" b="1" spc="-4" dirty="0">
                <a:latin typeface="Courier New" panose="02070309020205020404"/>
                <a:cs typeface="Courier New" panose="02070309020205020404"/>
              </a:rPr>
              <a:t>fred();</a:t>
            </a:r>
            <a:endParaRPr sz="2200" dirty="0">
              <a:latin typeface="Courier New" panose="02070309020205020404"/>
              <a:cs typeface="Courier New" panose="02070309020205020404"/>
            </a:endParaRPr>
          </a:p>
          <a:p>
            <a:pPr marL="503555" marR="4445" indent="-492760">
              <a:lnSpc>
                <a:spcPts val="2600"/>
              </a:lnSpc>
              <a:spcBef>
                <a:spcPts val="35"/>
              </a:spcBef>
            </a:pPr>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omp </a:t>
            </a:r>
            <a:r>
              <a:rPr sz="2200" b="1" spc="-4" dirty="0">
                <a:latin typeface="Courier New" panose="02070309020205020404"/>
                <a:cs typeface="Courier New" panose="02070309020205020404"/>
                <a:sym typeface="+mn-ea"/>
              </a:rPr>
              <a:t>task</a:t>
            </a:r>
            <a:r>
              <a:rPr sz="2200" b="1" spc="-4" dirty="0">
                <a:latin typeface="Courier New" panose="02070309020205020404"/>
                <a:cs typeface="Courier New" panose="02070309020205020404"/>
              </a:rPr>
              <a:t> </a:t>
            </a:r>
            <a:endParaRPr sz="2200" b="1" spc="-4" dirty="0">
              <a:latin typeface="Courier New" panose="02070309020205020404"/>
              <a:cs typeface="Courier New" panose="02070309020205020404"/>
            </a:endParaRPr>
          </a:p>
          <a:p>
            <a:pPr marL="503555" marR="4445" indent="-492760">
              <a:lnSpc>
                <a:spcPts val="2600"/>
              </a:lnSpc>
              <a:spcBef>
                <a:spcPts val="35"/>
              </a:spcBef>
            </a:pPr>
            <a:r>
              <a:rPr sz="2200" b="1" spc="-4" dirty="0">
                <a:latin typeface="Courier New" panose="02070309020205020404"/>
                <a:cs typeface="Courier New" panose="02070309020205020404"/>
              </a:rPr>
              <a:t>   daisy();</a:t>
            </a:r>
            <a:endParaRPr sz="2200" dirty="0">
              <a:latin typeface="Courier New" panose="02070309020205020404"/>
              <a:cs typeface="Courier New" panose="02070309020205020404"/>
            </a:endParaRPr>
          </a:p>
        </p:txBody>
      </p:sp>
      <p:sp>
        <p:nvSpPr>
          <p:cNvPr id="10" name="object 10"/>
          <p:cNvSpPr txBox="1"/>
          <p:nvPr/>
        </p:nvSpPr>
        <p:spPr>
          <a:xfrm>
            <a:off x="1757045" y="4322445"/>
            <a:ext cx="2938780" cy="679450"/>
          </a:xfrm>
          <a:prstGeom prst="rect">
            <a:avLst/>
          </a:prstGeom>
        </p:spPr>
        <p:txBody>
          <a:bodyPr vert="horz" wrap="square" lIns="0" tIns="0" rIns="0" bIns="0" rtlCol="0">
            <a:spAutoFit/>
          </a:bodyPr>
          <a:lstStyle/>
          <a:p>
            <a:pPr marL="11430"/>
            <a:r>
              <a:rPr sz="2200" b="1" spc="-4" dirty="0">
                <a:latin typeface="Courier New" panose="02070309020205020404"/>
                <a:cs typeface="Courier New" panose="02070309020205020404"/>
              </a:rPr>
              <a:t>#pragma </a:t>
            </a:r>
            <a:r>
              <a:rPr sz="2200" b="1" spc="-4" dirty="0">
                <a:latin typeface="Courier New" panose="02070309020205020404"/>
                <a:cs typeface="Courier New" panose="02070309020205020404"/>
                <a:sym typeface="+mn-ea"/>
              </a:rPr>
              <a:t>taskwait</a:t>
            </a:r>
            <a:endParaRPr sz="2200" dirty="0">
              <a:latin typeface="Courier New" panose="02070309020205020404"/>
              <a:cs typeface="Courier New" panose="02070309020205020404"/>
            </a:endParaRPr>
          </a:p>
          <a:p>
            <a:pPr marL="11430">
              <a:spcBef>
                <a:spcPts val="20"/>
              </a:spcBef>
            </a:pPr>
            <a:r>
              <a:rPr sz="2200" b="1" spc="-4" dirty="0">
                <a:latin typeface="Courier New" panose="02070309020205020404"/>
                <a:cs typeface="Courier New" panose="02070309020205020404"/>
              </a:rPr>
              <a:t>#pragm</a:t>
            </a:r>
            <a:r>
              <a:rPr sz="2200" b="1" dirty="0">
                <a:latin typeface="Courier New" panose="02070309020205020404"/>
                <a:cs typeface="Courier New" panose="02070309020205020404"/>
              </a:rPr>
              <a:t>a </a:t>
            </a:r>
            <a:r>
              <a:rPr sz="2200" b="1" spc="-4" dirty="0">
                <a:latin typeface="Courier New" panose="02070309020205020404"/>
                <a:cs typeface="Courier New" panose="02070309020205020404"/>
              </a:rPr>
              <a:t>omp </a:t>
            </a:r>
            <a:r>
              <a:rPr sz="2200" b="1" spc="-4" dirty="0">
                <a:latin typeface="Courier New" panose="02070309020205020404"/>
                <a:cs typeface="Courier New" panose="02070309020205020404"/>
                <a:sym typeface="+mn-ea"/>
              </a:rPr>
              <a:t>task</a:t>
            </a:r>
            <a:endParaRPr sz="2200" dirty="0">
              <a:latin typeface="Courier New" panose="02070309020205020404"/>
              <a:cs typeface="Courier New" panose="02070309020205020404"/>
            </a:endParaRPr>
          </a:p>
        </p:txBody>
      </p:sp>
      <p:sp>
        <p:nvSpPr>
          <p:cNvPr id="13" name="object 13"/>
          <p:cNvSpPr txBox="1"/>
          <p:nvPr/>
        </p:nvSpPr>
        <p:spPr>
          <a:xfrm>
            <a:off x="1071538" y="5001904"/>
            <a:ext cx="2683741" cy="1018227"/>
          </a:xfrm>
          <a:prstGeom prst="rect">
            <a:avLst/>
          </a:prstGeom>
        </p:spPr>
        <p:txBody>
          <a:bodyPr vert="horz" wrap="square" lIns="0" tIns="0" rIns="0" bIns="0" rtlCol="0">
            <a:spAutoFit/>
          </a:bodyPr>
          <a:lstStyle/>
          <a:p>
            <a:pPr marL="1324610">
              <a:lnSpc>
                <a:spcPts val="2550"/>
              </a:lnSpc>
            </a:pPr>
            <a:r>
              <a:rPr sz="2200" b="1" spc="-4" dirty="0">
                <a:latin typeface="Courier New" panose="02070309020205020404"/>
                <a:cs typeface="Courier New" panose="02070309020205020404"/>
              </a:rPr>
              <a:t>billy();</a:t>
            </a:r>
            <a:endParaRPr sz="2200" dirty="0">
              <a:latin typeface="Courier New" panose="02070309020205020404"/>
              <a:cs typeface="Courier New" panose="02070309020205020404"/>
            </a:endParaRPr>
          </a:p>
          <a:p>
            <a:pPr marL="503555">
              <a:lnSpc>
                <a:spcPts val="2550"/>
              </a:lnSpc>
            </a:pPr>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a:p>
            <a:pPr marL="11430">
              <a:spcBef>
                <a:spcPts val="20"/>
              </a:spcBef>
            </a:pPr>
            <a:r>
              <a:rPr sz="2200" b="1" dirty="0">
                <a:latin typeface="Courier New" panose="02070309020205020404"/>
                <a:cs typeface="Courier New" panose="02070309020205020404"/>
              </a:rPr>
              <a:t>}</a:t>
            </a:r>
            <a:endParaRPr sz="2200" dirty="0">
              <a:latin typeface="Courier New" panose="02070309020205020404"/>
              <a:cs typeface="Courier New" panose="02070309020205020404"/>
            </a:endParaRPr>
          </a:p>
        </p:txBody>
      </p:sp>
      <p:sp>
        <p:nvSpPr>
          <p:cNvPr id="14" name="object 14"/>
          <p:cNvSpPr txBox="1"/>
          <p:nvPr/>
        </p:nvSpPr>
        <p:spPr>
          <a:xfrm>
            <a:off x="5816862" y="3429000"/>
            <a:ext cx="2617932" cy="830997"/>
          </a:xfrm>
          <a:prstGeom prst="rect">
            <a:avLst/>
          </a:prstGeom>
          <a:ln w="9524">
            <a:solidFill>
              <a:srgbClr val="0075B7"/>
            </a:solidFill>
          </a:ln>
        </p:spPr>
        <p:txBody>
          <a:bodyPr vert="horz" wrap="square" lIns="0" tIns="0" rIns="0" bIns="0" rtlCol="0">
            <a:spAutoFit/>
          </a:bodyPr>
          <a:lstStyle/>
          <a:p>
            <a:pPr marL="77470" marR="132080"/>
            <a:r>
              <a:rPr b="1" spc="-4" dirty="0">
                <a:solidFill>
                  <a:srgbClr val="CD120E"/>
                </a:solidFill>
                <a:latin typeface="Courier New" panose="02070309020205020404"/>
                <a:cs typeface="Courier New" panose="02070309020205020404"/>
              </a:rPr>
              <a:t>fred(</a:t>
            </a:r>
            <a:r>
              <a:rPr b="1" dirty="0">
                <a:solidFill>
                  <a:srgbClr val="CD120E"/>
                </a:solidFill>
                <a:latin typeface="Courier New" panose="02070309020205020404"/>
                <a:cs typeface="Courier New" panose="02070309020205020404"/>
              </a:rPr>
              <a:t>) </a:t>
            </a:r>
            <a:r>
              <a:rPr spc="-4" dirty="0">
                <a:solidFill>
                  <a:srgbClr val="AA014C"/>
                </a:solidFill>
                <a:latin typeface="Arial" panose="020B0604020202020204"/>
                <a:cs typeface="Arial" panose="020B0604020202020204"/>
              </a:rPr>
              <a:t>an</a:t>
            </a:r>
            <a:r>
              <a:rPr dirty="0">
                <a:solidFill>
                  <a:srgbClr val="AA014C"/>
                </a:solidFill>
                <a:latin typeface="Arial" panose="020B0604020202020204"/>
                <a:cs typeface="Arial" panose="020B0604020202020204"/>
              </a:rPr>
              <a:t>d </a:t>
            </a:r>
            <a:r>
              <a:rPr b="1" dirty="0">
                <a:solidFill>
                  <a:srgbClr val="CD120E"/>
                </a:solidFill>
                <a:latin typeface="Courier New" panose="02070309020205020404"/>
                <a:cs typeface="Courier New" panose="02070309020205020404"/>
              </a:rPr>
              <a:t>daisy() </a:t>
            </a:r>
            <a:r>
              <a:rPr dirty="0">
                <a:solidFill>
                  <a:srgbClr val="AA014C"/>
                </a:solidFill>
                <a:latin typeface="Arial" panose="020B0604020202020204"/>
                <a:cs typeface="Arial" panose="020B0604020202020204"/>
              </a:rPr>
              <a:t>mu</a:t>
            </a:r>
            <a:r>
              <a:rPr spc="-9" dirty="0">
                <a:solidFill>
                  <a:srgbClr val="AA014C"/>
                </a:solidFill>
                <a:latin typeface="Arial" panose="020B0604020202020204"/>
                <a:cs typeface="Arial" panose="020B0604020202020204"/>
              </a:rPr>
              <a:t>st</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comple</a:t>
            </a:r>
            <a:r>
              <a:rPr spc="-9" dirty="0">
                <a:solidFill>
                  <a:srgbClr val="AA014C"/>
                </a:solidFill>
                <a:latin typeface="Arial" panose="020B0604020202020204"/>
                <a:cs typeface="Arial" panose="020B0604020202020204"/>
              </a:rPr>
              <a:t>t</a:t>
            </a:r>
            <a:r>
              <a:rPr dirty="0">
                <a:solidFill>
                  <a:srgbClr val="AA014C"/>
                </a:solidFill>
                <a:latin typeface="Arial" panose="020B0604020202020204"/>
                <a:cs typeface="Arial" panose="020B0604020202020204"/>
              </a:rPr>
              <a:t>e</a:t>
            </a:r>
            <a:r>
              <a:rPr spc="-4" dirty="0">
                <a:solidFill>
                  <a:srgbClr val="AA014C"/>
                </a:solidFill>
                <a:latin typeface="Arial" panose="020B0604020202020204"/>
                <a:cs typeface="Arial" panose="020B0604020202020204"/>
              </a:rPr>
              <a:t> </a:t>
            </a:r>
            <a:r>
              <a:rPr dirty="0">
                <a:solidFill>
                  <a:srgbClr val="AA014C"/>
                </a:solidFill>
                <a:latin typeface="Arial" panose="020B0604020202020204"/>
                <a:cs typeface="Arial" panose="020B0604020202020204"/>
              </a:rPr>
              <a:t>be</a:t>
            </a:r>
            <a:r>
              <a:rPr spc="-9" dirty="0">
                <a:solidFill>
                  <a:srgbClr val="AA014C"/>
                </a:solidFill>
                <a:latin typeface="Arial" panose="020B0604020202020204"/>
                <a:cs typeface="Arial" panose="020B0604020202020204"/>
              </a:rPr>
              <a:t>f</a:t>
            </a:r>
            <a:r>
              <a:rPr dirty="0">
                <a:solidFill>
                  <a:srgbClr val="AA014C"/>
                </a:solidFill>
                <a:latin typeface="Arial" panose="020B0604020202020204"/>
                <a:cs typeface="Arial" panose="020B0604020202020204"/>
              </a:rPr>
              <a:t>ore </a:t>
            </a:r>
            <a:r>
              <a:rPr b="1" dirty="0">
                <a:solidFill>
                  <a:srgbClr val="CD120E"/>
                </a:solidFill>
                <a:latin typeface="Courier New" panose="02070309020205020404"/>
                <a:cs typeface="Courier New" panose="02070309020205020404"/>
              </a:rPr>
              <a:t>billy()</a:t>
            </a:r>
            <a:r>
              <a:rPr b="1" spc="-579" dirty="0">
                <a:solidFill>
                  <a:srgbClr val="CD120E"/>
                </a:solidFill>
                <a:latin typeface="Courier New" panose="02070309020205020404"/>
                <a:cs typeface="Courier New" panose="02070309020205020404"/>
              </a:rPr>
              <a:t> </a:t>
            </a:r>
            <a:r>
              <a:rPr spc="-9" dirty="0">
                <a:solidFill>
                  <a:srgbClr val="AA014C"/>
                </a:solidFill>
                <a:latin typeface="Arial" panose="020B0604020202020204"/>
                <a:cs typeface="Arial" panose="020B0604020202020204"/>
              </a:rPr>
              <a:t>st</a:t>
            </a:r>
            <a:r>
              <a:rPr dirty="0">
                <a:solidFill>
                  <a:srgbClr val="AA014C"/>
                </a:solidFill>
                <a:latin typeface="Arial" panose="020B0604020202020204"/>
                <a:cs typeface="Arial" panose="020B0604020202020204"/>
              </a:rPr>
              <a:t>a</a:t>
            </a:r>
            <a:r>
              <a:rPr spc="-9" dirty="0">
                <a:solidFill>
                  <a:srgbClr val="AA014C"/>
                </a:solidFill>
                <a:latin typeface="Arial" panose="020B0604020202020204"/>
                <a:cs typeface="Arial" panose="020B0604020202020204"/>
              </a:rPr>
              <a:t>rt</a:t>
            </a:r>
            <a:r>
              <a:rPr dirty="0">
                <a:solidFill>
                  <a:srgbClr val="AA014C"/>
                </a:solidFill>
                <a:latin typeface="Arial" panose="020B0604020202020204"/>
                <a:cs typeface="Arial" panose="020B0604020202020204"/>
              </a:rPr>
              <a:t>s</a:t>
            </a:r>
            <a:endParaRPr dirty="0">
              <a:latin typeface="Arial" panose="020B0604020202020204"/>
              <a:cs typeface="Arial" panose="020B0604020202020204"/>
            </a:endParaRPr>
          </a:p>
        </p:txBody>
      </p:sp>
      <p:sp>
        <p:nvSpPr>
          <p:cNvPr id="15" name="object 15"/>
          <p:cNvSpPr/>
          <p:nvPr/>
        </p:nvSpPr>
        <p:spPr>
          <a:xfrm>
            <a:off x="4398914" y="3874434"/>
            <a:ext cx="1418359" cy="312084"/>
          </a:xfrm>
          <a:custGeom>
            <a:avLst/>
            <a:gdLst/>
            <a:ahLst/>
            <a:cxnLst/>
            <a:rect l="l" t="t" r="r" b="b"/>
            <a:pathLst>
              <a:path w="1560195" h="353695">
                <a:moveTo>
                  <a:pt x="1559742" y="0"/>
                </a:moveTo>
                <a:lnTo>
                  <a:pt x="0" y="353208"/>
                </a:lnTo>
              </a:path>
            </a:pathLst>
          </a:custGeom>
          <a:ln w="9524">
            <a:solidFill>
              <a:srgbClr val="BB1E5E"/>
            </a:solidFill>
          </a:ln>
        </p:spPr>
        <p:txBody>
          <a:bodyPr wrap="square" lIns="0" tIns="0" rIns="0" bIns="0" rtlCol="0"/>
          <a:lstStyle/>
          <a:p/>
        </p:txBody>
      </p:sp>
      <p:sp>
        <p:nvSpPr>
          <p:cNvPr id="16" name="object 16"/>
          <p:cNvSpPr/>
          <p:nvPr/>
        </p:nvSpPr>
        <p:spPr>
          <a:xfrm>
            <a:off x="4376567" y="4120570"/>
            <a:ext cx="111990" cy="101974"/>
          </a:xfrm>
          <a:custGeom>
            <a:avLst/>
            <a:gdLst/>
            <a:ahLst/>
            <a:cxnLst/>
            <a:rect l="l" t="t" r="r" b="b"/>
            <a:pathLst>
              <a:path w="123189" h="115570">
                <a:moveTo>
                  <a:pt x="85547" y="0"/>
                </a:moveTo>
                <a:lnTo>
                  <a:pt x="0" y="79819"/>
                </a:lnTo>
                <a:lnTo>
                  <a:pt x="111588" y="114997"/>
                </a:lnTo>
                <a:lnTo>
                  <a:pt x="118720" y="111283"/>
                </a:lnTo>
                <a:lnTo>
                  <a:pt x="122938" y="97904"/>
                </a:lnTo>
                <a:lnTo>
                  <a:pt x="119225" y="90771"/>
                </a:lnTo>
                <a:lnTo>
                  <a:pt x="49164" y="68686"/>
                </a:lnTo>
                <a:lnTo>
                  <a:pt x="102875" y="18571"/>
                </a:lnTo>
                <a:lnTo>
                  <a:pt x="103153" y="10535"/>
                </a:lnTo>
                <a:lnTo>
                  <a:pt x="93583" y="278"/>
                </a:lnTo>
                <a:lnTo>
                  <a:pt x="85547" y="0"/>
                </a:lnTo>
                <a:close/>
              </a:path>
            </a:pathLst>
          </a:custGeom>
          <a:solidFill>
            <a:srgbClr val="BB1E5E"/>
          </a:solidFill>
        </p:spPr>
        <p:txBody>
          <a:bodyPr wrap="square" lIns="0" tIns="0" rIns="0" bIns="0" rtlCol="0"/>
          <a:lstStyle/>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1216255" y="5224062"/>
            <a:ext cx="2921577" cy="736868"/>
          </a:xfrm>
          <a:prstGeom prst="rect">
            <a:avLst/>
          </a:prstGeom>
        </p:spPr>
        <p:txBody>
          <a:bodyPr vert="horz" wrap="square" lIns="0" tIns="0" rIns="0" bIns="0" rtlCol="0">
            <a:spAutoFit/>
          </a:bodyPr>
          <a:lstStyle/>
          <a:p>
            <a:pPr marL="11430" marR="4445">
              <a:lnSpc>
                <a:spcPct val="133000"/>
              </a:lnSpc>
            </a:pPr>
            <a:r>
              <a:rPr b="1" spc="-13" dirty="0">
                <a:solidFill>
                  <a:srgbClr val="0070C0"/>
                </a:solidFill>
                <a:latin typeface="Times New Roman" panose="02020603050405020304"/>
                <a:cs typeface="Times New Roman" panose="02020603050405020304"/>
              </a:rPr>
              <a:t>mergeab</a:t>
            </a:r>
            <a:r>
              <a:rPr b="1" spc="-9" dirty="0">
                <a:solidFill>
                  <a:srgbClr val="0070C0"/>
                </a:solidFill>
                <a:latin typeface="Times New Roman" panose="02020603050405020304"/>
                <a:cs typeface="Times New Roman" panose="02020603050405020304"/>
              </a:rPr>
              <a:t>le</a:t>
            </a:r>
            <a:r>
              <a:rPr b="1" spc="-4" dirty="0">
                <a:solidFill>
                  <a:srgbClr val="0070C0"/>
                </a:solidFill>
                <a:latin typeface="Times New Roman" panose="02020603050405020304"/>
                <a:cs typeface="Times New Roman" panose="02020603050405020304"/>
              </a:rPr>
              <a:t> </a:t>
            </a:r>
            <a:r>
              <a:rPr b="1" spc="-4" dirty="0">
                <a:solidFill>
                  <a:srgbClr val="007733"/>
                </a:solidFill>
                <a:latin typeface="Times New Roman" panose="02020603050405020304"/>
                <a:cs typeface="Times New Roman" panose="02020603050405020304"/>
              </a:rPr>
              <a:t>depend(</a:t>
            </a:r>
            <a:r>
              <a:rPr i="1" spc="-9" dirty="0">
                <a:solidFill>
                  <a:srgbClr val="008742"/>
                </a:solidFill>
                <a:latin typeface="Times New Roman" panose="02020603050405020304"/>
                <a:cs typeface="Times New Roman" panose="02020603050405020304"/>
              </a:rPr>
              <a:t>dependence-type</a:t>
            </a:r>
            <a:r>
              <a:rPr i="1" dirty="0">
                <a:solidFill>
                  <a:srgbClr val="008742"/>
                </a:solidFill>
                <a:latin typeface="Times New Roman" panose="02020603050405020304"/>
                <a:cs typeface="Times New Roman" panose="02020603050405020304"/>
              </a:rPr>
              <a:t> </a:t>
            </a:r>
            <a:r>
              <a:rPr b="1" dirty="0">
                <a:solidFill>
                  <a:srgbClr val="007733"/>
                </a:solidFill>
                <a:latin typeface="Times New Roman" panose="02020603050405020304"/>
                <a:cs typeface="Times New Roman" panose="02020603050405020304"/>
              </a:rPr>
              <a:t>: </a:t>
            </a:r>
            <a:r>
              <a:rPr i="1" spc="-9" dirty="0">
                <a:solidFill>
                  <a:srgbClr val="008742"/>
                </a:solidFill>
                <a:latin typeface="Times New Roman" panose="02020603050405020304"/>
                <a:cs typeface="Times New Roman" panose="02020603050405020304"/>
              </a:rPr>
              <a:t>list</a:t>
            </a:r>
            <a:r>
              <a:rPr b="1" dirty="0">
                <a:solidFill>
                  <a:srgbClr val="007733"/>
                </a:solidFill>
                <a:latin typeface="Times New Roman" panose="02020603050405020304"/>
                <a:cs typeface="Times New Roman" panose="02020603050405020304"/>
              </a:rPr>
              <a:t>)</a:t>
            </a:r>
            <a:endParaRPr dirty="0">
              <a:latin typeface="Times New Roman" panose="02020603050405020304"/>
              <a:cs typeface="Times New Roman" panose="02020603050405020304"/>
            </a:endParaRPr>
          </a:p>
        </p:txBody>
      </p:sp>
      <p:sp>
        <p:nvSpPr>
          <p:cNvPr id="9" name="object 9"/>
          <p:cNvSpPr txBox="1"/>
          <p:nvPr/>
        </p:nvSpPr>
        <p:spPr>
          <a:xfrm>
            <a:off x="1216255" y="5941239"/>
            <a:ext cx="2229427" cy="276999"/>
          </a:xfrm>
          <a:prstGeom prst="rect">
            <a:avLst/>
          </a:prstGeom>
        </p:spPr>
        <p:txBody>
          <a:bodyPr vert="horz" wrap="square" lIns="0" tIns="0" rIns="0" bIns="0" rtlCol="0">
            <a:spAutoFit/>
          </a:bodyPr>
          <a:lstStyle/>
          <a:p>
            <a:pPr marL="11430"/>
            <a:r>
              <a:rPr b="1" dirty="0">
                <a:solidFill>
                  <a:srgbClr val="C00000"/>
                </a:solidFill>
                <a:latin typeface="Times New Roman" panose="02020603050405020304"/>
                <a:cs typeface="Times New Roman" panose="02020603050405020304"/>
              </a:rPr>
              <a:t>p</a:t>
            </a:r>
            <a:r>
              <a:rPr b="1" spc="-9" dirty="0">
                <a:solidFill>
                  <a:srgbClr val="C00000"/>
                </a:solidFill>
                <a:latin typeface="Times New Roman" panose="02020603050405020304"/>
                <a:cs typeface="Times New Roman" panose="02020603050405020304"/>
              </a:rPr>
              <a:t>riority(</a:t>
            </a:r>
            <a:r>
              <a:rPr i="1" spc="-9" dirty="0">
                <a:solidFill>
                  <a:srgbClr val="CE1C00"/>
                </a:solidFill>
                <a:latin typeface="Times New Roman" panose="02020603050405020304"/>
                <a:cs typeface="Times New Roman" panose="02020603050405020304"/>
              </a:rPr>
              <a:t>priority-value</a:t>
            </a:r>
            <a:r>
              <a:rPr b="1" spc="-9" dirty="0">
                <a:solidFill>
                  <a:srgbClr val="C00000"/>
                </a:solidFill>
                <a:latin typeface="Times New Roman" panose="02020603050405020304"/>
                <a:cs typeface="Times New Roman" panose="02020603050405020304"/>
              </a:rPr>
              <a:t>)</a:t>
            </a:r>
            <a:endParaRPr dirty="0">
              <a:latin typeface="Times New Roman" panose="02020603050405020304"/>
              <a:cs typeface="Times New Roman" panose="02020603050405020304"/>
            </a:endParaRPr>
          </a:p>
        </p:txBody>
      </p:sp>
      <p:sp>
        <p:nvSpPr>
          <p:cNvPr id="10" name="object 10"/>
          <p:cNvSpPr txBox="1">
            <a:spLocks noGrp="1"/>
          </p:cNvSpPr>
          <p:nvPr>
            <p:ph type="sldNum" sz="quarter" idx="4294967295"/>
          </p:nvPr>
        </p:nvSpPr>
        <p:spPr>
          <a:xfrm>
            <a:off x="8368399" y="6102373"/>
            <a:ext cx="305955" cy="200055"/>
          </a:xfrm>
          <a:prstGeom prst="rect">
            <a:avLst/>
          </a:prstGeom>
        </p:spPr>
        <p:txBody>
          <a:bodyPr vert="horz" wrap="square" lIns="0" tIns="0" rIns="0" bIns="0" rtlCol="0">
            <a:spAutoFit/>
          </a:bodyPr>
          <a:lstStyle/>
          <a:p>
            <a:pPr marL="22860"/>
            <a:fld id="{81D60167-4931-47E6-BA6A-407CBD079E47}" type="slidenum">
              <a:rPr sz="1300" dirty="0">
                <a:latin typeface="MS PGothic" panose="020B0600070205080204" pitchFamily="34" charset="-128"/>
                <a:cs typeface="MS PGothic" panose="020B0600070205080204" pitchFamily="34" charset="-128"/>
              </a:rPr>
            </a:fld>
            <a:endParaRPr sz="1300" dirty="0">
              <a:latin typeface="MS PGothic" panose="020B0600070205080204" pitchFamily="34" charset="-128"/>
              <a:cs typeface="MS PGothic" panose="020B0600070205080204" pitchFamily="34" charset="-128"/>
            </a:endParaRPr>
          </a:p>
        </p:txBody>
      </p:sp>
      <p:sp>
        <p:nvSpPr>
          <p:cNvPr id="2" name="object 2"/>
          <p:cNvSpPr txBox="1">
            <a:spLocks noGrp="1"/>
          </p:cNvSpPr>
          <p:nvPr>
            <p:ph type="title"/>
          </p:nvPr>
        </p:nvSpPr>
        <p:spPr>
          <a:xfrm>
            <a:off x="214282" y="500042"/>
            <a:ext cx="8715436" cy="713071"/>
          </a:xfrm>
          <a:prstGeom prst="rect">
            <a:avLst/>
          </a:prstGeom>
        </p:spPr>
        <p:txBody>
          <a:bodyPr vert="horz" wrap="square" lIns="0" tIns="35615" rIns="0" bIns="0" rtlCol="0">
            <a:spAutoFit/>
          </a:bodyPr>
          <a:lstStyle/>
          <a:p>
            <a:pPr marL="74295"/>
            <a:r>
              <a:rPr spc="-27" dirty="0"/>
              <a:t>Th</a:t>
            </a:r>
            <a:r>
              <a:rPr dirty="0"/>
              <a:t>e</a:t>
            </a:r>
            <a:r>
              <a:rPr spc="-4" dirty="0"/>
              <a:t> </a:t>
            </a:r>
            <a:r>
              <a:rPr dirty="0"/>
              <a:t>task</a:t>
            </a:r>
            <a:r>
              <a:rPr spc="-4" dirty="0"/>
              <a:t> </a:t>
            </a:r>
            <a:r>
              <a:rPr dirty="0"/>
              <a:t>c</a:t>
            </a:r>
            <a:r>
              <a:rPr spc="-27" dirty="0"/>
              <a:t>on</a:t>
            </a:r>
            <a:r>
              <a:rPr dirty="0"/>
              <a:t>str</a:t>
            </a:r>
            <a:r>
              <a:rPr spc="-27" dirty="0"/>
              <a:t>u</a:t>
            </a:r>
            <a:r>
              <a:rPr dirty="0"/>
              <a:t>ct</a:t>
            </a:r>
            <a:r>
              <a:rPr spc="-4" dirty="0"/>
              <a:t> </a:t>
            </a:r>
            <a:r>
              <a:rPr spc="-13" dirty="0"/>
              <a:t>(</a:t>
            </a:r>
            <a:r>
              <a:rPr spc="-27" dirty="0"/>
              <a:t>Op</a:t>
            </a:r>
            <a:r>
              <a:rPr dirty="0"/>
              <a:t>e</a:t>
            </a:r>
            <a:r>
              <a:rPr spc="-27" dirty="0"/>
              <a:t>n</a:t>
            </a:r>
            <a:r>
              <a:rPr dirty="0"/>
              <a:t>MP</a:t>
            </a:r>
            <a:r>
              <a:rPr spc="-4" dirty="0"/>
              <a:t> </a:t>
            </a:r>
            <a:r>
              <a:rPr dirty="0"/>
              <a:t>4</a:t>
            </a:r>
            <a:r>
              <a:rPr spc="-13" dirty="0"/>
              <a:t>.</a:t>
            </a:r>
            <a:r>
              <a:rPr dirty="0"/>
              <a:t>5)</a:t>
            </a:r>
            <a:endParaRPr dirty="0"/>
          </a:p>
        </p:txBody>
      </p:sp>
      <p:sp>
        <p:nvSpPr>
          <p:cNvPr id="3" name="object 3"/>
          <p:cNvSpPr txBox="1"/>
          <p:nvPr/>
        </p:nvSpPr>
        <p:spPr>
          <a:xfrm>
            <a:off x="1216255" y="2713945"/>
            <a:ext cx="2729345" cy="2620974"/>
          </a:xfrm>
          <a:prstGeom prst="rect">
            <a:avLst/>
          </a:prstGeom>
        </p:spPr>
        <p:txBody>
          <a:bodyPr vert="horz" wrap="square" lIns="0" tIns="0" rIns="0" bIns="0" rtlCol="0">
            <a:spAutoFit/>
          </a:bodyPr>
          <a:lstStyle/>
          <a:p>
            <a:pPr marL="11430" marR="4445">
              <a:lnSpc>
                <a:spcPct val="133000"/>
              </a:lnSpc>
            </a:pPr>
            <a:r>
              <a:rPr b="1" spc="-9" dirty="0">
                <a:latin typeface="Times New Roman" panose="02020603050405020304"/>
                <a:cs typeface="Times New Roman" panose="02020603050405020304"/>
              </a:rPr>
              <a:t>if(</a:t>
            </a:r>
            <a:r>
              <a:rPr i="1" spc="-9" dirty="0">
                <a:latin typeface="Times New Roman" panose="02020603050405020304"/>
                <a:cs typeface="Times New Roman" panose="02020603050405020304"/>
              </a:rPr>
              <a:t>[ </a:t>
            </a:r>
            <a:r>
              <a:rPr b="1" spc="-9" dirty="0">
                <a:latin typeface="Times New Roman" panose="02020603050405020304"/>
                <a:cs typeface="Times New Roman" panose="02020603050405020304"/>
              </a:rPr>
              <a:t>task </a:t>
            </a:r>
            <a:r>
              <a:rPr b="1" spc="-4" dirty="0">
                <a:latin typeface="Times New Roman" panose="02020603050405020304"/>
                <a:cs typeface="Times New Roman" panose="02020603050405020304"/>
              </a:rPr>
              <a:t>:</a:t>
            </a:r>
            <a:r>
              <a:rPr i="1" dirty="0">
                <a:latin typeface="Times New Roman" panose="02020603050405020304"/>
                <a:cs typeface="Times New Roman" panose="02020603050405020304"/>
              </a:rPr>
              <a:t>]s</a:t>
            </a:r>
            <a:r>
              <a:rPr i="1" spc="-9" dirty="0">
                <a:latin typeface="Times New Roman" panose="02020603050405020304"/>
                <a:cs typeface="Times New Roman" panose="02020603050405020304"/>
              </a:rPr>
              <a:t>cal</a:t>
            </a:r>
            <a:r>
              <a:rPr i="1" dirty="0">
                <a:latin typeface="Times New Roman" panose="02020603050405020304"/>
                <a:cs typeface="Times New Roman" panose="02020603050405020304"/>
              </a:rPr>
              <a:t>a</a:t>
            </a:r>
            <a:r>
              <a:rPr i="1" spc="-40" dirty="0">
                <a:latin typeface="Times New Roman" panose="02020603050405020304"/>
                <a:cs typeface="Times New Roman" panose="02020603050405020304"/>
              </a:rPr>
              <a:t>r</a:t>
            </a:r>
            <a:r>
              <a:rPr i="1" spc="-9" dirty="0">
                <a:latin typeface="Times New Roman" panose="02020603050405020304"/>
                <a:cs typeface="Times New Roman" panose="02020603050405020304"/>
              </a:rPr>
              <a:t>-ex</a:t>
            </a:r>
            <a:r>
              <a:rPr i="1" dirty="0">
                <a:latin typeface="Times New Roman" panose="02020603050405020304"/>
                <a:cs typeface="Times New Roman" panose="02020603050405020304"/>
              </a:rPr>
              <a:t>p</a:t>
            </a:r>
            <a:r>
              <a:rPr i="1" spc="-67" dirty="0">
                <a:latin typeface="Times New Roman" panose="02020603050405020304"/>
                <a:cs typeface="Times New Roman" panose="02020603050405020304"/>
              </a:rPr>
              <a:t>r</a:t>
            </a:r>
            <a:r>
              <a:rPr i="1" spc="-9" dirty="0">
                <a:latin typeface="Times New Roman" panose="02020603050405020304"/>
                <a:cs typeface="Times New Roman" panose="02020603050405020304"/>
              </a:rPr>
              <a:t>e</a:t>
            </a:r>
            <a:r>
              <a:rPr i="1" dirty="0">
                <a:latin typeface="Times New Roman" panose="02020603050405020304"/>
                <a:cs typeface="Times New Roman" panose="02020603050405020304"/>
              </a:rPr>
              <a:t>ss</a:t>
            </a:r>
            <a:r>
              <a:rPr i="1" spc="-9" dirty="0">
                <a:latin typeface="Times New Roman" panose="02020603050405020304"/>
                <a:cs typeface="Times New Roman" panose="02020603050405020304"/>
              </a:rPr>
              <a:t>i</a:t>
            </a:r>
            <a:r>
              <a:rPr i="1" dirty="0">
                <a:latin typeface="Times New Roman" panose="02020603050405020304"/>
                <a:cs typeface="Times New Roman" panose="02020603050405020304"/>
              </a:rPr>
              <a:t>on</a:t>
            </a:r>
            <a:r>
              <a:rPr b="1" dirty="0">
                <a:latin typeface="Times New Roman" panose="02020603050405020304"/>
                <a:cs typeface="Times New Roman" panose="02020603050405020304"/>
              </a:rPr>
              <a:t>) un</a:t>
            </a:r>
            <a:r>
              <a:rPr b="1" spc="-9" dirty="0">
                <a:latin typeface="Times New Roman" panose="02020603050405020304"/>
                <a:cs typeface="Times New Roman" panose="02020603050405020304"/>
              </a:rPr>
              <a:t>tie</a:t>
            </a:r>
            <a:r>
              <a:rPr b="1" dirty="0">
                <a:latin typeface="Times New Roman" panose="02020603050405020304"/>
                <a:cs typeface="Times New Roman" panose="02020603050405020304"/>
              </a:rPr>
              <a:t>d</a:t>
            </a:r>
            <a:endParaRPr dirty="0">
              <a:latin typeface="Times New Roman" panose="02020603050405020304"/>
              <a:cs typeface="Times New Roman" panose="02020603050405020304"/>
            </a:endParaRPr>
          </a:p>
          <a:p>
            <a:pPr marL="11430" marR="557530">
              <a:lnSpc>
                <a:spcPct val="133000"/>
              </a:lnSpc>
            </a:pPr>
            <a:r>
              <a:rPr b="1" dirty="0">
                <a:latin typeface="Times New Roman" panose="02020603050405020304"/>
                <a:cs typeface="Times New Roman" panose="02020603050405020304"/>
              </a:rPr>
              <a:t>d</a:t>
            </a:r>
            <a:r>
              <a:rPr b="1" spc="-9" dirty="0">
                <a:latin typeface="Times New Roman" panose="02020603050405020304"/>
                <a:cs typeface="Times New Roman" panose="02020603050405020304"/>
              </a:rPr>
              <a:t>efault(sha</a:t>
            </a:r>
            <a:r>
              <a:rPr b="1" spc="-45" dirty="0">
                <a:latin typeface="Times New Roman" panose="02020603050405020304"/>
                <a:cs typeface="Times New Roman" panose="02020603050405020304"/>
              </a:rPr>
              <a:t>r</a:t>
            </a:r>
            <a:r>
              <a:rPr b="1" spc="-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4" dirty="0">
                <a:latin typeface="Times New Roman" panose="02020603050405020304"/>
                <a:cs typeface="Times New Roman" panose="02020603050405020304"/>
              </a:rPr>
              <a:t> </a:t>
            </a:r>
            <a:r>
              <a:rPr dirty="0">
                <a:latin typeface="Times New Roman" panose="02020603050405020304"/>
                <a:cs typeface="Times New Roman" panose="02020603050405020304"/>
              </a:rPr>
              <a:t>| </a:t>
            </a:r>
            <a:r>
              <a:rPr b="1" dirty="0">
                <a:latin typeface="Times New Roman" panose="02020603050405020304"/>
                <a:cs typeface="Times New Roman" panose="02020603050405020304"/>
              </a:rPr>
              <a:t>non</a:t>
            </a:r>
            <a:r>
              <a:rPr b="1" spc="-9" dirty="0">
                <a:latin typeface="Times New Roman" panose="02020603050405020304"/>
                <a:cs typeface="Times New Roman" panose="02020603050405020304"/>
              </a:rPr>
              <a:t>e</a:t>
            </a:r>
            <a:r>
              <a:rPr b="1" dirty="0">
                <a:latin typeface="Times New Roman" panose="02020603050405020304"/>
                <a:cs typeface="Times New Roman" panose="02020603050405020304"/>
              </a:rPr>
              <a:t>) p</a:t>
            </a:r>
            <a:r>
              <a:rPr b="1" spc="-9" dirty="0">
                <a:latin typeface="Times New Roman" panose="02020603050405020304"/>
                <a:cs typeface="Times New Roman" panose="02020603050405020304"/>
              </a:rPr>
              <a:t>rivat</a:t>
            </a:r>
            <a:r>
              <a:rPr b="1" spc="-13" dirty="0">
                <a:latin typeface="Times New Roman" panose="02020603050405020304"/>
                <a:cs typeface="Times New Roman" panose="02020603050405020304"/>
              </a:rPr>
              <a:t>e</a:t>
            </a:r>
            <a:r>
              <a:rPr b="1" dirty="0">
                <a:latin typeface="Times New Roman" panose="02020603050405020304"/>
                <a:cs typeface="Times New Roman" panose="02020603050405020304"/>
              </a:rPr>
              <a:t>(</a:t>
            </a:r>
            <a:r>
              <a:rPr i="1" spc="-9" dirty="0">
                <a:latin typeface="Times New Roman" panose="02020603050405020304"/>
                <a:cs typeface="Times New Roman" panose="02020603050405020304"/>
              </a:rPr>
              <a:t>list</a:t>
            </a:r>
            <a:r>
              <a:rPr b="1" dirty="0">
                <a:latin typeface="Times New Roman" panose="02020603050405020304"/>
                <a:cs typeface="Times New Roman" panose="02020603050405020304"/>
              </a:rPr>
              <a:t>) </a:t>
            </a:r>
            <a:r>
              <a:rPr b="1" spc="-9" dirty="0">
                <a:latin typeface="Times New Roman" panose="02020603050405020304"/>
                <a:cs typeface="Times New Roman" panose="02020603050405020304"/>
              </a:rPr>
              <a:t>fir</a:t>
            </a:r>
            <a:r>
              <a:rPr b="1" dirty="0">
                <a:latin typeface="Times New Roman" panose="02020603050405020304"/>
                <a:cs typeface="Times New Roman" panose="02020603050405020304"/>
              </a:rPr>
              <a:t>stp</a:t>
            </a:r>
            <a:r>
              <a:rPr b="1" spc="-9" dirty="0">
                <a:latin typeface="Times New Roman" panose="02020603050405020304"/>
                <a:cs typeface="Times New Roman" panose="02020603050405020304"/>
              </a:rPr>
              <a:t>rivat</a:t>
            </a:r>
            <a:r>
              <a:rPr b="1" spc="-13" dirty="0">
                <a:latin typeface="Times New Roman" panose="02020603050405020304"/>
                <a:cs typeface="Times New Roman" panose="02020603050405020304"/>
              </a:rPr>
              <a:t>e</a:t>
            </a:r>
            <a:r>
              <a:rPr b="1" dirty="0">
                <a:latin typeface="Times New Roman" panose="02020603050405020304"/>
                <a:cs typeface="Times New Roman" panose="02020603050405020304"/>
              </a:rPr>
              <a:t>(</a:t>
            </a:r>
            <a:r>
              <a:rPr i="1" spc="-9" dirty="0">
                <a:latin typeface="Times New Roman" panose="02020603050405020304"/>
                <a:cs typeface="Times New Roman" panose="02020603050405020304"/>
              </a:rPr>
              <a:t>list</a:t>
            </a:r>
            <a:r>
              <a:rPr b="1" dirty="0">
                <a:latin typeface="Times New Roman" panose="02020603050405020304"/>
                <a:cs typeface="Times New Roman" panose="02020603050405020304"/>
              </a:rPr>
              <a:t>) sh</a:t>
            </a:r>
            <a:r>
              <a:rPr b="1" spc="-9" dirty="0">
                <a:latin typeface="Times New Roman" panose="02020603050405020304"/>
                <a:cs typeface="Times New Roman" panose="02020603050405020304"/>
              </a:rPr>
              <a:t>a</a:t>
            </a:r>
            <a:r>
              <a:rPr b="1" spc="-45" dirty="0">
                <a:latin typeface="Times New Roman" panose="02020603050405020304"/>
                <a:cs typeface="Times New Roman" panose="02020603050405020304"/>
              </a:rPr>
              <a:t>r</a:t>
            </a:r>
            <a:r>
              <a:rPr b="1" spc="-9" dirty="0">
                <a:latin typeface="Times New Roman" panose="02020603050405020304"/>
                <a:cs typeface="Times New Roman" panose="02020603050405020304"/>
              </a:rPr>
              <a:t>e</a:t>
            </a:r>
            <a:r>
              <a:rPr b="1" dirty="0">
                <a:latin typeface="Times New Roman" panose="02020603050405020304"/>
                <a:cs typeface="Times New Roman" panose="02020603050405020304"/>
              </a:rPr>
              <a:t>d</a:t>
            </a:r>
            <a:r>
              <a:rPr b="1" spc="-4" dirty="0">
                <a:latin typeface="Times New Roman" panose="02020603050405020304"/>
                <a:cs typeface="Times New Roman" panose="02020603050405020304"/>
              </a:rPr>
              <a:t>(</a:t>
            </a:r>
            <a:r>
              <a:rPr i="1" spc="-9" dirty="0">
                <a:latin typeface="Times New Roman" panose="02020603050405020304"/>
                <a:cs typeface="Times New Roman" panose="02020603050405020304"/>
              </a:rPr>
              <a:t>list</a:t>
            </a:r>
            <a:r>
              <a:rPr b="1" dirty="0">
                <a:latin typeface="Times New Roman" panose="02020603050405020304"/>
                <a:cs typeface="Times New Roman" panose="02020603050405020304"/>
              </a:rPr>
              <a:t>)</a:t>
            </a:r>
            <a:endParaRPr dirty="0">
              <a:latin typeface="Times New Roman" panose="02020603050405020304"/>
              <a:cs typeface="Times New Roman" panose="02020603050405020304"/>
            </a:endParaRPr>
          </a:p>
          <a:p>
            <a:pPr marL="11430">
              <a:spcBef>
                <a:spcPts val="720"/>
              </a:spcBef>
            </a:pPr>
            <a:r>
              <a:rPr b="1" spc="-9" dirty="0">
                <a:solidFill>
                  <a:srgbClr val="0070C0"/>
                </a:solidFill>
                <a:latin typeface="Times New Roman" panose="02020603050405020304"/>
                <a:cs typeface="Times New Roman" panose="02020603050405020304"/>
              </a:rPr>
              <a:t>final(scala</a:t>
            </a:r>
            <a:r>
              <a:rPr b="1" spc="-76" dirty="0">
                <a:solidFill>
                  <a:srgbClr val="0070C0"/>
                </a:solidFill>
                <a:latin typeface="Times New Roman" panose="02020603050405020304"/>
                <a:cs typeface="Times New Roman" panose="02020603050405020304"/>
              </a:rPr>
              <a:t>r</a:t>
            </a:r>
            <a:r>
              <a:rPr b="1" spc="-9" dirty="0">
                <a:solidFill>
                  <a:srgbClr val="0070C0"/>
                </a:solidFill>
                <a:latin typeface="Times New Roman" panose="02020603050405020304"/>
                <a:cs typeface="Times New Roman" panose="02020603050405020304"/>
              </a:rPr>
              <a:t>-e</a:t>
            </a:r>
            <a:r>
              <a:rPr b="1" dirty="0">
                <a:solidFill>
                  <a:srgbClr val="0070C0"/>
                </a:solidFill>
                <a:latin typeface="Times New Roman" panose="02020603050405020304"/>
                <a:cs typeface="Times New Roman" panose="02020603050405020304"/>
              </a:rPr>
              <a:t>xp</a:t>
            </a:r>
            <a:r>
              <a:rPr b="1" spc="-45" dirty="0">
                <a:solidFill>
                  <a:srgbClr val="0070C0"/>
                </a:solidFill>
                <a:latin typeface="Times New Roman" panose="02020603050405020304"/>
                <a:cs typeface="Times New Roman" panose="02020603050405020304"/>
              </a:rPr>
              <a:t>r</a:t>
            </a:r>
            <a:r>
              <a:rPr b="1" spc="-9" dirty="0">
                <a:solidFill>
                  <a:srgbClr val="0070C0"/>
                </a:solidFill>
                <a:latin typeface="Times New Roman" panose="02020603050405020304"/>
                <a:cs typeface="Times New Roman" panose="02020603050405020304"/>
              </a:rPr>
              <a:t>e</a:t>
            </a:r>
            <a:r>
              <a:rPr b="1" dirty="0">
                <a:solidFill>
                  <a:srgbClr val="0070C0"/>
                </a:solidFill>
                <a:latin typeface="Times New Roman" panose="02020603050405020304"/>
                <a:cs typeface="Times New Roman" panose="02020603050405020304"/>
              </a:rPr>
              <a:t>ss</a:t>
            </a:r>
            <a:r>
              <a:rPr b="1" spc="-9" dirty="0">
                <a:solidFill>
                  <a:srgbClr val="0070C0"/>
                </a:solidFill>
                <a:latin typeface="Times New Roman" panose="02020603050405020304"/>
                <a:cs typeface="Times New Roman" panose="02020603050405020304"/>
              </a:rPr>
              <a:t>i</a:t>
            </a:r>
            <a:r>
              <a:rPr b="1" dirty="0">
                <a:solidFill>
                  <a:srgbClr val="0070C0"/>
                </a:solidFill>
                <a:latin typeface="Times New Roman" panose="02020603050405020304"/>
                <a:cs typeface="Times New Roman" panose="02020603050405020304"/>
              </a:rPr>
              <a:t>on)</a:t>
            </a:r>
            <a:endParaRPr dirty="0">
              <a:latin typeface="Times New Roman" panose="02020603050405020304"/>
              <a:cs typeface="Times New Roman" panose="02020603050405020304"/>
            </a:endParaRPr>
          </a:p>
        </p:txBody>
      </p:sp>
      <p:sp>
        <p:nvSpPr>
          <p:cNvPr id="4" name="object 4"/>
          <p:cNvSpPr txBox="1"/>
          <p:nvPr/>
        </p:nvSpPr>
        <p:spPr>
          <a:xfrm>
            <a:off x="1683381" y="1267855"/>
            <a:ext cx="4537941" cy="553998"/>
          </a:xfrm>
          <a:prstGeom prst="rect">
            <a:avLst/>
          </a:prstGeom>
          <a:ln w="9524">
            <a:solidFill>
              <a:srgbClr val="005C91"/>
            </a:solidFill>
          </a:ln>
        </p:spPr>
        <p:txBody>
          <a:bodyPr vert="horz" wrap="square" lIns="0" tIns="0" rIns="0" bIns="0" rtlCol="0">
            <a:spAutoFit/>
          </a:bodyPr>
          <a:lstStyle/>
          <a:p>
            <a:pPr marL="897890" marR="580390" indent="-820420"/>
            <a:r>
              <a:rPr b="1" dirty="0">
                <a:latin typeface="Times New Roman" panose="02020603050405020304"/>
                <a:cs typeface="Times New Roman" panose="02020603050405020304"/>
              </a:rPr>
              <a:t>#p</a:t>
            </a:r>
            <a:r>
              <a:rPr b="1" spc="-9" dirty="0">
                <a:latin typeface="Times New Roman" panose="02020603050405020304"/>
                <a:cs typeface="Times New Roman" panose="02020603050405020304"/>
              </a:rPr>
              <a:t>ragma omp task</a:t>
            </a:r>
            <a:r>
              <a:rPr b="1" spc="-4" dirty="0">
                <a:latin typeface="Times New Roman" panose="02020603050405020304"/>
                <a:cs typeface="Times New Roman" panose="02020603050405020304"/>
              </a:rPr>
              <a:t> </a:t>
            </a:r>
            <a:r>
              <a:rPr i="1" dirty="0">
                <a:latin typeface="Times New Roman" panose="02020603050405020304"/>
                <a:cs typeface="Times New Roman" panose="02020603050405020304"/>
              </a:rPr>
              <a:t>[</a:t>
            </a:r>
            <a:r>
              <a:rPr i="1" spc="-9" dirty="0">
                <a:latin typeface="Times New Roman" panose="02020603050405020304"/>
                <a:cs typeface="Times New Roman" panose="02020603050405020304"/>
              </a:rPr>
              <a:t>cl</a:t>
            </a:r>
            <a:r>
              <a:rPr i="1" dirty="0">
                <a:latin typeface="Times New Roman" panose="02020603050405020304"/>
                <a:cs typeface="Times New Roman" panose="02020603050405020304"/>
              </a:rPr>
              <a:t>aus</a:t>
            </a:r>
            <a:r>
              <a:rPr i="1" spc="-9" dirty="0">
                <a:latin typeface="Times New Roman" panose="02020603050405020304"/>
                <a:cs typeface="Times New Roman" panose="02020603050405020304"/>
              </a:rPr>
              <a:t>e</a:t>
            </a:r>
            <a:r>
              <a:rPr i="1" dirty="0">
                <a:latin typeface="Times New Roman" panose="02020603050405020304"/>
                <a:cs typeface="Times New Roman" panose="02020603050405020304"/>
              </a:rPr>
              <a:t>[[</a:t>
            </a:r>
            <a:r>
              <a:rPr b="1" dirty="0">
                <a:latin typeface="Times New Roman" panose="02020603050405020304"/>
                <a:cs typeface="Times New Roman" panose="02020603050405020304"/>
              </a:rPr>
              <a:t>,</a:t>
            </a:r>
            <a:r>
              <a:rPr i="1" dirty="0">
                <a:latin typeface="Times New Roman" panose="02020603050405020304"/>
                <a:cs typeface="Times New Roman" panose="02020603050405020304"/>
              </a:rPr>
              <a:t>]</a:t>
            </a:r>
            <a:r>
              <a:rPr i="1" spc="-9" dirty="0">
                <a:latin typeface="Times New Roman" panose="02020603050405020304"/>
                <a:cs typeface="Times New Roman" panose="02020603050405020304"/>
              </a:rPr>
              <a:t>cl</a:t>
            </a:r>
            <a:r>
              <a:rPr i="1" dirty="0">
                <a:latin typeface="Times New Roman" panose="02020603050405020304"/>
                <a:cs typeface="Times New Roman" panose="02020603050405020304"/>
              </a:rPr>
              <a:t>aus</a:t>
            </a:r>
            <a:r>
              <a:rPr i="1" spc="-9" dirty="0">
                <a:latin typeface="Times New Roman" panose="02020603050405020304"/>
                <a:cs typeface="Times New Roman" panose="02020603050405020304"/>
              </a:rPr>
              <a:t>e</a:t>
            </a:r>
            <a:r>
              <a:rPr i="1" dirty="0">
                <a:latin typeface="Times New Roman" panose="02020603050405020304"/>
                <a:cs typeface="Times New Roman" panose="02020603050405020304"/>
              </a:rPr>
              <a:t>]...] s</a:t>
            </a:r>
            <a:r>
              <a:rPr i="1" spc="-9" dirty="0">
                <a:latin typeface="Times New Roman" panose="02020603050405020304"/>
                <a:cs typeface="Times New Roman" panose="02020603050405020304"/>
              </a:rPr>
              <a:t>t</a:t>
            </a:r>
            <a:r>
              <a:rPr i="1" dirty="0">
                <a:latin typeface="Times New Roman" panose="02020603050405020304"/>
                <a:cs typeface="Times New Roman" panose="02020603050405020304"/>
              </a:rPr>
              <a:t>r</a:t>
            </a:r>
            <a:r>
              <a:rPr i="1" spc="-9" dirty="0">
                <a:latin typeface="Times New Roman" panose="02020603050405020304"/>
                <a:cs typeface="Times New Roman" panose="02020603050405020304"/>
              </a:rPr>
              <a:t>uct</a:t>
            </a:r>
            <a:r>
              <a:rPr i="1" dirty="0">
                <a:latin typeface="Times New Roman" panose="02020603050405020304"/>
                <a:cs typeface="Times New Roman" panose="02020603050405020304"/>
              </a:rPr>
              <a:t>u</a:t>
            </a:r>
            <a:r>
              <a:rPr i="1" spc="-67" dirty="0">
                <a:latin typeface="Times New Roman" panose="02020603050405020304"/>
                <a:cs typeface="Times New Roman" panose="02020603050405020304"/>
              </a:rPr>
              <a:t>r</a:t>
            </a:r>
            <a:r>
              <a:rPr i="1" spc="-9" dirty="0">
                <a:latin typeface="Times New Roman" panose="02020603050405020304"/>
                <a:cs typeface="Times New Roman" panose="02020603050405020304"/>
              </a:rPr>
              <a:t>ed-block</a:t>
            </a:r>
            <a:endParaRPr dirty="0">
              <a:latin typeface="Times New Roman" panose="02020603050405020304"/>
              <a:cs typeface="Times New Roman" panose="02020603050405020304"/>
            </a:endParaRPr>
          </a:p>
        </p:txBody>
      </p:sp>
      <p:sp>
        <p:nvSpPr>
          <p:cNvPr id="5" name="object 5"/>
          <p:cNvSpPr txBox="1"/>
          <p:nvPr/>
        </p:nvSpPr>
        <p:spPr>
          <a:xfrm>
            <a:off x="639593" y="2144249"/>
            <a:ext cx="3447473" cy="276999"/>
          </a:xfrm>
          <a:prstGeom prst="rect">
            <a:avLst/>
          </a:prstGeom>
        </p:spPr>
        <p:txBody>
          <a:bodyPr vert="horz" wrap="square" lIns="0" tIns="0" rIns="0" bIns="0" rtlCol="0">
            <a:spAutoFit/>
          </a:bodyPr>
          <a:lstStyle/>
          <a:p>
            <a:pPr marL="11430"/>
            <a:r>
              <a:rPr dirty="0">
                <a:latin typeface="Times New Roman" panose="02020603050405020304"/>
                <a:cs typeface="Times New Roman" panose="02020603050405020304"/>
              </a:rPr>
              <a:t>w</a:t>
            </a:r>
            <a:r>
              <a:rPr spc="-9" dirty="0">
                <a:latin typeface="Times New Roman" panose="02020603050405020304"/>
                <a:cs typeface="Times New Roman" panose="02020603050405020304"/>
              </a:rPr>
              <a:t>here </a:t>
            </a:r>
            <a:r>
              <a:rPr i="1" spc="-9" dirty="0">
                <a:latin typeface="Times New Roman" panose="02020603050405020304"/>
                <a:cs typeface="Times New Roman" panose="02020603050405020304"/>
              </a:rPr>
              <a:t>clause </a:t>
            </a:r>
            <a:r>
              <a:rPr spc="-9" dirty="0">
                <a:latin typeface="Times New Roman" panose="02020603050405020304"/>
                <a:cs typeface="Times New Roman" panose="02020603050405020304"/>
              </a:rPr>
              <a:t>is one of the following:</a:t>
            </a:r>
            <a:endParaRPr dirty="0">
              <a:latin typeface="Times New Roman" panose="02020603050405020304"/>
              <a:cs typeface="Times New Roman" panose="02020603050405020304"/>
            </a:endParaRPr>
          </a:p>
        </p:txBody>
      </p:sp>
      <p:sp>
        <p:nvSpPr>
          <p:cNvPr id="6" name="object 6"/>
          <p:cNvSpPr txBox="1"/>
          <p:nvPr/>
        </p:nvSpPr>
        <p:spPr>
          <a:xfrm>
            <a:off x="4501455" y="3172950"/>
            <a:ext cx="3429000" cy="1962076"/>
          </a:xfrm>
          <a:prstGeom prst="rect">
            <a:avLst/>
          </a:prstGeom>
          <a:ln w="19049">
            <a:solidFill>
              <a:srgbClr val="005C91"/>
            </a:solidFill>
          </a:ln>
        </p:spPr>
        <p:txBody>
          <a:bodyPr vert="horz" wrap="square" lIns="0" tIns="0" rIns="0" bIns="0" rtlCol="0">
            <a:spAutoFit/>
          </a:bodyPr>
          <a:lstStyle/>
          <a:p>
            <a:pPr marL="15240" algn="ctr"/>
            <a:r>
              <a:rPr sz="1600" spc="-9" dirty="0">
                <a:latin typeface="Times New Roman" panose="02020603050405020304"/>
                <a:cs typeface="Times New Roman" panose="02020603050405020304"/>
              </a:rPr>
              <a:t>The evolution of the task construct</a:t>
            </a:r>
            <a:endParaRPr sz="1600" dirty="0">
              <a:latin typeface="Times New Roman" panose="02020603050405020304"/>
              <a:cs typeface="Times New Roman" panose="02020603050405020304"/>
            </a:endParaRPr>
          </a:p>
          <a:p>
            <a:pPr>
              <a:spcBef>
                <a:spcPts val="50"/>
              </a:spcBef>
            </a:pPr>
            <a:endParaRPr sz="2000" dirty="0">
              <a:latin typeface="Times New Roman" panose="02020603050405020304"/>
              <a:cs typeface="Times New Roman" panose="02020603050405020304"/>
            </a:endParaRPr>
          </a:p>
          <a:p>
            <a:pPr marL="829945"/>
            <a:r>
              <a:rPr sz="1600" b="1" spc="-13" dirty="0">
                <a:latin typeface="Times New Roman" panose="02020603050405020304"/>
                <a:cs typeface="Times New Roman" panose="02020603050405020304"/>
              </a:rPr>
              <a:t>Op</a:t>
            </a:r>
            <a:r>
              <a:rPr sz="1600" b="1" spc="-9" dirty="0">
                <a:latin typeface="Times New Roman" panose="02020603050405020304"/>
                <a:cs typeface="Times New Roman" panose="02020603050405020304"/>
              </a:rPr>
              <a:t>en</a:t>
            </a:r>
            <a:r>
              <a:rPr sz="1600" b="1" spc="-13" dirty="0">
                <a:latin typeface="Times New Roman" panose="02020603050405020304"/>
                <a:cs typeface="Times New Roman" panose="02020603050405020304"/>
              </a:rPr>
              <a:t>MP</a:t>
            </a:r>
            <a:r>
              <a:rPr sz="1600" b="1" spc="-9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3.0 </a:t>
            </a:r>
            <a:r>
              <a:rPr sz="1600" b="1" spc="-13" dirty="0">
                <a:latin typeface="Times New Roman" panose="02020603050405020304"/>
                <a:cs typeface="Times New Roman" panose="02020603050405020304"/>
              </a:rPr>
              <a:t>(M</a:t>
            </a:r>
            <a:r>
              <a:rPr sz="1600" b="1" dirty="0">
                <a:latin typeface="Times New Roman" panose="02020603050405020304"/>
                <a:cs typeface="Times New Roman" panose="02020603050405020304"/>
              </a:rPr>
              <a:t>ay’08)</a:t>
            </a:r>
            <a:endParaRPr sz="1600" dirty="0">
              <a:latin typeface="Times New Roman" panose="02020603050405020304"/>
              <a:cs typeface="Times New Roman" panose="02020603050405020304"/>
            </a:endParaRPr>
          </a:p>
          <a:p>
            <a:pPr marL="829945">
              <a:spcBef>
                <a:spcPts val="1025"/>
              </a:spcBef>
            </a:pPr>
            <a:r>
              <a:rPr sz="1600" b="1" spc="-13" dirty="0">
                <a:solidFill>
                  <a:srgbClr val="0070C0"/>
                </a:solidFill>
                <a:latin typeface="Times New Roman" panose="02020603050405020304"/>
                <a:cs typeface="Times New Roman" panose="02020603050405020304"/>
              </a:rPr>
              <a:t>Op</a:t>
            </a:r>
            <a:r>
              <a:rPr sz="1600" b="1" spc="-9" dirty="0">
                <a:solidFill>
                  <a:srgbClr val="0070C0"/>
                </a:solidFill>
                <a:latin typeface="Times New Roman" panose="02020603050405020304"/>
                <a:cs typeface="Times New Roman" panose="02020603050405020304"/>
              </a:rPr>
              <a:t>en</a:t>
            </a:r>
            <a:r>
              <a:rPr sz="1600" b="1" spc="-13" dirty="0">
                <a:solidFill>
                  <a:srgbClr val="0070C0"/>
                </a:solidFill>
                <a:latin typeface="Times New Roman" panose="02020603050405020304"/>
                <a:cs typeface="Times New Roman" panose="02020603050405020304"/>
              </a:rPr>
              <a:t>MP</a:t>
            </a:r>
            <a:r>
              <a:rPr sz="1600" b="1" spc="-90" dirty="0">
                <a:solidFill>
                  <a:srgbClr val="0070C0"/>
                </a:solidFill>
                <a:latin typeface="Times New Roman" panose="02020603050405020304"/>
                <a:cs typeface="Times New Roman" panose="02020603050405020304"/>
              </a:rPr>
              <a:t> </a:t>
            </a:r>
            <a:r>
              <a:rPr sz="1600" b="1" dirty="0">
                <a:solidFill>
                  <a:srgbClr val="0070C0"/>
                </a:solidFill>
                <a:latin typeface="Times New Roman" panose="02020603050405020304"/>
                <a:cs typeface="Times New Roman" panose="02020603050405020304"/>
              </a:rPr>
              <a:t>3.1 (Ju</a:t>
            </a:r>
            <a:r>
              <a:rPr sz="1600" b="1" spc="-4" dirty="0">
                <a:solidFill>
                  <a:srgbClr val="0070C0"/>
                </a:solidFill>
                <a:latin typeface="Times New Roman" panose="02020603050405020304"/>
                <a:cs typeface="Times New Roman" panose="02020603050405020304"/>
              </a:rPr>
              <a:t>l</a:t>
            </a:r>
            <a:r>
              <a:rPr sz="1600" b="1" dirty="0">
                <a:solidFill>
                  <a:srgbClr val="0070C0"/>
                </a:solidFill>
                <a:latin typeface="Times New Roman" panose="02020603050405020304"/>
                <a:cs typeface="Times New Roman" panose="02020603050405020304"/>
              </a:rPr>
              <a:t>’</a:t>
            </a:r>
            <a:r>
              <a:rPr sz="1600" b="1" spc="-90" dirty="0">
                <a:solidFill>
                  <a:srgbClr val="0070C0"/>
                </a:solidFill>
                <a:latin typeface="Times New Roman" panose="02020603050405020304"/>
                <a:cs typeface="Times New Roman" panose="02020603050405020304"/>
              </a:rPr>
              <a:t>1</a:t>
            </a:r>
            <a:r>
              <a:rPr sz="1600" b="1" dirty="0">
                <a:solidFill>
                  <a:srgbClr val="0070C0"/>
                </a:solidFill>
                <a:latin typeface="Times New Roman" panose="02020603050405020304"/>
                <a:cs typeface="Times New Roman" panose="02020603050405020304"/>
              </a:rPr>
              <a:t>1)</a:t>
            </a:r>
            <a:endParaRPr sz="1600" dirty="0">
              <a:latin typeface="Times New Roman" panose="02020603050405020304"/>
              <a:cs typeface="Times New Roman" panose="02020603050405020304"/>
            </a:endParaRPr>
          </a:p>
          <a:p>
            <a:pPr marL="829945">
              <a:spcBef>
                <a:spcPts val="1115"/>
              </a:spcBef>
            </a:pPr>
            <a:r>
              <a:rPr sz="1600" b="1" spc="-13" dirty="0">
                <a:solidFill>
                  <a:srgbClr val="007733"/>
                </a:solidFill>
                <a:latin typeface="Times New Roman" panose="02020603050405020304"/>
                <a:cs typeface="Times New Roman" panose="02020603050405020304"/>
              </a:rPr>
              <a:t>Op</a:t>
            </a:r>
            <a:r>
              <a:rPr sz="1600" b="1" spc="-9" dirty="0">
                <a:solidFill>
                  <a:srgbClr val="007733"/>
                </a:solidFill>
                <a:latin typeface="Times New Roman" panose="02020603050405020304"/>
                <a:cs typeface="Times New Roman" panose="02020603050405020304"/>
              </a:rPr>
              <a:t>en</a:t>
            </a:r>
            <a:r>
              <a:rPr sz="1600" b="1" spc="-13" dirty="0">
                <a:solidFill>
                  <a:srgbClr val="007733"/>
                </a:solidFill>
                <a:latin typeface="Times New Roman" panose="02020603050405020304"/>
                <a:cs typeface="Times New Roman" panose="02020603050405020304"/>
              </a:rPr>
              <a:t>MP</a:t>
            </a:r>
            <a:r>
              <a:rPr sz="1600" b="1" spc="-90" dirty="0">
                <a:solidFill>
                  <a:srgbClr val="007733"/>
                </a:solidFill>
                <a:latin typeface="Times New Roman" panose="02020603050405020304"/>
                <a:cs typeface="Times New Roman" panose="02020603050405020304"/>
              </a:rPr>
              <a:t> </a:t>
            </a:r>
            <a:r>
              <a:rPr sz="1600" b="1" dirty="0">
                <a:solidFill>
                  <a:srgbClr val="007733"/>
                </a:solidFill>
                <a:latin typeface="Times New Roman" panose="02020603050405020304"/>
                <a:cs typeface="Times New Roman" panose="02020603050405020304"/>
              </a:rPr>
              <a:t>4.0 (Ju</a:t>
            </a:r>
            <a:r>
              <a:rPr sz="1600" b="1" spc="-4" dirty="0">
                <a:solidFill>
                  <a:srgbClr val="007733"/>
                </a:solidFill>
                <a:latin typeface="Times New Roman" panose="02020603050405020304"/>
                <a:cs typeface="Times New Roman" panose="02020603050405020304"/>
              </a:rPr>
              <a:t>l</a:t>
            </a:r>
            <a:r>
              <a:rPr sz="1600" b="1" dirty="0">
                <a:solidFill>
                  <a:srgbClr val="007733"/>
                </a:solidFill>
                <a:latin typeface="Times New Roman" panose="02020603050405020304"/>
                <a:cs typeface="Times New Roman" panose="02020603050405020304"/>
              </a:rPr>
              <a:t>’13)</a:t>
            </a:r>
            <a:endParaRPr sz="1600" dirty="0">
              <a:latin typeface="Times New Roman" panose="02020603050405020304"/>
              <a:cs typeface="Times New Roman" panose="02020603050405020304"/>
            </a:endParaRPr>
          </a:p>
          <a:p>
            <a:pPr marL="829945">
              <a:spcBef>
                <a:spcPts val="1025"/>
              </a:spcBef>
            </a:pPr>
            <a:r>
              <a:rPr sz="1600" b="1" spc="-13" dirty="0">
                <a:solidFill>
                  <a:srgbClr val="C00000"/>
                </a:solidFill>
                <a:latin typeface="Times New Roman" panose="02020603050405020304"/>
                <a:cs typeface="Times New Roman" panose="02020603050405020304"/>
              </a:rPr>
              <a:t>Op</a:t>
            </a:r>
            <a:r>
              <a:rPr sz="1600" b="1" spc="-9" dirty="0">
                <a:solidFill>
                  <a:srgbClr val="C00000"/>
                </a:solidFill>
                <a:latin typeface="Times New Roman" panose="02020603050405020304"/>
                <a:cs typeface="Times New Roman" panose="02020603050405020304"/>
              </a:rPr>
              <a:t>en</a:t>
            </a:r>
            <a:r>
              <a:rPr sz="1600" b="1" spc="-13" dirty="0">
                <a:solidFill>
                  <a:srgbClr val="C00000"/>
                </a:solidFill>
                <a:latin typeface="Times New Roman" panose="02020603050405020304"/>
                <a:cs typeface="Times New Roman" panose="02020603050405020304"/>
              </a:rPr>
              <a:t>MP</a:t>
            </a:r>
            <a:r>
              <a:rPr sz="1600" b="1" spc="-90" dirty="0">
                <a:solidFill>
                  <a:srgbClr val="C00000"/>
                </a:solidFill>
                <a:latin typeface="Times New Roman" panose="02020603050405020304"/>
                <a:cs typeface="Times New Roman" panose="02020603050405020304"/>
              </a:rPr>
              <a:t> </a:t>
            </a:r>
            <a:r>
              <a:rPr sz="1600" b="1" dirty="0">
                <a:solidFill>
                  <a:srgbClr val="C00000"/>
                </a:solidFill>
                <a:latin typeface="Times New Roman" panose="02020603050405020304"/>
                <a:cs typeface="Times New Roman" panose="02020603050405020304"/>
              </a:rPr>
              <a:t>4.5 (Nov’15)</a:t>
            </a:r>
            <a:endParaRPr sz="1600" dirty="0">
              <a:latin typeface="Times New Roman" panose="02020603050405020304"/>
              <a:cs typeface="Times New Roman" panose="02020603050405020304"/>
            </a:endParaRPr>
          </a:p>
        </p:txBody>
      </p:sp>
      <p:sp>
        <p:nvSpPr>
          <p:cNvPr id="7" name="object 7"/>
          <p:cNvSpPr txBox="1"/>
          <p:nvPr/>
        </p:nvSpPr>
        <p:spPr>
          <a:xfrm>
            <a:off x="6761593" y="1337535"/>
            <a:ext cx="1222086" cy="553998"/>
          </a:xfrm>
          <a:prstGeom prst="rect">
            <a:avLst/>
          </a:prstGeom>
        </p:spPr>
        <p:txBody>
          <a:bodyPr vert="horz" wrap="square" lIns="0" tIns="0" rIns="0" bIns="0" rtlCol="0">
            <a:spAutoFit/>
          </a:bodyPr>
          <a:lstStyle/>
          <a:p>
            <a:pPr marL="11430" marR="4445"/>
            <a:r>
              <a:rPr dirty="0">
                <a:latin typeface="Times New Roman" panose="02020603050405020304"/>
                <a:cs typeface="Times New Roman" panose="02020603050405020304"/>
              </a:rPr>
              <a:t>G</a:t>
            </a:r>
            <a:r>
              <a:rPr spc="-9" dirty="0">
                <a:latin typeface="Times New Roman" panose="02020603050405020304"/>
                <a:cs typeface="Times New Roman" panose="02020603050405020304"/>
              </a:rPr>
              <a:t>enerates an explicit task</a:t>
            </a:r>
            <a:endParaRPr dirty="0">
              <a:latin typeface="Times New Roman" panose="02020603050405020304"/>
              <a:cs typeface="Times New Roman" panose="020206030504050203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472" y="609881"/>
            <a:ext cx="5316682" cy="461665"/>
          </a:xfrm>
          <a:prstGeom prst="rect">
            <a:avLst/>
          </a:prstGeom>
        </p:spPr>
        <p:txBody>
          <a:bodyPr vert="horz" wrap="square" lIns="0" tIns="0" rIns="0" bIns="0" rtlCol="0">
            <a:spAutoFit/>
          </a:bodyPr>
          <a:lstStyle/>
          <a:p>
            <a:pPr marL="11430"/>
            <a:r>
              <a:rPr sz="3000" b="1" dirty="0">
                <a:solidFill>
                  <a:srgbClr val="0860A8"/>
                </a:solidFill>
                <a:latin typeface="Arial" panose="020B0604020202020204"/>
                <a:cs typeface="Arial" panose="020B0604020202020204"/>
              </a:rPr>
              <a:t>Exam</a:t>
            </a:r>
            <a:r>
              <a:rPr sz="3000" b="1" spc="-18" dirty="0">
                <a:solidFill>
                  <a:srgbClr val="0860A8"/>
                </a:solidFill>
                <a:latin typeface="Arial" panose="020B0604020202020204"/>
                <a:cs typeface="Arial" panose="020B0604020202020204"/>
              </a:rPr>
              <a:t>pl</a:t>
            </a:r>
            <a:r>
              <a:rPr sz="3000" b="1" dirty="0">
                <a:solidFill>
                  <a:srgbClr val="0860A8"/>
                </a:solidFill>
                <a:latin typeface="Arial" panose="020B0604020202020204"/>
                <a:cs typeface="Arial" panose="020B0604020202020204"/>
              </a:rPr>
              <a:t>e:</a:t>
            </a:r>
            <a:r>
              <a:rPr sz="3000" b="1" spc="-4" dirty="0">
                <a:solidFill>
                  <a:srgbClr val="0860A8"/>
                </a:solidFill>
                <a:latin typeface="Arial" panose="020B0604020202020204"/>
                <a:cs typeface="Arial" panose="020B0604020202020204"/>
              </a:rPr>
              <a:t> </a:t>
            </a:r>
            <a:r>
              <a:rPr sz="3000" b="1" spc="-22" dirty="0">
                <a:solidFill>
                  <a:srgbClr val="0860A8"/>
                </a:solidFill>
                <a:latin typeface="Arial" panose="020B0604020202020204"/>
                <a:cs typeface="Arial" panose="020B0604020202020204"/>
              </a:rPr>
              <a:t>Fibon</a:t>
            </a:r>
            <a:r>
              <a:rPr sz="3000" b="1" dirty="0">
                <a:solidFill>
                  <a:srgbClr val="0860A8"/>
                </a:solidFill>
                <a:latin typeface="Arial" panose="020B0604020202020204"/>
                <a:cs typeface="Arial" panose="020B0604020202020204"/>
              </a:rPr>
              <a:t>acc</a:t>
            </a:r>
            <a:r>
              <a:rPr sz="3000" b="1" spc="-9" dirty="0">
                <a:solidFill>
                  <a:srgbClr val="0860A8"/>
                </a:solidFill>
                <a:latin typeface="Arial" panose="020B0604020202020204"/>
                <a:cs typeface="Arial" panose="020B0604020202020204"/>
              </a:rPr>
              <a:t>i</a:t>
            </a:r>
            <a:r>
              <a:rPr sz="3000" b="1" spc="-4" dirty="0">
                <a:solidFill>
                  <a:srgbClr val="0860A8"/>
                </a:solidFill>
                <a:latin typeface="Arial" panose="020B0604020202020204"/>
                <a:cs typeface="Arial" panose="020B0604020202020204"/>
              </a:rPr>
              <a:t> </a:t>
            </a:r>
            <a:r>
              <a:rPr sz="3000" b="1" spc="-27" dirty="0">
                <a:solidFill>
                  <a:srgbClr val="0860A8"/>
                </a:solidFill>
                <a:latin typeface="Arial" panose="020B0604020202020204"/>
                <a:cs typeface="Arial" panose="020B0604020202020204"/>
              </a:rPr>
              <a:t>nu</a:t>
            </a:r>
            <a:r>
              <a:rPr sz="3000" b="1" dirty="0">
                <a:solidFill>
                  <a:srgbClr val="0860A8"/>
                </a:solidFill>
                <a:latin typeface="Arial" panose="020B0604020202020204"/>
                <a:cs typeface="Arial" panose="020B0604020202020204"/>
              </a:rPr>
              <a:t>m</a:t>
            </a:r>
            <a:r>
              <a:rPr sz="3000" b="1" spc="-27" dirty="0">
                <a:solidFill>
                  <a:srgbClr val="0860A8"/>
                </a:solidFill>
                <a:latin typeface="Arial" panose="020B0604020202020204"/>
                <a:cs typeface="Arial" panose="020B0604020202020204"/>
              </a:rPr>
              <a:t>b</a:t>
            </a:r>
            <a:r>
              <a:rPr sz="3000" b="1" dirty="0">
                <a:solidFill>
                  <a:srgbClr val="0860A8"/>
                </a:solidFill>
                <a:latin typeface="Arial" panose="020B0604020202020204"/>
                <a:cs typeface="Arial" panose="020B0604020202020204"/>
              </a:rPr>
              <a:t>ers</a:t>
            </a:r>
            <a:endParaRPr sz="3000" dirty="0">
              <a:latin typeface="Arial" panose="020B0604020202020204"/>
              <a:cs typeface="Arial" panose="020B0604020202020204"/>
            </a:endParaRPr>
          </a:p>
        </p:txBody>
      </p:sp>
      <p:sp>
        <p:nvSpPr>
          <p:cNvPr id="3" name="object 3"/>
          <p:cNvSpPr txBox="1"/>
          <p:nvPr/>
        </p:nvSpPr>
        <p:spPr>
          <a:xfrm>
            <a:off x="4840694" y="1691113"/>
            <a:ext cx="2766868" cy="1020792"/>
          </a:xfrm>
          <a:prstGeom prst="rect">
            <a:avLst/>
          </a:prstGeom>
        </p:spPr>
        <p:txBody>
          <a:bodyPr vert="horz" wrap="square" lIns="0" tIns="0" rIns="0" bIns="0" rtlCol="0">
            <a:spAutoFit/>
          </a:bodyPr>
          <a:lstStyle/>
          <a:p>
            <a:pPr marL="319405" indent="-307975">
              <a:buClr>
                <a:srgbClr val="00114D"/>
              </a:buClr>
              <a:buSzPct val="120000"/>
              <a:buFont typeface="Times New Roman" panose="02020603050405020304"/>
              <a:buChar char="•"/>
              <a:tabLst>
                <a:tab pos="318770" algn="l"/>
              </a:tabLst>
            </a:pPr>
            <a:r>
              <a:rPr sz="2700" baseline="14000" dirty="0">
                <a:solidFill>
                  <a:srgbClr val="001B60"/>
                </a:solidFill>
                <a:latin typeface="Times New Roman" panose="02020603050405020304"/>
                <a:cs typeface="Times New Roman" panose="02020603050405020304"/>
              </a:rPr>
              <a:t>F</a:t>
            </a:r>
            <a:r>
              <a:rPr sz="1200" spc="9" dirty="0">
                <a:solidFill>
                  <a:srgbClr val="001B60"/>
                </a:solidFill>
                <a:latin typeface="Times New Roman" panose="02020603050405020304"/>
                <a:cs typeface="Times New Roman" panose="02020603050405020304"/>
              </a:rPr>
              <a:t>n </a:t>
            </a:r>
            <a:r>
              <a:rPr sz="1200" spc="-135" dirty="0">
                <a:solidFill>
                  <a:srgbClr val="001B60"/>
                </a:solidFill>
                <a:latin typeface="Times New Roman" panose="02020603050405020304"/>
                <a:cs typeface="Times New Roman" panose="02020603050405020304"/>
              </a:rPr>
              <a:t> </a:t>
            </a:r>
            <a:r>
              <a:rPr sz="2700" spc="-20" baseline="14000" dirty="0">
                <a:solidFill>
                  <a:srgbClr val="001B60"/>
                </a:solidFill>
                <a:latin typeface="Times New Roman" panose="02020603050405020304"/>
                <a:cs typeface="Times New Roman" panose="02020603050405020304"/>
              </a:rPr>
              <a:t>=</a:t>
            </a:r>
            <a:r>
              <a:rPr sz="2700" baseline="14000" dirty="0">
                <a:solidFill>
                  <a:srgbClr val="001B60"/>
                </a:solidFill>
                <a:latin typeface="Times New Roman" panose="02020603050405020304"/>
                <a:cs typeface="Times New Roman" panose="02020603050405020304"/>
              </a:rPr>
              <a:t> F</a:t>
            </a:r>
            <a:r>
              <a:rPr sz="1200" spc="9" dirty="0">
                <a:solidFill>
                  <a:srgbClr val="001B60"/>
                </a:solidFill>
                <a:latin typeface="Times New Roman" panose="02020603050405020304"/>
                <a:cs typeface="Times New Roman" panose="02020603050405020304"/>
              </a:rPr>
              <a:t>n-1</a:t>
            </a:r>
            <a:r>
              <a:rPr sz="1200" spc="4" dirty="0">
                <a:solidFill>
                  <a:srgbClr val="001B60"/>
                </a:solidFill>
                <a:latin typeface="Times New Roman" panose="02020603050405020304"/>
                <a:cs typeface="Times New Roman" panose="02020603050405020304"/>
              </a:rPr>
              <a:t> </a:t>
            </a:r>
            <a:r>
              <a:rPr sz="2700" spc="-20" baseline="14000" dirty="0">
                <a:solidFill>
                  <a:srgbClr val="001B60"/>
                </a:solidFill>
                <a:latin typeface="Times New Roman" panose="02020603050405020304"/>
                <a:cs typeface="Times New Roman" panose="02020603050405020304"/>
              </a:rPr>
              <a:t>+</a:t>
            </a:r>
            <a:r>
              <a:rPr sz="2700" baseline="14000" dirty="0">
                <a:solidFill>
                  <a:srgbClr val="001B60"/>
                </a:solidFill>
                <a:latin typeface="Times New Roman" panose="02020603050405020304"/>
                <a:cs typeface="Times New Roman" panose="02020603050405020304"/>
              </a:rPr>
              <a:t> F</a:t>
            </a:r>
            <a:r>
              <a:rPr sz="1200" spc="9" dirty="0">
                <a:solidFill>
                  <a:srgbClr val="001B60"/>
                </a:solidFill>
                <a:latin typeface="Times New Roman" panose="02020603050405020304"/>
                <a:cs typeface="Times New Roman" panose="02020603050405020304"/>
              </a:rPr>
              <a:t>n-2</a:t>
            </a:r>
            <a:endParaRPr sz="1200" dirty="0">
              <a:latin typeface="Times New Roman" panose="02020603050405020304"/>
              <a:cs typeface="Times New Roman" panose="02020603050405020304"/>
            </a:endParaRPr>
          </a:p>
          <a:p>
            <a:pPr marL="319405" marR="4445" indent="-307975">
              <a:lnSpc>
                <a:spcPts val="2800"/>
              </a:lnSpc>
              <a:spcBef>
                <a:spcPts val="160"/>
              </a:spcBef>
              <a:buClr>
                <a:srgbClr val="00114D"/>
              </a:buClr>
              <a:buSzPct val="120000"/>
              <a:buFont typeface="Times New Roman" panose="02020603050405020304"/>
              <a:buChar char="•"/>
              <a:tabLst>
                <a:tab pos="318770" algn="l"/>
              </a:tabLst>
            </a:pPr>
            <a:r>
              <a:rPr spc="-9" dirty="0">
                <a:solidFill>
                  <a:srgbClr val="001B60"/>
                </a:solidFill>
                <a:latin typeface="Times New Roman" panose="02020603050405020304"/>
                <a:cs typeface="Times New Roman" panose="02020603050405020304"/>
              </a:rPr>
              <a:t>Ine</a:t>
            </a:r>
            <a:r>
              <a:rPr spc="-36" dirty="0">
                <a:solidFill>
                  <a:srgbClr val="001B60"/>
                </a:solidFill>
                <a:latin typeface="Times New Roman" panose="02020603050405020304"/>
                <a:cs typeface="Times New Roman" panose="02020603050405020304"/>
              </a:rPr>
              <a:t>f</a:t>
            </a:r>
            <a:r>
              <a:rPr spc="-9" dirty="0">
                <a:solidFill>
                  <a:srgbClr val="001B60"/>
                </a:solidFill>
                <a:latin typeface="Times New Roman" panose="02020603050405020304"/>
                <a:cs typeface="Times New Roman" panose="02020603050405020304"/>
              </a:rPr>
              <a:t>ficient</a:t>
            </a:r>
            <a:r>
              <a:rPr dirty="0">
                <a:solidFill>
                  <a:srgbClr val="001B60"/>
                </a:solidFill>
                <a:latin typeface="Times New Roman" panose="02020603050405020304"/>
                <a:cs typeface="Times New Roman" panose="02020603050405020304"/>
              </a:rPr>
              <a:t> O(n</a:t>
            </a:r>
            <a:r>
              <a:rPr sz="1700" spc="13" baseline="26000" dirty="0">
                <a:solidFill>
                  <a:srgbClr val="001B60"/>
                </a:solidFill>
                <a:latin typeface="Times New Roman" panose="02020603050405020304"/>
                <a:cs typeface="Times New Roman" panose="02020603050405020304"/>
              </a:rPr>
              <a:t>2</a:t>
            </a:r>
            <a:r>
              <a:rPr dirty="0">
                <a:solidFill>
                  <a:srgbClr val="001B60"/>
                </a:solidFill>
                <a:latin typeface="Times New Roman" panose="02020603050405020304"/>
                <a:cs typeface="Times New Roman" panose="02020603050405020304"/>
              </a:rPr>
              <a:t>) </a:t>
            </a:r>
            <a:r>
              <a:rPr spc="-9" dirty="0">
                <a:solidFill>
                  <a:srgbClr val="001B60"/>
                </a:solidFill>
                <a:latin typeface="Times New Roman" panose="02020603050405020304"/>
                <a:cs typeface="Times New Roman" panose="02020603050405020304"/>
              </a:rPr>
              <a:t>rec</a:t>
            </a:r>
            <a:r>
              <a:rPr dirty="0">
                <a:solidFill>
                  <a:srgbClr val="001B60"/>
                </a:solidFill>
                <a:latin typeface="Times New Roman" panose="02020603050405020304"/>
                <a:cs typeface="Times New Roman" panose="02020603050405020304"/>
              </a:rPr>
              <a:t>urs</a:t>
            </a:r>
            <a:r>
              <a:rPr spc="-9" dirty="0">
                <a:solidFill>
                  <a:srgbClr val="001B60"/>
                </a:solidFill>
                <a:latin typeface="Times New Roman" panose="02020603050405020304"/>
                <a:cs typeface="Times New Roman" panose="02020603050405020304"/>
              </a:rPr>
              <a:t>ive</a:t>
            </a:r>
            <a:r>
              <a:rPr spc="-4" dirty="0">
                <a:solidFill>
                  <a:srgbClr val="001B60"/>
                </a:solidFill>
                <a:latin typeface="Times New Roman" panose="02020603050405020304"/>
                <a:cs typeface="Times New Roman" panose="02020603050405020304"/>
              </a:rPr>
              <a:t> </a:t>
            </a:r>
            <a:r>
              <a:rPr spc="-9" dirty="0">
                <a:solidFill>
                  <a:srgbClr val="00114D"/>
                </a:solidFill>
                <a:latin typeface="Times New Roman" panose="02020603050405020304"/>
                <a:cs typeface="Times New Roman" panose="02020603050405020304"/>
              </a:rPr>
              <a:t>implementati</a:t>
            </a:r>
            <a:r>
              <a:rPr dirty="0">
                <a:solidFill>
                  <a:srgbClr val="00114D"/>
                </a:solidFill>
                <a:latin typeface="Times New Roman" panose="02020603050405020304"/>
                <a:cs typeface="Times New Roman" panose="02020603050405020304"/>
              </a:rPr>
              <a:t>on!</a:t>
            </a:r>
            <a:endParaRPr dirty="0">
              <a:latin typeface="Times New Roman" panose="02020603050405020304"/>
              <a:cs typeface="Times New Roman" panose="02020603050405020304"/>
            </a:endParaRPr>
          </a:p>
        </p:txBody>
      </p:sp>
      <p:sp>
        <p:nvSpPr>
          <p:cNvPr id="4" name="object 4"/>
          <p:cNvSpPr txBox="1"/>
          <p:nvPr/>
        </p:nvSpPr>
        <p:spPr>
          <a:xfrm>
            <a:off x="860425" y="1472565"/>
            <a:ext cx="3870960" cy="4699000"/>
          </a:xfrm>
          <a:prstGeom prst="rect">
            <a:avLst/>
          </a:prstGeom>
        </p:spPr>
        <p:txBody>
          <a:bodyPr vert="horz" wrap="square" lIns="0" tIns="0" rIns="0" bIns="0" rtlCol="0">
            <a:spAutoFit/>
          </a:bodyPr>
          <a:lstStyle/>
          <a:p>
            <a:pPr marL="11430">
              <a:lnSpc>
                <a:spcPts val="2550"/>
              </a:lnSpc>
            </a:pPr>
            <a:r>
              <a:rPr sz="2200" spc="-9" dirty="0">
                <a:latin typeface="Times New Roman" panose="02020603050405020304"/>
                <a:cs typeface="Times New Roman" panose="02020603050405020304"/>
              </a:rPr>
              <a:t>int fib (int n)</a:t>
            </a:r>
            <a:endParaRPr sz="2200" dirty="0">
              <a:latin typeface="Times New Roman" panose="02020603050405020304"/>
              <a:cs typeface="Times New Roman" panose="02020603050405020304"/>
            </a:endParaRPr>
          </a:p>
          <a:p>
            <a:pPr marL="11430">
              <a:lnSpc>
                <a:spcPts val="2550"/>
              </a:lnSpc>
            </a:pPr>
            <a:r>
              <a:rPr sz="2200" spc="-13" dirty="0">
                <a:latin typeface="Times New Roman" panose="02020603050405020304"/>
                <a:cs typeface="Times New Roman" panose="02020603050405020304"/>
              </a:rPr>
              <a:t>{</a:t>
            </a:r>
            <a:endParaRPr sz="2200" dirty="0">
              <a:latin typeface="Times New Roman" panose="02020603050405020304"/>
              <a:cs typeface="Times New Roman" panose="02020603050405020304"/>
            </a:endParaRPr>
          </a:p>
          <a:p>
            <a:pPr marL="216535">
              <a:spcBef>
                <a:spcPts val="20"/>
              </a:spcBef>
            </a:pPr>
            <a:r>
              <a:rPr sz="2200" spc="-9" dirty="0">
                <a:latin typeface="Times New Roman" panose="02020603050405020304"/>
                <a:cs typeface="Times New Roman" panose="02020603050405020304"/>
              </a:rPr>
              <a:t> int x,y;</a:t>
            </a:r>
            <a:endParaRPr sz="2200" dirty="0">
              <a:latin typeface="Times New Roman" panose="02020603050405020304"/>
              <a:cs typeface="Times New Roman" panose="02020603050405020304"/>
            </a:endParaRPr>
          </a:p>
          <a:p>
            <a:pPr marL="216535">
              <a:spcBef>
                <a:spcPts val="20"/>
              </a:spcBef>
            </a:pPr>
            <a:r>
              <a:rPr sz="2200" spc="-9" dirty="0">
                <a:latin typeface="Times New Roman" panose="02020603050405020304"/>
                <a:cs typeface="Times New Roman" panose="02020603050405020304"/>
              </a:rPr>
              <a:t> if (n </a:t>
            </a:r>
            <a:r>
              <a:rPr sz="2200" spc="-13" dirty="0">
                <a:latin typeface="Times New Roman" panose="02020603050405020304"/>
                <a:cs typeface="Times New Roman" panose="02020603050405020304"/>
              </a:rPr>
              <a:t>&lt; 2) </a:t>
            </a:r>
            <a:r>
              <a:rPr sz="2200" spc="-9" dirty="0">
                <a:latin typeface="Times New Roman" panose="02020603050405020304"/>
                <a:cs typeface="Times New Roman" panose="02020603050405020304"/>
              </a:rPr>
              <a:t>r</a:t>
            </a:r>
            <a:r>
              <a:rPr sz="2200" spc="-18" dirty="0">
                <a:latin typeface="Times New Roman" panose="02020603050405020304"/>
                <a:cs typeface="Times New Roman" panose="02020603050405020304"/>
              </a:rPr>
              <a:t>e</a:t>
            </a:r>
            <a:r>
              <a:rPr sz="2200" spc="-9" dirty="0">
                <a:latin typeface="Times New Roman" panose="02020603050405020304"/>
                <a:cs typeface="Times New Roman" panose="02020603050405020304"/>
              </a:rPr>
              <a:t>t</a:t>
            </a:r>
            <a:r>
              <a:rPr sz="2200" dirty="0">
                <a:latin typeface="Times New Roman" panose="02020603050405020304"/>
                <a:cs typeface="Times New Roman" panose="02020603050405020304"/>
              </a:rPr>
              <a:t>urn </a:t>
            </a:r>
            <a:r>
              <a:rPr sz="2200" spc="-9" dirty="0">
                <a:latin typeface="Times New Roman" panose="02020603050405020304"/>
                <a:cs typeface="Times New Roman" panose="02020603050405020304"/>
              </a:rPr>
              <a:t>n;</a:t>
            </a:r>
            <a:endParaRPr sz="2200" dirty="0">
              <a:latin typeface="Times New Roman" panose="02020603050405020304"/>
              <a:cs typeface="Times New Roman" panose="02020603050405020304"/>
            </a:endParaRPr>
          </a:p>
          <a:p>
            <a:pPr>
              <a:spcBef>
                <a:spcPts val="40"/>
              </a:spcBef>
            </a:pPr>
            <a:r>
              <a:rPr sz="2200" dirty="0">
                <a:latin typeface="Times New Roman" panose="02020603050405020304"/>
                <a:cs typeface="Times New Roman" panose="02020603050405020304"/>
              </a:rPr>
              <a:t>    x </a:t>
            </a:r>
            <a:r>
              <a:rPr sz="2200" spc="-13" dirty="0">
                <a:latin typeface="Times New Roman" panose="02020603050405020304"/>
                <a:cs typeface="Times New Roman" panose="02020603050405020304"/>
              </a:rPr>
              <a:t>= </a:t>
            </a:r>
            <a:r>
              <a:rPr sz="2200" spc="-9" dirty="0">
                <a:latin typeface="Times New Roman" panose="02020603050405020304"/>
                <a:cs typeface="Times New Roman" panose="02020603050405020304"/>
              </a:rPr>
              <a:t>fib(n-1); </a:t>
            </a:r>
            <a:endParaRPr sz="2200" dirty="0">
              <a:latin typeface="Times New Roman" panose="02020603050405020304"/>
              <a:cs typeface="Times New Roman" panose="02020603050405020304"/>
            </a:endParaRPr>
          </a:p>
          <a:p>
            <a:pPr marL="216535" marR="566420">
              <a:lnSpc>
                <a:spcPts val="2600"/>
              </a:lnSpc>
              <a:spcBef>
                <a:spcPts val="35"/>
              </a:spcBef>
            </a:pPr>
            <a:r>
              <a:rPr sz="2200" dirty="0">
                <a:latin typeface="Times New Roman" panose="02020603050405020304"/>
                <a:cs typeface="Times New Roman" panose="02020603050405020304"/>
              </a:rPr>
              <a:t>y </a:t>
            </a:r>
            <a:r>
              <a:rPr sz="2200" spc="-13" dirty="0">
                <a:latin typeface="Times New Roman" panose="02020603050405020304"/>
                <a:cs typeface="Times New Roman" panose="02020603050405020304"/>
              </a:rPr>
              <a:t>= </a:t>
            </a:r>
            <a:r>
              <a:rPr sz="2200" spc="-9" dirty="0">
                <a:latin typeface="Times New Roman" panose="02020603050405020304"/>
                <a:cs typeface="Times New Roman" panose="02020603050405020304"/>
              </a:rPr>
              <a:t>fib (n-2);</a:t>
            </a:r>
            <a:endParaRPr sz="2200" spc="-9" dirty="0">
              <a:latin typeface="Times New Roman" panose="02020603050405020304"/>
              <a:cs typeface="Times New Roman" panose="02020603050405020304"/>
            </a:endParaRPr>
          </a:p>
          <a:p>
            <a:pPr marL="216535" marR="566420">
              <a:lnSpc>
                <a:spcPts val="2600"/>
              </a:lnSpc>
              <a:spcBef>
                <a:spcPts val="35"/>
              </a:spcBef>
            </a:pPr>
            <a:r>
              <a:rPr sz="2200" spc="-9" dirty="0">
                <a:latin typeface="Times New Roman" panose="02020603050405020304"/>
                <a:cs typeface="Times New Roman" panose="02020603050405020304"/>
              </a:rPr>
              <a:t>r</a:t>
            </a:r>
            <a:r>
              <a:rPr sz="2200" spc="-18" dirty="0">
                <a:latin typeface="Times New Roman" panose="02020603050405020304"/>
                <a:cs typeface="Times New Roman" panose="02020603050405020304"/>
              </a:rPr>
              <a:t>e</a:t>
            </a:r>
            <a:r>
              <a:rPr sz="2200" spc="-9" dirty="0">
                <a:latin typeface="Times New Roman" panose="02020603050405020304"/>
                <a:cs typeface="Times New Roman" panose="02020603050405020304"/>
              </a:rPr>
              <a:t>t</a:t>
            </a:r>
            <a:r>
              <a:rPr sz="2200" dirty="0">
                <a:latin typeface="Times New Roman" panose="02020603050405020304"/>
                <a:cs typeface="Times New Roman" panose="02020603050405020304"/>
              </a:rPr>
              <a:t>urn </a:t>
            </a:r>
            <a:r>
              <a:rPr sz="2200" spc="-9" dirty="0">
                <a:latin typeface="Times New Roman" panose="02020603050405020304"/>
                <a:cs typeface="Times New Roman" panose="02020603050405020304"/>
              </a:rPr>
              <a:t>(x+y);</a:t>
            </a:r>
            <a:endParaRPr sz="2200" dirty="0">
              <a:latin typeface="Times New Roman" panose="02020603050405020304"/>
              <a:cs typeface="Times New Roman" panose="02020603050405020304"/>
            </a:endParaRPr>
          </a:p>
          <a:p>
            <a:pPr marL="11430">
              <a:lnSpc>
                <a:spcPts val="2515"/>
              </a:lnSpc>
            </a:pPr>
            <a:r>
              <a:rPr sz="2200" spc="-13" dirty="0">
                <a:latin typeface="Times New Roman" panose="02020603050405020304"/>
                <a:cs typeface="Times New Roman" panose="02020603050405020304"/>
              </a:rPr>
              <a:t>}</a:t>
            </a:r>
            <a:endParaRPr sz="2200" dirty="0">
              <a:latin typeface="Times New Roman" panose="02020603050405020304"/>
              <a:cs typeface="Times New Roman" panose="02020603050405020304"/>
            </a:endParaRPr>
          </a:p>
          <a:p>
            <a:pPr>
              <a:spcBef>
                <a:spcPts val="40"/>
              </a:spcBef>
            </a:pPr>
            <a:endParaRPr sz="2200" dirty="0">
              <a:latin typeface="Times New Roman" panose="02020603050405020304"/>
              <a:cs typeface="Times New Roman" panose="02020603050405020304"/>
            </a:endParaRPr>
          </a:p>
          <a:p>
            <a:pPr marL="11430">
              <a:lnSpc>
                <a:spcPts val="2550"/>
              </a:lnSpc>
            </a:pPr>
            <a:r>
              <a:rPr sz="2200" spc="-9" dirty="0">
                <a:latin typeface="Times New Roman" panose="02020603050405020304"/>
                <a:cs typeface="Times New Roman" panose="02020603050405020304"/>
              </a:rPr>
              <a:t>Int </a:t>
            </a:r>
            <a:r>
              <a:rPr sz="2200" spc="-18" dirty="0">
                <a:latin typeface="Times New Roman" panose="02020603050405020304"/>
                <a:cs typeface="Times New Roman" panose="02020603050405020304"/>
              </a:rPr>
              <a:t>ma</a:t>
            </a:r>
            <a:r>
              <a:rPr sz="2200" spc="-9" dirty="0">
                <a:latin typeface="Times New Roman" panose="02020603050405020304"/>
                <a:cs typeface="Times New Roman" panose="02020603050405020304"/>
              </a:rPr>
              <a:t>i</a:t>
            </a:r>
            <a:r>
              <a:rPr sz="2200" dirty="0">
                <a:latin typeface="Times New Roman" panose="02020603050405020304"/>
                <a:cs typeface="Times New Roman" panose="02020603050405020304"/>
              </a:rPr>
              <a:t>n()</a:t>
            </a:r>
            <a:endParaRPr sz="2200" dirty="0">
              <a:latin typeface="Times New Roman" panose="02020603050405020304"/>
              <a:cs typeface="Times New Roman" panose="02020603050405020304"/>
            </a:endParaRPr>
          </a:p>
          <a:p>
            <a:pPr marL="11430">
              <a:lnSpc>
                <a:spcPts val="2550"/>
              </a:lnSpc>
            </a:pPr>
            <a:r>
              <a:rPr sz="2200" spc="-13" dirty="0">
                <a:latin typeface="Times New Roman" panose="02020603050405020304"/>
                <a:cs typeface="Times New Roman" panose="02020603050405020304"/>
              </a:rPr>
              <a:t>{</a:t>
            </a:r>
            <a:endParaRPr sz="2200" dirty="0">
              <a:latin typeface="Times New Roman" panose="02020603050405020304"/>
              <a:cs typeface="Times New Roman" panose="02020603050405020304"/>
            </a:endParaRPr>
          </a:p>
          <a:p>
            <a:pPr marL="216535">
              <a:spcBef>
                <a:spcPts val="20"/>
              </a:spcBef>
            </a:pPr>
            <a:r>
              <a:rPr sz="2200" spc="-9" dirty="0">
                <a:latin typeface="Times New Roman" panose="02020603050405020304"/>
                <a:cs typeface="Times New Roman" panose="02020603050405020304"/>
              </a:rPr>
              <a:t>int N</a:t>
            </a:r>
            <a:r>
              <a:rPr sz="2200" spc="-22" dirty="0">
                <a:latin typeface="Times New Roman" panose="02020603050405020304"/>
                <a:cs typeface="Times New Roman" panose="02020603050405020304"/>
              </a:rPr>
              <a:t>W</a:t>
            </a:r>
            <a:r>
              <a:rPr sz="2200" spc="-40" dirty="0">
                <a:latin typeface="Times New Roman" panose="02020603050405020304"/>
                <a:cs typeface="Times New Roman" panose="02020603050405020304"/>
              </a:rPr>
              <a:t> </a:t>
            </a:r>
            <a:r>
              <a:rPr sz="2200" spc="-13" dirty="0">
                <a:latin typeface="Times New Roman" panose="02020603050405020304"/>
                <a:cs typeface="Times New Roman" panose="02020603050405020304"/>
              </a:rPr>
              <a:t>=</a:t>
            </a:r>
            <a:r>
              <a:rPr sz="2200" dirty="0">
                <a:latin typeface="Times New Roman" panose="02020603050405020304"/>
                <a:cs typeface="Times New Roman" panose="02020603050405020304"/>
              </a:rPr>
              <a:t> </a:t>
            </a:r>
            <a:r>
              <a:rPr sz="2200" spc="-13" dirty="0">
                <a:latin typeface="Times New Roman" panose="02020603050405020304"/>
                <a:cs typeface="Times New Roman" panose="02020603050405020304"/>
              </a:rPr>
              <a:t>5000;</a:t>
            </a:r>
            <a:endParaRPr sz="2200" dirty="0">
              <a:latin typeface="Times New Roman" panose="02020603050405020304"/>
              <a:cs typeface="Times New Roman" panose="02020603050405020304"/>
            </a:endParaRPr>
          </a:p>
          <a:p>
            <a:pPr marL="216535">
              <a:spcBef>
                <a:spcPts val="20"/>
              </a:spcBef>
            </a:pPr>
            <a:r>
              <a:rPr sz="2200" spc="-9" dirty="0">
                <a:latin typeface="Times New Roman" panose="02020603050405020304"/>
                <a:cs typeface="Times New Roman" panose="02020603050405020304"/>
              </a:rPr>
              <a:t>fib(N</a:t>
            </a:r>
            <a:r>
              <a:rPr sz="2200" spc="-27" dirty="0">
                <a:latin typeface="Times New Roman" panose="02020603050405020304"/>
                <a:cs typeface="Times New Roman" panose="02020603050405020304"/>
              </a:rPr>
              <a:t>W</a:t>
            </a:r>
            <a:r>
              <a:rPr sz="2200" spc="-9" dirty="0">
                <a:latin typeface="Times New Roman" panose="02020603050405020304"/>
                <a:cs typeface="Times New Roman" panose="02020603050405020304"/>
              </a:rPr>
              <a:t>);</a:t>
            </a:r>
            <a:endParaRPr sz="2200" dirty="0">
              <a:latin typeface="Times New Roman" panose="02020603050405020304"/>
              <a:cs typeface="Times New Roman" panose="02020603050405020304"/>
            </a:endParaRPr>
          </a:p>
          <a:p>
            <a:pPr marL="11430">
              <a:spcBef>
                <a:spcPts val="20"/>
              </a:spcBef>
            </a:pPr>
            <a:r>
              <a:rPr sz="2200" spc="-13" dirty="0">
                <a:latin typeface="Times New Roman" panose="02020603050405020304"/>
                <a:cs typeface="Times New Roman" panose="02020603050405020304"/>
              </a:rPr>
              <a:t>}</a:t>
            </a:r>
            <a:endParaRPr sz="2200" dirty="0">
              <a:latin typeface="Times New Roman" panose="02020603050405020304"/>
              <a:cs typeface="Times New Roman" panose="020206030504050203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012" rIns="0" bIns="0" rtlCol="0">
            <a:spAutoFit/>
          </a:bodyPr>
          <a:lstStyle/>
          <a:p>
            <a:pPr marL="74295">
              <a:lnSpc>
                <a:spcPts val="3520"/>
              </a:lnSpc>
            </a:pPr>
            <a:r>
              <a:rPr dirty="0"/>
              <a:t>Para</a:t>
            </a:r>
            <a:r>
              <a:rPr spc="-13" dirty="0"/>
              <a:t>ll</a:t>
            </a:r>
            <a:r>
              <a:rPr dirty="0"/>
              <a:t>e</a:t>
            </a:r>
            <a:r>
              <a:rPr spc="-9" dirty="0"/>
              <a:t>l</a:t>
            </a:r>
            <a:r>
              <a:rPr spc="-4" dirty="0"/>
              <a:t> </a:t>
            </a:r>
            <a:r>
              <a:rPr spc="-22" dirty="0"/>
              <a:t>Fibon</a:t>
            </a:r>
            <a:r>
              <a:rPr dirty="0"/>
              <a:t>acc</a:t>
            </a:r>
            <a:r>
              <a:rPr spc="-9" dirty="0"/>
              <a:t>i</a:t>
            </a:r>
            <a:endParaRPr spc="-9" dirty="0"/>
          </a:p>
        </p:txBody>
      </p:sp>
      <p:sp>
        <p:nvSpPr>
          <p:cNvPr id="4" name="object 4"/>
          <p:cNvSpPr txBox="1"/>
          <p:nvPr/>
        </p:nvSpPr>
        <p:spPr>
          <a:xfrm>
            <a:off x="879475" y="1159510"/>
            <a:ext cx="4095750" cy="4996180"/>
          </a:xfrm>
          <a:prstGeom prst="rect">
            <a:avLst/>
          </a:prstGeom>
        </p:spPr>
        <p:style>
          <a:lnRef idx="3">
            <a:schemeClr val="lt1"/>
          </a:lnRef>
          <a:fillRef idx="1">
            <a:schemeClr val="accent1"/>
          </a:fillRef>
          <a:effectRef idx="1">
            <a:schemeClr val="accent1"/>
          </a:effectRef>
          <a:fontRef idx="minor">
            <a:schemeClr val="lt1"/>
          </a:fontRef>
        </p:style>
        <p:txBody>
          <a:bodyPr vert="horz" wrap="square" lIns="0" tIns="0" rIns="0" bIns="0" rtlCol="0">
            <a:spAutoFit/>
          </a:bodyPr>
          <a:lstStyle/>
          <a:p>
            <a:pPr marL="11430"/>
            <a:r>
              <a:rPr spc="-9" dirty="0">
                <a:latin typeface="Times New Roman" panose="02020603050405020304"/>
                <a:cs typeface="Times New Roman" panose="02020603050405020304"/>
              </a:rPr>
              <a:t>int fib (int n)</a:t>
            </a:r>
            <a:endParaRPr dirty="0">
              <a:latin typeface="Times New Roman" panose="02020603050405020304"/>
              <a:cs typeface="Times New Roman" panose="02020603050405020304"/>
            </a:endParaRPr>
          </a:p>
          <a:p>
            <a:pPr marL="11430">
              <a:tabLst>
                <a:tab pos="290830" algn="l"/>
              </a:tabLst>
            </a:pPr>
            <a:r>
              <a:rPr spc="-9" dirty="0">
                <a:latin typeface="Times New Roman" panose="02020603050405020304"/>
                <a:cs typeface="Times New Roman" panose="02020603050405020304"/>
              </a:rPr>
              <a:t>{	int x,y;</a:t>
            </a:r>
            <a:endParaRPr dirty="0">
              <a:latin typeface="Times New Roman" panose="02020603050405020304"/>
              <a:cs typeface="Times New Roman" panose="02020603050405020304"/>
            </a:endParaRPr>
          </a:p>
          <a:p>
            <a:pPr marL="182245"/>
            <a:r>
              <a:rPr spc="-9" dirty="0">
                <a:latin typeface="Times New Roman" panose="02020603050405020304"/>
                <a:cs typeface="Times New Roman" panose="02020603050405020304"/>
              </a:rPr>
              <a:t>if (n </a:t>
            </a:r>
            <a:r>
              <a:rPr spc="-13" dirty="0">
                <a:latin typeface="Times New Roman" panose="02020603050405020304"/>
                <a:cs typeface="Times New Roman" panose="02020603050405020304"/>
              </a:rPr>
              <a:t>&lt; 2) </a:t>
            </a:r>
            <a:r>
              <a:rPr spc="-9" dirty="0">
                <a:latin typeface="Times New Roman" panose="02020603050405020304"/>
                <a:cs typeface="Times New Roman" panose="02020603050405020304"/>
              </a:rPr>
              <a:t>return n;</a:t>
            </a:r>
            <a:endParaRPr dirty="0">
              <a:latin typeface="Times New Roman" panose="02020603050405020304"/>
              <a:cs typeface="Times New Roman" panose="02020603050405020304"/>
            </a:endParaRPr>
          </a:p>
          <a:p>
            <a:pPr>
              <a:spcBef>
                <a:spcPts val="40"/>
              </a:spcBef>
            </a:pPr>
            <a:r>
              <a:rPr dirty="0">
                <a:latin typeface="Times New Roman" panose="02020603050405020304"/>
                <a:cs typeface="Times New Roman" panose="02020603050405020304"/>
              </a:rPr>
              <a:t> </a:t>
            </a:r>
            <a:r>
              <a:rPr spc="-9" dirty="0">
                <a:solidFill>
                  <a:srgbClr val="FFFF00"/>
                </a:solidFill>
                <a:latin typeface="Times New Roman" panose="02020603050405020304"/>
                <a:cs typeface="Times New Roman" panose="02020603050405020304"/>
              </a:rPr>
              <a:t>#pr</a:t>
            </a:r>
            <a:r>
              <a:rPr spc="-13" dirty="0">
                <a:solidFill>
                  <a:srgbClr val="FFFF00"/>
                </a:solidFill>
                <a:latin typeface="Times New Roman" panose="02020603050405020304"/>
                <a:cs typeface="Times New Roman" panose="02020603050405020304"/>
              </a:rPr>
              <a:t>agma</a:t>
            </a:r>
            <a:r>
              <a:rPr dirty="0">
                <a:solidFill>
                  <a:srgbClr val="FFFF00"/>
                </a:solidFill>
                <a:latin typeface="Times New Roman" panose="02020603050405020304"/>
                <a:cs typeface="Times New Roman" panose="02020603050405020304"/>
              </a:rPr>
              <a:t> </a:t>
            </a:r>
            <a:r>
              <a:rPr spc="-13" dirty="0">
                <a:solidFill>
                  <a:srgbClr val="FFFF00"/>
                </a:solidFill>
                <a:latin typeface="Times New Roman" panose="02020603050405020304"/>
                <a:cs typeface="Times New Roman" panose="02020603050405020304"/>
              </a:rPr>
              <a:t>om</a:t>
            </a:r>
            <a:r>
              <a:rPr dirty="0">
                <a:solidFill>
                  <a:srgbClr val="FFFF00"/>
                </a:solidFill>
                <a:latin typeface="Times New Roman" panose="02020603050405020304"/>
                <a:cs typeface="Times New Roman" panose="02020603050405020304"/>
              </a:rPr>
              <a:t>p </a:t>
            </a:r>
            <a:r>
              <a:rPr spc="-9" dirty="0">
                <a:solidFill>
                  <a:srgbClr val="FFFF00"/>
                </a:solidFill>
                <a:latin typeface="Times New Roman" panose="02020603050405020304"/>
                <a:cs typeface="Times New Roman" panose="02020603050405020304"/>
              </a:rPr>
              <a:t>ta</a:t>
            </a:r>
            <a:r>
              <a:rPr dirty="0">
                <a:solidFill>
                  <a:srgbClr val="FFFF00"/>
                </a:solidFill>
                <a:latin typeface="Times New Roman" panose="02020603050405020304"/>
                <a:cs typeface="Times New Roman" panose="02020603050405020304"/>
              </a:rPr>
              <a:t>sk s</a:t>
            </a:r>
            <a:r>
              <a:rPr spc="-9" dirty="0">
                <a:solidFill>
                  <a:srgbClr val="FFFF00"/>
                </a:solidFill>
                <a:latin typeface="Times New Roman" panose="02020603050405020304"/>
                <a:cs typeface="Times New Roman" panose="02020603050405020304"/>
              </a:rPr>
              <a:t>hare</a:t>
            </a:r>
            <a:r>
              <a:rPr dirty="0">
                <a:solidFill>
                  <a:srgbClr val="FFFF00"/>
                </a:solidFill>
                <a:latin typeface="Times New Roman" panose="02020603050405020304"/>
                <a:cs typeface="Times New Roman" panose="02020603050405020304"/>
              </a:rPr>
              <a:t>d(x)</a:t>
            </a:r>
            <a:endParaRPr lang="en-US" dirty="0">
              <a:solidFill>
                <a:srgbClr val="FFFF00"/>
              </a:solidFill>
              <a:latin typeface="Times New Roman" panose="02020603050405020304"/>
              <a:cs typeface="Times New Roman" panose="02020603050405020304"/>
            </a:endParaRPr>
          </a:p>
          <a:p>
            <a:pPr marL="182245" marR="4445" indent="-170815"/>
            <a:r>
              <a:rPr dirty="0">
                <a:latin typeface="Times New Roman" panose="02020603050405020304"/>
                <a:cs typeface="Times New Roman" panose="02020603050405020304"/>
              </a:rPr>
              <a:t>    x </a:t>
            </a:r>
            <a:r>
              <a:rPr spc="-13" dirty="0">
                <a:latin typeface="Times New Roman" panose="02020603050405020304"/>
                <a:cs typeface="Times New Roman" panose="02020603050405020304"/>
              </a:rPr>
              <a:t>=</a:t>
            </a:r>
            <a:r>
              <a:rPr dirty="0">
                <a:latin typeface="Times New Roman" panose="02020603050405020304"/>
                <a:cs typeface="Times New Roman" panose="02020603050405020304"/>
              </a:rPr>
              <a:t> </a:t>
            </a:r>
            <a:r>
              <a:rPr spc="-9" dirty="0">
                <a:latin typeface="Times New Roman" panose="02020603050405020304"/>
                <a:cs typeface="Times New Roman" panose="02020603050405020304"/>
              </a:rPr>
              <a:t>fib(n-1);</a:t>
            </a:r>
            <a:endParaRPr dirty="0">
              <a:latin typeface="Times New Roman" panose="02020603050405020304"/>
              <a:cs typeface="Times New Roman" panose="02020603050405020304"/>
            </a:endParaRPr>
          </a:p>
          <a:p>
            <a:pPr marL="182245" marR="4445" indent="-170815"/>
            <a:r>
              <a:rPr spc="-9" dirty="0">
                <a:solidFill>
                  <a:srgbClr val="FFFF00"/>
                </a:solidFill>
                <a:latin typeface="Times New Roman" panose="02020603050405020304"/>
                <a:cs typeface="Times New Roman" panose="02020603050405020304"/>
              </a:rPr>
              <a:t>#pr</a:t>
            </a:r>
            <a:r>
              <a:rPr spc="-13" dirty="0">
                <a:solidFill>
                  <a:srgbClr val="FFFF00"/>
                </a:solidFill>
                <a:latin typeface="Times New Roman" panose="02020603050405020304"/>
                <a:cs typeface="Times New Roman" panose="02020603050405020304"/>
              </a:rPr>
              <a:t>agma</a:t>
            </a:r>
            <a:r>
              <a:rPr dirty="0">
                <a:solidFill>
                  <a:srgbClr val="FFFF00"/>
                </a:solidFill>
                <a:latin typeface="Times New Roman" panose="02020603050405020304"/>
                <a:cs typeface="Times New Roman" panose="02020603050405020304"/>
              </a:rPr>
              <a:t> </a:t>
            </a:r>
            <a:r>
              <a:rPr spc="-13" dirty="0">
                <a:solidFill>
                  <a:srgbClr val="FFFF00"/>
                </a:solidFill>
                <a:latin typeface="Times New Roman" panose="02020603050405020304"/>
                <a:cs typeface="Times New Roman" panose="02020603050405020304"/>
              </a:rPr>
              <a:t>om</a:t>
            </a:r>
            <a:r>
              <a:rPr dirty="0">
                <a:solidFill>
                  <a:srgbClr val="FFFF00"/>
                </a:solidFill>
                <a:latin typeface="Times New Roman" panose="02020603050405020304"/>
                <a:cs typeface="Times New Roman" panose="02020603050405020304"/>
              </a:rPr>
              <a:t>p </a:t>
            </a:r>
            <a:r>
              <a:rPr spc="-9" dirty="0">
                <a:solidFill>
                  <a:srgbClr val="FFFF00"/>
                </a:solidFill>
                <a:latin typeface="Times New Roman" panose="02020603050405020304"/>
                <a:cs typeface="Times New Roman" panose="02020603050405020304"/>
              </a:rPr>
              <a:t>ta</a:t>
            </a:r>
            <a:r>
              <a:rPr dirty="0">
                <a:solidFill>
                  <a:srgbClr val="FFFF00"/>
                </a:solidFill>
                <a:latin typeface="Times New Roman" panose="02020603050405020304"/>
                <a:cs typeface="Times New Roman" panose="02020603050405020304"/>
              </a:rPr>
              <a:t>sk s</a:t>
            </a:r>
            <a:r>
              <a:rPr spc="-9" dirty="0">
                <a:solidFill>
                  <a:srgbClr val="FFFF00"/>
                </a:solidFill>
                <a:latin typeface="Times New Roman" panose="02020603050405020304"/>
                <a:cs typeface="Times New Roman" panose="02020603050405020304"/>
              </a:rPr>
              <a:t>hare</a:t>
            </a:r>
            <a:r>
              <a:rPr dirty="0">
                <a:solidFill>
                  <a:srgbClr val="FFFF00"/>
                </a:solidFill>
                <a:latin typeface="Times New Roman" panose="02020603050405020304"/>
                <a:cs typeface="Times New Roman" panose="02020603050405020304"/>
              </a:rPr>
              <a:t>d(y) </a:t>
            </a:r>
            <a:endParaRPr lang="en-US" dirty="0">
              <a:solidFill>
                <a:srgbClr val="FFFF00"/>
              </a:solidFill>
              <a:latin typeface="Times New Roman" panose="02020603050405020304"/>
              <a:cs typeface="Times New Roman" panose="02020603050405020304"/>
            </a:endParaRPr>
          </a:p>
          <a:p>
            <a:pPr marL="182245" marR="4445" indent="-170815"/>
            <a:r>
              <a:rPr dirty="0">
                <a:latin typeface="Times New Roman" panose="02020603050405020304"/>
                <a:cs typeface="Times New Roman" panose="02020603050405020304"/>
              </a:rPr>
              <a:t>    y </a:t>
            </a:r>
            <a:r>
              <a:rPr spc="-13" dirty="0">
                <a:latin typeface="Times New Roman" panose="02020603050405020304"/>
                <a:cs typeface="Times New Roman" panose="02020603050405020304"/>
              </a:rPr>
              <a:t>=</a:t>
            </a:r>
            <a:r>
              <a:rPr dirty="0">
                <a:latin typeface="Times New Roman" panose="02020603050405020304"/>
                <a:cs typeface="Times New Roman" panose="02020603050405020304"/>
              </a:rPr>
              <a:t> </a:t>
            </a:r>
            <a:r>
              <a:rPr spc="-9" dirty="0">
                <a:latin typeface="Times New Roman" panose="02020603050405020304"/>
                <a:cs typeface="Times New Roman" panose="02020603050405020304"/>
              </a:rPr>
              <a:t>fi</a:t>
            </a:r>
            <a:r>
              <a:rPr dirty="0">
                <a:latin typeface="Times New Roman" panose="02020603050405020304"/>
                <a:cs typeface="Times New Roman" panose="02020603050405020304"/>
              </a:rPr>
              <a:t>b </a:t>
            </a:r>
            <a:r>
              <a:rPr spc="-9" dirty="0">
                <a:latin typeface="Times New Roman" panose="02020603050405020304"/>
                <a:cs typeface="Times New Roman" panose="02020603050405020304"/>
              </a:rPr>
              <a:t>(n-2);</a:t>
            </a:r>
            <a:endParaRPr dirty="0">
              <a:latin typeface="Times New Roman" panose="02020603050405020304"/>
              <a:cs typeface="Times New Roman" panose="02020603050405020304"/>
            </a:endParaRPr>
          </a:p>
          <a:p>
            <a:pPr marL="182245" marR="529590" indent="-170815"/>
            <a:r>
              <a:rPr spc="-9" dirty="0">
                <a:solidFill>
                  <a:srgbClr val="FFFF00"/>
                </a:solidFill>
                <a:latin typeface="Times New Roman" panose="02020603050405020304"/>
                <a:cs typeface="Times New Roman" panose="02020603050405020304"/>
              </a:rPr>
              <a:t>#pr</a:t>
            </a:r>
            <a:r>
              <a:rPr spc="-13" dirty="0">
                <a:solidFill>
                  <a:srgbClr val="FFFF00"/>
                </a:solidFill>
                <a:latin typeface="Times New Roman" panose="02020603050405020304"/>
                <a:cs typeface="Times New Roman" panose="02020603050405020304"/>
              </a:rPr>
              <a:t>agma</a:t>
            </a:r>
            <a:r>
              <a:rPr dirty="0">
                <a:solidFill>
                  <a:srgbClr val="FFFF00"/>
                </a:solidFill>
                <a:latin typeface="Times New Roman" panose="02020603050405020304"/>
                <a:cs typeface="Times New Roman" panose="02020603050405020304"/>
              </a:rPr>
              <a:t> </a:t>
            </a:r>
            <a:r>
              <a:rPr spc="-13" dirty="0">
                <a:solidFill>
                  <a:srgbClr val="FFFF00"/>
                </a:solidFill>
                <a:latin typeface="Times New Roman" panose="02020603050405020304"/>
                <a:cs typeface="Times New Roman" panose="02020603050405020304"/>
              </a:rPr>
              <a:t>om</a:t>
            </a:r>
            <a:r>
              <a:rPr dirty="0">
                <a:solidFill>
                  <a:srgbClr val="FFFF00"/>
                </a:solidFill>
                <a:latin typeface="Times New Roman" panose="02020603050405020304"/>
                <a:cs typeface="Times New Roman" panose="02020603050405020304"/>
              </a:rPr>
              <a:t>p </a:t>
            </a:r>
            <a:r>
              <a:rPr spc="-9" dirty="0">
                <a:solidFill>
                  <a:srgbClr val="FFFF00"/>
                </a:solidFill>
                <a:latin typeface="Times New Roman" panose="02020603050405020304"/>
                <a:cs typeface="Times New Roman" panose="02020603050405020304"/>
              </a:rPr>
              <a:t>ta</a:t>
            </a:r>
            <a:r>
              <a:rPr dirty="0">
                <a:solidFill>
                  <a:srgbClr val="FFFF00"/>
                </a:solidFill>
                <a:latin typeface="Times New Roman" panose="02020603050405020304"/>
                <a:cs typeface="Times New Roman" panose="02020603050405020304"/>
              </a:rPr>
              <a:t>skw</a:t>
            </a:r>
            <a:r>
              <a:rPr spc="-9" dirty="0">
                <a:solidFill>
                  <a:srgbClr val="FFFF00"/>
                </a:solidFill>
                <a:latin typeface="Times New Roman" panose="02020603050405020304"/>
                <a:cs typeface="Times New Roman" panose="02020603050405020304"/>
              </a:rPr>
              <a:t>ait </a:t>
            </a:r>
            <a:endParaRPr lang="en-US" spc="-9" dirty="0">
              <a:solidFill>
                <a:srgbClr val="FFFF00"/>
              </a:solidFill>
              <a:latin typeface="Times New Roman" panose="02020603050405020304"/>
              <a:cs typeface="Times New Roman" panose="02020603050405020304"/>
            </a:endParaRPr>
          </a:p>
          <a:p>
            <a:pPr marL="182245" marR="529590" indent="-170815"/>
            <a:r>
              <a:rPr spc="-9" dirty="0">
                <a:latin typeface="Times New Roman" panose="02020603050405020304"/>
                <a:cs typeface="Times New Roman" panose="02020603050405020304"/>
              </a:rPr>
              <a:t>    ret</a:t>
            </a:r>
            <a:r>
              <a:rPr dirty="0">
                <a:latin typeface="Times New Roman" panose="02020603050405020304"/>
                <a:cs typeface="Times New Roman" panose="02020603050405020304"/>
              </a:rPr>
              <a:t>urn </a:t>
            </a:r>
            <a:r>
              <a:rPr spc="-9" dirty="0">
                <a:latin typeface="Times New Roman" panose="02020603050405020304"/>
                <a:cs typeface="Times New Roman" panose="02020603050405020304"/>
              </a:rPr>
              <a:t>(x+y);</a:t>
            </a:r>
            <a:endParaRPr dirty="0">
              <a:latin typeface="Times New Roman" panose="02020603050405020304"/>
              <a:cs typeface="Times New Roman" panose="02020603050405020304"/>
            </a:endParaRPr>
          </a:p>
          <a:p>
            <a:pPr marL="11430"/>
            <a:r>
              <a:rPr spc="-9" dirty="0">
                <a:latin typeface="Times New Roman" panose="02020603050405020304"/>
                <a:cs typeface="Times New Roman" panose="02020603050405020304"/>
              </a:rPr>
              <a:t>}</a:t>
            </a:r>
            <a:endParaRPr dirty="0">
              <a:latin typeface="Times New Roman" panose="02020603050405020304"/>
              <a:cs typeface="Times New Roman" panose="02020603050405020304"/>
            </a:endParaRPr>
          </a:p>
          <a:p>
            <a:pPr>
              <a:spcBef>
                <a:spcPts val="40"/>
              </a:spcBef>
            </a:pPr>
            <a:r>
              <a:rPr spc="-9" dirty="0">
                <a:latin typeface="Times New Roman" panose="02020603050405020304"/>
                <a:cs typeface="Times New Roman" panose="02020603050405020304"/>
              </a:rPr>
              <a:t>Int main()</a:t>
            </a:r>
            <a:endParaRPr dirty="0">
              <a:latin typeface="Times New Roman" panose="02020603050405020304"/>
              <a:cs typeface="Times New Roman" panose="02020603050405020304"/>
            </a:endParaRPr>
          </a:p>
          <a:p>
            <a:pPr marL="11430"/>
            <a:r>
              <a:rPr spc="-9" dirty="0">
                <a:latin typeface="Times New Roman" panose="02020603050405020304"/>
                <a:cs typeface="Times New Roman" panose="02020603050405020304"/>
              </a:rPr>
              <a:t>{  int N</a:t>
            </a:r>
            <a:r>
              <a:rPr spc="-18" dirty="0">
                <a:latin typeface="Times New Roman" panose="02020603050405020304"/>
                <a:cs typeface="Times New Roman" panose="02020603050405020304"/>
              </a:rPr>
              <a:t>W</a:t>
            </a:r>
            <a:r>
              <a:rPr spc="-36" dirty="0">
                <a:latin typeface="Times New Roman" panose="02020603050405020304"/>
                <a:cs typeface="Times New Roman" panose="02020603050405020304"/>
              </a:rPr>
              <a:t> </a:t>
            </a:r>
            <a:r>
              <a:rPr spc="-13" dirty="0">
                <a:latin typeface="Times New Roman" panose="02020603050405020304"/>
                <a:cs typeface="Times New Roman" panose="02020603050405020304"/>
              </a:rPr>
              <a:t>=</a:t>
            </a:r>
            <a:r>
              <a:rPr dirty="0">
                <a:latin typeface="Times New Roman" panose="02020603050405020304"/>
                <a:cs typeface="Times New Roman" panose="02020603050405020304"/>
              </a:rPr>
              <a:t> </a:t>
            </a:r>
            <a:r>
              <a:rPr spc="-9" dirty="0">
                <a:latin typeface="Times New Roman" panose="02020603050405020304"/>
                <a:cs typeface="Times New Roman" panose="02020603050405020304"/>
              </a:rPr>
              <a:t>5000;</a:t>
            </a:r>
            <a:endParaRPr dirty="0">
              <a:latin typeface="Times New Roman" panose="02020603050405020304"/>
              <a:cs typeface="Times New Roman" panose="02020603050405020304"/>
            </a:endParaRPr>
          </a:p>
          <a:p>
            <a:pPr marL="182245"/>
            <a:r>
              <a:rPr spc="-9" dirty="0">
                <a:latin typeface="Times New Roman" panose="02020603050405020304"/>
                <a:cs typeface="Times New Roman" panose="02020603050405020304"/>
              </a:rPr>
              <a:t>#pr</a:t>
            </a:r>
            <a:r>
              <a:rPr spc="-13" dirty="0">
                <a:latin typeface="Times New Roman" panose="02020603050405020304"/>
                <a:cs typeface="Times New Roman" panose="02020603050405020304"/>
              </a:rPr>
              <a:t>agma</a:t>
            </a:r>
            <a:r>
              <a:rPr dirty="0">
                <a:latin typeface="Times New Roman" panose="02020603050405020304"/>
                <a:cs typeface="Times New Roman" panose="02020603050405020304"/>
              </a:rPr>
              <a:t> </a:t>
            </a:r>
            <a:r>
              <a:rPr spc="-13" dirty="0">
                <a:latin typeface="Times New Roman" panose="02020603050405020304"/>
                <a:cs typeface="Times New Roman" panose="02020603050405020304"/>
              </a:rPr>
              <a:t>om</a:t>
            </a:r>
            <a:r>
              <a:rPr dirty="0">
                <a:latin typeface="Times New Roman" panose="02020603050405020304"/>
                <a:cs typeface="Times New Roman" panose="02020603050405020304"/>
              </a:rPr>
              <a:t>p </a:t>
            </a:r>
            <a:r>
              <a:rPr spc="-9" dirty="0">
                <a:latin typeface="Times New Roman" panose="02020603050405020304"/>
                <a:cs typeface="Times New Roman" panose="02020603050405020304"/>
              </a:rPr>
              <a:t>parallel</a:t>
            </a:r>
            <a:endParaRPr dirty="0">
              <a:latin typeface="Times New Roman" panose="02020603050405020304"/>
              <a:cs typeface="Times New Roman" panose="02020603050405020304"/>
            </a:endParaRPr>
          </a:p>
          <a:p>
            <a:pPr marL="182245"/>
            <a:r>
              <a:rPr spc="-9" dirty="0">
                <a:latin typeface="Times New Roman" panose="02020603050405020304"/>
                <a:cs typeface="Times New Roman" panose="02020603050405020304"/>
              </a:rPr>
              <a:t>{</a:t>
            </a:r>
            <a:endParaRPr dirty="0">
              <a:latin typeface="Times New Roman" panose="02020603050405020304"/>
              <a:cs typeface="Times New Roman" panose="02020603050405020304"/>
            </a:endParaRPr>
          </a:p>
          <a:p>
            <a:pPr marL="752475" marR="282575" indent="-341630"/>
            <a:r>
              <a:rPr spc="-9" dirty="0">
                <a:latin typeface="Times New Roman" panose="02020603050405020304"/>
                <a:cs typeface="Times New Roman" panose="02020603050405020304"/>
              </a:rPr>
              <a:t>#pr</a:t>
            </a:r>
            <a:r>
              <a:rPr spc="-13" dirty="0">
                <a:latin typeface="Times New Roman" panose="02020603050405020304"/>
                <a:cs typeface="Times New Roman" panose="02020603050405020304"/>
              </a:rPr>
              <a:t>agma</a:t>
            </a:r>
            <a:r>
              <a:rPr dirty="0">
                <a:latin typeface="Times New Roman" panose="02020603050405020304"/>
                <a:cs typeface="Times New Roman" panose="02020603050405020304"/>
              </a:rPr>
              <a:t> </a:t>
            </a:r>
            <a:r>
              <a:rPr spc="-13" dirty="0">
                <a:latin typeface="Times New Roman" panose="02020603050405020304"/>
                <a:cs typeface="Times New Roman" panose="02020603050405020304"/>
              </a:rPr>
              <a:t>om</a:t>
            </a:r>
            <a:r>
              <a:rPr dirty="0">
                <a:latin typeface="Times New Roman" panose="02020603050405020304"/>
                <a:cs typeface="Times New Roman" panose="02020603050405020304"/>
              </a:rPr>
              <a:t>p </a:t>
            </a:r>
            <a:r>
              <a:rPr spc="-13" dirty="0">
                <a:latin typeface="Times New Roman" panose="02020603050405020304"/>
                <a:cs typeface="Times New Roman" panose="02020603050405020304"/>
              </a:rPr>
              <a:t>ma</a:t>
            </a:r>
            <a:r>
              <a:rPr dirty="0">
                <a:latin typeface="Times New Roman" panose="02020603050405020304"/>
                <a:cs typeface="Times New Roman" panose="02020603050405020304"/>
              </a:rPr>
              <a:t>s</a:t>
            </a:r>
            <a:r>
              <a:rPr spc="-9" dirty="0">
                <a:latin typeface="Times New Roman" panose="02020603050405020304"/>
                <a:cs typeface="Times New Roman" panose="02020603050405020304"/>
              </a:rPr>
              <a:t>te</a:t>
            </a:r>
            <a:r>
              <a:rPr dirty="0">
                <a:latin typeface="Times New Roman" panose="02020603050405020304"/>
                <a:cs typeface="Times New Roman" panose="02020603050405020304"/>
              </a:rPr>
              <a:t>r </a:t>
            </a:r>
            <a:endParaRPr dirty="0">
              <a:latin typeface="Times New Roman" panose="02020603050405020304"/>
              <a:cs typeface="Times New Roman" panose="02020603050405020304"/>
            </a:endParaRPr>
          </a:p>
          <a:p>
            <a:pPr marL="752475" marR="282575" indent="-341630"/>
            <a:r>
              <a:rPr dirty="0">
                <a:latin typeface="Times New Roman" panose="02020603050405020304"/>
                <a:cs typeface="Times New Roman" panose="02020603050405020304"/>
              </a:rPr>
              <a:t> </a:t>
            </a:r>
            <a:r>
              <a:rPr spc="-9" dirty="0">
                <a:latin typeface="Times New Roman" panose="02020603050405020304"/>
                <a:cs typeface="Times New Roman" panose="02020603050405020304"/>
              </a:rPr>
              <a:t>fi</a:t>
            </a:r>
            <a:r>
              <a:rPr dirty="0">
                <a:latin typeface="Times New Roman" panose="02020603050405020304"/>
                <a:cs typeface="Times New Roman" panose="02020603050405020304"/>
              </a:rPr>
              <a:t>b(N</a:t>
            </a:r>
            <a:r>
              <a:rPr spc="-13" dirty="0">
                <a:latin typeface="Times New Roman" panose="02020603050405020304"/>
                <a:cs typeface="Times New Roman" panose="02020603050405020304"/>
              </a:rPr>
              <a:t>W);</a:t>
            </a:r>
            <a:endParaRPr dirty="0">
              <a:latin typeface="Times New Roman" panose="02020603050405020304"/>
              <a:cs typeface="Times New Roman" panose="02020603050405020304"/>
            </a:endParaRPr>
          </a:p>
          <a:p>
            <a:pPr marL="182245"/>
            <a:r>
              <a:rPr spc="-9" dirty="0">
                <a:latin typeface="Times New Roman" panose="02020603050405020304"/>
                <a:cs typeface="Times New Roman" panose="02020603050405020304"/>
              </a:rPr>
              <a:t>}</a:t>
            </a:r>
            <a:endParaRPr dirty="0">
              <a:latin typeface="Times New Roman" panose="02020603050405020304"/>
              <a:cs typeface="Times New Roman" panose="02020603050405020304"/>
            </a:endParaRPr>
          </a:p>
          <a:p>
            <a:pPr marL="11430"/>
            <a:r>
              <a:rPr spc="-9" dirty="0">
                <a:latin typeface="Times New Roman" panose="02020603050405020304"/>
                <a:cs typeface="Times New Roman" panose="02020603050405020304"/>
              </a:rPr>
              <a:t>}</a:t>
            </a:r>
            <a:endParaRPr dirty="0">
              <a:latin typeface="Times New Roman" panose="02020603050405020304"/>
              <a:cs typeface="Times New Roman" panose="02020603050405020304"/>
            </a:endParaRPr>
          </a:p>
        </p:txBody>
      </p:sp>
      <p:sp>
        <p:nvSpPr>
          <p:cNvPr id="6" name="object 3"/>
          <p:cNvSpPr txBox="1">
            <a:spLocks noGrp="1"/>
          </p:cNvSpPr>
          <p:nvPr>
            <p:ph sz="half" idx="4294967295"/>
          </p:nvPr>
        </p:nvSpPr>
        <p:spPr>
          <a:xfrm>
            <a:off x="4975225" y="1500174"/>
            <a:ext cx="4168775" cy="3889719"/>
          </a:xfrm>
          <a:prstGeom prst="rect">
            <a:avLst/>
          </a:prstGeom>
        </p:spPr>
        <p:txBody>
          <a:bodyPr vert="horz" wrap="square" lIns="0" tIns="0" rIns="0" bIns="0" rtlCol="0">
            <a:spAutoFit/>
          </a:bodyPr>
          <a:lstStyle/>
          <a:p>
            <a:pPr marL="355600" indent="-342900">
              <a:lnSpc>
                <a:spcPct val="100000"/>
              </a:lnSpc>
              <a:buClr>
                <a:srgbClr val="00114D"/>
              </a:buClr>
              <a:buSzPct val="120000"/>
              <a:buFont typeface="Arial" panose="020B0604020202020204"/>
              <a:buChar char="•"/>
              <a:tabLst>
                <a:tab pos="355600" algn="l"/>
              </a:tabLst>
            </a:pPr>
            <a:r>
              <a:rPr sz="1800" dirty="0"/>
              <a:t>Binary</a:t>
            </a:r>
            <a:r>
              <a:rPr sz="1800" spc="-5" dirty="0"/>
              <a:t> </a:t>
            </a:r>
            <a:r>
              <a:rPr sz="1800" spc="-10" dirty="0"/>
              <a:t>t</a:t>
            </a:r>
            <a:r>
              <a:rPr sz="1800" dirty="0"/>
              <a:t>ree</a:t>
            </a:r>
            <a:r>
              <a:rPr sz="1800" spc="-5" dirty="0"/>
              <a:t> </a:t>
            </a:r>
            <a:r>
              <a:rPr sz="1800" dirty="0"/>
              <a:t>o</a:t>
            </a:r>
            <a:r>
              <a:rPr sz="1800" spc="-10" dirty="0"/>
              <a:t>f</a:t>
            </a:r>
            <a:r>
              <a:rPr sz="1800" spc="-5" dirty="0"/>
              <a:t> </a:t>
            </a:r>
            <a:r>
              <a:rPr sz="1800" spc="-10" dirty="0"/>
              <a:t>t</a:t>
            </a:r>
            <a:r>
              <a:rPr sz="1800" dirty="0"/>
              <a:t>asks</a:t>
            </a:r>
            <a:endParaRPr sz="1800" dirty="0"/>
          </a:p>
          <a:p>
            <a:pPr marL="355600" marR="680085" indent="-342900">
              <a:lnSpc>
                <a:spcPct val="130000"/>
              </a:lnSpc>
              <a:spcBef>
                <a:spcPts val="460"/>
              </a:spcBef>
              <a:buClr>
                <a:srgbClr val="00114D"/>
              </a:buClr>
              <a:buSzPct val="120000"/>
              <a:buFont typeface="Arial" panose="020B0604020202020204"/>
              <a:buChar char="•"/>
              <a:tabLst>
                <a:tab pos="355600" algn="l"/>
              </a:tabLst>
            </a:pPr>
            <a:r>
              <a:rPr sz="1800" spc="-90" dirty="0"/>
              <a:t>T</a:t>
            </a:r>
            <a:r>
              <a:rPr sz="1800" dirty="0"/>
              <a:t>raversed</a:t>
            </a:r>
            <a:r>
              <a:rPr sz="1800" spc="-5" dirty="0"/>
              <a:t> </a:t>
            </a:r>
            <a:r>
              <a:rPr sz="1800" dirty="0"/>
              <a:t>using</a:t>
            </a:r>
            <a:r>
              <a:rPr sz="1800" spc="-5" dirty="0"/>
              <a:t> </a:t>
            </a:r>
            <a:r>
              <a:rPr sz="1800" dirty="0"/>
              <a:t>a</a:t>
            </a:r>
            <a:r>
              <a:rPr sz="1800" spc="-5" dirty="0"/>
              <a:t> </a:t>
            </a:r>
            <a:r>
              <a:rPr sz="1800" dirty="0"/>
              <a:t>recursive </a:t>
            </a:r>
            <a:r>
              <a:rPr sz="1800" spc="-10" dirty="0">
                <a:solidFill>
                  <a:srgbClr val="00114D"/>
                </a:solidFill>
              </a:rPr>
              <a:t>f</a:t>
            </a:r>
            <a:r>
              <a:rPr sz="1800" dirty="0">
                <a:solidFill>
                  <a:srgbClr val="00114D"/>
                </a:solidFill>
              </a:rPr>
              <a:t>un</a:t>
            </a:r>
            <a:r>
              <a:rPr sz="1800" spc="-10" dirty="0">
                <a:solidFill>
                  <a:srgbClr val="00114D"/>
                </a:solidFill>
              </a:rPr>
              <a:t>ct</a:t>
            </a:r>
            <a:r>
              <a:rPr sz="1800" dirty="0">
                <a:solidFill>
                  <a:srgbClr val="00114D"/>
                </a:solidFill>
              </a:rPr>
              <a:t>ion</a:t>
            </a:r>
            <a:endParaRPr sz="1800" dirty="0">
              <a:solidFill>
                <a:srgbClr val="00114D"/>
              </a:solidFill>
            </a:endParaRPr>
          </a:p>
          <a:p>
            <a:pPr marL="355600" marR="35560" indent="-342900">
              <a:lnSpc>
                <a:spcPct val="130000"/>
              </a:lnSpc>
              <a:spcBef>
                <a:spcPts val="470"/>
              </a:spcBef>
              <a:buClr>
                <a:srgbClr val="00114D"/>
              </a:buClr>
              <a:buSzPct val="120000"/>
              <a:buFont typeface="Arial" panose="020B0604020202020204"/>
              <a:buChar char="•"/>
              <a:tabLst>
                <a:tab pos="355600" algn="l"/>
              </a:tabLst>
            </a:pPr>
            <a:r>
              <a:rPr sz="1800" spc="-15" dirty="0">
                <a:solidFill>
                  <a:srgbClr val="00114D"/>
                </a:solidFill>
              </a:rPr>
              <a:t>A</a:t>
            </a:r>
            <a:r>
              <a:rPr sz="1800" spc="-114" dirty="0">
                <a:solidFill>
                  <a:srgbClr val="00114D"/>
                </a:solidFill>
              </a:rPr>
              <a:t> </a:t>
            </a:r>
            <a:r>
              <a:rPr sz="1800" spc="-10" dirty="0">
                <a:solidFill>
                  <a:srgbClr val="00114D"/>
                </a:solidFill>
              </a:rPr>
              <a:t>t</a:t>
            </a:r>
            <a:r>
              <a:rPr sz="1800" dirty="0">
                <a:solidFill>
                  <a:srgbClr val="00114D"/>
                </a:solidFill>
              </a:rPr>
              <a:t>ask</a:t>
            </a:r>
            <a:r>
              <a:rPr sz="1800" spc="-5" dirty="0">
                <a:solidFill>
                  <a:srgbClr val="00114D"/>
                </a:solidFill>
              </a:rPr>
              <a:t> </a:t>
            </a:r>
            <a:r>
              <a:rPr sz="1800" dirty="0">
                <a:solidFill>
                  <a:srgbClr val="00114D"/>
                </a:solidFill>
              </a:rPr>
              <a:t>canno</a:t>
            </a:r>
            <a:r>
              <a:rPr sz="1800" spc="-10" dirty="0">
                <a:solidFill>
                  <a:srgbClr val="00114D"/>
                </a:solidFill>
              </a:rPr>
              <a:t>t</a:t>
            </a:r>
            <a:r>
              <a:rPr sz="1800" spc="-5" dirty="0">
                <a:solidFill>
                  <a:srgbClr val="00114D"/>
                </a:solidFill>
              </a:rPr>
              <a:t> </a:t>
            </a:r>
            <a:r>
              <a:rPr sz="1800" dirty="0">
                <a:solidFill>
                  <a:srgbClr val="00114D"/>
                </a:solidFill>
              </a:rPr>
              <a:t>comple</a:t>
            </a:r>
            <a:r>
              <a:rPr sz="1800" spc="-10" dirty="0">
                <a:solidFill>
                  <a:srgbClr val="00114D"/>
                </a:solidFill>
              </a:rPr>
              <a:t>t</a:t>
            </a:r>
            <a:r>
              <a:rPr sz="1800" dirty="0">
                <a:solidFill>
                  <a:srgbClr val="00114D"/>
                </a:solidFill>
              </a:rPr>
              <a:t>e</a:t>
            </a:r>
            <a:r>
              <a:rPr sz="1800" spc="-5" dirty="0">
                <a:solidFill>
                  <a:srgbClr val="00114D"/>
                </a:solidFill>
              </a:rPr>
              <a:t> </a:t>
            </a:r>
            <a:r>
              <a:rPr sz="1800" dirty="0">
                <a:solidFill>
                  <a:srgbClr val="00114D"/>
                </a:solidFill>
              </a:rPr>
              <a:t>un</a:t>
            </a:r>
            <a:r>
              <a:rPr sz="1800" spc="-10" dirty="0">
                <a:solidFill>
                  <a:srgbClr val="00114D"/>
                </a:solidFill>
              </a:rPr>
              <a:t>t</a:t>
            </a:r>
            <a:r>
              <a:rPr sz="1800" dirty="0">
                <a:solidFill>
                  <a:srgbClr val="00114D"/>
                </a:solidFill>
              </a:rPr>
              <a:t>il</a:t>
            </a:r>
            <a:r>
              <a:rPr sz="1800" spc="-5" dirty="0">
                <a:solidFill>
                  <a:srgbClr val="00114D"/>
                </a:solidFill>
              </a:rPr>
              <a:t> </a:t>
            </a:r>
            <a:r>
              <a:rPr sz="1800" dirty="0">
                <a:solidFill>
                  <a:srgbClr val="00114D"/>
                </a:solidFill>
              </a:rPr>
              <a:t>all </a:t>
            </a:r>
            <a:r>
              <a:rPr sz="1800" spc="-10" dirty="0">
                <a:solidFill>
                  <a:srgbClr val="00114D"/>
                </a:solidFill>
              </a:rPr>
              <a:t>t</a:t>
            </a:r>
            <a:r>
              <a:rPr sz="1800" dirty="0">
                <a:solidFill>
                  <a:srgbClr val="00114D"/>
                </a:solidFill>
              </a:rPr>
              <a:t>asks</a:t>
            </a:r>
            <a:r>
              <a:rPr sz="1800" spc="-5" dirty="0">
                <a:solidFill>
                  <a:srgbClr val="00114D"/>
                </a:solidFill>
              </a:rPr>
              <a:t> </a:t>
            </a:r>
            <a:r>
              <a:rPr sz="1800" dirty="0">
                <a:solidFill>
                  <a:srgbClr val="00114D"/>
                </a:solidFill>
              </a:rPr>
              <a:t>below</a:t>
            </a:r>
            <a:r>
              <a:rPr sz="1800" spc="-5" dirty="0">
                <a:solidFill>
                  <a:srgbClr val="00114D"/>
                </a:solidFill>
              </a:rPr>
              <a:t> </a:t>
            </a:r>
            <a:r>
              <a:rPr sz="1800" dirty="0">
                <a:solidFill>
                  <a:srgbClr val="00114D"/>
                </a:solidFill>
              </a:rPr>
              <a:t>i</a:t>
            </a:r>
            <a:r>
              <a:rPr sz="1800" spc="-10" dirty="0">
                <a:solidFill>
                  <a:srgbClr val="00114D"/>
                </a:solidFill>
              </a:rPr>
              <a:t>t</a:t>
            </a:r>
            <a:r>
              <a:rPr sz="1800" spc="-5" dirty="0">
                <a:solidFill>
                  <a:srgbClr val="00114D"/>
                </a:solidFill>
              </a:rPr>
              <a:t> </a:t>
            </a:r>
            <a:r>
              <a:rPr sz="1800" dirty="0">
                <a:solidFill>
                  <a:srgbClr val="00114D"/>
                </a:solidFill>
              </a:rPr>
              <a:t>in</a:t>
            </a:r>
            <a:r>
              <a:rPr sz="1800" spc="-5" dirty="0">
                <a:solidFill>
                  <a:srgbClr val="00114D"/>
                </a:solidFill>
              </a:rPr>
              <a:t> </a:t>
            </a:r>
            <a:r>
              <a:rPr sz="1800" spc="-10" dirty="0">
                <a:solidFill>
                  <a:srgbClr val="00114D"/>
                </a:solidFill>
              </a:rPr>
              <a:t>t</a:t>
            </a:r>
            <a:r>
              <a:rPr sz="1800" dirty="0">
                <a:solidFill>
                  <a:srgbClr val="00114D"/>
                </a:solidFill>
              </a:rPr>
              <a:t>he</a:t>
            </a:r>
            <a:r>
              <a:rPr sz="1800" spc="-5" dirty="0">
                <a:solidFill>
                  <a:srgbClr val="00114D"/>
                </a:solidFill>
              </a:rPr>
              <a:t> </a:t>
            </a:r>
            <a:r>
              <a:rPr sz="1800" spc="-10" dirty="0">
                <a:solidFill>
                  <a:srgbClr val="00114D"/>
                </a:solidFill>
              </a:rPr>
              <a:t>t</a:t>
            </a:r>
            <a:r>
              <a:rPr sz="1800" dirty="0">
                <a:solidFill>
                  <a:srgbClr val="00114D"/>
                </a:solidFill>
              </a:rPr>
              <a:t>ree</a:t>
            </a:r>
            <a:r>
              <a:rPr sz="1800" spc="-5" dirty="0">
                <a:solidFill>
                  <a:srgbClr val="00114D"/>
                </a:solidFill>
              </a:rPr>
              <a:t> </a:t>
            </a:r>
            <a:r>
              <a:rPr sz="1800" dirty="0">
                <a:solidFill>
                  <a:srgbClr val="00114D"/>
                </a:solidFill>
              </a:rPr>
              <a:t>are comple</a:t>
            </a:r>
            <a:r>
              <a:rPr sz="1800" spc="-10" dirty="0">
                <a:solidFill>
                  <a:srgbClr val="00114D"/>
                </a:solidFill>
              </a:rPr>
              <a:t>t</a:t>
            </a:r>
            <a:r>
              <a:rPr sz="1800" dirty="0">
                <a:solidFill>
                  <a:srgbClr val="00114D"/>
                </a:solidFill>
              </a:rPr>
              <a:t>e</a:t>
            </a:r>
            <a:r>
              <a:rPr sz="1800" spc="-5" dirty="0">
                <a:solidFill>
                  <a:srgbClr val="00114D"/>
                </a:solidFill>
              </a:rPr>
              <a:t> </a:t>
            </a:r>
            <a:r>
              <a:rPr sz="1800" dirty="0">
                <a:solidFill>
                  <a:srgbClr val="00114D"/>
                </a:solidFill>
              </a:rPr>
              <a:t>(en</a:t>
            </a:r>
            <a:r>
              <a:rPr sz="1800" spc="-10" dirty="0">
                <a:solidFill>
                  <a:srgbClr val="00114D"/>
                </a:solidFill>
              </a:rPr>
              <a:t>f</a:t>
            </a:r>
            <a:r>
              <a:rPr sz="1800" dirty="0">
                <a:solidFill>
                  <a:srgbClr val="00114D"/>
                </a:solidFill>
              </a:rPr>
              <a:t>orced</a:t>
            </a:r>
            <a:r>
              <a:rPr sz="1800" spc="-5" dirty="0">
                <a:solidFill>
                  <a:srgbClr val="00114D"/>
                </a:solidFill>
              </a:rPr>
              <a:t> </a:t>
            </a:r>
            <a:r>
              <a:rPr sz="1800" dirty="0">
                <a:solidFill>
                  <a:srgbClr val="00114D"/>
                </a:solidFill>
              </a:rPr>
              <a:t>wi</a:t>
            </a:r>
            <a:r>
              <a:rPr sz="1800" spc="-10" dirty="0">
                <a:solidFill>
                  <a:srgbClr val="00114D"/>
                </a:solidFill>
              </a:rPr>
              <a:t>t</a:t>
            </a:r>
            <a:r>
              <a:rPr sz="1800" dirty="0">
                <a:solidFill>
                  <a:srgbClr val="00114D"/>
                </a:solidFill>
              </a:rPr>
              <a:t>h</a:t>
            </a:r>
            <a:r>
              <a:rPr sz="1800" spc="-5" dirty="0">
                <a:solidFill>
                  <a:srgbClr val="00114D"/>
                </a:solidFill>
              </a:rPr>
              <a:t> </a:t>
            </a:r>
            <a:r>
              <a:rPr sz="1800" spc="-10" dirty="0">
                <a:solidFill>
                  <a:srgbClr val="00114D"/>
                </a:solidFill>
              </a:rPr>
              <a:t>t</a:t>
            </a:r>
            <a:r>
              <a:rPr sz="1800" dirty="0">
                <a:solidFill>
                  <a:srgbClr val="00114D"/>
                </a:solidFill>
              </a:rPr>
              <a:t>askwai</a:t>
            </a:r>
            <a:r>
              <a:rPr sz="1800" spc="-10" dirty="0">
                <a:solidFill>
                  <a:srgbClr val="00114D"/>
                </a:solidFill>
              </a:rPr>
              <a:t>t</a:t>
            </a:r>
            <a:r>
              <a:rPr sz="1800" dirty="0">
                <a:solidFill>
                  <a:srgbClr val="00114D"/>
                </a:solidFill>
              </a:rPr>
              <a:t>)</a:t>
            </a:r>
            <a:endParaRPr sz="1800" dirty="0">
              <a:solidFill>
                <a:srgbClr val="00114D"/>
              </a:solidFill>
            </a:endParaRPr>
          </a:p>
          <a:p>
            <a:pPr marL="355600" marR="158750" indent="-342900">
              <a:lnSpc>
                <a:spcPct val="130000"/>
              </a:lnSpc>
              <a:spcBef>
                <a:spcPts val="460"/>
              </a:spcBef>
              <a:buClr>
                <a:srgbClr val="CD120E"/>
              </a:buClr>
              <a:buSzPct val="120000"/>
              <a:buFont typeface="Courier New" panose="02070309020205020404"/>
              <a:buChar char="•"/>
              <a:tabLst>
                <a:tab pos="355600" algn="l"/>
                <a:tab pos="1414145" algn="l"/>
              </a:tabLst>
            </a:pPr>
            <a:r>
              <a:rPr sz="1800" b="1" spc="-5" dirty="0">
                <a:solidFill>
                  <a:srgbClr val="D9280D"/>
                </a:solidFill>
                <a:latin typeface="Courier New" panose="02070309020205020404"/>
                <a:cs typeface="Courier New" panose="02070309020205020404"/>
              </a:rPr>
              <a:t>x,</a:t>
            </a:r>
            <a:r>
              <a:rPr sz="1800" b="1" dirty="0">
                <a:solidFill>
                  <a:srgbClr val="D9280D"/>
                </a:solidFill>
                <a:latin typeface="Courier New" panose="02070309020205020404"/>
                <a:cs typeface="Courier New" panose="02070309020205020404"/>
              </a:rPr>
              <a:t>y </a:t>
            </a:r>
            <a:r>
              <a:rPr sz="1800" dirty="0">
                <a:solidFill>
                  <a:srgbClr val="00114D"/>
                </a:solidFill>
              </a:rPr>
              <a:t>are</a:t>
            </a:r>
            <a:r>
              <a:rPr sz="1800" spc="-5" dirty="0">
                <a:solidFill>
                  <a:srgbClr val="00114D"/>
                </a:solidFill>
              </a:rPr>
              <a:t> </a:t>
            </a:r>
            <a:r>
              <a:rPr sz="1800" dirty="0">
                <a:solidFill>
                  <a:srgbClr val="00114D"/>
                </a:solidFill>
              </a:rPr>
              <a:t>local</a:t>
            </a:r>
            <a:r>
              <a:rPr sz="1800" spc="-10" dirty="0">
                <a:solidFill>
                  <a:srgbClr val="00114D"/>
                </a:solidFill>
              </a:rPr>
              <a:t>,</a:t>
            </a:r>
            <a:r>
              <a:rPr sz="1800" spc="-5" dirty="0">
                <a:solidFill>
                  <a:srgbClr val="00114D"/>
                </a:solidFill>
              </a:rPr>
              <a:t> </a:t>
            </a:r>
            <a:r>
              <a:rPr sz="1800" dirty="0">
                <a:solidFill>
                  <a:srgbClr val="00114D"/>
                </a:solidFill>
              </a:rPr>
              <a:t>and</a:t>
            </a:r>
            <a:r>
              <a:rPr sz="1800" spc="-5" dirty="0">
                <a:solidFill>
                  <a:srgbClr val="00114D"/>
                </a:solidFill>
              </a:rPr>
              <a:t> </a:t>
            </a:r>
            <a:r>
              <a:rPr sz="1800" dirty="0">
                <a:solidFill>
                  <a:srgbClr val="00114D"/>
                </a:solidFill>
              </a:rPr>
              <a:t>so</a:t>
            </a:r>
            <a:r>
              <a:rPr sz="1800" spc="-5" dirty="0">
                <a:solidFill>
                  <a:srgbClr val="00114D"/>
                </a:solidFill>
              </a:rPr>
              <a:t> </a:t>
            </a:r>
            <a:r>
              <a:rPr sz="1800" dirty="0">
                <a:solidFill>
                  <a:srgbClr val="00114D"/>
                </a:solidFill>
              </a:rPr>
              <a:t>by</a:t>
            </a:r>
            <a:r>
              <a:rPr sz="1800" spc="-5" dirty="0">
                <a:solidFill>
                  <a:srgbClr val="00114D"/>
                </a:solidFill>
              </a:rPr>
              <a:t> </a:t>
            </a:r>
            <a:r>
              <a:rPr sz="1800" dirty="0">
                <a:solidFill>
                  <a:srgbClr val="00114D"/>
                </a:solidFill>
              </a:rPr>
              <a:t>de</a:t>
            </a:r>
            <a:r>
              <a:rPr sz="1800" spc="-10" dirty="0">
                <a:solidFill>
                  <a:srgbClr val="00114D"/>
                </a:solidFill>
              </a:rPr>
              <a:t>f</a:t>
            </a:r>
            <a:r>
              <a:rPr sz="1800" dirty="0">
                <a:solidFill>
                  <a:srgbClr val="00114D"/>
                </a:solidFill>
              </a:rPr>
              <a:t>aul</a:t>
            </a:r>
            <a:r>
              <a:rPr sz="1800" spc="-10" dirty="0">
                <a:solidFill>
                  <a:srgbClr val="00114D"/>
                </a:solidFill>
              </a:rPr>
              <a:t>t t</a:t>
            </a:r>
            <a:r>
              <a:rPr sz="1800" dirty="0">
                <a:solidFill>
                  <a:srgbClr val="00114D"/>
                </a:solidFill>
              </a:rPr>
              <a:t>hey</a:t>
            </a:r>
            <a:r>
              <a:rPr sz="1800" spc="-5" dirty="0">
                <a:solidFill>
                  <a:srgbClr val="00114D"/>
                </a:solidFill>
              </a:rPr>
              <a:t> </a:t>
            </a:r>
            <a:r>
              <a:rPr sz="1800" dirty="0">
                <a:solidFill>
                  <a:srgbClr val="00114D"/>
                </a:solidFill>
              </a:rPr>
              <a:t>are</a:t>
            </a:r>
            <a:r>
              <a:rPr lang="en-US" sz="1800" dirty="0">
                <a:solidFill>
                  <a:srgbClr val="00114D"/>
                </a:solidFill>
              </a:rPr>
              <a:t>  </a:t>
            </a:r>
            <a:r>
              <a:rPr sz="1800" dirty="0">
                <a:solidFill>
                  <a:srgbClr val="00114D"/>
                </a:solidFill>
              </a:rPr>
              <a:t>priva</a:t>
            </a:r>
            <a:r>
              <a:rPr sz="1800" spc="-10" dirty="0">
                <a:solidFill>
                  <a:srgbClr val="00114D"/>
                </a:solidFill>
              </a:rPr>
              <a:t>t</a:t>
            </a:r>
            <a:r>
              <a:rPr sz="1800" dirty="0">
                <a:solidFill>
                  <a:srgbClr val="00114D"/>
                </a:solidFill>
              </a:rPr>
              <a:t>e</a:t>
            </a:r>
            <a:r>
              <a:rPr sz="1800" spc="-5" dirty="0">
                <a:solidFill>
                  <a:srgbClr val="00114D"/>
                </a:solidFill>
              </a:rPr>
              <a:t> </a:t>
            </a:r>
            <a:r>
              <a:rPr sz="1800" spc="-10" dirty="0">
                <a:solidFill>
                  <a:srgbClr val="00114D"/>
                </a:solidFill>
              </a:rPr>
              <a:t>t</a:t>
            </a:r>
            <a:r>
              <a:rPr sz="1800" dirty="0">
                <a:solidFill>
                  <a:srgbClr val="00114D"/>
                </a:solidFill>
              </a:rPr>
              <a:t>o</a:t>
            </a:r>
            <a:r>
              <a:rPr sz="1800" spc="-5" dirty="0">
                <a:solidFill>
                  <a:srgbClr val="00114D"/>
                </a:solidFill>
              </a:rPr>
              <a:t> </a:t>
            </a:r>
            <a:r>
              <a:rPr sz="1800" dirty="0">
                <a:solidFill>
                  <a:srgbClr val="00114D"/>
                </a:solidFill>
              </a:rPr>
              <a:t>curren</a:t>
            </a:r>
            <a:r>
              <a:rPr sz="1800" spc="-10" dirty="0">
                <a:solidFill>
                  <a:srgbClr val="00114D"/>
                </a:solidFill>
              </a:rPr>
              <a:t>t</a:t>
            </a:r>
            <a:r>
              <a:rPr sz="1800" spc="-5" dirty="0">
                <a:solidFill>
                  <a:srgbClr val="00114D"/>
                </a:solidFill>
              </a:rPr>
              <a:t> </a:t>
            </a:r>
            <a:r>
              <a:rPr sz="1800" spc="-10" dirty="0">
                <a:solidFill>
                  <a:srgbClr val="00114D"/>
                </a:solidFill>
              </a:rPr>
              <a:t>t</a:t>
            </a:r>
            <a:r>
              <a:rPr sz="1800" dirty="0">
                <a:solidFill>
                  <a:srgbClr val="00114D"/>
                </a:solidFill>
              </a:rPr>
              <a:t>ask</a:t>
            </a:r>
            <a:endParaRPr sz="1800" dirty="0">
              <a:solidFill>
                <a:srgbClr val="00114D"/>
              </a:solidFill>
            </a:endParaRPr>
          </a:p>
          <a:p>
            <a:pPr marL="749300" marR="5080" indent="-279400">
              <a:lnSpc>
                <a:spcPct val="99000"/>
              </a:lnSpc>
              <a:spcBef>
                <a:spcPts val="595"/>
              </a:spcBef>
              <a:buNone/>
              <a:tabLst>
                <a:tab pos="755015" algn="l"/>
              </a:tabLst>
            </a:pPr>
            <a:r>
              <a:rPr sz="1800" dirty="0">
                <a:solidFill>
                  <a:srgbClr val="00114D"/>
                </a:solidFill>
              </a:rPr>
              <a:t>–	</a:t>
            </a:r>
            <a:r>
              <a:rPr sz="1800" dirty="0"/>
              <a:t>mu</a:t>
            </a:r>
            <a:r>
              <a:rPr sz="1800" spc="-10" dirty="0"/>
              <a:t>st</a:t>
            </a:r>
            <a:r>
              <a:rPr sz="1800" spc="-5" dirty="0"/>
              <a:t> </a:t>
            </a:r>
            <a:r>
              <a:rPr sz="1800" dirty="0"/>
              <a:t>be</a:t>
            </a:r>
            <a:r>
              <a:rPr sz="1800" spc="-5" dirty="0"/>
              <a:t> </a:t>
            </a:r>
            <a:r>
              <a:rPr sz="1800" dirty="0"/>
              <a:t>shared</a:t>
            </a:r>
            <a:r>
              <a:rPr sz="1800" spc="-5" dirty="0"/>
              <a:t> </a:t>
            </a:r>
            <a:r>
              <a:rPr sz="1800" dirty="0"/>
              <a:t>on</a:t>
            </a:r>
            <a:r>
              <a:rPr sz="1800" spc="-5" dirty="0"/>
              <a:t> </a:t>
            </a:r>
            <a:r>
              <a:rPr sz="1800" dirty="0"/>
              <a:t>child</a:t>
            </a:r>
            <a:r>
              <a:rPr sz="1800" spc="-5" dirty="0"/>
              <a:t> t</a:t>
            </a:r>
            <a:r>
              <a:rPr sz="1800" dirty="0"/>
              <a:t>asks</a:t>
            </a:r>
            <a:r>
              <a:rPr sz="1800" spc="-5" dirty="0"/>
              <a:t> </a:t>
            </a:r>
            <a:r>
              <a:rPr sz="1800" dirty="0"/>
              <a:t>so</a:t>
            </a:r>
            <a:r>
              <a:rPr sz="1800" spc="-5" dirty="0"/>
              <a:t> t</a:t>
            </a:r>
            <a:r>
              <a:rPr sz="1800" dirty="0"/>
              <a:t>hey </a:t>
            </a:r>
            <a:r>
              <a:rPr sz="1800" dirty="0">
                <a:solidFill>
                  <a:srgbClr val="00114D"/>
                </a:solidFill>
              </a:rPr>
              <a:t>don’</a:t>
            </a:r>
            <a:r>
              <a:rPr sz="1800" spc="-5" dirty="0">
                <a:solidFill>
                  <a:srgbClr val="00114D"/>
                </a:solidFill>
              </a:rPr>
              <a:t>t </a:t>
            </a:r>
            <a:r>
              <a:rPr sz="1800" dirty="0">
                <a:solidFill>
                  <a:srgbClr val="00114D"/>
                </a:solidFill>
              </a:rPr>
              <a:t>crea</a:t>
            </a:r>
            <a:r>
              <a:rPr sz="1800" spc="-5" dirty="0">
                <a:solidFill>
                  <a:srgbClr val="00114D"/>
                </a:solidFill>
              </a:rPr>
              <a:t>t</a:t>
            </a:r>
            <a:r>
              <a:rPr sz="1800" dirty="0">
                <a:solidFill>
                  <a:srgbClr val="00114D"/>
                </a:solidFill>
              </a:rPr>
              <a:t>e</a:t>
            </a:r>
            <a:r>
              <a:rPr sz="1800" spc="-5" dirty="0">
                <a:solidFill>
                  <a:srgbClr val="00114D"/>
                </a:solidFill>
              </a:rPr>
              <a:t> t</a:t>
            </a:r>
            <a:r>
              <a:rPr sz="1800" dirty="0">
                <a:solidFill>
                  <a:srgbClr val="00114D"/>
                </a:solidFill>
              </a:rPr>
              <a:t>heir</a:t>
            </a:r>
            <a:r>
              <a:rPr sz="1800" spc="-5" dirty="0">
                <a:solidFill>
                  <a:srgbClr val="00114D"/>
                </a:solidFill>
              </a:rPr>
              <a:t> </a:t>
            </a:r>
            <a:r>
              <a:rPr sz="1800" dirty="0">
                <a:solidFill>
                  <a:srgbClr val="00114D"/>
                </a:solidFill>
              </a:rPr>
              <a:t>own</a:t>
            </a:r>
            <a:r>
              <a:rPr sz="1800" spc="-5" dirty="0">
                <a:solidFill>
                  <a:srgbClr val="00114D"/>
                </a:solidFill>
              </a:rPr>
              <a:t> f</a:t>
            </a:r>
            <a:r>
              <a:rPr sz="1800" dirty="0">
                <a:solidFill>
                  <a:srgbClr val="00114D"/>
                </a:solidFill>
              </a:rPr>
              <a:t>i</a:t>
            </a:r>
            <a:r>
              <a:rPr sz="1800" spc="-10" dirty="0">
                <a:solidFill>
                  <a:srgbClr val="00114D"/>
                </a:solidFill>
              </a:rPr>
              <a:t>rst</a:t>
            </a:r>
            <a:r>
              <a:rPr sz="1800" dirty="0">
                <a:solidFill>
                  <a:srgbClr val="00114D"/>
                </a:solidFill>
              </a:rPr>
              <a:t>priva</a:t>
            </a:r>
            <a:r>
              <a:rPr sz="1800" spc="-5" dirty="0">
                <a:solidFill>
                  <a:srgbClr val="00114D"/>
                </a:solidFill>
              </a:rPr>
              <a:t>t</a:t>
            </a:r>
            <a:r>
              <a:rPr sz="1800" dirty="0">
                <a:solidFill>
                  <a:srgbClr val="00114D"/>
                </a:solidFill>
              </a:rPr>
              <a:t>e copies</a:t>
            </a:r>
            <a:r>
              <a:rPr sz="1800" spc="-5" dirty="0">
                <a:solidFill>
                  <a:srgbClr val="00114D"/>
                </a:solidFill>
              </a:rPr>
              <a:t> </a:t>
            </a:r>
            <a:r>
              <a:rPr sz="1800" dirty="0">
                <a:solidFill>
                  <a:srgbClr val="00114D"/>
                </a:solidFill>
              </a:rPr>
              <a:t>a</a:t>
            </a:r>
            <a:r>
              <a:rPr sz="1800" spc="-5" dirty="0">
                <a:solidFill>
                  <a:srgbClr val="00114D"/>
                </a:solidFill>
              </a:rPr>
              <a:t>t t</a:t>
            </a:r>
            <a:r>
              <a:rPr sz="1800" dirty="0">
                <a:solidFill>
                  <a:srgbClr val="00114D"/>
                </a:solidFill>
              </a:rPr>
              <a:t>his</a:t>
            </a:r>
            <a:r>
              <a:rPr sz="1800" spc="-5" dirty="0">
                <a:solidFill>
                  <a:srgbClr val="00114D"/>
                </a:solidFill>
              </a:rPr>
              <a:t> </a:t>
            </a:r>
            <a:r>
              <a:rPr sz="1800" dirty="0">
                <a:solidFill>
                  <a:srgbClr val="00114D"/>
                </a:solidFill>
              </a:rPr>
              <a:t>level</a:t>
            </a:r>
            <a:r>
              <a:rPr sz="1800" spc="-5" dirty="0">
                <a:solidFill>
                  <a:srgbClr val="00114D"/>
                </a:solidFill>
              </a:rPr>
              <a:t>!</a:t>
            </a:r>
            <a:endParaRPr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algn="ctr" eaLnBrk="1" hangingPunct="1"/>
            <a:r>
              <a:rPr lang="zh-CN" altLang="en-US" b="1" smtClean="0">
                <a:solidFill>
                  <a:srgbClr val="003399"/>
                </a:solidFill>
              </a:rPr>
              <a:t>数据域属性子句</a:t>
            </a:r>
            <a:endParaRPr lang="zh-CN" altLang="en-US" b="1" smtClean="0">
              <a:solidFill>
                <a:srgbClr val="003399"/>
              </a:solidFill>
            </a:endParaRPr>
          </a:p>
        </p:txBody>
      </p:sp>
      <p:sp>
        <p:nvSpPr>
          <p:cNvPr id="53251" name="Rectangle 3"/>
          <p:cNvSpPr>
            <a:spLocks noGrp="1" noChangeArrowheads="1"/>
          </p:cNvSpPr>
          <p:nvPr>
            <p:ph type="body" idx="1"/>
          </p:nvPr>
        </p:nvSpPr>
        <p:spPr>
          <a:xfrm>
            <a:off x="1571604" y="1357298"/>
            <a:ext cx="3744912" cy="4530725"/>
          </a:xfrm>
        </p:spPr>
        <p:txBody>
          <a:bodyPr>
            <a:normAutofit lnSpcReduction="10000"/>
          </a:bodyPr>
          <a:lstStyle/>
          <a:p>
            <a:pPr lvl="1" eaLnBrk="1" hangingPunct="1"/>
            <a:r>
              <a:rPr lang="en-US" altLang="zh-CN" dirty="0" smtClean="0">
                <a:hlinkClick r:id="rId1" action="ppaction://hlinksldjump"/>
              </a:rPr>
              <a:t>private</a:t>
            </a:r>
            <a:r>
              <a:rPr lang="zh-CN" altLang="en-US" dirty="0" smtClean="0">
                <a:hlinkClick r:id="rId1" action="ppaction://hlinksldjump"/>
              </a:rPr>
              <a:t>子句</a:t>
            </a:r>
            <a:endParaRPr lang="zh-CN" altLang="en-US" dirty="0" smtClean="0"/>
          </a:p>
          <a:p>
            <a:pPr lvl="1" eaLnBrk="1" hangingPunct="1"/>
            <a:r>
              <a:rPr lang="en-US" altLang="zh-CN" dirty="0" smtClean="0">
                <a:hlinkClick r:id="rId2" action="ppaction://hlinksldjump"/>
              </a:rPr>
              <a:t>shared</a:t>
            </a:r>
            <a:r>
              <a:rPr lang="zh-CN" altLang="en-US" dirty="0" smtClean="0">
                <a:hlinkClick r:id="rId2" action="ppaction://hlinksldjump"/>
              </a:rPr>
              <a:t>子句</a:t>
            </a:r>
            <a:endParaRPr lang="en-US" altLang="zh-CN" dirty="0" smtClean="0"/>
          </a:p>
          <a:p>
            <a:pPr lvl="1" eaLnBrk="1" hangingPunct="1"/>
            <a:r>
              <a:rPr lang="en-US" altLang="zh-CN" dirty="0" smtClean="0">
                <a:hlinkClick r:id="rId3" action="ppaction://hlinksldjump"/>
              </a:rPr>
              <a:t>default</a:t>
            </a:r>
            <a:r>
              <a:rPr lang="zh-CN" altLang="en-US" dirty="0" smtClean="0">
                <a:hlinkClick r:id="rId3" action="ppaction://hlinksldjump"/>
              </a:rPr>
              <a:t>子句</a:t>
            </a:r>
            <a:endParaRPr lang="en-US" altLang="zh-CN" dirty="0" smtClean="0"/>
          </a:p>
          <a:p>
            <a:pPr lvl="1" eaLnBrk="1" hangingPunct="1"/>
            <a:r>
              <a:rPr lang="en-US" altLang="zh-CN" dirty="0" err="1" smtClean="0">
                <a:hlinkClick r:id="rId4" action="ppaction://hlinksldjump"/>
              </a:rPr>
              <a:t>firstprivate</a:t>
            </a:r>
            <a:r>
              <a:rPr lang="zh-CN" altLang="en-US" dirty="0" smtClean="0">
                <a:hlinkClick r:id="rId4" action="ppaction://hlinksldjump"/>
              </a:rPr>
              <a:t>子句</a:t>
            </a:r>
            <a:endParaRPr lang="en-US" altLang="zh-CN" dirty="0" smtClean="0"/>
          </a:p>
          <a:p>
            <a:pPr lvl="1" eaLnBrk="1" hangingPunct="1"/>
            <a:r>
              <a:rPr lang="en-US" altLang="zh-CN" dirty="0" err="1" smtClean="0">
                <a:hlinkClick r:id="rId5" action="ppaction://hlinksldjump"/>
              </a:rPr>
              <a:t>lastprivate</a:t>
            </a:r>
            <a:r>
              <a:rPr lang="zh-CN" altLang="en-US" dirty="0" smtClean="0">
                <a:hlinkClick r:id="rId5" action="ppaction://hlinksldjump"/>
              </a:rPr>
              <a:t>子句</a:t>
            </a:r>
            <a:endParaRPr lang="zh-CN" altLang="en-US" dirty="0" smtClean="0"/>
          </a:p>
          <a:p>
            <a:pPr lvl="1" eaLnBrk="1" hangingPunct="1"/>
            <a:r>
              <a:rPr lang="en-US" altLang="zh-CN" u="sng" dirty="0" err="1" smtClean="0">
                <a:solidFill>
                  <a:schemeClr val="hlink"/>
                </a:solidFill>
              </a:rPr>
              <a:t>threadprivate</a:t>
            </a:r>
            <a:r>
              <a:rPr lang="zh-CN" altLang="en-US" u="sng" dirty="0" smtClean="0">
                <a:solidFill>
                  <a:schemeClr val="hlink"/>
                </a:solidFill>
              </a:rPr>
              <a:t>子句</a:t>
            </a:r>
            <a:endParaRPr lang="zh-CN" altLang="en-US" u="sng" dirty="0" smtClean="0">
              <a:solidFill>
                <a:schemeClr val="hlink"/>
              </a:solidFill>
            </a:endParaRPr>
          </a:p>
          <a:p>
            <a:pPr lvl="1" eaLnBrk="1" hangingPunct="1"/>
            <a:r>
              <a:rPr lang="en-US" altLang="zh-CN" u="sng" dirty="0" err="1" smtClean="0">
                <a:solidFill>
                  <a:schemeClr val="hlink"/>
                </a:solidFill>
              </a:rPr>
              <a:t>copyprivate</a:t>
            </a:r>
            <a:r>
              <a:rPr lang="zh-CN" altLang="en-US" u="sng" dirty="0" smtClean="0">
                <a:solidFill>
                  <a:schemeClr val="hlink"/>
                </a:solidFill>
              </a:rPr>
              <a:t>子句</a:t>
            </a:r>
            <a:endParaRPr lang="zh-CN" altLang="en-US" u="sng" dirty="0" smtClean="0">
              <a:solidFill>
                <a:schemeClr val="hlink"/>
              </a:solidFill>
            </a:endParaRPr>
          </a:p>
          <a:p>
            <a:pPr lvl="1" eaLnBrk="1" hangingPunct="1"/>
            <a:r>
              <a:rPr lang="en-US" altLang="zh-CN" dirty="0" err="1" smtClean="0">
                <a:hlinkClick r:id="rId6" action="ppaction://hlinksldjump"/>
              </a:rPr>
              <a:t>copyin</a:t>
            </a:r>
            <a:r>
              <a:rPr lang="zh-CN" altLang="en-US" dirty="0" smtClean="0">
                <a:hlinkClick r:id="rId6" action="ppaction://hlinksldjump"/>
              </a:rPr>
              <a:t>子句</a:t>
            </a:r>
            <a:endParaRPr lang="en-US" altLang="zh-CN" dirty="0" smtClean="0"/>
          </a:p>
          <a:p>
            <a:pPr lvl="1" eaLnBrk="1" hangingPunct="1"/>
            <a:r>
              <a:rPr lang="en-US" altLang="zh-CN" dirty="0" smtClean="0">
                <a:hlinkClick r:id="rId6" action="ppaction://hlinksldjump"/>
              </a:rPr>
              <a:t>reduction</a:t>
            </a:r>
            <a:r>
              <a:rPr lang="zh-CN" altLang="en-US" dirty="0" smtClean="0">
                <a:hlinkClick r:id="rId6" action="ppaction://hlinksldjump"/>
              </a:rPr>
              <a:t>子句</a:t>
            </a:r>
            <a:endParaRPr lang="en-US" altLang="zh-CN" dirty="0" smtClean="0"/>
          </a:p>
          <a:p>
            <a:pPr lvl="1" eaLnBrk="1" hangingPunct="1"/>
            <a:endParaRPr lang="en-US" altLang="zh-CN" dirty="0" smtClean="0"/>
          </a:p>
        </p:txBody>
      </p:sp>
      <p:sp>
        <p:nvSpPr>
          <p:cNvPr id="5325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r>
              <a:rPr lang="en-US" altLang="zh-CN" b="1" smtClean="0"/>
              <a:t>private</a:t>
            </a:r>
            <a:r>
              <a:rPr lang="zh-CN" altLang="en-US" b="1" smtClean="0"/>
              <a:t>子句</a:t>
            </a:r>
            <a:endParaRPr lang="en-US" altLang="zh-CN" b="1" smtClean="0"/>
          </a:p>
        </p:txBody>
      </p:sp>
      <p:sp>
        <p:nvSpPr>
          <p:cNvPr id="54275" name="Rectangle 3"/>
          <p:cNvSpPr>
            <a:spLocks noGrp="1" noChangeArrowheads="1"/>
          </p:cNvSpPr>
          <p:nvPr>
            <p:ph type="body" sz="half" idx="4294967295"/>
          </p:nvPr>
        </p:nvSpPr>
        <p:spPr>
          <a:xfrm>
            <a:off x="285720" y="1500174"/>
            <a:ext cx="8143900" cy="4843459"/>
          </a:xfrm>
        </p:spPr>
        <p:txBody>
          <a:bodyPr/>
          <a:lstStyle/>
          <a:p>
            <a:pPr eaLnBrk="1" hangingPunct="1"/>
            <a:r>
              <a:rPr lang="en-US" altLang="zh-CN" sz="2800" dirty="0" smtClean="0"/>
              <a:t>private</a:t>
            </a:r>
            <a:r>
              <a:rPr lang="zh-CN" altLang="en-US" sz="2800" dirty="0" smtClean="0"/>
              <a:t>子句表示它列出的变量对于每个线程是局部的 。</a:t>
            </a:r>
            <a:endParaRPr lang="zh-CN" altLang="en-US" sz="2800" dirty="0" smtClean="0"/>
          </a:p>
          <a:p>
            <a:pPr eaLnBrk="1" hangingPunct="1"/>
            <a:r>
              <a:rPr lang="zh-CN" altLang="en-US" sz="2800" dirty="0" smtClean="0"/>
              <a:t>语句格式</a:t>
            </a:r>
            <a:endParaRPr lang="zh-CN" altLang="en-US" sz="2800" dirty="0" smtClean="0"/>
          </a:p>
          <a:p>
            <a:pPr lvl="1" eaLnBrk="1" hangingPunct="1"/>
            <a:r>
              <a:rPr lang="en-US" altLang="zh-CN" sz="2300" dirty="0" smtClean="0"/>
              <a:t>private(list)</a:t>
            </a:r>
            <a:endParaRPr lang="en-US" altLang="zh-CN" sz="2300" dirty="0" smtClean="0"/>
          </a:p>
        </p:txBody>
      </p:sp>
      <p:sp>
        <p:nvSpPr>
          <p:cNvPr id="54276"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endParaRPr lang="zh-CN" altLang="en-US"/>
          </a:p>
        </p:txBody>
      </p:sp>
      <p:sp>
        <p:nvSpPr>
          <p:cNvPr id="6" name="内容占位符 5"/>
          <p:cNvSpPr>
            <a:spLocks noGrp="1"/>
          </p:cNvSpPr>
          <p:nvPr>
            <p:ph idx="1"/>
          </p:nvPr>
        </p:nvSpPr>
        <p:spPr>
          <a:xfrm>
            <a:off x="214282" y="1142984"/>
            <a:ext cx="8715436" cy="5000660"/>
          </a:xfrm>
        </p:spPr>
        <p:txBody>
          <a:bodyPr/>
          <a:lstStyle/>
          <a:p>
            <a:pPr algn="just"/>
            <a:r>
              <a:rPr lang="en-US" altLang="zh-CN" sz="2400" dirty="0" smtClean="0"/>
              <a:t>private</a:t>
            </a:r>
            <a:r>
              <a:rPr lang="zh-CN" altLang="en-US" sz="2400" dirty="0" smtClean="0"/>
              <a:t>子句用于将一个或多个变量声明成线程私有的变量，变量声明成私有变量后，指定每个线程都有它自己的变量私有副本，其他线程无法访问私有副本。即使在并行区域外有同名的共享变量，共享变量在并行区域内不起任何作用，并且并行区域内不会操作到外面的共享</a:t>
            </a:r>
            <a:r>
              <a:rPr lang="zh-CN" altLang="en-US" dirty="0" smtClean="0"/>
              <a:t>。</a:t>
            </a:r>
            <a:endParaRPr lang="zh-CN" altLang="en-US" dirty="0" smtClean="0"/>
          </a:p>
          <a:p>
            <a:endParaRPr lang="zh-CN" altLang="en-US" dirty="0"/>
          </a:p>
        </p:txBody>
      </p:sp>
      <p:sp>
        <p:nvSpPr>
          <p:cNvPr id="7" name="Rectangle 7"/>
          <p:cNvSpPr>
            <a:spLocks noChangeArrowheads="1"/>
          </p:cNvSpPr>
          <p:nvPr/>
        </p:nvSpPr>
        <p:spPr bwMode="auto">
          <a:xfrm>
            <a:off x="500034" y="3128987"/>
            <a:ext cx="4572000" cy="3800475"/>
          </a:xfrm>
          <a:prstGeom prst="rect">
            <a:avLst/>
          </a:prstGeom>
          <a:noFill/>
          <a:ln w="9525">
            <a:solidFill>
              <a:schemeClr val="tx1"/>
            </a:solidFill>
            <a:prstDash val="dash"/>
            <a:miter lim="800000"/>
          </a:ln>
        </p:spPr>
        <p:txBody>
          <a:bodyPr>
            <a:spAutoFit/>
          </a:bodyPr>
          <a:lstStyle/>
          <a:p>
            <a:r>
              <a:rPr lang="en-US" altLang="zh-CN" dirty="0"/>
              <a:t>#include &lt;</a:t>
            </a:r>
            <a:r>
              <a:rPr lang="en-US" altLang="zh-CN" dirty="0" err="1"/>
              <a:t>omp.h</a:t>
            </a:r>
            <a:r>
              <a:rPr lang="en-US" altLang="zh-CN" dirty="0"/>
              <a:t>&gt;</a:t>
            </a:r>
            <a:endParaRPr lang="en-US" altLang="zh-CN" dirty="0"/>
          </a:p>
          <a:p>
            <a:r>
              <a:rPr lang="en-US" altLang="zh-CN" dirty="0"/>
              <a:t>#include &lt;</a:t>
            </a:r>
            <a:r>
              <a:rPr lang="en-US" altLang="zh-CN" dirty="0" err="1"/>
              <a:t>stdio.h</a:t>
            </a:r>
            <a:r>
              <a:rPr lang="en-US" altLang="zh-CN" dirty="0"/>
              <a:t>&gt;</a:t>
            </a:r>
            <a:endParaRPr lang="en-US" altLang="zh-CN" dirty="0"/>
          </a:p>
          <a:p>
            <a:r>
              <a:rPr lang="en-US" altLang="zh-CN" dirty="0"/>
              <a:t>main()</a:t>
            </a:r>
            <a:endParaRPr lang="en-US" altLang="zh-CN" dirty="0"/>
          </a:p>
          <a:p>
            <a:r>
              <a:rPr lang="en-US" altLang="zh-CN" dirty="0"/>
              <a:t>{</a:t>
            </a:r>
            <a:endParaRPr lang="en-US" altLang="zh-CN" dirty="0"/>
          </a:p>
          <a:p>
            <a:r>
              <a:rPr lang="en-US" altLang="zh-CN" dirty="0" err="1"/>
              <a:t>int</a:t>
            </a:r>
            <a:r>
              <a:rPr lang="en-US" altLang="zh-CN" dirty="0"/>
              <a:t> k = 100;</a:t>
            </a:r>
            <a:endParaRPr lang="en-US" altLang="zh-CN" dirty="0"/>
          </a:p>
          <a:p>
            <a:r>
              <a:rPr lang="en-US" altLang="zh-CN" dirty="0"/>
              <a:t>#</a:t>
            </a:r>
            <a:r>
              <a:rPr lang="en-US" altLang="zh-CN" dirty="0" err="1"/>
              <a:t>pragma</a:t>
            </a:r>
            <a:r>
              <a:rPr lang="en-US" altLang="zh-CN" dirty="0"/>
              <a:t> </a:t>
            </a:r>
            <a:r>
              <a:rPr lang="en-US" altLang="zh-CN" dirty="0" err="1"/>
              <a:t>omp</a:t>
            </a:r>
            <a:r>
              <a:rPr lang="en-US" altLang="zh-CN" dirty="0"/>
              <a:t> parallel for private(k)</a:t>
            </a:r>
            <a:endParaRPr lang="en-US" altLang="zh-CN" dirty="0"/>
          </a:p>
          <a:p>
            <a:r>
              <a:rPr lang="en-US" altLang="zh-CN" dirty="0"/>
              <a:t>         for ( k=0; k &lt; 10; k++)</a:t>
            </a:r>
            <a:endParaRPr lang="en-US" altLang="zh-CN" dirty="0"/>
          </a:p>
          <a:p>
            <a:r>
              <a:rPr lang="en-US" altLang="zh-CN" dirty="0"/>
              <a:t>         {</a:t>
            </a:r>
            <a:endParaRPr lang="en-US" altLang="zh-CN" dirty="0"/>
          </a:p>
          <a:p>
            <a:r>
              <a:rPr lang="en-US" altLang="zh-CN" dirty="0"/>
              <a:t>                   </a:t>
            </a:r>
            <a:r>
              <a:rPr lang="en-US" altLang="zh-CN" dirty="0" err="1"/>
              <a:t>printf</a:t>
            </a:r>
            <a:r>
              <a:rPr lang="en-US" altLang="zh-CN" dirty="0"/>
              <a:t>("k=%d\n", k);</a:t>
            </a:r>
            <a:endParaRPr lang="en-US" altLang="zh-CN" dirty="0"/>
          </a:p>
          <a:p>
            <a:r>
              <a:rPr lang="en-US" altLang="zh-CN" dirty="0"/>
              <a:t>         }</a:t>
            </a:r>
            <a:endParaRPr lang="en-US" altLang="zh-CN" dirty="0"/>
          </a:p>
          <a:p>
            <a:r>
              <a:rPr lang="en-US" altLang="zh-CN" dirty="0" err="1"/>
              <a:t>printf</a:t>
            </a:r>
            <a:r>
              <a:rPr lang="en-US" altLang="zh-CN" dirty="0"/>
              <a:t>("last k=%d\</a:t>
            </a:r>
            <a:r>
              <a:rPr lang="en-US" altLang="zh-CN" dirty="0" err="1"/>
              <a:t>n",k</a:t>
            </a:r>
            <a:r>
              <a:rPr lang="en-US" altLang="zh-CN" dirty="0"/>
              <a:t>);</a:t>
            </a:r>
            <a:endParaRPr lang="en-US" altLang="zh-CN" dirty="0"/>
          </a:p>
          <a:p>
            <a:r>
              <a:rPr lang="en-US" altLang="zh-CN" dirty="0"/>
              <a:t>}</a:t>
            </a:r>
            <a:endParaRPr lang="en-US" altLang="zh-CN" dirty="0"/>
          </a:p>
          <a:p>
            <a:pPr>
              <a:spcBef>
                <a:spcPct val="50000"/>
              </a:spcBef>
            </a:pPr>
            <a:endParaRPr lang="en-US" altLang="zh-CN" dirty="0"/>
          </a:p>
        </p:txBody>
      </p:sp>
      <p:sp>
        <p:nvSpPr>
          <p:cNvPr id="8" name="内容占位符 3"/>
          <p:cNvSpPr txBox="1"/>
          <p:nvPr/>
        </p:nvSpPr>
        <p:spPr>
          <a:xfrm>
            <a:off x="5248308" y="2928934"/>
            <a:ext cx="4038600" cy="378619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程序执行后打印的结果如下：</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k=6</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k=7</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k=8</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k=9</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k=0</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k=1</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k=2</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k=3</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k=4</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000" b="0" i="0" u="none" strike="noStrike" kern="1200" cap="none" spc="0" normalizeH="0" baseline="0" noProof="0" dirty="0" smtClean="0">
                <a:ln>
                  <a:noFill/>
                </a:ln>
                <a:solidFill>
                  <a:schemeClr val="tx1"/>
                </a:solidFill>
                <a:effectLst/>
                <a:uLnTx/>
                <a:uFillTx/>
                <a:latin typeface="+mn-lt"/>
                <a:ea typeface="+mn-ea"/>
                <a:cs typeface="+mn-cs"/>
              </a:rPr>
              <a:t>k=5</a:t>
            </a:r>
            <a:endParaRPr kumimoji="0" lang="en-US" altLang="zh-CN"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last k=100</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从打印结果可以看出，</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for</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循环前的变量</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k</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和循环区域内的变量</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k</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其实是两个不同的变量。</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defRPr/>
            </a:pP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用</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private</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子句声明的私有变量的初始值在并行区域的入口处是未定义的，它并不会继承同名共享变量的值。</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850900"/>
          </a:xfrm>
        </p:spPr>
        <p:txBody>
          <a:bodyPr/>
          <a:lstStyle/>
          <a:p>
            <a:pPr eaLnBrk="1" hangingPunct="1"/>
            <a:r>
              <a:rPr lang="en-US" altLang="zh-CN" b="1" dirty="0" smtClean="0"/>
              <a:t>shared</a:t>
            </a:r>
            <a:r>
              <a:rPr lang="zh-CN" altLang="en-US" b="1" dirty="0" smtClean="0"/>
              <a:t>子句</a:t>
            </a:r>
            <a:endParaRPr lang="en-US" altLang="zh-CN" b="1" dirty="0" smtClean="0"/>
          </a:p>
        </p:txBody>
      </p:sp>
      <p:sp>
        <p:nvSpPr>
          <p:cNvPr id="56323" name="Rectangle 3"/>
          <p:cNvSpPr>
            <a:spLocks noGrp="1" noChangeArrowheads="1"/>
          </p:cNvSpPr>
          <p:nvPr>
            <p:ph type="body" idx="1"/>
          </p:nvPr>
        </p:nvSpPr>
        <p:spPr>
          <a:xfrm>
            <a:off x="468313" y="1268413"/>
            <a:ext cx="8229600" cy="4897437"/>
          </a:xfrm>
        </p:spPr>
        <p:txBody>
          <a:bodyPr/>
          <a:lstStyle/>
          <a:p>
            <a:pPr eaLnBrk="1" hangingPunct="1"/>
            <a:r>
              <a:rPr lang="en-US" altLang="zh-CN" dirty="0" smtClean="0"/>
              <a:t>shared</a:t>
            </a:r>
            <a:r>
              <a:rPr lang="zh-CN" altLang="en-US" dirty="0" smtClean="0"/>
              <a:t>子句表示它所列出的变量被线程组中所有的线程共享</a:t>
            </a:r>
            <a:endParaRPr lang="zh-CN" altLang="en-US" dirty="0" smtClean="0"/>
          </a:p>
          <a:p>
            <a:pPr eaLnBrk="1" hangingPunct="1"/>
            <a:r>
              <a:rPr lang="zh-CN" altLang="en-US" dirty="0" smtClean="0"/>
              <a:t>所有线程都能对它进行读写访问</a:t>
            </a:r>
            <a:endParaRPr lang="zh-CN" altLang="en-US" dirty="0" smtClean="0"/>
          </a:p>
          <a:p>
            <a:pPr eaLnBrk="1" hangingPunct="1"/>
            <a:r>
              <a:rPr lang="zh-CN" altLang="en-US" dirty="0" smtClean="0"/>
              <a:t>语句格式</a:t>
            </a:r>
            <a:endParaRPr lang="zh-CN" altLang="en-US" dirty="0" smtClean="0"/>
          </a:p>
          <a:p>
            <a:pPr lvl="1" eaLnBrk="1" hangingPunct="1"/>
            <a:r>
              <a:rPr lang="en-US" altLang="zh-CN" dirty="0" smtClean="0"/>
              <a:t>shared (list)</a:t>
            </a:r>
            <a:endParaRPr lang="en-US" altLang="zh-CN" dirty="0" smtClean="0"/>
          </a:p>
          <a:p>
            <a:pPr lvl="1"/>
            <a:r>
              <a:rPr lang="zh-CN" altLang="en-US" sz="2000" dirty="0" smtClean="0"/>
              <a:t>需要注意的是，在并行区域内使用共享变量时，如果存在写操作，必须对共享变量加以保护，否则不要轻易使用共享变量，尽量将共享变量的访问转化为私有变量的访问。</a:t>
            </a:r>
            <a:endParaRPr lang="zh-CN" altLang="en-US" sz="2000" dirty="0" smtClean="0"/>
          </a:p>
          <a:p>
            <a:pPr lvl="1"/>
            <a:r>
              <a:rPr lang="zh-CN" altLang="en-US" sz="2000" dirty="0" smtClean="0"/>
              <a:t>循环迭代变量在循环构造区域里是私有的。声明在循环构造区域内的自动变量都是私有的。</a:t>
            </a:r>
            <a:endParaRPr lang="zh-CN" altLang="en-US" sz="2000" dirty="0" smtClean="0"/>
          </a:p>
          <a:p>
            <a:pPr lvl="1" eaLnBrk="1" hangingPunct="1"/>
            <a:endParaRPr lang="en-US" altLang="zh-CN" dirty="0" smtClean="0"/>
          </a:p>
        </p:txBody>
      </p:sp>
      <p:sp>
        <p:nvSpPr>
          <p:cNvPr id="5632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zh-CN" b="1" smtClean="0"/>
              <a:t>default</a:t>
            </a:r>
            <a:r>
              <a:rPr lang="zh-CN" altLang="en-US" b="1" smtClean="0"/>
              <a:t>子句</a:t>
            </a:r>
            <a:endParaRPr lang="en-US" altLang="zh-CN" b="1" smtClean="0"/>
          </a:p>
        </p:txBody>
      </p:sp>
      <p:sp>
        <p:nvSpPr>
          <p:cNvPr id="57347" name="Rectangle 3"/>
          <p:cNvSpPr>
            <a:spLocks noGrp="1" noChangeArrowheads="1"/>
          </p:cNvSpPr>
          <p:nvPr>
            <p:ph type="body" idx="1"/>
          </p:nvPr>
        </p:nvSpPr>
        <p:spPr/>
        <p:txBody>
          <a:bodyPr/>
          <a:lstStyle/>
          <a:p>
            <a:pPr>
              <a:lnSpc>
                <a:spcPct val="150000"/>
              </a:lnSpc>
            </a:pPr>
            <a:r>
              <a:rPr lang="en-US" altLang="zh-CN" sz="2800" dirty="0" smtClean="0"/>
              <a:t>default</a:t>
            </a:r>
            <a:r>
              <a:rPr lang="zh-CN" altLang="en-US" sz="2800" dirty="0" smtClean="0"/>
              <a:t>子句用来允许用户控制并行区域中变量的共享属性。</a:t>
            </a:r>
            <a:endParaRPr lang="zh-CN" altLang="en-US" sz="2800" dirty="0" smtClean="0"/>
          </a:p>
          <a:p>
            <a:pPr>
              <a:lnSpc>
                <a:spcPct val="150000"/>
              </a:lnSpc>
            </a:pPr>
            <a:r>
              <a:rPr lang="zh-CN" altLang="en-US" sz="2800" dirty="0" smtClean="0"/>
              <a:t>用法如下：</a:t>
            </a:r>
            <a:r>
              <a:rPr lang="en-US" altLang="zh-CN" sz="2800" b="1" dirty="0" smtClean="0"/>
              <a:t>default(shared | none)</a:t>
            </a:r>
            <a:endParaRPr lang="zh-CN" altLang="en-US" sz="2800" dirty="0" smtClean="0"/>
          </a:p>
          <a:p>
            <a:pPr lvl="1">
              <a:lnSpc>
                <a:spcPct val="150000"/>
              </a:lnSpc>
            </a:pPr>
            <a:r>
              <a:rPr lang="zh-CN" altLang="en-US" sz="2400" dirty="0" smtClean="0"/>
              <a:t>使用</a:t>
            </a:r>
            <a:r>
              <a:rPr lang="en-US" altLang="zh-CN" sz="2400" dirty="0" smtClean="0"/>
              <a:t>shared</a:t>
            </a:r>
            <a:r>
              <a:rPr lang="zh-CN" altLang="en-US" sz="2400" dirty="0" smtClean="0"/>
              <a:t>时，缺省情况下，传入并行区域内的同名变量被当作共享变量来处理，不会产生线程私有副本，除非使用</a:t>
            </a:r>
            <a:r>
              <a:rPr lang="en-US" altLang="zh-CN" sz="2400" dirty="0" smtClean="0"/>
              <a:t>private</a:t>
            </a:r>
            <a:r>
              <a:rPr lang="zh-CN" altLang="en-US" sz="2400" dirty="0" smtClean="0"/>
              <a:t>等子句来指定某些变量为私有的才会产生副本。</a:t>
            </a:r>
            <a:endParaRPr lang="zh-CN" altLang="en-US" sz="2400" dirty="0" smtClean="0"/>
          </a:p>
          <a:p>
            <a:pPr lvl="1">
              <a:lnSpc>
                <a:spcPct val="150000"/>
              </a:lnSpc>
            </a:pPr>
            <a:r>
              <a:rPr lang="zh-CN" altLang="en-US" sz="2400" dirty="0" smtClean="0"/>
              <a:t>如果使用</a:t>
            </a:r>
            <a:r>
              <a:rPr lang="en-US" altLang="zh-CN" sz="2400" dirty="0" smtClean="0"/>
              <a:t>none</a:t>
            </a:r>
            <a:r>
              <a:rPr lang="zh-CN" altLang="en-US" sz="2400" dirty="0" smtClean="0"/>
              <a:t>作为参数，那么线程中用到的变量必须显示指定是共享的还是私有的</a:t>
            </a:r>
            <a:endParaRPr lang="zh-CN" altLang="en-US" sz="2400" dirty="0" smtClean="0"/>
          </a:p>
        </p:txBody>
      </p:sp>
      <p:sp>
        <p:nvSpPr>
          <p:cNvPr id="5734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fontScale="90000"/>
          </a:bodyPr>
          <a:lstStyle/>
          <a:p>
            <a:r>
              <a:rPr lang="zh-CN" altLang="en-US" smtClean="0"/>
              <a:t>为什么要用</a:t>
            </a:r>
            <a:r>
              <a:rPr lang="en-US" altLang="zh-CN" smtClean="0"/>
              <a:t>OpenMP</a:t>
            </a:r>
            <a:endParaRPr lang="zh-CN" altLang="en-US" smtClean="0"/>
          </a:p>
        </p:txBody>
      </p:sp>
      <p:sp>
        <p:nvSpPr>
          <p:cNvPr id="10243" name="内容占位符 2"/>
          <p:cNvSpPr>
            <a:spLocks noGrp="1"/>
          </p:cNvSpPr>
          <p:nvPr>
            <p:ph idx="1"/>
          </p:nvPr>
        </p:nvSpPr>
        <p:spPr>
          <a:xfrm>
            <a:off x="110142" y="1721152"/>
            <a:ext cx="8715436" cy="5000660"/>
          </a:xfrm>
        </p:spPr>
        <p:txBody>
          <a:bodyPr/>
          <a:lstStyle/>
          <a:p>
            <a:r>
              <a:rPr lang="zh-CN" altLang="en-US" smtClean="0"/>
              <a:t>多核时代，必须使用多线程编写程序才能让各个</a:t>
            </a:r>
            <a:r>
              <a:rPr lang="en-US" altLang="zh-CN" smtClean="0"/>
              <a:t>CPU</a:t>
            </a:r>
            <a:r>
              <a:rPr lang="zh-CN" altLang="en-US" smtClean="0"/>
              <a:t>核得到利用。</a:t>
            </a:r>
            <a:endParaRPr lang="en-US" altLang="zh-CN" smtClean="0"/>
          </a:p>
          <a:p>
            <a:r>
              <a:rPr lang="zh-CN" altLang="en-US" smtClean="0"/>
              <a:t>单核时代，通常使用操作系统提供的</a:t>
            </a:r>
            <a:r>
              <a:rPr lang="en-US" altLang="zh-CN" smtClean="0"/>
              <a:t>API</a:t>
            </a:r>
            <a:r>
              <a:rPr lang="zh-CN" altLang="en-US" smtClean="0"/>
              <a:t>来创建线程。</a:t>
            </a:r>
            <a:endParaRPr lang="zh-CN" altLang="en-US" smtClean="0"/>
          </a:p>
          <a:p>
            <a:r>
              <a:rPr lang="zh-CN" altLang="en-US" smtClean="0"/>
              <a:t>在多核系统中，情况发生了很大的变化， 如果仍然使用操作系统</a:t>
            </a:r>
            <a:r>
              <a:rPr lang="en-US" altLang="zh-CN" smtClean="0"/>
              <a:t>API</a:t>
            </a:r>
            <a:r>
              <a:rPr lang="zh-CN" altLang="en-US" smtClean="0"/>
              <a:t>来创建线程会遇到以下三个问题：</a:t>
            </a:r>
            <a:endParaRPr lang="zh-CN" altLang="en-US" smtClean="0"/>
          </a:p>
        </p:txBody>
      </p:sp>
      <p:sp>
        <p:nvSpPr>
          <p:cNvPr id="10244" name="日期占位符 3"/>
          <p:cNvSpPr>
            <a:spLocks noGrp="1"/>
          </p:cNvSpPr>
          <p:nvPr>
            <p:ph type="dt" sz="quarter" idx="10"/>
          </p:nvPr>
        </p:nvSpPr>
        <p:spPr>
          <a:noFill/>
        </p:spPr>
        <p:txBody>
          <a:bodyPr/>
          <a:lstStyle/>
          <a:p>
            <a:fld id="{CA3698A0-A041-4DD7-AE72-EEA81ACDD43A}"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altLang="zh-CN" b="1" smtClean="0"/>
              <a:t>firstprivate</a:t>
            </a:r>
            <a:r>
              <a:rPr lang="zh-CN" altLang="en-US" b="1" smtClean="0"/>
              <a:t>子句</a:t>
            </a:r>
            <a:endParaRPr lang="en-US" altLang="zh-CN" b="1" smtClean="0"/>
          </a:p>
        </p:txBody>
      </p:sp>
      <p:sp>
        <p:nvSpPr>
          <p:cNvPr id="58371" name="Rectangle 3"/>
          <p:cNvSpPr>
            <a:spLocks noGrp="1" noChangeArrowheads="1"/>
          </p:cNvSpPr>
          <p:nvPr>
            <p:ph type="body" idx="1"/>
          </p:nvPr>
        </p:nvSpPr>
        <p:spPr/>
        <p:txBody>
          <a:bodyPr/>
          <a:lstStyle/>
          <a:p>
            <a:pPr eaLnBrk="1" hangingPunct="1"/>
            <a:r>
              <a:rPr lang="en-US" altLang="zh-CN" smtClean="0"/>
              <a:t>firstprivate</a:t>
            </a:r>
            <a:r>
              <a:rPr lang="zh-CN" altLang="en-US" smtClean="0"/>
              <a:t>子句通过继承原有共享变量的值对私有变量初始化</a:t>
            </a:r>
            <a:endParaRPr lang="zh-CN" altLang="en-US" smtClean="0"/>
          </a:p>
          <a:p>
            <a:pPr eaLnBrk="1" hangingPunct="1"/>
            <a:r>
              <a:rPr lang="zh-CN" altLang="en-US" smtClean="0"/>
              <a:t>语句格式：</a:t>
            </a:r>
            <a:endParaRPr lang="zh-CN" altLang="en-US" smtClean="0"/>
          </a:p>
          <a:p>
            <a:pPr lvl="1" eaLnBrk="1" hangingPunct="1"/>
            <a:r>
              <a:rPr lang="en-US" altLang="zh-CN" smtClean="0"/>
              <a:t> firstprivate (list) </a:t>
            </a:r>
            <a:endParaRPr lang="en-US" altLang="zh-CN" smtClean="0"/>
          </a:p>
        </p:txBody>
      </p:sp>
      <p:sp>
        <p:nvSpPr>
          <p:cNvPr id="5837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normAutofit fontScale="90000"/>
          </a:bodyPr>
          <a:lstStyle/>
          <a:p>
            <a:endParaRPr lang="zh-CN" altLang="en-US" smtClean="0"/>
          </a:p>
        </p:txBody>
      </p:sp>
      <p:sp>
        <p:nvSpPr>
          <p:cNvPr id="59395" name="内容占位符 2"/>
          <p:cNvSpPr>
            <a:spLocks noGrp="1"/>
          </p:cNvSpPr>
          <p:nvPr>
            <p:ph idx="1"/>
          </p:nvPr>
        </p:nvSpPr>
        <p:spPr>
          <a:xfrm>
            <a:off x="214283" y="1643063"/>
            <a:ext cx="4714908" cy="4530725"/>
          </a:xfrm>
          <a:ln>
            <a:solidFill>
              <a:schemeClr val="tx1"/>
            </a:solidFill>
            <a:prstDash val="dashDot"/>
          </a:ln>
        </p:spPr>
        <p:txBody>
          <a:bodyPr/>
          <a:lstStyle/>
          <a:p>
            <a:pPr>
              <a:buNone/>
            </a:pPr>
            <a:r>
              <a:rPr lang="en-US" altLang="zh-CN" sz="2400" dirty="0" err="1" smtClean="0"/>
              <a:t>int</a:t>
            </a:r>
            <a:r>
              <a:rPr lang="en-US" altLang="zh-CN" sz="2400" dirty="0" smtClean="0"/>
              <a:t> k = 100;</a:t>
            </a:r>
            <a:endParaRPr lang="en-US" altLang="zh-CN" sz="2400" dirty="0" smtClean="0"/>
          </a:p>
          <a:p>
            <a:pPr>
              <a:buNone/>
            </a:pPr>
            <a:r>
              <a:rPr lang="en-US" altLang="zh-CN" sz="2400" dirty="0" smtClean="0"/>
              <a:t>#</a:t>
            </a:r>
            <a:r>
              <a:rPr lang="en-US" altLang="zh-CN" sz="2400" dirty="0" err="1" smtClean="0"/>
              <a:t>pragma</a:t>
            </a:r>
            <a:r>
              <a:rPr lang="en-US" altLang="zh-CN" sz="2400" dirty="0" smtClean="0"/>
              <a:t> </a:t>
            </a:r>
            <a:r>
              <a:rPr lang="en-US" altLang="zh-CN" sz="2400" dirty="0" err="1" smtClean="0"/>
              <a:t>omp</a:t>
            </a:r>
            <a:r>
              <a:rPr lang="en-US" altLang="zh-CN" sz="2400" dirty="0" smtClean="0"/>
              <a:t> parallel for </a:t>
            </a:r>
            <a:r>
              <a:rPr lang="en-US" altLang="zh-CN" sz="2400" dirty="0" err="1" smtClean="0"/>
              <a:t>firstprivate</a:t>
            </a:r>
            <a:r>
              <a:rPr lang="en-US" altLang="zh-CN" sz="2400" dirty="0" smtClean="0"/>
              <a:t>(k)</a:t>
            </a:r>
            <a:endParaRPr lang="en-US" altLang="zh-CN" sz="2400" dirty="0" smtClean="0"/>
          </a:p>
          <a:p>
            <a:pPr>
              <a:buNone/>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 &lt; 4; </a:t>
            </a:r>
            <a:r>
              <a:rPr lang="en-US" altLang="zh-CN" sz="2400" dirty="0" err="1" smtClean="0"/>
              <a:t>i</a:t>
            </a:r>
            <a:r>
              <a:rPr lang="en-US" altLang="zh-CN" sz="2400" dirty="0" smtClean="0"/>
              <a:t>++)</a:t>
            </a:r>
            <a:endParaRPr lang="en-US" altLang="zh-CN" sz="2400" dirty="0" smtClean="0"/>
          </a:p>
          <a:p>
            <a:pPr>
              <a:buNone/>
            </a:pPr>
            <a:r>
              <a:rPr lang="en-US" altLang="zh-CN" sz="2400" dirty="0" smtClean="0"/>
              <a:t>   {</a:t>
            </a:r>
            <a:endParaRPr lang="en-US" altLang="zh-CN" sz="2400" dirty="0" smtClean="0"/>
          </a:p>
          <a:p>
            <a:pPr>
              <a:buNone/>
            </a:pPr>
            <a:r>
              <a:rPr lang="en-US" altLang="zh-CN" sz="2400" dirty="0" smtClean="0"/>
              <a:t>       k+=</a:t>
            </a:r>
            <a:r>
              <a:rPr lang="en-US" altLang="zh-CN" sz="2400" dirty="0" err="1" smtClean="0"/>
              <a:t>i</a:t>
            </a:r>
            <a:r>
              <a:rPr lang="en-US" altLang="zh-CN" sz="2400" dirty="0" smtClean="0"/>
              <a:t>;</a:t>
            </a:r>
            <a:endParaRPr lang="en-US" altLang="zh-CN" sz="2400" dirty="0" smtClean="0"/>
          </a:p>
          <a:p>
            <a:pPr>
              <a:buNone/>
            </a:pPr>
            <a:r>
              <a:rPr lang="en-US" altLang="zh-CN" sz="2400" dirty="0" smtClean="0"/>
              <a:t>       </a:t>
            </a:r>
            <a:r>
              <a:rPr lang="en-US" altLang="zh-CN" sz="2400" dirty="0" err="1" smtClean="0"/>
              <a:t>printf</a:t>
            </a:r>
            <a:r>
              <a:rPr lang="en-US" altLang="zh-CN" sz="2400" dirty="0" smtClean="0"/>
              <a:t>("k=%d\</a:t>
            </a:r>
            <a:r>
              <a:rPr lang="en-US" altLang="zh-CN" sz="2400" dirty="0" err="1" smtClean="0"/>
              <a:t>n",k</a:t>
            </a:r>
            <a:r>
              <a:rPr lang="en-US" altLang="zh-CN" sz="2400" dirty="0" smtClean="0"/>
              <a:t>);</a:t>
            </a:r>
            <a:endParaRPr lang="en-US" altLang="zh-CN" sz="2400" dirty="0" smtClean="0"/>
          </a:p>
          <a:p>
            <a:pPr>
              <a:buNone/>
            </a:pPr>
            <a:r>
              <a:rPr lang="en-US" altLang="zh-CN" sz="2400" dirty="0" smtClean="0"/>
              <a:t>   }</a:t>
            </a:r>
            <a:r>
              <a:rPr lang="en-US" altLang="zh-CN" dirty="0" smtClean="0"/>
              <a:t> </a:t>
            </a:r>
            <a:endParaRPr lang="en-US" altLang="zh-CN" dirty="0" smtClean="0"/>
          </a:p>
          <a:p>
            <a:pPr>
              <a:buNone/>
            </a:pPr>
            <a:r>
              <a:rPr lang="en-US" altLang="zh-CN" sz="2400" dirty="0" err="1" smtClean="0"/>
              <a:t>printf</a:t>
            </a:r>
            <a:r>
              <a:rPr lang="en-US" altLang="zh-CN" sz="2400" dirty="0" smtClean="0"/>
              <a:t>(“last</a:t>
            </a:r>
            <a:r>
              <a:rPr lang="zh-CN" altLang="en-US" sz="2400" dirty="0" smtClean="0"/>
              <a:t> </a:t>
            </a:r>
            <a:r>
              <a:rPr lang="en-US" altLang="zh-CN" sz="2400" dirty="0" smtClean="0"/>
              <a:t> k=%d\n", k);</a:t>
            </a:r>
            <a:endParaRPr lang="en-US" altLang="zh-CN" sz="2400" dirty="0" smtClean="0"/>
          </a:p>
          <a:p>
            <a:endParaRPr lang="zh-CN" altLang="en-US" dirty="0" smtClean="0"/>
          </a:p>
        </p:txBody>
      </p:sp>
      <p:sp>
        <p:nvSpPr>
          <p:cNvPr id="59396" name="日期占位符 3"/>
          <p:cNvSpPr>
            <a:spLocks noGrp="1"/>
          </p:cNvSpPr>
          <p:nvPr>
            <p:ph type="dt" sz="quarter" idx="10"/>
          </p:nvPr>
        </p:nvSpPr>
        <p:spPr>
          <a:noFill/>
        </p:spPr>
        <p:txBody>
          <a:bodyPr/>
          <a:lstStyle/>
          <a:p>
            <a:fld id="{F9116B6C-0DA4-4532-9DDE-75E147272DA9}" type="datetime1">
              <a:rPr lang="zh-CN" altLang="en-US" smtClean="0"/>
            </a:fld>
            <a:endParaRPr lang="en-US" altLang="zh-CN" smtClean="0"/>
          </a:p>
        </p:txBody>
      </p:sp>
      <p:sp>
        <p:nvSpPr>
          <p:cNvPr id="59397" name="矩形 4"/>
          <p:cNvSpPr>
            <a:spLocks noChangeArrowheads="1"/>
          </p:cNvSpPr>
          <p:nvPr/>
        </p:nvSpPr>
        <p:spPr bwMode="auto">
          <a:xfrm>
            <a:off x="5000625" y="1785938"/>
            <a:ext cx="3857625" cy="2032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zh-CN" altLang="en-US" dirty="0"/>
              <a:t>执行后打印结果如下：</a:t>
            </a:r>
            <a:endParaRPr lang="zh-CN" altLang="en-US" dirty="0"/>
          </a:p>
          <a:p>
            <a:r>
              <a:rPr lang="en-US" altLang="zh-CN" dirty="0"/>
              <a:t>k=100</a:t>
            </a:r>
            <a:endParaRPr lang="en-US" altLang="zh-CN" dirty="0"/>
          </a:p>
          <a:p>
            <a:r>
              <a:rPr lang="en-US" altLang="zh-CN" dirty="0"/>
              <a:t>k=101</a:t>
            </a:r>
            <a:endParaRPr lang="en-US" altLang="zh-CN" dirty="0"/>
          </a:p>
          <a:p>
            <a:r>
              <a:rPr lang="en-US" altLang="zh-CN" dirty="0"/>
              <a:t>k=103</a:t>
            </a:r>
            <a:endParaRPr lang="en-US" altLang="zh-CN" dirty="0"/>
          </a:p>
          <a:p>
            <a:r>
              <a:rPr lang="en-US" altLang="zh-CN" dirty="0"/>
              <a:t>k=102</a:t>
            </a:r>
            <a:endParaRPr lang="en-US" altLang="zh-CN" dirty="0"/>
          </a:p>
          <a:p>
            <a:r>
              <a:rPr lang="en-US" altLang="zh-CN" dirty="0"/>
              <a:t>last k=100</a:t>
            </a:r>
            <a:endParaRPr lang="en-US" altLang="zh-CN" dirty="0"/>
          </a:p>
          <a:p>
            <a:r>
              <a:rPr lang="en-US" altLang="zh-CN"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blinds(horizontal)">
                                      <p:cBhvr>
                                        <p:cTn id="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altLang="zh-CN" b="1" smtClean="0"/>
              <a:t>lastprivate</a:t>
            </a:r>
            <a:r>
              <a:rPr lang="zh-CN" altLang="en-US" b="1" smtClean="0"/>
              <a:t>子句</a:t>
            </a:r>
            <a:endParaRPr lang="en-US" altLang="zh-CN" b="1" smtClean="0"/>
          </a:p>
        </p:txBody>
      </p:sp>
      <p:sp>
        <p:nvSpPr>
          <p:cNvPr id="60419" name="Rectangle 3"/>
          <p:cNvSpPr>
            <a:spLocks noGrp="1" noChangeArrowheads="1"/>
          </p:cNvSpPr>
          <p:nvPr>
            <p:ph type="body" idx="1"/>
          </p:nvPr>
        </p:nvSpPr>
        <p:spPr/>
        <p:txBody>
          <a:bodyPr/>
          <a:lstStyle/>
          <a:p>
            <a:pPr eaLnBrk="1" hangingPunct="1"/>
            <a:r>
              <a:rPr lang="en-US" altLang="zh-CN" smtClean="0"/>
              <a:t>lastprivate</a:t>
            </a:r>
            <a:r>
              <a:rPr lang="zh-CN" altLang="en-US" smtClean="0"/>
              <a:t>将变量从最后的循环迭代或段复制给原始的变量</a:t>
            </a:r>
            <a:endParaRPr lang="zh-CN" altLang="en-US" smtClean="0"/>
          </a:p>
          <a:p>
            <a:pPr eaLnBrk="1" hangingPunct="1"/>
            <a:r>
              <a:rPr lang="zh-CN" altLang="en-US" smtClean="0"/>
              <a:t>语句格式</a:t>
            </a:r>
            <a:endParaRPr lang="zh-CN" altLang="en-US" smtClean="0"/>
          </a:p>
          <a:p>
            <a:pPr lvl="1" eaLnBrk="1" hangingPunct="1"/>
            <a:r>
              <a:rPr lang="en-US" altLang="zh-CN" smtClean="0"/>
              <a:t>lastprivate (list) </a:t>
            </a:r>
            <a:endParaRPr lang="en-US" altLang="zh-CN" smtClean="0"/>
          </a:p>
        </p:txBody>
      </p:sp>
      <p:sp>
        <p:nvSpPr>
          <p:cNvPr id="6042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normAutofit fontScale="90000"/>
          </a:bodyPr>
          <a:lstStyle/>
          <a:p>
            <a:endParaRPr lang="zh-CN" altLang="en-US" smtClean="0"/>
          </a:p>
        </p:txBody>
      </p:sp>
      <p:sp>
        <p:nvSpPr>
          <p:cNvPr id="61443" name="内容占位符 2"/>
          <p:cNvSpPr>
            <a:spLocks noGrp="1"/>
          </p:cNvSpPr>
          <p:nvPr>
            <p:ph idx="1"/>
          </p:nvPr>
        </p:nvSpPr>
        <p:spPr>
          <a:xfrm>
            <a:off x="457200" y="1600200"/>
            <a:ext cx="4686300" cy="4530725"/>
          </a:xfrm>
          <a:ln>
            <a:solidFill>
              <a:schemeClr val="tx1"/>
            </a:solidFill>
            <a:prstDash val="dash"/>
          </a:ln>
        </p:spPr>
        <p:txBody>
          <a:bodyPr/>
          <a:lstStyle/>
          <a:p>
            <a:pPr>
              <a:buNone/>
            </a:pPr>
            <a:r>
              <a:rPr lang="en-US" altLang="zh-CN" sz="2400" dirty="0" err="1" smtClean="0"/>
              <a:t>int</a:t>
            </a:r>
            <a:r>
              <a:rPr lang="en-US" altLang="zh-CN" sz="2400" dirty="0" smtClean="0"/>
              <a:t> k = 100;</a:t>
            </a:r>
            <a:endParaRPr lang="en-US" altLang="zh-CN" sz="2400" dirty="0" smtClean="0"/>
          </a:p>
          <a:p>
            <a:pPr>
              <a:buNone/>
            </a:pPr>
            <a:r>
              <a:rPr lang="en-US" altLang="zh-CN" sz="2400" dirty="0" smtClean="0"/>
              <a:t>#</a:t>
            </a:r>
            <a:r>
              <a:rPr lang="en-US" altLang="zh-CN" sz="2400" dirty="0" err="1" smtClean="0"/>
              <a:t>pragma</a:t>
            </a:r>
            <a:r>
              <a:rPr lang="en-US" altLang="zh-CN" sz="2400" dirty="0" smtClean="0"/>
              <a:t> </a:t>
            </a:r>
            <a:r>
              <a:rPr lang="en-US" altLang="zh-CN" sz="2400" dirty="0" err="1" smtClean="0"/>
              <a:t>omp</a:t>
            </a:r>
            <a:r>
              <a:rPr lang="en-US" altLang="zh-CN" sz="2400" dirty="0" smtClean="0"/>
              <a:t> parallel for </a:t>
            </a:r>
            <a:r>
              <a:rPr lang="en-US" altLang="zh-CN" sz="2400" dirty="0" err="1" smtClean="0"/>
              <a:t>firstprivate</a:t>
            </a:r>
            <a:r>
              <a:rPr lang="en-US" altLang="zh-CN" sz="2400" dirty="0" smtClean="0"/>
              <a:t>(k),</a:t>
            </a:r>
            <a:r>
              <a:rPr lang="en-US" altLang="zh-CN" sz="2400" dirty="0" err="1" smtClean="0"/>
              <a:t>lastprivate</a:t>
            </a:r>
            <a:r>
              <a:rPr lang="en-US" altLang="zh-CN" sz="2400" dirty="0" smtClean="0"/>
              <a:t>(k)</a:t>
            </a:r>
            <a:endParaRPr lang="en-US" altLang="zh-CN" sz="2400" dirty="0" smtClean="0"/>
          </a:p>
          <a:p>
            <a:pPr>
              <a:buNone/>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 &lt; 4; </a:t>
            </a:r>
            <a:r>
              <a:rPr lang="en-US" altLang="zh-CN" sz="2400" dirty="0" err="1" smtClean="0"/>
              <a:t>i</a:t>
            </a:r>
            <a:r>
              <a:rPr lang="en-US" altLang="zh-CN" sz="2400" dirty="0" smtClean="0"/>
              <a:t>++)</a:t>
            </a:r>
            <a:endParaRPr lang="en-US" altLang="zh-CN" sz="2400" dirty="0" smtClean="0"/>
          </a:p>
          <a:p>
            <a:pPr>
              <a:buNone/>
            </a:pPr>
            <a:r>
              <a:rPr lang="en-US" altLang="zh-CN" sz="2400" dirty="0" smtClean="0"/>
              <a:t>         {</a:t>
            </a:r>
            <a:endParaRPr lang="en-US" altLang="zh-CN" sz="2400" dirty="0" smtClean="0"/>
          </a:p>
          <a:p>
            <a:pPr>
              <a:buNone/>
            </a:pPr>
            <a:r>
              <a:rPr lang="en-US" altLang="zh-CN" sz="2400" dirty="0" smtClean="0"/>
              <a:t>                   k+=</a:t>
            </a:r>
            <a:r>
              <a:rPr lang="en-US" altLang="zh-CN" sz="2400" dirty="0" err="1" smtClean="0"/>
              <a:t>i</a:t>
            </a:r>
            <a:r>
              <a:rPr lang="en-US" altLang="zh-CN" sz="2400" dirty="0" smtClean="0"/>
              <a:t>;</a:t>
            </a:r>
            <a:endParaRPr lang="en-US" altLang="zh-CN" sz="2400" dirty="0" smtClean="0"/>
          </a:p>
          <a:p>
            <a:pPr>
              <a:buNone/>
            </a:pPr>
            <a:r>
              <a:rPr lang="en-US" altLang="zh-CN" sz="2400" dirty="0" smtClean="0"/>
              <a:t>                   </a:t>
            </a:r>
            <a:r>
              <a:rPr lang="en-US" altLang="zh-CN" sz="2400" dirty="0" err="1" smtClean="0"/>
              <a:t>printf</a:t>
            </a:r>
            <a:r>
              <a:rPr lang="en-US" altLang="zh-CN" sz="2400" dirty="0" smtClean="0"/>
              <a:t>("k=%d\</a:t>
            </a:r>
            <a:r>
              <a:rPr lang="en-US" altLang="zh-CN" sz="2400" dirty="0" err="1" smtClean="0"/>
              <a:t>n",k</a:t>
            </a:r>
            <a:r>
              <a:rPr lang="en-US" altLang="zh-CN" sz="2400" dirty="0" smtClean="0"/>
              <a:t>);</a:t>
            </a:r>
            <a:endParaRPr lang="en-US" altLang="zh-CN" sz="2400" dirty="0" smtClean="0"/>
          </a:p>
          <a:p>
            <a:pPr>
              <a:buNone/>
            </a:pPr>
            <a:r>
              <a:rPr lang="en-US" altLang="zh-CN" sz="2400" dirty="0" smtClean="0"/>
              <a:t>         }</a:t>
            </a:r>
            <a:endParaRPr lang="en-US" altLang="zh-CN" sz="2400" dirty="0" smtClean="0"/>
          </a:p>
          <a:p>
            <a:pPr>
              <a:buNone/>
            </a:pPr>
            <a:r>
              <a:rPr lang="en-US" altLang="zh-CN" sz="2400" dirty="0" smtClean="0"/>
              <a:t>         </a:t>
            </a:r>
            <a:r>
              <a:rPr lang="en-US" altLang="zh-CN" sz="2400" dirty="0" err="1" smtClean="0"/>
              <a:t>printf</a:t>
            </a:r>
            <a:r>
              <a:rPr lang="en-US" altLang="zh-CN" sz="2400" dirty="0" smtClean="0"/>
              <a:t>("last k=%d\n", k);</a:t>
            </a:r>
            <a:endParaRPr lang="en-US" altLang="zh-CN" sz="2400" dirty="0" smtClean="0"/>
          </a:p>
          <a:p>
            <a:endParaRPr lang="zh-CN" altLang="en-US" dirty="0" smtClean="0"/>
          </a:p>
        </p:txBody>
      </p:sp>
      <p:sp>
        <p:nvSpPr>
          <p:cNvPr id="61444" name="日期占位符 3"/>
          <p:cNvSpPr>
            <a:spLocks noGrp="1"/>
          </p:cNvSpPr>
          <p:nvPr>
            <p:ph type="dt" sz="quarter" idx="10"/>
          </p:nvPr>
        </p:nvSpPr>
        <p:spPr>
          <a:noFill/>
        </p:spPr>
        <p:txBody>
          <a:bodyPr/>
          <a:lstStyle/>
          <a:p>
            <a:fld id="{B2CE8079-9C3F-4F18-9323-C769ED297B54}" type="datetime1">
              <a:rPr lang="zh-CN" altLang="en-US" smtClean="0"/>
            </a:fld>
            <a:endParaRPr lang="en-US" altLang="zh-CN" smtClean="0"/>
          </a:p>
        </p:txBody>
      </p:sp>
      <p:sp>
        <p:nvSpPr>
          <p:cNvPr id="61445" name="内容占位符 2"/>
          <p:cNvSpPr txBox="1"/>
          <p:nvPr/>
        </p:nvSpPr>
        <p:spPr bwMode="auto">
          <a:xfrm>
            <a:off x="5429250" y="1714501"/>
            <a:ext cx="3471863" cy="2714632"/>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zh-CN" altLang="en-US" sz="2400" dirty="0"/>
              <a:t>代码执行后的打印结果如下：</a:t>
            </a:r>
            <a:endParaRPr lang="zh-CN" altLang="en-US" sz="2400" dirty="0"/>
          </a:p>
          <a:p>
            <a:r>
              <a:rPr lang="en-US" altLang="zh-CN" sz="2400" dirty="0"/>
              <a:t>k=100</a:t>
            </a:r>
            <a:endParaRPr lang="en-US" altLang="zh-CN" sz="2400" dirty="0"/>
          </a:p>
          <a:p>
            <a:r>
              <a:rPr lang="en-US" altLang="zh-CN" sz="2400" dirty="0"/>
              <a:t>k=101</a:t>
            </a:r>
            <a:endParaRPr lang="en-US" altLang="zh-CN" sz="2400" dirty="0"/>
          </a:p>
          <a:p>
            <a:r>
              <a:rPr lang="en-US" altLang="zh-CN" sz="2400" dirty="0"/>
              <a:t>k=103</a:t>
            </a:r>
            <a:endParaRPr lang="en-US" altLang="zh-CN" sz="2400" dirty="0"/>
          </a:p>
          <a:p>
            <a:r>
              <a:rPr lang="en-US" altLang="zh-CN" sz="2400" dirty="0"/>
              <a:t>k=102</a:t>
            </a:r>
            <a:endParaRPr lang="en-US" altLang="zh-CN" sz="2400" dirty="0"/>
          </a:p>
          <a:p>
            <a:r>
              <a:rPr lang="en-US" altLang="zh-CN" sz="2400" dirty="0"/>
              <a:t>last k=103</a:t>
            </a:r>
            <a:endParaRPr lang="en-US" altLang="zh-CN"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normAutofit fontScale="90000"/>
          </a:bodyPr>
          <a:lstStyle/>
          <a:p>
            <a:endParaRPr lang="zh-CN" altLang="en-US" smtClean="0"/>
          </a:p>
        </p:txBody>
      </p:sp>
      <p:sp>
        <p:nvSpPr>
          <p:cNvPr id="62467" name="内容占位符 2"/>
          <p:cNvSpPr>
            <a:spLocks noGrp="1"/>
          </p:cNvSpPr>
          <p:nvPr>
            <p:ph idx="1"/>
          </p:nvPr>
        </p:nvSpPr>
        <p:spPr/>
        <p:txBody>
          <a:bodyPr/>
          <a:lstStyle/>
          <a:p>
            <a:pPr algn="just"/>
            <a:r>
              <a:rPr lang="en-US" altLang="zh-CN" dirty="0" err="1" smtClean="0"/>
              <a:t>OpenMP</a:t>
            </a:r>
            <a:r>
              <a:rPr lang="zh-CN" altLang="en-US" dirty="0" smtClean="0"/>
              <a:t>规范中指出，如果是循环迭代，那么是将最后一次循环迭代中的值赋给对应的共享变量；</a:t>
            </a:r>
            <a:endParaRPr lang="en-US" altLang="zh-CN" dirty="0" smtClean="0"/>
          </a:p>
          <a:p>
            <a:pPr algn="just"/>
            <a:r>
              <a:rPr lang="zh-CN" altLang="en-US" dirty="0" smtClean="0"/>
              <a:t>如果是</a:t>
            </a:r>
            <a:r>
              <a:rPr lang="en-US" altLang="zh-CN" dirty="0" smtClean="0"/>
              <a:t>sections</a:t>
            </a:r>
            <a:r>
              <a:rPr lang="zh-CN" altLang="en-US" dirty="0" smtClean="0"/>
              <a:t>构造，那么是最后一个</a:t>
            </a:r>
            <a:r>
              <a:rPr lang="en-US" altLang="zh-CN" dirty="0" smtClean="0"/>
              <a:t>section</a:t>
            </a:r>
            <a:r>
              <a:rPr lang="zh-CN" altLang="en-US" dirty="0" smtClean="0"/>
              <a:t>语句中的值赋给对应的共享变量。注意这里说的最后一个</a:t>
            </a:r>
            <a:r>
              <a:rPr lang="en-US" altLang="zh-CN" dirty="0" smtClean="0"/>
              <a:t>section</a:t>
            </a:r>
            <a:r>
              <a:rPr lang="zh-CN" altLang="en-US" dirty="0" smtClean="0"/>
              <a:t>是指程序语法上的最后一个，而不是实际运行时的最后一个运行完的。</a:t>
            </a:r>
            <a:endParaRPr lang="zh-CN" altLang="en-US" dirty="0" smtClean="0"/>
          </a:p>
        </p:txBody>
      </p:sp>
      <p:sp>
        <p:nvSpPr>
          <p:cNvPr id="62468" name="日期占位符 3"/>
          <p:cNvSpPr>
            <a:spLocks noGrp="1"/>
          </p:cNvSpPr>
          <p:nvPr>
            <p:ph type="dt" sz="quarter" idx="10"/>
          </p:nvPr>
        </p:nvSpPr>
        <p:spPr>
          <a:noFill/>
        </p:spPr>
        <p:txBody>
          <a:bodyPr/>
          <a:lstStyle/>
          <a:p>
            <a:fld id="{4BFED352-ABC3-49F8-91A3-B8A395C92D72}"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altLang="zh-CN" smtClean="0"/>
              <a:t>Threadprivate</a:t>
            </a:r>
            <a:r>
              <a:rPr lang="zh-CN" altLang="en-US" smtClean="0"/>
              <a:t>子句</a:t>
            </a:r>
            <a:endParaRPr lang="zh-CN" altLang="en-US" smtClean="0"/>
          </a:p>
        </p:txBody>
      </p:sp>
      <p:sp>
        <p:nvSpPr>
          <p:cNvPr id="63491" name="Rectangle 3"/>
          <p:cNvSpPr>
            <a:spLocks noGrp="1" noChangeArrowheads="1"/>
          </p:cNvSpPr>
          <p:nvPr>
            <p:ph type="body" idx="1"/>
          </p:nvPr>
        </p:nvSpPr>
        <p:spPr>
          <a:xfrm>
            <a:off x="214282" y="1714488"/>
            <a:ext cx="8229600" cy="2879725"/>
          </a:xfrm>
        </p:spPr>
        <p:txBody>
          <a:bodyPr/>
          <a:lstStyle/>
          <a:p>
            <a:pPr eaLnBrk="1" hangingPunct="1"/>
            <a:r>
              <a:rPr lang="en-US" altLang="zh-CN" dirty="0" err="1" smtClean="0"/>
              <a:t>threadprivate</a:t>
            </a:r>
            <a:r>
              <a:rPr lang="zh-CN" altLang="en-US" dirty="0" smtClean="0"/>
              <a:t>语句使一个全局文件作用域的变量在并行域内变成每个线程私有</a:t>
            </a:r>
            <a:endParaRPr lang="zh-CN" altLang="en-US" dirty="0" smtClean="0"/>
          </a:p>
          <a:p>
            <a:pPr eaLnBrk="1" hangingPunct="1"/>
            <a:r>
              <a:rPr lang="zh-CN" altLang="en-US" dirty="0" smtClean="0"/>
              <a:t>每个线程对该变量复制一份私有拷贝</a:t>
            </a:r>
            <a:endParaRPr lang="zh-CN" altLang="en-US" dirty="0" smtClean="0"/>
          </a:p>
          <a:p>
            <a:pPr eaLnBrk="1" hangingPunct="1"/>
            <a:r>
              <a:rPr lang="zh-CN" altLang="en-US" dirty="0" smtClean="0"/>
              <a:t>语句格式</a:t>
            </a:r>
            <a:r>
              <a:rPr lang="en-US" altLang="zh-CN" dirty="0" smtClean="0"/>
              <a:t>:</a:t>
            </a:r>
            <a:endParaRPr lang="en-US" altLang="zh-CN" dirty="0" smtClean="0"/>
          </a:p>
          <a:p>
            <a:pPr lvl="1" eaLnBrk="1" hangingPunct="1"/>
            <a:r>
              <a:rPr lang="en-US" altLang="zh-CN" dirty="0" smtClean="0"/>
              <a:t>#</a:t>
            </a:r>
            <a:r>
              <a:rPr lang="en-US" altLang="zh-CN" dirty="0" err="1" smtClean="0"/>
              <a:t>pragma</a:t>
            </a:r>
            <a:r>
              <a:rPr lang="en-US" altLang="zh-CN" dirty="0" smtClean="0"/>
              <a:t> </a:t>
            </a:r>
            <a:r>
              <a:rPr lang="en-US" altLang="zh-CN" dirty="0" err="1" smtClean="0"/>
              <a:t>omp</a:t>
            </a:r>
            <a:r>
              <a:rPr lang="en-US" altLang="zh-CN" dirty="0" smtClean="0"/>
              <a:t> </a:t>
            </a:r>
            <a:r>
              <a:rPr lang="en-US" altLang="zh-CN" dirty="0" err="1" smtClean="0"/>
              <a:t>threadprivate</a:t>
            </a:r>
            <a:r>
              <a:rPr lang="en-US" altLang="zh-CN" dirty="0" smtClean="0"/>
              <a:t> (list) newline</a:t>
            </a:r>
            <a:endParaRPr lang="en-US" altLang="zh-CN" dirty="0" smtClean="0"/>
          </a:p>
        </p:txBody>
      </p:sp>
      <p:sp>
        <p:nvSpPr>
          <p:cNvPr id="6349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normAutofit fontScale="90000"/>
          </a:bodyPr>
          <a:lstStyle/>
          <a:p>
            <a:endParaRPr lang="zh-CN" altLang="en-US" smtClean="0"/>
          </a:p>
        </p:txBody>
      </p:sp>
      <p:sp>
        <p:nvSpPr>
          <p:cNvPr id="66563" name="内容占位符 2"/>
          <p:cNvSpPr>
            <a:spLocks noGrp="1"/>
          </p:cNvSpPr>
          <p:nvPr>
            <p:ph idx="1"/>
          </p:nvPr>
        </p:nvSpPr>
        <p:spPr>
          <a:xfrm>
            <a:off x="214282" y="1214422"/>
            <a:ext cx="8715436" cy="5429288"/>
          </a:xfrm>
        </p:spPr>
        <p:txBody>
          <a:bodyPr>
            <a:noAutofit/>
          </a:bodyPr>
          <a:lstStyle/>
          <a:p>
            <a:pPr>
              <a:lnSpc>
                <a:spcPct val="150000"/>
              </a:lnSpc>
            </a:pPr>
            <a:r>
              <a:rPr lang="en-US" altLang="zh-CN" sz="2400" dirty="0" err="1" smtClean="0"/>
              <a:t>threadprivate</a:t>
            </a:r>
            <a:r>
              <a:rPr lang="zh-CN" altLang="en-US" sz="2400" dirty="0" smtClean="0"/>
              <a:t>和</a:t>
            </a:r>
            <a:r>
              <a:rPr lang="en-US" altLang="zh-CN" sz="2400" dirty="0" smtClean="0"/>
              <a:t>private</a:t>
            </a:r>
            <a:r>
              <a:rPr lang="zh-CN" altLang="en-US" sz="2400" dirty="0" smtClean="0"/>
              <a:t>的区别在于</a:t>
            </a:r>
            <a:r>
              <a:rPr lang="en-US" altLang="zh-CN" sz="2400" dirty="0" err="1" smtClean="0"/>
              <a:t>threadprivate</a:t>
            </a:r>
            <a:r>
              <a:rPr lang="zh-CN" altLang="en-US" sz="2400" dirty="0" smtClean="0"/>
              <a:t>声明的变量通常是全局范围内有效的，而</a:t>
            </a:r>
            <a:r>
              <a:rPr lang="en-US" altLang="zh-CN" sz="2400" dirty="0" smtClean="0"/>
              <a:t>private</a:t>
            </a:r>
            <a:r>
              <a:rPr lang="zh-CN" altLang="en-US" sz="2400" dirty="0" smtClean="0"/>
              <a:t>声明的变量只在它所属的并行构造中有效。</a:t>
            </a:r>
            <a:endParaRPr lang="zh-CN" altLang="en-US" sz="2400" dirty="0" smtClean="0"/>
          </a:p>
          <a:p>
            <a:pPr>
              <a:lnSpc>
                <a:spcPct val="150000"/>
              </a:lnSpc>
            </a:pPr>
            <a:r>
              <a:rPr lang="en-US" altLang="zh-CN" sz="2400" dirty="0" err="1" smtClean="0"/>
              <a:t>threadprivate</a:t>
            </a:r>
            <a:r>
              <a:rPr lang="zh-CN" altLang="en-US" sz="2400" dirty="0" smtClean="0"/>
              <a:t>的对应变量只能用于</a:t>
            </a:r>
            <a:r>
              <a:rPr lang="en-US" altLang="zh-CN" sz="2400" dirty="0" err="1" smtClean="0"/>
              <a:t>copyin</a:t>
            </a:r>
            <a:r>
              <a:rPr lang="zh-CN" altLang="en-US" sz="2400" dirty="0" smtClean="0"/>
              <a:t>，</a:t>
            </a:r>
            <a:r>
              <a:rPr lang="en-US" altLang="zh-CN" sz="2400" dirty="0" err="1" smtClean="0"/>
              <a:t>copyprivate</a:t>
            </a:r>
            <a:r>
              <a:rPr lang="zh-CN" altLang="en-US" sz="2400" dirty="0" smtClean="0"/>
              <a:t>，</a:t>
            </a:r>
            <a:r>
              <a:rPr lang="en-US" altLang="zh-CN" sz="2400" dirty="0" smtClean="0"/>
              <a:t>schedule</a:t>
            </a:r>
            <a:r>
              <a:rPr lang="zh-CN" altLang="en-US" sz="2400" dirty="0" smtClean="0"/>
              <a:t>，</a:t>
            </a:r>
            <a:r>
              <a:rPr lang="en-US" altLang="zh-CN" sz="2400" dirty="0" err="1" smtClean="0"/>
              <a:t>num_threads</a:t>
            </a:r>
            <a:r>
              <a:rPr lang="zh-CN" altLang="en-US" sz="2400" dirty="0" smtClean="0"/>
              <a:t>和</a:t>
            </a:r>
            <a:r>
              <a:rPr lang="en-US" altLang="zh-CN" sz="2400" dirty="0" smtClean="0"/>
              <a:t>if</a:t>
            </a:r>
            <a:r>
              <a:rPr lang="zh-CN" altLang="en-US" sz="2400" dirty="0" smtClean="0"/>
              <a:t>子句中，不能用于任何其他子句中。</a:t>
            </a:r>
            <a:endParaRPr lang="zh-CN" altLang="en-US" sz="2400" dirty="0" smtClean="0"/>
          </a:p>
          <a:p>
            <a:pPr>
              <a:lnSpc>
                <a:spcPct val="150000"/>
              </a:lnSpc>
            </a:pPr>
            <a:r>
              <a:rPr lang="zh-CN" altLang="en-US" sz="2400" dirty="0" smtClean="0"/>
              <a:t>用作</a:t>
            </a:r>
            <a:r>
              <a:rPr lang="en-US" altLang="zh-CN" sz="2400" dirty="0" err="1" smtClean="0"/>
              <a:t>threadprivate</a:t>
            </a:r>
            <a:r>
              <a:rPr lang="zh-CN" altLang="en-US" sz="2400" dirty="0" smtClean="0"/>
              <a:t>的变量的地址不能是常数。</a:t>
            </a:r>
            <a:endParaRPr lang="zh-CN" altLang="en-US" sz="2400" dirty="0" smtClean="0"/>
          </a:p>
          <a:p>
            <a:pPr>
              <a:lnSpc>
                <a:spcPct val="150000"/>
              </a:lnSpc>
            </a:pPr>
            <a:r>
              <a:rPr lang="zh-CN" altLang="en-US" sz="2400" dirty="0" smtClean="0"/>
              <a:t>对于</a:t>
            </a:r>
            <a:r>
              <a:rPr lang="en-US" altLang="zh-CN" sz="2400" dirty="0" smtClean="0"/>
              <a:t>C++</a:t>
            </a:r>
            <a:r>
              <a:rPr lang="zh-CN" altLang="en-US" sz="2400" dirty="0" smtClean="0"/>
              <a:t>的类（</a:t>
            </a:r>
            <a:r>
              <a:rPr lang="en-US" altLang="zh-CN" sz="2400" dirty="0" smtClean="0"/>
              <a:t>class</a:t>
            </a:r>
            <a:r>
              <a:rPr lang="zh-CN" altLang="en-US" sz="2400" dirty="0" smtClean="0"/>
              <a:t>）类型变量，用作</a:t>
            </a:r>
            <a:r>
              <a:rPr lang="en-US" altLang="zh-CN" sz="2400" dirty="0" err="1" smtClean="0"/>
              <a:t>threadprivate</a:t>
            </a:r>
            <a:r>
              <a:rPr lang="zh-CN" altLang="en-US" sz="2400" dirty="0" smtClean="0"/>
              <a:t>的参数时有些限制，当定义时带有外部初始化时，必须具有明确的拷贝构造函数。</a:t>
            </a:r>
            <a:endParaRPr lang="zh-CN" altLang="en-US" sz="2400" dirty="0" smtClean="0"/>
          </a:p>
        </p:txBody>
      </p:sp>
      <p:sp>
        <p:nvSpPr>
          <p:cNvPr id="66564" name="日期占位符 3"/>
          <p:cNvSpPr>
            <a:spLocks noGrp="1"/>
          </p:cNvSpPr>
          <p:nvPr>
            <p:ph type="dt" sz="quarter" idx="10"/>
          </p:nvPr>
        </p:nvSpPr>
        <p:spPr>
          <a:noFill/>
        </p:spPr>
        <p:txBody>
          <a:bodyPr/>
          <a:lstStyle/>
          <a:p>
            <a:fld id="{DAF667D4-4F60-4252-BCB1-F7CEBAA4BBB8}"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private</a:t>
            </a:r>
            <a:r>
              <a:rPr lang="zh-CN" altLang="en-US" dirty="0" smtClean="0"/>
              <a:t>和</a:t>
            </a:r>
            <a:r>
              <a:rPr lang="en-US" altLang="zh-CN" dirty="0" err="1" smtClean="0"/>
              <a:t>threadprivate</a:t>
            </a:r>
            <a:r>
              <a:rPr lang="zh-CN" altLang="en-US" dirty="0" smtClean="0"/>
              <a:t>区别</a:t>
            </a:r>
            <a:endParaRPr lang="zh-CN" altLang="en-US" dirty="0" smtClean="0"/>
          </a:p>
          <a:p>
            <a:endParaRPr lang="zh-CN" altLang="en-US" dirty="0"/>
          </a:p>
        </p:txBody>
      </p:sp>
      <p:graphicFrame>
        <p:nvGraphicFramePr>
          <p:cNvPr id="4" name="Group 132"/>
          <p:cNvGraphicFramePr/>
          <p:nvPr/>
        </p:nvGraphicFramePr>
        <p:xfrm>
          <a:off x="214282" y="2571744"/>
          <a:ext cx="8715374" cy="2987040"/>
        </p:xfrm>
        <a:graphic>
          <a:graphicData uri="http://schemas.openxmlformats.org/drawingml/2006/table">
            <a:tbl>
              <a:tblPr/>
              <a:tblGrid>
                <a:gridCol w="1789260"/>
                <a:gridCol w="3005606"/>
                <a:gridCol w="3920508"/>
              </a:tblGrid>
              <a:tr h="2127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PRIVATE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THREADPRIVATE</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数据类型</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在域的开始或共享任务单元</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在块或整个文件区域的例程的定义上</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2725">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持久性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扩充性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
                          <a:schemeClr val="bg1"/>
                        </a:buClr>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只是词法的</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除非作为子程序的参数而传递</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动态的</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2725">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初始化</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 </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FIRSTPRIVATE</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 </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COPYIN</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1538" marR="101538"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normAutofit fontScale="90000"/>
          </a:bodyPr>
          <a:lstStyle/>
          <a:p>
            <a:r>
              <a:rPr lang="en-US" altLang="zh-CN" b="1" smtClean="0"/>
              <a:t>copyprivate</a:t>
            </a:r>
            <a:r>
              <a:rPr lang="zh-CN" altLang="en-US" b="1" smtClean="0"/>
              <a:t>子句</a:t>
            </a:r>
            <a:endParaRPr lang="zh-CN" altLang="en-US" smtClean="0"/>
          </a:p>
        </p:txBody>
      </p:sp>
      <p:sp>
        <p:nvSpPr>
          <p:cNvPr id="67587" name="内容占位符 2"/>
          <p:cNvSpPr>
            <a:spLocks noGrp="1"/>
          </p:cNvSpPr>
          <p:nvPr>
            <p:ph idx="1"/>
          </p:nvPr>
        </p:nvSpPr>
        <p:spPr/>
        <p:txBody>
          <a:bodyPr/>
          <a:lstStyle/>
          <a:p>
            <a:r>
              <a:rPr lang="en-US" altLang="zh-CN" sz="2800" dirty="0" err="1" smtClean="0"/>
              <a:t>copyprivate</a:t>
            </a:r>
            <a:r>
              <a:rPr lang="zh-CN" altLang="en-US" sz="2800" dirty="0" smtClean="0"/>
              <a:t>子句提供了一种机制用一个私有变量将一个值从一个线程广播到执行同一并行区域的其他线程。</a:t>
            </a:r>
            <a:endParaRPr lang="zh-CN" altLang="en-US" sz="2800" dirty="0" smtClean="0"/>
          </a:p>
          <a:p>
            <a:r>
              <a:rPr lang="zh-CN" altLang="en-US" sz="2800" dirty="0" smtClean="0"/>
              <a:t>用法如下：</a:t>
            </a:r>
            <a:endParaRPr lang="zh-CN" altLang="en-US" sz="2800" dirty="0" smtClean="0"/>
          </a:p>
          <a:p>
            <a:pPr lvl="1"/>
            <a:r>
              <a:rPr lang="en-US" altLang="zh-CN" sz="2400" b="1" dirty="0" err="1" smtClean="0"/>
              <a:t>copyprivate</a:t>
            </a:r>
            <a:r>
              <a:rPr lang="en-US" altLang="zh-CN" sz="2400" b="1" dirty="0" smtClean="0"/>
              <a:t>(</a:t>
            </a:r>
            <a:r>
              <a:rPr lang="en-US" altLang="zh-CN" sz="2400" i="1" dirty="0" smtClean="0"/>
              <a:t>list</a:t>
            </a:r>
            <a:r>
              <a:rPr lang="en-US" altLang="zh-CN" sz="2400" b="1" dirty="0" smtClean="0"/>
              <a:t>)</a:t>
            </a:r>
            <a:endParaRPr lang="en-US" altLang="zh-CN" sz="2400" dirty="0" smtClean="0"/>
          </a:p>
          <a:p>
            <a:pPr lvl="1"/>
            <a:r>
              <a:rPr lang="en-US" altLang="zh-CN" sz="2400" dirty="0" err="1" smtClean="0"/>
              <a:t>copyprivate</a:t>
            </a:r>
            <a:r>
              <a:rPr lang="zh-CN" altLang="en-US" sz="2400" dirty="0" smtClean="0"/>
              <a:t>子句可以关联</a:t>
            </a:r>
            <a:r>
              <a:rPr lang="en-US" altLang="zh-CN" sz="2400" dirty="0" smtClean="0"/>
              <a:t>single</a:t>
            </a:r>
            <a:r>
              <a:rPr lang="zh-CN" altLang="en-US" sz="2400" dirty="0" smtClean="0"/>
              <a:t>构造，在</a:t>
            </a:r>
            <a:r>
              <a:rPr lang="en-US" altLang="zh-CN" sz="2400" dirty="0" smtClean="0"/>
              <a:t>single</a:t>
            </a:r>
            <a:r>
              <a:rPr lang="zh-CN" altLang="en-US" sz="2400" dirty="0" smtClean="0"/>
              <a:t>构造的</a:t>
            </a:r>
            <a:r>
              <a:rPr lang="en-US" altLang="zh-CN" sz="2400" dirty="0" smtClean="0"/>
              <a:t>barrier</a:t>
            </a:r>
            <a:r>
              <a:rPr lang="zh-CN" altLang="en-US" sz="2400" dirty="0" smtClean="0"/>
              <a:t>到达之前就完成了广播工作。</a:t>
            </a:r>
            <a:r>
              <a:rPr lang="en-US" altLang="zh-CN" sz="2400" dirty="0" err="1" smtClean="0"/>
              <a:t>copyprivate</a:t>
            </a:r>
            <a:r>
              <a:rPr lang="zh-CN" altLang="en-US" sz="2400" dirty="0" smtClean="0"/>
              <a:t>可以对</a:t>
            </a:r>
            <a:r>
              <a:rPr lang="en-US" altLang="zh-CN" sz="2400" dirty="0" smtClean="0"/>
              <a:t>private</a:t>
            </a:r>
            <a:r>
              <a:rPr lang="zh-CN" altLang="en-US" sz="2400" dirty="0" smtClean="0"/>
              <a:t>和</a:t>
            </a:r>
            <a:r>
              <a:rPr lang="en-US" altLang="zh-CN" sz="2400" dirty="0" err="1" smtClean="0"/>
              <a:t>threadprivate</a:t>
            </a:r>
            <a:r>
              <a:rPr lang="zh-CN" altLang="en-US" sz="2400" dirty="0" smtClean="0"/>
              <a:t>子句中的变量进行操作，但是当使用</a:t>
            </a:r>
            <a:r>
              <a:rPr lang="en-US" altLang="zh-CN" sz="2400" dirty="0" smtClean="0"/>
              <a:t>single</a:t>
            </a:r>
            <a:r>
              <a:rPr lang="zh-CN" altLang="en-US" sz="2400" dirty="0" smtClean="0"/>
              <a:t>构造时，</a:t>
            </a:r>
            <a:r>
              <a:rPr lang="en-US" altLang="zh-CN" sz="2400" dirty="0" err="1" smtClean="0"/>
              <a:t>copyprivate</a:t>
            </a:r>
            <a:r>
              <a:rPr lang="zh-CN" altLang="en-US" sz="2400" dirty="0" smtClean="0"/>
              <a:t>的变量不能用于</a:t>
            </a:r>
            <a:r>
              <a:rPr lang="en-US" altLang="zh-CN" sz="2400" dirty="0" smtClean="0"/>
              <a:t>private</a:t>
            </a:r>
            <a:r>
              <a:rPr lang="zh-CN" altLang="en-US" sz="2400" dirty="0" smtClean="0"/>
              <a:t>和</a:t>
            </a:r>
            <a:r>
              <a:rPr lang="en-US" altLang="zh-CN" sz="2400" dirty="0" err="1" smtClean="0"/>
              <a:t>firstprivate</a:t>
            </a:r>
            <a:r>
              <a:rPr lang="zh-CN" altLang="en-US" sz="2400" dirty="0" smtClean="0"/>
              <a:t>子句中。</a:t>
            </a:r>
            <a:endParaRPr lang="zh-CN" altLang="en-US" sz="2400" dirty="0" smtClean="0"/>
          </a:p>
          <a:p>
            <a:endParaRPr lang="zh-CN" altLang="en-US" dirty="0" smtClean="0"/>
          </a:p>
        </p:txBody>
      </p:sp>
      <p:sp>
        <p:nvSpPr>
          <p:cNvPr id="67588" name="日期占位符 3"/>
          <p:cNvSpPr txBox="1">
            <a:spLocks noGrp="1"/>
          </p:cNvSpPr>
          <p:nvPr/>
        </p:nvSpPr>
        <p:spPr bwMode="auto">
          <a:xfrm>
            <a:off x="457200" y="6248400"/>
            <a:ext cx="2133600" cy="457200"/>
          </a:xfrm>
          <a:prstGeom prst="rect">
            <a:avLst/>
          </a:prstGeom>
          <a:noFill/>
          <a:ln w="9525">
            <a:noFill/>
            <a:miter lim="800000"/>
          </a:ln>
        </p:spPr>
        <p:txBody>
          <a:bodyPr/>
          <a:lstStyle/>
          <a:p>
            <a:fld id="{6F8D9B45-438D-42AC-8B24-FA512AA67790}" type="datetime1">
              <a:rPr lang="zh-CN" altLang="en-US" sz="1000"/>
            </a:fld>
            <a:endParaRPr lang="en-US" altLang="zh-CN" sz="10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l"/>
            <a:endParaRPr lang="zh-CN" altLang="en-US" dirty="0"/>
          </a:p>
        </p:txBody>
      </p:sp>
      <p:sp>
        <p:nvSpPr>
          <p:cNvPr id="68610" name="内容占位符 2"/>
          <p:cNvSpPr>
            <a:spLocks noGrp="1"/>
          </p:cNvSpPr>
          <p:nvPr>
            <p:ph idx="1"/>
          </p:nvPr>
        </p:nvSpPr>
        <p:spPr>
          <a:ln>
            <a:solidFill>
              <a:schemeClr val="tx1"/>
            </a:solidFill>
            <a:prstDash val="dash"/>
          </a:ln>
        </p:spPr>
        <p:txBody>
          <a:bodyPr>
            <a:noAutofit/>
          </a:bodyPr>
          <a:lstStyle/>
          <a:p>
            <a:pPr>
              <a:buNone/>
            </a:pPr>
            <a:r>
              <a:rPr lang="en-US" altLang="zh-CN" sz="1800" dirty="0" err="1" smtClean="0"/>
              <a:t>int</a:t>
            </a:r>
            <a:r>
              <a:rPr lang="en-US" altLang="zh-CN" sz="1800" dirty="0" smtClean="0"/>
              <a:t> counter = 0;</a:t>
            </a:r>
            <a:endParaRPr lang="en-US" altLang="zh-CN" sz="1800" dirty="0" smtClean="0"/>
          </a:p>
          <a:p>
            <a:pPr>
              <a:buNone/>
            </a:pPr>
            <a:r>
              <a:rPr lang="en-US" altLang="zh-CN" sz="1800" dirty="0" smtClean="0"/>
              <a:t>#</a:t>
            </a:r>
            <a:r>
              <a:rPr lang="en-US" altLang="zh-CN" sz="1800" dirty="0" err="1" smtClean="0"/>
              <a:t>pragma</a:t>
            </a:r>
            <a:r>
              <a:rPr lang="en-US" altLang="zh-CN" sz="1800" dirty="0" smtClean="0"/>
              <a:t> </a:t>
            </a:r>
            <a:r>
              <a:rPr lang="en-US" altLang="zh-CN" sz="1800" dirty="0" err="1" smtClean="0"/>
              <a:t>omp</a:t>
            </a:r>
            <a:r>
              <a:rPr lang="en-US" altLang="zh-CN" sz="1800" dirty="0" smtClean="0"/>
              <a:t> </a:t>
            </a:r>
            <a:r>
              <a:rPr lang="en-US" altLang="zh-CN" sz="1800" dirty="0" err="1" smtClean="0"/>
              <a:t>threadprivate</a:t>
            </a:r>
            <a:r>
              <a:rPr lang="en-US" altLang="zh-CN" sz="1800" dirty="0" smtClean="0"/>
              <a:t>(counter)</a:t>
            </a:r>
            <a:endParaRPr lang="en-US" altLang="zh-CN" sz="1800" dirty="0" smtClean="0"/>
          </a:p>
          <a:p>
            <a:pPr>
              <a:buNone/>
            </a:pPr>
            <a:r>
              <a:rPr lang="en-US" altLang="zh-CN" sz="1800" dirty="0" err="1" smtClean="0"/>
              <a:t>int</a:t>
            </a:r>
            <a:r>
              <a:rPr lang="en-US" altLang="zh-CN" sz="1800" dirty="0" smtClean="0"/>
              <a:t> </a:t>
            </a:r>
            <a:r>
              <a:rPr lang="en-US" altLang="zh-CN" sz="1800" dirty="0" err="1" smtClean="0"/>
              <a:t>increment_counter</a:t>
            </a:r>
            <a:r>
              <a:rPr lang="en-US" altLang="zh-CN" sz="1800" dirty="0" smtClean="0"/>
              <a:t>(){</a:t>
            </a:r>
            <a:endParaRPr lang="en-US" altLang="zh-CN" sz="1800" dirty="0" smtClean="0"/>
          </a:p>
          <a:p>
            <a:pPr>
              <a:buNone/>
            </a:pPr>
            <a:r>
              <a:rPr lang="en-US" altLang="zh-CN" sz="1800" dirty="0" smtClean="0"/>
              <a:t>         counter++;</a:t>
            </a:r>
            <a:endParaRPr lang="en-US" altLang="zh-CN" sz="1800" dirty="0" smtClean="0"/>
          </a:p>
          <a:p>
            <a:pPr>
              <a:buNone/>
            </a:pPr>
            <a:r>
              <a:rPr lang="en-US" altLang="zh-CN" sz="1800" dirty="0" smtClean="0"/>
              <a:t>         return(counter);</a:t>
            </a:r>
            <a:endParaRPr lang="en-US" altLang="zh-CN" sz="1800" dirty="0" smtClean="0"/>
          </a:p>
          <a:p>
            <a:pPr>
              <a:buNone/>
            </a:pPr>
            <a:r>
              <a:rPr lang="en-US" altLang="zh-CN" sz="1800" dirty="0" smtClean="0"/>
              <a:t>}</a:t>
            </a:r>
            <a:endParaRPr lang="en-US" altLang="zh-CN" sz="1800" dirty="0" smtClean="0"/>
          </a:p>
          <a:p>
            <a:pPr>
              <a:buNone/>
            </a:pPr>
            <a:r>
              <a:rPr lang="en-US" altLang="zh-CN" sz="1800" dirty="0" smtClean="0"/>
              <a:t>main(){</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parallel</a:t>
            </a:r>
            <a:endParaRPr lang="en-US" altLang="zh-CN" sz="1800" dirty="0" smtClean="0"/>
          </a:p>
          <a:p>
            <a:pPr>
              <a:buNone/>
            </a:pPr>
            <a:r>
              <a:rPr lang="en-US" altLang="zh-CN" sz="1800" dirty="0" smtClean="0"/>
              <a:t>         {</a:t>
            </a:r>
            <a:endParaRPr lang="en-US" altLang="zh-CN" sz="1800" dirty="0" smtClean="0"/>
          </a:p>
          <a:p>
            <a:pPr>
              <a:buNone/>
            </a:pPr>
            <a:r>
              <a:rPr lang="en-US" altLang="zh-CN" sz="1800" dirty="0" smtClean="0"/>
              <a:t>                   </a:t>
            </a:r>
            <a:r>
              <a:rPr lang="en-US" altLang="zh-CN" sz="1800" dirty="0" err="1" smtClean="0"/>
              <a:t>int</a:t>
            </a:r>
            <a:r>
              <a:rPr lang="en-US" altLang="zh-CN" sz="1800" dirty="0" smtClean="0"/>
              <a:t>    count;</a:t>
            </a:r>
            <a:endParaRPr lang="en-US" altLang="zh-CN" sz="1800" dirty="0" smtClean="0"/>
          </a:p>
          <a:p>
            <a:pPr>
              <a:buNone/>
            </a:pPr>
            <a:r>
              <a:rPr lang="en-US" altLang="zh-CN" sz="1800" dirty="0" smtClean="0"/>
              <a:t>                   #</a:t>
            </a:r>
            <a:r>
              <a:rPr lang="en-US" altLang="zh-CN" sz="1800" dirty="0" err="1" smtClean="0"/>
              <a:t>pragma</a:t>
            </a:r>
            <a:r>
              <a:rPr lang="en-US" altLang="zh-CN" sz="1800" dirty="0" smtClean="0"/>
              <a:t> </a:t>
            </a:r>
            <a:r>
              <a:rPr lang="en-US" altLang="zh-CN" sz="1800" dirty="0" err="1" smtClean="0"/>
              <a:t>omp</a:t>
            </a:r>
            <a:r>
              <a:rPr lang="en-US" altLang="zh-CN" sz="1800" dirty="0" smtClean="0"/>
              <a:t> single </a:t>
            </a:r>
            <a:r>
              <a:rPr lang="en-US" altLang="zh-CN" sz="1800" dirty="0" err="1" smtClean="0"/>
              <a:t>copyprivate</a:t>
            </a:r>
            <a:r>
              <a:rPr lang="en-US" altLang="zh-CN" sz="1800" dirty="0" smtClean="0"/>
              <a:t>(counter)</a:t>
            </a:r>
            <a:endParaRPr lang="en-US" altLang="zh-CN" sz="1800" dirty="0" smtClean="0"/>
          </a:p>
          <a:p>
            <a:pPr>
              <a:buNone/>
            </a:pPr>
            <a:r>
              <a:rPr lang="en-US" altLang="zh-CN" sz="1800" dirty="0" smtClean="0"/>
              <a:t>                  {   counter = 50;   }</a:t>
            </a:r>
            <a:endParaRPr lang="en-US" altLang="zh-CN" sz="1800" dirty="0" smtClean="0"/>
          </a:p>
          <a:p>
            <a:pPr>
              <a:buNone/>
            </a:pPr>
            <a:r>
              <a:rPr lang="en-US" altLang="zh-CN" sz="1800" dirty="0" smtClean="0"/>
              <a:t>                   count = </a:t>
            </a:r>
            <a:r>
              <a:rPr lang="en-US" altLang="zh-CN" sz="1800" dirty="0" err="1" smtClean="0"/>
              <a:t>increment_counter</a:t>
            </a:r>
            <a:r>
              <a:rPr lang="en-US" altLang="zh-CN" sz="1800" dirty="0" smtClean="0"/>
              <a:t>();</a:t>
            </a:r>
            <a:endParaRPr lang="en-US" altLang="zh-CN" sz="1800" dirty="0" smtClean="0"/>
          </a:p>
          <a:p>
            <a:pPr>
              <a:buNone/>
            </a:pPr>
            <a:r>
              <a:rPr lang="en-US" altLang="zh-CN" sz="1800" dirty="0" smtClean="0"/>
              <a:t>                   </a:t>
            </a:r>
            <a:r>
              <a:rPr lang="en-US" altLang="zh-CN" sz="1800" dirty="0" err="1" smtClean="0"/>
              <a:t>printf</a:t>
            </a:r>
            <a:r>
              <a:rPr lang="en-US" altLang="zh-CN" sz="1800" dirty="0" smtClean="0"/>
              <a:t>("</a:t>
            </a:r>
            <a:r>
              <a:rPr lang="en-US" altLang="zh-CN" sz="1800" dirty="0" err="1" smtClean="0"/>
              <a:t>ThreadId</a:t>
            </a:r>
            <a:r>
              <a:rPr lang="en-US" altLang="zh-CN" sz="1800" dirty="0" smtClean="0"/>
              <a:t>: %ld, count = %ld\n", </a:t>
            </a:r>
            <a:r>
              <a:rPr lang="en-US" altLang="zh-CN" sz="1800" dirty="0" err="1" smtClean="0"/>
              <a:t>omp_get_thread_num</a:t>
            </a:r>
            <a:r>
              <a:rPr lang="en-US" altLang="zh-CN" sz="1800" dirty="0" smtClean="0"/>
              <a:t>(), count);</a:t>
            </a:r>
            <a:endParaRPr lang="en-US" altLang="zh-CN" sz="1800" dirty="0" smtClean="0"/>
          </a:p>
          <a:p>
            <a:pPr>
              <a:buNone/>
            </a:pPr>
            <a:r>
              <a:rPr lang="zh-CN" altLang="en-US" sz="1800" dirty="0" smtClean="0"/>
              <a:t>       ｝</a:t>
            </a:r>
            <a:endParaRPr lang="en-US" altLang="zh-CN" sz="1800" dirty="0" smtClean="0"/>
          </a:p>
          <a:p>
            <a:pPr>
              <a:buNone/>
            </a:pPr>
            <a:r>
              <a:rPr lang="en-US" altLang="zh-CN" sz="1800" dirty="0" smtClean="0"/>
              <a:t>}</a:t>
            </a:r>
            <a:endParaRPr lang="en-US" altLang="zh-CN" sz="1800" dirty="0" smtClean="0"/>
          </a:p>
        </p:txBody>
      </p:sp>
      <p:sp>
        <p:nvSpPr>
          <p:cNvPr id="4" name="Rectangle 3"/>
          <p:cNvSpPr txBox="1">
            <a:spLocks noChangeArrowheads="1"/>
          </p:cNvSpPr>
          <p:nvPr/>
        </p:nvSpPr>
        <p:spPr>
          <a:xfrm>
            <a:off x="5500694" y="642918"/>
            <a:ext cx="3214710" cy="361475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zh-CN" altLang="en-US" sz="2800" b="1" i="0" u="none" strike="noStrike" kern="1200" cap="none" spc="0" normalizeH="0" baseline="0" noProof="0" smtClean="0">
                <a:ln>
                  <a:noFill/>
                </a:ln>
                <a:solidFill>
                  <a:srgbClr val="0000FF"/>
                </a:solidFill>
                <a:effectLst/>
                <a:uLnTx/>
                <a:uFillTx/>
                <a:latin typeface="+mn-lt"/>
                <a:ea typeface="+mn-ea"/>
                <a:cs typeface="+mn-cs"/>
              </a:rPr>
              <a:t>执行结果：</a:t>
            </a:r>
            <a:endParaRPr kumimoji="0" lang="zh-CN" altLang="en-US" sz="2800" b="1"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Wingdings" panose="05000000000000000000" pitchFamily="2" charset="2"/>
              <a:buNone/>
              <a:defRPr/>
            </a:pPr>
            <a:endParaRPr kumimoji="0" lang="zh-CN" altLang="en-US" sz="2800" b="1"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4,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1,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5,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3,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6,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0,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2,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rgbClr val="0000FF"/>
                </a:solidFill>
                <a:effectLst/>
                <a:uLnTx/>
                <a:uFillTx/>
                <a:latin typeface="+mn-lt"/>
                <a:ea typeface="+mn-ea"/>
                <a:cs typeface="+mn-cs"/>
              </a:rPr>
              <a:t>ThreadId: 7, count = 51</a:t>
            </a:r>
            <a:endParaRPr kumimoji="0" lang="en-US" altLang="zh-CN" sz="2000" b="0" i="0" u="none" strike="noStrike" kern="1200" cap="none" spc="0" normalizeH="0" baseline="0" noProof="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1427480"/>
            <a:ext cx="8229600" cy="4703445"/>
          </a:xfrm>
        </p:spPr>
        <p:txBody>
          <a:bodyPr/>
          <a:lstStyle/>
          <a:p>
            <a:r>
              <a:rPr lang="en-US" altLang="zh-CN" smtClean="0"/>
              <a:t>1</a:t>
            </a:r>
            <a:r>
              <a:rPr lang="zh-CN" altLang="en-US" smtClean="0"/>
              <a:t>）</a:t>
            </a:r>
            <a:r>
              <a:rPr lang="en-US" altLang="zh-CN" smtClean="0"/>
              <a:t>CPU</a:t>
            </a:r>
            <a:r>
              <a:rPr lang="zh-CN" altLang="en-US" smtClean="0"/>
              <a:t>核数扩展性问题</a:t>
            </a:r>
            <a:endParaRPr lang="zh-CN" altLang="en-US" smtClean="0"/>
          </a:p>
          <a:p>
            <a:pPr algn="just"/>
            <a:r>
              <a:rPr lang="zh-CN" altLang="en-US" smtClean="0"/>
              <a:t>多核编程需要程序性能随</a:t>
            </a:r>
            <a:r>
              <a:rPr lang="en-US" altLang="zh-CN" smtClean="0"/>
              <a:t>CPU</a:t>
            </a:r>
            <a:r>
              <a:rPr lang="zh-CN" altLang="en-US" smtClean="0"/>
              <a:t>核数增加而提高。</a:t>
            </a:r>
            <a:endParaRPr lang="zh-CN" altLang="en-US" smtClean="0"/>
          </a:p>
          <a:p>
            <a:pPr algn="just"/>
            <a:r>
              <a:rPr lang="zh-CN" altLang="en-US" smtClean="0"/>
              <a:t>即要求程序中创建的线程数量需要随</a:t>
            </a:r>
            <a:r>
              <a:rPr lang="en-US" altLang="zh-CN" smtClean="0"/>
              <a:t>CPU</a:t>
            </a:r>
            <a:r>
              <a:rPr lang="zh-CN" altLang="en-US" smtClean="0"/>
              <a:t>核数变化。</a:t>
            </a:r>
            <a:endParaRPr lang="zh-CN" altLang="en-US" smtClean="0"/>
          </a:p>
          <a:p>
            <a:pPr algn="just"/>
            <a:r>
              <a:rPr lang="zh-CN" altLang="en-US" smtClean="0"/>
              <a:t>虽然通过其它方法可以使用操作系统</a:t>
            </a:r>
            <a:r>
              <a:rPr lang="en-US" altLang="zh-CN" smtClean="0"/>
              <a:t>API</a:t>
            </a:r>
            <a:r>
              <a:rPr lang="zh-CN" altLang="en-US" smtClean="0"/>
              <a:t>创建可变化数量的线程，不如</a:t>
            </a:r>
            <a:r>
              <a:rPr lang="en-US" altLang="zh-CN" smtClean="0"/>
              <a:t>OpenMP</a:t>
            </a:r>
            <a:r>
              <a:rPr lang="zh-CN" altLang="en-US" smtClean="0"/>
              <a:t>方便。</a:t>
            </a:r>
            <a:endParaRPr lang="zh-CN" altLang="en-US" smtClean="0"/>
          </a:p>
          <a:p>
            <a:endParaRPr lang="zh-CN" altLang="en-US" smtClean="0"/>
          </a:p>
        </p:txBody>
      </p:sp>
      <p:sp>
        <p:nvSpPr>
          <p:cNvPr id="11267" name="日期占位符 3"/>
          <p:cNvSpPr>
            <a:spLocks noGrp="1"/>
          </p:cNvSpPr>
          <p:nvPr>
            <p:ph type="dt" sz="quarter" idx="10"/>
          </p:nvPr>
        </p:nvSpPr>
        <p:spPr>
          <a:noFill/>
        </p:spPr>
        <p:txBody>
          <a:bodyPr/>
          <a:lstStyle/>
          <a:p>
            <a:fld id="{DF8472C2-138F-4BE8-98F4-CCD57D283459}"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28596" y="357166"/>
            <a:ext cx="8229600" cy="706437"/>
          </a:xfrm>
        </p:spPr>
        <p:txBody>
          <a:bodyPr/>
          <a:lstStyle/>
          <a:p>
            <a:pPr eaLnBrk="1" hangingPunct="1"/>
            <a:r>
              <a:rPr lang="en-US" altLang="zh-CN" b="1" dirty="0" err="1" smtClean="0"/>
              <a:t>copyin</a:t>
            </a:r>
            <a:r>
              <a:rPr lang="zh-CN" altLang="en-US" b="1" dirty="0" smtClean="0"/>
              <a:t>子句</a:t>
            </a:r>
            <a:endParaRPr lang="en-US" altLang="zh-CN" b="1" dirty="0" smtClean="0"/>
          </a:p>
        </p:txBody>
      </p:sp>
      <p:sp>
        <p:nvSpPr>
          <p:cNvPr id="70659" name="Rectangle 3"/>
          <p:cNvSpPr>
            <a:spLocks noGrp="1" noChangeArrowheads="1"/>
          </p:cNvSpPr>
          <p:nvPr>
            <p:ph type="body" idx="1"/>
          </p:nvPr>
        </p:nvSpPr>
        <p:spPr>
          <a:xfrm>
            <a:off x="71406" y="1125538"/>
            <a:ext cx="8929718" cy="2660652"/>
          </a:xfrm>
        </p:spPr>
        <p:txBody>
          <a:bodyPr/>
          <a:lstStyle/>
          <a:p>
            <a:pPr algn="just" eaLnBrk="1" hangingPunct="1">
              <a:lnSpc>
                <a:spcPct val="90000"/>
              </a:lnSpc>
            </a:pPr>
            <a:r>
              <a:rPr lang="en-US" altLang="zh-CN" sz="2800" dirty="0" err="1" smtClean="0"/>
              <a:t>copyin</a:t>
            </a:r>
            <a:r>
              <a:rPr lang="zh-CN" altLang="en-US" sz="2800" dirty="0" smtClean="0"/>
              <a:t>子句用来为线程组中所有线程的</a:t>
            </a:r>
            <a:r>
              <a:rPr lang="en-US" altLang="zh-CN" sz="2800" dirty="0" err="1" smtClean="0"/>
              <a:t>threadprivate</a:t>
            </a:r>
            <a:r>
              <a:rPr lang="zh-CN" altLang="en-US" sz="2800" dirty="0" smtClean="0"/>
              <a:t>变量赋相同的值</a:t>
            </a:r>
            <a:endParaRPr lang="zh-CN" altLang="en-US" sz="2800" dirty="0" smtClean="0"/>
          </a:p>
          <a:p>
            <a:pPr algn="just" eaLnBrk="1" hangingPunct="1">
              <a:lnSpc>
                <a:spcPct val="90000"/>
              </a:lnSpc>
            </a:pPr>
            <a:r>
              <a:rPr lang="zh-CN" altLang="en-US" dirty="0" smtClean="0"/>
              <a:t>主线程该变量的值作为初始值</a:t>
            </a:r>
            <a:endParaRPr lang="zh-CN" altLang="en-US" dirty="0" smtClean="0"/>
          </a:p>
          <a:p>
            <a:pPr eaLnBrk="1" hangingPunct="1">
              <a:lnSpc>
                <a:spcPct val="90000"/>
              </a:lnSpc>
            </a:pPr>
            <a:r>
              <a:rPr lang="zh-CN" altLang="en-US" dirty="0" smtClean="0"/>
              <a:t>语句格式</a:t>
            </a:r>
            <a:endParaRPr lang="zh-CN" altLang="en-US" dirty="0" smtClean="0"/>
          </a:p>
          <a:p>
            <a:pPr lvl="1" eaLnBrk="1" hangingPunct="1">
              <a:lnSpc>
                <a:spcPct val="90000"/>
              </a:lnSpc>
            </a:pPr>
            <a:r>
              <a:rPr lang="en-US" altLang="zh-CN" dirty="0" err="1" smtClean="0"/>
              <a:t>copyin</a:t>
            </a:r>
            <a:r>
              <a:rPr lang="en-US" altLang="zh-CN" dirty="0" smtClean="0"/>
              <a:t>(list)</a:t>
            </a:r>
            <a:endParaRPr lang="en-US" altLang="zh-CN" dirty="0" smtClean="0"/>
          </a:p>
          <a:p>
            <a:pPr lvl="1" eaLnBrk="1" hangingPunct="1">
              <a:lnSpc>
                <a:spcPct val="90000"/>
              </a:lnSpc>
            </a:pPr>
            <a:endParaRPr lang="en-US" altLang="zh-CN" dirty="0" smtClean="0"/>
          </a:p>
        </p:txBody>
      </p:sp>
      <p:sp>
        <p:nvSpPr>
          <p:cNvPr id="7066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1857356" y="4000504"/>
            <a:ext cx="3753335" cy="2363724"/>
          </a:xfrm>
          <a:prstGeom prst="rect">
            <a:avLst/>
          </a:prstGeom>
          <a:noFill/>
          <a:ln>
            <a:solidFill>
              <a:schemeClr val="tx1"/>
            </a:solidFill>
            <a:prstDash val="dash"/>
          </a:ln>
        </p:spPr>
        <p:txBody>
          <a:bodyPr wrap="none" rtlCol="0">
            <a:spAutoFit/>
          </a:bodyPr>
          <a:lstStyle/>
          <a:p>
            <a:pPr>
              <a:lnSpc>
                <a:spcPct val="90000"/>
              </a:lnSpc>
            </a:pPr>
            <a:r>
              <a:rPr lang="en-US" altLang="zh-CN" b="1" dirty="0" smtClean="0"/>
              <a:t>#include  &lt;</a:t>
            </a:r>
            <a:r>
              <a:rPr lang="en-US" altLang="zh-CN" b="1" dirty="0" err="1" smtClean="0"/>
              <a:t>omp.h</a:t>
            </a:r>
            <a:r>
              <a:rPr lang="en-US" altLang="zh-CN" b="1" dirty="0" smtClean="0"/>
              <a:t>&gt;</a:t>
            </a:r>
            <a:endParaRPr lang="en-US" altLang="zh-CN" b="1" dirty="0" smtClean="0"/>
          </a:p>
          <a:p>
            <a:pPr>
              <a:lnSpc>
                <a:spcPct val="90000"/>
              </a:lnSpc>
            </a:pPr>
            <a:r>
              <a:rPr lang="en-US" altLang="zh-CN" b="1" dirty="0" err="1" smtClean="0"/>
              <a:t>int</a:t>
            </a:r>
            <a:r>
              <a:rPr lang="en-US" altLang="zh-CN" b="1" dirty="0" smtClean="0"/>
              <a:t> counter = 10;</a:t>
            </a:r>
            <a:endParaRPr lang="en-US" altLang="zh-CN" b="1" dirty="0" smtClean="0"/>
          </a:p>
          <a:p>
            <a:pPr>
              <a:lnSpc>
                <a:spcPct val="90000"/>
              </a:lnSpc>
            </a:pPr>
            <a:r>
              <a:rPr lang="en-US" altLang="zh-CN" b="1" dirty="0" smtClean="0"/>
              <a:t>#</a:t>
            </a:r>
            <a:r>
              <a:rPr lang="en-US" altLang="zh-CN" b="1" dirty="0" err="1" smtClean="0"/>
              <a:t>pragma</a:t>
            </a:r>
            <a:r>
              <a:rPr lang="en-US" altLang="zh-CN" b="1" dirty="0" smtClean="0"/>
              <a:t> </a:t>
            </a:r>
            <a:r>
              <a:rPr lang="en-US" altLang="zh-CN" b="1" dirty="0" err="1" smtClean="0"/>
              <a:t>omp</a:t>
            </a:r>
            <a:r>
              <a:rPr lang="en-US" altLang="zh-CN" b="1" dirty="0" smtClean="0"/>
              <a:t> </a:t>
            </a:r>
            <a:r>
              <a:rPr lang="en-US" altLang="zh-CN" b="1" dirty="0" err="1" smtClean="0"/>
              <a:t>threadprivate</a:t>
            </a:r>
            <a:r>
              <a:rPr lang="en-US" altLang="zh-CN" b="1" dirty="0" smtClean="0"/>
              <a:t>(counter)</a:t>
            </a:r>
            <a:endParaRPr lang="en-US" altLang="zh-CN" b="1" dirty="0" smtClean="0"/>
          </a:p>
          <a:p>
            <a:pPr>
              <a:lnSpc>
                <a:spcPct val="90000"/>
              </a:lnSpc>
            </a:pPr>
            <a:r>
              <a:rPr lang="en-US" altLang="zh-CN" b="1" dirty="0" err="1" smtClean="0"/>
              <a:t>int</a:t>
            </a:r>
            <a:r>
              <a:rPr lang="en-US" altLang="zh-CN" b="1" dirty="0" smtClean="0"/>
              <a:t> </a:t>
            </a:r>
            <a:r>
              <a:rPr lang="en-US" altLang="zh-CN" b="1" dirty="0" err="1" smtClean="0"/>
              <a:t>increment_counter</a:t>
            </a:r>
            <a:r>
              <a:rPr lang="en-US" altLang="zh-CN" b="1" dirty="0" smtClean="0"/>
              <a:t>()</a:t>
            </a:r>
            <a:endParaRPr lang="en-US" altLang="zh-CN" b="1" dirty="0" smtClean="0"/>
          </a:p>
          <a:p>
            <a:pPr>
              <a:lnSpc>
                <a:spcPct val="90000"/>
              </a:lnSpc>
            </a:pPr>
            <a:r>
              <a:rPr lang="en-US" altLang="zh-CN" b="1" dirty="0" smtClean="0"/>
              <a:t>{</a:t>
            </a:r>
            <a:endParaRPr lang="en-US" altLang="zh-CN" b="1" dirty="0" smtClean="0"/>
          </a:p>
          <a:p>
            <a:pPr>
              <a:lnSpc>
                <a:spcPct val="90000"/>
              </a:lnSpc>
            </a:pPr>
            <a:r>
              <a:rPr lang="en-US" altLang="zh-CN" b="1" dirty="0" smtClean="0"/>
              <a:t>         counter++;</a:t>
            </a:r>
            <a:endParaRPr lang="en-US" altLang="zh-CN" b="1" dirty="0" smtClean="0"/>
          </a:p>
          <a:p>
            <a:pPr>
              <a:lnSpc>
                <a:spcPct val="90000"/>
              </a:lnSpc>
            </a:pPr>
            <a:r>
              <a:rPr lang="en-US" altLang="zh-CN" b="1" dirty="0" smtClean="0"/>
              <a:t>         return(counter);</a:t>
            </a:r>
            <a:endParaRPr lang="en-US" altLang="zh-CN" b="1" dirty="0" smtClean="0"/>
          </a:p>
          <a:p>
            <a:pPr>
              <a:lnSpc>
                <a:spcPct val="90000"/>
              </a:lnSpc>
            </a:pPr>
            <a:r>
              <a:rPr lang="en-US" altLang="zh-CN" b="1"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142907" y="571480"/>
            <a:ext cx="8929687" cy="6072207"/>
          </a:xfrm>
          <a:ln>
            <a:solidFill>
              <a:schemeClr val="tx1"/>
            </a:solidFill>
            <a:prstDash val="dash"/>
          </a:ln>
        </p:spPr>
        <p:txBody>
          <a:bodyPr/>
          <a:lstStyle/>
          <a:p>
            <a:pPr>
              <a:spcBef>
                <a:spcPct val="0"/>
              </a:spcBef>
              <a:buNone/>
            </a:pPr>
            <a:r>
              <a:rPr lang="en-US" altLang="zh-CN" sz="1400" b="1" dirty="0" err="1" smtClean="0"/>
              <a:t>int</a:t>
            </a:r>
            <a:r>
              <a:rPr lang="en-US" altLang="zh-CN" sz="1400" b="1" dirty="0" smtClean="0"/>
              <a:t> main(</a:t>
            </a:r>
            <a:r>
              <a:rPr lang="en-US" altLang="zh-CN" sz="1400" b="1" dirty="0" err="1" smtClean="0"/>
              <a:t>int</a:t>
            </a:r>
            <a:r>
              <a:rPr lang="en-US" altLang="zh-CN" sz="1400" b="1" dirty="0" smtClean="0"/>
              <a:t> </a:t>
            </a:r>
            <a:r>
              <a:rPr lang="en-US" altLang="zh-CN" sz="1400" b="1" dirty="0" err="1" smtClean="0"/>
              <a:t>argc</a:t>
            </a:r>
            <a:r>
              <a:rPr lang="en-US" altLang="zh-CN" sz="1400" b="1" dirty="0" smtClean="0"/>
              <a:t>, char* </a:t>
            </a:r>
            <a:r>
              <a:rPr lang="en-US" altLang="zh-CN" sz="1400" b="1" dirty="0" err="1" smtClean="0"/>
              <a:t>argv</a:t>
            </a:r>
            <a:r>
              <a:rPr lang="en-US" altLang="zh-CN" sz="1400" b="1" dirty="0" smtClean="0"/>
              <a:t>[])</a:t>
            </a:r>
            <a:endParaRPr lang="en-US" altLang="zh-CN" sz="1400" b="1" dirty="0" smtClean="0"/>
          </a:p>
          <a:p>
            <a:pPr>
              <a:spcBef>
                <a:spcPct val="0"/>
              </a:spcBef>
              <a:buNone/>
            </a:pPr>
            <a:r>
              <a:rPr lang="en-US" altLang="zh-CN" sz="1400" b="1" dirty="0" smtClean="0"/>
              <a:t>{</a:t>
            </a:r>
            <a:endParaRPr lang="en-US" altLang="zh-CN" sz="1400" b="1" dirty="0" smtClean="0"/>
          </a:p>
          <a:p>
            <a:pPr>
              <a:spcBef>
                <a:spcPct val="0"/>
              </a:spcBef>
              <a:buNone/>
            </a:pPr>
            <a:r>
              <a:rPr lang="en-US" altLang="zh-CN" sz="1400" b="1" dirty="0" smtClean="0"/>
              <a:t>         </a:t>
            </a:r>
            <a:r>
              <a:rPr lang="en-US" altLang="zh-CN" sz="1400" b="1" dirty="0" err="1" smtClean="0"/>
              <a:t>int</a:t>
            </a:r>
            <a:r>
              <a:rPr lang="en-US" altLang="zh-CN" sz="1400" b="1" dirty="0" smtClean="0"/>
              <a:t> </a:t>
            </a:r>
            <a:r>
              <a:rPr lang="en-US" altLang="zh-CN" sz="1400" b="1" dirty="0" err="1" smtClean="0"/>
              <a:t>iterator</a:t>
            </a:r>
            <a:r>
              <a:rPr lang="en-US" altLang="zh-CN" sz="1400" b="1" dirty="0" smtClean="0"/>
              <a:t>;</a:t>
            </a:r>
            <a:endParaRPr lang="en-US" altLang="zh-CN" sz="1400" b="1" dirty="0" smtClean="0"/>
          </a:p>
          <a:p>
            <a:pPr>
              <a:spcBef>
                <a:spcPct val="0"/>
              </a:spcBef>
              <a:buNone/>
            </a:pPr>
            <a:r>
              <a:rPr lang="en-US" altLang="zh-CN" sz="1400" b="1" dirty="0" smtClean="0"/>
              <a:t>         </a:t>
            </a:r>
            <a:r>
              <a:rPr lang="en-US" altLang="zh-CN" sz="1400" b="1" dirty="0" err="1" smtClean="0"/>
              <a:t>int</a:t>
            </a:r>
            <a:r>
              <a:rPr lang="en-US" altLang="zh-CN" sz="1400" b="1" dirty="0" smtClean="0"/>
              <a:t>  counter = 10</a:t>
            </a:r>
            <a:r>
              <a:rPr lang="zh-CN" altLang="en-US" sz="1400" b="1" dirty="0" smtClean="0"/>
              <a:t>；</a:t>
            </a:r>
            <a:endParaRPr lang="en-US" altLang="zh-CN" sz="1400" b="1" dirty="0" smtClean="0"/>
          </a:p>
          <a:p>
            <a:pPr>
              <a:spcBef>
                <a:spcPct val="0"/>
              </a:spcBef>
              <a:buNone/>
            </a:pPr>
            <a:r>
              <a:rPr lang="en-US" altLang="zh-CN" sz="1400" b="1" dirty="0" smtClean="0"/>
              <a:t>         </a:t>
            </a:r>
            <a:r>
              <a:rPr lang="en-US" altLang="zh-CN" sz="1400" b="1" dirty="0" err="1" smtClean="0"/>
              <a:t>printf</a:t>
            </a:r>
            <a:r>
              <a:rPr lang="en-US" altLang="zh-CN" sz="1400" b="1" dirty="0" smtClean="0"/>
              <a:t>("counter = %d\n", counter);</a:t>
            </a:r>
            <a:endParaRPr lang="en-US" altLang="zh-CN" sz="1400" b="1" dirty="0" smtClean="0"/>
          </a:p>
          <a:p>
            <a:pPr>
              <a:spcBef>
                <a:spcPct val="0"/>
              </a:spcBef>
              <a:buNone/>
            </a:pPr>
            <a:r>
              <a:rPr lang="en-US" altLang="zh-CN" sz="1400" b="1" dirty="0" smtClean="0"/>
              <a:t>         #</a:t>
            </a:r>
            <a:r>
              <a:rPr lang="en-US" altLang="zh-CN" sz="1400" b="1" dirty="0" err="1" smtClean="0"/>
              <a:t>pragma</a:t>
            </a:r>
            <a:r>
              <a:rPr lang="en-US" altLang="zh-CN" sz="1400" b="1" dirty="0" smtClean="0"/>
              <a:t> </a:t>
            </a:r>
            <a:r>
              <a:rPr lang="en-US" altLang="zh-CN" sz="1400" b="1" dirty="0" err="1" smtClean="0"/>
              <a:t>omp</a:t>
            </a:r>
            <a:r>
              <a:rPr lang="en-US" altLang="zh-CN" sz="1400" b="1" dirty="0" smtClean="0"/>
              <a:t> parallel sections  </a:t>
            </a:r>
            <a:r>
              <a:rPr lang="en-US" altLang="zh-CN" sz="1400" b="1" dirty="0" err="1" smtClean="0"/>
              <a:t>copyin</a:t>
            </a:r>
            <a:r>
              <a:rPr lang="en-US" altLang="zh-CN" sz="1400" b="1" dirty="0" smtClean="0"/>
              <a:t>(counter)  private(</a:t>
            </a:r>
            <a:r>
              <a:rPr lang="en-US" altLang="zh-CN" sz="1400" b="1" dirty="0" err="1" smtClean="0"/>
              <a:t>iterator</a:t>
            </a:r>
            <a:r>
              <a:rPr lang="en-US" altLang="zh-CN" sz="1400" b="1" dirty="0" smtClean="0"/>
              <a:t>)</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r>
              <a:rPr lang="en-US" altLang="zh-CN" sz="1400" b="1" dirty="0" err="1" smtClean="0"/>
              <a:t>pragma</a:t>
            </a:r>
            <a:r>
              <a:rPr lang="en-US" altLang="zh-CN" sz="1400" b="1" dirty="0" smtClean="0"/>
              <a:t> </a:t>
            </a:r>
            <a:r>
              <a:rPr lang="en-US" altLang="zh-CN" sz="1400" b="1" dirty="0" err="1" smtClean="0"/>
              <a:t>omp</a:t>
            </a:r>
            <a:r>
              <a:rPr lang="en-US" altLang="zh-CN" sz="1400" b="1" dirty="0" smtClean="0"/>
              <a:t> section</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r>
              <a:rPr lang="en-US" altLang="zh-CN" sz="1400" b="1" dirty="0" err="1" smtClean="0"/>
              <a:t>int</a:t>
            </a:r>
            <a:r>
              <a:rPr lang="en-US" altLang="zh-CN" sz="1400" b="1" dirty="0" smtClean="0"/>
              <a:t> count1;</a:t>
            </a:r>
            <a:endParaRPr lang="en-US" altLang="zh-CN" sz="1400" b="1" dirty="0" smtClean="0"/>
          </a:p>
          <a:p>
            <a:pPr>
              <a:spcBef>
                <a:spcPct val="0"/>
              </a:spcBef>
              <a:buNone/>
            </a:pPr>
            <a:r>
              <a:rPr lang="en-US" altLang="zh-CN" sz="1400" b="1" dirty="0" smtClean="0"/>
              <a:t>                            for ( </a:t>
            </a:r>
            <a:r>
              <a:rPr lang="en-US" altLang="zh-CN" sz="1400" b="1" dirty="0" err="1" smtClean="0"/>
              <a:t>iterator</a:t>
            </a:r>
            <a:r>
              <a:rPr lang="en-US" altLang="zh-CN" sz="1400" b="1" dirty="0" smtClean="0"/>
              <a:t> = 0; </a:t>
            </a:r>
            <a:r>
              <a:rPr lang="en-US" altLang="zh-CN" sz="1400" b="1" dirty="0" err="1" smtClean="0"/>
              <a:t>iterator</a:t>
            </a:r>
            <a:r>
              <a:rPr lang="en-US" altLang="zh-CN" sz="1400" b="1" dirty="0" smtClean="0"/>
              <a:t> &lt; 2; </a:t>
            </a:r>
            <a:r>
              <a:rPr lang="en-US" altLang="zh-CN" sz="1400" b="1" dirty="0" err="1" smtClean="0"/>
              <a:t>iterator</a:t>
            </a:r>
            <a:r>
              <a:rPr lang="en-US" altLang="zh-CN" sz="1400" b="1" dirty="0" smtClean="0"/>
              <a:t>++ )</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count1 = </a:t>
            </a:r>
            <a:r>
              <a:rPr lang="en-US" altLang="zh-CN" sz="1400" b="1" dirty="0" err="1" smtClean="0"/>
              <a:t>increment_counter</a:t>
            </a:r>
            <a:r>
              <a:rPr lang="en-US" altLang="zh-CN" sz="1400" b="1" dirty="0" smtClean="0"/>
              <a:t>();</a:t>
            </a:r>
            <a:endParaRPr lang="en-US" altLang="zh-CN" sz="1400" b="1" dirty="0" smtClean="0"/>
          </a:p>
          <a:p>
            <a:pPr>
              <a:spcBef>
                <a:spcPct val="0"/>
              </a:spcBef>
              <a:buNone/>
            </a:pPr>
            <a:r>
              <a:rPr lang="en-US" altLang="zh-CN" sz="1400" b="1" dirty="0" smtClean="0"/>
              <a:t>                                      </a:t>
            </a:r>
            <a:r>
              <a:rPr lang="en-US" altLang="zh-CN" sz="1400" b="1" dirty="0" err="1" smtClean="0"/>
              <a:t>printf</a:t>
            </a:r>
            <a:r>
              <a:rPr lang="en-US" altLang="zh-CN" sz="1400" b="1" dirty="0" smtClean="0"/>
              <a:t>("count1 = %d, </a:t>
            </a:r>
            <a:r>
              <a:rPr lang="en-US" altLang="zh-CN" sz="1400" b="1" dirty="0" err="1" smtClean="0"/>
              <a:t>thread_num</a:t>
            </a:r>
            <a:r>
              <a:rPr lang="en-US" altLang="zh-CN" sz="1400" b="1" dirty="0" smtClean="0"/>
              <a:t> = %d\n", count1,omp_get_thread_num());</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r>
              <a:rPr lang="en-US" altLang="zh-CN" sz="1400" b="1" dirty="0" err="1" smtClean="0"/>
              <a:t>pragma</a:t>
            </a:r>
            <a:r>
              <a:rPr lang="en-US" altLang="zh-CN" sz="1400" b="1" dirty="0" smtClean="0"/>
              <a:t> </a:t>
            </a:r>
            <a:r>
              <a:rPr lang="en-US" altLang="zh-CN" sz="1400" b="1" dirty="0" err="1" smtClean="0"/>
              <a:t>omp</a:t>
            </a:r>
            <a:r>
              <a:rPr lang="en-US" altLang="zh-CN" sz="1400" b="1" dirty="0" smtClean="0"/>
              <a:t> section</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r>
              <a:rPr lang="en-US" altLang="zh-CN" sz="1400" b="1" dirty="0" err="1" smtClean="0"/>
              <a:t>int</a:t>
            </a:r>
            <a:r>
              <a:rPr lang="en-US" altLang="zh-CN" sz="1400" b="1" dirty="0" smtClean="0"/>
              <a:t> count2;</a:t>
            </a:r>
            <a:endParaRPr lang="en-US" altLang="zh-CN" sz="1400" b="1" dirty="0" smtClean="0"/>
          </a:p>
          <a:p>
            <a:pPr>
              <a:spcBef>
                <a:spcPct val="0"/>
              </a:spcBef>
              <a:buNone/>
            </a:pPr>
            <a:r>
              <a:rPr lang="en-US" altLang="zh-CN" sz="1400" b="1" dirty="0" smtClean="0"/>
              <a:t>                            for ( </a:t>
            </a:r>
            <a:r>
              <a:rPr lang="en-US" altLang="zh-CN" sz="1400" b="1" dirty="0" err="1" smtClean="0"/>
              <a:t>iterator</a:t>
            </a:r>
            <a:r>
              <a:rPr lang="en-US" altLang="zh-CN" sz="1400" b="1" dirty="0" smtClean="0"/>
              <a:t> = 0; </a:t>
            </a:r>
            <a:r>
              <a:rPr lang="en-US" altLang="zh-CN" sz="1400" b="1" dirty="0" err="1" smtClean="0"/>
              <a:t>iterator</a:t>
            </a:r>
            <a:r>
              <a:rPr lang="en-US" altLang="zh-CN" sz="1400" b="1" dirty="0" smtClean="0"/>
              <a:t> &lt; 4; </a:t>
            </a:r>
            <a:r>
              <a:rPr lang="en-US" altLang="zh-CN" sz="1400" b="1" dirty="0" err="1" smtClean="0"/>
              <a:t>iterator</a:t>
            </a:r>
            <a:r>
              <a:rPr lang="en-US" altLang="zh-CN" sz="1400" b="1" dirty="0" smtClean="0"/>
              <a:t>++ )</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count2 = </a:t>
            </a:r>
            <a:r>
              <a:rPr lang="en-US" altLang="zh-CN" sz="1400" b="1" dirty="0" err="1" smtClean="0"/>
              <a:t>increment_counter</a:t>
            </a:r>
            <a:r>
              <a:rPr lang="en-US" altLang="zh-CN" sz="1400" b="1" dirty="0" smtClean="0"/>
              <a:t>();</a:t>
            </a:r>
            <a:endParaRPr lang="en-US" altLang="zh-CN" sz="1400" b="1" dirty="0" smtClean="0"/>
          </a:p>
          <a:p>
            <a:pPr>
              <a:spcBef>
                <a:spcPct val="0"/>
              </a:spcBef>
              <a:buNone/>
            </a:pPr>
            <a:r>
              <a:rPr lang="en-US" altLang="zh-CN" sz="1400" b="1" dirty="0" smtClean="0"/>
              <a:t>                                     </a:t>
            </a:r>
            <a:r>
              <a:rPr lang="en-US" altLang="zh-CN" sz="1400" b="1" dirty="0" err="1" smtClean="0"/>
              <a:t>printf</a:t>
            </a:r>
            <a:r>
              <a:rPr lang="en-US" altLang="zh-CN" sz="1400" b="1" dirty="0" smtClean="0"/>
              <a:t>("count2 = %d, </a:t>
            </a:r>
            <a:r>
              <a:rPr lang="en-US" altLang="zh-CN" sz="1400" b="1" dirty="0" err="1" smtClean="0"/>
              <a:t>thread_num</a:t>
            </a:r>
            <a:r>
              <a:rPr lang="en-US" altLang="zh-CN" sz="1400" b="1" dirty="0" smtClean="0"/>
              <a:t> = %d\n", count2, </a:t>
            </a:r>
            <a:r>
              <a:rPr lang="en-US" altLang="zh-CN" sz="1400" b="1" dirty="0" err="1" smtClean="0"/>
              <a:t>omp_get_thread_num</a:t>
            </a:r>
            <a:r>
              <a:rPr lang="en-US" altLang="zh-CN" sz="1400" b="1" dirty="0" smtClean="0"/>
              <a:t>());</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endParaRPr lang="en-US" altLang="zh-CN" sz="1400" b="1" dirty="0" smtClean="0"/>
          </a:p>
          <a:p>
            <a:pPr>
              <a:spcBef>
                <a:spcPct val="0"/>
              </a:spcBef>
              <a:buNone/>
            </a:pPr>
            <a:r>
              <a:rPr lang="en-US" altLang="zh-CN" sz="1400" b="1" dirty="0" smtClean="0"/>
              <a:t>         </a:t>
            </a:r>
            <a:r>
              <a:rPr lang="en-US" altLang="zh-CN" sz="1400" b="1" dirty="0" err="1" smtClean="0"/>
              <a:t>printf</a:t>
            </a:r>
            <a:r>
              <a:rPr lang="en-US" altLang="zh-CN" sz="1400" b="1" dirty="0" smtClean="0"/>
              <a:t>(“counter = %d</a:t>
            </a:r>
            <a:r>
              <a:rPr lang="zh-CN" altLang="en-US" sz="1400" b="1" dirty="0" smtClean="0"/>
              <a:t>， </a:t>
            </a:r>
            <a:r>
              <a:rPr lang="en-US" altLang="zh-CN" sz="1400" b="1" dirty="0" smtClean="0"/>
              <a:t>I  am thread %d\n”, counter</a:t>
            </a:r>
            <a:r>
              <a:rPr lang="zh-CN" altLang="en-US" sz="1400" b="1" dirty="0" smtClean="0"/>
              <a:t>，</a:t>
            </a:r>
            <a:r>
              <a:rPr lang="en-US" altLang="zh-CN" sz="1400" b="1" dirty="0" err="1" smtClean="0"/>
              <a:t>omp_get_thread_num</a:t>
            </a:r>
            <a:r>
              <a:rPr lang="en-US" altLang="zh-CN" sz="1400" b="1" dirty="0" smtClean="0"/>
              <a:t>());</a:t>
            </a:r>
            <a:endParaRPr lang="en-US" altLang="zh-CN" sz="1400" b="1" dirty="0" smtClean="0"/>
          </a:p>
          <a:p>
            <a:pPr>
              <a:spcBef>
                <a:spcPct val="0"/>
              </a:spcBef>
              <a:buNone/>
            </a:pPr>
            <a:r>
              <a:rPr lang="en-US" altLang="zh-CN" sz="1400" b="1" dirty="0" smtClean="0"/>
              <a:t>}</a:t>
            </a:r>
            <a:endParaRPr lang="en-US" altLang="zh-CN" sz="1400" b="1" dirty="0" smtClean="0"/>
          </a:p>
        </p:txBody>
      </p:sp>
      <p:sp>
        <p:nvSpPr>
          <p:cNvPr id="4" name="Rectangle 3"/>
          <p:cNvSpPr txBox="1">
            <a:spLocks noChangeArrowheads="1"/>
          </p:cNvSpPr>
          <p:nvPr/>
        </p:nvSpPr>
        <p:spPr>
          <a:xfrm>
            <a:off x="5538792" y="571480"/>
            <a:ext cx="3605208" cy="2871794"/>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counter = 10</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count1 = 11, </a:t>
            </a:r>
            <a:r>
              <a:rPr kumimoji="0" lang="en-US" altLang="zh-CN" sz="2000" b="0" i="0" u="none" strike="noStrike" kern="1200" cap="none" spc="0" normalizeH="0" baseline="0" noProof="0" dirty="0" err="1" smtClean="0">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 = 0</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count1 = 12, </a:t>
            </a:r>
            <a:r>
              <a:rPr kumimoji="0" lang="en-US" altLang="zh-CN" sz="2000" b="0" i="0" u="none" strike="noStrike" kern="1200" cap="none" spc="0" normalizeH="0" baseline="0" noProof="0" dirty="0" err="1" smtClean="0">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 = 0</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count2 = 11, </a:t>
            </a:r>
            <a:r>
              <a:rPr kumimoji="0" lang="en-US" altLang="zh-CN" sz="2000" b="0" i="0" u="none" strike="noStrike" kern="1200" cap="none" spc="0" normalizeH="0" baseline="0" noProof="0" dirty="0" err="1" smtClean="0">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 = 1</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count2 = 12, </a:t>
            </a:r>
            <a:r>
              <a:rPr kumimoji="0" lang="en-US" altLang="zh-CN" sz="2000" b="0" i="0" u="none" strike="noStrike" kern="1200" cap="none" spc="0" normalizeH="0" baseline="0" noProof="0" dirty="0" err="1" smtClean="0">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 = 1</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count2 = 13, </a:t>
            </a:r>
            <a:r>
              <a:rPr kumimoji="0" lang="en-US" altLang="zh-CN" sz="2000" b="0" i="0" u="none" strike="noStrike" kern="1200" cap="none" spc="0" normalizeH="0" baseline="0" noProof="0" dirty="0" err="1" smtClean="0">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 = 1</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count2 = 14, </a:t>
            </a:r>
            <a:r>
              <a:rPr kumimoji="0" lang="en-US" altLang="zh-CN" sz="2000" b="0" i="0" u="none" strike="noStrike" kern="1200" cap="none" spc="0" normalizeH="0" baseline="0" noProof="0" dirty="0" err="1" smtClean="0">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 = 1</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rgbClr val="0000FF"/>
                </a:solidFill>
                <a:effectLst/>
                <a:uLnTx/>
                <a:uFillTx/>
                <a:latin typeface="+mn-lt"/>
                <a:ea typeface="+mn-ea"/>
                <a:cs typeface="+mn-cs"/>
              </a:rPr>
              <a:t>counter = 12. I  am thread 0</a:t>
            </a:r>
            <a:endParaRPr kumimoji="0" lang="en-US" altLang="zh-CN" sz="2000" b="0"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eaLnBrk="1" hangingPunct="1"/>
            <a:r>
              <a:rPr lang="en-US" altLang="zh-CN" b="1" smtClean="0"/>
              <a:t>reduction</a:t>
            </a:r>
            <a:r>
              <a:rPr lang="zh-CN" altLang="en-US" b="1" smtClean="0"/>
              <a:t>子句</a:t>
            </a:r>
            <a:endParaRPr lang="en-US" altLang="zh-CN" b="1" smtClean="0"/>
          </a:p>
        </p:txBody>
      </p:sp>
      <p:sp>
        <p:nvSpPr>
          <p:cNvPr id="73731" name="Rectangle 3"/>
          <p:cNvSpPr>
            <a:spLocks noGrp="1" noChangeArrowheads="1"/>
          </p:cNvSpPr>
          <p:nvPr>
            <p:ph type="body" idx="1"/>
          </p:nvPr>
        </p:nvSpPr>
        <p:spPr/>
        <p:txBody>
          <a:bodyPr/>
          <a:lstStyle/>
          <a:p>
            <a:pPr eaLnBrk="1" hangingPunct="1"/>
            <a:r>
              <a:rPr lang="en-US" altLang="zh-CN" smtClean="0"/>
              <a:t>reduction</a:t>
            </a:r>
            <a:r>
              <a:rPr lang="zh-CN" altLang="en-US" smtClean="0"/>
              <a:t>子句使用指定的操作对其列表中出现的变量进行规约</a:t>
            </a:r>
            <a:endParaRPr lang="zh-CN" altLang="en-US" smtClean="0"/>
          </a:p>
          <a:p>
            <a:pPr eaLnBrk="1" hangingPunct="1"/>
            <a:r>
              <a:rPr lang="zh-CN" altLang="en-US" smtClean="0"/>
              <a:t>初始时，每个线程都保留一份私有拷贝</a:t>
            </a:r>
            <a:endParaRPr lang="zh-CN" altLang="en-US" smtClean="0"/>
          </a:p>
          <a:p>
            <a:pPr eaLnBrk="1" hangingPunct="1"/>
            <a:r>
              <a:rPr lang="zh-CN" altLang="en-US" smtClean="0"/>
              <a:t>在结构尾部根据指定的操作对线程中的相应变量进行规约，并更新该变量的全局值</a:t>
            </a:r>
            <a:endParaRPr lang="zh-CN" altLang="en-US" smtClean="0"/>
          </a:p>
          <a:p>
            <a:pPr eaLnBrk="1" hangingPunct="1"/>
            <a:r>
              <a:rPr lang="zh-CN" altLang="en-US" smtClean="0"/>
              <a:t>语句格式</a:t>
            </a:r>
            <a:endParaRPr lang="zh-CN" altLang="en-US" smtClean="0"/>
          </a:p>
          <a:p>
            <a:pPr lvl="1" eaLnBrk="1" hangingPunct="1"/>
            <a:r>
              <a:rPr lang="en-US" altLang="zh-CN" smtClean="0"/>
              <a:t>reduction (operator: list) </a:t>
            </a:r>
            <a:endParaRPr lang="en-US" altLang="zh-CN" smtClean="0"/>
          </a:p>
          <a:p>
            <a:pPr eaLnBrk="1" hangingPunct="1"/>
            <a:endParaRPr lang="en-US" altLang="zh-CN" smtClean="0"/>
          </a:p>
        </p:txBody>
      </p:sp>
      <p:sp>
        <p:nvSpPr>
          <p:cNvPr id="7373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pPr eaLnBrk="1" hangingPunct="1"/>
            <a:r>
              <a:rPr lang="en-US" altLang="zh-CN" b="1" smtClean="0"/>
              <a:t>reduction</a:t>
            </a:r>
            <a:r>
              <a:rPr lang="zh-CN" altLang="en-US" b="1" smtClean="0"/>
              <a:t>子句</a:t>
            </a:r>
            <a:endParaRPr lang="en-US" altLang="zh-CN" b="1" smtClean="0"/>
          </a:p>
        </p:txBody>
      </p:sp>
      <p:sp>
        <p:nvSpPr>
          <p:cNvPr id="74755" name="Rectangle 3"/>
          <p:cNvSpPr>
            <a:spLocks noGrp="1" noChangeArrowheads="1"/>
          </p:cNvSpPr>
          <p:nvPr>
            <p:ph type="body" idx="1"/>
          </p:nvPr>
        </p:nvSpPr>
        <p:spPr/>
        <p:txBody>
          <a:bodyPr/>
          <a:lstStyle/>
          <a:p>
            <a:pPr eaLnBrk="1" hangingPunct="1"/>
            <a:r>
              <a:rPr lang="en-US" altLang="zh-CN" smtClean="0"/>
              <a:t>Reduction</a:t>
            </a:r>
            <a:r>
              <a:rPr lang="zh-CN" altLang="en-US" smtClean="0"/>
              <a:t>子句的格式</a:t>
            </a:r>
            <a:endParaRPr lang="zh-CN" altLang="en-US" smtClean="0"/>
          </a:p>
        </p:txBody>
      </p:sp>
      <p:sp>
        <p:nvSpPr>
          <p:cNvPr id="74756"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687109" name="Text Box 5"/>
          <p:cNvSpPr txBox="1">
            <a:spLocks noChangeArrowheads="1"/>
          </p:cNvSpPr>
          <p:nvPr/>
        </p:nvSpPr>
        <p:spPr bwMode="auto">
          <a:xfrm>
            <a:off x="1476375" y="2444750"/>
            <a:ext cx="3436938" cy="2098675"/>
          </a:xfrm>
          <a:prstGeom prst="rect">
            <a:avLst/>
          </a:prstGeom>
          <a:noFill/>
          <a:ln w="9525">
            <a:noFill/>
            <a:miter lim="800000"/>
          </a:ln>
          <a:effectLst/>
        </p:spPr>
        <p:txBody>
          <a:bodyPr wrap="none">
            <a:spAutoFit/>
          </a:bodyPr>
          <a:lstStyle/>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x=x op expr</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 = expr op x (except subtraction)</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 binop = expr</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a:t>
            </a:r>
            <a:endPar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endParaRPr>
          </a:p>
        </p:txBody>
      </p:sp>
      <p:sp>
        <p:nvSpPr>
          <p:cNvPr id="687110" name="Text Box 6"/>
          <p:cNvSpPr txBox="1">
            <a:spLocks noChangeArrowheads="1"/>
          </p:cNvSpPr>
          <p:nvPr/>
        </p:nvSpPr>
        <p:spPr bwMode="auto">
          <a:xfrm>
            <a:off x="1671638" y="5084763"/>
            <a:ext cx="184150" cy="457200"/>
          </a:xfrm>
          <a:prstGeom prst="rect">
            <a:avLst/>
          </a:prstGeom>
          <a:noFill/>
          <a:ln w="9525">
            <a:noFill/>
            <a:miter lim="800000"/>
          </a:ln>
          <a:effectLst/>
        </p:spPr>
        <p:txBody>
          <a:bodyPr wrap="none">
            <a:spAutoFit/>
          </a:bodyPr>
          <a:lstStyle/>
          <a:p>
            <a:pPr algn="ctr">
              <a:spcBef>
                <a:spcPct val="20000"/>
              </a:spcBef>
              <a:defRPr/>
            </a:pPr>
            <a:endParaRPr lang="zh-CN" altLang="en-US" sz="2400">
              <a:solidFill>
                <a:schemeClr val="bg2"/>
              </a:solidFill>
              <a:effectLst>
                <a:outerShdw blurRad="38100" dist="38100" dir="2700000" algn="tl">
                  <a:srgbClr val="C0C0C0"/>
                </a:outerShdw>
              </a:effectLst>
              <a:latin typeface="Comic Sans MS" panose="030F0702030302020204" pitchFamily="66" charset="0"/>
              <a:ea typeface="黑体" panose="02010609060101010101" pitchFamily="49" charset="-122"/>
            </a:endParaRPr>
          </a:p>
        </p:txBody>
      </p:sp>
      <p:sp>
        <p:nvSpPr>
          <p:cNvPr id="687111" name="Text Box 7"/>
          <p:cNvSpPr txBox="1">
            <a:spLocks noChangeArrowheads="1"/>
          </p:cNvSpPr>
          <p:nvPr/>
        </p:nvSpPr>
        <p:spPr bwMode="auto">
          <a:xfrm>
            <a:off x="1476375" y="4581525"/>
            <a:ext cx="4806950" cy="1217613"/>
          </a:xfrm>
          <a:prstGeom prst="rect">
            <a:avLst/>
          </a:prstGeom>
          <a:noFill/>
          <a:ln w="9525">
            <a:noFill/>
            <a:miter lim="800000"/>
          </a:ln>
          <a:effectLst/>
        </p:spPr>
        <p:txBody>
          <a:bodyPr wrap="none">
            <a:spAutoFit/>
          </a:bodyPr>
          <a:lstStyle/>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是一个标量</a:t>
            </a:r>
            <a:endPar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expr</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是一个不含对</a:t>
            </a: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x</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引用的标量表达式，且不被重载</a:t>
            </a:r>
            <a:endPar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binop</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是</a:t>
            </a: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+,*,-,/,&amp;,^,|</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之一，且不被重载</a:t>
            </a:r>
            <a:endPar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endParaRPr>
          </a:p>
          <a:p>
            <a:pPr>
              <a:spcBef>
                <a:spcPct val="20000"/>
              </a:spcBef>
              <a:defRPr/>
            </a:pP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op</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是</a:t>
            </a:r>
            <a:r>
              <a:rPr lang="en-US" altLang="zh-CN" sz="1600">
                <a:effectLst>
                  <a:outerShdw blurRad="38100" dist="38100" dir="2700000" algn="tl">
                    <a:srgbClr val="C0C0C0"/>
                  </a:outerShdw>
                </a:effectLst>
                <a:latin typeface="Comic Sans MS" panose="030F0702030302020204" pitchFamily="66" charset="0"/>
                <a:ea typeface="黑体" panose="02010609060101010101" pitchFamily="49" charset="-122"/>
              </a:rPr>
              <a:t>+,*,-,/,&amp;,^,|,&amp;&amp;,or||</a:t>
            </a:r>
            <a:r>
              <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rPr>
              <a:t>之一，且不被重载</a:t>
            </a:r>
            <a:endParaRPr lang="zh-CN" altLang="en-US" sz="1600">
              <a:effectLst>
                <a:outerShdw blurRad="38100" dist="38100" dir="2700000" algn="tl">
                  <a:srgbClr val="C0C0C0"/>
                </a:outerShdw>
              </a:effectLst>
              <a:latin typeface="Comic Sans MS" panose="030F0702030302020204" pitchFamily="66" charset="0"/>
              <a:ea typeface="黑体" panose="02010609060101010101" pitchFamily="49" charset="-122"/>
            </a:endParaRPr>
          </a:p>
        </p:txBody>
      </p:sp>
      <p:sp>
        <p:nvSpPr>
          <p:cNvPr id="74760" name="Line 8"/>
          <p:cNvSpPr>
            <a:spLocks noChangeShapeType="1"/>
          </p:cNvSpPr>
          <p:nvPr/>
        </p:nvSpPr>
        <p:spPr bwMode="auto">
          <a:xfrm>
            <a:off x="1258888" y="2349500"/>
            <a:ext cx="5618162" cy="0"/>
          </a:xfrm>
          <a:prstGeom prst="line">
            <a:avLst/>
          </a:prstGeom>
          <a:noFill/>
          <a:ln w="28575">
            <a:solidFill>
              <a:srgbClr val="000000"/>
            </a:solidFill>
            <a:round/>
          </a:ln>
        </p:spPr>
        <p:txBody>
          <a:bodyPr/>
          <a:lstStyle/>
          <a:p>
            <a:endParaRPr lang="zh-CN" altLang="en-US"/>
          </a:p>
        </p:txBody>
      </p:sp>
      <p:sp>
        <p:nvSpPr>
          <p:cNvPr id="74761" name="Line 9"/>
          <p:cNvSpPr>
            <a:spLocks noChangeShapeType="1"/>
          </p:cNvSpPr>
          <p:nvPr/>
        </p:nvSpPr>
        <p:spPr bwMode="auto">
          <a:xfrm>
            <a:off x="1258888" y="4581525"/>
            <a:ext cx="5618162" cy="0"/>
          </a:xfrm>
          <a:prstGeom prst="line">
            <a:avLst/>
          </a:prstGeom>
          <a:noFill/>
          <a:ln w="19050">
            <a:solidFill>
              <a:srgbClr val="000000"/>
            </a:solidFill>
            <a:round/>
          </a:ln>
        </p:spPr>
        <p:txBody>
          <a:bodyPr/>
          <a:lstStyle/>
          <a:p>
            <a:endParaRPr lang="zh-CN" altLang="en-US"/>
          </a:p>
        </p:txBody>
      </p:sp>
      <p:sp>
        <p:nvSpPr>
          <p:cNvPr id="74762" name="Line 10"/>
          <p:cNvSpPr>
            <a:spLocks noChangeShapeType="1"/>
          </p:cNvSpPr>
          <p:nvPr/>
        </p:nvSpPr>
        <p:spPr bwMode="auto">
          <a:xfrm>
            <a:off x="1258888" y="5876925"/>
            <a:ext cx="5618162" cy="0"/>
          </a:xfrm>
          <a:prstGeom prst="line">
            <a:avLst/>
          </a:prstGeom>
          <a:noFill/>
          <a:ln w="28575">
            <a:solidFill>
              <a:srgbClr val="000000"/>
            </a:solidFill>
            <a:round/>
          </a:ln>
        </p:spPr>
        <p:txBody>
          <a:bodyP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23850" y="407035"/>
            <a:ext cx="8229600" cy="549275"/>
          </a:xfrm>
        </p:spPr>
        <p:txBody>
          <a:bodyPr>
            <a:normAutofit fontScale="90000"/>
          </a:bodyPr>
          <a:lstStyle/>
          <a:p>
            <a:pPr eaLnBrk="1" hangingPunct="1"/>
            <a:r>
              <a:rPr lang="en-US" altLang="zh-CN" sz="3400" b="1" smtClean="0"/>
              <a:t>reduction</a:t>
            </a:r>
            <a:r>
              <a:rPr lang="zh-CN" altLang="en-US" sz="3400" b="1" smtClean="0"/>
              <a:t>子句</a:t>
            </a:r>
            <a:endParaRPr lang="en-US" altLang="zh-CN" sz="3400" b="1" smtClean="0"/>
          </a:p>
        </p:txBody>
      </p:sp>
      <p:sp>
        <p:nvSpPr>
          <p:cNvPr id="75779" name="Rectangle 3"/>
          <p:cNvSpPr>
            <a:spLocks noGrp="1" noChangeArrowheads="1"/>
          </p:cNvSpPr>
          <p:nvPr>
            <p:ph type="body" idx="1"/>
          </p:nvPr>
        </p:nvSpPr>
        <p:spPr>
          <a:xfrm>
            <a:off x="1079788" y="1118552"/>
            <a:ext cx="5472112" cy="5834085"/>
          </a:xfrm>
          <a:ln>
            <a:solidFill>
              <a:schemeClr val="tx1"/>
            </a:solidFill>
            <a:prstDash val="dash"/>
          </a:ln>
        </p:spPr>
        <p:txBody>
          <a:bodyPr>
            <a:normAutofit lnSpcReduction="10000"/>
          </a:bodyPr>
          <a:lstStyle/>
          <a:p>
            <a:pPr>
              <a:lnSpc>
                <a:spcPct val="80000"/>
              </a:lnSpc>
              <a:buNone/>
            </a:pPr>
            <a:r>
              <a:rPr lang="en-US" altLang="zh-CN" sz="1800" dirty="0" smtClean="0">
                <a:latin typeface="Times New Roman" panose="02020603050405020304" pitchFamily="18" charset="0"/>
              </a:rPr>
              <a:t>#include &lt;</a:t>
            </a:r>
            <a:r>
              <a:rPr lang="en-US" altLang="zh-CN" sz="1800" dirty="0" err="1" smtClean="0">
                <a:latin typeface="Times New Roman" panose="02020603050405020304" pitchFamily="18" charset="0"/>
              </a:rPr>
              <a:t>omp.h</a:t>
            </a:r>
            <a:r>
              <a:rPr lang="en-US" altLang="zh-CN" sz="1800" dirty="0" smtClean="0">
                <a:latin typeface="Times New Roman" panose="02020603050405020304" pitchFamily="18" charset="0"/>
              </a:rPr>
              <a:t>&gt;</a:t>
            </a:r>
            <a:endParaRPr lang="en-US" altLang="zh-CN" sz="1800" dirty="0" smtClean="0">
              <a:latin typeface="Times New Roman" panose="02020603050405020304" pitchFamily="18" charset="0"/>
            </a:endParaRPr>
          </a:p>
          <a:p>
            <a:pPr>
              <a:lnSpc>
                <a:spcPct val="80000"/>
              </a:lnSpc>
              <a:buNone/>
            </a:pPr>
            <a:r>
              <a:rPr lang="en-US" altLang="zh-CN" sz="1800" dirty="0" err="1" smtClean="0">
                <a:latin typeface="Times New Roman" panose="02020603050405020304" pitchFamily="18" charset="0"/>
              </a:rPr>
              <a:t>int</a:t>
            </a:r>
            <a:r>
              <a:rPr lang="en-US" altLang="zh-CN" sz="1800" dirty="0" smtClean="0">
                <a:latin typeface="Times New Roman" panose="02020603050405020304" pitchFamily="18" charset="0"/>
              </a:rPr>
              <a:t> main ()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int</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n, chunk;</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float a[100], b[100], result;</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 Some initializations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n = 100;</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chunk = 10;</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result = 0.0;</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for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=0;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&lt; n;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a[</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1.0;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b[</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2.0;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pragma</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omp</a:t>
            </a:r>
            <a:r>
              <a:rPr lang="en-US" altLang="zh-CN" sz="1800" dirty="0" smtClean="0">
                <a:latin typeface="Times New Roman" panose="02020603050405020304" pitchFamily="18" charset="0"/>
              </a:rPr>
              <a:t> parallel for</a:t>
            </a:r>
            <a:r>
              <a:rPr lang="zh-CN" altLang="en-US" sz="1800" dirty="0" smtClean="0">
                <a:latin typeface="Times New Roman" panose="02020603050405020304" pitchFamily="18" charset="0"/>
              </a:rPr>
              <a:t> </a:t>
            </a:r>
            <a:r>
              <a:rPr lang="en-US" altLang="zh-CN" sz="1800" dirty="0" smtClean="0">
                <a:latin typeface="Times New Roman" panose="02020603050405020304" pitchFamily="18" charset="0"/>
              </a:rPr>
              <a:t>default(shared) private(</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schedule(</a:t>
            </a:r>
            <a:r>
              <a:rPr lang="en-US" altLang="zh-CN" sz="1800" dirty="0" err="1" smtClean="0">
                <a:latin typeface="Times New Roman" panose="02020603050405020304" pitchFamily="18" charset="0"/>
              </a:rPr>
              <a:t>static,chunk</a:t>
            </a:r>
            <a:r>
              <a:rPr lang="en-US" altLang="zh-CN" sz="1800" dirty="0" smtClean="0">
                <a:latin typeface="Times New Roman" panose="02020603050405020304" pitchFamily="18" charset="0"/>
              </a:rPr>
              <a:t>) reduction(+:result)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for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=0;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&lt; n;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result = result + (a[</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b[</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a:t>
            </a:r>
            <a:endParaRPr lang="en-US" altLang="zh-CN" sz="1800" dirty="0" smtClean="0">
              <a:latin typeface="Times New Roman" panose="02020603050405020304" pitchFamily="18" charset="0"/>
            </a:endParaRPr>
          </a:p>
          <a:p>
            <a:pPr>
              <a:lnSpc>
                <a:spcPct val="80000"/>
              </a:lnSpc>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printf</a:t>
            </a:r>
            <a:r>
              <a:rPr lang="en-US" altLang="zh-CN" sz="1800" dirty="0" smtClean="0">
                <a:latin typeface="Times New Roman" panose="02020603050405020304" pitchFamily="18" charset="0"/>
              </a:rPr>
              <a:t>("Final result= %f\</a:t>
            </a:r>
            <a:r>
              <a:rPr lang="en-US" altLang="zh-CN" sz="1800" dirty="0" err="1" smtClean="0">
                <a:latin typeface="Times New Roman" panose="02020603050405020304" pitchFamily="18" charset="0"/>
              </a:rPr>
              <a:t>n",result</a:t>
            </a:r>
            <a:r>
              <a:rPr lang="en-US" altLang="zh-CN" sz="1800" dirty="0" smtClean="0">
                <a:latin typeface="Times New Roman" panose="02020603050405020304" pitchFamily="18" charset="0"/>
              </a:rPr>
              <a:t>);</a:t>
            </a:r>
            <a:endParaRPr lang="en-US" altLang="zh-CN" sz="1800" dirty="0" smtClean="0">
              <a:latin typeface="Times New Roman" panose="02020603050405020304" pitchFamily="18" charset="0"/>
            </a:endParaRPr>
          </a:p>
          <a:p>
            <a:pPr>
              <a:buNone/>
            </a:pPr>
            <a:r>
              <a:rPr lang="en-US" altLang="zh-CN" sz="1600" dirty="0" smtClean="0"/>
              <a:t>for (</a:t>
            </a:r>
            <a:r>
              <a:rPr lang="en-US" altLang="zh-CN" sz="1600" dirty="0" err="1" smtClean="0"/>
              <a:t>i</a:t>
            </a:r>
            <a:r>
              <a:rPr lang="en-US" altLang="zh-CN" sz="1600" dirty="0" smtClean="0"/>
              <a:t>=0; </a:t>
            </a:r>
            <a:r>
              <a:rPr lang="en-US" altLang="zh-CN" sz="1600" dirty="0" err="1" smtClean="0"/>
              <a:t>i</a:t>
            </a:r>
            <a:r>
              <a:rPr lang="en-US" altLang="zh-CN" sz="1600" dirty="0" smtClean="0"/>
              <a:t> &lt; n; </a:t>
            </a:r>
            <a:r>
              <a:rPr lang="en-US" altLang="zh-CN" sz="1600" dirty="0" err="1" smtClean="0"/>
              <a:t>i</a:t>
            </a:r>
            <a:r>
              <a:rPr lang="en-US" altLang="zh-CN" sz="1600" dirty="0" smtClean="0"/>
              <a:t>++)</a:t>
            </a:r>
            <a:endParaRPr lang="en-US" altLang="zh-CN" sz="1600" dirty="0" smtClean="0"/>
          </a:p>
          <a:p>
            <a:pPr>
              <a:buNone/>
            </a:pPr>
            <a:r>
              <a:rPr lang="en-US" altLang="zh-CN" sz="1600" dirty="0" smtClean="0"/>
              <a:t>       sum = sum + a[</a:t>
            </a:r>
            <a:r>
              <a:rPr lang="en-US" altLang="zh-CN" sz="1600" dirty="0" err="1" smtClean="0"/>
              <a:t>i</a:t>
            </a:r>
            <a:r>
              <a:rPr lang="en-US" altLang="zh-CN" sz="1600" dirty="0" smtClean="0"/>
              <a:t>] * b[</a:t>
            </a:r>
            <a:r>
              <a:rPr lang="en-US" altLang="zh-CN" sz="1600" dirty="0" err="1" smtClean="0"/>
              <a:t>i</a:t>
            </a:r>
            <a:r>
              <a:rPr lang="en-US" altLang="zh-CN" sz="1600" dirty="0" smtClean="0"/>
              <a:t>];</a:t>
            </a:r>
            <a:endParaRPr lang="en-US" altLang="zh-CN" sz="1600" dirty="0" smtClean="0"/>
          </a:p>
          <a:p>
            <a:pPr>
              <a:buNone/>
            </a:pPr>
            <a:r>
              <a:rPr lang="en-US" altLang="zh-CN" sz="1600" dirty="0" err="1" smtClean="0"/>
              <a:t>printf</a:t>
            </a:r>
            <a:r>
              <a:rPr lang="en-US" altLang="zh-CN" sz="1600" dirty="0" smtClean="0"/>
              <a:t>("sum = %d\</a:t>
            </a:r>
            <a:r>
              <a:rPr lang="en-US" altLang="zh-CN" sz="1600" dirty="0" err="1" smtClean="0"/>
              <a:t>n",sum</a:t>
            </a:r>
            <a:r>
              <a:rPr lang="en-US" altLang="zh-CN" sz="1600" dirty="0" smtClean="0"/>
              <a:t>);</a:t>
            </a:r>
            <a:endParaRPr lang="en-US" altLang="zh-CN" sz="1600" dirty="0" smtClean="0"/>
          </a:p>
          <a:p>
            <a:pPr>
              <a:lnSpc>
                <a:spcPct val="80000"/>
              </a:lnSpc>
              <a:buNone/>
            </a:pPr>
            <a:r>
              <a:rPr lang="en-US" altLang="zh-CN" sz="1800" dirty="0" smtClean="0">
                <a:latin typeface="Times New Roman" panose="02020603050405020304" pitchFamily="18" charset="0"/>
              </a:rPr>
              <a:t>} </a:t>
            </a:r>
            <a:endParaRPr lang="en-US" altLang="zh-CN" sz="1800" dirty="0" smtClean="0">
              <a:latin typeface="Times New Roman" panose="02020603050405020304" pitchFamily="18" charset="0"/>
            </a:endParaRPr>
          </a:p>
        </p:txBody>
      </p:sp>
      <p:sp>
        <p:nvSpPr>
          <p:cNvPr id="7578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75781" name="Rectangle 6"/>
          <p:cNvSpPr>
            <a:spLocks noChangeArrowheads="1"/>
          </p:cNvSpPr>
          <p:nvPr/>
        </p:nvSpPr>
        <p:spPr bwMode="auto">
          <a:xfrm>
            <a:off x="5364162" y="2571744"/>
            <a:ext cx="3779838" cy="9159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altLang="zh-CN" dirty="0"/>
              <a:t>Final result= 656700.000000</a:t>
            </a:r>
            <a:endParaRPr lang="en-US" altLang="zh-CN" dirty="0"/>
          </a:p>
          <a:p>
            <a:r>
              <a:rPr lang="en-US" altLang="zh-CN" dirty="0"/>
              <a:t>sum = 656700</a:t>
            </a:r>
            <a:endParaRPr lang="en-US" altLang="zh-CN" dirty="0"/>
          </a:p>
          <a:p>
            <a:r>
              <a:rPr lang="zh-CN" altLang="en-US" dirty="0"/>
              <a:t>说明进行了规约（</a:t>
            </a:r>
            <a:r>
              <a:rPr lang="en-US" altLang="zh-CN" dirty="0"/>
              <a:t>reduction</a:t>
            </a:r>
            <a:r>
              <a:rPr lang="zh-CN" altLang="en-US" dirty="0"/>
              <a:t>）操作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ppt_x"/>
                                          </p:val>
                                        </p:tav>
                                        <p:tav tm="100000">
                                          <p:val>
                                            <p:strVal val="#ppt_x"/>
                                          </p:val>
                                        </p:tav>
                                      </p:tavLst>
                                    </p:anim>
                                    <p:anim calcmode="lin" valueType="num">
                                      <p:cBhvr additive="base">
                                        <p:cTn id="8"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altLang="zh-CN" b="1" dirty="0" err="1" smtClean="0">
                <a:solidFill>
                  <a:srgbClr val="6600CC"/>
                </a:solidFill>
              </a:rPr>
              <a:t>OpenMP</a:t>
            </a:r>
            <a:r>
              <a:rPr lang="zh-CN" altLang="en-US" b="1" dirty="0" smtClean="0">
                <a:solidFill>
                  <a:srgbClr val="6600CC"/>
                </a:solidFill>
              </a:rPr>
              <a:t>中的同步结构</a:t>
            </a:r>
            <a:endParaRPr lang="en-US" altLang="zh-CN" b="1" dirty="0" smtClean="0">
              <a:solidFill>
                <a:srgbClr val="6600CC"/>
              </a:solidFill>
            </a:endParaRPr>
          </a:p>
        </p:txBody>
      </p:sp>
      <p:sp>
        <p:nvSpPr>
          <p:cNvPr id="20483" name="Rectangle 3"/>
          <p:cNvSpPr>
            <a:spLocks noGrp="1" noChangeArrowheads="1"/>
          </p:cNvSpPr>
          <p:nvPr>
            <p:ph type="body" idx="1"/>
          </p:nvPr>
        </p:nvSpPr>
        <p:spPr>
          <a:xfrm>
            <a:off x="1428728" y="1357298"/>
            <a:ext cx="4679950" cy="4530725"/>
          </a:xfrm>
        </p:spPr>
        <p:txBody>
          <a:bodyPr/>
          <a:lstStyle/>
          <a:p>
            <a:pPr eaLnBrk="1" hangingPunct="1">
              <a:lnSpc>
                <a:spcPct val="90000"/>
              </a:lnSpc>
            </a:pPr>
            <a:endParaRPr lang="en-US" altLang="zh-CN" dirty="0" smtClean="0"/>
          </a:p>
          <a:p>
            <a:pPr eaLnBrk="1" hangingPunct="1">
              <a:lnSpc>
                <a:spcPct val="90000"/>
              </a:lnSpc>
            </a:pPr>
            <a:r>
              <a:rPr lang="en-US" altLang="zh-CN" dirty="0" smtClean="0">
                <a:hlinkClick r:id="rId1" action="ppaction://hlinksldjump"/>
              </a:rPr>
              <a:t>critical</a:t>
            </a:r>
            <a:r>
              <a:rPr lang="zh-CN" altLang="en-US" dirty="0" smtClean="0">
                <a:hlinkClick r:id="rId1" action="ppaction://hlinksldjump"/>
              </a:rPr>
              <a:t>指导语句</a:t>
            </a:r>
            <a:endParaRPr lang="en-US" altLang="zh-CN" dirty="0" smtClean="0"/>
          </a:p>
          <a:p>
            <a:pPr eaLnBrk="1" hangingPunct="1">
              <a:lnSpc>
                <a:spcPct val="90000"/>
              </a:lnSpc>
            </a:pPr>
            <a:r>
              <a:rPr lang="en-US" altLang="zh-CN" dirty="0" smtClean="0">
                <a:hlinkClick r:id="rId2" action="ppaction://hlinksldjump"/>
              </a:rPr>
              <a:t>atomic</a:t>
            </a:r>
            <a:r>
              <a:rPr lang="zh-CN" altLang="en-US" dirty="0" smtClean="0">
                <a:hlinkClick r:id="rId2" action="ppaction://hlinksldjump"/>
              </a:rPr>
              <a:t>指导语句</a:t>
            </a:r>
            <a:endParaRPr lang="zh-CN" altLang="en-US" dirty="0" smtClean="0"/>
          </a:p>
          <a:p>
            <a:pPr eaLnBrk="1" hangingPunct="1">
              <a:lnSpc>
                <a:spcPct val="90000"/>
              </a:lnSpc>
            </a:pPr>
            <a:r>
              <a:rPr lang="zh-CN" altLang="en-US" u="sng" dirty="0" smtClean="0">
                <a:solidFill>
                  <a:schemeClr val="hlink"/>
                </a:solidFill>
              </a:rPr>
              <a:t>库函数互斥锁</a:t>
            </a:r>
            <a:endParaRPr lang="zh-CN" altLang="en-US" u="sng" dirty="0" smtClean="0">
              <a:solidFill>
                <a:schemeClr val="hlink"/>
              </a:solidFill>
            </a:endParaRPr>
          </a:p>
          <a:p>
            <a:pPr eaLnBrk="1" hangingPunct="1">
              <a:lnSpc>
                <a:spcPct val="90000"/>
              </a:lnSpc>
            </a:pPr>
            <a:r>
              <a:rPr lang="en-US" altLang="zh-CN" dirty="0" smtClean="0">
                <a:hlinkClick r:id="rId3" action="ppaction://hlinksldjump"/>
              </a:rPr>
              <a:t>master </a:t>
            </a:r>
            <a:r>
              <a:rPr lang="zh-CN" altLang="en-US" dirty="0" smtClean="0">
                <a:hlinkClick r:id="rId3" action="ppaction://hlinksldjump"/>
              </a:rPr>
              <a:t>指导语句</a:t>
            </a:r>
            <a:endParaRPr lang="zh-CN" altLang="en-US" dirty="0" smtClean="0"/>
          </a:p>
          <a:p>
            <a:pPr eaLnBrk="1" hangingPunct="1">
              <a:lnSpc>
                <a:spcPct val="90000"/>
              </a:lnSpc>
            </a:pPr>
            <a:r>
              <a:rPr lang="en-US" altLang="zh-CN" dirty="0" smtClean="0">
                <a:hlinkClick r:id="rId4" action="ppaction://hlinksldjump"/>
              </a:rPr>
              <a:t>flush</a:t>
            </a:r>
            <a:r>
              <a:rPr lang="zh-CN" altLang="en-US" dirty="0" smtClean="0">
                <a:hlinkClick r:id="rId4" action="ppaction://hlinksldjump"/>
              </a:rPr>
              <a:t>指导语句</a:t>
            </a:r>
            <a:endParaRPr lang="zh-CN" altLang="en-US" dirty="0" smtClean="0"/>
          </a:p>
          <a:p>
            <a:pPr eaLnBrk="1" hangingPunct="1">
              <a:lnSpc>
                <a:spcPct val="90000"/>
              </a:lnSpc>
            </a:pPr>
            <a:r>
              <a:rPr lang="en-US" altLang="zh-CN" dirty="0" smtClean="0">
                <a:hlinkClick r:id="rId5" action="ppaction://hlinksldjump"/>
              </a:rPr>
              <a:t>barrier</a:t>
            </a:r>
            <a:r>
              <a:rPr lang="zh-CN" altLang="en-US" dirty="0" smtClean="0">
                <a:hlinkClick r:id="rId5" action="ppaction://hlinksldjump"/>
              </a:rPr>
              <a:t>指导语句</a:t>
            </a:r>
            <a:endParaRPr lang="en-US" altLang="zh-CN" dirty="0" smtClean="0"/>
          </a:p>
          <a:p>
            <a:pPr eaLnBrk="1" hangingPunct="1">
              <a:lnSpc>
                <a:spcPct val="90000"/>
              </a:lnSpc>
            </a:pPr>
            <a:r>
              <a:rPr lang="en-US" altLang="zh-CN" dirty="0" smtClean="0">
                <a:hlinkClick r:id="rId6" action="ppaction://hlinksldjump"/>
              </a:rPr>
              <a:t>ordered</a:t>
            </a:r>
            <a:r>
              <a:rPr lang="zh-CN" altLang="en-US" dirty="0" smtClean="0">
                <a:hlinkClick r:id="rId6" action="ppaction://hlinksldjump"/>
              </a:rPr>
              <a:t>指导语句</a:t>
            </a:r>
            <a:endParaRPr lang="en-US" altLang="zh-CN" dirty="0" smtClean="0"/>
          </a:p>
          <a:p>
            <a:pPr eaLnBrk="1" hangingPunct="1">
              <a:lnSpc>
                <a:spcPct val="90000"/>
              </a:lnSpc>
            </a:pPr>
            <a:endParaRPr lang="en-US" altLang="zh-CN" dirty="0" smtClean="0"/>
          </a:p>
        </p:txBody>
      </p:sp>
      <p:sp>
        <p:nvSpPr>
          <p:cNvPr id="2048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normAutofit fontScale="90000"/>
          </a:bodyPr>
          <a:lstStyle/>
          <a:p>
            <a:r>
              <a:rPr lang="zh-CN" altLang="en-US" smtClean="0"/>
              <a:t>线程同步</a:t>
            </a:r>
            <a:endParaRPr lang="zh-CN" altLang="en-US" smtClean="0"/>
          </a:p>
        </p:txBody>
      </p:sp>
      <p:sp>
        <p:nvSpPr>
          <p:cNvPr id="21507" name="内容占位符 2"/>
          <p:cNvSpPr>
            <a:spLocks noGrp="1"/>
          </p:cNvSpPr>
          <p:nvPr>
            <p:ph idx="1"/>
          </p:nvPr>
        </p:nvSpPr>
        <p:spPr>
          <a:xfrm>
            <a:off x="457200" y="1628775"/>
            <a:ext cx="8686800" cy="4530725"/>
          </a:xfrm>
        </p:spPr>
        <p:txBody>
          <a:bodyPr/>
          <a:lstStyle/>
          <a:p>
            <a:r>
              <a:rPr lang="zh-CN" altLang="en-US" smtClean="0"/>
              <a:t>在</a:t>
            </a:r>
            <a:r>
              <a:rPr lang="en-US" altLang="zh-CN" smtClean="0"/>
              <a:t>OpenMP</a:t>
            </a:r>
            <a:r>
              <a:rPr lang="zh-CN" altLang="en-US" smtClean="0"/>
              <a:t>中，由于是多线程执行，控制线程执行顺序，保证执行结果的正确性。</a:t>
            </a:r>
            <a:endParaRPr lang="en-US" altLang="zh-CN" smtClean="0"/>
          </a:p>
          <a:p>
            <a:r>
              <a:rPr lang="zh-CN" altLang="en-US" smtClean="0"/>
              <a:t>两种同步机制：</a:t>
            </a:r>
            <a:endParaRPr lang="en-US" altLang="zh-CN" smtClean="0"/>
          </a:p>
          <a:p>
            <a:pPr lvl="1"/>
            <a:r>
              <a:rPr lang="zh-CN" altLang="en-US" smtClean="0"/>
              <a:t>互斥锁机制：保护共享的内存空间</a:t>
            </a:r>
            <a:r>
              <a:rPr lang="en-US" altLang="zh-CN" smtClean="0"/>
              <a:t>Critical</a:t>
            </a:r>
            <a:r>
              <a:rPr lang="zh-CN" altLang="en-US" smtClean="0"/>
              <a:t>、</a:t>
            </a:r>
            <a:r>
              <a:rPr lang="en-US" altLang="zh-CN" smtClean="0"/>
              <a:t>atomic</a:t>
            </a:r>
            <a:r>
              <a:rPr lang="zh-CN" altLang="en-US" smtClean="0"/>
              <a:t>、互斥函数</a:t>
            </a:r>
            <a:endParaRPr lang="en-US" altLang="zh-CN" smtClean="0"/>
          </a:p>
          <a:p>
            <a:pPr lvl="1"/>
            <a:r>
              <a:rPr lang="zh-CN" altLang="en-US" smtClean="0"/>
              <a:t>事件通知机制：同步屏障，定序区段，主线程执行</a:t>
            </a:r>
            <a:endParaRPr lang="en-US" altLang="zh-CN" smtClean="0"/>
          </a:p>
          <a:p>
            <a:endParaRPr lang="en-US" altLang="zh-CN" smtClean="0"/>
          </a:p>
          <a:p>
            <a:endParaRPr lang="en-US" altLang="zh-CN" smtClean="0"/>
          </a:p>
          <a:p>
            <a:endParaRPr lang="zh-CN" altLang="en-US" smtClean="0"/>
          </a:p>
        </p:txBody>
      </p:sp>
      <p:sp>
        <p:nvSpPr>
          <p:cNvPr id="21508" name="日期占位符 3"/>
          <p:cNvSpPr>
            <a:spLocks noGrp="1"/>
          </p:cNvSpPr>
          <p:nvPr>
            <p:ph type="dt" sz="quarter" idx="10"/>
          </p:nvPr>
        </p:nvSpPr>
        <p:spPr>
          <a:noFill/>
        </p:spPr>
        <p:txBody>
          <a:bodyPr/>
          <a:lstStyle/>
          <a:p>
            <a:fld id="{2B31CF87-6BC5-4669-B2EA-E21F9479A9C4}"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normAutofit fontScale="90000"/>
          </a:bodyPr>
          <a:lstStyle/>
          <a:p>
            <a:r>
              <a:rPr lang="zh-CN" altLang="en-US" smtClean="0"/>
              <a:t>数据竞争</a:t>
            </a:r>
            <a:endParaRPr lang="zh-CN" altLang="en-US" smtClean="0"/>
          </a:p>
        </p:txBody>
      </p:sp>
      <p:sp>
        <p:nvSpPr>
          <p:cNvPr id="22531" name="内容占位符 2"/>
          <p:cNvSpPr>
            <a:spLocks noGrp="1"/>
          </p:cNvSpPr>
          <p:nvPr>
            <p:ph idx="1"/>
          </p:nvPr>
        </p:nvSpPr>
        <p:spPr>
          <a:xfrm>
            <a:off x="500063" y="1285875"/>
            <a:ext cx="8229600" cy="4829175"/>
          </a:xfrm>
        </p:spPr>
        <p:txBody>
          <a:bodyPr/>
          <a:lstStyle/>
          <a:p>
            <a:r>
              <a:rPr lang="zh-CN" altLang="en-US" dirty="0" smtClean="0"/>
              <a:t>数据竞争的例子：</a:t>
            </a:r>
            <a:endParaRPr lang="en-US" altLang="zh-CN" dirty="0" smtClean="0"/>
          </a:p>
          <a:p>
            <a:r>
              <a:rPr lang="zh-CN" altLang="en-US" dirty="0" smtClean="0"/>
              <a:t>串行程序</a:t>
            </a:r>
            <a:endParaRPr lang="en-US" altLang="zh-CN" dirty="0" smtClean="0"/>
          </a:p>
          <a:p>
            <a:pPr lvl="2">
              <a:buFont typeface="Wingdings" panose="05000000000000000000" pitchFamily="2" charset="2"/>
              <a:buNone/>
            </a:pPr>
            <a:r>
              <a:rPr lang="en-US" altLang="zh-CN" sz="1800" dirty="0" err="1" smtClean="0"/>
              <a:t>Int</a:t>
            </a:r>
            <a:r>
              <a:rPr lang="en-US" altLang="zh-CN" sz="1800" dirty="0" smtClean="0"/>
              <a:t> </a:t>
            </a:r>
            <a:r>
              <a:rPr lang="en-US" altLang="zh-CN" sz="1800" dirty="0" err="1" smtClean="0"/>
              <a:t>i</a:t>
            </a:r>
            <a:r>
              <a:rPr lang="en-US" altLang="zh-CN" sz="1800" dirty="0" smtClean="0"/>
              <a:t>, </a:t>
            </a:r>
            <a:r>
              <a:rPr lang="en-US" altLang="zh-CN" sz="1800" dirty="0" err="1" smtClean="0"/>
              <a:t>max_num</a:t>
            </a:r>
            <a:r>
              <a:rPr lang="en-US" altLang="zh-CN" sz="1800" dirty="0" smtClean="0"/>
              <a:t>=1;</a:t>
            </a:r>
            <a:endParaRPr lang="en-US" altLang="zh-CN" sz="1800" dirty="0" smtClean="0"/>
          </a:p>
          <a:p>
            <a:pPr lvl="2">
              <a:buFont typeface="Wingdings" panose="05000000000000000000" pitchFamily="2" charset="2"/>
              <a:buNone/>
            </a:pPr>
            <a:r>
              <a:rPr lang="en-US" altLang="zh-CN" sz="1800" dirty="0" smtClean="0"/>
              <a:t>for (</a:t>
            </a:r>
            <a:r>
              <a:rPr lang="en-US" altLang="zh-CN" sz="1800" dirty="0" err="1" smtClean="0"/>
              <a:t>i</a:t>
            </a:r>
            <a:r>
              <a:rPr lang="en-US" altLang="zh-CN" sz="1800" dirty="0" smtClean="0"/>
              <a:t>=0;i&lt;</a:t>
            </a:r>
            <a:r>
              <a:rPr lang="en-US" altLang="zh-CN" sz="1800" dirty="0" err="1" smtClean="0"/>
              <a:t>n;i</a:t>
            </a:r>
            <a:r>
              <a:rPr lang="en-US" altLang="zh-CN" sz="1800" dirty="0" smtClean="0"/>
              <a:t>++)</a:t>
            </a:r>
            <a:endParaRPr lang="en-US" altLang="zh-CN" sz="1800" dirty="0" smtClean="0"/>
          </a:p>
          <a:p>
            <a:pPr lvl="2">
              <a:buFont typeface="Wingdings" panose="05000000000000000000" pitchFamily="2" charset="2"/>
              <a:buNone/>
            </a:pPr>
            <a:r>
              <a:rPr lang="en-US" altLang="zh-CN" sz="1800" dirty="0" smtClean="0"/>
              <a:t>   if (</a:t>
            </a:r>
            <a:r>
              <a:rPr lang="en-US" altLang="zh-CN" sz="1800" dirty="0" err="1" smtClean="0"/>
              <a:t>ar</a:t>
            </a:r>
            <a:r>
              <a:rPr lang="en-US" altLang="zh-CN" sz="1800" dirty="0" smtClean="0"/>
              <a:t>[</a:t>
            </a:r>
            <a:r>
              <a:rPr lang="en-US" altLang="zh-CN" sz="1800" dirty="0" err="1" smtClean="0"/>
              <a:t>i</a:t>
            </a:r>
            <a:r>
              <a:rPr lang="en-US" altLang="zh-CN" sz="1800" dirty="0" smtClean="0"/>
              <a:t>]&gt;</a:t>
            </a:r>
            <a:r>
              <a:rPr lang="en-US" altLang="zh-CN" sz="1800" dirty="0" err="1" smtClean="0"/>
              <a:t>max_num</a:t>
            </a:r>
            <a:r>
              <a:rPr lang="en-US" altLang="zh-CN" sz="1800" dirty="0" smtClean="0"/>
              <a:t>)</a:t>
            </a:r>
            <a:endParaRPr lang="en-US" altLang="zh-CN" sz="1800" dirty="0" smtClean="0"/>
          </a:p>
          <a:p>
            <a:pPr lvl="2">
              <a:buFont typeface="Wingdings" panose="05000000000000000000" pitchFamily="2" charset="2"/>
              <a:buNone/>
            </a:pPr>
            <a:r>
              <a:rPr lang="en-US" altLang="zh-CN" sz="1800" dirty="0" smtClean="0"/>
              <a:t>      </a:t>
            </a:r>
            <a:r>
              <a:rPr lang="en-US" altLang="zh-CN" sz="1800" dirty="0" err="1" smtClean="0"/>
              <a:t>max_num</a:t>
            </a:r>
            <a:r>
              <a:rPr lang="en-US" altLang="zh-CN" sz="1800" dirty="0" smtClean="0"/>
              <a:t>=</a:t>
            </a:r>
            <a:r>
              <a:rPr lang="en-US" altLang="zh-CN" sz="1800" dirty="0" err="1" smtClean="0"/>
              <a:t>ar</a:t>
            </a:r>
            <a:r>
              <a:rPr lang="en-US" altLang="zh-CN" sz="1800" dirty="0" smtClean="0"/>
              <a:t>[</a:t>
            </a:r>
            <a:r>
              <a:rPr lang="en-US" altLang="zh-CN" sz="1800" dirty="0" err="1" smtClean="0"/>
              <a:t>i</a:t>
            </a:r>
            <a:r>
              <a:rPr lang="en-US" altLang="zh-CN" sz="1800" dirty="0" smtClean="0"/>
              <a:t>];</a:t>
            </a:r>
            <a:endParaRPr lang="en-US" altLang="zh-CN" sz="1800" dirty="0" smtClean="0"/>
          </a:p>
          <a:p>
            <a:r>
              <a:rPr lang="zh-CN" altLang="en-US" dirty="0" smtClean="0"/>
              <a:t>加入并行化编译指导语句：</a:t>
            </a:r>
            <a:endParaRPr lang="en-US" altLang="zh-CN" dirty="0" smtClean="0"/>
          </a:p>
          <a:p>
            <a:pPr lvl="1">
              <a:buNone/>
            </a:pPr>
            <a:r>
              <a:rPr lang="en-US" altLang="zh-CN" sz="1800" dirty="0" err="1" smtClean="0"/>
              <a:t>int</a:t>
            </a:r>
            <a:r>
              <a:rPr lang="en-US" altLang="zh-CN" sz="1800" dirty="0" smtClean="0"/>
              <a:t> </a:t>
            </a:r>
            <a:r>
              <a:rPr lang="en-US" altLang="zh-CN" sz="1800" dirty="0" err="1" smtClean="0"/>
              <a:t>i</a:t>
            </a:r>
            <a:r>
              <a:rPr lang="en-US" altLang="zh-CN" sz="1800" dirty="0" smtClean="0"/>
              <a:t>, </a:t>
            </a:r>
            <a:r>
              <a:rPr lang="en-US" altLang="zh-CN" sz="1800" dirty="0" err="1" smtClean="0"/>
              <a:t>max_num</a:t>
            </a:r>
            <a:r>
              <a:rPr lang="en-US" altLang="zh-CN" sz="1800" dirty="0" smtClean="0"/>
              <a:t>=1;</a:t>
            </a:r>
            <a:endParaRPr lang="en-US" altLang="zh-CN" sz="1800" dirty="0" smtClean="0"/>
          </a:p>
          <a:p>
            <a:pPr lvl="1">
              <a:buNone/>
            </a:pPr>
            <a:r>
              <a:rPr lang="en-US" altLang="zh-CN" sz="1800" dirty="0" smtClean="0"/>
              <a:t>#</a:t>
            </a:r>
            <a:r>
              <a:rPr lang="en-US" altLang="zh-CN" sz="1800" dirty="0" err="1" smtClean="0"/>
              <a:t>pragma</a:t>
            </a:r>
            <a:r>
              <a:rPr lang="en-US" altLang="zh-CN" sz="1800" dirty="0" smtClean="0"/>
              <a:t> </a:t>
            </a:r>
            <a:r>
              <a:rPr lang="en-US" altLang="zh-CN" sz="1800" dirty="0" err="1" smtClean="0"/>
              <a:t>omp</a:t>
            </a:r>
            <a:r>
              <a:rPr lang="en-US" altLang="zh-CN" sz="1800" dirty="0" smtClean="0"/>
              <a:t> parallel for</a:t>
            </a:r>
            <a:endParaRPr lang="en-US" altLang="zh-CN" sz="1800" dirty="0" smtClean="0"/>
          </a:p>
          <a:p>
            <a:pPr lvl="1">
              <a:buNone/>
            </a:pPr>
            <a:r>
              <a:rPr lang="en-US" altLang="zh-CN" sz="1800" dirty="0" smtClean="0"/>
              <a:t>for (</a:t>
            </a:r>
            <a:r>
              <a:rPr lang="en-US" altLang="zh-CN" sz="1800" dirty="0" err="1" smtClean="0"/>
              <a:t>i</a:t>
            </a:r>
            <a:r>
              <a:rPr lang="en-US" altLang="zh-CN" sz="1800" dirty="0" smtClean="0"/>
              <a:t>=0;i&lt;</a:t>
            </a:r>
            <a:r>
              <a:rPr lang="en-US" altLang="zh-CN" sz="1800" dirty="0" err="1" smtClean="0"/>
              <a:t>n;i</a:t>
            </a:r>
            <a:r>
              <a:rPr lang="en-US" altLang="zh-CN" sz="1800" dirty="0" smtClean="0"/>
              <a:t>++)</a:t>
            </a:r>
            <a:endParaRPr lang="en-US" altLang="zh-CN" sz="1800" dirty="0" smtClean="0"/>
          </a:p>
          <a:p>
            <a:pPr lvl="1">
              <a:buNone/>
            </a:pPr>
            <a:r>
              <a:rPr lang="en-US" altLang="zh-CN" sz="1800" dirty="0" smtClean="0"/>
              <a:t>   if (</a:t>
            </a:r>
            <a:r>
              <a:rPr lang="en-US" altLang="zh-CN" sz="1800" dirty="0" err="1" smtClean="0"/>
              <a:t>ar</a:t>
            </a:r>
            <a:r>
              <a:rPr lang="en-US" altLang="zh-CN" sz="1800" dirty="0" smtClean="0"/>
              <a:t>[</a:t>
            </a:r>
            <a:r>
              <a:rPr lang="en-US" altLang="zh-CN" sz="1800" dirty="0" err="1" smtClean="0"/>
              <a:t>i</a:t>
            </a:r>
            <a:r>
              <a:rPr lang="en-US" altLang="zh-CN" sz="1800" dirty="0" smtClean="0"/>
              <a:t>]&gt;</a:t>
            </a:r>
            <a:r>
              <a:rPr lang="en-US" altLang="zh-CN" sz="1800" dirty="0" err="1" smtClean="0"/>
              <a:t>max_num</a:t>
            </a:r>
            <a:r>
              <a:rPr lang="en-US" altLang="zh-CN" sz="1800" dirty="0" smtClean="0"/>
              <a:t>)</a:t>
            </a:r>
            <a:endParaRPr lang="en-US" altLang="zh-CN" sz="1800" dirty="0" smtClean="0"/>
          </a:p>
          <a:p>
            <a:pPr lvl="1">
              <a:buNone/>
            </a:pPr>
            <a:r>
              <a:rPr lang="en-US" altLang="zh-CN" sz="1800" dirty="0" smtClean="0"/>
              <a:t>      </a:t>
            </a:r>
            <a:r>
              <a:rPr lang="en-US" altLang="zh-CN" sz="1800" dirty="0" err="1" smtClean="0"/>
              <a:t>max_num</a:t>
            </a:r>
            <a:r>
              <a:rPr lang="en-US" altLang="zh-CN" sz="1800" dirty="0" smtClean="0"/>
              <a:t>=</a:t>
            </a:r>
            <a:r>
              <a:rPr lang="en-US" altLang="zh-CN" sz="1800" dirty="0" err="1" smtClean="0"/>
              <a:t>ar</a:t>
            </a:r>
            <a:r>
              <a:rPr lang="en-US" altLang="zh-CN" sz="1800" dirty="0" smtClean="0"/>
              <a:t>[</a:t>
            </a:r>
            <a:r>
              <a:rPr lang="en-US" altLang="zh-CN" sz="1800" dirty="0" err="1" smtClean="0"/>
              <a:t>i</a:t>
            </a:r>
            <a:r>
              <a:rPr lang="en-US" altLang="zh-CN" sz="1800" dirty="0" smtClean="0"/>
              <a:t>];</a:t>
            </a:r>
            <a:endParaRPr lang="en-US" altLang="zh-CN" sz="1800" dirty="0" smtClean="0"/>
          </a:p>
          <a:p>
            <a:endParaRPr lang="zh-CN" altLang="en-US" dirty="0" smtClean="0"/>
          </a:p>
        </p:txBody>
      </p:sp>
      <p:sp>
        <p:nvSpPr>
          <p:cNvPr id="22532" name="日期占位符 3"/>
          <p:cNvSpPr>
            <a:spLocks noGrp="1"/>
          </p:cNvSpPr>
          <p:nvPr>
            <p:ph type="dt" sz="quarter" idx="10"/>
          </p:nvPr>
        </p:nvSpPr>
        <p:spPr>
          <a:noFill/>
        </p:spPr>
        <p:txBody>
          <a:bodyPr/>
          <a:lstStyle/>
          <a:p>
            <a:fld id="{F261B964-4832-4DCD-9DF5-6B238FE9F2B7}" type="datetime1">
              <a:rPr lang="zh-CN" altLang="en-US" smtClean="0"/>
            </a:fld>
            <a:endParaRPr lang="en-US" altLang="zh-CN" smtClean="0"/>
          </a:p>
        </p:txBody>
      </p:sp>
      <p:sp>
        <p:nvSpPr>
          <p:cNvPr id="5" name="TextBox 4"/>
          <p:cNvSpPr txBox="1"/>
          <p:nvPr/>
        </p:nvSpPr>
        <p:spPr>
          <a:xfrm>
            <a:off x="3857620" y="4643446"/>
            <a:ext cx="623889" cy="1107996"/>
          </a:xfrm>
          <a:prstGeom prst="rect">
            <a:avLst/>
          </a:prstGeom>
          <a:noFill/>
        </p:spPr>
        <p:txBody>
          <a:bodyPr wrap="none" rtlCol="0">
            <a:spAutoFit/>
          </a:bodyPr>
          <a:lstStyle/>
          <a:p>
            <a:r>
              <a:rPr lang="en-US" altLang="zh-CN" sz="6600" dirty="0" smtClean="0">
                <a:solidFill>
                  <a:srgbClr val="FF0000"/>
                </a:solidFill>
              </a:rPr>
              <a:t>X</a:t>
            </a:r>
            <a:endParaRPr lang="zh-CN" altLang="en-US" sz="6600" dirty="0">
              <a:solidFill>
                <a:srgbClr val="FF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normAutofit fontScale="90000"/>
          </a:bodyPr>
          <a:lstStyle/>
          <a:p>
            <a:endParaRPr lang="zh-CN" altLang="en-US" smtClean="0"/>
          </a:p>
        </p:txBody>
      </p:sp>
      <p:sp>
        <p:nvSpPr>
          <p:cNvPr id="23555" name="内容占位符 2"/>
          <p:cNvSpPr>
            <a:spLocks noGrp="1"/>
          </p:cNvSpPr>
          <p:nvPr>
            <p:ph idx="1"/>
          </p:nvPr>
        </p:nvSpPr>
        <p:spPr/>
        <p:txBody>
          <a:bodyPr/>
          <a:lstStyle/>
          <a:p>
            <a:pPr>
              <a:lnSpc>
                <a:spcPct val="150000"/>
              </a:lnSpc>
            </a:pPr>
            <a:r>
              <a:rPr lang="zh-CN" altLang="en-US" smtClean="0"/>
              <a:t>由于是多线程运行，有可能产生错误的结果。</a:t>
            </a:r>
            <a:endParaRPr lang="en-US" altLang="zh-CN" smtClean="0"/>
          </a:p>
          <a:p>
            <a:pPr>
              <a:lnSpc>
                <a:spcPct val="150000"/>
              </a:lnSpc>
            </a:pPr>
            <a:r>
              <a:rPr lang="zh-CN" altLang="en-US" smtClean="0"/>
              <a:t>产生错误的主要原因是有超过两个线程同时访问一个内存区域，并且至少有一个线程的操作是写操作。</a:t>
            </a:r>
            <a:endParaRPr lang="en-US" altLang="zh-CN" smtClean="0"/>
          </a:p>
          <a:p>
            <a:endParaRPr lang="zh-CN" altLang="en-US" smtClean="0"/>
          </a:p>
        </p:txBody>
      </p:sp>
      <p:sp>
        <p:nvSpPr>
          <p:cNvPr id="23556" name="日期占位符 3"/>
          <p:cNvSpPr>
            <a:spLocks noGrp="1"/>
          </p:cNvSpPr>
          <p:nvPr>
            <p:ph type="dt" sz="quarter" idx="10"/>
          </p:nvPr>
        </p:nvSpPr>
        <p:spPr>
          <a:noFill/>
        </p:spPr>
        <p:txBody>
          <a:bodyPr/>
          <a:lstStyle/>
          <a:p>
            <a:fld id="{BA11373B-8BE6-41F6-82D6-2292CDEBAA53}" type="datetime1">
              <a:rPr lang="zh-CN" altLang="en-US" smtClean="0"/>
            </a:fld>
            <a:endParaRPr lang="en-US" altLang="zh-CN"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2708275"/>
            <a:ext cx="8229600" cy="1143000"/>
          </a:xfrm>
        </p:spPr>
        <p:txBody>
          <a:bodyPr/>
          <a:lstStyle/>
          <a:p>
            <a:pPr algn="ctr"/>
            <a:r>
              <a:rPr lang="zh-CN" altLang="en-US" b="1" smtClean="0"/>
              <a:t>互斥锁机制</a:t>
            </a:r>
            <a:endParaRPr lang="zh-CN" altLang="en-US" b="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p:txBody>
          <a:bodyPr>
            <a:normAutofit lnSpcReduction="10000"/>
          </a:bodyPr>
          <a:lstStyle/>
          <a:p>
            <a:r>
              <a:rPr lang="en-US" altLang="zh-CN" smtClean="0"/>
              <a:t>2</a:t>
            </a:r>
            <a:r>
              <a:rPr lang="zh-CN" altLang="en-US" smtClean="0"/>
              <a:t>）方便性问题</a:t>
            </a:r>
            <a:endParaRPr lang="zh-CN" altLang="en-US" smtClean="0"/>
          </a:p>
          <a:p>
            <a:pPr>
              <a:lnSpc>
                <a:spcPct val="150000"/>
              </a:lnSpc>
            </a:pPr>
            <a:r>
              <a:rPr lang="zh-CN" altLang="en-US" sz="2400" smtClean="0"/>
              <a:t>多核编程要求计算均摊到各个</a:t>
            </a:r>
            <a:r>
              <a:rPr lang="en-US" altLang="zh-CN" sz="2400" smtClean="0"/>
              <a:t>CPU</a:t>
            </a:r>
            <a:r>
              <a:rPr lang="zh-CN" altLang="en-US" sz="2400" smtClean="0"/>
              <a:t>核上去，对计算的负载均衡有很高要求，需要创建多个线程。</a:t>
            </a:r>
            <a:endParaRPr lang="zh-CN" altLang="en-US" sz="2400" smtClean="0"/>
          </a:p>
          <a:p>
            <a:pPr>
              <a:lnSpc>
                <a:spcPct val="150000"/>
              </a:lnSpc>
            </a:pPr>
            <a:r>
              <a:rPr lang="zh-CN" altLang="en-US" sz="2400" smtClean="0"/>
              <a:t>操作系统</a:t>
            </a:r>
            <a:r>
              <a:rPr lang="en-US" altLang="zh-CN" sz="2400" smtClean="0"/>
              <a:t>API</a:t>
            </a:r>
            <a:r>
              <a:rPr lang="zh-CN" altLang="en-US" sz="2400" smtClean="0"/>
              <a:t>创建线程时，需要线程入口函数，很难满足这个需求，除非将一个函数内的代码手工拆成多个线程入口函数，这将大大增加程序员的工作量。</a:t>
            </a:r>
            <a:endParaRPr lang="zh-CN" altLang="en-US" sz="2400" smtClean="0"/>
          </a:p>
          <a:p>
            <a:pPr>
              <a:lnSpc>
                <a:spcPct val="150000"/>
              </a:lnSpc>
            </a:pPr>
            <a:r>
              <a:rPr lang="zh-CN" altLang="en-US" sz="2400" smtClean="0"/>
              <a:t>使用</a:t>
            </a:r>
            <a:r>
              <a:rPr lang="en-US" altLang="zh-CN" sz="2400" smtClean="0"/>
              <a:t>OpenMP</a:t>
            </a:r>
            <a:r>
              <a:rPr lang="zh-CN" altLang="en-US" sz="2400" smtClean="0"/>
              <a:t>创建线程则不需要入口函数，非常方便，可以将同一函数内的代码分解成多个线程执行，也可以将一个</a:t>
            </a:r>
            <a:r>
              <a:rPr lang="en-US" altLang="zh-CN" sz="2400" smtClean="0"/>
              <a:t>for</a:t>
            </a:r>
            <a:r>
              <a:rPr lang="zh-CN" altLang="en-US" sz="2400" smtClean="0"/>
              <a:t>循环分解成多个线程执行。</a:t>
            </a:r>
            <a:endParaRPr lang="zh-CN" altLang="en-US" sz="2400" smtClean="0"/>
          </a:p>
        </p:txBody>
      </p:sp>
      <p:sp>
        <p:nvSpPr>
          <p:cNvPr id="12291" name="日期占位符 3"/>
          <p:cNvSpPr>
            <a:spLocks noGrp="1"/>
          </p:cNvSpPr>
          <p:nvPr>
            <p:ph type="dt" sz="quarter" idx="10"/>
          </p:nvPr>
        </p:nvSpPr>
        <p:spPr>
          <a:noFill/>
        </p:spPr>
        <p:txBody>
          <a:bodyPr/>
          <a:lstStyle/>
          <a:p>
            <a:fld id="{763B885B-E0E2-4C8E-B488-C34A702D2A8D}"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8" y="357166"/>
            <a:ext cx="8229600" cy="785834"/>
          </a:xfrm>
        </p:spPr>
        <p:txBody>
          <a:bodyPr/>
          <a:lstStyle/>
          <a:p>
            <a:pPr eaLnBrk="1" hangingPunct="1"/>
            <a:r>
              <a:rPr lang="en-US" altLang="zh-CN" b="1" dirty="0" smtClean="0"/>
              <a:t>critical</a:t>
            </a:r>
            <a:r>
              <a:rPr lang="zh-CN" altLang="en-US" b="1" dirty="0" smtClean="0"/>
              <a:t>指导语句</a:t>
            </a:r>
            <a:endParaRPr lang="en-US" altLang="zh-CN" b="1" dirty="0" smtClean="0"/>
          </a:p>
        </p:txBody>
      </p:sp>
      <p:sp>
        <p:nvSpPr>
          <p:cNvPr id="25603" name="Rectangle 3"/>
          <p:cNvSpPr>
            <a:spLocks noGrp="1" noChangeArrowheads="1"/>
          </p:cNvSpPr>
          <p:nvPr>
            <p:ph type="body" idx="1"/>
          </p:nvPr>
        </p:nvSpPr>
        <p:spPr>
          <a:xfrm>
            <a:off x="323850" y="1196975"/>
            <a:ext cx="8229600" cy="5256213"/>
          </a:xfrm>
        </p:spPr>
        <p:txBody>
          <a:bodyPr/>
          <a:lstStyle/>
          <a:p>
            <a:pPr eaLnBrk="1" hangingPunct="1"/>
            <a:r>
              <a:rPr lang="en-US" altLang="zh-CN" smtClean="0"/>
              <a:t>critical</a:t>
            </a:r>
            <a:r>
              <a:rPr lang="zh-CN" altLang="en-US" smtClean="0"/>
              <a:t>指导语句表明域中的代码一次只能执行一个线程，其它线程被阻塞在临界区</a:t>
            </a:r>
            <a:endParaRPr lang="zh-CN" altLang="en-US" smtClean="0"/>
          </a:p>
          <a:p>
            <a:pPr eaLnBrk="1" hangingPunct="1"/>
            <a:r>
              <a:rPr lang="zh-CN" altLang="en-US" smtClean="0"/>
              <a:t>语句格式：</a:t>
            </a:r>
            <a:endParaRPr lang="zh-CN" altLang="en-US" smtClean="0"/>
          </a:p>
          <a:p>
            <a:pPr marL="522605" lvl="1" indent="0" eaLnBrk="1" hangingPunct="1"/>
            <a:r>
              <a:rPr lang="en-US" altLang="zh-CN" smtClean="0"/>
              <a:t>#pragma omp critical [name] newline </a:t>
            </a:r>
            <a:endParaRPr lang="en-US" altLang="zh-CN" smtClean="0"/>
          </a:p>
          <a:p>
            <a:pPr marL="522605" lvl="1" indent="0" eaLnBrk="1" hangingPunct="1">
              <a:buFont typeface="Wingdings" panose="05000000000000000000" pitchFamily="2" charset="2"/>
              <a:buNone/>
            </a:pPr>
            <a:r>
              <a:rPr lang="en-US" altLang="zh-CN" smtClean="0"/>
              <a:t>   block</a:t>
            </a:r>
            <a:endParaRPr lang="en-US" altLang="zh-CN" smtClean="0"/>
          </a:p>
          <a:p>
            <a:pPr marL="522605" lvl="1" indent="0" eaLnBrk="1" hangingPunct="1">
              <a:buFont typeface="Wingdings" panose="05000000000000000000" pitchFamily="2" charset="2"/>
              <a:buNone/>
            </a:pPr>
            <a:r>
              <a:rPr lang="zh-CN" altLang="en-US" smtClean="0"/>
              <a:t>在执行程序块</a:t>
            </a:r>
            <a:r>
              <a:rPr lang="en-US" altLang="zh-CN" smtClean="0"/>
              <a:t>block</a:t>
            </a:r>
            <a:r>
              <a:rPr lang="zh-CN" altLang="en-US" smtClean="0"/>
              <a:t>之前，必须首先获得临界区的控制权。在线程组执行的时候，运行库会保证每次最多只有一个线程执行临界区。</a:t>
            </a:r>
            <a:endParaRPr lang="en-US" altLang="zh-CN" smtClean="0"/>
          </a:p>
          <a:p>
            <a:pPr marL="522605" lvl="1" indent="0" eaLnBrk="1" hangingPunct="1">
              <a:buFont typeface="Wingdings" panose="05000000000000000000" pitchFamily="2" charset="2"/>
              <a:buNone/>
            </a:pPr>
            <a:r>
              <a:rPr lang="en-US" altLang="zh-CN" smtClean="0"/>
              <a:t>Name</a:t>
            </a:r>
            <a:r>
              <a:rPr lang="zh-CN" altLang="en-US" smtClean="0"/>
              <a:t>是一个临界区属性，为临界区的命名操作。</a:t>
            </a:r>
            <a:endParaRPr lang="en-US" altLang="zh-CN" smtClean="0"/>
          </a:p>
          <a:p>
            <a:pPr marL="522605" lvl="1" indent="0" eaLnBrk="1" hangingPunct="1">
              <a:buFont typeface="Wingdings" panose="05000000000000000000" pitchFamily="2" charset="2"/>
              <a:buNone/>
            </a:pPr>
            <a:r>
              <a:rPr lang="zh-CN" altLang="en-US" smtClean="0"/>
              <a:t>用不同命名的临界区用来保护不同的内存区域。</a:t>
            </a:r>
            <a:endParaRPr lang="en-US" altLang="zh-CN" smtClean="0"/>
          </a:p>
          <a:p>
            <a:pPr marL="522605" lvl="1" indent="0" eaLnBrk="1" hangingPunct="1">
              <a:buFont typeface="Wingdings" panose="05000000000000000000" pitchFamily="2" charset="2"/>
              <a:buNone/>
            </a:pPr>
            <a:endParaRPr lang="zh-CN" altLang="en-US" smtClean="0"/>
          </a:p>
        </p:txBody>
      </p:sp>
      <p:sp>
        <p:nvSpPr>
          <p:cNvPr id="2560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774700"/>
          </a:xfrm>
        </p:spPr>
        <p:txBody>
          <a:bodyPr/>
          <a:lstStyle/>
          <a:p>
            <a:pPr eaLnBrk="1" hangingPunct="1"/>
            <a:r>
              <a:rPr lang="en-US" altLang="zh-CN" b="1" smtClean="0"/>
              <a:t>critical</a:t>
            </a:r>
            <a:r>
              <a:rPr lang="zh-CN" altLang="en-US" b="1" smtClean="0"/>
              <a:t>指导语句</a:t>
            </a:r>
            <a:endParaRPr lang="en-US" altLang="zh-CN" b="1" smtClean="0"/>
          </a:p>
        </p:txBody>
      </p:sp>
      <p:sp>
        <p:nvSpPr>
          <p:cNvPr id="26627" name="Rectangle 3"/>
          <p:cNvSpPr>
            <a:spLocks noGrp="1" noChangeArrowheads="1"/>
          </p:cNvSpPr>
          <p:nvPr>
            <p:ph type="body" idx="1"/>
          </p:nvPr>
        </p:nvSpPr>
        <p:spPr>
          <a:xfrm>
            <a:off x="457200" y="1125538"/>
            <a:ext cx="8229600" cy="5005387"/>
          </a:xfrm>
        </p:spPr>
        <p:txBody>
          <a:bodyPr>
            <a:normAutofit fontScale="92500" lnSpcReduction="20000"/>
          </a:bodyPr>
          <a:lstStyle/>
          <a:p>
            <a:pPr eaLnBrk="1" hangingPunct="1">
              <a:lnSpc>
                <a:spcPct val="90000"/>
              </a:lnSpc>
              <a:buFont typeface="Wingdings" panose="05000000000000000000" pitchFamily="2" charset="2"/>
              <a:buNone/>
            </a:pPr>
            <a:r>
              <a:rPr lang="en-US" altLang="zh-CN" smtClean="0">
                <a:latin typeface="Times New Roman" panose="02020603050405020304" pitchFamily="18" charset="0"/>
              </a:rPr>
              <a:t>#include &lt;omp.h&gt;</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main()</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int x;</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x = 0;</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#pragma omp parallel shared(x)   </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  </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#pragma omp critical (x)  </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x = x + 1;  </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  /* end of parallel section */</a:t>
            </a:r>
            <a:endParaRPr lang="en-US" altLang="zh-CN"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a:t>
            </a:r>
            <a:endParaRPr lang="en-US" altLang="zh-CN" smtClean="0">
              <a:latin typeface="Times New Roman" panose="02020603050405020304" pitchFamily="18" charset="0"/>
            </a:endParaRPr>
          </a:p>
        </p:txBody>
      </p:sp>
      <p:sp>
        <p:nvSpPr>
          <p:cNvPr id="2662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normAutofit fontScale="90000"/>
          </a:bodyPr>
          <a:lstStyle/>
          <a:p>
            <a:endParaRPr lang="zh-CN" altLang="en-US" smtClean="0"/>
          </a:p>
        </p:txBody>
      </p:sp>
      <p:sp>
        <p:nvSpPr>
          <p:cNvPr id="27651" name="内容占位符 2"/>
          <p:cNvSpPr>
            <a:spLocks noGrp="1"/>
          </p:cNvSpPr>
          <p:nvPr>
            <p:ph idx="1"/>
          </p:nvPr>
        </p:nvSpPr>
        <p:spPr>
          <a:xfrm>
            <a:off x="500034" y="1571612"/>
            <a:ext cx="6429420" cy="4286280"/>
          </a:xfrm>
          <a:ln>
            <a:solidFill>
              <a:schemeClr val="tx1"/>
            </a:solidFill>
            <a:prstDash val="dash"/>
          </a:ln>
        </p:spPr>
        <p:txBody>
          <a:bodyPr/>
          <a:lstStyle/>
          <a:p>
            <a:pPr>
              <a:buNone/>
            </a:pPr>
            <a:r>
              <a:rPr lang="en-US" altLang="zh-CN" dirty="0" err="1" smtClean="0"/>
              <a:t>int</a:t>
            </a:r>
            <a:r>
              <a:rPr lang="en-US" altLang="zh-CN" dirty="0" smtClean="0"/>
              <a:t> </a:t>
            </a:r>
            <a:r>
              <a:rPr lang="en-US" altLang="zh-CN" dirty="0" err="1" smtClean="0"/>
              <a:t>i</a:t>
            </a:r>
            <a:r>
              <a:rPr lang="en-US" altLang="zh-CN" dirty="0" smtClean="0"/>
              <a:t>, </a:t>
            </a:r>
            <a:r>
              <a:rPr lang="en-US" altLang="zh-CN" dirty="0" err="1" smtClean="0"/>
              <a:t>max_num</a:t>
            </a:r>
            <a:r>
              <a:rPr lang="en-US" altLang="zh-CN" dirty="0" smtClean="0"/>
              <a:t>=-1;</a:t>
            </a:r>
            <a:endParaRPr lang="en-US" altLang="zh-CN" dirty="0" smtClean="0"/>
          </a:p>
          <a:p>
            <a:pPr>
              <a:buNone/>
            </a:pPr>
            <a:r>
              <a:rPr lang="en-US" altLang="zh-CN" dirty="0" smtClean="0"/>
              <a:t>#</a:t>
            </a:r>
            <a:r>
              <a:rPr lang="en-US" altLang="zh-CN" dirty="0" err="1" smtClean="0"/>
              <a:t>pragma</a:t>
            </a:r>
            <a:r>
              <a:rPr lang="en-US" altLang="zh-CN" dirty="0" smtClean="0"/>
              <a:t> </a:t>
            </a:r>
            <a:r>
              <a:rPr lang="en-US" altLang="zh-CN" dirty="0" err="1" smtClean="0"/>
              <a:t>omp</a:t>
            </a:r>
            <a:r>
              <a:rPr lang="en-US" altLang="zh-CN" dirty="0" smtClean="0"/>
              <a:t> parallel for</a:t>
            </a:r>
            <a:endParaRPr lang="en-US" altLang="zh-CN" dirty="0" smtClean="0"/>
          </a:p>
          <a:p>
            <a:pPr>
              <a:buNone/>
            </a:pPr>
            <a:r>
              <a:rPr lang="en-US" altLang="zh-CN" dirty="0" smtClean="0"/>
              <a:t>for (</a:t>
            </a:r>
            <a:r>
              <a:rPr lang="en-US" altLang="zh-CN" dirty="0" err="1" smtClean="0"/>
              <a:t>i</a:t>
            </a:r>
            <a:r>
              <a:rPr lang="en-US" altLang="zh-CN" dirty="0" smtClean="0"/>
              <a:t>=0;i&lt;</a:t>
            </a:r>
            <a:r>
              <a:rPr lang="en-US" altLang="zh-CN" dirty="0" err="1" smtClean="0"/>
              <a:t>n;i</a:t>
            </a:r>
            <a:r>
              <a:rPr lang="en-US" altLang="zh-CN" dirty="0" smtClean="0"/>
              <a:t>++)</a:t>
            </a:r>
            <a:endParaRPr lang="en-US" altLang="zh-CN" dirty="0" smtClean="0"/>
          </a:p>
          <a:p>
            <a:pPr>
              <a:buNone/>
            </a:pPr>
            <a:r>
              <a:rPr lang="en-US" altLang="zh-CN" dirty="0" smtClean="0"/>
              <a:t> #</a:t>
            </a:r>
            <a:r>
              <a:rPr lang="en-US" altLang="zh-CN" dirty="0" err="1" smtClean="0"/>
              <a:t>pragma</a:t>
            </a:r>
            <a:r>
              <a:rPr lang="en-US" altLang="zh-CN" dirty="0" smtClean="0"/>
              <a:t> </a:t>
            </a:r>
            <a:r>
              <a:rPr lang="en-US" altLang="zh-CN" dirty="0" err="1" smtClean="0"/>
              <a:t>omp</a:t>
            </a:r>
            <a:r>
              <a:rPr lang="en-US" altLang="zh-CN" dirty="0" smtClean="0"/>
              <a:t> critical (</a:t>
            </a:r>
            <a:r>
              <a:rPr lang="en-US" altLang="zh-CN" dirty="0" err="1" smtClean="0"/>
              <a:t>max_num</a:t>
            </a:r>
            <a:r>
              <a:rPr lang="en-US" altLang="zh-CN" dirty="0" smtClean="0"/>
              <a:t>)</a:t>
            </a:r>
            <a:endParaRPr lang="en-US" altLang="zh-CN" dirty="0" smtClean="0"/>
          </a:p>
          <a:p>
            <a:pPr>
              <a:buNone/>
            </a:pPr>
            <a:r>
              <a:rPr lang="en-US" altLang="zh-CN" dirty="0" smtClean="0"/>
              <a:t>   if (</a:t>
            </a:r>
            <a:r>
              <a:rPr lang="en-US" altLang="zh-CN" dirty="0" err="1" smtClean="0"/>
              <a:t>ar</a:t>
            </a:r>
            <a:r>
              <a:rPr lang="en-US" altLang="zh-CN" dirty="0" smtClean="0"/>
              <a:t>[</a:t>
            </a:r>
            <a:r>
              <a:rPr lang="en-US" altLang="zh-CN" dirty="0" err="1" smtClean="0"/>
              <a:t>i</a:t>
            </a:r>
            <a:r>
              <a:rPr lang="en-US" altLang="zh-CN" dirty="0" smtClean="0"/>
              <a:t>]&gt;</a:t>
            </a:r>
            <a:r>
              <a:rPr lang="en-US" altLang="zh-CN" dirty="0" err="1" smtClean="0"/>
              <a:t>max_num</a:t>
            </a:r>
            <a:r>
              <a:rPr lang="en-US" altLang="zh-CN" dirty="0" smtClean="0"/>
              <a:t>)</a:t>
            </a:r>
            <a:endParaRPr lang="en-US" altLang="zh-CN" dirty="0" smtClean="0"/>
          </a:p>
          <a:p>
            <a:pPr>
              <a:buNone/>
            </a:pPr>
            <a:r>
              <a:rPr lang="en-US" altLang="zh-CN" dirty="0" smtClean="0"/>
              <a:t>      </a:t>
            </a:r>
            <a:r>
              <a:rPr lang="en-US" altLang="zh-CN" dirty="0" err="1" smtClean="0"/>
              <a:t>max_num</a:t>
            </a:r>
            <a:r>
              <a:rPr lang="en-US" altLang="zh-CN" dirty="0" smtClean="0"/>
              <a:t>=</a:t>
            </a:r>
            <a:r>
              <a:rPr lang="en-US" altLang="zh-CN" dirty="0" err="1" smtClean="0"/>
              <a:t>ar</a:t>
            </a:r>
            <a:r>
              <a:rPr lang="en-US" altLang="zh-CN" dirty="0" smtClean="0"/>
              <a:t>[</a:t>
            </a:r>
            <a:r>
              <a:rPr lang="en-US" altLang="zh-CN" dirty="0" err="1" smtClean="0"/>
              <a:t>i</a:t>
            </a:r>
            <a:r>
              <a:rPr lang="en-US" altLang="zh-CN" dirty="0" smtClean="0"/>
              <a:t>];</a:t>
            </a:r>
            <a:endParaRPr lang="en-US" altLang="zh-CN" dirty="0" smtClean="0"/>
          </a:p>
          <a:p>
            <a:endParaRPr lang="zh-CN" altLang="en-US" dirty="0" smtClean="0"/>
          </a:p>
        </p:txBody>
      </p:sp>
      <p:sp>
        <p:nvSpPr>
          <p:cNvPr id="27652" name="日期占位符 3"/>
          <p:cNvSpPr>
            <a:spLocks noGrp="1"/>
          </p:cNvSpPr>
          <p:nvPr>
            <p:ph type="dt" sz="quarter" idx="10"/>
          </p:nvPr>
        </p:nvSpPr>
        <p:spPr>
          <a:noFill/>
        </p:spPr>
        <p:txBody>
          <a:bodyPr/>
          <a:lstStyle/>
          <a:p>
            <a:fld id="{AA064DA9-FD1E-474F-B6DE-21276A70ABC1}"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fontScale="90000"/>
          </a:bodyPr>
          <a:lstStyle/>
          <a:p>
            <a:endParaRPr lang="zh-CN" altLang="en-US" smtClean="0"/>
          </a:p>
        </p:txBody>
      </p:sp>
      <p:sp>
        <p:nvSpPr>
          <p:cNvPr id="28675" name="内容占位符 2"/>
          <p:cNvSpPr>
            <a:spLocks noGrp="1"/>
          </p:cNvSpPr>
          <p:nvPr>
            <p:ph idx="1"/>
          </p:nvPr>
        </p:nvSpPr>
        <p:spPr/>
        <p:txBody>
          <a:bodyPr/>
          <a:lstStyle/>
          <a:p>
            <a:r>
              <a:rPr lang="zh-CN" altLang="en-US" sz="2000" smtClean="0"/>
              <a:t>寻找两个数组各自的最大元素。通过两个不同命名的临界区进行互斥操作，两个数组之间并不存在数据相关性，也就不存在数据竞争。</a:t>
            </a:r>
            <a:endParaRPr lang="en-US" altLang="zh-CN" sz="2000" smtClean="0"/>
          </a:p>
          <a:p>
            <a:pPr>
              <a:buFont typeface="Wingdings" panose="05000000000000000000" pitchFamily="2" charset="2"/>
              <a:buNone/>
            </a:pPr>
            <a:r>
              <a:rPr lang="en-US" altLang="zh-CN" sz="2000" smtClean="0"/>
              <a:t>int i, max_x=max_y=-1;</a:t>
            </a:r>
            <a:endParaRPr lang="en-US" altLang="zh-CN" sz="2000" smtClean="0"/>
          </a:p>
          <a:p>
            <a:pPr>
              <a:buFont typeface="Wingdings" panose="05000000000000000000" pitchFamily="2" charset="2"/>
              <a:buNone/>
            </a:pPr>
            <a:r>
              <a:rPr lang="en-US" altLang="zh-CN" sz="2000" smtClean="0"/>
              <a:t>#pragma omp parallel for</a:t>
            </a:r>
            <a:endParaRPr lang="en-US" altLang="zh-CN" sz="2000" smtClean="0"/>
          </a:p>
          <a:p>
            <a:pPr>
              <a:buFont typeface="Wingdings" panose="05000000000000000000" pitchFamily="2" charset="2"/>
              <a:buNone/>
            </a:pPr>
            <a:r>
              <a:rPr lang="en-US" altLang="zh-CN" sz="2000" smtClean="0"/>
              <a:t>for (i=0;i&lt;n;i++)</a:t>
            </a:r>
            <a:endParaRPr lang="en-US" altLang="zh-CN" sz="2000" smtClean="0"/>
          </a:p>
          <a:p>
            <a:pPr>
              <a:buFont typeface="Wingdings" panose="05000000000000000000" pitchFamily="2" charset="2"/>
              <a:buNone/>
            </a:pPr>
            <a:r>
              <a:rPr lang="en-US" altLang="zh-CN" sz="2000" smtClean="0"/>
              <a:t>{</a:t>
            </a:r>
            <a:endParaRPr lang="en-US" altLang="zh-CN" sz="2000" smtClean="0"/>
          </a:p>
          <a:p>
            <a:pPr>
              <a:buFont typeface="Wingdings" panose="05000000000000000000" pitchFamily="2" charset="2"/>
              <a:buNone/>
            </a:pPr>
            <a:r>
              <a:rPr lang="en-US" altLang="zh-CN" sz="2000" smtClean="0"/>
              <a:t>  #pragma omp critical (max_arx)</a:t>
            </a:r>
            <a:endParaRPr lang="en-US" altLang="zh-CN" sz="2000" smtClean="0"/>
          </a:p>
          <a:p>
            <a:pPr>
              <a:buFont typeface="Wingdings" panose="05000000000000000000" pitchFamily="2" charset="2"/>
              <a:buNone/>
            </a:pPr>
            <a:r>
              <a:rPr lang="en-US" altLang="zh-CN" sz="2000" smtClean="0"/>
              <a:t>   if (arx[i]&gt;max_x)</a:t>
            </a:r>
            <a:endParaRPr lang="en-US" altLang="zh-CN" sz="2000" smtClean="0"/>
          </a:p>
          <a:p>
            <a:pPr>
              <a:buFont typeface="Wingdings" panose="05000000000000000000" pitchFamily="2" charset="2"/>
              <a:buNone/>
            </a:pPr>
            <a:r>
              <a:rPr lang="en-US" altLang="zh-CN" sz="2000" smtClean="0"/>
              <a:t>      max_x=ar[i];</a:t>
            </a:r>
            <a:endParaRPr lang="en-US" altLang="zh-CN" sz="2000" smtClean="0"/>
          </a:p>
          <a:p>
            <a:pPr>
              <a:buFont typeface="Wingdings" panose="05000000000000000000" pitchFamily="2" charset="2"/>
              <a:buNone/>
            </a:pPr>
            <a:r>
              <a:rPr lang="en-US" altLang="zh-CN" sz="2000" smtClean="0"/>
              <a:t> #pragma omp critical (max_ary)</a:t>
            </a:r>
            <a:endParaRPr lang="en-US" altLang="zh-CN" sz="2000" smtClean="0"/>
          </a:p>
          <a:p>
            <a:pPr>
              <a:buFont typeface="Wingdings" panose="05000000000000000000" pitchFamily="2" charset="2"/>
              <a:buNone/>
            </a:pPr>
            <a:r>
              <a:rPr lang="en-US" altLang="zh-CN" sz="2000" smtClean="0"/>
              <a:t>   if (ary[i]&gt;max_x)</a:t>
            </a:r>
            <a:endParaRPr lang="en-US" altLang="zh-CN" sz="2000" smtClean="0"/>
          </a:p>
          <a:p>
            <a:pPr>
              <a:buFont typeface="Wingdings" panose="05000000000000000000" pitchFamily="2" charset="2"/>
              <a:buNone/>
            </a:pPr>
            <a:r>
              <a:rPr lang="en-US" altLang="zh-CN" sz="2000" smtClean="0"/>
              <a:t>      max_y=ar[i];</a:t>
            </a:r>
            <a:endParaRPr lang="en-US" altLang="zh-CN" sz="2000" smtClean="0"/>
          </a:p>
          <a:p>
            <a:pPr>
              <a:buFont typeface="Wingdings" panose="05000000000000000000" pitchFamily="2" charset="2"/>
              <a:buNone/>
            </a:pPr>
            <a:r>
              <a:rPr lang="en-US" altLang="zh-CN" sz="2000" smtClean="0"/>
              <a:t>}</a:t>
            </a:r>
            <a:endParaRPr lang="en-US" altLang="zh-CN" sz="2000" smtClean="0"/>
          </a:p>
          <a:p>
            <a:endParaRPr lang="zh-CN" altLang="en-US" smtClean="0"/>
          </a:p>
        </p:txBody>
      </p:sp>
      <p:sp>
        <p:nvSpPr>
          <p:cNvPr id="28676" name="日期占位符 3"/>
          <p:cNvSpPr>
            <a:spLocks noGrp="1"/>
          </p:cNvSpPr>
          <p:nvPr>
            <p:ph type="dt" sz="quarter" idx="10"/>
          </p:nvPr>
        </p:nvSpPr>
        <p:spPr>
          <a:noFill/>
        </p:spPr>
        <p:txBody>
          <a:bodyPr/>
          <a:lstStyle/>
          <a:p>
            <a:fld id="{0EAA8C45-47D3-4F22-B6C5-C82E05564DC5}"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28625" y="357165"/>
            <a:ext cx="8229600" cy="714397"/>
          </a:xfrm>
        </p:spPr>
        <p:txBody>
          <a:bodyPr/>
          <a:lstStyle/>
          <a:p>
            <a:r>
              <a:rPr lang="en-US" altLang="zh-CN" dirty="0" smtClean="0"/>
              <a:t>Atomic</a:t>
            </a:r>
            <a:r>
              <a:rPr lang="zh-CN" altLang="en-US" dirty="0" smtClean="0"/>
              <a:t>指导语句</a:t>
            </a:r>
            <a:endParaRPr lang="zh-CN" altLang="en-US" dirty="0" smtClean="0"/>
          </a:p>
        </p:txBody>
      </p:sp>
      <p:sp>
        <p:nvSpPr>
          <p:cNvPr id="30723" name="内容占位符 2"/>
          <p:cNvSpPr>
            <a:spLocks noGrp="1"/>
          </p:cNvSpPr>
          <p:nvPr>
            <p:ph idx="1"/>
          </p:nvPr>
        </p:nvSpPr>
        <p:spPr>
          <a:xfrm>
            <a:off x="485804" y="1214437"/>
            <a:ext cx="8229600" cy="5286397"/>
          </a:xfrm>
        </p:spPr>
        <p:txBody>
          <a:bodyPr>
            <a:normAutofit lnSpcReduction="10000"/>
          </a:bodyPr>
          <a:lstStyle/>
          <a:p>
            <a:r>
              <a:rPr lang="zh-CN" altLang="en-US" sz="2400" dirty="0" smtClean="0"/>
              <a:t>通过单一的一条指令完成数据的读取与更新操作。称为“原子操作”，操作在执行过程中不会被打断。</a:t>
            </a:r>
            <a:endParaRPr lang="en-US" altLang="zh-CN" sz="2400" dirty="0" smtClean="0"/>
          </a:p>
          <a:p>
            <a:r>
              <a:rPr lang="zh-CN" altLang="en-US" sz="2400" b="1" dirty="0" smtClean="0"/>
              <a:t>注意</a:t>
            </a:r>
            <a:r>
              <a:rPr lang="zh-CN" altLang="en-US" sz="2400" dirty="0" smtClean="0"/>
              <a:t>：临界区操作能够作用在任意的代码上，原子操作只能作用在语言内建的基本数据结构中。</a:t>
            </a:r>
            <a:endParaRPr lang="en-US" altLang="zh-CN" sz="2400" dirty="0" smtClean="0"/>
          </a:p>
          <a:p>
            <a:r>
              <a:rPr lang="zh-CN" altLang="en-US" sz="2400" dirty="0" smtClean="0"/>
              <a:t>能够使用原子语句的前提是相应的语句块能够转化成一条机器指令，使得相应的功能能够一次执行完毕而不会被打断。</a:t>
            </a:r>
            <a:endParaRPr lang="en-US" altLang="zh-CN" sz="2400" dirty="0" smtClean="0"/>
          </a:p>
          <a:p>
            <a:r>
              <a:rPr lang="zh-CN" altLang="en-US" sz="2400" dirty="0" smtClean="0"/>
              <a:t>语法：</a:t>
            </a:r>
            <a:endParaRPr lang="en-US" altLang="zh-CN" sz="2400" dirty="0" smtClean="0"/>
          </a:p>
          <a:p>
            <a:pPr lvl="1"/>
            <a:r>
              <a:rPr lang="en-US" altLang="zh-CN" sz="2400" dirty="0" smtClean="0"/>
              <a:t>#</a:t>
            </a:r>
            <a:r>
              <a:rPr lang="en-US" altLang="zh-CN" sz="2400" dirty="0" err="1" smtClean="0"/>
              <a:t>pragma</a:t>
            </a:r>
            <a:r>
              <a:rPr lang="en-US" altLang="zh-CN" sz="2400" dirty="0" smtClean="0"/>
              <a:t> </a:t>
            </a:r>
            <a:r>
              <a:rPr lang="en-US" altLang="zh-CN" sz="2400" dirty="0" err="1" smtClean="0"/>
              <a:t>omp</a:t>
            </a:r>
            <a:r>
              <a:rPr lang="en-US" altLang="zh-CN" sz="2400" dirty="0" smtClean="0"/>
              <a:t> atomic</a:t>
            </a:r>
            <a:endParaRPr lang="en-US" altLang="zh-CN" sz="2400" dirty="0" smtClean="0"/>
          </a:p>
          <a:p>
            <a:pPr lvl="1"/>
            <a:r>
              <a:rPr lang="en-US" altLang="zh-CN" sz="2400" dirty="0" smtClean="0"/>
              <a:t>X&lt;</a:t>
            </a:r>
            <a:r>
              <a:rPr lang="en-US" altLang="zh-CN" sz="2400" dirty="0" err="1" smtClean="0"/>
              <a:t>binop</a:t>
            </a:r>
            <a:r>
              <a:rPr lang="en-US" altLang="zh-CN" sz="2400" dirty="0" smtClean="0"/>
              <a:t>&gt;=</a:t>
            </a:r>
            <a:r>
              <a:rPr lang="en-US" altLang="zh-CN" sz="2400" dirty="0" err="1" smtClean="0"/>
              <a:t>expr</a:t>
            </a:r>
            <a:endParaRPr lang="en-US" altLang="zh-CN" sz="2400" dirty="0" smtClean="0"/>
          </a:p>
          <a:p>
            <a:pPr lvl="1"/>
            <a:r>
              <a:rPr lang="zh-CN" altLang="en-US" sz="2400" dirty="0" smtClean="0"/>
              <a:t>或者 </a:t>
            </a:r>
            <a:r>
              <a:rPr lang="en-US" altLang="zh-CN" sz="2400" dirty="0" smtClean="0"/>
              <a:t>#</a:t>
            </a:r>
            <a:r>
              <a:rPr lang="en-US" altLang="zh-CN" sz="2400" dirty="0" err="1" smtClean="0"/>
              <a:t>pragma</a:t>
            </a:r>
            <a:r>
              <a:rPr lang="en-US" altLang="zh-CN" sz="2400" dirty="0" smtClean="0"/>
              <a:t> </a:t>
            </a:r>
            <a:r>
              <a:rPr lang="en-US" altLang="zh-CN" sz="2400" dirty="0" err="1" smtClean="0"/>
              <a:t>omp</a:t>
            </a:r>
            <a:r>
              <a:rPr lang="en-US" altLang="zh-CN" sz="2400" dirty="0" smtClean="0"/>
              <a:t> atomic</a:t>
            </a:r>
            <a:endParaRPr lang="en-US" altLang="zh-CN" sz="2400" dirty="0" smtClean="0"/>
          </a:p>
          <a:p>
            <a:pPr lvl="1"/>
            <a:r>
              <a:rPr lang="en-US" altLang="zh-CN" sz="2400" dirty="0" smtClean="0"/>
              <a:t>X++//or x--,--x,++x</a:t>
            </a:r>
            <a:endParaRPr lang="en-US" altLang="zh-CN" sz="2400" dirty="0" smtClean="0"/>
          </a:p>
          <a:p>
            <a:pPr lvl="1"/>
            <a:r>
              <a:rPr lang="en-US" altLang="zh-CN" sz="2400" dirty="0" smtClean="0"/>
              <a:t>+ * -/&amp; ^|&lt;&lt;&gt;&gt;  </a:t>
            </a:r>
            <a:endParaRPr lang="en-US" altLang="zh-CN" sz="2400" dirty="0" smtClean="0"/>
          </a:p>
          <a:p>
            <a:endParaRPr lang="zh-CN" altLang="en-US" dirty="0" smtClean="0"/>
          </a:p>
        </p:txBody>
      </p:sp>
      <p:sp>
        <p:nvSpPr>
          <p:cNvPr id="30724" name="日期占位符 3"/>
          <p:cNvSpPr>
            <a:spLocks noGrp="1"/>
          </p:cNvSpPr>
          <p:nvPr>
            <p:ph type="dt" sz="quarter" idx="10"/>
          </p:nvPr>
        </p:nvSpPr>
        <p:spPr>
          <a:noFill/>
        </p:spPr>
        <p:txBody>
          <a:bodyPr/>
          <a:lstStyle/>
          <a:p>
            <a:fld id="{7711019F-2D8B-408B-82A4-525B27EDAA8C}"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normAutofit fontScale="90000"/>
          </a:bodyPr>
          <a:lstStyle/>
          <a:p>
            <a:endParaRPr lang="zh-CN" altLang="en-US" smtClean="0"/>
          </a:p>
        </p:txBody>
      </p:sp>
      <p:sp>
        <p:nvSpPr>
          <p:cNvPr id="31747" name="内容占位符 2"/>
          <p:cNvSpPr>
            <a:spLocks noGrp="1"/>
          </p:cNvSpPr>
          <p:nvPr>
            <p:ph idx="1"/>
          </p:nvPr>
        </p:nvSpPr>
        <p:spPr>
          <a:xfrm>
            <a:off x="457200" y="1600200"/>
            <a:ext cx="4900618" cy="4530725"/>
          </a:xfrm>
          <a:ln>
            <a:solidFill>
              <a:schemeClr val="tx1"/>
            </a:solidFill>
            <a:prstDash val="dash"/>
          </a:ln>
        </p:spPr>
        <p:txBody>
          <a:bodyPr/>
          <a:lstStyle/>
          <a:p>
            <a:pPr>
              <a:buNone/>
            </a:pPr>
            <a:r>
              <a:rPr lang="en-US" altLang="zh-CN" sz="2400" dirty="0" err="1" smtClean="0"/>
              <a:t>int</a:t>
            </a:r>
            <a:r>
              <a:rPr lang="en-US" altLang="zh-CN" sz="2400" dirty="0" smtClean="0"/>
              <a:t> counter=0</a:t>
            </a:r>
            <a:r>
              <a:rPr lang="zh-CN" altLang="en-US" sz="2400" dirty="0" smtClean="0"/>
              <a:t>；</a:t>
            </a:r>
            <a:endParaRPr lang="en-US" altLang="zh-CN" sz="2400" dirty="0" smtClean="0"/>
          </a:p>
          <a:p>
            <a:pPr>
              <a:buNone/>
            </a:pPr>
            <a:r>
              <a:rPr lang="en-US" altLang="zh-CN" sz="2400" dirty="0" smtClean="0"/>
              <a:t>#</a:t>
            </a:r>
            <a:r>
              <a:rPr lang="en-US" altLang="zh-CN" sz="2400" dirty="0" err="1" smtClean="0"/>
              <a:t>pragma</a:t>
            </a:r>
            <a:r>
              <a:rPr lang="en-US" altLang="zh-CN" sz="2400" dirty="0" smtClean="0"/>
              <a:t> </a:t>
            </a:r>
            <a:r>
              <a:rPr lang="en-US" altLang="zh-CN" sz="2400" dirty="0" err="1" smtClean="0"/>
              <a:t>omp</a:t>
            </a:r>
            <a:r>
              <a:rPr lang="en-US" altLang="zh-CN" sz="2400" dirty="0" smtClean="0"/>
              <a:t> parallel</a:t>
            </a:r>
            <a:endParaRPr lang="en-US" altLang="zh-CN" sz="2400" dirty="0" smtClean="0"/>
          </a:p>
          <a:p>
            <a:pPr>
              <a:buNone/>
            </a:pPr>
            <a:r>
              <a:rPr lang="zh-CN" altLang="en-US" sz="2400" dirty="0" smtClean="0"/>
              <a:t>｛</a:t>
            </a:r>
            <a:endParaRPr lang="en-US" altLang="zh-CN" sz="2400" dirty="0" smtClean="0"/>
          </a:p>
          <a:p>
            <a:pPr>
              <a:buNone/>
            </a:pPr>
            <a:r>
              <a:rPr lang="en-US" altLang="zh-CN" sz="2400" dirty="0" smtClean="0"/>
              <a:t>      for</a:t>
            </a:r>
            <a:r>
              <a:rPr lang="zh-CN" altLang="en-US"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=0</a:t>
            </a:r>
            <a:r>
              <a:rPr lang="zh-CN" altLang="en-US" sz="2400" dirty="0" smtClean="0"/>
              <a:t>；</a:t>
            </a:r>
            <a:r>
              <a:rPr lang="en-US" altLang="zh-CN" sz="2400" dirty="0" err="1" smtClean="0"/>
              <a:t>i</a:t>
            </a:r>
            <a:r>
              <a:rPr lang="en-US" altLang="zh-CN" sz="2400" dirty="0" smtClean="0"/>
              <a:t>&lt;1000;i++</a:t>
            </a:r>
            <a:r>
              <a:rPr lang="zh-CN" altLang="en-US" sz="2400" dirty="0" smtClean="0"/>
              <a:t>）</a:t>
            </a:r>
            <a:endParaRPr lang="en-US" altLang="zh-CN" sz="2400" dirty="0" smtClean="0"/>
          </a:p>
          <a:p>
            <a:pPr>
              <a:buNone/>
            </a:pPr>
            <a:r>
              <a:rPr lang="en-US" altLang="zh-CN" sz="2400" dirty="0" smtClean="0"/>
              <a:t>         #</a:t>
            </a:r>
            <a:r>
              <a:rPr lang="en-US" altLang="zh-CN" sz="2400" dirty="0" err="1" smtClean="0"/>
              <a:t>pragma</a:t>
            </a:r>
            <a:r>
              <a:rPr lang="en-US" altLang="zh-CN" sz="2400" dirty="0" smtClean="0"/>
              <a:t> </a:t>
            </a:r>
            <a:r>
              <a:rPr lang="en-US" altLang="zh-CN" sz="2400" dirty="0" err="1" smtClean="0"/>
              <a:t>omp</a:t>
            </a:r>
            <a:r>
              <a:rPr lang="en-US" altLang="zh-CN" sz="2400" dirty="0" smtClean="0"/>
              <a:t> atomic</a:t>
            </a:r>
            <a:endParaRPr lang="en-US" altLang="zh-CN" sz="2400" dirty="0" smtClean="0"/>
          </a:p>
          <a:p>
            <a:pPr>
              <a:buNone/>
            </a:pPr>
            <a:r>
              <a:rPr lang="en-US" altLang="zh-CN" sz="2400" dirty="0" smtClean="0"/>
              <a:t>         counter++;</a:t>
            </a:r>
            <a:endParaRPr lang="en-US" altLang="zh-CN" sz="2400" dirty="0" smtClean="0"/>
          </a:p>
          <a:p>
            <a:pPr>
              <a:buNone/>
            </a:pPr>
            <a:r>
              <a:rPr lang="zh-CN" altLang="en-US" sz="2400" dirty="0" smtClean="0"/>
              <a:t>｝</a:t>
            </a:r>
            <a:endParaRPr lang="en-US" altLang="zh-CN" sz="2400" dirty="0" smtClean="0"/>
          </a:p>
          <a:p>
            <a:pPr>
              <a:buNone/>
            </a:pPr>
            <a:r>
              <a:rPr lang="en-US" altLang="zh-CN" sz="2400" dirty="0" err="1" smtClean="0"/>
              <a:t>Printf</a:t>
            </a:r>
            <a:r>
              <a:rPr lang="en-US" altLang="zh-CN" sz="2400" dirty="0" smtClean="0"/>
              <a:t>(“counter=%d\</a:t>
            </a:r>
            <a:r>
              <a:rPr lang="en-US" altLang="zh-CN" sz="2400" dirty="0" err="1" smtClean="0"/>
              <a:t>n”,counter</a:t>
            </a:r>
            <a:r>
              <a:rPr lang="en-US" altLang="zh-CN" sz="2400" dirty="0" smtClean="0"/>
              <a:t>);</a:t>
            </a:r>
            <a:endParaRPr lang="zh-CN" altLang="en-US" sz="2400" dirty="0" smtClean="0"/>
          </a:p>
        </p:txBody>
      </p:sp>
      <p:sp>
        <p:nvSpPr>
          <p:cNvPr id="31748" name="日期占位符 3"/>
          <p:cNvSpPr>
            <a:spLocks noGrp="1"/>
          </p:cNvSpPr>
          <p:nvPr>
            <p:ph type="dt" sz="quarter" idx="10"/>
          </p:nvPr>
        </p:nvSpPr>
        <p:spPr>
          <a:noFill/>
        </p:spPr>
        <p:txBody>
          <a:bodyPr/>
          <a:lstStyle/>
          <a:p>
            <a:fld id="{385F3D86-976C-4037-B178-98C991144921}" type="datetime1">
              <a:rPr lang="zh-CN" altLang="en-US" smtClean="0"/>
            </a:fld>
            <a:endParaRPr lang="en-US" altLang="zh-CN" smtClean="0"/>
          </a:p>
        </p:txBody>
      </p:sp>
      <p:sp>
        <p:nvSpPr>
          <p:cNvPr id="31749" name="Text Box 6"/>
          <p:cNvSpPr txBox="1">
            <a:spLocks noChangeArrowheads="1"/>
          </p:cNvSpPr>
          <p:nvPr/>
        </p:nvSpPr>
        <p:spPr bwMode="auto">
          <a:xfrm>
            <a:off x="6300788" y="2781300"/>
            <a:ext cx="2159000" cy="366713"/>
          </a:xfrm>
          <a:prstGeom prst="rect">
            <a:avLst/>
          </a:prstGeom>
          <a:noFill/>
          <a:ln w="9525">
            <a:noFill/>
            <a:miter lim="800000"/>
          </a:ln>
        </p:spPr>
        <p:txBody>
          <a:bodyPr>
            <a:spAutoFit/>
          </a:bodyPr>
          <a:lstStyle/>
          <a:p>
            <a:pPr>
              <a:spcBef>
                <a:spcPct val="50000"/>
              </a:spcBef>
            </a:pPr>
            <a:r>
              <a:rPr lang="zh-CN" altLang="en-US" b="1" dirty="0">
                <a:solidFill>
                  <a:srgbClr val="FF3300"/>
                </a:solidFill>
              </a:rPr>
              <a:t>思考</a:t>
            </a:r>
            <a:r>
              <a:rPr lang="zh-CN" altLang="en-US" dirty="0"/>
              <a:t>：</a:t>
            </a:r>
            <a:r>
              <a:rPr lang="en-US" altLang="zh-CN" dirty="0">
                <a:solidFill>
                  <a:srgbClr val="FF3300"/>
                </a:solidFill>
              </a:rPr>
              <a:t>counter = </a:t>
            </a:r>
            <a:r>
              <a:rPr lang="zh-CN" altLang="en-US" dirty="0">
                <a:solidFill>
                  <a:srgbClr val="FF3300"/>
                </a:solidFill>
              </a:rPr>
              <a:t>？</a:t>
            </a:r>
            <a:endParaRPr lang="zh-CN" altLang="en-US" dirty="0">
              <a:solidFill>
                <a:srgbClr val="FF33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normAutofit fontScale="90000"/>
          </a:bodyPr>
          <a:lstStyle/>
          <a:p>
            <a:r>
              <a:rPr lang="zh-CN" altLang="en-US" smtClean="0"/>
              <a:t>运行时库函数的互斥锁支持</a:t>
            </a:r>
            <a:endParaRPr lang="zh-CN" altLang="en-US" smtClean="0"/>
          </a:p>
        </p:txBody>
      </p:sp>
      <p:sp>
        <p:nvSpPr>
          <p:cNvPr id="1028" name="内容占位符 2"/>
          <p:cNvSpPr>
            <a:spLocks noGrp="1"/>
          </p:cNvSpPr>
          <p:nvPr>
            <p:ph idx="1"/>
          </p:nvPr>
        </p:nvSpPr>
        <p:spPr/>
        <p:txBody>
          <a:bodyPr/>
          <a:lstStyle/>
          <a:p>
            <a:r>
              <a:rPr lang="zh-CN" altLang="en-US" sz="2400" dirty="0" smtClean="0"/>
              <a:t>除了</a:t>
            </a:r>
            <a:r>
              <a:rPr lang="en-US" altLang="zh-CN" sz="2400" dirty="0" smtClean="0"/>
              <a:t>critical</a:t>
            </a:r>
            <a:r>
              <a:rPr lang="zh-CN" altLang="en-US" sz="2400" dirty="0" smtClean="0"/>
              <a:t>、</a:t>
            </a:r>
            <a:r>
              <a:rPr lang="en-US" altLang="zh-CN" sz="2400" dirty="0" smtClean="0"/>
              <a:t>atomic</a:t>
            </a:r>
            <a:r>
              <a:rPr lang="zh-CN" altLang="en-US" sz="2400" dirty="0" smtClean="0"/>
              <a:t>编译语句外，</a:t>
            </a:r>
            <a:r>
              <a:rPr lang="en-US" altLang="zh-CN" sz="2400" dirty="0" err="1" smtClean="0"/>
              <a:t>OpenMP</a:t>
            </a:r>
            <a:r>
              <a:rPr lang="zh-CN" altLang="en-US" sz="2400" dirty="0" smtClean="0"/>
              <a:t>还通过一系列库函数支持更加细致的互斥操作。下表列出了</a:t>
            </a:r>
            <a:r>
              <a:rPr lang="en-US" altLang="zh-CN" sz="2400" dirty="0" err="1" smtClean="0"/>
              <a:t>OpenMP</a:t>
            </a:r>
            <a:r>
              <a:rPr lang="zh-CN" altLang="en-US" sz="2400" dirty="0" smtClean="0"/>
              <a:t>函数库提供的互斥锁函数。</a:t>
            </a:r>
            <a:endParaRPr lang="en-US" altLang="zh-CN" sz="2400" dirty="0" smtClean="0"/>
          </a:p>
          <a:p>
            <a:endParaRPr lang="zh-CN" altLang="en-US" sz="1800" dirty="0" smtClean="0"/>
          </a:p>
        </p:txBody>
      </p:sp>
      <p:sp>
        <p:nvSpPr>
          <p:cNvPr id="1029" name="日期占位符 3"/>
          <p:cNvSpPr>
            <a:spLocks noGrp="1"/>
          </p:cNvSpPr>
          <p:nvPr>
            <p:ph type="dt" sz="quarter" idx="10"/>
          </p:nvPr>
        </p:nvSpPr>
        <p:spPr>
          <a:noFill/>
        </p:spPr>
        <p:txBody>
          <a:bodyPr/>
          <a:lstStyle/>
          <a:p>
            <a:fld id="{91C3FFFD-8B48-4455-8F8C-0EB315589276}" type="datetime1">
              <a:rPr lang="zh-CN" altLang="en-US" smtClean="0"/>
            </a:fld>
            <a:endParaRPr lang="en-US" altLang="zh-CN" smtClean="0"/>
          </a:p>
        </p:txBody>
      </p:sp>
      <p:graphicFrame>
        <p:nvGraphicFramePr>
          <p:cNvPr id="1026" name="Object 6"/>
          <p:cNvGraphicFramePr>
            <a:graphicFrameLocks noChangeAspect="1"/>
          </p:cNvGraphicFramePr>
          <p:nvPr/>
        </p:nvGraphicFramePr>
        <p:xfrm>
          <a:off x="214282" y="3000372"/>
          <a:ext cx="8796337" cy="2732088"/>
        </p:xfrm>
        <a:graphic>
          <a:graphicData uri="http://schemas.openxmlformats.org/presentationml/2006/ole">
            <mc:AlternateContent xmlns:mc="http://schemas.openxmlformats.org/markup-compatibility/2006">
              <mc:Choice xmlns:v="urn:schemas-microsoft-com:vml" Requires="v">
                <p:oleObj spid="_x0000_s3073" name="文档" r:id="rId1" imgW="6671310" imgH="2026285" progId="Word.Document.12">
                  <p:embed/>
                </p:oleObj>
              </mc:Choice>
              <mc:Fallback>
                <p:oleObj name="文档" r:id="rId1" imgW="6671310" imgH="2026285" progId="Word.Document.12">
                  <p:embed/>
                  <p:pic>
                    <p:nvPicPr>
                      <p:cNvPr id="0" name="Object 6"/>
                      <p:cNvPicPr>
                        <a:picLocks noChangeAspect="1"/>
                      </p:cNvPicPr>
                      <p:nvPr/>
                    </p:nvPicPr>
                    <p:blipFill>
                      <a:blip r:embed="rId2"/>
                      <a:stretch>
                        <a:fillRect/>
                      </a:stretch>
                    </p:blipFill>
                    <p:spPr>
                      <a:xfrm>
                        <a:off x="214282" y="3000372"/>
                        <a:ext cx="8796337" cy="27320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normAutofit fontScale="90000"/>
          </a:bodyPr>
          <a:lstStyle/>
          <a:p>
            <a:endParaRPr lang="zh-CN" altLang="en-US" smtClean="0"/>
          </a:p>
        </p:txBody>
      </p:sp>
      <p:sp>
        <p:nvSpPr>
          <p:cNvPr id="32771" name="内容占位符 2"/>
          <p:cNvSpPr>
            <a:spLocks noGrp="1"/>
          </p:cNvSpPr>
          <p:nvPr>
            <p:ph idx="1"/>
          </p:nvPr>
        </p:nvSpPr>
        <p:spPr/>
        <p:txBody>
          <a:bodyPr/>
          <a:lstStyle/>
          <a:p>
            <a:r>
              <a:rPr lang="zh-CN" altLang="en-US" smtClean="0"/>
              <a:t>优点：互斥锁操作比一般的编译指导语句更加灵活。</a:t>
            </a:r>
            <a:endParaRPr lang="en-US" altLang="zh-CN" smtClean="0"/>
          </a:p>
          <a:p>
            <a:r>
              <a:rPr lang="zh-CN" altLang="en-US" smtClean="0"/>
              <a:t>编译指导语句进行的互斥锁操作只能放置在一段代码之前，作用在这段代码之上。</a:t>
            </a:r>
            <a:endParaRPr lang="en-US" altLang="zh-CN" smtClean="0"/>
          </a:p>
          <a:p>
            <a:r>
              <a:rPr lang="zh-CN" altLang="en-US" smtClean="0"/>
              <a:t>使用运行库函数的互斥锁例程可以将函数置于任意位置。</a:t>
            </a:r>
            <a:endParaRPr lang="en-US" altLang="zh-CN" smtClean="0"/>
          </a:p>
          <a:p>
            <a:r>
              <a:rPr lang="zh-CN" altLang="en-US" smtClean="0"/>
              <a:t>注意：程序员必须自己保证调用相应所操作之后释放相应的锁，否则可能造成多线程程序的死锁。</a:t>
            </a:r>
            <a:endParaRPr lang="zh-CN" altLang="en-US" smtClean="0"/>
          </a:p>
        </p:txBody>
      </p:sp>
      <p:sp>
        <p:nvSpPr>
          <p:cNvPr id="32772" name="日期占位符 3"/>
          <p:cNvSpPr>
            <a:spLocks noGrp="1"/>
          </p:cNvSpPr>
          <p:nvPr>
            <p:ph type="dt" sz="quarter" idx="10"/>
          </p:nvPr>
        </p:nvSpPr>
        <p:spPr>
          <a:noFill/>
        </p:spPr>
        <p:txBody>
          <a:bodyPr/>
          <a:lstStyle/>
          <a:p>
            <a:fld id="{38397549-DF46-47AE-88DE-5204A338E17A}" type="datetime1">
              <a:rPr lang="zh-CN" altLang="en-US" smtClean="0"/>
            </a:fld>
            <a:endParaRPr lang="en-US" altLang="zh-CN"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altLang="zh-CN" b="1" smtClean="0"/>
              <a:t>master </a:t>
            </a:r>
            <a:r>
              <a:rPr lang="zh-CN" altLang="en-US" b="1" smtClean="0"/>
              <a:t>指导语句</a:t>
            </a:r>
            <a:endParaRPr lang="en-US" altLang="zh-CN" b="1" smtClean="0"/>
          </a:p>
        </p:txBody>
      </p:sp>
      <p:sp>
        <p:nvSpPr>
          <p:cNvPr id="37891" name="Rectangle 3"/>
          <p:cNvSpPr>
            <a:spLocks noGrp="1" noChangeArrowheads="1"/>
          </p:cNvSpPr>
          <p:nvPr>
            <p:ph type="body" idx="1"/>
          </p:nvPr>
        </p:nvSpPr>
        <p:spPr>
          <a:xfrm>
            <a:off x="457200" y="1600200"/>
            <a:ext cx="8686800" cy="4530725"/>
          </a:xfrm>
        </p:spPr>
        <p:txBody>
          <a:bodyPr/>
          <a:lstStyle/>
          <a:p>
            <a:pPr eaLnBrk="1" hangingPunct="1"/>
            <a:r>
              <a:rPr lang="en-US" altLang="zh-CN" smtClean="0"/>
              <a:t>master</a:t>
            </a:r>
            <a:r>
              <a:rPr lang="zh-CN" altLang="en-US" smtClean="0"/>
              <a:t>指导语句指定代码段只有主线程执行</a:t>
            </a:r>
            <a:endParaRPr lang="zh-CN" altLang="en-US" smtClean="0"/>
          </a:p>
          <a:p>
            <a:pPr eaLnBrk="1" hangingPunct="1"/>
            <a:r>
              <a:rPr lang="zh-CN" altLang="en-US" smtClean="0"/>
              <a:t>语句格式</a:t>
            </a:r>
            <a:endParaRPr lang="zh-CN" altLang="en-US" smtClean="0"/>
          </a:p>
          <a:p>
            <a:pPr lvl="1" eaLnBrk="1" hangingPunct="1"/>
            <a:r>
              <a:rPr lang="en-US" altLang="zh-CN" smtClean="0"/>
              <a:t>#pragma omp master newline </a:t>
            </a:r>
            <a:endParaRPr lang="zh-CN" altLang="en-US" smtClean="0"/>
          </a:p>
        </p:txBody>
      </p:sp>
      <p:sp>
        <p:nvSpPr>
          <p:cNvPr id="37892"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285720" y="857232"/>
            <a:ext cx="4862513" cy="5761037"/>
          </a:xfrm>
          <a:ln>
            <a:solidFill>
              <a:schemeClr val="tx1"/>
            </a:solidFill>
            <a:prstDash val="dash"/>
          </a:ln>
        </p:spPr>
        <p:txBody>
          <a:bodyPr/>
          <a:lstStyle/>
          <a:p>
            <a:pPr>
              <a:buFont typeface="Wingdings" panose="05000000000000000000" pitchFamily="2" charset="2"/>
              <a:buNone/>
            </a:pPr>
            <a:r>
              <a:rPr lang="en-US" altLang="zh-CN" sz="1600" dirty="0" smtClean="0"/>
              <a:t> </a:t>
            </a:r>
            <a:r>
              <a:rPr lang="en-US" altLang="zh-CN" sz="1600" dirty="0" err="1" smtClean="0"/>
              <a:t>int</a:t>
            </a:r>
            <a:r>
              <a:rPr lang="en-US" altLang="zh-CN" sz="1600" dirty="0" smtClean="0"/>
              <a:t> </a:t>
            </a:r>
            <a:r>
              <a:rPr lang="en-US" altLang="zh-CN" sz="1600" dirty="0" err="1" smtClean="0"/>
              <a:t>nthreads</a:t>
            </a:r>
            <a:r>
              <a:rPr lang="en-US" altLang="zh-CN" sz="1600" dirty="0" smtClean="0"/>
              <a:t>, </a:t>
            </a:r>
            <a:r>
              <a:rPr lang="en-US" altLang="zh-CN" sz="1600" dirty="0" err="1" smtClean="0"/>
              <a:t>tid</a:t>
            </a:r>
            <a:r>
              <a:rPr lang="en-US" altLang="zh-CN" sz="1600" dirty="0" smtClean="0"/>
              <a:t>;</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int</a:t>
            </a:r>
            <a:r>
              <a:rPr lang="en-US" altLang="zh-CN" sz="1600" dirty="0" smtClean="0"/>
              <a:t> </a:t>
            </a:r>
            <a:r>
              <a:rPr lang="en-US" altLang="zh-CN" sz="1600" dirty="0" err="1" smtClean="0"/>
              <a:t>nprocs</a:t>
            </a:r>
            <a:r>
              <a:rPr lang="en-US" altLang="zh-CN" sz="1600" dirty="0" smtClean="0"/>
              <a:t>;</a:t>
            </a:r>
            <a:endParaRPr lang="en-US" altLang="zh-CN" sz="1600" dirty="0" smtClean="0"/>
          </a:p>
          <a:p>
            <a:pPr>
              <a:buFont typeface="Wingdings" panose="05000000000000000000" pitchFamily="2" charset="2"/>
              <a:buNone/>
            </a:pPr>
            <a:r>
              <a:rPr lang="en-US" altLang="zh-CN" sz="1600" dirty="0" smtClean="0"/>
              <a:t>   char </a:t>
            </a:r>
            <a:r>
              <a:rPr lang="en-US" altLang="zh-CN" sz="1600" dirty="0" err="1" smtClean="0"/>
              <a:t>buf</a:t>
            </a:r>
            <a:r>
              <a:rPr lang="en-US" altLang="zh-CN" sz="1600" dirty="0" smtClean="0"/>
              <a:t>[32];</a:t>
            </a:r>
            <a:endParaRPr lang="en-US" altLang="zh-CN" sz="1600" dirty="0" smtClean="0"/>
          </a:p>
          <a:p>
            <a:pPr>
              <a:buFont typeface="Wingdings" panose="05000000000000000000" pitchFamily="2" charset="2"/>
              <a:buNone/>
            </a:pPr>
            <a:r>
              <a:rPr lang="en-US" altLang="zh-CN" sz="1600" dirty="0" smtClean="0"/>
              <a:t>/*     Fork a team of threads      */</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pragma</a:t>
            </a:r>
            <a:r>
              <a:rPr lang="en-US" altLang="zh-CN" sz="1600" dirty="0" smtClean="0"/>
              <a:t> </a:t>
            </a:r>
            <a:r>
              <a:rPr lang="en-US" altLang="zh-CN" sz="1600" dirty="0" err="1" smtClean="0"/>
              <a:t>omp</a:t>
            </a:r>
            <a:r>
              <a:rPr lang="en-US" altLang="zh-CN" sz="1600" dirty="0" smtClean="0"/>
              <a:t>  parallel</a:t>
            </a:r>
            <a:endParaRPr lang="en-US" altLang="zh-CN" sz="1600" dirty="0" smtClean="0"/>
          </a:p>
          <a:p>
            <a:pPr>
              <a:buFont typeface="Wingdings" panose="05000000000000000000" pitchFamily="2" charset="2"/>
              <a:buNone/>
            </a:pPr>
            <a:r>
              <a:rPr lang="en-US" altLang="zh-CN" sz="1600" dirty="0" smtClean="0"/>
              <a:t>   {</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tid</a:t>
            </a:r>
            <a:r>
              <a:rPr lang="en-US" altLang="zh-CN" sz="1600" dirty="0" smtClean="0"/>
              <a:t> = </a:t>
            </a:r>
            <a:r>
              <a:rPr lang="en-US" altLang="zh-CN" sz="1600" dirty="0" err="1" smtClean="0"/>
              <a:t>omp_get_thread_num</a:t>
            </a:r>
            <a:r>
              <a:rPr lang="en-US" altLang="zh-CN" sz="1600" dirty="0" smtClean="0"/>
              <a:t>();</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printf</a:t>
            </a:r>
            <a:r>
              <a:rPr lang="en-US" altLang="zh-CN" sz="1600" dirty="0" smtClean="0"/>
              <a:t>("Hello World from OMP thread %d\n", </a:t>
            </a:r>
            <a:r>
              <a:rPr lang="en-US" altLang="zh-CN" sz="1600" dirty="0" err="1" smtClean="0"/>
              <a:t>tid</a:t>
            </a:r>
            <a:r>
              <a:rPr lang="en-US" altLang="zh-CN" sz="1600" dirty="0" smtClean="0"/>
              <a:t>);</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pragma</a:t>
            </a:r>
            <a:r>
              <a:rPr lang="en-US" altLang="zh-CN" sz="1600" dirty="0" smtClean="0"/>
              <a:t> </a:t>
            </a:r>
            <a:r>
              <a:rPr lang="en-US" altLang="zh-CN" sz="1600" dirty="0" err="1" smtClean="0"/>
              <a:t>omp</a:t>
            </a:r>
            <a:r>
              <a:rPr lang="en-US" altLang="zh-CN" sz="1600" dirty="0" smtClean="0"/>
              <a:t> master</a:t>
            </a:r>
            <a:endParaRPr lang="en-US" altLang="zh-CN" sz="1600" dirty="0" smtClean="0"/>
          </a:p>
          <a:p>
            <a:pPr>
              <a:buFont typeface="Wingdings" panose="05000000000000000000" pitchFamily="2" charset="2"/>
              <a:buNone/>
            </a:pPr>
            <a:r>
              <a:rPr lang="en-US" altLang="zh-CN" sz="1600" dirty="0" smtClean="0"/>
              <a:t>   {</a:t>
            </a:r>
            <a:endParaRPr lang="en-US" altLang="zh-CN" sz="1600" dirty="0" smtClean="0"/>
          </a:p>
          <a:p>
            <a:pPr>
              <a:buFont typeface="Wingdings" panose="05000000000000000000" pitchFamily="2" charset="2"/>
              <a:buNone/>
            </a:pPr>
            <a:r>
              <a:rPr lang="en-US" altLang="zh-CN" sz="1600" dirty="0" smtClean="0"/>
              <a:t>/*     Obtain and print thread id  */</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tid</a:t>
            </a:r>
            <a:r>
              <a:rPr lang="en-US" altLang="zh-CN" sz="1600" dirty="0" smtClean="0"/>
              <a:t> = </a:t>
            </a:r>
            <a:r>
              <a:rPr lang="en-US" altLang="zh-CN" sz="1600" dirty="0" err="1" smtClean="0"/>
              <a:t>omp_get_thread_num</a:t>
            </a:r>
            <a:r>
              <a:rPr lang="en-US" altLang="zh-CN" sz="1600" dirty="0" smtClean="0"/>
              <a:t>();</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printf</a:t>
            </a:r>
            <a:r>
              <a:rPr lang="en-US" altLang="zh-CN" sz="1600" dirty="0" smtClean="0"/>
              <a:t>("I am master thread %d\n", </a:t>
            </a:r>
            <a:r>
              <a:rPr lang="en-US" altLang="zh-CN" sz="1600" dirty="0" err="1" smtClean="0"/>
              <a:t>tid</a:t>
            </a:r>
            <a:r>
              <a:rPr lang="en-US" altLang="zh-CN" sz="1600" dirty="0" smtClean="0"/>
              <a:t>);</a:t>
            </a:r>
            <a:endParaRPr lang="en-US" altLang="zh-CN" sz="1600" dirty="0" smtClean="0"/>
          </a:p>
          <a:p>
            <a:pPr>
              <a:buFont typeface="Wingdings" panose="05000000000000000000" pitchFamily="2" charset="2"/>
              <a:buNone/>
            </a:pPr>
            <a:r>
              <a:rPr lang="en-US" altLang="zh-CN" sz="1600" dirty="0" smtClean="0"/>
              <a:t>/*     Only master thread does this  */</a:t>
            </a:r>
            <a:endParaRPr lang="en-US" altLang="zh-CN" sz="1600" dirty="0" smtClean="0"/>
          </a:p>
          <a:p>
            <a:pPr>
              <a:buFont typeface="Wingdings" panose="05000000000000000000" pitchFamily="2" charset="2"/>
              <a:buNone/>
            </a:pPr>
            <a:r>
              <a:rPr lang="en-US" altLang="zh-CN" sz="1600" dirty="0" smtClean="0"/>
              <a:t>      if (</a:t>
            </a:r>
            <a:r>
              <a:rPr lang="en-US" altLang="zh-CN" sz="1600" dirty="0" err="1" smtClean="0"/>
              <a:t>tid</a:t>
            </a:r>
            <a:r>
              <a:rPr lang="en-US" altLang="zh-CN" sz="1600" dirty="0" smtClean="0"/>
              <a:t>==0) {</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nthreads</a:t>
            </a:r>
            <a:r>
              <a:rPr lang="en-US" altLang="zh-CN" sz="1600" dirty="0" smtClean="0"/>
              <a:t> = </a:t>
            </a:r>
            <a:r>
              <a:rPr lang="en-US" altLang="zh-CN" sz="1600" dirty="0" err="1" smtClean="0"/>
              <a:t>omp_get_num_threads</a:t>
            </a:r>
            <a:r>
              <a:rPr lang="en-US" altLang="zh-CN" sz="1600" dirty="0" smtClean="0"/>
              <a:t>();</a:t>
            </a:r>
            <a:endParaRPr lang="en-US" altLang="zh-CN" sz="1600" dirty="0" smtClean="0"/>
          </a:p>
          <a:p>
            <a:pPr>
              <a:buFont typeface="Wingdings" panose="05000000000000000000" pitchFamily="2" charset="2"/>
              <a:buNone/>
            </a:pPr>
            <a:r>
              <a:rPr lang="en-US" altLang="zh-CN" sz="1600" dirty="0" smtClean="0"/>
              <a:t>         </a:t>
            </a:r>
            <a:r>
              <a:rPr lang="en-US" altLang="zh-CN" sz="1600" dirty="0" err="1" smtClean="0"/>
              <a:t>printf</a:t>
            </a:r>
            <a:r>
              <a:rPr lang="en-US" altLang="zh-CN" sz="1600" dirty="0" smtClean="0"/>
              <a:t>("Number of threads %d\n", </a:t>
            </a:r>
            <a:r>
              <a:rPr lang="en-US" altLang="zh-CN" sz="1600" dirty="0" err="1" smtClean="0"/>
              <a:t>nthreads</a:t>
            </a:r>
            <a:r>
              <a:rPr lang="en-US" altLang="zh-CN" sz="1600" dirty="0" smtClean="0"/>
              <a:t>);</a:t>
            </a:r>
            <a:endParaRPr lang="en-US" altLang="zh-CN" sz="1600" dirty="0" smtClean="0"/>
          </a:p>
          <a:p>
            <a:pPr>
              <a:buFont typeface="Wingdings" panose="05000000000000000000" pitchFamily="2" charset="2"/>
              <a:buNone/>
            </a:pPr>
            <a:r>
              <a:rPr lang="en-US" altLang="zh-CN" sz="1600" dirty="0" smtClean="0"/>
              <a:t>         }</a:t>
            </a:r>
            <a:endParaRPr lang="en-US" altLang="zh-CN" sz="1600" dirty="0" smtClean="0"/>
          </a:p>
          <a:p>
            <a:pPr>
              <a:buFont typeface="Wingdings" panose="05000000000000000000" pitchFamily="2" charset="2"/>
              <a:buNone/>
            </a:pPr>
            <a:r>
              <a:rPr lang="en-US" altLang="zh-CN" sz="1600" dirty="0" smtClean="0"/>
              <a:t>   }</a:t>
            </a:r>
            <a:endParaRPr lang="zh-CN" altLang="en-US" sz="1600" dirty="0" smtClean="0"/>
          </a:p>
        </p:txBody>
      </p:sp>
      <p:sp>
        <p:nvSpPr>
          <p:cNvPr id="38915" name="日期占位符 3"/>
          <p:cNvSpPr>
            <a:spLocks noGrp="1"/>
          </p:cNvSpPr>
          <p:nvPr>
            <p:ph type="dt" sz="quarter" idx="10"/>
          </p:nvPr>
        </p:nvSpPr>
        <p:spPr>
          <a:noFill/>
        </p:spPr>
        <p:txBody>
          <a:bodyPr/>
          <a:lstStyle/>
          <a:p>
            <a:fld id="{4D933564-1B14-4876-B455-D9D0C6BE10B6}" type="datetime1">
              <a:rPr lang="zh-CN" altLang="en-US" smtClean="0"/>
            </a:fld>
            <a:endParaRPr lang="en-US" altLang="zh-CN" smtClean="0"/>
          </a:p>
        </p:txBody>
      </p:sp>
      <p:sp>
        <p:nvSpPr>
          <p:cNvPr id="38916" name="TextBox 4"/>
          <p:cNvSpPr txBox="1">
            <a:spLocks noChangeArrowheads="1"/>
          </p:cNvSpPr>
          <p:nvPr/>
        </p:nvSpPr>
        <p:spPr bwMode="auto">
          <a:xfrm>
            <a:off x="5357813" y="2500313"/>
            <a:ext cx="3071812" cy="28003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zh-CN" altLang="en-US" sz="1600" dirty="0"/>
              <a:t>运行结果：</a:t>
            </a:r>
            <a:endParaRPr lang="en-US" altLang="zh-CN" sz="1600" dirty="0"/>
          </a:p>
          <a:p>
            <a:r>
              <a:rPr lang="en-US" altLang="zh-CN" sz="1600" dirty="0"/>
              <a:t>Hello World from OMP thread 0</a:t>
            </a:r>
            <a:endParaRPr lang="en-US" altLang="zh-CN" sz="1600" dirty="0"/>
          </a:p>
          <a:p>
            <a:r>
              <a:rPr lang="en-US" altLang="zh-CN" sz="1600" dirty="0"/>
              <a:t>I am master thread 0</a:t>
            </a:r>
            <a:endParaRPr lang="en-US" altLang="zh-CN" sz="1600" dirty="0"/>
          </a:p>
          <a:p>
            <a:r>
              <a:rPr lang="en-US" altLang="zh-CN" sz="1600" dirty="0"/>
              <a:t>Number of threads 8</a:t>
            </a:r>
            <a:endParaRPr lang="en-US" altLang="zh-CN" sz="1600" dirty="0"/>
          </a:p>
          <a:p>
            <a:r>
              <a:rPr lang="en-US" altLang="zh-CN" sz="1600" dirty="0"/>
              <a:t>Hello World from OMP thread 3</a:t>
            </a:r>
            <a:endParaRPr lang="en-US" altLang="zh-CN" sz="1600" dirty="0"/>
          </a:p>
          <a:p>
            <a:r>
              <a:rPr lang="en-US" altLang="zh-CN" sz="1600" dirty="0"/>
              <a:t>Hello World from OMP thread 4</a:t>
            </a:r>
            <a:endParaRPr lang="en-US" altLang="zh-CN" sz="1600" dirty="0"/>
          </a:p>
          <a:p>
            <a:r>
              <a:rPr lang="en-US" altLang="zh-CN" sz="1600" dirty="0"/>
              <a:t>Hello World from OMP thread 2</a:t>
            </a:r>
            <a:endParaRPr lang="en-US" altLang="zh-CN" sz="1600" dirty="0"/>
          </a:p>
          <a:p>
            <a:r>
              <a:rPr lang="en-US" altLang="zh-CN" sz="1600" dirty="0"/>
              <a:t>Hello World from OMP thread 1</a:t>
            </a:r>
            <a:endParaRPr lang="en-US" altLang="zh-CN" sz="1600" dirty="0"/>
          </a:p>
          <a:p>
            <a:r>
              <a:rPr lang="en-US" altLang="zh-CN" sz="1600" dirty="0"/>
              <a:t>Hello World from OMP thread 6</a:t>
            </a:r>
            <a:endParaRPr lang="en-US" altLang="zh-CN" sz="1600" dirty="0"/>
          </a:p>
          <a:p>
            <a:r>
              <a:rPr lang="en-US" altLang="zh-CN" sz="1600" dirty="0"/>
              <a:t>Hello World from OMP thread 7</a:t>
            </a:r>
            <a:endParaRPr lang="en-US" altLang="zh-CN" sz="1600" dirty="0"/>
          </a:p>
          <a:p>
            <a:r>
              <a:rPr lang="en-US" altLang="zh-CN" sz="1600" dirty="0"/>
              <a:t>Hello World from OMP thread 5</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26989</Words>
  <Application>WPS 演示</Application>
  <PresentationFormat>全屏显示(4:3)</PresentationFormat>
  <Paragraphs>1615</Paragraphs>
  <Slides>115</Slides>
  <Notes>4</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115</vt:i4>
      </vt:variant>
    </vt:vector>
  </HeadingPairs>
  <TitlesOfParts>
    <vt:vector size="135" baseType="lpstr">
      <vt:lpstr>Arial</vt:lpstr>
      <vt:lpstr>宋体</vt:lpstr>
      <vt:lpstr>Wingdings</vt:lpstr>
      <vt:lpstr>黑体</vt:lpstr>
      <vt:lpstr>Calibri</vt:lpstr>
      <vt:lpstr>微软雅黑</vt:lpstr>
      <vt:lpstr>Arial Unicode MS</vt:lpstr>
      <vt:lpstr>Times New Roman</vt:lpstr>
      <vt:lpstr>Helvetica</vt:lpstr>
      <vt:lpstr>MS PGothic</vt:lpstr>
      <vt:lpstr>Arial</vt:lpstr>
      <vt:lpstr>Verdana</vt:lpstr>
      <vt:lpstr>Courier New</vt:lpstr>
      <vt:lpstr>Times New Roman</vt:lpstr>
      <vt:lpstr>Comic Sans MS</vt:lpstr>
      <vt:lpstr>Office 主题</vt:lpstr>
      <vt:lpstr>Word.Document.12</vt:lpstr>
      <vt:lpstr>Visio.Drawing.11</vt:lpstr>
      <vt:lpstr>Visio.Drawing.11</vt:lpstr>
      <vt:lpstr>Equation.3</vt:lpstr>
      <vt:lpstr>PowerPoint 演示文稿</vt:lpstr>
      <vt:lpstr>课程内容提纲</vt:lpstr>
      <vt:lpstr>1 OpenMP概述</vt:lpstr>
      <vt:lpstr>OpenMP的历史 </vt:lpstr>
      <vt:lpstr>OpenMP的优势,缺点</vt:lpstr>
      <vt:lpstr>OpenMP的优势,缺点</vt:lpstr>
      <vt:lpstr>为什么要用OpenMP</vt:lpstr>
      <vt:lpstr>PowerPoint 演示文稿</vt:lpstr>
      <vt:lpstr>PowerPoint 演示文稿</vt:lpstr>
      <vt:lpstr>PowerPoint 演示文稿</vt:lpstr>
      <vt:lpstr>2. OpenMP的编程环境</vt:lpstr>
      <vt:lpstr>Visual Studio.net 2005配置</vt:lpstr>
      <vt:lpstr>PowerPoint 演示文稿</vt:lpstr>
      <vt:lpstr>PowerPoint 演示文稿</vt:lpstr>
      <vt:lpstr>PowerPoint 演示文稿</vt:lpstr>
      <vt:lpstr>3. OpenMP并行编程模型  </vt:lpstr>
      <vt:lpstr>OpenMP并行程序运行</vt:lpstr>
      <vt:lpstr> OpenMP多线程编程基础 </vt:lpstr>
      <vt:lpstr>PowerPoint 演示文稿</vt:lpstr>
      <vt:lpstr>PowerPoint 演示文稿</vt:lpstr>
      <vt:lpstr>PowerPoint 演示文稿</vt:lpstr>
      <vt:lpstr>编译指导 </vt:lpstr>
      <vt:lpstr>运行时库函数</vt:lpstr>
      <vt:lpstr>OpenMP常用的库函数：</vt:lpstr>
      <vt:lpstr> 环境变量</vt:lpstr>
      <vt:lpstr>OpenMP的指令</vt:lpstr>
      <vt:lpstr>OpenMP的子句</vt:lpstr>
      <vt:lpstr>OpenMP程序结构</vt:lpstr>
      <vt:lpstr>一个简单的OpenMP程序实例 </vt:lpstr>
      <vt:lpstr>4. OpenMP指导语句</vt:lpstr>
      <vt:lpstr>并行域结构</vt:lpstr>
      <vt:lpstr>共享任务结构</vt:lpstr>
      <vt:lpstr>Parallel编译指导语句用法</vt:lpstr>
      <vt:lpstr>for编译指导语句</vt:lpstr>
      <vt:lpstr>for编译指导语句</vt:lpstr>
      <vt:lpstr>PowerPoint 演示文稿</vt:lpstr>
      <vt:lpstr>PowerPoint 演示文稿</vt:lpstr>
      <vt:lpstr>PowerPoint 演示文稿</vt:lpstr>
      <vt:lpstr>PowerPoint 演示文稿</vt:lpstr>
      <vt:lpstr>PowerPoint 演示文稿</vt:lpstr>
      <vt:lpstr>parallel for编译指导语句</vt:lpstr>
      <vt:lpstr>OpenMP中的任务调度</vt:lpstr>
      <vt:lpstr>例如以下代码：</vt:lpstr>
      <vt:lpstr>Schedule子句用法</vt:lpstr>
      <vt:lpstr>Static调度</vt:lpstr>
      <vt:lpstr>PowerPoint 演示文稿</vt:lpstr>
      <vt:lpstr>调度子句SCHEDULE例图</vt:lpstr>
      <vt:lpstr>parallel for编译指导语句</vt:lpstr>
      <vt:lpstr>parallel sections编译指导语句</vt:lpstr>
      <vt:lpstr>Sections编译指导语句</vt:lpstr>
      <vt:lpstr>Sections编译指导语句</vt:lpstr>
      <vt:lpstr>PowerPoint 演示文稿</vt:lpstr>
      <vt:lpstr>PowerPoint 演示文稿</vt:lpstr>
      <vt:lpstr>PowerPoint 演示文稿</vt:lpstr>
      <vt:lpstr>For与Section区别</vt:lpstr>
      <vt:lpstr> </vt:lpstr>
      <vt:lpstr>什么是tasks?</vt:lpstr>
      <vt:lpstr>What are tasks?</vt:lpstr>
      <vt:lpstr>Task Directive</vt:lpstr>
      <vt:lpstr>PowerPoint 演示文稿</vt:lpstr>
      <vt:lpstr>Example</vt:lpstr>
      <vt:lpstr>The task construct (OpenMP 4.5)</vt:lpstr>
      <vt:lpstr>PowerPoint 演示文稿</vt:lpstr>
      <vt:lpstr>Parallel Fibonacci</vt:lpstr>
      <vt:lpstr>数据域属性子句</vt:lpstr>
      <vt:lpstr>private子句</vt:lpstr>
      <vt:lpstr>PowerPoint 演示文稿</vt:lpstr>
      <vt:lpstr>shared子句</vt:lpstr>
      <vt:lpstr>default子句</vt:lpstr>
      <vt:lpstr>firstprivate子句</vt:lpstr>
      <vt:lpstr>PowerPoint 演示文稿</vt:lpstr>
      <vt:lpstr>lastprivate子句</vt:lpstr>
      <vt:lpstr>PowerPoint 演示文稿</vt:lpstr>
      <vt:lpstr>PowerPoint 演示文稿</vt:lpstr>
      <vt:lpstr>Threadprivate子句</vt:lpstr>
      <vt:lpstr>PowerPoint 演示文稿</vt:lpstr>
      <vt:lpstr>PowerPoint 演示文稿</vt:lpstr>
      <vt:lpstr>copyprivate子句</vt:lpstr>
      <vt:lpstr>PowerPoint 演示文稿</vt:lpstr>
      <vt:lpstr>copyin子句</vt:lpstr>
      <vt:lpstr>PowerPoint 演示文稿</vt:lpstr>
      <vt:lpstr>reduction子句</vt:lpstr>
      <vt:lpstr>reduction子句</vt:lpstr>
      <vt:lpstr>reduction子句</vt:lpstr>
      <vt:lpstr>OpenMP中的同步结构</vt:lpstr>
      <vt:lpstr>线程同步</vt:lpstr>
      <vt:lpstr>数据竞争</vt:lpstr>
      <vt:lpstr>PowerPoint 演示文稿</vt:lpstr>
      <vt:lpstr>互斥锁机制</vt:lpstr>
      <vt:lpstr>critical指导语句</vt:lpstr>
      <vt:lpstr>critical指导语句</vt:lpstr>
      <vt:lpstr>PowerPoint 演示文稿</vt:lpstr>
      <vt:lpstr>PowerPoint 演示文稿</vt:lpstr>
      <vt:lpstr>Atomic指导语句</vt:lpstr>
      <vt:lpstr>PowerPoint 演示文稿</vt:lpstr>
      <vt:lpstr>运行时库函数的互斥锁支持</vt:lpstr>
      <vt:lpstr>PowerPoint 演示文稿</vt:lpstr>
      <vt:lpstr>master 指导语句</vt:lpstr>
      <vt:lpstr>PowerPoint 演示文稿</vt:lpstr>
      <vt:lpstr>事件同步机制</vt:lpstr>
      <vt:lpstr>隐含的同步屏障</vt:lpstr>
      <vt:lpstr>PowerPoint 演示文稿</vt:lpstr>
      <vt:lpstr>明确的同步屏障语句：barrier</vt:lpstr>
      <vt:lpstr>barrier指导语句</vt:lpstr>
      <vt:lpstr>PowerPoint 演示文稿</vt:lpstr>
      <vt:lpstr>flush指导语句</vt:lpstr>
      <vt:lpstr>ordered指导语句</vt:lpstr>
      <vt:lpstr>PowerPoint 演示文稿</vt:lpstr>
      <vt:lpstr>6.OpenMP计算实例</vt:lpstr>
      <vt:lpstr>PowerPoint 演示文稿</vt:lpstr>
      <vt:lpstr>OpenMP计算实例</vt:lpstr>
      <vt:lpstr>OpenMP计算实例</vt:lpstr>
      <vt:lpstr>OpenMP计算实例</vt:lpstr>
      <vt:lpstr>OpenMP计算实例</vt:lpstr>
      <vt:lpstr>OpenMP计算实例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yunlan</cp:lastModifiedBy>
  <cp:revision>396</cp:revision>
  <dcterms:created xsi:type="dcterms:W3CDTF">2013-08-31T06:22:00Z</dcterms:created>
  <dcterms:modified xsi:type="dcterms:W3CDTF">2017-12-20T01:48:03Z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