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311" r:id="rId3"/>
    <p:sldId id="263" r:id="rId4"/>
    <p:sldId id="32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4" r:id="rId15"/>
    <p:sldId id="323" r:id="rId16"/>
    <p:sldId id="325" r:id="rId17"/>
    <p:sldId id="328" r:id="rId18"/>
    <p:sldId id="327" r:id="rId19"/>
    <p:sldId id="330" r:id="rId20"/>
    <p:sldId id="33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8" autoAdjust="0"/>
  </p:normalViewPr>
  <p:slideViewPr>
    <p:cSldViewPr>
      <p:cViewPr>
        <p:scale>
          <a:sx n="100" d="100"/>
          <a:sy n="100" d="100"/>
        </p:scale>
        <p:origin x="-72" y="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118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0929E-77A3-49F4-866C-9413E4EF603C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2B91D-42B1-43A4-9088-049692D8DE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1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424AE-C9C5-4D71-80A3-563DB4968F51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9D1B-E0E9-4E3B-886D-F1E8C25A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2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29D1B-E0E9-4E3B-886D-F1E8C25A678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西瓜大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965" y="596823"/>
            <a:ext cx="8158071" cy="461665"/>
          </a:xfrm>
        </p:spPr>
        <p:txBody>
          <a:bodyPr lIns="0" tIns="0" rIns="0" bIns="0"/>
          <a:lstStyle>
            <a:lvl1pPr>
              <a:defRPr sz="3000" b="1" i="0">
                <a:solidFill>
                  <a:srgbClr val="0860A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702" y="1401183"/>
            <a:ext cx="318596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1752" y="1434662"/>
            <a:ext cx="37897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1B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197715">
              <a:defRPr sz="1200" b="0" i="0" spc="-9" dirty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fld id="{81D60167-4931-47E6-BA6A-407CBD079E4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860A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860A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2609" y="1369330"/>
            <a:ext cx="3877945" cy="446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67500" y="1447800"/>
            <a:ext cx="2324100" cy="406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3350" y="881024"/>
            <a:ext cx="4305300" cy="558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91126" y="880999"/>
            <a:ext cx="4281424" cy="5644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860A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7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715436" cy="642942"/>
          </a:xfrm>
        </p:spPr>
        <p:txBody>
          <a:bodyPr>
            <a:noAutofit/>
          </a:bodyPr>
          <a:lstStyle>
            <a:lvl1pPr algn="l">
              <a:defRPr sz="44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92922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(正文)"/>
              </a:defRPr>
            </a:lvl1pPr>
            <a:lvl2pPr>
              <a:buFont typeface="Arial" pitchFamily="34" charset="0"/>
              <a:buChar char="–"/>
              <a:defRPr>
                <a:latin typeface="Arial (正文)"/>
              </a:defRPr>
            </a:lvl2pPr>
            <a:lvl3pPr>
              <a:buFont typeface="Arial" pitchFamily="34" charset="0"/>
              <a:buChar char="–"/>
              <a:defRPr>
                <a:latin typeface="Arial (正文)"/>
              </a:defRPr>
            </a:lvl3pPr>
            <a:lvl4pPr>
              <a:defRPr>
                <a:latin typeface="Arial (正文)"/>
              </a:defRPr>
            </a:lvl4pPr>
            <a:lvl5pPr>
              <a:defRPr>
                <a:latin typeface="Arial (正文)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1141396"/>
            <a:ext cx="91440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1212834"/>
            <a:ext cx="421481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238B-5A1F-47EA-BB34-BC51B67E19BF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97A2B-A034-4DC0-8020-4A062C2A5A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27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131" y="157604"/>
            <a:ext cx="8517737" cy="106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860A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699" y="1579043"/>
            <a:ext cx="8210600" cy="465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2143116"/>
            <a:ext cx="7958166" cy="1727203"/>
          </a:xfrm>
        </p:spPr>
        <p:txBody>
          <a:bodyPr>
            <a:normAutofit/>
          </a:bodyPr>
          <a:lstStyle/>
          <a:p>
            <a:r>
              <a:rPr lang="en-US" sz="5400" dirty="0"/>
              <a:t>Parallel Computing</a:t>
            </a:r>
            <a:endParaRPr lang="zh-CN" altLang="en-US" sz="5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5918" y="4000504"/>
            <a:ext cx="5472138" cy="128588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Helvetica" charset="0"/>
                <a:ea typeface="ＭＳ Ｐゴシック" pitchFamily="34" charset="-128"/>
              </a:rPr>
              <a:t>Exercise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6659453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Times New Roman"/>
                <a:cs typeface="Times New Roman"/>
              </a:rPr>
              <a:t>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49" y="425248"/>
            <a:ext cx="568579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 Unicode MS"/>
                <a:cs typeface="Arial Unicode MS"/>
              </a:rPr>
              <a:t>#includ</a:t>
            </a:r>
            <a:r>
              <a:rPr sz="2000" dirty="0">
                <a:latin typeface="Arial Unicode MS"/>
                <a:cs typeface="Arial Unicode MS"/>
              </a:rPr>
              <a:t>e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&lt;</a:t>
            </a:r>
            <a:r>
              <a:rPr sz="2000" spc="-5" dirty="0">
                <a:latin typeface="Arial Unicode MS"/>
                <a:cs typeface="Arial Unicode MS"/>
              </a:rPr>
              <a:t>omp</a:t>
            </a:r>
            <a:r>
              <a:rPr sz="2000" spc="-10" dirty="0">
                <a:latin typeface="Arial Unicode MS"/>
                <a:cs typeface="Arial Unicode MS"/>
              </a:rPr>
              <a:t>.</a:t>
            </a:r>
            <a:r>
              <a:rPr sz="2000" dirty="0">
                <a:latin typeface="Arial Unicode MS"/>
                <a:cs typeface="Arial Unicode MS"/>
              </a:rPr>
              <a:t>h&gt;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tabLst>
                <a:tab pos="4286885" algn="l"/>
              </a:tabLst>
            </a:pPr>
            <a:r>
              <a:rPr sz="2000" dirty="0">
                <a:latin typeface="Arial Unicode MS"/>
                <a:cs typeface="Arial Unicode MS"/>
              </a:rPr>
              <a:t>static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lon</a:t>
            </a:r>
            <a:r>
              <a:rPr sz="2000" dirty="0">
                <a:latin typeface="Arial Unicode MS"/>
                <a:cs typeface="Arial Unicode MS"/>
              </a:rPr>
              <a:t>g </a:t>
            </a:r>
            <a:r>
              <a:rPr sz="2000" spc="-5" dirty="0">
                <a:latin typeface="Arial Unicode MS"/>
                <a:cs typeface="Arial Unicode MS"/>
              </a:rPr>
              <a:t>num</a:t>
            </a:r>
            <a:r>
              <a:rPr sz="2000" spc="5" dirty="0">
                <a:latin typeface="Arial Unicode MS"/>
                <a:cs typeface="Arial Unicode MS"/>
              </a:rPr>
              <a:t>_</a:t>
            </a:r>
            <a:r>
              <a:rPr sz="2000" dirty="0">
                <a:latin typeface="Arial Unicode MS"/>
                <a:cs typeface="Arial Unicode MS"/>
              </a:rPr>
              <a:t>steps</a:t>
            </a:r>
            <a:r>
              <a:rPr sz="2000" spc="-4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100</a:t>
            </a:r>
            <a:r>
              <a:rPr sz="2000" spc="5" dirty="0">
                <a:latin typeface="Arial Unicode MS"/>
                <a:cs typeface="Arial Unicode MS"/>
              </a:rPr>
              <a:t>0</a:t>
            </a:r>
            <a:r>
              <a:rPr sz="2000" spc="-5" dirty="0">
                <a:latin typeface="Arial Unicode MS"/>
                <a:cs typeface="Arial Unicode MS"/>
              </a:rPr>
              <a:t>00</a:t>
            </a:r>
            <a:r>
              <a:rPr sz="2000" dirty="0">
                <a:latin typeface="Arial Unicode MS"/>
                <a:cs typeface="Arial Unicode MS"/>
              </a:rPr>
              <a:t>;	</a:t>
            </a:r>
            <a:r>
              <a:rPr sz="2000" spc="-5" dirty="0">
                <a:latin typeface="Arial Unicode MS"/>
                <a:cs typeface="Arial Unicode MS"/>
              </a:rPr>
              <a:t>doubl</a:t>
            </a:r>
            <a:r>
              <a:rPr sz="2000" dirty="0">
                <a:latin typeface="Arial Unicode MS"/>
                <a:cs typeface="Arial Unicode MS"/>
              </a:rPr>
              <a:t>e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ste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dirty="0">
                <a:latin typeface="Arial Unicode MS"/>
                <a:cs typeface="Arial Unicode MS"/>
              </a:rPr>
              <a:t>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349" y="1022391"/>
            <a:ext cx="306387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1570" algn="l"/>
                <a:tab pos="2082164" algn="l"/>
              </a:tabLst>
            </a:pP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#d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f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in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e	P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D	8</a:t>
            </a:r>
            <a:endParaRPr sz="20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Unicode MS"/>
                <a:cs typeface="Arial Unicode MS"/>
              </a:rPr>
              <a:t>#defin</a:t>
            </a:r>
            <a:r>
              <a:rPr sz="2000" dirty="0">
                <a:latin typeface="Arial Unicode MS"/>
                <a:cs typeface="Arial Unicode MS"/>
              </a:rPr>
              <a:t>e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N</a:t>
            </a:r>
            <a:r>
              <a:rPr sz="2000" spc="5" dirty="0">
                <a:latin typeface="Arial Unicode MS"/>
                <a:cs typeface="Arial Unicode MS"/>
              </a:rPr>
              <a:t>U</a:t>
            </a:r>
            <a:r>
              <a:rPr sz="2000" dirty="0">
                <a:latin typeface="Arial Unicode MS"/>
                <a:cs typeface="Arial Unicode MS"/>
              </a:rPr>
              <a:t>M_T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5" dirty="0">
                <a:latin typeface="Arial Unicode MS"/>
                <a:cs typeface="Arial Unicode MS"/>
              </a:rPr>
              <a:t>READ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2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void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main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26152" y="1022391"/>
            <a:ext cx="41306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//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 a</a:t>
            </a:r>
            <a:r>
              <a:rPr sz="2000" b="1" spc="1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sume</a:t>
            </a:r>
            <a:r>
              <a:rPr sz="2000" b="1" spc="-4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6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4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b</a:t>
            </a:r>
            <a:r>
              <a:rPr sz="2000" b="1" spc="15" dirty="0">
                <a:solidFill>
                  <a:srgbClr val="740000"/>
                </a:solidFill>
                <a:latin typeface="Arial Unicode MS"/>
                <a:cs typeface="Arial Unicode MS"/>
              </a:rPr>
              <a:t>y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te</a:t>
            </a:r>
            <a:r>
              <a:rPr sz="2000" b="1" spc="-3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L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1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5" dirty="0">
                <a:solidFill>
                  <a:srgbClr val="740000"/>
                </a:solidFill>
                <a:latin typeface="Arial Unicode MS"/>
                <a:cs typeface="Arial Unicode MS"/>
              </a:rPr>
              <a:t>c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c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2000" b="1" spc="-4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li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20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ize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349" y="1937045"/>
            <a:ext cx="1104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5236" y="1937045"/>
            <a:ext cx="621665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744345" algn="l"/>
              </a:tabLst>
            </a:pPr>
            <a:r>
              <a:rPr sz="2000" spc="-5" dirty="0">
                <a:latin typeface="Arial Unicode MS"/>
                <a:cs typeface="Arial Unicode MS"/>
              </a:rPr>
              <a:t>in</a:t>
            </a:r>
            <a:r>
              <a:rPr sz="2000" dirty="0">
                <a:latin typeface="Arial Unicode MS"/>
                <a:cs typeface="Arial Unicode MS"/>
              </a:rPr>
              <a:t>t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,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nthre</a:t>
            </a:r>
            <a:r>
              <a:rPr sz="2000" dirty="0">
                <a:latin typeface="Arial Unicode MS"/>
                <a:cs typeface="Arial Unicode MS"/>
              </a:rPr>
              <a:t>a</a:t>
            </a:r>
            <a:r>
              <a:rPr sz="2000" spc="-5" dirty="0">
                <a:latin typeface="Arial Unicode MS"/>
                <a:cs typeface="Arial Unicode MS"/>
              </a:rPr>
              <a:t>d</a:t>
            </a:r>
            <a:r>
              <a:rPr sz="2000" spc="10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;	</a:t>
            </a:r>
            <a:r>
              <a:rPr sz="2000" spc="-5" dirty="0">
                <a:latin typeface="Arial Unicode MS"/>
                <a:cs typeface="Arial Unicode MS"/>
              </a:rPr>
              <a:t>doubl</a:t>
            </a:r>
            <a:r>
              <a:rPr sz="2000" dirty="0">
                <a:latin typeface="Arial Unicode MS"/>
                <a:cs typeface="Arial Unicode MS"/>
              </a:rPr>
              <a:t>e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pi</a:t>
            </a:r>
            <a:r>
              <a:rPr sz="2000" dirty="0">
                <a:latin typeface="Arial Unicode MS"/>
                <a:cs typeface="Arial Unicode MS"/>
              </a:rPr>
              <a:t>,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b="1" spc="1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um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[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_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TH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2000" b="1" spc="2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][P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]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; </a:t>
            </a:r>
            <a:r>
              <a:rPr sz="2000" dirty="0">
                <a:latin typeface="Arial Unicode MS"/>
                <a:cs typeface="Arial Unicode MS"/>
              </a:rPr>
              <a:t>step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1.0/</a:t>
            </a:r>
            <a:r>
              <a:rPr sz="2000" dirty="0">
                <a:latin typeface="Arial Unicode MS"/>
                <a:cs typeface="Arial Unicode MS"/>
              </a:rPr>
              <a:t>(d</a:t>
            </a:r>
            <a:r>
              <a:rPr sz="2000" spc="-5" dirty="0">
                <a:latin typeface="Arial Unicode MS"/>
                <a:cs typeface="Arial Unicode MS"/>
              </a:rPr>
              <a:t>oubl</a:t>
            </a:r>
            <a:r>
              <a:rPr sz="2000" dirty="0">
                <a:latin typeface="Arial Unicode MS"/>
                <a:cs typeface="Arial Unicode MS"/>
              </a:rPr>
              <a:t>e)</a:t>
            </a:r>
            <a:r>
              <a:rPr sz="2000" spc="-4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num</a:t>
            </a:r>
            <a:r>
              <a:rPr sz="2000" spc="5" dirty="0">
                <a:latin typeface="Arial Unicode MS"/>
                <a:cs typeface="Arial Unicode MS"/>
              </a:rPr>
              <a:t>_</a:t>
            </a:r>
            <a:r>
              <a:rPr sz="2000" dirty="0">
                <a:latin typeface="Arial Unicode MS"/>
                <a:cs typeface="Arial Unicode MS"/>
              </a:rPr>
              <a:t>steps; </a:t>
            </a:r>
            <a:r>
              <a:rPr sz="2000" spc="-5" dirty="0">
                <a:latin typeface="Arial Unicode MS"/>
                <a:cs typeface="Arial Unicode MS"/>
              </a:rPr>
              <a:t>omp</a:t>
            </a:r>
            <a:r>
              <a:rPr sz="2000" spc="5" dirty="0">
                <a:latin typeface="Arial Unicode MS"/>
                <a:cs typeface="Arial Unicode MS"/>
              </a:rPr>
              <a:t>_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5" dirty="0">
                <a:latin typeface="Arial Unicode MS"/>
                <a:cs typeface="Arial Unicode MS"/>
              </a:rPr>
              <a:t>e</a:t>
            </a:r>
            <a:r>
              <a:rPr sz="2000" dirty="0">
                <a:latin typeface="Arial Unicode MS"/>
                <a:cs typeface="Arial Unicode MS"/>
              </a:rPr>
              <a:t>t</a:t>
            </a:r>
            <a:r>
              <a:rPr sz="2000" spc="-15" dirty="0">
                <a:latin typeface="Arial Unicode MS"/>
                <a:cs typeface="Arial Unicode MS"/>
              </a:rPr>
              <a:t>_</a:t>
            </a:r>
            <a:r>
              <a:rPr sz="2000" spc="-5" dirty="0">
                <a:latin typeface="Arial Unicode MS"/>
                <a:cs typeface="Arial Unicode MS"/>
              </a:rPr>
              <a:t>nu</a:t>
            </a:r>
            <a:r>
              <a:rPr sz="2000" spc="-10" dirty="0">
                <a:latin typeface="Arial Unicode MS"/>
                <a:cs typeface="Arial Unicode MS"/>
              </a:rPr>
              <a:t>m</a:t>
            </a:r>
            <a:r>
              <a:rPr sz="2000" dirty="0">
                <a:latin typeface="Arial Unicode MS"/>
                <a:cs typeface="Arial Unicode MS"/>
              </a:rPr>
              <a:t>_</a:t>
            </a:r>
            <a:r>
              <a:rPr sz="2000" spc="-15" dirty="0">
                <a:latin typeface="Arial Unicode MS"/>
                <a:cs typeface="Arial Unicode MS"/>
              </a:rPr>
              <a:t>t</a:t>
            </a:r>
            <a:r>
              <a:rPr sz="2000" spc="-5" dirty="0">
                <a:latin typeface="Arial Unicode MS"/>
                <a:cs typeface="Arial Unicode MS"/>
              </a:rPr>
              <a:t>hrea</a:t>
            </a:r>
            <a:r>
              <a:rPr sz="2000" spc="-15" dirty="0">
                <a:latin typeface="Arial Unicode MS"/>
                <a:cs typeface="Arial Unicode MS"/>
              </a:rPr>
              <a:t>d</a:t>
            </a:r>
            <a:r>
              <a:rPr sz="2000" spc="10" dirty="0">
                <a:latin typeface="Arial Unicode MS"/>
                <a:cs typeface="Arial Unicode MS"/>
              </a:rPr>
              <a:t>s</a:t>
            </a:r>
            <a:r>
              <a:rPr sz="2000" spc="-10" dirty="0">
                <a:latin typeface="Arial Unicode MS"/>
                <a:cs typeface="Arial Unicode MS"/>
              </a:rPr>
              <a:t>(</a:t>
            </a:r>
            <a:r>
              <a:rPr sz="2000" spc="-5" dirty="0">
                <a:latin typeface="Arial Unicode MS"/>
                <a:cs typeface="Arial Unicode MS"/>
              </a:rPr>
              <a:t>N</a:t>
            </a:r>
            <a:r>
              <a:rPr sz="2000" spc="5" dirty="0">
                <a:latin typeface="Arial Unicode MS"/>
                <a:cs typeface="Arial Unicode MS"/>
              </a:rPr>
              <a:t>U</a:t>
            </a:r>
            <a:r>
              <a:rPr sz="2000" spc="-15" dirty="0">
                <a:latin typeface="Arial Unicode MS"/>
                <a:cs typeface="Arial Unicode MS"/>
              </a:rPr>
              <a:t>M</a:t>
            </a:r>
            <a:r>
              <a:rPr sz="2000" dirty="0">
                <a:latin typeface="Arial Unicode MS"/>
                <a:cs typeface="Arial Unicode MS"/>
              </a:rPr>
              <a:t>_</a:t>
            </a:r>
            <a:r>
              <a:rPr sz="2000" spc="-10" dirty="0">
                <a:latin typeface="Arial Unicode MS"/>
                <a:cs typeface="Arial Unicode MS"/>
              </a:rPr>
              <a:t>T</a:t>
            </a:r>
            <a:r>
              <a:rPr sz="2000" spc="-5" dirty="0">
                <a:latin typeface="Arial Unicode MS"/>
                <a:cs typeface="Arial Unicode MS"/>
              </a:rPr>
              <a:t>H</a:t>
            </a:r>
            <a:r>
              <a:rPr sz="2000" spc="5" dirty="0">
                <a:latin typeface="Arial Unicode MS"/>
                <a:cs typeface="Arial Unicode MS"/>
              </a:rPr>
              <a:t>R</a:t>
            </a:r>
            <a:r>
              <a:rPr sz="2000" dirty="0">
                <a:latin typeface="Arial Unicode MS"/>
                <a:cs typeface="Arial Unicode MS"/>
              </a:rPr>
              <a:t>E</a:t>
            </a:r>
            <a:r>
              <a:rPr sz="2000" spc="-10" dirty="0">
                <a:latin typeface="Arial Unicode MS"/>
                <a:cs typeface="Arial Unicode MS"/>
              </a:rPr>
              <a:t>A</a:t>
            </a:r>
            <a:r>
              <a:rPr sz="2000" spc="-5" dirty="0">
                <a:latin typeface="Arial Unicode MS"/>
                <a:cs typeface="Arial Unicode MS"/>
              </a:rPr>
              <a:t>DS);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241" y="2851445"/>
            <a:ext cx="24822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 Unicode MS"/>
                <a:cs typeface="Arial Unicode MS"/>
              </a:rPr>
              <a:t>#p</a:t>
            </a:r>
            <a:r>
              <a:rPr sz="2000" spc="5" dirty="0">
                <a:latin typeface="Arial Unicode MS"/>
                <a:cs typeface="Arial Unicode MS"/>
              </a:rPr>
              <a:t>r</a:t>
            </a:r>
            <a:r>
              <a:rPr sz="2000" spc="-5" dirty="0">
                <a:latin typeface="Arial Unicode MS"/>
                <a:cs typeface="Arial Unicode MS"/>
              </a:rPr>
              <a:t>agm</a:t>
            </a:r>
            <a:r>
              <a:rPr sz="2000" dirty="0">
                <a:latin typeface="Arial Unicode MS"/>
                <a:cs typeface="Arial Unicode MS"/>
              </a:rPr>
              <a:t>a</a:t>
            </a:r>
            <a:r>
              <a:rPr sz="2000" spc="-3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om</a:t>
            </a:r>
            <a:r>
              <a:rPr sz="2000" dirty="0">
                <a:latin typeface="Arial Unicode MS"/>
                <a:cs typeface="Arial Unicode MS"/>
              </a:rPr>
              <a:t>p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pa</a:t>
            </a:r>
            <a:r>
              <a:rPr sz="2000" spc="5" dirty="0">
                <a:latin typeface="Arial Unicode MS"/>
                <a:cs typeface="Arial Unicode MS"/>
              </a:rPr>
              <a:t>r</a:t>
            </a:r>
            <a:r>
              <a:rPr sz="2000" spc="-5" dirty="0">
                <a:latin typeface="Arial Unicode MS"/>
                <a:cs typeface="Arial Unicode MS"/>
              </a:rPr>
              <a:t>allel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241" y="3156626"/>
            <a:ext cx="1104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9036" y="3156626"/>
            <a:ext cx="5477510" cy="271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67785" indent="5715">
              <a:lnSpc>
                <a:spcPct val="100000"/>
              </a:lnSpc>
            </a:pPr>
            <a:r>
              <a:rPr sz="2000" spc="-5" dirty="0">
                <a:latin typeface="Arial Unicode MS"/>
                <a:cs typeface="Arial Unicode MS"/>
              </a:rPr>
              <a:t>in</a:t>
            </a:r>
            <a:r>
              <a:rPr sz="2000" dirty="0">
                <a:latin typeface="Arial Unicode MS"/>
                <a:cs typeface="Arial Unicode MS"/>
              </a:rPr>
              <a:t>t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,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id,n</a:t>
            </a:r>
            <a:r>
              <a:rPr sz="2000" spc="-10" dirty="0">
                <a:latin typeface="Arial Unicode MS"/>
                <a:cs typeface="Arial Unicode MS"/>
              </a:rPr>
              <a:t>t</a:t>
            </a:r>
            <a:r>
              <a:rPr sz="2000" spc="-5" dirty="0">
                <a:latin typeface="Arial Unicode MS"/>
                <a:cs typeface="Arial Unicode MS"/>
              </a:rPr>
              <a:t>h</a:t>
            </a:r>
            <a:r>
              <a:rPr sz="2000" dirty="0">
                <a:latin typeface="Arial Unicode MS"/>
                <a:cs typeface="Arial Unicode MS"/>
              </a:rPr>
              <a:t>r</a:t>
            </a:r>
            <a:r>
              <a:rPr sz="2000" spc="-5" dirty="0">
                <a:latin typeface="Arial Unicode MS"/>
                <a:cs typeface="Arial Unicode MS"/>
              </a:rPr>
              <a:t>d</a:t>
            </a:r>
            <a:r>
              <a:rPr sz="2000" spc="10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; </a:t>
            </a:r>
            <a:r>
              <a:rPr sz="2000" spc="-5" dirty="0">
                <a:latin typeface="Arial Unicode MS"/>
                <a:cs typeface="Arial Unicode MS"/>
              </a:rPr>
              <a:t>dou</a:t>
            </a:r>
            <a:r>
              <a:rPr sz="2000" spc="5" dirty="0">
                <a:latin typeface="Arial Unicode MS"/>
                <a:cs typeface="Arial Unicode MS"/>
              </a:rPr>
              <a:t>b</a:t>
            </a:r>
            <a:r>
              <a:rPr sz="2000" spc="-5" dirty="0">
                <a:latin typeface="Arial Unicode MS"/>
                <a:cs typeface="Arial Unicode MS"/>
              </a:rPr>
              <a:t>l</a:t>
            </a:r>
            <a:r>
              <a:rPr sz="2000" dirty="0">
                <a:latin typeface="Arial Unicode MS"/>
                <a:cs typeface="Arial Unicode MS"/>
              </a:rPr>
              <a:t>e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x;</a:t>
            </a:r>
            <a:endParaRPr sz="2000">
              <a:latin typeface="Arial Unicode MS"/>
              <a:cs typeface="Arial Unicode MS"/>
            </a:endParaRPr>
          </a:p>
          <a:p>
            <a:pPr marL="12700" marR="1653539" indent="20955">
              <a:lnSpc>
                <a:spcPct val="100000"/>
              </a:lnSpc>
              <a:tabLst>
                <a:tab pos="1361440" algn="l"/>
              </a:tabLst>
            </a:pP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d =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omp</a:t>
            </a:r>
            <a:r>
              <a:rPr sz="2000" spc="5" dirty="0">
                <a:latin typeface="Arial Unicode MS"/>
                <a:cs typeface="Arial Unicode MS"/>
              </a:rPr>
              <a:t>_</a:t>
            </a:r>
            <a:r>
              <a:rPr sz="2000" spc="-5" dirty="0">
                <a:latin typeface="Arial Unicode MS"/>
                <a:cs typeface="Arial Unicode MS"/>
              </a:rPr>
              <a:t>get_t</a:t>
            </a:r>
            <a:r>
              <a:rPr sz="2000" spc="-10" dirty="0">
                <a:latin typeface="Arial Unicode MS"/>
                <a:cs typeface="Arial Unicode MS"/>
              </a:rPr>
              <a:t>h</a:t>
            </a:r>
            <a:r>
              <a:rPr sz="2000" dirty="0">
                <a:latin typeface="Arial Unicode MS"/>
                <a:cs typeface="Arial Unicode MS"/>
              </a:rPr>
              <a:t>read</a:t>
            </a:r>
            <a:r>
              <a:rPr sz="2000" spc="-10" dirty="0">
                <a:latin typeface="Arial Unicode MS"/>
                <a:cs typeface="Arial Unicode MS"/>
              </a:rPr>
              <a:t>_</a:t>
            </a:r>
            <a:r>
              <a:rPr sz="2000" spc="-5" dirty="0">
                <a:latin typeface="Arial Unicode MS"/>
                <a:cs typeface="Arial Unicode MS"/>
              </a:rPr>
              <a:t>nu</a:t>
            </a:r>
            <a:r>
              <a:rPr sz="2000" spc="-10" dirty="0">
                <a:latin typeface="Arial Unicode MS"/>
                <a:cs typeface="Arial Unicode MS"/>
              </a:rPr>
              <a:t>m(); </a:t>
            </a:r>
            <a:r>
              <a:rPr sz="2000" spc="-5" dirty="0">
                <a:latin typeface="Arial Unicode MS"/>
                <a:cs typeface="Arial Unicode MS"/>
              </a:rPr>
              <a:t>nthrd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-3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omp</a:t>
            </a:r>
            <a:r>
              <a:rPr sz="2000" spc="5" dirty="0">
                <a:latin typeface="Arial Unicode MS"/>
                <a:cs typeface="Arial Unicode MS"/>
              </a:rPr>
              <a:t>_</a:t>
            </a:r>
            <a:r>
              <a:rPr sz="2000" spc="-5" dirty="0">
                <a:latin typeface="Arial Unicode MS"/>
                <a:cs typeface="Arial Unicode MS"/>
              </a:rPr>
              <a:t>get_num</a:t>
            </a:r>
            <a:r>
              <a:rPr sz="2000" spc="-15" dirty="0">
                <a:latin typeface="Arial Unicode MS"/>
                <a:cs typeface="Arial Unicode MS"/>
              </a:rPr>
              <a:t>_</a:t>
            </a:r>
            <a:r>
              <a:rPr sz="2000" dirty="0">
                <a:latin typeface="Arial Unicode MS"/>
                <a:cs typeface="Arial Unicode MS"/>
              </a:rPr>
              <a:t>t</a:t>
            </a:r>
            <a:r>
              <a:rPr sz="2000" spc="-20" dirty="0">
                <a:latin typeface="Arial Unicode MS"/>
                <a:cs typeface="Arial Unicode MS"/>
              </a:rPr>
              <a:t>h</a:t>
            </a:r>
            <a:r>
              <a:rPr sz="2000" dirty="0">
                <a:latin typeface="Arial Unicode MS"/>
                <a:cs typeface="Arial Unicode MS"/>
              </a:rPr>
              <a:t>read</a:t>
            </a:r>
            <a:r>
              <a:rPr sz="2000" spc="-5" dirty="0">
                <a:latin typeface="Arial Unicode MS"/>
                <a:cs typeface="Arial Unicode MS"/>
              </a:rPr>
              <a:t>s</a:t>
            </a:r>
            <a:r>
              <a:rPr sz="2000" spc="-10" dirty="0">
                <a:latin typeface="Arial Unicode MS"/>
                <a:cs typeface="Arial Unicode MS"/>
              </a:rPr>
              <a:t>(</a:t>
            </a:r>
            <a:r>
              <a:rPr sz="2000" dirty="0">
                <a:latin typeface="Arial Unicode MS"/>
                <a:cs typeface="Arial Unicode MS"/>
              </a:rPr>
              <a:t>); 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f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(id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==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0</a:t>
            </a:r>
            <a:r>
              <a:rPr sz="2000" dirty="0">
                <a:latin typeface="Arial Unicode MS"/>
                <a:cs typeface="Arial Unicode MS"/>
              </a:rPr>
              <a:t>)	</a:t>
            </a:r>
            <a:r>
              <a:rPr sz="2000" spc="-5" dirty="0">
                <a:latin typeface="Arial Unicode MS"/>
                <a:cs typeface="Arial Unicode MS"/>
              </a:rPr>
              <a:t>nthread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-3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nthrd</a:t>
            </a:r>
            <a:r>
              <a:rPr sz="2000" spc="5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;</a:t>
            </a:r>
            <a:endParaRPr sz="2000">
              <a:latin typeface="Arial Unicode MS"/>
              <a:cs typeface="Arial Unicode MS"/>
            </a:endParaRPr>
          </a:p>
          <a:p>
            <a:pPr marL="1003300" marR="5080" indent="-9144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for</a:t>
            </a:r>
            <a:r>
              <a:rPr sz="2000" spc="-30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(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=id,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5" dirty="0">
                <a:latin typeface="Arial Unicode MS"/>
                <a:cs typeface="Arial Unicode MS"/>
              </a:rPr>
              <a:t>u</a:t>
            </a:r>
            <a:r>
              <a:rPr sz="2000" dirty="0">
                <a:latin typeface="Arial Unicode MS"/>
                <a:cs typeface="Arial Unicode MS"/>
              </a:rPr>
              <a:t>m</a:t>
            </a:r>
            <a:r>
              <a:rPr sz="2000" spc="-10" dirty="0">
                <a:latin typeface="Arial Unicode MS"/>
                <a:cs typeface="Arial Unicode MS"/>
              </a:rPr>
              <a:t>[</a:t>
            </a:r>
            <a:r>
              <a:rPr sz="2000" spc="-5" dirty="0">
                <a:latin typeface="Arial Unicode MS"/>
                <a:cs typeface="Arial Unicode MS"/>
              </a:rPr>
              <a:t>id]=0.</a:t>
            </a:r>
            <a:r>
              <a:rPr sz="2000" spc="-15" dirty="0">
                <a:latin typeface="Arial Unicode MS"/>
                <a:cs typeface="Arial Unicode MS"/>
              </a:rPr>
              <a:t>0</a:t>
            </a:r>
            <a:r>
              <a:rPr sz="2000" dirty="0">
                <a:latin typeface="Arial Unicode MS"/>
                <a:cs typeface="Arial Unicode MS"/>
              </a:rPr>
              <a:t>;i&lt;</a:t>
            </a:r>
            <a:r>
              <a:rPr sz="2000" spc="-5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num</a:t>
            </a:r>
            <a:r>
              <a:rPr sz="2000" spc="5" dirty="0">
                <a:latin typeface="Arial Unicode MS"/>
                <a:cs typeface="Arial Unicode MS"/>
              </a:rPr>
              <a:t>_</a:t>
            </a:r>
            <a:r>
              <a:rPr sz="2000" dirty="0">
                <a:latin typeface="Arial Unicode MS"/>
                <a:cs typeface="Arial Unicode MS"/>
              </a:rPr>
              <a:t>step</a:t>
            </a:r>
            <a:r>
              <a:rPr sz="2000" spc="10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;</a:t>
            </a:r>
            <a:r>
              <a:rPr sz="2000" spc="-6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spc="5" dirty="0">
                <a:latin typeface="Arial Unicode MS"/>
                <a:cs typeface="Arial Unicode MS"/>
              </a:rPr>
              <a:t>=</a:t>
            </a:r>
            <a:r>
              <a:rPr sz="2000" spc="-5" dirty="0">
                <a:latin typeface="Arial Unicode MS"/>
                <a:cs typeface="Arial Unicode MS"/>
              </a:rPr>
              <a:t>i+</a:t>
            </a:r>
            <a:r>
              <a:rPr sz="2000" dirty="0">
                <a:latin typeface="Arial Unicode MS"/>
                <a:cs typeface="Arial Unicode MS"/>
              </a:rPr>
              <a:t>nthrds)</a:t>
            </a:r>
            <a:r>
              <a:rPr sz="2000" spc="-3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{ x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(i</a:t>
            </a:r>
            <a:r>
              <a:rPr sz="2000" spc="5" dirty="0">
                <a:latin typeface="Arial Unicode MS"/>
                <a:cs typeface="Arial Unicode MS"/>
              </a:rPr>
              <a:t>+</a:t>
            </a:r>
            <a:r>
              <a:rPr sz="2000" spc="-5" dirty="0">
                <a:latin typeface="Arial Unicode MS"/>
                <a:cs typeface="Arial Unicode MS"/>
              </a:rPr>
              <a:t>0.5)</a:t>
            </a:r>
            <a:r>
              <a:rPr sz="2000" spc="-10" dirty="0">
                <a:latin typeface="Arial Unicode MS"/>
                <a:cs typeface="Arial Unicode MS"/>
              </a:rPr>
              <a:t>*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-15" dirty="0">
                <a:latin typeface="Arial Unicode MS"/>
                <a:cs typeface="Arial Unicode MS"/>
              </a:rPr>
              <a:t>t</a:t>
            </a:r>
            <a:r>
              <a:rPr sz="2000" spc="-5" dirty="0">
                <a:latin typeface="Arial Unicode MS"/>
                <a:cs typeface="Arial Unicode MS"/>
              </a:rPr>
              <a:t>ep;</a:t>
            </a:r>
            <a:endParaRPr sz="2000">
              <a:latin typeface="Arial Unicode MS"/>
              <a:cs typeface="Arial Unicode MS"/>
            </a:endParaRPr>
          </a:p>
          <a:p>
            <a:pPr marL="1003300">
              <a:lnSpc>
                <a:spcPct val="100000"/>
              </a:lnSpc>
            </a:pPr>
            <a:r>
              <a:rPr sz="2000" b="1" spc="1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um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[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id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][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0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]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+=</a:t>
            </a:r>
            <a:r>
              <a:rPr sz="2000" spc="-3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4.0/</a:t>
            </a:r>
            <a:r>
              <a:rPr sz="2000" dirty="0">
                <a:latin typeface="Arial Unicode MS"/>
                <a:cs typeface="Arial Unicode MS"/>
              </a:rPr>
              <a:t>(1.0+x</a:t>
            </a:r>
            <a:r>
              <a:rPr sz="2000" spc="-20" dirty="0">
                <a:latin typeface="Arial Unicode MS"/>
                <a:cs typeface="Arial Unicode MS"/>
              </a:rPr>
              <a:t>*</a:t>
            </a:r>
            <a:r>
              <a:rPr sz="2000" dirty="0">
                <a:latin typeface="Arial Unicode MS"/>
                <a:cs typeface="Arial Unicode MS"/>
              </a:rPr>
              <a:t>x);</a:t>
            </a:r>
            <a:endParaRPr sz="2000">
              <a:latin typeface="Arial Unicode MS"/>
              <a:cs typeface="Arial Unicode MS"/>
            </a:endParaRPr>
          </a:p>
          <a:p>
            <a:pPr marL="889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650" y="5900385"/>
            <a:ext cx="645160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  <a:p>
            <a:pPr marL="718185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for</a:t>
            </a:r>
            <a:r>
              <a:rPr sz="2000" spc="5" dirty="0">
                <a:latin typeface="Arial Unicode MS"/>
                <a:cs typeface="Arial Unicode MS"/>
              </a:rPr>
              <a:t>(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5" dirty="0">
                <a:latin typeface="Arial Unicode MS"/>
                <a:cs typeface="Arial Unicode MS"/>
              </a:rPr>
              <a:t>0</a:t>
            </a:r>
            <a:r>
              <a:rPr sz="2000" dirty="0">
                <a:latin typeface="Arial Unicode MS"/>
                <a:cs typeface="Arial Unicode MS"/>
              </a:rPr>
              <a:t>,</a:t>
            </a:r>
            <a:r>
              <a:rPr sz="2000" spc="-6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pi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5" dirty="0">
                <a:latin typeface="Arial Unicode MS"/>
                <a:cs typeface="Arial Unicode MS"/>
              </a:rPr>
              <a:t>0.0;i</a:t>
            </a:r>
            <a:r>
              <a:rPr sz="2000" spc="10" dirty="0">
                <a:latin typeface="Arial Unicode MS"/>
                <a:cs typeface="Arial Unicode MS"/>
              </a:rPr>
              <a:t>&lt;</a:t>
            </a:r>
            <a:r>
              <a:rPr sz="2000" spc="-5" dirty="0">
                <a:latin typeface="Arial Unicode MS"/>
                <a:cs typeface="Arial Unicode MS"/>
              </a:rPr>
              <a:t>nth</a:t>
            </a:r>
            <a:r>
              <a:rPr sz="2000" spc="-10" dirty="0">
                <a:latin typeface="Arial Unicode MS"/>
                <a:cs typeface="Arial Unicode MS"/>
              </a:rPr>
              <a:t>r</a:t>
            </a:r>
            <a:r>
              <a:rPr sz="2000" spc="-5" dirty="0">
                <a:latin typeface="Arial Unicode MS"/>
                <a:cs typeface="Arial Unicode MS"/>
              </a:rPr>
              <a:t>eads;i</a:t>
            </a:r>
            <a:r>
              <a:rPr sz="2000" spc="-10" dirty="0">
                <a:latin typeface="Arial Unicode MS"/>
                <a:cs typeface="Arial Unicode MS"/>
              </a:rPr>
              <a:t>++)</a:t>
            </a:r>
            <a:r>
              <a:rPr sz="2000" spc="-5" dirty="0">
                <a:latin typeface="Arial Unicode MS"/>
                <a:cs typeface="Arial Unicode MS"/>
              </a:rPr>
              <a:t>p</a:t>
            </a:r>
            <a:r>
              <a:rPr sz="2000" dirty="0">
                <a:latin typeface="Arial Unicode MS"/>
                <a:cs typeface="Arial Unicode MS"/>
              </a:rPr>
              <a:t>i</a:t>
            </a:r>
            <a:r>
              <a:rPr sz="2000" spc="-4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+=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b="1" spc="1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um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[</a:t>
            </a:r>
            <a:r>
              <a:rPr sz="2000" b="1" spc="0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][0]</a:t>
            </a:r>
            <a:r>
              <a:rPr sz="20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*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step;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349" y="6509985"/>
            <a:ext cx="1104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309" y="11652"/>
            <a:ext cx="791718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Exampl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: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elim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nate</a:t>
            </a:r>
            <a:r>
              <a:rPr sz="20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False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h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arin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g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by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padding the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um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arr</a:t>
            </a:r>
            <a:r>
              <a:rPr sz="2000" b="1" spc="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93102" y="2839339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0"/>
                </a:moveTo>
                <a:lnTo>
                  <a:pt x="0" y="13234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9891" y="2839339"/>
            <a:ext cx="0" cy="2647315"/>
          </a:xfrm>
          <a:custGeom>
            <a:avLst/>
            <a:gdLst/>
            <a:ahLst/>
            <a:cxnLst/>
            <a:rect l="l" t="t" r="r" b="b"/>
            <a:pathLst>
              <a:path h="2647315">
                <a:moveTo>
                  <a:pt x="0" y="2646934"/>
                </a:moveTo>
                <a:lnTo>
                  <a:pt x="0" y="1323466"/>
                </a:lnTo>
              </a:path>
              <a:path h="2647315">
                <a:moveTo>
                  <a:pt x="0" y="132346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93102" y="2839339"/>
            <a:ext cx="1487170" cy="1323975"/>
          </a:xfrm>
          <a:custGeom>
            <a:avLst/>
            <a:gdLst/>
            <a:ahLst/>
            <a:cxnLst/>
            <a:rect l="l" t="t" r="r" b="b"/>
            <a:pathLst>
              <a:path w="1487170" h="1323975">
                <a:moveTo>
                  <a:pt x="0" y="1323467"/>
                </a:moveTo>
                <a:lnTo>
                  <a:pt x="1486788" y="1323467"/>
                </a:lnTo>
                <a:lnTo>
                  <a:pt x="1486788" y="0"/>
                </a:ln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93102" y="2839339"/>
            <a:ext cx="1487170" cy="1323975"/>
          </a:xfrm>
          <a:custGeom>
            <a:avLst/>
            <a:gdLst/>
            <a:ahLst/>
            <a:cxnLst/>
            <a:rect l="l" t="t" r="r" b="b"/>
            <a:pathLst>
              <a:path w="1487170" h="1323975">
                <a:moveTo>
                  <a:pt x="0" y="1323467"/>
                </a:moveTo>
                <a:lnTo>
                  <a:pt x="1486788" y="1323467"/>
                </a:lnTo>
                <a:lnTo>
                  <a:pt x="1486788" y="0"/>
                </a:ln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73239" y="2906497"/>
            <a:ext cx="124396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Pad 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ar</a:t>
            </a:r>
            <a:r>
              <a:rPr sz="1600" spc="-2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ay</a:t>
            </a:r>
            <a:r>
              <a:rPr sz="1600" spc="-10" dirty="0">
                <a:latin typeface="Arial Unicode MS"/>
                <a:cs typeface="Arial Unicode MS"/>
              </a:rPr>
              <a:t> 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ea</a:t>
            </a:r>
            <a:r>
              <a:rPr sz="1600" spc="-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h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-20" dirty="0">
                <a:latin typeface="Arial Unicode MS"/>
                <a:cs typeface="Arial Unicode MS"/>
              </a:rPr>
              <a:t>um</a:t>
            </a:r>
            <a:r>
              <a:rPr sz="1600" spc="-10" dirty="0">
                <a:latin typeface="Arial Unicode MS"/>
                <a:cs typeface="Arial Unicode MS"/>
              </a:rPr>
              <a:t> v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u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is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in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different</a:t>
            </a:r>
            <a:r>
              <a:rPr sz="1600" spc="-10" dirty="0">
                <a:latin typeface="Arial Unicode MS"/>
                <a:cs typeface="Arial Unicode MS"/>
              </a:rPr>
              <a:t> c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5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ne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02397" y="2292985"/>
            <a:ext cx="548005" cy="560070"/>
          </a:xfrm>
          <a:custGeom>
            <a:avLst/>
            <a:gdLst/>
            <a:ahLst/>
            <a:cxnLst/>
            <a:rect l="l" t="t" r="r" b="b"/>
            <a:pathLst>
              <a:path w="548004" h="560069">
                <a:moveTo>
                  <a:pt x="52684" y="53613"/>
                </a:moveTo>
                <a:lnTo>
                  <a:pt x="62000" y="90691"/>
                </a:lnTo>
                <a:lnTo>
                  <a:pt x="520446" y="559688"/>
                </a:lnTo>
                <a:lnTo>
                  <a:pt x="547751" y="533145"/>
                </a:lnTo>
                <a:lnTo>
                  <a:pt x="88156" y="62975"/>
                </a:lnTo>
                <a:lnTo>
                  <a:pt x="52684" y="53613"/>
                </a:lnTo>
                <a:close/>
              </a:path>
              <a:path w="548004" h="560069">
                <a:moveTo>
                  <a:pt x="0" y="0"/>
                </a:moveTo>
                <a:lnTo>
                  <a:pt x="40131" y="160019"/>
                </a:lnTo>
                <a:lnTo>
                  <a:pt x="43614" y="166998"/>
                </a:lnTo>
                <a:lnTo>
                  <a:pt x="53322" y="172911"/>
                </a:lnTo>
                <a:lnTo>
                  <a:pt x="67528" y="172220"/>
                </a:lnTo>
                <a:lnTo>
                  <a:pt x="75947" y="163220"/>
                </a:lnTo>
                <a:lnTo>
                  <a:pt x="77088" y="150749"/>
                </a:lnTo>
                <a:lnTo>
                  <a:pt x="62000" y="90691"/>
                </a:lnTo>
                <a:lnTo>
                  <a:pt x="12826" y="40386"/>
                </a:lnTo>
                <a:lnTo>
                  <a:pt x="40004" y="13715"/>
                </a:lnTo>
                <a:lnTo>
                  <a:pt x="49775" y="13715"/>
                </a:lnTo>
                <a:lnTo>
                  <a:pt x="0" y="0"/>
                </a:lnTo>
                <a:close/>
              </a:path>
              <a:path w="548004" h="560069">
                <a:moveTo>
                  <a:pt x="40004" y="13715"/>
                </a:moveTo>
                <a:lnTo>
                  <a:pt x="12826" y="40386"/>
                </a:lnTo>
                <a:lnTo>
                  <a:pt x="62000" y="90691"/>
                </a:lnTo>
                <a:lnTo>
                  <a:pt x="52684" y="53613"/>
                </a:lnTo>
                <a:lnTo>
                  <a:pt x="21335" y="45338"/>
                </a:lnTo>
                <a:lnTo>
                  <a:pt x="44830" y="22351"/>
                </a:lnTo>
                <a:lnTo>
                  <a:pt x="48446" y="22351"/>
                </a:lnTo>
                <a:lnTo>
                  <a:pt x="40004" y="13715"/>
                </a:lnTo>
                <a:close/>
              </a:path>
              <a:path w="548004" h="560069">
                <a:moveTo>
                  <a:pt x="49775" y="13715"/>
                </a:moveTo>
                <a:lnTo>
                  <a:pt x="40004" y="13715"/>
                </a:lnTo>
                <a:lnTo>
                  <a:pt x="88156" y="62975"/>
                </a:lnTo>
                <a:lnTo>
                  <a:pt x="156382" y="80982"/>
                </a:lnTo>
                <a:lnTo>
                  <a:pt x="166494" y="75488"/>
                </a:lnTo>
                <a:lnTo>
                  <a:pt x="173023" y="62461"/>
                </a:lnTo>
                <a:lnTo>
                  <a:pt x="169290" y="50839"/>
                </a:lnTo>
                <a:lnTo>
                  <a:pt x="159003" y="43814"/>
                </a:lnTo>
                <a:lnTo>
                  <a:pt x="49775" y="13715"/>
                </a:lnTo>
                <a:close/>
              </a:path>
              <a:path w="548004" h="560069">
                <a:moveTo>
                  <a:pt x="48446" y="22351"/>
                </a:moveTo>
                <a:lnTo>
                  <a:pt x="44830" y="22351"/>
                </a:lnTo>
                <a:lnTo>
                  <a:pt x="52684" y="53613"/>
                </a:lnTo>
                <a:lnTo>
                  <a:pt x="88156" y="62975"/>
                </a:lnTo>
                <a:lnTo>
                  <a:pt x="48446" y="22351"/>
                </a:lnTo>
                <a:close/>
              </a:path>
              <a:path w="548004" h="560069">
                <a:moveTo>
                  <a:pt x="44830" y="22351"/>
                </a:moveTo>
                <a:lnTo>
                  <a:pt x="21335" y="45338"/>
                </a:lnTo>
                <a:lnTo>
                  <a:pt x="52684" y="53613"/>
                </a:lnTo>
                <a:lnTo>
                  <a:pt x="44830" y="22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82" y="1207312"/>
            <a:ext cx="6438137" cy="4879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025" y="257023"/>
            <a:ext cx="810196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Re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ult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*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: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pi</a:t>
            </a:r>
            <a:r>
              <a:rPr sz="3200" b="1" spc="-1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progr</a:t>
            </a:r>
            <a:r>
              <a:rPr sz="3200" b="1" spc="-20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m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dd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d</a:t>
            </a:r>
            <a:r>
              <a:rPr sz="3200" b="1" spc="-3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c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c</a:t>
            </a:r>
            <a:r>
              <a:rPr sz="3200" b="1" spc="-10" dirty="0">
                <a:solidFill>
                  <a:srgbClr val="0860A8"/>
                </a:solidFill>
                <a:latin typeface="Arial"/>
                <a:cs typeface="Arial"/>
              </a:rPr>
              <a:t>u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mu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l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ator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362" y="6155275"/>
            <a:ext cx="865632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626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*Int</a:t>
            </a:r>
            <a:r>
              <a:rPr sz="1600" spc="-10" dirty="0">
                <a:latin typeface="Arial"/>
                <a:cs typeface="Arial"/>
              </a:rPr>
              <a:t>el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omp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opt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10.7.</a:t>
            </a:r>
            <a:r>
              <a:rPr sz="1600" spc="-10" dirty="0">
                <a:latin typeface="Arial"/>
                <a:cs typeface="Arial"/>
              </a:rPr>
              <a:t>3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dua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(four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HW</a:t>
            </a:r>
            <a:r>
              <a:rPr sz="1600" spc="-10" dirty="0">
                <a:latin typeface="Arial"/>
                <a:cs typeface="Arial"/>
              </a:rPr>
              <a:t> thread)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®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Core</a:t>
            </a:r>
            <a:r>
              <a:rPr sz="1575" baseline="26455" dirty="0">
                <a:latin typeface="Arial"/>
                <a:cs typeface="Arial"/>
              </a:rPr>
              <a:t>T</a:t>
            </a:r>
            <a:r>
              <a:rPr sz="1575" spc="7" baseline="26455" dirty="0">
                <a:latin typeface="Arial"/>
                <a:cs typeface="Arial"/>
              </a:rPr>
              <a:t>M</a:t>
            </a:r>
            <a:r>
              <a:rPr sz="1575" baseline="26455" dirty="0">
                <a:latin typeface="Arial"/>
                <a:cs typeface="Arial"/>
              </a:rPr>
              <a:t> </a:t>
            </a:r>
            <a:r>
              <a:rPr sz="1575" spc="-195" baseline="264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i5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proc</a:t>
            </a:r>
            <a:r>
              <a:rPr sz="1600" spc="-10" dirty="0">
                <a:latin typeface="Arial"/>
                <a:cs typeface="Arial"/>
              </a:rPr>
              <a:t>ess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1.</a:t>
            </a:r>
            <a:r>
              <a:rPr sz="1600" spc="-10" dirty="0">
                <a:latin typeface="Arial"/>
                <a:cs typeface="Arial"/>
              </a:rPr>
              <a:t>7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z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4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DDR</a:t>
            </a:r>
            <a:r>
              <a:rPr sz="1600" spc="-10" dirty="0">
                <a:latin typeface="Arial"/>
                <a:cs typeface="Arial"/>
              </a:rPr>
              <a:t>3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memor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1.33</a:t>
            </a:r>
            <a:r>
              <a:rPr sz="1600" spc="-10" dirty="0">
                <a:latin typeface="Arial"/>
                <a:cs typeface="Arial"/>
              </a:rPr>
              <a:t>3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z.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185"/>
              </a:lnSpc>
            </a:pPr>
            <a:r>
              <a:rPr sz="1200" b="1" spc="-10" dirty="0">
                <a:latin typeface="Tahoma"/>
                <a:cs typeface="Tahoma"/>
              </a:rPr>
              <a:t>57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362" y="853837"/>
            <a:ext cx="80276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380"/>
              </a:lnSpc>
              <a:buFont typeface="Arial"/>
              <a:buChar char="•"/>
              <a:tabLst>
                <a:tab pos="238760" algn="l"/>
              </a:tabLst>
            </a:pPr>
            <a:r>
              <a:rPr sz="2000" dirty="0">
                <a:latin typeface="Arial"/>
                <a:cs typeface="Arial"/>
              </a:rPr>
              <a:t>Orig</a:t>
            </a:r>
            <a:r>
              <a:rPr sz="2000" spc="-5" dirty="0">
                <a:latin typeface="Arial"/>
                <a:cs typeface="Arial"/>
              </a:rPr>
              <a:t>ina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Serial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</a:t>
            </a:r>
            <a:r>
              <a:rPr sz="2000" dirty="0">
                <a:latin typeface="Arial"/>
                <a:cs typeface="Arial"/>
              </a:rPr>
              <a:t>h </a:t>
            </a:r>
            <a:r>
              <a:rPr sz="2000" spc="-5" dirty="0">
                <a:latin typeface="Arial"/>
                <a:cs typeface="Arial"/>
              </a:rPr>
              <a:t>10000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00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nd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6"/>
          <p:cNvGraphicFramePr>
            <a:graphicFrameLocks noGrp="1"/>
          </p:cNvGraphicFramePr>
          <p:nvPr/>
        </p:nvGraphicFramePr>
        <p:xfrm>
          <a:off x="5609590" y="2638551"/>
          <a:ext cx="3082542" cy="2496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092"/>
                <a:gridCol w="1031367"/>
                <a:gridCol w="1053083"/>
              </a:tblGrid>
              <a:tr h="914400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9705" marR="170815" indent="207010">
                        <a:lnSpc>
                          <a:spcPct val="125000"/>
                        </a:lnSpc>
                      </a:pPr>
                      <a:r>
                        <a:rPr sz="2700" spc="-7" baseline="-1697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SPMD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1135" marR="180340" indent="-1270" algn="ctr">
                        <a:lnSpc>
                          <a:spcPct val="125000"/>
                        </a:lnSpc>
                      </a:pPr>
                      <a:r>
                        <a:rPr sz="2700" spc="-7" baseline="-1697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SPMD</a:t>
                      </a: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padded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lang="en-US" altLang="zh-CN" sz="1800" spc="-5" dirty="0" smtClean="0">
                          <a:latin typeface="Arial"/>
                          <a:cs typeface="Arial"/>
                        </a:rPr>
                        <a:t>2.53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1.0</a:t>
                      </a: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lang="en-US" altLang="zh-CN" sz="1800" spc="-5" dirty="0" smtClean="0">
                          <a:latin typeface="Arial"/>
                          <a:cs typeface="Arial"/>
                        </a:rPr>
                        <a:t>2.57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0.6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lang="en-US" altLang="zh-CN" sz="1800" spc="-5" dirty="0" smtClean="0">
                          <a:latin typeface="Arial"/>
                          <a:cs typeface="Arial"/>
                        </a:rPr>
                        <a:t>2.38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0.5</a:t>
                      </a:r>
                      <a:r>
                        <a:rPr sz="1800" dirty="0" smtClean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25" y="567038"/>
            <a:ext cx="712978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we</a:t>
            </a:r>
            <a:r>
              <a:rPr sz="3200" b="1" spc="-2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re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lly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d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to</a:t>
            </a:r>
            <a:r>
              <a:rPr sz="3200" b="1" spc="-2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d</a:t>
            </a:r>
            <a:r>
              <a:rPr sz="3200" b="1" spc="-2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our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arr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y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239678"/>
            <a:ext cx="8160384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592455" indent="-225425">
              <a:lnSpc>
                <a:spcPct val="100000"/>
              </a:lnSpc>
              <a:buFont typeface="Arial"/>
              <a:buChar char="•"/>
              <a:tabLst>
                <a:tab pos="238760" algn="l"/>
                <a:tab pos="2168525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ay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kno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cache </a:t>
            </a:r>
            <a:r>
              <a:rPr sz="2400" spc="-5" dirty="0">
                <a:latin typeface="Arial"/>
                <a:cs typeface="Arial"/>
              </a:rPr>
              <a:t>architecture</a:t>
            </a:r>
            <a:r>
              <a:rPr sz="2400" dirty="0">
                <a:latin typeface="Arial"/>
                <a:cs typeface="Arial"/>
              </a:rPr>
              <a:t>.	Move</a:t>
            </a:r>
            <a:r>
              <a:rPr sz="2400" spc="-10" dirty="0">
                <a:latin typeface="Arial"/>
                <a:cs typeface="Arial"/>
              </a:rPr>
              <a:t> 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ach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ith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differen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siz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 cache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sof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erfo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mance</a:t>
            </a:r>
            <a:r>
              <a:rPr sz="2400" spc="-5" dirty="0">
                <a:latin typeface="Arial"/>
                <a:cs typeface="Arial"/>
              </a:rPr>
              <a:t> fal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ar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 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se sh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rin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8211" y="6610774"/>
            <a:ext cx="193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ahoma"/>
                <a:cs typeface="Tahoma"/>
              </a:rPr>
              <a:t>58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spc="-25" dirty="0" smtClean="0">
                <a:solidFill>
                  <a:schemeClr val="tx1"/>
                </a:solidFill>
              </a:rPr>
              <a:t>Exercise</a:t>
            </a:r>
            <a:r>
              <a:rPr lang="en-US" sz="5400" spc="15" dirty="0" smtClean="0">
                <a:solidFill>
                  <a:schemeClr val="tx1"/>
                </a:solidFill>
              </a:rPr>
              <a:t> </a:t>
            </a:r>
            <a:r>
              <a:rPr lang="en-US" sz="5400" spc="-25" dirty="0" smtClean="0">
                <a:solidFill>
                  <a:schemeClr val="tx1"/>
                </a:solidFill>
              </a:rPr>
              <a:t>3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7459" y="6563866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88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402" y="0"/>
            <a:ext cx="76949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Ex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mpl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: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Pi with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a </a:t>
            </a:r>
            <a:r>
              <a:rPr sz="3200" b="1" spc="-10" dirty="0">
                <a:solidFill>
                  <a:srgbClr val="0860A8"/>
                </a:solidFill>
                <a:latin typeface="Arial"/>
                <a:cs typeface="Arial"/>
              </a:rPr>
              <a:t>l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oop</a:t>
            </a:r>
            <a:r>
              <a:rPr sz="3200" b="1" spc="-3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an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d</a:t>
            </a:r>
            <a:r>
              <a:rPr sz="3200" b="1" spc="-2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r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duct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725" y="834548"/>
            <a:ext cx="442277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740000"/>
                </a:solidFill>
                <a:latin typeface="Arial"/>
                <a:cs typeface="Arial"/>
              </a:rPr>
              <a:t>#includ</a:t>
            </a:r>
            <a:r>
              <a:rPr sz="2400" b="1" spc="-15" dirty="0">
                <a:solidFill>
                  <a:srgbClr val="740000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74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740000"/>
                </a:solidFill>
                <a:latin typeface="Arial"/>
                <a:cs typeface="Arial"/>
              </a:rPr>
              <a:t>&lt;omp.</a:t>
            </a:r>
            <a:r>
              <a:rPr sz="2400" b="1" spc="-20" dirty="0">
                <a:solidFill>
                  <a:srgbClr val="740000"/>
                </a:solidFill>
                <a:latin typeface="Arial"/>
                <a:cs typeface="Arial"/>
              </a:rPr>
              <a:t>h</a:t>
            </a:r>
            <a:r>
              <a:rPr sz="2400" b="1" spc="-15" dirty="0">
                <a:solidFill>
                  <a:srgbClr val="740000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static l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num_step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00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00; 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7687" y="1200562"/>
            <a:ext cx="16878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doub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step;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725" y="1932082"/>
            <a:ext cx="518160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438784" algn="l"/>
                <a:tab pos="1997710" algn="l"/>
              </a:tabLst>
            </a:pPr>
            <a:r>
              <a:rPr sz="2400" spc="-10" dirty="0">
                <a:latin typeface="Arial"/>
                <a:cs typeface="Arial"/>
              </a:rPr>
              <a:t>{	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i;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bl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i,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0.0;</a:t>
            </a:r>
            <a:endParaRPr sz="24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step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1.0/(dou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m_step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2400" b="1" spc="-5" dirty="0">
                <a:solidFill>
                  <a:srgbClr val="740000"/>
                </a:solidFill>
                <a:latin typeface="Arial"/>
                <a:cs typeface="Arial"/>
              </a:rPr>
              <a:t>#pra</a:t>
            </a:r>
            <a:r>
              <a:rPr sz="2400" b="1" spc="-10" dirty="0">
                <a:solidFill>
                  <a:srgbClr val="740000"/>
                </a:solidFill>
                <a:latin typeface="Arial"/>
                <a:cs typeface="Arial"/>
              </a:rPr>
              <a:t>g</a:t>
            </a:r>
            <a:r>
              <a:rPr sz="2400" b="1" spc="-5" dirty="0">
                <a:solidFill>
                  <a:srgbClr val="7400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740000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74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740000"/>
                </a:solidFill>
                <a:latin typeface="Arial"/>
                <a:cs typeface="Arial"/>
              </a:rPr>
              <a:t>omp</a:t>
            </a:r>
            <a:r>
              <a:rPr sz="2400" b="1" spc="-10" dirty="0">
                <a:solidFill>
                  <a:srgbClr val="74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740000"/>
                </a:solidFill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693" y="3029743"/>
            <a:ext cx="1441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400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072" y="3395503"/>
            <a:ext cx="13785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740000"/>
                </a:solidFill>
                <a:latin typeface="Arial"/>
                <a:cs typeface="Arial"/>
              </a:rPr>
              <a:t>dou</a:t>
            </a:r>
            <a:r>
              <a:rPr sz="2400" b="1" spc="-25" dirty="0">
                <a:solidFill>
                  <a:srgbClr val="740000"/>
                </a:solidFill>
                <a:latin typeface="Arial"/>
                <a:cs typeface="Arial"/>
              </a:rPr>
              <a:t>b</a:t>
            </a:r>
            <a:r>
              <a:rPr sz="2400" b="1" spc="-10" dirty="0">
                <a:solidFill>
                  <a:srgbClr val="740000"/>
                </a:solidFill>
                <a:latin typeface="Arial"/>
                <a:cs typeface="Arial"/>
              </a:rPr>
              <a:t>le</a:t>
            </a:r>
            <a:r>
              <a:rPr sz="2400" b="1" spc="-5" dirty="0">
                <a:solidFill>
                  <a:srgbClr val="74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740000"/>
                </a:solidFill>
                <a:latin typeface="Arial"/>
                <a:cs typeface="Arial"/>
              </a:rPr>
              <a:t>x</a:t>
            </a:r>
            <a:r>
              <a:rPr sz="2400" b="1" dirty="0">
                <a:solidFill>
                  <a:srgbClr val="74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777" y="3761270"/>
            <a:ext cx="509714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740000"/>
                </a:solidFill>
                <a:latin typeface="Arial"/>
                <a:cs typeface="Arial"/>
              </a:rPr>
              <a:t>#</a:t>
            </a:r>
            <a:r>
              <a:rPr sz="2400" b="1" spc="-10" dirty="0">
                <a:solidFill>
                  <a:srgbClr val="740000"/>
                </a:solidFill>
                <a:latin typeface="Arial"/>
                <a:cs typeface="Arial"/>
              </a:rPr>
              <a:t>p</a:t>
            </a:r>
            <a:r>
              <a:rPr sz="2400" b="1" spc="-5" dirty="0">
                <a:solidFill>
                  <a:srgbClr val="740000"/>
                </a:solidFill>
                <a:latin typeface="Arial"/>
                <a:cs typeface="Arial"/>
              </a:rPr>
              <a:t>ragm</a:t>
            </a:r>
            <a:r>
              <a:rPr sz="2400" b="1" dirty="0">
                <a:solidFill>
                  <a:srgbClr val="74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74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40000"/>
                </a:solidFill>
                <a:latin typeface="Arial"/>
                <a:cs typeface="Arial"/>
              </a:rPr>
              <a:t>omp</a:t>
            </a:r>
            <a:r>
              <a:rPr sz="2400" b="1" spc="-15" dirty="0">
                <a:solidFill>
                  <a:srgbClr val="74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40000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740000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74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740000"/>
                </a:solidFill>
                <a:latin typeface="Arial"/>
                <a:cs typeface="Arial"/>
              </a:rPr>
              <a:t>d</a:t>
            </a:r>
            <a:r>
              <a:rPr sz="2400" b="1" spc="-10" dirty="0">
                <a:solidFill>
                  <a:srgbClr val="740000"/>
                </a:solidFill>
                <a:latin typeface="Arial"/>
                <a:cs typeface="Arial"/>
              </a:rPr>
              <a:t>u</a:t>
            </a:r>
            <a:r>
              <a:rPr sz="2400" b="1" spc="-5" dirty="0">
                <a:solidFill>
                  <a:srgbClr val="740000"/>
                </a:solidFill>
                <a:latin typeface="Arial"/>
                <a:cs typeface="Arial"/>
              </a:rPr>
              <a:t>ction(+:sum)</a:t>
            </a:r>
            <a:endParaRPr sz="2400">
              <a:latin typeface="Arial"/>
              <a:cs typeface="Arial"/>
            </a:endParaRPr>
          </a:p>
          <a:p>
            <a:pPr marL="1167765" marR="1008380" indent="-74549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=0;i&lt;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num_steps</a:t>
            </a:r>
            <a:r>
              <a:rPr sz="2400" spc="-10" dirty="0">
                <a:latin typeface="Arial"/>
                <a:cs typeface="Arial"/>
              </a:rPr>
              <a:t>;</a:t>
            </a:r>
            <a:r>
              <a:rPr sz="2400" spc="-5" dirty="0">
                <a:latin typeface="Arial"/>
                <a:cs typeface="Arial"/>
              </a:rPr>
              <a:t> i</a:t>
            </a:r>
            <a:r>
              <a:rPr sz="2400" spc="-15" dirty="0">
                <a:latin typeface="Arial"/>
                <a:cs typeface="Arial"/>
              </a:rPr>
              <a:t>++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{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= </a:t>
            </a:r>
            <a:r>
              <a:rPr sz="2400" dirty="0">
                <a:latin typeface="Arial"/>
                <a:cs typeface="Arial"/>
              </a:rPr>
              <a:t>(i+0.5)</a:t>
            </a:r>
            <a:r>
              <a:rPr sz="2400" spc="-5" dirty="0">
                <a:latin typeface="Arial"/>
                <a:cs typeface="Arial"/>
              </a:rPr>
              <a:t>*step;</a:t>
            </a:r>
            <a:endParaRPr sz="2400">
              <a:latin typeface="Arial"/>
              <a:cs typeface="Arial"/>
            </a:endParaRPr>
          </a:p>
          <a:p>
            <a:pPr marL="11677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sum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4.0/</a:t>
            </a:r>
            <a:r>
              <a:rPr sz="2400" spc="-5" dirty="0">
                <a:latin typeface="Arial"/>
                <a:cs typeface="Arial"/>
              </a:rPr>
              <a:t>(1.0+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*</a:t>
            </a:r>
            <a:r>
              <a:rPr sz="2400" spc="-10" dirty="0">
                <a:latin typeface="Arial"/>
                <a:cs typeface="Arial"/>
              </a:rPr>
              <a:t>x);</a:t>
            </a:r>
            <a:endParaRPr sz="2400">
              <a:latin typeface="Arial"/>
              <a:cs typeface="Arial"/>
            </a:endParaRPr>
          </a:p>
          <a:p>
            <a:pPr marL="422275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989" y="5590647"/>
            <a:ext cx="1441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400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4569" y="5956407"/>
            <a:ext cx="21323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tep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15" dirty="0">
                <a:latin typeface="Arial"/>
                <a:cs typeface="Arial"/>
              </a:rPr>
              <a:t>m;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725" y="6322224"/>
            <a:ext cx="1276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7250" y="3095307"/>
            <a:ext cx="4305300" cy="584835"/>
          </a:xfrm>
          <a:prstGeom prst="rect">
            <a:avLst/>
          </a:prstGeom>
          <a:solidFill>
            <a:srgbClr val="F1F1F1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321310">
              <a:lnSpc>
                <a:spcPct val="100000"/>
              </a:lnSpc>
            </a:pPr>
            <a:r>
              <a:rPr sz="1600" spc="-15" dirty="0">
                <a:latin typeface="Arial Unicode MS"/>
                <a:cs typeface="Arial Unicode MS"/>
              </a:rPr>
              <a:t>Creat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sc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r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lo</a:t>
            </a:r>
            <a:r>
              <a:rPr sz="1600" spc="-5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ea</a:t>
            </a:r>
            <a:r>
              <a:rPr sz="1600" spc="-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h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thread</a:t>
            </a:r>
            <a:r>
              <a:rPr sz="1600" spc="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3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ho</a:t>
            </a:r>
            <a:r>
              <a:rPr sz="1600" spc="-10" dirty="0">
                <a:latin typeface="Arial Unicode MS"/>
                <a:cs typeface="Arial Unicode MS"/>
              </a:rPr>
              <a:t>ld v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u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15" dirty="0">
                <a:latin typeface="Arial Unicode MS"/>
                <a:cs typeface="Arial Unicode MS"/>
              </a:rPr>
              <a:t> o</a:t>
            </a:r>
            <a:r>
              <a:rPr sz="1600" spc="-5" dirty="0">
                <a:latin typeface="Arial Unicode MS"/>
                <a:cs typeface="Arial Unicode MS"/>
              </a:rPr>
              <a:t>f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x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ente</a:t>
            </a:r>
            <a:r>
              <a:rPr sz="1600" spc="-10" dirty="0">
                <a:latin typeface="Arial Unicode MS"/>
                <a:cs typeface="Arial Unicode MS"/>
              </a:rPr>
              <a:t>r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f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ea</a:t>
            </a:r>
            <a:r>
              <a:rPr sz="1600" spc="-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h</a:t>
            </a:r>
            <a:r>
              <a:rPr sz="1600" spc="-5" dirty="0">
                <a:latin typeface="Arial Unicode MS"/>
                <a:cs typeface="Arial Unicode MS"/>
              </a:rPr>
              <a:t> i</a:t>
            </a:r>
            <a:r>
              <a:rPr sz="1600" spc="-15" dirty="0">
                <a:latin typeface="Arial Unicode MS"/>
                <a:cs typeface="Arial Unicode MS"/>
              </a:rPr>
              <a:t>nterval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8323" y="3430071"/>
            <a:ext cx="1830070" cy="171450"/>
          </a:xfrm>
          <a:custGeom>
            <a:avLst/>
            <a:gdLst/>
            <a:ahLst/>
            <a:cxnLst/>
            <a:rect l="l" t="t" r="r" b="b"/>
            <a:pathLst>
              <a:path w="1830070" h="171450">
                <a:moveTo>
                  <a:pt x="148036" y="0"/>
                </a:moveTo>
                <a:lnTo>
                  <a:pt x="139445" y="2738"/>
                </a:lnTo>
                <a:lnTo>
                  <a:pt x="0" y="91003"/>
                </a:lnTo>
                <a:lnTo>
                  <a:pt x="145541" y="168854"/>
                </a:lnTo>
                <a:lnTo>
                  <a:pt x="157345" y="170910"/>
                </a:lnTo>
                <a:lnTo>
                  <a:pt x="167860" y="165681"/>
                </a:lnTo>
                <a:lnTo>
                  <a:pt x="172546" y="152424"/>
                </a:lnTo>
                <a:lnTo>
                  <a:pt x="170304" y="141823"/>
                </a:lnTo>
                <a:lnTo>
                  <a:pt x="110952" y="108656"/>
                </a:lnTo>
                <a:lnTo>
                  <a:pt x="38481" y="108656"/>
                </a:lnTo>
                <a:lnTo>
                  <a:pt x="37083" y="70556"/>
                </a:lnTo>
                <a:lnTo>
                  <a:pt x="107534" y="67989"/>
                </a:lnTo>
                <a:lnTo>
                  <a:pt x="159765" y="34869"/>
                </a:lnTo>
                <a:lnTo>
                  <a:pt x="167366" y="25635"/>
                </a:lnTo>
                <a:lnTo>
                  <a:pt x="168045" y="13922"/>
                </a:lnTo>
                <a:lnTo>
                  <a:pt x="158555" y="3126"/>
                </a:lnTo>
                <a:lnTo>
                  <a:pt x="148036" y="0"/>
                </a:lnTo>
                <a:close/>
              </a:path>
              <a:path w="1830070" h="171450">
                <a:moveTo>
                  <a:pt x="107534" y="67989"/>
                </a:moveTo>
                <a:lnTo>
                  <a:pt x="37083" y="70556"/>
                </a:lnTo>
                <a:lnTo>
                  <a:pt x="38481" y="108656"/>
                </a:lnTo>
                <a:lnTo>
                  <a:pt x="106515" y="106177"/>
                </a:lnTo>
                <a:lnTo>
                  <a:pt x="105725" y="105735"/>
                </a:lnTo>
                <a:lnTo>
                  <a:pt x="48006" y="105735"/>
                </a:lnTo>
                <a:lnTo>
                  <a:pt x="46862" y="72842"/>
                </a:lnTo>
                <a:lnTo>
                  <a:pt x="99880" y="72842"/>
                </a:lnTo>
                <a:lnTo>
                  <a:pt x="107534" y="67989"/>
                </a:lnTo>
                <a:close/>
              </a:path>
              <a:path w="1830070" h="171450">
                <a:moveTo>
                  <a:pt x="106515" y="106177"/>
                </a:moveTo>
                <a:lnTo>
                  <a:pt x="38481" y="108656"/>
                </a:lnTo>
                <a:lnTo>
                  <a:pt x="110952" y="108656"/>
                </a:lnTo>
                <a:lnTo>
                  <a:pt x="106515" y="106177"/>
                </a:lnTo>
                <a:close/>
              </a:path>
              <a:path w="1830070" h="171450">
                <a:moveTo>
                  <a:pt x="1828291" y="5278"/>
                </a:moveTo>
                <a:lnTo>
                  <a:pt x="107534" y="67989"/>
                </a:lnTo>
                <a:lnTo>
                  <a:pt x="75044" y="88590"/>
                </a:lnTo>
                <a:lnTo>
                  <a:pt x="106515" y="106177"/>
                </a:lnTo>
                <a:lnTo>
                  <a:pt x="1829562" y="43378"/>
                </a:lnTo>
                <a:lnTo>
                  <a:pt x="1828291" y="5278"/>
                </a:lnTo>
                <a:close/>
              </a:path>
              <a:path w="1830070" h="171450">
                <a:moveTo>
                  <a:pt x="46862" y="72842"/>
                </a:moveTo>
                <a:lnTo>
                  <a:pt x="48006" y="105735"/>
                </a:lnTo>
                <a:lnTo>
                  <a:pt x="75044" y="88590"/>
                </a:lnTo>
                <a:lnTo>
                  <a:pt x="46862" y="72842"/>
                </a:lnTo>
                <a:close/>
              </a:path>
              <a:path w="1830070" h="171450">
                <a:moveTo>
                  <a:pt x="75044" y="88590"/>
                </a:moveTo>
                <a:lnTo>
                  <a:pt x="48006" y="105735"/>
                </a:lnTo>
                <a:lnTo>
                  <a:pt x="105725" y="105735"/>
                </a:lnTo>
                <a:lnTo>
                  <a:pt x="75044" y="88590"/>
                </a:lnTo>
                <a:close/>
              </a:path>
              <a:path w="1830070" h="171450">
                <a:moveTo>
                  <a:pt x="99880" y="72842"/>
                </a:moveTo>
                <a:lnTo>
                  <a:pt x="46862" y="72842"/>
                </a:lnTo>
                <a:lnTo>
                  <a:pt x="75044" y="88590"/>
                </a:lnTo>
                <a:lnTo>
                  <a:pt x="99880" y="72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6900" y="1988311"/>
            <a:ext cx="3295650" cy="831215"/>
          </a:xfrm>
          <a:custGeom>
            <a:avLst/>
            <a:gdLst/>
            <a:ahLst/>
            <a:cxnLst/>
            <a:rect l="l" t="t" r="r" b="b"/>
            <a:pathLst>
              <a:path w="3295650" h="831214">
                <a:moveTo>
                  <a:pt x="0" y="0"/>
                </a:moveTo>
                <a:lnTo>
                  <a:pt x="0" y="830961"/>
                </a:lnTo>
                <a:lnTo>
                  <a:pt x="3295650" y="83096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6900" y="1988273"/>
            <a:ext cx="3295650" cy="831215"/>
          </a:xfrm>
          <a:custGeom>
            <a:avLst/>
            <a:gdLst/>
            <a:ahLst/>
            <a:cxnLst/>
            <a:rect l="l" t="t" r="r" b="b"/>
            <a:pathLst>
              <a:path w="3295650" h="831214">
                <a:moveTo>
                  <a:pt x="0" y="830999"/>
                </a:moveTo>
                <a:lnTo>
                  <a:pt x="3295650" y="830999"/>
                </a:lnTo>
                <a:lnTo>
                  <a:pt x="3295650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76900" y="1988273"/>
            <a:ext cx="3295650" cy="831215"/>
          </a:xfrm>
          <a:prstGeom prst="rect">
            <a:avLst/>
          </a:prstGeom>
          <a:solidFill>
            <a:srgbClr val="F1F1F1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184150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Create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team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of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threads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20" dirty="0">
                <a:latin typeface="Arial Unicode MS"/>
                <a:cs typeface="Arial Unicode MS"/>
              </a:rPr>
              <a:t>…</a:t>
            </a:r>
            <a:r>
              <a:rPr sz="1600" spc="-10" dirty="0">
                <a:latin typeface="Arial Unicode MS"/>
                <a:cs typeface="Arial Unicode MS"/>
              </a:rPr>
              <a:t> without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paral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el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con</a:t>
            </a:r>
            <a:r>
              <a:rPr sz="1600" spc="-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truct,</a:t>
            </a:r>
            <a:r>
              <a:rPr sz="1600" spc="2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you’ll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ne</a:t>
            </a:r>
            <a:r>
              <a:rPr sz="1600" spc="-5" dirty="0">
                <a:latin typeface="Arial Unicode MS"/>
                <a:cs typeface="Arial Unicode MS"/>
              </a:rPr>
              <a:t>v</a:t>
            </a:r>
            <a:r>
              <a:rPr sz="1600" spc="-15" dirty="0">
                <a:latin typeface="Arial Unicode MS"/>
                <a:cs typeface="Arial Unicode MS"/>
              </a:rPr>
              <a:t>e</a:t>
            </a:r>
            <a:r>
              <a:rPr sz="1600" spc="-10" dirty="0">
                <a:latin typeface="Arial Unicode MS"/>
                <a:cs typeface="Arial Unicode MS"/>
              </a:rPr>
              <a:t>r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ha</a:t>
            </a:r>
            <a:r>
              <a:rPr sz="1600" spc="-5" dirty="0">
                <a:latin typeface="Arial Unicode MS"/>
                <a:cs typeface="Arial Unicode MS"/>
              </a:rPr>
              <a:t>v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more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than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on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thread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8972" y="2564510"/>
            <a:ext cx="1450975" cy="314960"/>
          </a:xfrm>
          <a:custGeom>
            <a:avLst/>
            <a:gdLst/>
            <a:ahLst/>
            <a:cxnLst/>
            <a:rect l="l" t="t" r="r" b="b"/>
            <a:pathLst>
              <a:path w="1450975" h="314960">
                <a:moveTo>
                  <a:pt x="135482" y="146037"/>
                </a:moveTo>
                <a:lnTo>
                  <a:pt x="127380" y="149860"/>
                </a:lnTo>
                <a:lnTo>
                  <a:pt x="0" y="254762"/>
                </a:lnTo>
                <a:lnTo>
                  <a:pt x="154050" y="313943"/>
                </a:lnTo>
                <a:lnTo>
                  <a:pt x="166214" y="314395"/>
                </a:lnTo>
                <a:lnTo>
                  <a:pt x="176083" y="307592"/>
                </a:lnTo>
                <a:lnTo>
                  <a:pt x="178917" y="293744"/>
                </a:lnTo>
                <a:lnTo>
                  <a:pt x="175005" y="283479"/>
                </a:lnTo>
                <a:lnTo>
                  <a:pt x="135166" y="267462"/>
                </a:lnTo>
                <a:lnTo>
                  <a:pt x="40386" y="267462"/>
                </a:lnTo>
                <a:lnTo>
                  <a:pt x="34289" y="229869"/>
                </a:lnTo>
                <a:lnTo>
                  <a:pt x="103871" y="218531"/>
                </a:lnTo>
                <a:lnTo>
                  <a:pt x="151511" y="179197"/>
                </a:lnTo>
                <a:lnTo>
                  <a:pt x="157917" y="168977"/>
                </a:lnTo>
                <a:lnTo>
                  <a:pt x="157046" y="157231"/>
                </a:lnTo>
                <a:lnTo>
                  <a:pt x="146330" y="147792"/>
                </a:lnTo>
                <a:lnTo>
                  <a:pt x="135482" y="146037"/>
                </a:lnTo>
                <a:close/>
              </a:path>
              <a:path w="1450975" h="314960">
                <a:moveTo>
                  <a:pt x="103871" y="218531"/>
                </a:moveTo>
                <a:lnTo>
                  <a:pt x="34289" y="229869"/>
                </a:lnTo>
                <a:lnTo>
                  <a:pt x="40386" y="267462"/>
                </a:lnTo>
                <a:lnTo>
                  <a:pt x="65324" y="263398"/>
                </a:lnTo>
                <a:lnTo>
                  <a:pt x="49529" y="263398"/>
                </a:lnTo>
                <a:lnTo>
                  <a:pt x="44196" y="230886"/>
                </a:lnTo>
                <a:lnTo>
                  <a:pt x="88907" y="230886"/>
                </a:lnTo>
                <a:lnTo>
                  <a:pt x="103871" y="218531"/>
                </a:lnTo>
                <a:close/>
              </a:path>
              <a:path w="1450975" h="314960">
                <a:moveTo>
                  <a:pt x="107830" y="256471"/>
                </a:moveTo>
                <a:lnTo>
                  <a:pt x="40386" y="267462"/>
                </a:lnTo>
                <a:lnTo>
                  <a:pt x="135166" y="267462"/>
                </a:lnTo>
                <a:lnTo>
                  <a:pt x="107830" y="256471"/>
                </a:lnTo>
                <a:close/>
              </a:path>
              <a:path w="1450975" h="314960">
                <a:moveTo>
                  <a:pt x="44196" y="230886"/>
                </a:moveTo>
                <a:lnTo>
                  <a:pt x="49529" y="263398"/>
                </a:lnTo>
                <a:lnTo>
                  <a:pt x="74264" y="242975"/>
                </a:lnTo>
                <a:lnTo>
                  <a:pt x="44196" y="230886"/>
                </a:lnTo>
                <a:close/>
              </a:path>
              <a:path w="1450975" h="314960">
                <a:moveTo>
                  <a:pt x="74264" y="242975"/>
                </a:moveTo>
                <a:lnTo>
                  <a:pt x="49529" y="263398"/>
                </a:lnTo>
                <a:lnTo>
                  <a:pt x="65324" y="263398"/>
                </a:lnTo>
                <a:lnTo>
                  <a:pt x="107830" y="256471"/>
                </a:lnTo>
                <a:lnTo>
                  <a:pt x="74264" y="242975"/>
                </a:lnTo>
                <a:close/>
              </a:path>
              <a:path w="1450975" h="314960">
                <a:moveTo>
                  <a:pt x="1444878" y="0"/>
                </a:moveTo>
                <a:lnTo>
                  <a:pt x="103871" y="218531"/>
                </a:lnTo>
                <a:lnTo>
                  <a:pt x="74264" y="242975"/>
                </a:lnTo>
                <a:lnTo>
                  <a:pt x="107830" y="256471"/>
                </a:lnTo>
                <a:lnTo>
                  <a:pt x="1450975" y="37591"/>
                </a:lnTo>
                <a:lnTo>
                  <a:pt x="1444878" y="0"/>
                </a:lnTo>
                <a:close/>
              </a:path>
              <a:path w="1450975" h="314960">
                <a:moveTo>
                  <a:pt x="88907" y="230886"/>
                </a:moveTo>
                <a:lnTo>
                  <a:pt x="44196" y="230886"/>
                </a:lnTo>
                <a:lnTo>
                  <a:pt x="74264" y="242975"/>
                </a:lnTo>
                <a:lnTo>
                  <a:pt x="88907" y="230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62700" y="4293273"/>
            <a:ext cx="2609850" cy="1569720"/>
          </a:xfrm>
          <a:prstGeom prst="rect">
            <a:avLst/>
          </a:prstGeom>
          <a:solidFill>
            <a:srgbClr val="F1F1F1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370840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Break </a:t>
            </a:r>
            <a:r>
              <a:rPr sz="1600" spc="-15" dirty="0">
                <a:latin typeface="Arial Unicode MS"/>
                <a:cs typeface="Arial Unicode MS"/>
              </a:rPr>
              <a:t>u</a:t>
            </a:r>
            <a:r>
              <a:rPr sz="1600" spc="-10" dirty="0">
                <a:latin typeface="Arial Unicode MS"/>
                <a:cs typeface="Arial Unicode MS"/>
              </a:rPr>
              <a:t>p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oo</a:t>
            </a:r>
            <a:r>
              <a:rPr sz="1600" spc="-10" dirty="0">
                <a:latin typeface="Arial Unicode MS"/>
                <a:cs typeface="Arial Unicode MS"/>
              </a:rPr>
              <a:t>p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iterations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an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s</a:t>
            </a:r>
            <a:r>
              <a:rPr sz="1600" spc="-10" dirty="0">
                <a:latin typeface="Arial Unicode MS"/>
                <a:cs typeface="Arial Unicode MS"/>
              </a:rPr>
              <a:t>si</a:t>
            </a:r>
            <a:r>
              <a:rPr sz="1600" spc="-15" dirty="0">
                <a:latin typeface="Arial Unicode MS"/>
                <a:cs typeface="Arial Unicode MS"/>
              </a:rPr>
              <a:t>g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them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</a:t>
            </a:r>
            <a:r>
              <a:rPr sz="1600" spc="-15" dirty="0">
                <a:latin typeface="Arial Unicode MS"/>
                <a:cs typeface="Arial Unicode MS"/>
              </a:rPr>
              <a:t>r</a:t>
            </a:r>
            <a:r>
              <a:rPr sz="1600" spc="-10" dirty="0">
                <a:latin typeface="Arial Unicode MS"/>
                <a:cs typeface="Arial Unicode MS"/>
              </a:rPr>
              <a:t>eads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20" dirty="0">
                <a:latin typeface="Arial Unicode MS"/>
                <a:cs typeface="Arial Unicode MS"/>
              </a:rPr>
              <a:t>…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setting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up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reduct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nt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s</a:t>
            </a:r>
            <a:r>
              <a:rPr sz="1600" spc="-15" dirty="0">
                <a:latin typeface="Arial Unicode MS"/>
                <a:cs typeface="Arial Unicode MS"/>
              </a:rPr>
              <a:t>um.</a:t>
            </a:r>
            <a:endParaRPr sz="1600">
              <a:latin typeface="Arial Unicode MS"/>
              <a:cs typeface="Arial Unicode MS"/>
            </a:endParaRPr>
          </a:p>
          <a:p>
            <a:pPr marL="86360" marR="64135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Note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20" dirty="0">
                <a:latin typeface="Arial Unicode MS"/>
                <a:cs typeface="Arial Unicode MS"/>
              </a:rPr>
              <a:t>…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oop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nd</a:t>
            </a:r>
            <a:r>
              <a:rPr sz="1600" spc="-10" dirty="0">
                <a:latin typeface="Arial Unicode MS"/>
                <a:cs typeface="Arial Unicode MS"/>
              </a:rPr>
              <a:t>ix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is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2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 t</a:t>
            </a:r>
            <a:r>
              <a:rPr sz="1600" dirty="0">
                <a:latin typeface="Arial Unicode MS"/>
                <a:cs typeface="Arial Unicode MS"/>
              </a:rPr>
              <a:t>h</a:t>
            </a:r>
            <a:r>
              <a:rPr sz="1600" spc="-10" dirty="0">
                <a:latin typeface="Arial Unicode MS"/>
                <a:cs typeface="Arial Unicode MS"/>
              </a:rPr>
              <a:t>read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b</a:t>
            </a:r>
            <a:r>
              <a:rPr sz="1600" spc="-10" dirty="0">
                <a:latin typeface="Arial Unicode MS"/>
                <a:cs typeface="Arial Unicode MS"/>
              </a:rPr>
              <a:t>y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defau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5" dirty="0">
                <a:latin typeface="Arial Unicode MS"/>
                <a:cs typeface="Arial Unicode MS"/>
              </a:rPr>
              <a:t>t.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05322" y="4095750"/>
            <a:ext cx="870585" cy="795655"/>
          </a:xfrm>
          <a:custGeom>
            <a:avLst/>
            <a:gdLst/>
            <a:ahLst/>
            <a:cxnLst/>
            <a:rect l="l" t="t" r="r" b="b"/>
            <a:pathLst>
              <a:path w="870585" h="795654">
                <a:moveTo>
                  <a:pt x="55895" y="50583"/>
                </a:moveTo>
                <a:lnTo>
                  <a:pt x="67303" y="87044"/>
                </a:lnTo>
                <a:lnTo>
                  <a:pt x="844550" y="795147"/>
                </a:lnTo>
                <a:lnTo>
                  <a:pt x="870203" y="766952"/>
                </a:lnTo>
                <a:lnTo>
                  <a:pt x="92124" y="57983"/>
                </a:lnTo>
                <a:lnTo>
                  <a:pt x="55895" y="50583"/>
                </a:lnTo>
                <a:close/>
              </a:path>
              <a:path w="870585" h="795654">
                <a:moveTo>
                  <a:pt x="0" y="0"/>
                </a:moveTo>
                <a:lnTo>
                  <a:pt x="49402" y="157352"/>
                </a:lnTo>
                <a:lnTo>
                  <a:pt x="53756" y="164596"/>
                </a:lnTo>
                <a:lnTo>
                  <a:pt x="63773" y="169475"/>
                </a:lnTo>
                <a:lnTo>
                  <a:pt x="77840" y="167710"/>
                </a:lnTo>
                <a:lnTo>
                  <a:pt x="85429" y="158280"/>
                </a:lnTo>
                <a:lnTo>
                  <a:pt x="85725" y="145923"/>
                </a:lnTo>
                <a:lnTo>
                  <a:pt x="67303" y="87044"/>
                </a:lnTo>
                <a:lnTo>
                  <a:pt x="15112" y="39497"/>
                </a:lnTo>
                <a:lnTo>
                  <a:pt x="40893" y="11302"/>
                </a:lnTo>
                <a:lnTo>
                  <a:pt x="53011" y="11302"/>
                </a:lnTo>
                <a:lnTo>
                  <a:pt x="0" y="0"/>
                </a:lnTo>
                <a:close/>
              </a:path>
              <a:path w="870585" h="795654">
                <a:moveTo>
                  <a:pt x="40893" y="11302"/>
                </a:moveTo>
                <a:lnTo>
                  <a:pt x="15112" y="39497"/>
                </a:lnTo>
                <a:lnTo>
                  <a:pt x="67303" y="87044"/>
                </a:lnTo>
                <a:lnTo>
                  <a:pt x="55895" y="50583"/>
                </a:lnTo>
                <a:lnTo>
                  <a:pt x="24002" y="44068"/>
                </a:lnTo>
                <a:lnTo>
                  <a:pt x="46227" y="19685"/>
                </a:lnTo>
                <a:lnTo>
                  <a:pt x="50093" y="19685"/>
                </a:lnTo>
                <a:lnTo>
                  <a:pt x="40893" y="11302"/>
                </a:lnTo>
                <a:close/>
              </a:path>
              <a:path w="870585" h="795654">
                <a:moveTo>
                  <a:pt x="53011" y="11302"/>
                </a:moveTo>
                <a:lnTo>
                  <a:pt x="40893" y="11302"/>
                </a:lnTo>
                <a:lnTo>
                  <a:pt x="92124" y="57983"/>
                </a:lnTo>
                <a:lnTo>
                  <a:pt x="160234" y="71894"/>
                </a:lnTo>
                <a:lnTo>
                  <a:pt x="170453" y="66062"/>
                </a:lnTo>
                <a:lnTo>
                  <a:pt x="176434" y="52785"/>
                </a:lnTo>
                <a:lnTo>
                  <a:pt x="172204" y="41085"/>
                </a:lnTo>
                <a:lnTo>
                  <a:pt x="161416" y="34417"/>
                </a:lnTo>
                <a:lnTo>
                  <a:pt x="53011" y="11302"/>
                </a:lnTo>
                <a:close/>
              </a:path>
              <a:path w="870585" h="795654">
                <a:moveTo>
                  <a:pt x="50093" y="19685"/>
                </a:moveTo>
                <a:lnTo>
                  <a:pt x="46227" y="19685"/>
                </a:lnTo>
                <a:lnTo>
                  <a:pt x="55895" y="50583"/>
                </a:lnTo>
                <a:lnTo>
                  <a:pt x="92124" y="57983"/>
                </a:lnTo>
                <a:lnTo>
                  <a:pt x="50093" y="19685"/>
                </a:lnTo>
                <a:close/>
              </a:path>
              <a:path w="870585" h="795654">
                <a:moveTo>
                  <a:pt x="46227" y="19685"/>
                </a:moveTo>
                <a:lnTo>
                  <a:pt x="24002" y="44068"/>
                </a:lnTo>
                <a:lnTo>
                  <a:pt x="55895" y="50583"/>
                </a:lnTo>
                <a:lnTo>
                  <a:pt x="46227" y="19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8470" y="6611415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91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464" rIns="0" bIns="0" rtlCol="0">
            <a:spAutoFit/>
          </a:bodyPr>
          <a:lstStyle/>
          <a:p>
            <a:pPr marL="147320">
              <a:lnSpc>
                <a:spcPct val="100000"/>
              </a:lnSpc>
            </a:pPr>
            <a:r>
              <a:rPr dirty="0"/>
              <a:t>Loops</a:t>
            </a:r>
            <a:r>
              <a:rPr spc="-4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700" y="1498130"/>
            <a:ext cx="8270875" cy="3382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Arial"/>
                <a:cs typeface="Arial"/>
              </a:rPr>
              <a:t>Made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40000"/>
                </a:solidFill>
                <a:latin typeface="Courier New"/>
                <a:cs typeface="Courier New"/>
              </a:rPr>
              <a:t>schedule(runtime</a:t>
            </a:r>
            <a:r>
              <a:rPr sz="2400" b="1" dirty="0">
                <a:solidFill>
                  <a:srgbClr val="740000"/>
                </a:solidFill>
                <a:latin typeface="Courier New"/>
                <a:cs typeface="Courier New"/>
              </a:rPr>
              <a:t>)</a:t>
            </a:r>
            <a:r>
              <a:rPr sz="2400" b="1" spc="-819" dirty="0">
                <a:solidFill>
                  <a:srgbClr val="74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ful</a:t>
            </a:r>
            <a:endParaRPr sz="2400">
              <a:latin typeface="Arial"/>
              <a:cs typeface="Arial"/>
            </a:endParaRPr>
          </a:p>
          <a:p>
            <a:pPr marL="588645" lvl="1" indent="-236220">
              <a:lnSpc>
                <a:spcPts val="2390"/>
              </a:lnSpc>
              <a:spcBef>
                <a:spcPts val="125"/>
              </a:spcBef>
              <a:buFont typeface="Verdana"/>
              <a:buChar char="–"/>
              <a:tabLst>
                <a:tab pos="58928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get/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wit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libr</a:t>
            </a:r>
            <a:r>
              <a:rPr sz="2000" dirty="0">
                <a:latin typeface="Arial"/>
                <a:cs typeface="Arial"/>
              </a:rPr>
              <a:t>ary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-5" dirty="0">
                <a:latin typeface="Arial"/>
                <a:cs typeface="Arial"/>
              </a:rPr>
              <a:t>utines</a:t>
            </a:r>
            <a:endParaRPr sz="2000">
              <a:latin typeface="Arial"/>
              <a:cs typeface="Arial"/>
            </a:endParaRPr>
          </a:p>
          <a:p>
            <a:pPr marL="2627630" marR="2348230">
              <a:lnSpc>
                <a:spcPts val="2960"/>
              </a:lnSpc>
              <a:spcBef>
                <a:spcPts val="20"/>
              </a:spcBef>
            </a:pPr>
            <a:r>
              <a:rPr sz="2400" b="1" spc="-5" dirty="0">
                <a:solidFill>
                  <a:srgbClr val="740000"/>
                </a:solidFill>
                <a:latin typeface="Courier New"/>
                <a:cs typeface="Courier New"/>
              </a:rPr>
              <a:t>omp_se</a:t>
            </a:r>
            <a:r>
              <a:rPr sz="2400" b="1" spc="-15" dirty="0">
                <a:solidFill>
                  <a:srgbClr val="740000"/>
                </a:solidFill>
                <a:latin typeface="Courier New"/>
                <a:cs typeface="Courier New"/>
              </a:rPr>
              <a:t>t_</a:t>
            </a:r>
            <a:r>
              <a:rPr sz="2400" b="1" spc="-5" dirty="0">
                <a:solidFill>
                  <a:srgbClr val="740000"/>
                </a:solidFill>
                <a:latin typeface="Courier New"/>
                <a:cs typeface="Courier New"/>
              </a:rPr>
              <a:t>schedu</a:t>
            </a:r>
            <a:r>
              <a:rPr sz="2400" b="1" spc="-15" dirty="0">
                <a:solidFill>
                  <a:srgbClr val="740000"/>
                </a:solidFill>
                <a:latin typeface="Courier New"/>
                <a:cs typeface="Courier New"/>
              </a:rPr>
              <a:t>l</a:t>
            </a:r>
            <a:r>
              <a:rPr sz="2400" b="1" spc="-10" dirty="0">
                <a:solidFill>
                  <a:srgbClr val="740000"/>
                </a:solidFill>
                <a:latin typeface="Courier New"/>
                <a:cs typeface="Courier New"/>
              </a:rPr>
              <a:t>e</a:t>
            </a:r>
            <a:r>
              <a:rPr sz="2400" b="1" spc="-5" dirty="0">
                <a:solidFill>
                  <a:srgbClr val="740000"/>
                </a:solidFill>
                <a:latin typeface="Courier New"/>
                <a:cs typeface="Courier New"/>
              </a:rPr>
              <a:t>() omp_ge</a:t>
            </a:r>
            <a:r>
              <a:rPr sz="2400" b="1" spc="-15" dirty="0">
                <a:solidFill>
                  <a:srgbClr val="740000"/>
                </a:solidFill>
                <a:latin typeface="Courier New"/>
                <a:cs typeface="Courier New"/>
              </a:rPr>
              <a:t>t_</a:t>
            </a:r>
            <a:r>
              <a:rPr sz="2400" b="1" spc="-5" dirty="0">
                <a:solidFill>
                  <a:srgbClr val="740000"/>
                </a:solidFill>
                <a:latin typeface="Courier New"/>
                <a:cs typeface="Courier New"/>
              </a:rPr>
              <a:t>schedu</a:t>
            </a:r>
            <a:r>
              <a:rPr sz="2400" b="1" spc="-15" dirty="0">
                <a:solidFill>
                  <a:srgbClr val="740000"/>
                </a:solidFill>
                <a:latin typeface="Courier New"/>
                <a:cs typeface="Courier New"/>
              </a:rPr>
              <a:t>l</a:t>
            </a:r>
            <a:r>
              <a:rPr sz="2400" b="1" spc="-10" dirty="0">
                <a:solidFill>
                  <a:srgbClr val="740000"/>
                </a:solidFill>
                <a:latin typeface="Courier New"/>
                <a:cs typeface="Courier New"/>
              </a:rPr>
              <a:t>e</a:t>
            </a:r>
            <a:r>
              <a:rPr sz="2400" b="1" spc="-5" dirty="0">
                <a:solidFill>
                  <a:srgbClr val="740000"/>
                </a:solidFill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  <a:p>
            <a:pPr marL="588645" lvl="1" indent="-236220">
              <a:lnSpc>
                <a:spcPct val="100000"/>
              </a:lnSpc>
              <a:spcBef>
                <a:spcPts val="75"/>
              </a:spcBef>
              <a:buFont typeface="Verdana"/>
              <a:buChar char="–"/>
              <a:tabLst>
                <a:tab pos="589280" algn="l"/>
              </a:tabLst>
            </a:pPr>
            <a:r>
              <a:rPr sz="2000" spc="-5" dirty="0">
                <a:latin typeface="Arial"/>
                <a:cs typeface="Arial"/>
              </a:rPr>
              <a:t>allo</a:t>
            </a:r>
            <a:r>
              <a:rPr sz="2000" dirty="0">
                <a:latin typeface="Arial"/>
                <a:cs typeface="Arial"/>
              </a:rPr>
              <a:t>w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plemen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imple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hedul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kinds</a:t>
            </a:r>
            <a:endParaRPr sz="2000">
              <a:latin typeface="Arial"/>
              <a:cs typeface="Arial"/>
            </a:endParaRPr>
          </a:p>
          <a:p>
            <a:pPr marL="238125" marR="5080" indent="-225425">
              <a:lnSpc>
                <a:spcPts val="2390"/>
              </a:lnSpc>
              <a:spcBef>
                <a:spcPts val="565"/>
              </a:spcBef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ne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sche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ul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400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740000"/>
                </a:solidFill>
                <a:latin typeface="Arial"/>
                <a:cs typeface="Arial"/>
              </a:rPr>
              <a:t>U</a:t>
            </a:r>
            <a:r>
              <a:rPr sz="2400" b="1" spc="-20" dirty="0">
                <a:solidFill>
                  <a:srgbClr val="740000"/>
                </a:solidFill>
                <a:latin typeface="Arial"/>
                <a:cs typeface="Arial"/>
              </a:rPr>
              <a:t>TO</a:t>
            </a:r>
            <a:r>
              <a:rPr sz="2400" b="1" spc="10" dirty="0">
                <a:solidFill>
                  <a:srgbClr val="74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reedom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runtime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eter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sche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ul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tera</a:t>
            </a:r>
            <a:r>
              <a:rPr sz="2400" spc="-5" dirty="0">
                <a:latin typeface="Arial"/>
                <a:cs typeface="Arial"/>
              </a:rPr>
              <a:t>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threads.</a:t>
            </a:r>
            <a:endParaRPr sz="2400">
              <a:latin typeface="Arial"/>
              <a:cs typeface="Arial"/>
            </a:endParaRPr>
          </a:p>
          <a:p>
            <a:pPr marL="238125" indent="-225425">
              <a:lnSpc>
                <a:spcPts val="2635"/>
              </a:lnSpc>
              <a:spcBef>
                <a:spcPts val="85"/>
              </a:spcBef>
              <a:buFont typeface="Arial"/>
              <a:buChar char="•"/>
              <a:tabLst>
                <a:tab pos="23876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C+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 </a:t>
            </a:r>
            <a:r>
              <a:rPr sz="2400" spc="-5" dirty="0">
                <a:latin typeface="Arial"/>
                <a:cs typeface="Arial"/>
              </a:rPr>
              <a:t>iterator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tr</a:t>
            </a:r>
            <a:r>
              <a:rPr sz="2400" spc="-5" dirty="0">
                <a:latin typeface="Arial"/>
                <a:cs typeface="Arial"/>
              </a:rPr>
              <a:t>ol</a:t>
            </a:r>
            <a:endParaRPr sz="2400">
              <a:latin typeface="Arial"/>
              <a:cs typeface="Arial"/>
            </a:endParaRPr>
          </a:p>
          <a:p>
            <a:pPr marL="238125">
              <a:lnSpc>
                <a:spcPts val="2635"/>
              </a:lnSpc>
            </a:pPr>
            <a:r>
              <a:rPr sz="2400" dirty="0">
                <a:latin typeface="Arial"/>
                <a:cs typeface="Arial"/>
              </a:rPr>
              <a:t>variab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ops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spc="-25" dirty="0" smtClean="0">
                <a:solidFill>
                  <a:schemeClr val="tx1"/>
                </a:solidFill>
              </a:rPr>
              <a:t>Exercise</a:t>
            </a:r>
            <a:r>
              <a:rPr lang="en-US" sz="5400" spc="15" dirty="0" smtClean="0">
                <a:solidFill>
                  <a:schemeClr val="tx1"/>
                </a:solidFill>
              </a:rPr>
              <a:t> </a:t>
            </a:r>
            <a:r>
              <a:rPr lang="en-US" sz="5400" spc="-25" dirty="0" smtClean="0">
                <a:solidFill>
                  <a:schemeClr val="tx1"/>
                </a:solidFill>
              </a:rPr>
              <a:t>4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970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6673169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Times New Roman"/>
                <a:cs typeface="Times New Roman"/>
              </a:rPr>
              <a:t>69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807347"/>
            <a:ext cx="18465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#in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c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lud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4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0" dirty="0">
                <a:solidFill>
                  <a:srgbClr val="740000"/>
                </a:solidFill>
                <a:latin typeface="Arial Unicode MS"/>
                <a:cs typeface="Arial Unicode MS"/>
              </a:rPr>
              <a:t>&lt;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p.h&gt;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011" y="1068967"/>
            <a:ext cx="330644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static 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spc="-10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dirty="0">
                <a:latin typeface="Arial Unicode MS"/>
                <a:cs typeface="Arial Unicode MS"/>
              </a:rPr>
              <a:t>g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m_ste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s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1</a:t>
            </a:r>
            <a:r>
              <a:rPr sz="1800" spc="-10" dirty="0">
                <a:latin typeface="Arial Unicode MS"/>
                <a:cs typeface="Arial Unicode MS"/>
              </a:rPr>
              <a:t>0</a:t>
            </a:r>
            <a:r>
              <a:rPr sz="1800" spc="-5" dirty="0">
                <a:latin typeface="Arial Unicode MS"/>
                <a:cs typeface="Arial Unicode MS"/>
              </a:rPr>
              <a:t>0</a:t>
            </a:r>
            <a:r>
              <a:rPr sz="1800" spc="-10" dirty="0">
                <a:latin typeface="Arial Unicode MS"/>
                <a:cs typeface="Arial Unicode MS"/>
              </a:rPr>
              <a:t>0</a:t>
            </a:r>
            <a:r>
              <a:rPr sz="1800" spc="-5" dirty="0">
                <a:latin typeface="Arial Unicode MS"/>
                <a:cs typeface="Arial Unicode MS"/>
              </a:rPr>
              <a:t>0</a:t>
            </a:r>
            <a:r>
              <a:rPr sz="1800" spc="-10" dirty="0">
                <a:latin typeface="Arial Unicode MS"/>
                <a:cs typeface="Arial Unicode MS"/>
              </a:rPr>
              <a:t>0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  <a:p>
            <a:pPr marL="12700" marR="55753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#de</a:t>
            </a:r>
            <a:r>
              <a:rPr sz="1800" b="1" spc="0" dirty="0">
                <a:solidFill>
                  <a:srgbClr val="740000"/>
                </a:solidFill>
                <a:latin typeface="Arial Unicode MS"/>
                <a:cs typeface="Arial Unicode MS"/>
              </a:rPr>
              <a:t>f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4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NU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M_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THREADS</a:t>
            </a:r>
            <a:r>
              <a:rPr sz="1800" b="1" spc="-5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2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vo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d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ma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4157" y="1068967"/>
            <a:ext cx="1270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spc="-10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u</a:t>
            </a:r>
            <a:r>
              <a:rPr sz="1800" spc="-10" dirty="0">
                <a:latin typeface="Arial Unicode MS"/>
                <a:cs typeface="Arial Unicode MS"/>
              </a:rPr>
              <a:t>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e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011" y="1891938"/>
            <a:ext cx="60382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3465" algn="l"/>
                <a:tab pos="1866900" algn="l"/>
                <a:tab pos="2882900" algn="l"/>
              </a:tabLst>
            </a:pPr>
            <a:r>
              <a:rPr sz="1800" dirty="0">
                <a:latin typeface="Arial Unicode MS"/>
                <a:cs typeface="Arial Unicode MS"/>
              </a:rPr>
              <a:t>{	</a:t>
            </a:r>
            <a:r>
              <a:rPr sz="1800" spc="-10" dirty="0">
                <a:latin typeface="Arial Unicode MS"/>
                <a:cs typeface="Arial Unicode MS"/>
              </a:rPr>
              <a:t>doub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e	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;	step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1</a:t>
            </a:r>
            <a:r>
              <a:rPr sz="1800" dirty="0">
                <a:latin typeface="Arial Unicode MS"/>
                <a:cs typeface="Arial Unicode MS"/>
              </a:rPr>
              <a:t>.0/(</a:t>
            </a:r>
            <a:r>
              <a:rPr sz="1800" spc="-10" dirty="0">
                <a:latin typeface="Arial Unicode MS"/>
                <a:cs typeface="Arial Unicode MS"/>
              </a:rPr>
              <a:t>doub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dirty="0">
                <a:latin typeface="Arial Unicode MS"/>
                <a:cs typeface="Arial Unicode MS"/>
              </a:rPr>
              <a:t>)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nu</a:t>
            </a:r>
            <a:r>
              <a:rPr sz="1800" dirty="0">
                <a:latin typeface="Arial Unicode MS"/>
                <a:cs typeface="Arial Unicode MS"/>
              </a:rPr>
              <a:t>m_st</a:t>
            </a:r>
            <a:r>
              <a:rPr sz="1800" spc="-10" dirty="0">
                <a:latin typeface="Arial Unicode MS"/>
                <a:cs typeface="Arial Unicode MS"/>
              </a:rPr>
              <a:t>ep</a:t>
            </a:r>
            <a:r>
              <a:rPr sz="1800" spc="-5" dirty="0">
                <a:latin typeface="Arial Unicode MS"/>
                <a:cs typeface="Arial Unicode MS"/>
              </a:rPr>
              <a:t>s</a:t>
            </a:r>
            <a:r>
              <a:rPr sz="1800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011" y="2166501"/>
            <a:ext cx="5313680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p_s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t_num_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re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(N</a:t>
            </a:r>
            <a:r>
              <a:rPr sz="18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M_TH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EAD</a:t>
            </a:r>
            <a:r>
              <a:rPr sz="18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);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#p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gm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3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p 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pa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l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l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el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{</a:t>
            </a:r>
            <a:endParaRPr sz="1800">
              <a:latin typeface="Arial Unicode MS"/>
              <a:cs typeface="Arial Unicode MS"/>
            </a:endParaRPr>
          </a:p>
          <a:p>
            <a:pPr marL="901065" marR="984250" indent="89535">
              <a:lnSpc>
                <a:spcPct val="100000"/>
              </a:lnSpc>
              <a:tabLst>
                <a:tab pos="2120265" algn="l"/>
                <a:tab pos="2667000" algn="l"/>
              </a:tabLst>
            </a:pP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spc="-10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i, i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,nthr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s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r>
              <a:rPr sz="1800" dirty="0">
                <a:latin typeface="Arial Unicode MS"/>
                <a:cs typeface="Arial Unicode MS"/>
              </a:rPr>
              <a:t>	</a:t>
            </a: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spc="-10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u</a:t>
            </a:r>
            <a:r>
              <a:rPr sz="1800" spc="-10" dirty="0">
                <a:latin typeface="Arial Unicode MS"/>
                <a:cs typeface="Arial Unicode MS"/>
              </a:rPr>
              <a:t>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e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x,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sum;</a:t>
            </a:r>
            <a:r>
              <a:rPr sz="1800" spc="-5" dirty="0">
                <a:latin typeface="Arial Unicode MS"/>
                <a:cs typeface="Arial Unicode MS"/>
              </a:rPr>
              <a:t> i</a:t>
            </a:r>
            <a:r>
              <a:rPr sz="1800" dirty="0">
                <a:latin typeface="Arial Unicode MS"/>
                <a:cs typeface="Arial Unicode MS"/>
              </a:rPr>
              <a:t>d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om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_g</a:t>
            </a:r>
            <a:r>
              <a:rPr sz="1800" spc="-10" dirty="0">
                <a:latin typeface="Arial Unicode MS"/>
                <a:cs typeface="Arial Unicode MS"/>
              </a:rPr>
              <a:t>et_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hr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_n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</a:t>
            </a:r>
            <a:r>
              <a:rPr sz="1800" spc="-10" dirty="0">
                <a:latin typeface="Arial Unicode MS"/>
                <a:cs typeface="Arial Unicode MS"/>
              </a:rPr>
              <a:t>();</a:t>
            </a:r>
            <a:r>
              <a:rPr sz="1800" spc="-5" dirty="0">
                <a:latin typeface="Arial Unicode MS"/>
                <a:cs typeface="Arial Unicode MS"/>
              </a:rPr>
              <a:t> nth</a:t>
            </a:r>
            <a:r>
              <a:rPr sz="1800" dirty="0">
                <a:latin typeface="Arial Unicode MS"/>
                <a:cs typeface="Arial Unicode MS"/>
              </a:rPr>
              <a:t>rds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om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_g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dirty="0">
                <a:latin typeface="Arial Unicode MS"/>
                <a:cs typeface="Arial Unicode MS"/>
              </a:rPr>
              <a:t>t_n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m_thre</a:t>
            </a:r>
            <a:r>
              <a:rPr sz="1800" spc="-10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ds</a:t>
            </a:r>
            <a:r>
              <a:rPr sz="1800" spc="-10" dirty="0">
                <a:latin typeface="Arial Unicode MS"/>
                <a:cs typeface="Arial Unicode MS"/>
              </a:rPr>
              <a:t>();</a:t>
            </a:r>
            <a:r>
              <a:rPr sz="1800" spc="-5" dirty="0">
                <a:latin typeface="Arial Unicode MS"/>
                <a:cs typeface="Arial Unicode MS"/>
              </a:rPr>
              <a:t> i</a:t>
            </a:r>
            <a:r>
              <a:rPr sz="1800" dirty="0">
                <a:latin typeface="Arial Unicode MS"/>
                <a:cs typeface="Arial Unicode MS"/>
              </a:rPr>
              <a:t>f (id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==</a:t>
            </a:r>
            <a:r>
              <a:rPr sz="1800" spc="-5" dirty="0">
                <a:latin typeface="Arial Unicode MS"/>
                <a:cs typeface="Arial Unicode MS"/>
              </a:rPr>
              <a:t> 0</a:t>
            </a:r>
            <a:r>
              <a:rPr sz="1800" dirty="0">
                <a:latin typeface="Arial Unicode MS"/>
                <a:cs typeface="Arial Unicode MS"/>
              </a:rPr>
              <a:t>)	</a:t>
            </a:r>
            <a:r>
              <a:rPr sz="1800" spc="-5" dirty="0">
                <a:latin typeface="Arial Unicode MS"/>
                <a:cs typeface="Arial Unicode MS"/>
              </a:rPr>
              <a:t>nth</a:t>
            </a:r>
            <a:r>
              <a:rPr sz="1800" dirty="0">
                <a:latin typeface="Arial Unicode MS"/>
                <a:cs typeface="Arial Unicode MS"/>
              </a:rPr>
              <a:t>re</a:t>
            </a:r>
            <a:r>
              <a:rPr sz="1800" spc="-10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s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nth</a:t>
            </a:r>
            <a:r>
              <a:rPr sz="1800" dirty="0">
                <a:latin typeface="Arial Unicode MS"/>
                <a:cs typeface="Arial Unicode MS"/>
              </a:rPr>
              <a:t>rd</a:t>
            </a:r>
            <a:r>
              <a:rPr sz="1800" spc="-5" dirty="0">
                <a:latin typeface="Arial Unicode MS"/>
                <a:cs typeface="Arial Unicode MS"/>
              </a:rPr>
              <a:t>s;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1856" y="4087122"/>
            <a:ext cx="490664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spc="-3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o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_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g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et_thr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d_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();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nt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3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_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ge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t_num_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();</a:t>
            </a:r>
            <a:endParaRPr sz="1800">
              <a:latin typeface="Arial Unicode MS"/>
              <a:cs typeface="Arial Unicode MS"/>
            </a:endParaRPr>
          </a:p>
          <a:p>
            <a:pPr marL="1076325" marR="5080" indent="-9144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for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=id,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sum=0.0;i&lt;</a:t>
            </a:r>
            <a:r>
              <a:rPr sz="1800" spc="-5" dirty="0">
                <a:latin typeface="Arial Unicode MS"/>
                <a:cs typeface="Arial Unicode MS"/>
              </a:rPr>
              <a:t> 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m_ste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s;</a:t>
            </a:r>
            <a:r>
              <a:rPr sz="1800" spc="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i+nthr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spc="-5" dirty="0">
                <a:latin typeface="Arial Unicode MS"/>
                <a:cs typeface="Arial Unicode MS"/>
              </a:rPr>
              <a:t>s</a:t>
            </a:r>
            <a:r>
              <a:rPr sz="1800" spc="-10" dirty="0">
                <a:latin typeface="Arial Unicode MS"/>
                <a:cs typeface="Arial Unicode MS"/>
              </a:rPr>
              <a:t>){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x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(i+0.5)</a:t>
            </a:r>
            <a:r>
              <a:rPr sz="1800" spc="-10" dirty="0">
                <a:latin typeface="Arial Unicode MS"/>
                <a:cs typeface="Arial Unicode MS"/>
              </a:rPr>
              <a:t>*</a:t>
            </a:r>
            <a:r>
              <a:rPr sz="1800" dirty="0">
                <a:latin typeface="Arial Unicode MS"/>
                <a:cs typeface="Arial Unicode MS"/>
              </a:rPr>
              <a:t>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  <a:p>
            <a:pPr marL="1076325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sum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+=</a:t>
            </a:r>
            <a:r>
              <a:rPr sz="1800" spc="-5" dirty="0">
                <a:latin typeface="Arial Unicode MS"/>
                <a:cs typeface="Arial Unicode MS"/>
              </a:rPr>
              <a:t> 4.0</a:t>
            </a:r>
            <a:r>
              <a:rPr sz="1800" spc="-10" dirty="0">
                <a:latin typeface="Arial Unicode MS"/>
                <a:cs typeface="Arial Unicode MS"/>
              </a:rPr>
              <a:t>/(1.0+x*x);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24" y="5458976"/>
            <a:ext cx="239903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}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#p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g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ma</a:t>
            </a:r>
            <a:r>
              <a:rPr sz="1800" b="1" spc="-3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18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c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ic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l</a:t>
            </a:r>
            <a:endParaRPr sz="1800">
              <a:latin typeface="Arial Unicode MS"/>
              <a:cs typeface="Arial Unicode MS"/>
            </a:endParaRPr>
          </a:p>
          <a:p>
            <a:pPr marL="672465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i</a:t>
            </a:r>
            <a:r>
              <a:rPr sz="1800" spc="-10" dirty="0">
                <a:latin typeface="Arial Unicode MS"/>
                <a:cs typeface="Arial Unicode MS"/>
              </a:rPr>
              <a:t> +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dirty="0">
                <a:latin typeface="Arial Unicode MS"/>
                <a:cs typeface="Arial Unicode MS"/>
              </a:rPr>
              <a:t> s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 *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s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011" y="6282241"/>
            <a:ext cx="1022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}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}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962" y="136958"/>
            <a:ext cx="86277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  <a:tabLst>
                <a:tab pos="2722880" algn="l"/>
              </a:tabLst>
            </a:pPr>
            <a:r>
              <a:rPr sz="2800" b="1" spc="-20" dirty="0">
                <a:solidFill>
                  <a:srgbClr val="0860A8"/>
                </a:solidFill>
                <a:latin typeface="Arial"/>
                <a:cs typeface="Arial"/>
              </a:rPr>
              <a:t>Example:</a:t>
            </a:r>
            <a:r>
              <a:rPr sz="2800" b="1" spc="-2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Usin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a	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cr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tical</a:t>
            </a:r>
            <a:r>
              <a:rPr sz="2000" b="1" spc="-5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sectio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n</a:t>
            </a:r>
            <a:r>
              <a:rPr sz="2000" b="1" spc="-2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re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o</a:t>
            </a:r>
            <a:r>
              <a:rPr sz="2000" b="1" spc="-30" dirty="0">
                <a:solidFill>
                  <a:srgbClr val="0860A8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e 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pact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false</a:t>
            </a:r>
            <a:r>
              <a:rPr sz="2000" b="1" spc="-3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shar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08500" y="5635625"/>
            <a:ext cx="4254500" cy="1069975"/>
          </a:xfrm>
          <a:custGeom>
            <a:avLst/>
            <a:gdLst/>
            <a:ahLst/>
            <a:cxnLst/>
            <a:rect l="l" t="t" r="r" b="b"/>
            <a:pathLst>
              <a:path w="4254500" h="1069975">
                <a:moveTo>
                  <a:pt x="0" y="0"/>
                </a:moveTo>
                <a:lnTo>
                  <a:pt x="0" y="1069975"/>
                </a:lnTo>
                <a:lnTo>
                  <a:pt x="4254500" y="1069975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8500" y="5635625"/>
            <a:ext cx="4254500" cy="1069975"/>
          </a:xfrm>
          <a:custGeom>
            <a:avLst/>
            <a:gdLst/>
            <a:ahLst/>
            <a:cxnLst/>
            <a:rect l="l" t="t" r="r" b="b"/>
            <a:pathLst>
              <a:path w="4254500" h="1069975">
                <a:moveTo>
                  <a:pt x="0" y="1069975"/>
                </a:moveTo>
                <a:lnTo>
                  <a:pt x="4254500" y="1069975"/>
                </a:lnTo>
                <a:lnTo>
                  <a:pt x="4254500" y="0"/>
                </a:lnTo>
                <a:lnTo>
                  <a:pt x="0" y="0"/>
                </a:lnTo>
                <a:lnTo>
                  <a:pt x="0" y="10699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08500" y="5635625"/>
            <a:ext cx="4254500" cy="1069975"/>
          </a:xfrm>
          <a:prstGeom prst="rect">
            <a:avLst/>
          </a:prstGeom>
          <a:solidFill>
            <a:srgbClr val="F1F1F1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157480">
              <a:lnSpc>
                <a:spcPct val="100000"/>
              </a:lnSpc>
              <a:tabLst>
                <a:tab pos="3568065" algn="l"/>
              </a:tabLst>
            </a:pPr>
            <a:r>
              <a:rPr sz="1600" spc="-15" dirty="0">
                <a:latin typeface="Arial Unicode MS"/>
                <a:cs typeface="Arial Unicode MS"/>
              </a:rPr>
              <a:t>Sum goe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spc="-15" dirty="0">
                <a:latin typeface="Arial Unicode MS"/>
                <a:cs typeface="Arial Unicode MS"/>
              </a:rPr>
              <a:t>ou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f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sc</a:t>
            </a:r>
            <a:r>
              <a:rPr sz="1600" spc="-15" dirty="0">
                <a:latin typeface="Arial Unicode MS"/>
                <a:cs typeface="Arial Unicode MS"/>
              </a:rPr>
              <a:t>op</a:t>
            </a:r>
            <a:r>
              <a:rPr sz="1600" spc="-5" dirty="0">
                <a:latin typeface="Arial Unicode MS"/>
                <a:cs typeface="Arial Unicode MS"/>
              </a:rPr>
              <a:t>e</a:t>
            </a:r>
            <a:r>
              <a:rPr sz="1600" spc="-10" dirty="0">
                <a:latin typeface="Arial"/>
                <a:cs typeface="Arial"/>
              </a:rPr>
              <a:t>”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be</a:t>
            </a:r>
            <a:r>
              <a:rPr sz="1600" spc="-5" dirty="0">
                <a:latin typeface="Arial Unicode MS"/>
                <a:cs typeface="Arial Unicode MS"/>
              </a:rPr>
              <a:t>y</a:t>
            </a:r>
            <a:r>
              <a:rPr sz="1600" spc="-15" dirty="0">
                <a:latin typeface="Arial Unicode MS"/>
                <a:cs typeface="Arial Unicode MS"/>
              </a:rPr>
              <a:t>on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paral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el</a:t>
            </a:r>
            <a:r>
              <a:rPr sz="1600" spc="-10" dirty="0">
                <a:latin typeface="Arial Unicode MS"/>
                <a:cs typeface="Arial Unicode MS"/>
              </a:rPr>
              <a:t> region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20" dirty="0">
                <a:latin typeface="Arial"/>
                <a:cs typeface="Arial"/>
              </a:rPr>
              <a:t>…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y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u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mu</a:t>
            </a:r>
            <a:r>
              <a:rPr sz="1600" spc="-5" dirty="0">
                <a:latin typeface="Arial Unicode MS"/>
                <a:cs typeface="Arial Unicode MS"/>
              </a:rPr>
              <a:t>st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-15" dirty="0">
                <a:latin typeface="Arial Unicode MS"/>
                <a:cs typeface="Arial Unicode MS"/>
              </a:rPr>
              <a:t>um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it </a:t>
            </a:r>
            <a:r>
              <a:rPr sz="1600" spc="-10" dirty="0">
                <a:latin typeface="Arial Unicode MS"/>
                <a:cs typeface="Arial Unicode MS"/>
              </a:rPr>
              <a:t>in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here</a:t>
            </a:r>
            <a:r>
              <a:rPr sz="1600" spc="-5" dirty="0">
                <a:latin typeface="Arial Unicode MS"/>
                <a:cs typeface="Arial Unicode MS"/>
              </a:rPr>
              <a:t>.</a:t>
            </a:r>
            <a:r>
              <a:rPr sz="1600" dirty="0">
                <a:latin typeface="Arial Unicode MS"/>
                <a:cs typeface="Arial Unicode MS"/>
              </a:rPr>
              <a:t>	</a:t>
            </a:r>
            <a:r>
              <a:rPr sz="1600" spc="-15" dirty="0">
                <a:latin typeface="Arial Unicode MS"/>
                <a:cs typeface="Arial Unicode MS"/>
              </a:rPr>
              <a:t>Mu</a:t>
            </a:r>
            <a:r>
              <a:rPr sz="1600" spc="-5" dirty="0">
                <a:latin typeface="Arial Unicode MS"/>
                <a:cs typeface="Arial Unicode MS"/>
              </a:rPr>
              <a:t>st </a:t>
            </a:r>
            <a:r>
              <a:rPr sz="1600" spc="-15" dirty="0">
                <a:latin typeface="Arial Unicode MS"/>
                <a:cs typeface="Arial Unicode MS"/>
              </a:rPr>
              <a:t>protec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-20" dirty="0">
                <a:latin typeface="Arial Unicode MS"/>
                <a:cs typeface="Arial Unicode MS"/>
              </a:rPr>
              <a:t>um</a:t>
            </a:r>
            <a:r>
              <a:rPr sz="1600" spc="-10" dirty="0">
                <a:latin typeface="Arial Unicode MS"/>
                <a:cs typeface="Arial Unicode MS"/>
              </a:rPr>
              <a:t>m</a:t>
            </a:r>
            <a:r>
              <a:rPr sz="1600" spc="-15" dirty="0">
                <a:latin typeface="Arial Unicode MS"/>
                <a:cs typeface="Arial Unicode MS"/>
              </a:rPr>
              <a:t>at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nt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</a:t>
            </a:r>
            <a:r>
              <a:rPr sz="1600" spc="-5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 in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 crit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 region 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update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do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5" dirty="0">
                <a:latin typeface="Arial Unicode MS"/>
                <a:cs typeface="Arial Unicode MS"/>
              </a:rPr>
              <a:t>t </a:t>
            </a:r>
            <a:r>
              <a:rPr sz="1600" spc="-10" dirty="0">
                <a:latin typeface="Arial Unicode MS"/>
                <a:cs typeface="Arial Unicode MS"/>
              </a:rPr>
              <a:t>conf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ict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89096" y="6061193"/>
            <a:ext cx="819785" cy="171450"/>
          </a:xfrm>
          <a:custGeom>
            <a:avLst/>
            <a:gdLst/>
            <a:ahLst/>
            <a:cxnLst/>
            <a:rect l="l" t="t" r="r" b="b"/>
            <a:pathLst>
              <a:path w="819785" h="171450">
                <a:moveTo>
                  <a:pt x="154169" y="0"/>
                </a:moveTo>
                <a:lnTo>
                  <a:pt x="142493" y="2472"/>
                </a:lnTo>
                <a:lnTo>
                  <a:pt x="0" y="85606"/>
                </a:lnTo>
                <a:lnTo>
                  <a:pt x="142493" y="168740"/>
                </a:lnTo>
                <a:lnTo>
                  <a:pt x="151153" y="171164"/>
                </a:lnTo>
                <a:lnTo>
                  <a:pt x="161575" y="167612"/>
                </a:lnTo>
                <a:lnTo>
                  <a:pt x="170674" y="156447"/>
                </a:lnTo>
                <a:lnTo>
                  <a:pt x="169567" y="144788"/>
                </a:lnTo>
                <a:lnTo>
                  <a:pt x="161670" y="135822"/>
                </a:lnTo>
                <a:lnTo>
                  <a:pt x="108243" y="104656"/>
                </a:lnTo>
                <a:lnTo>
                  <a:pt x="37718" y="104656"/>
                </a:lnTo>
                <a:lnTo>
                  <a:pt x="37718" y="66556"/>
                </a:lnTo>
                <a:lnTo>
                  <a:pt x="105789" y="66556"/>
                </a:lnTo>
                <a:lnTo>
                  <a:pt x="168282" y="28570"/>
                </a:lnTo>
                <a:lnTo>
                  <a:pt x="170078" y="17905"/>
                </a:lnTo>
                <a:lnTo>
                  <a:pt x="164872" y="4829"/>
                </a:lnTo>
                <a:lnTo>
                  <a:pt x="154169" y="0"/>
                </a:lnTo>
                <a:close/>
              </a:path>
              <a:path w="819785" h="171450">
                <a:moveTo>
                  <a:pt x="105789" y="66556"/>
                </a:moveTo>
                <a:lnTo>
                  <a:pt x="37718" y="66556"/>
                </a:lnTo>
                <a:lnTo>
                  <a:pt x="37718" y="104656"/>
                </a:lnTo>
                <a:lnTo>
                  <a:pt x="108243" y="104656"/>
                </a:lnTo>
                <a:lnTo>
                  <a:pt x="103802" y="102065"/>
                </a:lnTo>
                <a:lnTo>
                  <a:pt x="47370" y="102065"/>
                </a:lnTo>
                <a:lnTo>
                  <a:pt x="47370" y="69147"/>
                </a:lnTo>
                <a:lnTo>
                  <a:pt x="101527" y="69147"/>
                </a:lnTo>
                <a:lnTo>
                  <a:pt x="105789" y="66556"/>
                </a:lnTo>
                <a:close/>
              </a:path>
              <a:path w="819785" h="171450">
                <a:moveTo>
                  <a:pt x="819403" y="66556"/>
                </a:moveTo>
                <a:lnTo>
                  <a:pt x="105789" y="66556"/>
                </a:lnTo>
                <a:lnTo>
                  <a:pt x="75006" y="85267"/>
                </a:lnTo>
                <a:lnTo>
                  <a:pt x="108243" y="104656"/>
                </a:lnTo>
                <a:lnTo>
                  <a:pt x="819403" y="104656"/>
                </a:lnTo>
                <a:lnTo>
                  <a:pt x="819403" y="66556"/>
                </a:lnTo>
                <a:close/>
              </a:path>
              <a:path w="819785" h="171450">
                <a:moveTo>
                  <a:pt x="47370" y="69147"/>
                </a:moveTo>
                <a:lnTo>
                  <a:pt x="47370" y="102065"/>
                </a:lnTo>
                <a:lnTo>
                  <a:pt x="75006" y="85267"/>
                </a:lnTo>
                <a:lnTo>
                  <a:pt x="47370" y="69147"/>
                </a:lnTo>
                <a:close/>
              </a:path>
              <a:path w="819785" h="171450">
                <a:moveTo>
                  <a:pt x="75006" y="85267"/>
                </a:moveTo>
                <a:lnTo>
                  <a:pt x="47370" y="102065"/>
                </a:lnTo>
                <a:lnTo>
                  <a:pt x="103802" y="102065"/>
                </a:lnTo>
                <a:lnTo>
                  <a:pt x="75006" y="85267"/>
                </a:lnTo>
                <a:close/>
              </a:path>
              <a:path w="819785" h="171450">
                <a:moveTo>
                  <a:pt x="101527" y="69147"/>
                </a:moveTo>
                <a:lnTo>
                  <a:pt x="47370" y="69147"/>
                </a:lnTo>
                <a:lnTo>
                  <a:pt x="75006" y="85267"/>
                </a:lnTo>
                <a:lnTo>
                  <a:pt x="101527" y="69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15200" y="4648200"/>
            <a:ext cx="144780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240029">
              <a:lnSpc>
                <a:spcPct val="100000"/>
              </a:lnSpc>
            </a:pPr>
            <a:r>
              <a:rPr sz="1600" spc="-20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ar</a:t>
            </a:r>
            <a:r>
              <a:rPr sz="1600" spc="-2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y,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fa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se s</a:t>
            </a:r>
            <a:r>
              <a:rPr sz="1600" spc="-15" dirty="0">
                <a:latin typeface="Arial Unicode MS"/>
                <a:cs typeface="Arial Unicode MS"/>
              </a:rPr>
              <a:t>haring.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51247" y="5086477"/>
            <a:ext cx="2665730" cy="315595"/>
          </a:xfrm>
          <a:custGeom>
            <a:avLst/>
            <a:gdLst/>
            <a:ahLst/>
            <a:cxnLst/>
            <a:rect l="l" t="t" r="r" b="b"/>
            <a:pathLst>
              <a:path w="2665729" h="315595">
                <a:moveTo>
                  <a:pt x="143570" y="144842"/>
                </a:moveTo>
                <a:lnTo>
                  <a:pt x="135127" y="147955"/>
                </a:lnTo>
                <a:lnTo>
                  <a:pt x="0" y="242824"/>
                </a:lnTo>
                <a:lnTo>
                  <a:pt x="148971" y="313690"/>
                </a:lnTo>
                <a:lnTo>
                  <a:pt x="160995" y="315130"/>
                </a:lnTo>
                <a:lnTo>
                  <a:pt x="171289" y="309316"/>
                </a:lnTo>
                <a:lnTo>
                  <a:pt x="175283" y="295828"/>
                </a:lnTo>
                <a:lnTo>
                  <a:pt x="172446" y="285342"/>
                </a:lnTo>
                <a:lnTo>
                  <a:pt x="118621" y="258572"/>
                </a:lnTo>
                <a:lnTo>
                  <a:pt x="39242" y="258572"/>
                </a:lnTo>
                <a:lnTo>
                  <a:pt x="36067" y="220599"/>
                </a:lnTo>
                <a:lnTo>
                  <a:pt x="106334" y="214696"/>
                </a:lnTo>
                <a:lnTo>
                  <a:pt x="156972" y="179197"/>
                </a:lnTo>
                <a:lnTo>
                  <a:pt x="164126" y="169557"/>
                </a:lnTo>
                <a:lnTo>
                  <a:pt x="164208" y="157835"/>
                </a:lnTo>
                <a:lnTo>
                  <a:pt x="154238" y="147508"/>
                </a:lnTo>
                <a:lnTo>
                  <a:pt x="143570" y="144842"/>
                </a:lnTo>
                <a:close/>
              </a:path>
              <a:path w="2665729" h="315595">
                <a:moveTo>
                  <a:pt x="106334" y="214696"/>
                </a:moveTo>
                <a:lnTo>
                  <a:pt x="36067" y="220599"/>
                </a:lnTo>
                <a:lnTo>
                  <a:pt x="39242" y="258572"/>
                </a:lnTo>
                <a:lnTo>
                  <a:pt x="80043" y="255143"/>
                </a:lnTo>
                <a:lnTo>
                  <a:pt x="48640" y="255143"/>
                </a:lnTo>
                <a:lnTo>
                  <a:pt x="45847" y="222377"/>
                </a:lnTo>
                <a:lnTo>
                  <a:pt x="95379" y="222377"/>
                </a:lnTo>
                <a:lnTo>
                  <a:pt x="106334" y="214696"/>
                </a:lnTo>
                <a:close/>
              </a:path>
              <a:path w="2665729" h="315595">
                <a:moveTo>
                  <a:pt x="107146" y="252865"/>
                </a:moveTo>
                <a:lnTo>
                  <a:pt x="39242" y="258572"/>
                </a:lnTo>
                <a:lnTo>
                  <a:pt x="118621" y="258572"/>
                </a:lnTo>
                <a:lnTo>
                  <a:pt x="107146" y="252865"/>
                </a:lnTo>
                <a:close/>
              </a:path>
              <a:path w="2665729" h="315595">
                <a:moveTo>
                  <a:pt x="45847" y="222377"/>
                </a:moveTo>
                <a:lnTo>
                  <a:pt x="48640" y="255143"/>
                </a:lnTo>
                <a:lnTo>
                  <a:pt x="74822" y="236788"/>
                </a:lnTo>
                <a:lnTo>
                  <a:pt x="45847" y="222377"/>
                </a:lnTo>
                <a:close/>
              </a:path>
              <a:path w="2665729" h="315595">
                <a:moveTo>
                  <a:pt x="74822" y="236788"/>
                </a:moveTo>
                <a:lnTo>
                  <a:pt x="48640" y="255143"/>
                </a:lnTo>
                <a:lnTo>
                  <a:pt x="80043" y="255143"/>
                </a:lnTo>
                <a:lnTo>
                  <a:pt x="107146" y="252865"/>
                </a:lnTo>
                <a:lnTo>
                  <a:pt x="74822" y="236788"/>
                </a:lnTo>
                <a:close/>
              </a:path>
              <a:path w="2665729" h="315595">
                <a:moveTo>
                  <a:pt x="2662301" y="0"/>
                </a:moveTo>
                <a:lnTo>
                  <a:pt x="106334" y="214696"/>
                </a:lnTo>
                <a:lnTo>
                  <a:pt x="74822" y="236788"/>
                </a:lnTo>
                <a:lnTo>
                  <a:pt x="107146" y="252865"/>
                </a:lnTo>
                <a:lnTo>
                  <a:pt x="2665603" y="37846"/>
                </a:lnTo>
                <a:lnTo>
                  <a:pt x="2662301" y="0"/>
                </a:lnTo>
                <a:close/>
              </a:path>
              <a:path w="2665729" h="315595">
                <a:moveTo>
                  <a:pt x="95379" y="222377"/>
                </a:moveTo>
                <a:lnTo>
                  <a:pt x="45847" y="222377"/>
                </a:lnTo>
                <a:lnTo>
                  <a:pt x="74822" y="236788"/>
                </a:lnTo>
                <a:lnTo>
                  <a:pt x="95379" y="222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15200" y="4648200"/>
            <a:ext cx="144780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240029">
              <a:lnSpc>
                <a:spcPct val="100000"/>
              </a:lnSpc>
            </a:pPr>
            <a:r>
              <a:rPr sz="1600" spc="-20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ar</a:t>
            </a:r>
            <a:r>
              <a:rPr sz="1600" spc="-2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y,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fa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se s</a:t>
            </a:r>
            <a:r>
              <a:rPr sz="1600" spc="-15" dirty="0">
                <a:latin typeface="Arial Unicode MS"/>
                <a:cs typeface="Arial Unicode MS"/>
              </a:rPr>
              <a:t>haring.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5200" y="4648200"/>
            <a:ext cx="1447800" cy="825500"/>
          </a:xfrm>
          <a:prstGeom prst="rect">
            <a:avLst/>
          </a:prstGeom>
          <a:solidFill>
            <a:srgbClr val="F1F1F1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233679">
              <a:lnSpc>
                <a:spcPct val="100000"/>
              </a:lnSpc>
            </a:pPr>
            <a:r>
              <a:rPr sz="1600" spc="-20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ar</a:t>
            </a:r>
            <a:r>
              <a:rPr sz="1600" spc="-2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y,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fa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se s</a:t>
            </a:r>
            <a:r>
              <a:rPr sz="1600" spc="-15" dirty="0">
                <a:latin typeface="Arial Unicode MS"/>
                <a:cs typeface="Arial Unicode MS"/>
              </a:rPr>
              <a:t>haring.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51247" y="5086477"/>
            <a:ext cx="2665730" cy="315595"/>
          </a:xfrm>
          <a:custGeom>
            <a:avLst/>
            <a:gdLst/>
            <a:ahLst/>
            <a:cxnLst/>
            <a:rect l="l" t="t" r="r" b="b"/>
            <a:pathLst>
              <a:path w="2665729" h="315595">
                <a:moveTo>
                  <a:pt x="143570" y="144842"/>
                </a:moveTo>
                <a:lnTo>
                  <a:pt x="135127" y="147955"/>
                </a:lnTo>
                <a:lnTo>
                  <a:pt x="0" y="242824"/>
                </a:lnTo>
                <a:lnTo>
                  <a:pt x="148971" y="313690"/>
                </a:lnTo>
                <a:lnTo>
                  <a:pt x="160995" y="315130"/>
                </a:lnTo>
                <a:lnTo>
                  <a:pt x="171289" y="309316"/>
                </a:lnTo>
                <a:lnTo>
                  <a:pt x="175283" y="295828"/>
                </a:lnTo>
                <a:lnTo>
                  <a:pt x="172446" y="285342"/>
                </a:lnTo>
                <a:lnTo>
                  <a:pt x="118621" y="258572"/>
                </a:lnTo>
                <a:lnTo>
                  <a:pt x="39242" y="258572"/>
                </a:lnTo>
                <a:lnTo>
                  <a:pt x="36067" y="220599"/>
                </a:lnTo>
                <a:lnTo>
                  <a:pt x="106334" y="214696"/>
                </a:lnTo>
                <a:lnTo>
                  <a:pt x="156972" y="179197"/>
                </a:lnTo>
                <a:lnTo>
                  <a:pt x="164126" y="169557"/>
                </a:lnTo>
                <a:lnTo>
                  <a:pt x="164208" y="157835"/>
                </a:lnTo>
                <a:lnTo>
                  <a:pt x="154238" y="147508"/>
                </a:lnTo>
                <a:lnTo>
                  <a:pt x="143570" y="144842"/>
                </a:lnTo>
                <a:close/>
              </a:path>
              <a:path w="2665729" h="315595">
                <a:moveTo>
                  <a:pt x="106334" y="214696"/>
                </a:moveTo>
                <a:lnTo>
                  <a:pt x="36067" y="220599"/>
                </a:lnTo>
                <a:lnTo>
                  <a:pt x="39242" y="258572"/>
                </a:lnTo>
                <a:lnTo>
                  <a:pt x="80043" y="255143"/>
                </a:lnTo>
                <a:lnTo>
                  <a:pt x="48640" y="255143"/>
                </a:lnTo>
                <a:lnTo>
                  <a:pt x="45847" y="222377"/>
                </a:lnTo>
                <a:lnTo>
                  <a:pt x="95379" y="222377"/>
                </a:lnTo>
                <a:lnTo>
                  <a:pt x="106334" y="214696"/>
                </a:lnTo>
                <a:close/>
              </a:path>
              <a:path w="2665729" h="315595">
                <a:moveTo>
                  <a:pt x="107146" y="252865"/>
                </a:moveTo>
                <a:lnTo>
                  <a:pt x="39242" y="258572"/>
                </a:lnTo>
                <a:lnTo>
                  <a:pt x="118621" y="258572"/>
                </a:lnTo>
                <a:lnTo>
                  <a:pt x="107146" y="252865"/>
                </a:lnTo>
                <a:close/>
              </a:path>
              <a:path w="2665729" h="315595">
                <a:moveTo>
                  <a:pt x="45847" y="222377"/>
                </a:moveTo>
                <a:lnTo>
                  <a:pt x="48640" y="255143"/>
                </a:lnTo>
                <a:lnTo>
                  <a:pt x="74822" y="236788"/>
                </a:lnTo>
                <a:lnTo>
                  <a:pt x="45847" y="222377"/>
                </a:lnTo>
                <a:close/>
              </a:path>
              <a:path w="2665729" h="315595">
                <a:moveTo>
                  <a:pt x="74822" y="236788"/>
                </a:moveTo>
                <a:lnTo>
                  <a:pt x="48640" y="255143"/>
                </a:lnTo>
                <a:lnTo>
                  <a:pt x="80043" y="255143"/>
                </a:lnTo>
                <a:lnTo>
                  <a:pt x="107146" y="252865"/>
                </a:lnTo>
                <a:lnTo>
                  <a:pt x="74822" y="236788"/>
                </a:lnTo>
                <a:close/>
              </a:path>
              <a:path w="2665729" h="315595">
                <a:moveTo>
                  <a:pt x="2662301" y="0"/>
                </a:moveTo>
                <a:lnTo>
                  <a:pt x="106334" y="214696"/>
                </a:lnTo>
                <a:lnTo>
                  <a:pt x="74822" y="236788"/>
                </a:lnTo>
                <a:lnTo>
                  <a:pt x="107146" y="252865"/>
                </a:lnTo>
                <a:lnTo>
                  <a:pt x="2665603" y="37846"/>
                </a:lnTo>
                <a:lnTo>
                  <a:pt x="2662301" y="0"/>
                </a:lnTo>
                <a:close/>
              </a:path>
              <a:path w="2665729" h="315595">
                <a:moveTo>
                  <a:pt x="95379" y="222377"/>
                </a:moveTo>
                <a:lnTo>
                  <a:pt x="45847" y="222377"/>
                </a:lnTo>
                <a:lnTo>
                  <a:pt x="74822" y="236788"/>
                </a:lnTo>
                <a:lnTo>
                  <a:pt x="95379" y="222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3600" y="352107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3600" y="2451100"/>
            <a:ext cx="2362200" cy="1069975"/>
          </a:xfrm>
          <a:custGeom>
            <a:avLst/>
            <a:gdLst/>
            <a:ahLst/>
            <a:cxnLst/>
            <a:rect l="l" t="t" r="r" b="b"/>
            <a:pathLst>
              <a:path w="2362200" h="1069975">
                <a:moveTo>
                  <a:pt x="2362200" y="0"/>
                </a:moveTo>
                <a:lnTo>
                  <a:pt x="0" y="0"/>
                </a:lnTo>
                <a:lnTo>
                  <a:pt x="0" y="10699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05800" y="2451100"/>
            <a:ext cx="0" cy="1069975"/>
          </a:xfrm>
          <a:custGeom>
            <a:avLst/>
            <a:gdLst/>
            <a:ahLst/>
            <a:cxnLst/>
            <a:rect l="l" t="t" r="r" b="b"/>
            <a:pathLst>
              <a:path h="1069975">
                <a:moveTo>
                  <a:pt x="0" y="106997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3600" y="2451100"/>
            <a:ext cx="2362200" cy="1069975"/>
          </a:xfrm>
          <a:custGeom>
            <a:avLst/>
            <a:gdLst/>
            <a:ahLst/>
            <a:cxnLst/>
            <a:rect l="l" t="t" r="r" b="b"/>
            <a:pathLst>
              <a:path w="2362200" h="1069975">
                <a:moveTo>
                  <a:pt x="0" y="1069975"/>
                </a:moveTo>
                <a:lnTo>
                  <a:pt x="2362200" y="1069975"/>
                </a:lnTo>
                <a:lnTo>
                  <a:pt x="2362200" y="0"/>
                </a:lnTo>
                <a:lnTo>
                  <a:pt x="0" y="0"/>
                </a:lnTo>
                <a:lnTo>
                  <a:pt x="0" y="10699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3600" y="2451100"/>
            <a:ext cx="2362200" cy="1069975"/>
          </a:xfrm>
          <a:custGeom>
            <a:avLst/>
            <a:gdLst/>
            <a:ahLst/>
            <a:cxnLst/>
            <a:rect l="l" t="t" r="r" b="b"/>
            <a:pathLst>
              <a:path w="2362200" h="1069975">
                <a:moveTo>
                  <a:pt x="0" y="1069975"/>
                </a:moveTo>
                <a:lnTo>
                  <a:pt x="2362200" y="1069975"/>
                </a:lnTo>
                <a:lnTo>
                  <a:pt x="2362200" y="0"/>
                </a:lnTo>
                <a:lnTo>
                  <a:pt x="0" y="0"/>
                </a:lnTo>
                <a:lnTo>
                  <a:pt x="0" y="10699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23228" y="2518258"/>
            <a:ext cx="210185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" dirty="0">
                <a:latin typeface="Arial Unicode MS"/>
                <a:cs typeface="Arial Unicode MS"/>
              </a:rPr>
              <a:t>Creat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sc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r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lo</a:t>
            </a:r>
            <a:r>
              <a:rPr sz="1600" spc="-5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ea</a:t>
            </a:r>
            <a:r>
              <a:rPr sz="1600" spc="-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h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thread</a:t>
            </a:r>
            <a:r>
              <a:rPr sz="1600" spc="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cc</a:t>
            </a:r>
            <a:r>
              <a:rPr sz="1600" spc="-20" dirty="0">
                <a:latin typeface="Arial Unicode MS"/>
                <a:cs typeface="Arial Unicode MS"/>
              </a:rPr>
              <a:t>umu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at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part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al</a:t>
            </a:r>
            <a:r>
              <a:rPr sz="1600" spc="-10" dirty="0">
                <a:latin typeface="Arial Unicode MS"/>
                <a:cs typeface="Arial Unicode MS"/>
              </a:rPr>
              <a:t> s</a:t>
            </a:r>
            <a:r>
              <a:rPr sz="1600" spc="-20" dirty="0">
                <a:latin typeface="Arial Unicode MS"/>
                <a:cs typeface="Arial Unicode MS"/>
              </a:rPr>
              <a:t>um</a:t>
            </a:r>
            <a:r>
              <a:rPr sz="1600" spc="-5" dirty="0">
                <a:latin typeface="Arial Unicode MS"/>
                <a:cs typeface="Arial Unicode MS"/>
              </a:rPr>
              <a:t>s.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42714" y="2967101"/>
            <a:ext cx="1541780" cy="183515"/>
          </a:xfrm>
          <a:custGeom>
            <a:avLst/>
            <a:gdLst/>
            <a:ahLst/>
            <a:cxnLst/>
            <a:rect l="l" t="t" r="r" b="b"/>
            <a:pathLst>
              <a:path w="1541779" h="183514">
                <a:moveTo>
                  <a:pt x="146199" y="12296"/>
                </a:moveTo>
                <a:lnTo>
                  <a:pt x="137540" y="15239"/>
                </a:lnTo>
                <a:lnTo>
                  <a:pt x="0" y="106299"/>
                </a:lnTo>
                <a:lnTo>
                  <a:pt x="146938" y="181228"/>
                </a:lnTo>
                <a:lnTo>
                  <a:pt x="158848" y="183049"/>
                </a:lnTo>
                <a:lnTo>
                  <a:pt x="169272" y="177605"/>
                </a:lnTo>
                <a:lnTo>
                  <a:pt x="173698" y="164204"/>
                </a:lnTo>
                <a:lnTo>
                  <a:pt x="171242" y="153618"/>
                </a:lnTo>
                <a:lnTo>
                  <a:pt x="113984" y="123189"/>
                </a:lnTo>
                <a:lnTo>
                  <a:pt x="38862" y="123189"/>
                </a:lnTo>
                <a:lnTo>
                  <a:pt x="36702" y="85089"/>
                </a:lnTo>
                <a:lnTo>
                  <a:pt x="107063" y="81106"/>
                </a:lnTo>
                <a:lnTo>
                  <a:pt x="158623" y="46989"/>
                </a:lnTo>
                <a:lnTo>
                  <a:pt x="166010" y="37576"/>
                </a:lnTo>
                <a:lnTo>
                  <a:pt x="166419" y="25885"/>
                </a:lnTo>
                <a:lnTo>
                  <a:pt x="156754" y="15286"/>
                </a:lnTo>
                <a:lnTo>
                  <a:pt x="146199" y="12296"/>
                </a:lnTo>
                <a:close/>
              </a:path>
              <a:path w="1541779" h="183514">
                <a:moveTo>
                  <a:pt x="107063" y="81106"/>
                </a:moveTo>
                <a:lnTo>
                  <a:pt x="36702" y="85089"/>
                </a:lnTo>
                <a:lnTo>
                  <a:pt x="38862" y="123189"/>
                </a:lnTo>
                <a:lnTo>
                  <a:pt x="94852" y="120014"/>
                </a:lnTo>
                <a:lnTo>
                  <a:pt x="48260" y="120014"/>
                </a:lnTo>
                <a:lnTo>
                  <a:pt x="46355" y="87249"/>
                </a:lnTo>
                <a:lnTo>
                  <a:pt x="97779" y="87249"/>
                </a:lnTo>
                <a:lnTo>
                  <a:pt x="107063" y="81106"/>
                </a:lnTo>
                <a:close/>
              </a:path>
              <a:path w="1541779" h="183514">
                <a:moveTo>
                  <a:pt x="106741" y="119340"/>
                </a:moveTo>
                <a:lnTo>
                  <a:pt x="38862" y="123189"/>
                </a:lnTo>
                <a:lnTo>
                  <a:pt x="113984" y="123189"/>
                </a:lnTo>
                <a:lnTo>
                  <a:pt x="106741" y="119340"/>
                </a:lnTo>
                <a:close/>
              </a:path>
              <a:path w="1541779" h="183514">
                <a:moveTo>
                  <a:pt x="46355" y="87249"/>
                </a:moveTo>
                <a:lnTo>
                  <a:pt x="48260" y="120014"/>
                </a:lnTo>
                <a:lnTo>
                  <a:pt x="74873" y="102405"/>
                </a:lnTo>
                <a:lnTo>
                  <a:pt x="46355" y="87249"/>
                </a:lnTo>
                <a:close/>
              </a:path>
              <a:path w="1541779" h="183514">
                <a:moveTo>
                  <a:pt x="74873" y="102405"/>
                </a:moveTo>
                <a:lnTo>
                  <a:pt x="48260" y="120014"/>
                </a:lnTo>
                <a:lnTo>
                  <a:pt x="94852" y="120014"/>
                </a:lnTo>
                <a:lnTo>
                  <a:pt x="106741" y="119340"/>
                </a:lnTo>
                <a:lnTo>
                  <a:pt x="74873" y="102405"/>
                </a:lnTo>
                <a:close/>
              </a:path>
              <a:path w="1541779" h="183514">
                <a:moveTo>
                  <a:pt x="1539494" y="0"/>
                </a:moveTo>
                <a:lnTo>
                  <a:pt x="107063" y="81106"/>
                </a:lnTo>
                <a:lnTo>
                  <a:pt x="74873" y="102405"/>
                </a:lnTo>
                <a:lnTo>
                  <a:pt x="106741" y="119340"/>
                </a:lnTo>
                <a:lnTo>
                  <a:pt x="1541652" y="37973"/>
                </a:lnTo>
                <a:lnTo>
                  <a:pt x="1539494" y="0"/>
                </a:lnTo>
                <a:close/>
              </a:path>
              <a:path w="1541779" h="183514">
                <a:moveTo>
                  <a:pt x="97779" y="87249"/>
                </a:moveTo>
                <a:lnTo>
                  <a:pt x="46355" y="87249"/>
                </a:lnTo>
                <a:lnTo>
                  <a:pt x="74873" y="102405"/>
                </a:lnTo>
                <a:lnTo>
                  <a:pt x="97779" y="8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97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6673169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Times New Roman"/>
                <a:cs typeface="Times New Roman"/>
              </a:rPr>
              <a:t>71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807347"/>
            <a:ext cx="18465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#in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c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lud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4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0" dirty="0">
                <a:solidFill>
                  <a:srgbClr val="740000"/>
                </a:solidFill>
                <a:latin typeface="Arial Unicode MS"/>
                <a:cs typeface="Arial Unicode MS"/>
              </a:rPr>
              <a:t>&lt;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p.h&gt;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011" y="1068967"/>
            <a:ext cx="330644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static 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spc="-10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dirty="0">
                <a:latin typeface="Arial Unicode MS"/>
                <a:cs typeface="Arial Unicode MS"/>
              </a:rPr>
              <a:t>g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m_ste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s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1</a:t>
            </a:r>
            <a:r>
              <a:rPr sz="1800" spc="-10" dirty="0">
                <a:latin typeface="Arial Unicode MS"/>
                <a:cs typeface="Arial Unicode MS"/>
              </a:rPr>
              <a:t>0</a:t>
            </a:r>
            <a:r>
              <a:rPr sz="1800" spc="-5" dirty="0">
                <a:latin typeface="Arial Unicode MS"/>
                <a:cs typeface="Arial Unicode MS"/>
              </a:rPr>
              <a:t>0</a:t>
            </a:r>
            <a:r>
              <a:rPr sz="1800" spc="-10" dirty="0">
                <a:latin typeface="Arial Unicode MS"/>
                <a:cs typeface="Arial Unicode MS"/>
              </a:rPr>
              <a:t>0</a:t>
            </a:r>
            <a:r>
              <a:rPr sz="1800" spc="-5" dirty="0">
                <a:latin typeface="Arial Unicode MS"/>
                <a:cs typeface="Arial Unicode MS"/>
              </a:rPr>
              <a:t>0</a:t>
            </a:r>
            <a:r>
              <a:rPr sz="1800" spc="-10" dirty="0">
                <a:latin typeface="Arial Unicode MS"/>
                <a:cs typeface="Arial Unicode MS"/>
              </a:rPr>
              <a:t>0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  <a:p>
            <a:pPr marL="12700" marR="55753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#de</a:t>
            </a:r>
            <a:r>
              <a:rPr sz="1800" b="1" spc="0" dirty="0">
                <a:solidFill>
                  <a:srgbClr val="740000"/>
                </a:solidFill>
                <a:latin typeface="Arial Unicode MS"/>
                <a:cs typeface="Arial Unicode MS"/>
              </a:rPr>
              <a:t>f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4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NU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M_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THREADS</a:t>
            </a:r>
            <a:r>
              <a:rPr sz="1800" b="1" spc="-5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2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vo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d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ma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4157" y="1068967"/>
            <a:ext cx="1270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spc="-10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u</a:t>
            </a:r>
            <a:r>
              <a:rPr sz="1800" spc="-10" dirty="0">
                <a:latin typeface="Arial Unicode MS"/>
                <a:cs typeface="Arial Unicode MS"/>
              </a:rPr>
              <a:t>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e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011" y="1891938"/>
            <a:ext cx="60382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3465" algn="l"/>
                <a:tab pos="1866900" algn="l"/>
                <a:tab pos="2882900" algn="l"/>
              </a:tabLst>
            </a:pPr>
            <a:r>
              <a:rPr sz="1800" dirty="0">
                <a:latin typeface="Arial Unicode MS"/>
                <a:cs typeface="Arial Unicode MS"/>
              </a:rPr>
              <a:t>{	</a:t>
            </a:r>
            <a:r>
              <a:rPr sz="1800" spc="-10" dirty="0">
                <a:latin typeface="Arial Unicode MS"/>
                <a:cs typeface="Arial Unicode MS"/>
              </a:rPr>
              <a:t>doub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e	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;	step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1</a:t>
            </a:r>
            <a:r>
              <a:rPr sz="1800" dirty="0">
                <a:latin typeface="Arial Unicode MS"/>
                <a:cs typeface="Arial Unicode MS"/>
              </a:rPr>
              <a:t>.0/(</a:t>
            </a:r>
            <a:r>
              <a:rPr sz="1800" spc="-10" dirty="0">
                <a:latin typeface="Arial Unicode MS"/>
                <a:cs typeface="Arial Unicode MS"/>
              </a:rPr>
              <a:t>doub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dirty="0">
                <a:latin typeface="Arial Unicode MS"/>
                <a:cs typeface="Arial Unicode MS"/>
              </a:rPr>
              <a:t>)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nu</a:t>
            </a:r>
            <a:r>
              <a:rPr sz="1800" dirty="0">
                <a:latin typeface="Arial Unicode MS"/>
                <a:cs typeface="Arial Unicode MS"/>
              </a:rPr>
              <a:t>m_st</a:t>
            </a:r>
            <a:r>
              <a:rPr sz="1800" spc="-10" dirty="0">
                <a:latin typeface="Arial Unicode MS"/>
                <a:cs typeface="Arial Unicode MS"/>
              </a:rPr>
              <a:t>ep</a:t>
            </a:r>
            <a:r>
              <a:rPr sz="1800" spc="-5" dirty="0">
                <a:latin typeface="Arial Unicode MS"/>
                <a:cs typeface="Arial Unicode MS"/>
              </a:rPr>
              <a:t>s</a:t>
            </a:r>
            <a:r>
              <a:rPr sz="1800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011" y="2166501"/>
            <a:ext cx="5798185" cy="382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p_s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t_num_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re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(N</a:t>
            </a:r>
            <a:r>
              <a:rPr sz="18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M_TH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EAD</a:t>
            </a:r>
            <a:r>
              <a:rPr sz="18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);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#p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gm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3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p 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pa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l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l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el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{</a:t>
            </a:r>
            <a:endParaRPr sz="1800">
              <a:latin typeface="Arial Unicode MS"/>
              <a:cs typeface="Arial Unicode MS"/>
            </a:endParaRPr>
          </a:p>
          <a:p>
            <a:pPr marL="901065" marR="2040255" indent="89535">
              <a:lnSpc>
                <a:spcPct val="100000"/>
              </a:lnSpc>
              <a:tabLst>
                <a:tab pos="2667000" algn="l"/>
              </a:tabLst>
            </a:pP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spc="-10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,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,nthr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s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r>
              <a:rPr sz="1800" dirty="0">
                <a:latin typeface="Arial Unicode MS"/>
                <a:cs typeface="Arial Unicode MS"/>
              </a:rPr>
              <a:t>	</a:t>
            </a: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spc="-10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u</a:t>
            </a:r>
            <a:r>
              <a:rPr sz="1800" spc="-10" dirty="0">
                <a:latin typeface="Arial Unicode MS"/>
                <a:cs typeface="Arial Unicode MS"/>
              </a:rPr>
              <a:t>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e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x;</a:t>
            </a:r>
            <a:r>
              <a:rPr sz="1800" spc="-5" dirty="0">
                <a:latin typeface="Arial Unicode MS"/>
                <a:cs typeface="Arial Unicode MS"/>
              </a:rPr>
              <a:t> i</a:t>
            </a:r>
            <a:r>
              <a:rPr sz="1800" dirty="0">
                <a:latin typeface="Arial Unicode MS"/>
                <a:cs typeface="Arial Unicode MS"/>
              </a:rPr>
              <a:t>d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om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_g</a:t>
            </a:r>
            <a:r>
              <a:rPr sz="1800" spc="-10" dirty="0">
                <a:latin typeface="Arial Unicode MS"/>
                <a:cs typeface="Arial Unicode MS"/>
              </a:rPr>
              <a:t>et_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hr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_n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</a:t>
            </a:r>
            <a:r>
              <a:rPr sz="1800" spc="-10" dirty="0">
                <a:latin typeface="Arial Unicode MS"/>
                <a:cs typeface="Arial Unicode MS"/>
              </a:rPr>
              <a:t>();</a:t>
            </a:r>
            <a:endParaRPr sz="1800">
              <a:latin typeface="Arial Unicode MS"/>
              <a:cs typeface="Arial Unicode MS"/>
            </a:endParaRPr>
          </a:p>
          <a:p>
            <a:pPr marL="901065" marR="1468755">
              <a:lnSpc>
                <a:spcPct val="100000"/>
              </a:lnSpc>
              <a:tabLst>
                <a:tab pos="2120265" algn="l"/>
              </a:tabLst>
            </a:pPr>
            <a:r>
              <a:rPr sz="1800" spc="-5" dirty="0">
                <a:latin typeface="Arial Unicode MS"/>
                <a:cs typeface="Arial Unicode MS"/>
              </a:rPr>
              <a:t>nth</a:t>
            </a:r>
            <a:r>
              <a:rPr sz="1800" dirty="0">
                <a:latin typeface="Arial Unicode MS"/>
                <a:cs typeface="Arial Unicode MS"/>
              </a:rPr>
              <a:t>rds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om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_g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dirty="0">
                <a:latin typeface="Arial Unicode MS"/>
                <a:cs typeface="Arial Unicode MS"/>
              </a:rPr>
              <a:t>t_n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m_thre</a:t>
            </a:r>
            <a:r>
              <a:rPr sz="1800" spc="-10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ds</a:t>
            </a:r>
            <a:r>
              <a:rPr sz="1800" spc="-10" dirty="0">
                <a:latin typeface="Arial Unicode MS"/>
                <a:cs typeface="Arial Unicode MS"/>
              </a:rPr>
              <a:t>();</a:t>
            </a:r>
            <a:r>
              <a:rPr sz="1800" spc="-5" dirty="0">
                <a:latin typeface="Arial Unicode MS"/>
                <a:cs typeface="Arial Unicode MS"/>
              </a:rPr>
              <a:t> i</a:t>
            </a:r>
            <a:r>
              <a:rPr sz="1800" dirty="0">
                <a:latin typeface="Arial Unicode MS"/>
                <a:cs typeface="Arial Unicode MS"/>
              </a:rPr>
              <a:t>f (id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==</a:t>
            </a:r>
            <a:r>
              <a:rPr sz="1800" spc="-5" dirty="0">
                <a:latin typeface="Arial Unicode MS"/>
                <a:cs typeface="Arial Unicode MS"/>
              </a:rPr>
              <a:t> 0</a:t>
            </a:r>
            <a:r>
              <a:rPr sz="1800" dirty="0">
                <a:latin typeface="Arial Unicode MS"/>
                <a:cs typeface="Arial Unicode MS"/>
              </a:rPr>
              <a:t>)	</a:t>
            </a:r>
            <a:r>
              <a:rPr sz="1800" spc="-5" dirty="0">
                <a:latin typeface="Arial Unicode MS"/>
                <a:cs typeface="Arial Unicode MS"/>
              </a:rPr>
              <a:t>nth</a:t>
            </a:r>
            <a:r>
              <a:rPr sz="1800" dirty="0">
                <a:latin typeface="Arial Unicode MS"/>
                <a:cs typeface="Arial Unicode MS"/>
              </a:rPr>
              <a:t>re</a:t>
            </a:r>
            <a:r>
              <a:rPr sz="1800" spc="-10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s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nth</a:t>
            </a:r>
            <a:r>
              <a:rPr sz="1800" dirty="0">
                <a:latin typeface="Arial Unicode MS"/>
                <a:cs typeface="Arial Unicode MS"/>
              </a:rPr>
              <a:t>rd</a:t>
            </a:r>
            <a:r>
              <a:rPr sz="1800" spc="-5" dirty="0">
                <a:latin typeface="Arial Unicode MS"/>
                <a:cs typeface="Arial Unicode MS"/>
              </a:rPr>
              <a:t>s;</a:t>
            </a:r>
            <a:endParaRPr sz="1800">
              <a:latin typeface="Arial Unicode MS"/>
              <a:cs typeface="Arial Unicode MS"/>
            </a:endParaRPr>
          </a:p>
          <a:p>
            <a:pPr marL="1056640">
              <a:lnSpc>
                <a:spcPct val="100000"/>
              </a:lnSpc>
            </a:pP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spc="-3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o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_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g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et_thr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d_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();</a:t>
            </a:r>
            <a:endParaRPr sz="1800">
              <a:latin typeface="Arial Unicode MS"/>
              <a:cs typeface="Arial Unicode MS"/>
            </a:endParaRPr>
          </a:p>
          <a:p>
            <a:pPr marL="904240">
              <a:lnSpc>
                <a:spcPct val="100000"/>
              </a:lnSpc>
            </a:pP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nt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3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_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ge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t_num_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();</a:t>
            </a:r>
            <a:endParaRPr sz="1800">
              <a:latin typeface="Arial Unicode MS"/>
              <a:cs typeface="Arial Unicode MS"/>
            </a:endParaRPr>
          </a:p>
          <a:p>
            <a:pPr marL="1967864" marR="5080" indent="-9144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for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=id,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sum=0.0;i&lt;</a:t>
            </a:r>
            <a:r>
              <a:rPr sz="1800" spc="-5" dirty="0">
                <a:latin typeface="Arial Unicode MS"/>
                <a:cs typeface="Arial Unicode MS"/>
              </a:rPr>
              <a:t> 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m_ste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s;</a:t>
            </a:r>
            <a:r>
              <a:rPr sz="1800" spc="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i+nthr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spc="-5" dirty="0">
                <a:latin typeface="Arial Unicode MS"/>
                <a:cs typeface="Arial Unicode MS"/>
              </a:rPr>
              <a:t>s</a:t>
            </a:r>
            <a:r>
              <a:rPr sz="1800" spc="-10" dirty="0">
                <a:latin typeface="Arial Unicode MS"/>
                <a:cs typeface="Arial Unicode MS"/>
              </a:rPr>
              <a:t>){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x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(i+0.5)</a:t>
            </a:r>
            <a:r>
              <a:rPr sz="1800" spc="-10" dirty="0">
                <a:latin typeface="Arial Unicode MS"/>
                <a:cs typeface="Arial Unicode MS"/>
              </a:rPr>
              <a:t>*</a:t>
            </a:r>
            <a:r>
              <a:rPr sz="1800" dirty="0">
                <a:latin typeface="Arial Unicode MS"/>
                <a:cs typeface="Arial Unicode MS"/>
              </a:rPr>
              <a:t>ste</a:t>
            </a:r>
            <a:r>
              <a:rPr sz="1800" spc="-5" dirty="0">
                <a:latin typeface="Arial Unicode MS"/>
                <a:cs typeface="Arial Unicode MS"/>
              </a:rPr>
              <a:t>p;</a:t>
            </a:r>
            <a:endParaRPr sz="1800">
              <a:latin typeface="Arial Unicode MS"/>
              <a:cs typeface="Arial Unicode MS"/>
            </a:endParaRPr>
          </a:p>
          <a:p>
            <a:pPr marL="2348865" marR="1503680" indent="-429895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#p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g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ma</a:t>
            </a:r>
            <a:r>
              <a:rPr sz="1800" b="1" spc="-3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p 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cr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tical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 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i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+= </a:t>
            </a:r>
            <a:r>
              <a:rPr sz="1800" spc="-5" dirty="0">
                <a:latin typeface="Arial Unicode MS"/>
                <a:cs typeface="Arial Unicode MS"/>
              </a:rPr>
              <a:t>4.0</a:t>
            </a:r>
            <a:r>
              <a:rPr sz="1800" spc="-10" dirty="0">
                <a:latin typeface="Arial Unicode MS"/>
                <a:cs typeface="Arial Unicode MS"/>
              </a:rPr>
              <a:t>/(1.0+x*x);</a:t>
            </a:r>
            <a:endParaRPr sz="1800">
              <a:latin typeface="Arial Unicode MS"/>
              <a:cs typeface="Arial Unicode MS"/>
            </a:endParaRPr>
          </a:p>
          <a:p>
            <a:pPr marL="1053465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}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011" y="6007921"/>
            <a:ext cx="104775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}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i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*</a:t>
            </a:r>
            <a:r>
              <a:rPr sz="1800" dirty="0">
                <a:latin typeface="Arial Unicode MS"/>
                <a:cs typeface="Arial Unicode MS"/>
              </a:rPr>
              <a:t>=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}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962" y="136958"/>
            <a:ext cx="86277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  <a:tabLst>
                <a:tab pos="2722880" algn="l"/>
              </a:tabLst>
            </a:pPr>
            <a:r>
              <a:rPr sz="2800" b="1" spc="-20" dirty="0">
                <a:solidFill>
                  <a:srgbClr val="0860A8"/>
                </a:solidFill>
                <a:latin typeface="Arial"/>
                <a:cs typeface="Arial"/>
              </a:rPr>
              <a:t>Example:</a:t>
            </a:r>
            <a:r>
              <a:rPr sz="2800" b="1" spc="-2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Usin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a	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cr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tical</a:t>
            </a:r>
            <a:r>
              <a:rPr sz="2000" b="1" spc="-5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sectio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n</a:t>
            </a:r>
            <a:r>
              <a:rPr sz="2000" b="1" spc="-2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re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o</a:t>
            </a:r>
            <a:r>
              <a:rPr sz="2000" b="1" spc="-30" dirty="0">
                <a:solidFill>
                  <a:srgbClr val="0860A8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e 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pact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false</a:t>
            </a:r>
            <a:r>
              <a:rPr sz="2000" b="1" spc="-3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shar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3650" y="4648263"/>
            <a:ext cx="241935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197485">
              <a:lnSpc>
                <a:spcPct val="100000"/>
              </a:lnSpc>
            </a:pPr>
            <a:r>
              <a:rPr sz="1600" spc="-20" dirty="0">
                <a:latin typeface="Arial Unicode MS"/>
                <a:cs typeface="Arial Unicode MS"/>
              </a:rPr>
              <a:t>W</a:t>
            </a:r>
            <a:r>
              <a:rPr sz="1600" spc="-15" dirty="0">
                <a:latin typeface="Arial Unicode MS"/>
                <a:cs typeface="Arial Unicode MS"/>
              </a:rPr>
              <a:t>ha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wou</a:t>
            </a:r>
            <a:r>
              <a:rPr sz="1600" spc="-10" dirty="0">
                <a:latin typeface="Arial Unicode MS"/>
                <a:cs typeface="Arial Unicode MS"/>
              </a:rPr>
              <a:t>ld</a:t>
            </a:r>
            <a:r>
              <a:rPr sz="1600" spc="-15" dirty="0">
                <a:latin typeface="Arial Unicode MS"/>
                <a:cs typeface="Arial Unicode MS"/>
              </a:rPr>
              <a:t> happe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if</a:t>
            </a:r>
            <a:r>
              <a:rPr sz="1600" spc="-10" dirty="0">
                <a:latin typeface="Arial Unicode MS"/>
                <a:cs typeface="Arial Unicode MS"/>
              </a:rPr>
              <a:t> y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u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pu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crit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al</a:t>
            </a:r>
            <a:r>
              <a:rPr sz="1600" spc="-10" dirty="0">
                <a:latin typeface="Arial Unicode MS"/>
                <a:cs typeface="Arial Unicode MS"/>
              </a:rPr>
              <a:t> s</a:t>
            </a:r>
            <a:r>
              <a:rPr sz="1600" spc="-15" dirty="0">
                <a:latin typeface="Arial Unicode MS"/>
                <a:cs typeface="Arial Unicode MS"/>
              </a:rPr>
              <a:t>e</a:t>
            </a:r>
            <a:r>
              <a:rPr sz="1600" spc="-10" dirty="0">
                <a:latin typeface="Arial Unicode MS"/>
                <a:cs typeface="Arial Unicode MS"/>
              </a:rPr>
              <a:t>cti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si</a:t>
            </a:r>
            <a:r>
              <a:rPr sz="1600" spc="-15" dirty="0">
                <a:latin typeface="Arial Unicode MS"/>
                <a:cs typeface="Arial Unicode MS"/>
              </a:rPr>
              <a:t>d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oop?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1247" y="5086477"/>
            <a:ext cx="1695450" cy="307340"/>
          </a:xfrm>
          <a:custGeom>
            <a:avLst/>
            <a:gdLst/>
            <a:ahLst/>
            <a:cxnLst/>
            <a:rect l="l" t="t" r="r" b="b"/>
            <a:pathLst>
              <a:path w="1695450" h="307339">
                <a:moveTo>
                  <a:pt x="138779" y="138156"/>
                </a:moveTo>
                <a:lnTo>
                  <a:pt x="130428" y="141731"/>
                </a:lnTo>
                <a:lnTo>
                  <a:pt x="0" y="242824"/>
                </a:lnTo>
                <a:lnTo>
                  <a:pt x="152273" y="306451"/>
                </a:lnTo>
                <a:lnTo>
                  <a:pt x="164351" y="307331"/>
                </a:lnTo>
                <a:lnTo>
                  <a:pt x="174373" y="300934"/>
                </a:lnTo>
                <a:lnTo>
                  <a:pt x="177639" y="287266"/>
                </a:lnTo>
                <a:lnTo>
                  <a:pt x="174131" y="276903"/>
                </a:lnTo>
                <a:lnTo>
                  <a:pt x="127971" y="256667"/>
                </a:lnTo>
                <a:lnTo>
                  <a:pt x="40004" y="256667"/>
                </a:lnTo>
                <a:lnTo>
                  <a:pt x="35051" y="218948"/>
                </a:lnTo>
                <a:lnTo>
                  <a:pt x="104875" y="209709"/>
                </a:lnTo>
                <a:lnTo>
                  <a:pt x="153797" y="171831"/>
                </a:lnTo>
                <a:lnTo>
                  <a:pt x="160431" y="161867"/>
                </a:lnTo>
                <a:lnTo>
                  <a:pt x="159928" y="150123"/>
                </a:lnTo>
                <a:lnTo>
                  <a:pt x="149554" y="140312"/>
                </a:lnTo>
                <a:lnTo>
                  <a:pt x="138779" y="138156"/>
                </a:lnTo>
                <a:close/>
              </a:path>
              <a:path w="1695450" h="307339">
                <a:moveTo>
                  <a:pt x="104875" y="209709"/>
                </a:moveTo>
                <a:lnTo>
                  <a:pt x="35051" y="218948"/>
                </a:lnTo>
                <a:lnTo>
                  <a:pt x="40004" y="256667"/>
                </a:lnTo>
                <a:lnTo>
                  <a:pt x="68819" y="252857"/>
                </a:lnTo>
                <a:lnTo>
                  <a:pt x="49149" y="252857"/>
                </a:lnTo>
                <a:lnTo>
                  <a:pt x="44830" y="220218"/>
                </a:lnTo>
                <a:lnTo>
                  <a:pt x="91303" y="220218"/>
                </a:lnTo>
                <a:lnTo>
                  <a:pt x="104875" y="209709"/>
                </a:lnTo>
                <a:close/>
              </a:path>
              <a:path w="1695450" h="307339">
                <a:moveTo>
                  <a:pt x="107588" y="247730"/>
                </a:moveTo>
                <a:lnTo>
                  <a:pt x="40004" y="256667"/>
                </a:lnTo>
                <a:lnTo>
                  <a:pt x="127971" y="256667"/>
                </a:lnTo>
                <a:lnTo>
                  <a:pt x="107588" y="247730"/>
                </a:lnTo>
                <a:close/>
              </a:path>
              <a:path w="1695450" h="307339">
                <a:moveTo>
                  <a:pt x="44830" y="220218"/>
                </a:moveTo>
                <a:lnTo>
                  <a:pt x="49149" y="252857"/>
                </a:lnTo>
                <a:lnTo>
                  <a:pt x="74502" y="233226"/>
                </a:lnTo>
                <a:lnTo>
                  <a:pt x="44830" y="220218"/>
                </a:lnTo>
                <a:close/>
              </a:path>
              <a:path w="1695450" h="307339">
                <a:moveTo>
                  <a:pt x="74502" y="233226"/>
                </a:moveTo>
                <a:lnTo>
                  <a:pt x="49149" y="252857"/>
                </a:lnTo>
                <a:lnTo>
                  <a:pt x="68819" y="252857"/>
                </a:lnTo>
                <a:lnTo>
                  <a:pt x="107588" y="247730"/>
                </a:lnTo>
                <a:lnTo>
                  <a:pt x="74502" y="233226"/>
                </a:lnTo>
                <a:close/>
              </a:path>
              <a:path w="1695450" h="307339">
                <a:moveTo>
                  <a:pt x="1689862" y="0"/>
                </a:moveTo>
                <a:lnTo>
                  <a:pt x="104875" y="209709"/>
                </a:lnTo>
                <a:lnTo>
                  <a:pt x="74502" y="233226"/>
                </a:lnTo>
                <a:lnTo>
                  <a:pt x="107588" y="247730"/>
                </a:lnTo>
                <a:lnTo>
                  <a:pt x="1694941" y="37846"/>
                </a:lnTo>
                <a:lnTo>
                  <a:pt x="1689862" y="0"/>
                </a:lnTo>
                <a:close/>
              </a:path>
              <a:path w="1695450" h="307339">
                <a:moveTo>
                  <a:pt x="91303" y="220218"/>
                </a:moveTo>
                <a:lnTo>
                  <a:pt x="44830" y="220218"/>
                </a:lnTo>
                <a:lnTo>
                  <a:pt x="74502" y="233226"/>
                </a:lnTo>
                <a:lnTo>
                  <a:pt x="91303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43650" y="4648263"/>
            <a:ext cx="241935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197485">
              <a:lnSpc>
                <a:spcPct val="100000"/>
              </a:lnSpc>
            </a:pPr>
            <a:r>
              <a:rPr sz="1600" spc="-20" dirty="0">
                <a:latin typeface="Arial Unicode MS"/>
                <a:cs typeface="Arial Unicode MS"/>
              </a:rPr>
              <a:t>W</a:t>
            </a:r>
            <a:r>
              <a:rPr sz="1600" spc="-15" dirty="0">
                <a:latin typeface="Arial Unicode MS"/>
                <a:cs typeface="Arial Unicode MS"/>
              </a:rPr>
              <a:t>ha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wou</a:t>
            </a:r>
            <a:r>
              <a:rPr sz="1600" spc="-10" dirty="0">
                <a:latin typeface="Arial Unicode MS"/>
                <a:cs typeface="Arial Unicode MS"/>
              </a:rPr>
              <a:t>ld</a:t>
            </a:r>
            <a:r>
              <a:rPr sz="1600" spc="-15" dirty="0">
                <a:latin typeface="Arial Unicode MS"/>
                <a:cs typeface="Arial Unicode MS"/>
              </a:rPr>
              <a:t> happe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if</a:t>
            </a:r>
            <a:r>
              <a:rPr sz="1600" spc="-10" dirty="0">
                <a:latin typeface="Arial Unicode MS"/>
                <a:cs typeface="Arial Unicode MS"/>
              </a:rPr>
              <a:t> y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u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pu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crit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al</a:t>
            </a:r>
            <a:r>
              <a:rPr sz="1600" spc="-10" dirty="0">
                <a:latin typeface="Arial Unicode MS"/>
                <a:cs typeface="Arial Unicode MS"/>
              </a:rPr>
              <a:t> s</a:t>
            </a:r>
            <a:r>
              <a:rPr sz="1600" spc="-15" dirty="0">
                <a:latin typeface="Arial Unicode MS"/>
                <a:cs typeface="Arial Unicode MS"/>
              </a:rPr>
              <a:t>e</a:t>
            </a:r>
            <a:r>
              <a:rPr sz="1600" spc="-10" dirty="0">
                <a:latin typeface="Arial Unicode MS"/>
                <a:cs typeface="Arial Unicode MS"/>
              </a:rPr>
              <a:t>cti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si</a:t>
            </a:r>
            <a:r>
              <a:rPr sz="1600" spc="-15" dirty="0">
                <a:latin typeface="Arial Unicode MS"/>
                <a:cs typeface="Arial Unicode MS"/>
              </a:rPr>
              <a:t>d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oop?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3650" y="4648263"/>
            <a:ext cx="2419350" cy="83058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191135">
              <a:lnSpc>
                <a:spcPct val="100000"/>
              </a:lnSpc>
            </a:pPr>
            <a:r>
              <a:rPr sz="1600" spc="-20" dirty="0">
                <a:latin typeface="Arial Unicode MS"/>
                <a:cs typeface="Arial Unicode MS"/>
              </a:rPr>
              <a:t>W</a:t>
            </a:r>
            <a:r>
              <a:rPr sz="1600" spc="-15" dirty="0">
                <a:latin typeface="Arial Unicode MS"/>
                <a:cs typeface="Arial Unicode MS"/>
              </a:rPr>
              <a:t>ha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wou</a:t>
            </a:r>
            <a:r>
              <a:rPr sz="1600" spc="-10" dirty="0">
                <a:latin typeface="Arial Unicode MS"/>
                <a:cs typeface="Arial Unicode MS"/>
              </a:rPr>
              <a:t>ld</a:t>
            </a:r>
            <a:r>
              <a:rPr sz="1600" spc="-15" dirty="0">
                <a:latin typeface="Arial Unicode MS"/>
                <a:cs typeface="Arial Unicode MS"/>
              </a:rPr>
              <a:t> happe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if</a:t>
            </a:r>
            <a:r>
              <a:rPr sz="1600" spc="-10" dirty="0">
                <a:latin typeface="Arial Unicode MS"/>
                <a:cs typeface="Arial Unicode MS"/>
              </a:rPr>
              <a:t> y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u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pu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crit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al</a:t>
            </a:r>
            <a:r>
              <a:rPr sz="1600" spc="-10" dirty="0">
                <a:latin typeface="Arial Unicode MS"/>
                <a:cs typeface="Arial Unicode MS"/>
              </a:rPr>
              <a:t> s</a:t>
            </a:r>
            <a:r>
              <a:rPr sz="1600" spc="-15" dirty="0">
                <a:latin typeface="Arial Unicode MS"/>
                <a:cs typeface="Arial Unicode MS"/>
              </a:rPr>
              <a:t>e</a:t>
            </a:r>
            <a:r>
              <a:rPr sz="1600" spc="-10" dirty="0">
                <a:latin typeface="Arial Unicode MS"/>
                <a:cs typeface="Arial Unicode MS"/>
              </a:rPr>
              <a:t>cti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si</a:t>
            </a:r>
            <a:r>
              <a:rPr sz="1600" spc="-15" dirty="0">
                <a:latin typeface="Arial Unicode MS"/>
                <a:cs typeface="Arial Unicode MS"/>
              </a:rPr>
              <a:t>d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oop?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51247" y="5086477"/>
            <a:ext cx="1695450" cy="307340"/>
          </a:xfrm>
          <a:custGeom>
            <a:avLst/>
            <a:gdLst/>
            <a:ahLst/>
            <a:cxnLst/>
            <a:rect l="l" t="t" r="r" b="b"/>
            <a:pathLst>
              <a:path w="1695450" h="307339">
                <a:moveTo>
                  <a:pt x="138779" y="138156"/>
                </a:moveTo>
                <a:lnTo>
                  <a:pt x="130428" y="141731"/>
                </a:lnTo>
                <a:lnTo>
                  <a:pt x="0" y="242824"/>
                </a:lnTo>
                <a:lnTo>
                  <a:pt x="152273" y="306451"/>
                </a:lnTo>
                <a:lnTo>
                  <a:pt x="164351" y="307331"/>
                </a:lnTo>
                <a:lnTo>
                  <a:pt x="174373" y="300934"/>
                </a:lnTo>
                <a:lnTo>
                  <a:pt x="177639" y="287266"/>
                </a:lnTo>
                <a:lnTo>
                  <a:pt x="174131" y="276903"/>
                </a:lnTo>
                <a:lnTo>
                  <a:pt x="127971" y="256667"/>
                </a:lnTo>
                <a:lnTo>
                  <a:pt x="40004" y="256667"/>
                </a:lnTo>
                <a:lnTo>
                  <a:pt x="35051" y="218948"/>
                </a:lnTo>
                <a:lnTo>
                  <a:pt x="104875" y="209709"/>
                </a:lnTo>
                <a:lnTo>
                  <a:pt x="153797" y="171831"/>
                </a:lnTo>
                <a:lnTo>
                  <a:pt x="160431" y="161867"/>
                </a:lnTo>
                <a:lnTo>
                  <a:pt x="159928" y="150123"/>
                </a:lnTo>
                <a:lnTo>
                  <a:pt x="149554" y="140312"/>
                </a:lnTo>
                <a:lnTo>
                  <a:pt x="138779" y="138156"/>
                </a:lnTo>
                <a:close/>
              </a:path>
              <a:path w="1695450" h="307339">
                <a:moveTo>
                  <a:pt x="104875" y="209709"/>
                </a:moveTo>
                <a:lnTo>
                  <a:pt x="35051" y="218948"/>
                </a:lnTo>
                <a:lnTo>
                  <a:pt x="40004" y="256667"/>
                </a:lnTo>
                <a:lnTo>
                  <a:pt x="68819" y="252857"/>
                </a:lnTo>
                <a:lnTo>
                  <a:pt x="49149" y="252857"/>
                </a:lnTo>
                <a:lnTo>
                  <a:pt x="44830" y="220218"/>
                </a:lnTo>
                <a:lnTo>
                  <a:pt x="91303" y="220218"/>
                </a:lnTo>
                <a:lnTo>
                  <a:pt x="104875" y="209709"/>
                </a:lnTo>
                <a:close/>
              </a:path>
              <a:path w="1695450" h="307339">
                <a:moveTo>
                  <a:pt x="107588" y="247730"/>
                </a:moveTo>
                <a:lnTo>
                  <a:pt x="40004" y="256667"/>
                </a:lnTo>
                <a:lnTo>
                  <a:pt x="127971" y="256667"/>
                </a:lnTo>
                <a:lnTo>
                  <a:pt x="107588" y="247730"/>
                </a:lnTo>
                <a:close/>
              </a:path>
              <a:path w="1695450" h="307339">
                <a:moveTo>
                  <a:pt x="44830" y="220218"/>
                </a:moveTo>
                <a:lnTo>
                  <a:pt x="49149" y="252857"/>
                </a:lnTo>
                <a:lnTo>
                  <a:pt x="74502" y="233226"/>
                </a:lnTo>
                <a:lnTo>
                  <a:pt x="44830" y="220218"/>
                </a:lnTo>
                <a:close/>
              </a:path>
              <a:path w="1695450" h="307339">
                <a:moveTo>
                  <a:pt x="74502" y="233226"/>
                </a:moveTo>
                <a:lnTo>
                  <a:pt x="49149" y="252857"/>
                </a:lnTo>
                <a:lnTo>
                  <a:pt x="68819" y="252857"/>
                </a:lnTo>
                <a:lnTo>
                  <a:pt x="107588" y="247730"/>
                </a:lnTo>
                <a:lnTo>
                  <a:pt x="74502" y="233226"/>
                </a:lnTo>
                <a:close/>
              </a:path>
              <a:path w="1695450" h="307339">
                <a:moveTo>
                  <a:pt x="1689862" y="0"/>
                </a:moveTo>
                <a:lnTo>
                  <a:pt x="104875" y="209709"/>
                </a:lnTo>
                <a:lnTo>
                  <a:pt x="74502" y="233226"/>
                </a:lnTo>
                <a:lnTo>
                  <a:pt x="107588" y="247730"/>
                </a:lnTo>
                <a:lnTo>
                  <a:pt x="1694941" y="37846"/>
                </a:lnTo>
                <a:lnTo>
                  <a:pt x="1689862" y="0"/>
                </a:lnTo>
                <a:close/>
              </a:path>
              <a:path w="1695450" h="307339">
                <a:moveTo>
                  <a:pt x="91303" y="220218"/>
                </a:moveTo>
                <a:lnTo>
                  <a:pt x="44830" y="220218"/>
                </a:lnTo>
                <a:lnTo>
                  <a:pt x="74502" y="233226"/>
                </a:lnTo>
                <a:lnTo>
                  <a:pt x="91303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45682" y="2631285"/>
            <a:ext cx="1882775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2400" b="1" spc="-15" dirty="0">
                <a:latin typeface="Times New Roman"/>
                <a:cs typeface="Times New Roman"/>
              </a:rPr>
              <a:t>Be ca</a:t>
            </a:r>
            <a:r>
              <a:rPr sz="2400" b="1" spc="-65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ef</a:t>
            </a:r>
            <a:r>
              <a:rPr sz="2400" b="1" spc="-15" dirty="0">
                <a:latin typeface="Times New Roman"/>
                <a:cs typeface="Times New Roman"/>
              </a:rPr>
              <a:t>ul </a:t>
            </a:r>
            <a:r>
              <a:rPr sz="2400" b="1" spc="-20" dirty="0">
                <a:latin typeface="Times New Roman"/>
                <a:cs typeface="Times New Roman"/>
              </a:rPr>
              <a:t>w</a:t>
            </a:r>
            <a:r>
              <a:rPr sz="2400" b="1" spc="-5" dirty="0">
                <a:latin typeface="Times New Roman"/>
                <a:cs typeface="Times New Roman"/>
              </a:rPr>
              <a:t>he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you </a:t>
            </a:r>
            <a:r>
              <a:rPr sz="2400" b="1" spc="-5" dirty="0">
                <a:latin typeface="Times New Roman"/>
                <a:cs typeface="Times New Roman"/>
              </a:rPr>
              <a:t>put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15" dirty="0">
                <a:latin typeface="Times New Roman"/>
                <a:cs typeface="Times New Roman"/>
              </a:rPr>
              <a:t>cr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cal </a:t>
            </a:r>
            <a:r>
              <a:rPr sz="2400" b="1" spc="-15" dirty="0">
                <a:latin typeface="Times New Roman"/>
                <a:cs typeface="Times New Roman"/>
              </a:rPr>
              <a:t>se</a:t>
            </a:r>
            <a:r>
              <a:rPr sz="2400" b="1" spc="-10" dirty="0">
                <a:latin typeface="Times New Roman"/>
                <a:cs typeface="Times New Roman"/>
              </a:rPr>
              <a:t>ct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5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6673169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Times New Roman"/>
                <a:cs typeface="Times New Roman"/>
              </a:rPr>
              <a:t>72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11" y="807347"/>
            <a:ext cx="18465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#in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c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lud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4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0" dirty="0">
                <a:solidFill>
                  <a:srgbClr val="740000"/>
                </a:solidFill>
                <a:latin typeface="Arial Unicode MS"/>
                <a:cs typeface="Arial Unicode MS"/>
              </a:rPr>
              <a:t>&lt;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p.h&gt;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011" y="1068967"/>
            <a:ext cx="330644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static 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spc="-10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dirty="0">
                <a:latin typeface="Arial Unicode MS"/>
                <a:cs typeface="Arial Unicode MS"/>
              </a:rPr>
              <a:t>g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m_ste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s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1</a:t>
            </a:r>
            <a:r>
              <a:rPr sz="1800" spc="-10" dirty="0">
                <a:latin typeface="Arial Unicode MS"/>
                <a:cs typeface="Arial Unicode MS"/>
              </a:rPr>
              <a:t>0</a:t>
            </a:r>
            <a:r>
              <a:rPr sz="1800" spc="-5" dirty="0">
                <a:latin typeface="Arial Unicode MS"/>
                <a:cs typeface="Arial Unicode MS"/>
              </a:rPr>
              <a:t>0</a:t>
            </a:r>
            <a:r>
              <a:rPr sz="1800" spc="-10" dirty="0">
                <a:latin typeface="Arial Unicode MS"/>
                <a:cs typeface="Arial Unicode MS"/>
              </a:rPr>
              <a:t>0</a:t>
            </a:r>
            <a:r>
              <a:rPr sz="1800" spc="-5" dirty="0">
                <a:latin typeface="Arial Unicode MS"/>
                <a:cs typeface="Arial Unicode MS"/>
              </a:rPr>
              <a:t>0</a:t>
            </a:r>
            <a:r>
              <a:rPr sz="1800" spc="-10" dirty="0">
                <a:latin typeface="Arial Unicode MS"/>
                <a:cs typeface="Arial Unicode MS"/>
              </a:rPr>
              <a:t>0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  <a:p>
            <a:pPr marL="12700" marR="55753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#de</a:t>
            </a:r>
            <a:r>
              <a:rPr sz="1800" b="1" spc="0" dirty="0">
                <a:solidFill>
                  <a:srgbClr val="740000"/>
                </a:solidFill>
                <a:latin typeface="Arial Unicode MS"/>
                <a:cs typeface="Arial Unicode MS"/>
              </a:rPr>
              <a:t>f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4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NU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M_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THREADS</a:t>
            </a:r>
            <a:r>
              <a:rPr sz="1800" b="1" spc="-5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2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vo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d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ma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4157" y="1068967"/>
            <a:ext cx="1270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spc="-10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u</a:t>
            </a:r>
            <a:r>
              <a:rPr sz="1800" spc="-10" dirty="0">
                <a:latin typeface="Arial Unicode MS"/>
                <a:cs typeface="Arial Unicode MS"/>
              </a:rPr>
              <a:t>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e</a:t>
            </a:r>
            <a:r>
              <a:rPr sz="1800" spc="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011" y="1891938"/>
            <a:ext cx="60382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3465" algn="l"/>
                <a:tab pos="1866900" algn="l"/>
                <a:tab pos="2882900" algn="l"/>
              </a:tabLst>
            </a:pPr>
            <a:r>
              <a:rPr sz="1800" dirty="0">
                <a:latin typeface="Arial Unicode MS"/>
                <a:cs typeface="Arial Unicode MS"/>
              </a:rPr>
              <a:t>{	</a:t>
            </a:r>
            <a:r>
              <a:rPr sz="1800" spc="-10" dirty="0">
                <a:latin typeface="Arial Unicode MS"/>
                <a:cs typeface="Arial Unicode MS"/>
              </a:rPr>
              <a:t>doub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e	</a:t>
            </a: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spc="-10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;	step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1</a:t>
            </a:r>
            <a:r>
              <a:rPr sz="1800" dirty="0">
                <a:latin typeface="Arial Unicode MS"/>
                <a:cs typeface="Arial Unicode MS"/>
              </a:rPr>
              <a:t>.0/(</a:t>
            </a:r>
            <a:r>
              <a:rPr sz="1800" spc="-10" dirty="0">
                <a:latin typeface="Arial Unicode MS"/>
                <a:cs typeface="Arial Unicode MS"/>
              </a:rPr>
              <a:t>doub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spc="-15" dirty="0">
                <a:latin typeface="Arial Unicode MS"/>
                <a:cs typeface="Arial Unicode MS"/>
              </a:rPr>
              <a:t>e</a:t>
            </a:r>
            <a:r>
              <a:rPr sz="1800" dirty="0">
                <a:latin typeface="Arial Unicode MS"/>
                <a:cs typeface="Arial Unicode MS"/>
              </a:rPr>
              <a:t>)</a:t>
            </a:r>
            <a:r>
              <a:rPr sz="1800" spc="2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nu</a:t>
            </a:r>
            <a:r>
              <a:rPr sz="1800" dirty="0">
                <a:latin typeface="Arial Unicode MS"/>
                <a:cs typeface="Arial Unicode MS"/>
              </a:rPr>
              <a:t>m_st</a:t>
            </a:r>
            <a:r>
              <a:rPr sz="1800" spc="-10" dirty="0">
                <a:latin typeface="Arial Unicode MS"/>
                <a:cs typeface="Arial Unicode MS"/>
              </a:rPr>
              <a:t>ep</a:t>
            </a:r>
            <a:r>
              <a:rPr sz="1800" spc="-5" dirty="0">
                <a:latin typeface="Arial Unicode MS"/>
                <a:cs typeface="Arial Unicode MS"/>
              </a:rPr>
              <a:t>s</a:t>
            </a:r>
            <a:r>
              <a:rPr sz="1800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011" y="2166501"/>
            <a:ext cx="5313680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p_s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t_num_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re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(N</a:t>
            </a:r>
            <a:r>
              <a:rPr sz="18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M_TH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EAD</a:t>
            </a:r>
            <a:r>
              <a:rPr sz="18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);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#p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gm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3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p 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pa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l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l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el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{</a:t>
            </a:r>
            <a:endParaRPr sz="1800">
              <a:latin typeface="Arial Unicode MS"/>
              <a:cs typeface="Arial Unicode MS"/>
            </a:endParaRPr>
          </a:p>
          <a:p>
            <a:pPr marL="901065" marR="984250" indent="89535">
              <a:lnSpc>
                <a:spcPct val="100000"/>
              </a:lnSpc>
              <a:tabLst>
                <a:tab pos="2120265" algn="l"/>
                <a:tab pos="2667000" algn="l"/>
              </a:tabLst>
            </a:pP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spc="-10" dirty="0">
                <a:latin typeface="Arial Unicode MS"/>
                <a:cs typeface="Arial Unicode MS"/>
              </a:rPr>
              <a:t>n</a:t>
            </a:r>
            <a:r>
              <a:rPr sz="1800" spc="-5" dirty="0">
                <a:latin typeface="Arial Unicode MS"/>
                <a:cs typeface="Arial Unicode MS"/>
              </a:rPr>
              <a:t>t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i, i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,nthr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s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r>
              <a:rPr sz="1800" dirty="0">
                <a:latin typeface="Arial Unicode MS"/>
                <a:cs typeface="Arial Unicode MS"/>
              </a:rPr>
              <a:t>	</a:t>
            </a: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spc="-10" dirty="0">
                <a:latin typeface="Arial Unicode MS"/>
                <a:cs typeface="Arial Unicode MS"/>
              </a:rPr>
              <a:t>o</a:t>
            </a:r>
            <a:r>
              <a:rPr sz="1800" spc="-5" dirty="0">
                <a:latin typeface="Arial Unicode MS"/>
                <a:cs typeface="Arial Unicode MS"/>
              </a:rPr>
              <a:t>u</a:t>
            </a:r>
            <a:r>
              <a:rPr sz="1800" spc="-10" dirty="0">
                <a:latin typeface="Arial Unicode MS"/>
                <a:cs typeface="Arial Unicode MS"/>
              </a:rPr>
              <a:t>b</a:t>
            </a:r>
            <a:r>
              <a:rPr sz="1800" spc="-5" dirty="0">
                <a:latin typeface="Arial Unicode MS"/>
                <a:cs typeface="Arial Unicode MS"/>
              </a:rPr>
              <a:t>l</a:t>
            </a:r>
            <a:r>
              <a:rPr sz="1800" dirty="0">
                <a:latin typeface="Arial Unicode MS"/>
                <a:cs typeface="Arial Unicode MS"/>
              </a:rPr>
              <a:t>e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x,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sum;</a:t>
            </a:r>
            <a:r>
              <a:rPr sz="1800" spc="-5" dirty="0">
                <a:latin typeface="Arial Unicode MS"/>
                <a:cs typeface="Arial Unicode MS"/>
              </a:rPr>
              <a:t> i</a:t>
            </a:r>
            <a:r>
              <a:rPr sz="1800" dirty="0">
                <a:latin typeface="Arial Unicode MS"/>
                <a:cs typeface="Arial Unicode MS"/>
              </a:rPr>
              <a:t>d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om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_g</a:t>
            </a:r>
            <a:r>
              <a:rPr sz="1800" spc="-10" dirty="0">
                <a:latin typeface="Arial Unicode MS"/>
                <a:cs typeface="Arial Unicode MS"/>
              </a:rPr>
              <a:t>et_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hr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_n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</a:t>
            </a:r>
            <a:r>
              <a:rPr sz="1800" spc="-10" dirty="0">
                <a:latin typeface="Arial Unicode MS"/>
                <a:cs typeface="Arial Unicode MS"/>
              </a:rPr>
              <a:t>();</a:t>
            </a:r>
            <a:r>
              <a:rPr sz="1800" spc="-5" dirty="0">
                <a:latin typeface="Arial Unicode MS"/>
                <a:cs typeface="Arial Unicode MS"/>
              </a:rPr>
              <a:t> nth</a:t>
            </a:r>
            <a:r>
              <a:rPr sz="1800" dirty="0">
                <a:latin typeface="Arial Unicode MS"/>
                <a:cs typeface="Arial Unicode MS"/>
              </a:rPr>
              <a:t>rds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om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_g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dirty="0">
                <a:latin typeface="Arial Unicode MS"/>
                <a:cs typeface="Arial Unicode MS"/>
              </a:rPr>
              <a:t>t_n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m_thre</a:t>
            </a:r>
            <a:r>
              <a:rPr sz="1800" spc="-10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ds</a:t>
            </a:r>
            <a:r>
              <a:rPr sz="1800" spc="-10" dirty="0">
                <a:latin typeface="Arial Unicode MS"/>
                <a:cs typeface="Arial Unicode MS"/>
              </a:rPr>
              <a:t>();</a:t>
            </a:r>
            <a:r>
              <a:rPr sz="1800" spc="-5" dirty="0">
                <a:latin typeface="Arial Unicode MS"/>
                <a:cs typeface="Arial Unicode MS"/>
              </a:rPr>
              <a:t> i</a:t>
            </a:r>
            <a:r>
              <a:rPr sz="1800" dirty="0">
                <a:latin typeface="Arial Unicode MS"/>
                <a:cs typeface="Arial Unicode MS"/>
              </a:rPr>
              <a:t>f (id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==</a:t>
            </a:r>
            <a:r>
              <a:rPr sz="1800" spc="-5" dirty="0">
                <a:latin typeface="Arial Unicode MS"/>
                <a:cs typeface="Arial Unicode MS"/>
              </a:rPr>
              <a:t> 0</a:t>
            </a:r>
            <a:r>
              <a:rPr sz="1800" dirty="0">
                <a:latin typeface="Arial Unicode MS"/>
                <a:cs typeface="Arial Unicode MS"/>
              </a:rPr>
              <a:t>)	</a:t>
            </a:r>
            <a:r>
              <a:rPr sz="1800" spc="-5" dirty="0">
                <a:latin typeface="Arial Unicode MS"/>
                <a:cs typeface="Arial Unicode MS"/>
              </a:rPr>
              <a:t>nth</a:t>
            </a:r>
            <a:r>
              <a:rPr sz="1800" dirty="0">
                <a:latin typeface="Arial Unicode MS"/>
                <a:cs typeface="Arial Unicode MS"/>
              </a:rPr>
              <a:t>re</a:t>
            </a:r>
            <a:r>
              <a:rPr sz="1800" spc="-10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Arial Unicode MS"/>
                <a:cs typeface="Arial Unicode MS"/>
              </a:rPr>
              <a:t>d</a:t>
            </a:r>
            <a:r>
              <a:rPr sz="1800" dirty="0">
                <a:latin typeface="Arial Unicode MS"/>
                <a:cs typeface="Arial Unicode MS"/>
              </a:rPr>
              <a:t>s</a:t>
            </a:r>
            <a:r>
              <a:rPr sz="1800" spc="10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nth</a:t>
            </a:r>
            <a:r>
              <a:rPr sz="1800" dirty="0">
                <a:latin typeface="Arial Unicode MS"/>
                <a:cs typeface="Arial Unicode MS"/>
              </a:rPr>
              <a:t>rd</a:t>
            </a:r>
            <a:r>
              <a:rPr sz="1800" spc="-5" dirty="0">
                <a:latin typeface="Arial Unicode MS"/>
                <a:cs typeface="Arial Unicode MS"/>
              </a:rPr>
              <a:t>s;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1856" y="4087122"/>
            <a:ext cx="490664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spc="-3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o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_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g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et_thr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d_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();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nt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3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18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_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ge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t_num_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();</a:t>
            </a:r>
            <a:endParaRPr sz="1800">
              <a:latin typeface="Arial Unicode MS"/>
              <a:cs typeface="Arial Unicode MS"/>
            </a:endParaRPr>
          </a:p>
          <a:p>
            <a:pPr marL="1076325" marR="5080" indent="-9144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for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dirty="0">
                <a:latin typeface="Arial Unicode MS"/>
                <a:cs typeface="Arial Unicode MS"/>
              </a:rPr>
              <a:t>=id,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sum=0.0;i&lt;</a:t>
            </a:r>
            <a:r>
              <a:rPr sz="1800" spc="-5" dirty="0">
                <a:latin typeface="Arial Unicode MS"/>
                <a:cs typeface="Arial Unicode MS"/>
              </a:rPr>
              <a:t> n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m_ste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s;</a:t>
            </a:r>
            <a:r>
              <a:rPr sz="1800" spc="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i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i+nthr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d</a:t>
            </a:r>
            <a:r>
              <a:rPr sz="1800" spc="-5" dirty="0">
                <a:latin typeface="Arial Unicode MS"/>
                <a:cs typeface="Arial Unicode MS"/>
              </a:rPr>
              <a:t>s</a:t>
            </a:r>
            <a:r>
              <a:rPr sz="1800" spc="-10" dirty="0">
                <a:latin typeface="Arial Unicode MS"/>
                <a:cs typeface="Arial Unicode MS"/>
              </a:rPr>
              <a:t>){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x 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(i+0.5)</a:t>
            </a:r>
            <a:r>
              <a:rPr sz="1800" spc="-10" dirty="0">
                <a:latin typeface="Arial Unicode MS"/>
                <a:cs typeface="Arial Unicode MS"/>
              </a:rPr>
              <a:t>*</a:t>
            </a:r>
            <a:r>
              <a:rPr sz="1800" dirty="0">
                <a:latin typeface="Arial Unicode MS"/>
                <a:cs typeface="Arial Unicode MS"/>
              </a:rPr>
              <a:t>ste</a:t>
            </a:r>
            <a:r>
              <a:rPr sz="1800" spc="-10" dirty="0">
                <a:latin typeface="Arial Unicode MS"/>
                <a:cs typeface="Arial Unicode MS"/>
              </a:rPr>
              <a:t>p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  <a:p>
            <a:pPr marL="1076325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sum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-15" dirty="0">
                <a:latin typeface="Arial Unicode MS"/>
                <a:cs typeface="Arial Unicode MS"/>
              </a:rPr>
              <a:t>+=</a:t>
            </a:r>
            <a:r>
              <a:rPr sz="1800" spc="-5" dirty="0">
                <a:latin typeface="Arial Unicode MS"/>
                <a:cs typeface="Arial Unicode MS"/>
              </a:rPr>
              <a:t> 4.0</a:t>
            </a:r>
            <a:r>
              <a:rPr sz="1800" spc="-10" dirty="0">
                <a:latin typeface="Arial Unicode MS"/>
                <a:cs typeface="Arial Unicode MS"/>
              </a:rPr>
              <a:t>/(1.0+x*x);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24" y="5458976"/>
            <a:ext cx="198628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}</a:t>
            </a:r>
            <a:endParaRPr sz="1800">
              <a:latin typeface="Arial Unicode MS"/>
              <a:cs typeface="Arial Unicode MS"/>
            </a:endParaRPr>
          </a:p>
          <a:p>
            <a:pPr marL="265430">
              <a:lnSpc>
                <a:spcPct val="100000"/>
              </a:lnSpc>
            </a:pPr>
            <a:r>
              <a:rPr sz="1800" dirty="0">
                <a:latin typeface="Arial Unicode MS"/>
                <a:cs typeface="Arial Unicode MS"/>
              </a:rPr>
              <a:t>s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 =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s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</a:t>
            </a:r>
            <a:r>
              <a:rPr sz="1800" spc="-10" dirty="0">
                <a:latin typeface="Arial Unicode MS"/>
                <a:cs typeface="Arial Unicode MS"/>
              </a:rPr>
              <a:t>*</a:t>
            </a:r>
            <a:r>
              <a:rPr sz="1800" dirty="0">
                <a:latin typeface="Arial Unicode MS"/>
                <a:cs typeface="Arial Unicode MS"/>
              </a:rPr>
              <a:t>ste</a:t>
            </a:r>
            <a:r>
              <a:rPr sz="1800" spc="-15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#p</a:t>
            </a:r>
            <a:r>
              <a:rPr sz="18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gm</a:t>
            </a:r>
            <a:r>
              <a:rPr sz="18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-3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1800" b="1" spc="0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18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18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1800" b="1" dirty="0">
                <a:solidFill>
                  <a:srgbClr val="740000"/>
                </a:solidFill>
                <a:latin typeface="Arial Unicode MS"/>
                <a:cs typeface="Arial Unicode MS"/>
              </a:rPr>
              <a:t>ic</a:t>
            </a:r>
            <a:endParaRPr sz="1800">
              <a:latin typeface="Arial Unicode MS"/>
              <a:cs typeface="Arial Unicode MS"/>
            </a:endParaRPr>
          </a:p>
          <a:p>
            <a:pPr marL="672465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p</a:t>
            </a:r>
            <a:r>
              <a:rPr sz="1800" dirty="0">
                <a:latin typeface="Arial Unicode MS"/>
                <a:cs typeface="Arial Unicode MS"/>
              </a:rPr>
              <a:t>i</a:t>
            </a:r>
            <a:r>
              <a:rPr sz="1800" spc="-10" dirty="0">
                <a:latin typeface="Arial Unicode MS"/>
                <a:cs typeface="Arial Unicode MS"/>
              </a:rPr>
              <a:t> +</a:t>
            </a:r>
            <a:r>
              <a:rPr sz="1800" spc="-15" dirty="0">
                <a:latin typeface="Arial Unicode MS"/>
                <a:cs typeface="Arial Unicode MS"/>
              </a:rPr>
              <a:t>=</a:t>
            </a:r>
            <a:r>
              <a:rPr sz="1800" dirty="0">
                <a:latin typeface="Arial Unicode MS"/>
                <a:cs typeface="Arial Unicode MS"/>
              </a:rPr>
              <a:t> s</a:t>
            </a:r>
            <a:r>
              <a:rPr sz="1800" spc="-10" dirty="0">
                <a:latin typeface="Arial Unicode MS"/>
                <a:cs typeface="Arial Unicode MS"/>
              </a:rPr>
              <a:t>u</a:t>
            </a:r>
            <a:r>
              <a:rPr sz="1800" dirty="0">
                <a:latin typeface="Arial Unicode MS"/>
                <a:cs typeface="Arial Unicode MS"/>
              </a:rPr>
              <a:t>m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011" y="6556561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 Unicode MS"/>
                <a:cs typeface="Arial Unicode MS"/>
              </a:rPr>
              <a:t>}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962" y="136958"/>
            <a:ext cx="80073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z="2800" b="1" spc="-20" dirty="0">
                <a:solidFill>
                  <a:srgbClr val="0860A8"/>
                </a:solidFill>
                <a:latin typeface="Arial"/>
                <a:cs typeface="Arial"/>
              </a:rPr>
              <a:t>Example:</a:t>
            </a:r>
            <a:r>
              <a:rPr sz="2800" b="1" spc="-2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Usin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860A8"/>
                </a:solidFill>
                <a:latin typeface="Arial"/>
                <a:cs typeface="Arial"/>
              </a:rPr>
              <a:t>an</a:t>
            </a:r>
            <a:r>
              <a:rPr sz="2400" b="1" u="heavy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860A8"/>
                </a:solidFill>
                <a:latin typeface="Arial"/>
                <a:cs typeface="Arial"/>
              </a:rPr>
              <a:t>atomic</a:t>
            </a:r>
            <a:r>
              <a:rPr sz="2400" b="1" u="heavy" spc="-1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re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o</a:t>
            </a:r>
            <a:r>
              <a:rPr sz="2000" b="1" spc="-30" dirty="0">
                <a:solidFill>
                  <a:srgbClr val="0860A8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pact</a:t>
            </a:r>
            <a:r>
              <a:rPr sz="2000" b="1" spc="-3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false</a:t>
            </a:r>
            <a:r>
              <a:rPr sz="2000" b="1" spc="-3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shar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08500" y="5635625"/>
            <a:ext cx="4254500" cy="1069975"/>
          </a:xfrm>
          <a:custGeom>
            <a:avLst/>
            <a:gdLst/>
            <a:ahLst/>
            <a:cxnLst/>
            <a:rect l="l" t="t" r="r" b="b"/>
            <a:pathLst>
              <a:path w="4254500" h="1069975">
                <a:moveTo>
                  <a:pt x="0" y="0"/>
                </a:moveTo>
                <a:lnTo>
                  <a:pt x="0" y="1069975"/>
                </a:lnTo>
                <a:lnTo>
                  <a:pt x="4254500" y="1069975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8500" y="5635625"/>
            <a:ext cx="4254500" cy="1069975"/>
          </a:xfrm>
          <a:custGeom>
            <a:avLst/>
            <a:gdLst/>
            <a:ahLst/>
            <a:cxnLst/>
            <a:rect l="l" t="t" r="r" b="b"/>
            <a:pathLst>
              <a:path w="4254500" h="1069975">
                <a:moveTo>
                  <a:pt x="0" y="1069975"/>
                </a:moveTo>
                <a:lnTo>
                  <a:pt x="4254500" y="1069975"/>
                </a:lnTo>
                <a:lnTo>
                  <a:pt x="4254500" y="0"/>
                </a:lnTo>
                <a:lnTo>
                  <a:pt x="0" y="0"/>
                </a:lnTo>
                <a:lnTo>
                  <a:pt x="0" y="10699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08500" y="5635625"/>
            <a:ext cx="4254500" cy="1069975"/>
          </a:xfrm>
          <a:prstGeom prst="rect">
            <a:avLst/>
          </a:prstGeom>
          <a:solidFill>
            <a:srgbClr val="F1F1F1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157480">
              <a:lnSpc>
                <a:spcPct val="100000"/>
              </a:lnSpc>
              <a:tabLst>
                <a:tab pos="3568065" algn="l"/>
              </a:tabLst>
            </a:pPr>
            <a:r>
              <a:rPr sz="1600" spc="-15" dirty="0">
                <a:latin typeface="Arial Unicode MS"/>
                <a:cs typeface="Arial Unicode MS"/>
              </a:rPr>
              <a:t>Sum goe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spc="-15" dirty="0">
                <a:latin typeface="Arial Unicode MS"/>
                <a:cs typeface="Arial Unicode MS"/>
              </a:rPr>
              <a:t>ou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f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sc</a:t>
            </a:r>
            <a:r>
              <a:rPr sz="1600" spc="-15" dirty="0">
                <a:latin typeface="Arial Unicode MS"/>
                <a:cs typeface="Arial Unicode MS"/>
              </a:rPr>
              <a:t>op</a:t>
            </a:r>
            <a:r>
              <a:rPr sz="1600" spc="-5" dirty="0">
                <a:latin typeface="Arial Unicode MS"/>
                <a:cs typeface="Arial Unicode MS"/>
              </a:rPr>
              <a:t>e</a:t>
            </a:r>
            <a:r>
              <a:rPr sz="1600" spc="-10" dirty="0">
                <a:latin typeface="Arial"/>
                <a:cs typeface="Arial"/>
              </a:rPr>
              <a:t>”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be</a:t>
            </a:r>
            <a:r>
              <a:rPr sz="1600" spc="-5" dirty="0">
                <a:latin typeface="Arial Unicode MS"/>
                <a:cs typeface="Arial Unicode MS"/>
              </a:rPr>
              <a:t>y</a:t>
            </a:r>
            <a:r>
              <a:rPr sz="1600" spc="-15" dirty="0">
                <a:latin typeface="Arial Unicode MS"/>
                <a:cs typeface="Arial Unicode MS"/>
              </a:rPr>
              <a:t>on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paral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el</a:t>
            </a:r>
            <a:r>
              <a:rPr sz="1600" spc="-10" dirty="0">
                <a:latin typeface="Arial Unicode MS"/>
                <a:cs typeface="Arial Unicode MS"/>
              </a:rPr>
              <a:t> region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20" dirty="0">
                <a:latin typeface="Arial"/>
                <a:cs typeface="Arial"/>
              </a:rPr>
              <a:t>…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y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u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mu</a:t>
            </a:r>
            <a:r>
              <a:rPr sz="1600" spc="-5" dirty="0">
                <a:latin typeface="Arial Unicode MS"/>
                <a:cs typeface="Arial Unicode MS"/>
              </a:rPr>
              <a:t>st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-15" dirty="0">
                <a:latin typeface="Arial Unicode MS"/>
                <a:cs typeface="Arial Unicode MS"/>
              </a:rPr>
              <a:t>um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it </a:t>
            </a:r>
            <a:r>
              <a:rPr sz="1600" spc="-10" dirty="0">
                <a:latin typeface="Arial Unicode MS"/>
                <a:cs typeface="Arial Unicode MS"/>
              </a:rPr>
              <a:t>in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here</a:t>
            </a:r>
            <a:r>
              <a:rPr sz="1600" spc="-5" dirty="0">
                <a:latin typeface="Arial Unicode MS"/>
                <a:cs typeface="Arial Unicode MS"/>
              </a:rPr>
              <a:t>.</a:t>
            </a:r>
            <a:r>
              <a:rPr sz="1600" dirty="0">
                <a:latin typeface="Arial Unicode MS"/>
                <a:cs typeface="Arial Unicode MS"/>
              </a:rPr>
              <a:t>	</a:t>
            </a:r>
            <a:r>
              <a:rPr sz="1600" spc="-15" dirty="0">
                <a:latin typeface="Arial Unicode MS"/>
                <a:cs typeface="Arial Unicode MS"/>
              </a:rPr>
              <a:t>Mu</a:t>
            </a:r>
            <a:r>
              <a:rPr sz="1600" spc="-5" dirty="0">
                <a:latin typeface="Arial Unicode MS"/>
                <a:cs typeface="Arial Unicode MS"/>
              </a:rPr>
              <a:t>st </a:t>
            </a:r>
            <a:r>
              <a:rPr sz="1600" spc="-15" dirty="0">
                <a:latin typeface="Arial Unicode MS"/>
                <a:cs typeface="Arial Unicode MS"/>
              </a:rPr>
              <a:t>protec</a:t>
            </a:r>
            <a:r>
              <a:rPr sz="1600" spc="-5" dirty="0">
                <a:latin typeface="Arial Unicode MS"/>
                <a:cs typeface="Arial Unicode MS"/>
              </a:rPr>
              <a:t>t</a:t>
            </a:r>
            <a:r>
              <a:rPr sz="1600" spc="2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-20" dirty="0">
                <a:latin typeface="Arial Unicode MS"/>
                <a:cs typeface="Arial Unicode MS"/>
              </a:rPr>
              <a:t>um</a:t>
            </a:r>
            <a:r>
              <a:rPr sz="1600" spc="-10" dirty="0">
                <a:latin typeface="Arial Unicode MS"/>
                <a:cs typeface="Arial Unicode MS"/>
              </a:rPr>
              <a:t>m</a:t>
            </a:r>
            <a:r>
              <a:rPr sz="1600" spc="-15" dirty="0">
                <a:latin typeface="Arial Unicode MS"/>
                <a:cs typeface="Arial Unicode MS"/>
              </a:rPr>
              <a:t>at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nt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</a:t>
            </a:r>
            <a:r>
              <a:rPr sz="1600" spc="-5" dirty="0">
                <a:latin typeface="Arial Unicode MS"/>
                <a:cs typeface="Arial Unicode MS"/>
              </a:rPr>
              <a:t>i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so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update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1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do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10" dirty="0">
                <a:latin typeface="Arial Unicode MS"/>
                <a:cs typeface="Arial Unicode MS"/>
              </a:rPr>
              <a:t>t c</a:t>
            </a:r>
            <a:r>
              <a:rPr sz="1600" spc="-15" dirty="0">
                <a:latin typeface="Arial Unicode MS"/>
                <a:cs typeface="Arial Unicode MS"/>
              </a:rPr>
              <a:t>onfl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0" dirty="0">
                <a:latin typeface="Arial Unicode MS"/>
                <a:cs typeface="Arial Unicode MS"/>
              </a:rPr>
              <a:t>ct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4073" y="6128105"/>
            <a:ext cx="1388110" cy="346075"/>
          </a:xfrm>
          <a:custGeom>
            <a:avLst/>
            <a:gdLst/>
            <a:ahLst/>
            <a:cxnLst/>
            <a:rect l="l" t="t" r="r" b="b"/>
            <a:pathLst>
              <a:path w="1388110" h="346075">
                <a:moveTo>
                  <a:pt x="131748" y="178575"/>
                </a:moveTo>
                <a:lnTo>
                  <a:pt x="123825" y="182625"/>
                </a:lnTo>
                <a:lnTo>
                  <a:pt x="0" y="291757"/>
                </a:lnTo>
                <a:lnTo>
                  <a:pt x="155955" y="345744"/>
                </a:lnTo>
                <a:lnTo>
                  <a:pt x="168206" y="345816"/>
                </a:lnTo>
                <a:lnTo>
                  <a:pt x="177856" y="338617"/>
                </a:lnTo>
                <a:lnTo>
                  <a:pt x="180104" y="324640"/>
                </a:lnTo>
                <a:lnTo>
                  <a:pt x="175685" y="314489"/>
                </a:lnTo>
                <a:lnTo>
                  <a:pt x="144402" y="303136"/>
                </a:lnTo>
                <a:lnTo>
                  <a:pt x="40766" y="303136"/>
                </a:lnTo>
                <a:lnTo>
                  <a:pt x="33400" y="265747"/>
                </a:lnTo>
                <a:lnTo>
                  <a:pt x="102633" y="252092"/>
                </a:lnTo>
                <a:lnTo>
                  <a:pt x="148971" y="211200"/>
                </a:lnTo>
                <a:lnTo>
                  <a:pt x="155015" y="200763"/>
                </a:lnTo>
                <a:lnTo>
                  <a:pt x="153687" y="189010"/>
                </a:lnTo>
                <a:lnTo>
                  <a:pt x="142641" y="179937"/>
                </a:lnTo>
                <a:lnTo>
                  <a:pt x="131748" y="178575"/>
                </a:lnTo>
                <a:close/>
              </a:path>
              <a:path w="1388110" h="346075">
                <a:moveTo>
                  <a:pt x="102633" y="252092"/>
                </a:moveTo>
                <a:lnTo>
                  <a:pt x="33400" y="265747"/>
                </a:lnTo>
                <a:lnTo>
                  <a:pt x="40766" y="303136"/>
                </a:lnTo>
                <a:lnTo>
                  <a:pt x="63110" y="298729"/>
                </a:lnTo>
                <a:lnTo>
                  <a:pt x="49783" y="298729"/>
                </a:lnTo>
                <a:lnTo>
                  <a:pt x="43306" y="266445"/>
                </a:lnTo>
                <a:lnTo>
                  <a:pt x="86367" y="266445"/>
                </a:lnTo>
                <a:lnTo>
                  <a:pt x="102633" y="252092"/>
                </a:lnTo>
                <a:close/>
              </a:path>
              <a:path w="1388110" h="346075">
                <a:moveTo>
                  <a:pt x="107911" y="289892"/>
                </a:moveTo>
                <a:lnTo>
                  <a:pt x="40766" y="303136"/>
                </a:lnTo>
                <a:lnTo>
                  <a:pt x="144402" y="303136"/>
                </a:lnTo>
                <a:lnTo>
                  <a:pt x="107911" y="289892"/>
                </a:lnTo>
                <a:close/>
              </a:path>
              <a:path w="1388110" h="346075">
                <a:moveTo>
                  <a:pt x="43306" y="266445"/>
                </a:moveTo>
                <a:lnTo>
                  <a:pt x="49783" y="298729"/>
                </a:lnTo>
                <a:lnTo>
                  <a:pt x="73818" y="277519"/>
                </a:lnTo>
                <a:lnTo>
                  <a:pt x="43306" y="266445"/>
                </a:lnTo>
                <a:close/>
              </a:path>
              <a:path w="1388110" h="346075">
                <a:moveTo>
                  <a:pt x="73818" y="277519"/>
                </a:moveTo>
                <a:lnTo>
                  <a:pt x="49783" y="298729"/>
                </a:lnTo>
                <a:lnTo>
                  <a:pt x="63110" y="298729"/>
                </a:lnTo>
                <a:lnTo>
                  <a:pt x="107911" y="289892"/>
                </a:lnTo>
                <a:lnTo>
                  <a:pt x="73818" y="277519"/>
                </a:lnTo>
                <a:close/>
              </a:path>
              <a:path w="1388110" h="346075">
                <a:moveTo>
                  <a:pt x="1380743" y="0"/>
                </a:moveTo>
                <a:lnTo>
                  <a:pt x="102633" y="252092"/>
                </a:lnTo>
                <a:lnTo>
                  <a:pt x="73818" y="277519"/>
                </a:lnTo>
                <a:lnTo>
                  <a:pt x="107911" y="289892"/>
                </a:lnTo>
                <a:lnTo>
                  <a:pt x="1388110" y="37388"/>
                </a:lnTo>
                <a:lnTo>
                  <a:pt x="1380743" y="0"/>
                </a:lnTo>
                <a:close/>
              </a:path>
              <a:path w="1388110" h="346075">
                <a:moveTo>
                  <a:pt x="86367" y="266445"/>
                </a:moveTo>
                <a:lnTo>
                  <a:pt x="43306" y="266445"/>
                </a:lnTo>
                <a:lnTo>
                  <a:pt x="73818" y="277519"/>
                </a:lnTo>
                <a:lnTo>
                  <a:pt x="86367" y="266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15200" y="4648200"/>
            <a:ext cx="144780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240029">
              <a:lnSpc>
                <a:spcPct val="100000"/>
              </a:lnSpc>
            </a:pPr>
            <a:r>
              <a:rPr sz="1600" spc="-20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ar</a:t>
            </a:r>
            <a:r>
              <a:rPr sz="1600" spc="-2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y,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fa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se s</a:t>
            </a:r>
            <a:r>
              <a:rPr sz="1600" spc="-15" dirty="0">
                <a:latin typeface="Arial Unicode MS"/>
                <a:cs typeface="Arial Unicode MS"/>
              </a:rPr>
              <a:t>haring.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51247" y="5086477"/>
            <a:ext cx="2665730" cy="315595"/>
          </a:xfrm>
          <a:custGeom>
            <a:avLst/>
            <a:gdLst/>
            <a:ahLst/>
            <a:cxnLst/>
            <a:rect l="l" t="t" r="r" b="b"/>
            <a:pathLst>
              <a:path w="2665729" h="315595">
                <a:moveTo>
                  <a:pt x="143570" y="144842"/>
                </a:moveTo>
                <a:lnTo>
                  <a:pt x="135127" y="147955"/>
                </a:lnTo>
                <a:lnTo>
                  <a:pt x="0" y="242824"/>
                </a:lnTo>
                <a:lnTo>
                  <a:pt x="148971" y="313690"/>
                </a:lnTo>
                <a:lnTo>
                  <a:pt x="160995" y="315130"/>
                </a:lnTo>
                <a:lnTo>
                  <a:pt x="171289" y="309316"/>
                </a:lnTo>
                <a:lnTo>
                  <a:pt x="175283" y="295828"/>
                </a:lnTo>
                <a:lnTo>
                  <a:pt x="172446" y="285342"/>
                </a:lnTo>
                <a:lnTo>
                  <a:pt x="118621" y="258572"/>
                </a:lnTo>
                <a:lnTo>
                  <a:pt x="39242" y="258572"/>
                </a:lnTo>
                <a:lnTo>
                  <a:pt x="36067" y="220599"/>
                </a:lnTo>
                <a:lnTo>
                  <a:pt x="106334" y="214696"/>
                </a:lnTo>
                <a:lnTo>
                  <a:pt x="156972" y="179197"/>
                </a:lnTo>
                <a:lnTo>
                  <a:pt x="164126" y="169557"/>
                </a:lnTo>
                <a:lnTo>
                  <a:pt x="164208" y="157835"/>
                </a:lnTo>
                <a:lnTo>
                  <a:pt x="154238" y="147508"/>
                </a:lnTo>
                <a:lnTo>
                  <a:pt x="143570" y="144842"/>
                </a:lnTo>
                <a:close/>
              </a:path>
              <a:path w="2665729" h="315595">
                <a:moveTo>
                  <a:pt x="106334" y="214696"/>
                </a:moveTo>
                <a:lnTo>
                  <a:pt x="36067" y="220599"/>
                </a:lnTo>
                <a:lnTo>
                  <a:pt x="39242" y="258572"/>
                </a:lnTo>
                <a:lnTo>
                  <a:pt x="80043" y="255143"/>
                </a:lnTo>
                <a:lnTo>
                  <a:pt x="48640" y="255143"/>
                </a:lnTo>
                <a:lnTo>
                  <a:pt x="45847" y="222377"/>
                </a:lnTo>
                <a:lnTo>
                  <a:pt x="95379" y="222377"/>
                </a:lnTo>
                <a:lnTo>
                  <a:pt x="106334" y="214696"/>
                </a:lnTo>
                <a:close/>
              </a:path>
              <a:path w="2665729" h="315595">
                <a:moveTo>
                  <a:pt x="107146" y="252865"/>
                </a:moveTo>
                <a:lnTo>
                  <a:pt x="39242" y="258572"/>
                </a:lnTo>
                <a:lnTo>
                  <a:pt x="118621" y="258572"/>
                </a:lnTo>
                <a:lnTo>
                  <a:pt x="107146" y="252865"/>
                </a:lnTo>
                <a:close/>
              </a:path>
              <a:path w="2665729" h="315595">
                <a:moveTo>
                  <a:pt x="45847" y="222377"/>
                </a:moveTo>
                <a:lnTo>
                  <a:pt x="48640" y="255143"/>
                </a:lnTo>
                <a:lnTo>
                  <a:pt x="74822" y="236788"/>
                </a:lnTo>
                <a:lnTo>
                  <a:pt x="45847" y="222377"/>
                </a:lnTo>
                <a:close/>
              </a:path>
              <a:path w="2665729" h="315595">
                <a:moveTo>
                  <a:pt x="74822" y="236788"/>
                </a:moveTo>
                <a:lnTo>
                  <a:pt x="48640" y="255143"/>
                </a:lnTo>
                <a:lnTo>
                  <a:pt x="80043" y="255143"/>
                </a:lnTo>
                <a:lnTo>
                  <a:pt x="107146" y="252865"/>
                </a:lnTo>
                <a:lnTo>
                  <a:pt x="74822" y="236788"/>
                </a:lnTo>
                <a:close/>
              </a:path>
              <a:path w="2665729" h="315595">
                <a:moveTo>
                  <a:pt x="2662301" y="0"/>
                </a:moveTo>
                <a:lnTo>
                  <a:pt x="106334" y="214696"/>
                </a:lnTo>
                <a:lnTo>
                  <a:pt x="74822" y="236788"/>
                </a:lnTo>
                <a:lnTo>
                  <a:pt x="107146" y="252865"/>
                </a:lnTo>
                <a:lnTo>
                  <a:pt x="2665603" y="37846"/>
                </a:lnTo>
                <a:lnTo>
                  <a:pt x="2662301" y="0"/>
                </a:lnTo>
                <a:close/>
              </a:path>
              <a:path w="2665729" h="315595">
                <a:moveTo>
                  <a:pt x="95379" y="222377"/>
                </a:moveTo>
                <a:lnTo>
                  <a:pt x="45847" y="222377"/>
                </a:lnTo>
                <a:lnTo>
                  <a:pt x="74822" y="236788"/>
                </a:lnTo>
                <a:lnTo>
                  <a:pt x="95379" y="222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15200" y="4648200"/>
            <a:ext cx="144780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240029">
              <a:lnSpc>
                <a:spcPct val="100000"/>
              </a:lnSpc>
            </a:pPr>
            <a:r>
              <a:rPr sz="1600" spc="-20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ar</a:t>
            </a:r>
            <a:r>
              <a:rPr sz="1600" spc="-2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y,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fa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se s</a:t>
            </a:r>
            <a:r>
              <a:rPr sz="1600" spc="-15" dirty="0">
                <a:latin typeface="Arial Unicode MS"/>
                <a:cs typeface="Arial Unicode MS"/>
              </a:rPr>
              <a:t>haring.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5200" y="4648200"/>
            <a:ext cx="1447800" cy="825500"/>
          </a:xfrm>
          <a:prstGeom prst="rect">
            <a:avLst/>
          </a:prstGeom>
          <a:solidFill>
            <a:srgbClr val="F1F1F1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233679">
              <a:lnSpc>
                <a:spcPct val="100000"/>
              </a:lnSpc>
            </a:pPr>
            <a:r>
              <a:rPr sz="1600" spc="-20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ar</a:t>
            </a:r>
            <a:r>
              <a:rPr sz="1600" spc="-2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y,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fa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se s</a:t>
            </a:r>
            <a:r>
              <a:rPr sz="1600" spc="-15" dirty="0">
                <a:latin typeface="Arial Unicode MS"/>
                <a:cs typeface="Arial Unicode MS"/>
              </a:rPr>
              <a:t>haring.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51247" y="5086477"/>
            <a:ext cx="2665730" cy="315595"/>
          </a:xfrm>
          <a:custGeom>
            <a:avLst/>
            <a:gdLst/>
            <a:ahLst/>
            <a:cxnLst/>
            <a:rect l="l" t="t" r="r" b="b"/>
            <a:pathLst>
              <a:path w="2665729" h="315595">
                <a:moveTo>
                  <a:pt x="143570" y="144842"/>
                </a:moveTo>
                <a:lnTo>
                  <a:pt x="135127" y="147955"/>
                </a:lnTo>
                <a:lnTo>
                  <a:pt x="0" y="242824"/>
                </a:lnTo>
                <a:lnTo>
                  <a:pt x="148971" y="313690"/>
                </a:lnTo>
                <a:lnTo>
                  <a:pt x="160995" y="315130"/>
                </a:lnTo>
                <a:lnTo>
                  <a:pt x="171289" y="309316"/>
                </a:lnTo>
                <a:lnTo>
                  <a:pt x="175283" y="295828"/>
                </a:lnTo>
                <a:lnTo>
                  <a:pt x="172446" y="285342"/>
                </a:lnTo>
                <a:lnTo>
                  <a:pt x="118621" y="258572"/>
                </a:lnTo>
                <a:lnTo>
                  <a:pt x="39242" y="258572"/>
                </a:lnTo>
                <a:lnTo>
                  <a:pt x="36067" y="220599"/>
                </a:lnTo>
                <a:lnTo>
                  <a:pt x="106334" y="214696"/>
                </a:lnTo>
                <a:lnTo>
                  <a:pt x="156972" y="179197"/>
                </a:lnTo>
                <a:lnTo>
                  <a:pt x="164126" y="169557"/>
                </a:lnTo>
                <a:lnTo>
                  <a:pt x="164208" y="157835"/>
                </a:lnTo>
                <a:lnTo>
                  <a:pt x="154238" y="147508"/>
                </a:lnTo>
                <a:lnTo>
                  <a:pt x="143570" y="144842"/>
                </a:lnTo>
                <a:close/>
              </a:path>
              <a:path w="2665729" h="315595">
                <a:moveTo>
                  <a:pt x="106334" y="214696"/>
                </a:moveTo>
                <a:lnTo>
                  <a:pt x="36067" y="220599"/>
                </a:lnTo>
                <a:lnTo>
                  <a:pt x="39242" y="258572"/>
                </a:lnTo>
                <a:lnTo>
                  <a:pt x="80043" y="255143"/>
                </a:lnTo>
                <a:lnTo>
                  <a:pt x="48640" y="255143"/>
                </a:lnTo>
                <a:lnTo>
                  <a:pt x="45847" y="222377"/>
                </a:lnTo>
                <a:lnTo>
                  <a:pt x="95379" y="222377"/>
                </a:lnTo>
                <a:lnTo>
                  <a:pt x="106334" y="214696"/>
                </a:lnTo>
                <a:close/>
              </a:path>
              <a:path w="2665729" h="315595">
                <a:moveTo>
                  <a:pt x="107146" y="252865"/>
                </a:moveTo>
                <a:lnTo>
                  <a:pt x="39242" y="258572"/>
                </a:lnTo>
                <a:lnTo>
                  <a:pt x="118621" y="258572"/>
                </a:lnTo>
                <a:lnTo>
                  <a:pt x="107146" y="252865"/>
                </a:lnTo>
                <a:close/>
              </a:path>
              <a:path w="2665729" h="315595">
                <a:moveTo>
                  <a:pt x="45847" y="222377"/>
                </a:moveTo>
                <a:lnTo>
                  <a:pt x="48640" y="255143"/>
                </a:lnTo>
                <a:lnTo>
                  <a:pt x="74822" y="236788"/>
                </a:lnTo>
                <a:lnTo>
                  <a:pt x="45847" y="222377"/>
                </a:lnTo>
                <a:close/>
              </a:path>
              <a:path w="2665729" h="315595">
                <a:moveTo>
                  <a:pt x="74822" y="236788"/>
                </a:moveTo>
                <a:lnTo>
                  <a:pt x="48640" y="255143"/>
                </a:lnTo>
                <a:lnTo>
                  <a:pt x="80043" y="255143"/>
                </a:lnTo>
                <a:lnTo>
                  <a:pt x="107146" y="252865"/>
                </a:lnTo>
                <a:lnTo>
                  <a:pt x="74822" y="236788"/>
                </a:lnTo>
                <a:close/>
              </a:path>
              <a:path w="2665729" h="315595">
                <a:moveTo>
                  <a:pt x="2662301" y="0"/>
                </a:moveTo>
                <a:lnTo>
                  <a:pt x="106334" y="214696"/>
                </a:lnTo>
                <a:lnTo>
                  <a:pt x="74822" y="236788"/>
                </a:lnTo>
                <a:lnTo>
                  <a:pt x="107146" y="252865"/>
                </a:lnTo>
                <a:lnTo>
                  <a:pt x="2665603" y="37846"/>
                </a:lnTo>
                <a:lnTo>
                  <a:pt x="2662301" y="0"/>
                </a:lnTo>
                <a:close/>
              </a:path>
              <a:path w="2665729" h="315595">
                <a:moveTo>
                  <a:pt x="95379" y="222377"/>
                </a:moveTo>
                <a:lnTo>
                  <a:pt x="45847" y="222377"/>
                </a:lnTo>
                <a:lnTo>
                  <a:pt x="74822" y="236788"/>
                </a:lnTo>
                <a:lnTo>
                  <a:pt x="95379" y="222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3600" y="3521075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3600" y="2451100"/>
            <a:ext cx="2362200" cy="1069975"/>
          </a:xfrm>
          <a:custGeom>
            <a:avLst/>
            <a:gdLst/>
            <a:ahLst/>
            <a:cxnLst/>
            <a:rect l="l" t="t" r="r" b="b"/>
            <a:pathLst>
              <a:path w="2362200" h="1069975">
                <a:moveTo>
                  <a:pt x="2362200" y="0"/>
                </a:moveTo>
                <a:lnTo>
                  <a:pt x="0" y="0"/>
                </a:lnTo>
                <a:lnTo>
                  <a:pt x="0" y="10699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05800" y="2451100"/>
            <a:ext cx="0" cy="1069975"/>
          </a:xfrm>
          <a:custGeom>
            <a:avLst/>
            <a:gdLst/>
            <a:ahLst/>
            <a:cxnLst/>
            <a:rect l="l" t="t" r="r" b="b"/>
            <a:pathLst>
              <a:path h="1069975">
                <a:moveTo>
                  <a:pt x="0" y="106997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3600" y="2451100"/>
            <a:ext cx="2362200" cy="1069975"/>
          </a:xfrm>
          <a:custGeom>
            <a:avLst/>
            <a:gdLst/>
            <a:ahLst/>
            <a:cxnLst/>
            <a:rect l="l" t="t" r="r" b="b"/>
            <a:pathLst>
              <a:path w="2362200" h="1069975">
                <a:moveTo>
                  <a:pt x="0" y="1069975"/>
                </a:moveTo>
                <a:lnTo>
                  <a:pt x="2362200" y="1069975"/>
                </a:lnTo>
                <a:lnTo>
                  <a:pt x="2362200" y="0"/>
                </a:lnTo>
                <a:lnTo>
                  <a:pt x="0" y="0"/>
                </a:lnTo>
                <a:lnTo>
                  <a:pt x="0" y="10699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3600" y="2451100"/>
            <a:ext cx="2362200" cy="1069975"/>
          </a:xfrm>
          <a:custGeom>
            <a:avLst/>
            <a:gdLst/>
            <a:ahLst/>
            <a:cxnLst/>
            <a:rect l="l" t="t" r="r" b="b"/>
            <a:pathLst>
              <a:path w="2362200" h="1069975">
                <a:moveTo>
                  <a:pt x="0" y="1069975"/>
                </a:moveTo>
                <a:lnTo>
                  <a:pt x="2362200" y="1069975"/>
                </a:lnTo>
                <a:lnTo>
                  <a:pt x="2362200" y="0"/>
                </a:lnTo>
                <a:lnTo>
                  <a:pt x="0" y="0"/>
                </a:lnTo>
                <a:lnTo>
                  <a:pt x="0" y="10699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23228" y="2518258"/>
            <a:ext cx="210185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" dirty="0">
                <a:latin typeface="Arial Unicode MS"/>
                <a:cs typeface="Arial Unicode MS"/>
              </a:rPr>
              <a:t>Creat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a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sc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r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lo</a:t>
            </a:r>
            <a:r>
              <a:rPr sz="1600" spc="-5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ea</a:t>
            </a:r>
            <a:r>
              <a:rPr sz="1600" spc="-5" dirty="0">
                <a:latin typeface="Arial Unicode MS"/>
                <a:cs typeface="Arial Unicode MS"/>
              </a:rPr>
              <a:t>c</a:t>
            </a:r>
            <a:r>
              <a:rPr sz="1600" spc="-10" dirty="0">
                <a:latin typeface="Arial Unicode MS"/>
                <a:cs typeface="Arial Unicode MS"/>
              </a:rPr>
              <a:t>h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thread</a:t>
            </a:r>
            <a:r>
              <a:rPr sz="1600" spc="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cc</a:t>
            </a:r>
            <a:r>
              <a:rPr sz="1600" spc="-20" dirty="0">
                <a:latin typeface="Arial Unicode MS"/>
                <a:cs typeface="Arial Unicode MS"/>
              </a:rPr>
              <a:t>umu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at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part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al</a:t>
            </a:r>
            <a:r>
              <a:rPr sz="1600" spc="-10" dirty="0">
                <a:latin typeface="Arial Unicode MS"/>
                <a:cs typeface="Arial Unicode MS"/>
              </a:rPr>
              <a:t> s</a:t>
            </a:r>
            <a:r>
              <a:rPr sz="1600" spc="-20" dirty="0">
                <a:latin typeface="Arial Unicode MS"/>
                <a:cs typeface="Arial Unicode MS"/>
              </a:rPr>
              <a:t>um</a:t>
            </a:r>
            <a:r>
              <a:rPr sz="1600" spc="-5" dirty="0">
                <a:latin typeface="Arial Unicode MS"/>
                <a:cs typeface="Arial Unicode MS"/>
              </a:rPr>
              <a:t>s.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42714" y="2967101"/>
            <a:ext cx="1541780" cy="183515"/>
          </a:xfrm>
          <a:custGeom>
            <a:avLst/>
            <a:gdLst/>
            <a:ahLst/>
            <a:cxnLst/>
            <a:rect l="l" t="t" r="r" b="b"/>
            <a:pathLst>
              <a:path w="1541779" h="183514">
                <a:moveTo>
                  <a:pt x="146199" y="12296"/>
                </a:moveTo>
                <a:lnTo>
                  <a:pt x="137540" y="15239"/>
                </a:lnTo>
                <a:lnTo>
                  <a:pt x="0" y="106299"/>
                </a:lnTo>
                <a:lnTo>
                  <a:pt x="146938" y="181228"/>
                </a:lnTo>
                <a:lnTo>
                  <a:pt x="158848" y="183049"/>
                </a:lnTo>
                <a:lnTo>
                  <a:pt x="169272" y="177605"/>
                </a:lnTo>
                <a:lnTo>
                  <a:pt x="173698" y="164204"/>
                </a:lnTo>
                <a:lnTo>
                  <a:pt x="171242" y="153618"/>
                </a:lnTo>
                <a:lnTo>
                  <a:pt x="113984" y="123189"/>
                </a:lnTo>
                <a:lnTo>
                  <a:pt x="38862" y="123189"/>
                </a:lnTo>
                <a:lnTo>
                  <a:pt x="36702" y="85089"/>
                </a:lnTo>
                <a:lnTo>
                  <a:pt x="107063" y="81106"/>
                </a:lnTo>
                <a:lnTo>
                  <a:pt x="158623" y="46989"/>
                </a:lnTo>
                <a:lnTo>
                  <a:pt x="166010" y="37576"/>
                </a:lnTo>
                <a:lnTo>
                  <a:pt x="166419" y="25885"/>
                </a:lnTo>
                <a:lnTo>
                  <a:pt x="156754" y="15286"/>
                </a:lnTo>
                <a:lnTo>
                  <a:pt x="146199" y="12296"/>
                </a:lnTo>
                <a:close/>
              </a:path>
              <a:path w="1541779" h="183514">
                <a:moveTo>
                  <a:pt x="107063" y="81106"/>
                </a:moveTo>
                <a:lnTo>
                  <a:pt x="36702" y="85089"/>
                </a:lnTo>
                <a:lnTo>
                  <a:pt x="38862" y="123189"/>
                </a:lnTo>
                <a:lnTo>
                  <a:pt x="94852" y="120014"/>
                </a:lnTo>
                <a:lnTo>
                  <a:pt x="48260" y="120014"/>
                </a:lnTo>
                <a:lnTo>
                  <a:pt x="46355" y="87249"/>
                </a:lnTo>
                <a:lnTo>
                  <a:pt x="97779" y="87249"/>
                </a:lnTo>
                <a:lnTo>
                  <a:pt x="107063" y="81106"/>
                </a:lnTo>
                <a:close/>
              </a:path>
              <a:path w="1541779" h="183514">
                <a:moveTo>
                  <a:pt x="106741" y="119340"/>
                </a:moveTo>
                <a:lnTo>
                  <a:pt x="38862" y="123189"/>
                </a:lnTo>
                <a:lnTo>
                  <a:pt x="113984" y="123189"/>
                </a:lnTo>
                <a:lnTo>
                  <a:pt x="106741" y="119340"/>
                </a:lnTo>
                <a:close/>
              </a:path>
              <a:path w="1541779" h="183514">
                <a:moveTo>
                  <a:pt x="46355" y="87249"/>
                </a:moveTo>
                <a:lnTo>
                  <a:pt x="48260" y="120014"/>
                </a:lnTo>
                <a:lnTo>
                  <a:pt x="74873" y="102405"/>
                </a:lnTo>
                <a:lnTo>
                  <a:pt x="46355" y="87249"/>
                </a:lnTo>
                <a:close/>
              </a:path>
              <a:path w="1541779" h="183514">
                <a:moveTo>
                  <a:pt x="74873" y="102405"/>
                </a:moveTo>
                <a:lnTo>
                  <a:pt x="48260" y="120014"/>
                </a:lnTo>
                <a:lnTo>
                  <a:pt x="94852" y="120014"/>
                </a:lnTo>
                <a:lnTo>
                  <a:pt x="106741" y="119340"/>
                </a:lnTo>
                <a:lnTo>
                  <a:pt x="74873" y="102405"/>
                </a:lnTo>
                <a:close/>
              </a:path>
              <a:path w="1541779" h="183514">
                <a:moveTo>
                  <a:pt x="1539494" y="0"/>
                </a:moveTo>
                <a:lnTo>
                  <a:pt x="107063" y="81106"/>
                </a:lnTo>
                <a:lnTo>
                  <a:pt x="74873" y="102405"/>
                </a:lnTo>
                <a:lnTo>
                  <a:pt x="106741" y="119340"/>
                </a:lnTo>
                <a:lnTo>
                  <a:pt x="1541652" y="37973"/>
                </a:lnTo>
                <a:lnTo>
                  <a:pt x="1539494" y="0"/>
                </a:lnTo>
                <a:close/>
              </a:path>
              <a:path w="1541779" h="183514">
                <a:moveTo>
                  <a:pt x="97779" y="87249"/>
                </a:moveTo>
                <a:lnTo>
                  <a:pt x="46355" y="87249"/>
                </a:lnTo>
                <a:lnTo>
                  <a:pt x="74873" y="102405"/>
                </a:lnTo>
                <a:lnTo>
                  <a:pt x="97779" y="8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94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715436" cy="642942"/>
          </a:xfrm>
        </p:spPr>
        <p:txBody>
          <a:bodyPr>
            <a:noAutofit/>
          </a:bodyPr>
          <a:lstStyle/>
          <a:p>
            <a:r>
              <a:rPr kumimoji="0" lang="en-US" altLang="zh-CN" sz="4400" dirty="0"/>
              <a:t>Outline</a:t>
            </a:r>
            <a:endParaRPr kumimoji="0" lang="zh-CN" altLang="en-US" sz="4400" dirty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286412"/>
          </a:xfrm>
        </p:spPr>
        <p:txBody>
          <a:bodyPr>
            <a:normAutofit/>
          </a:bodyPr>
          <a:lstStyle/>
          <a:p>
            <a:pPr>
              <a:buFont typeface="Times" charset="0"/>
              <a:buChar char="•"/>
            </a:pPr>
            <a:r>
              <a:rPr lang="en-US" altLang="zh-CN" dirty="0" smtClean="0">
                <a:ea typeface="ＭＳ Ｐゴシック" pitchFamily="34" charset="-128"/>
              </a:rPr>
              <a:t>Exercises 1 : Serial PI Program</a:t>
            </a:r>
          </a:p>
          <a:p>
            <a:pPr>
              <a:buFont typeface="Times" charset="0"/>
              <a:buChar char="•"/>
            </a:pPr>
            <a:r>
              <a:rPr lang="en-US" altLang="zh-CN" dirty="0" smtClean="0">
                <a:ea typeface="ＭＳ Ｐゴシック" pitchFamily="34" charset="-128"/>
              </a:rPr>
              <a:t>Exercise 2: first </a:t>
            </a:r>
            <a:r>
              <a:rPr lang="en-US" altLang="zh-CN" dirty="0" err="1" smtClean="0">
                <a:ea typeface="ＭＳ Ｐゴシック" pitchFamily="34" charset="-128"/>
              </a:rPr>
              <a:t>OpenMP</a:t>
            </a:r>
            <a:r>
              <a:rPr lang="en-US" altLang="zh-CN" dirty="0" smtClean="0">
                <a:ea typeface="ＭＳ Ｐゴシック" pitchFamily="34" charset="-128"/>
              </a:rPr>
              <a:t> PI program</a:t>
            </a:r>
          </a:p>
          <a:p>
            <a:pPr>
              <a:buFont typeface="Times" charset="0"/>
              <a:buChar char="•"/>
            </a:pPr>
            <a:endParaRPr lang="en-US" altLang="zh-CN" dirty="0" smtClean="0">
              <a:ea typeface="ＭＳ Ｐゴシック" pitchFamily="34" charset="-128"/>
            </a:endParaRPr>
          </a:p>
          <a:p>
            <a:pPr>
              <a:buFont typeface="Times" charset="0"/>
              <a:buChar char="•"/>
            </a:pPr>
            <a:endParaRPr lang="en-US" altLang="zh-CN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44" y="571480"/>
            <a:ext cx="6707909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3868"/>
              </a:lnSpc>
            </a:pPr>
            <a:r>
              <a:rPr lang="en-US" sz="3200" b="1" dirty="0" smtClean="0">
                <a:solidFill>
                  <a:srgbClr val="0860A8"/>
                </a:solidFill>
                <a:latin typeface="Arial"/>
                <a:cs typeface="Arial"/>
              </a:rPr>
              <a:t>Exercises 1 : </a:t>
            </a:r>
            <a:r>
              <a:rPr sz="3200" b="1" dirty="0" smtClean="0">
                <a:solidFill>
                  <a:srgbClr val="0860A8"/>
                </a:solidFill>
                <a:latin typeface="Arial"/>
                <a:cs typeface="Arial"/>
              </a:rPr>
              <a:t>A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recurring </a:t>
            </a:r>
            <a:r>
              <a:rPr sz="3200" b="1" dirty="0" smtClean="0">
                <a:solidFill>
                  <a:srgbClr val="0860A8"/>
                </a:solidFill>
                <a:latin typeface="Arial"/>
                <a:cs typeface="Arial"/>
              </a:rPr>
              <a:t>exam</a:t>
            </a:r>
            <a:r>
              <a:rPr sz="3200" b="1" spc="-22" dirty="0" smtClean="0">
                <a:solidFill>
                  <a:srgbClr val="0860A8"/>
                </a:solidFill>
                <a:latin typeface="Arial"/>
                <a:cs typeface="Arial"/>
              </a:rPr>
              <a:t>pl</a:t>
            </a:r>
            <a:r>
              <a:rPr sz="3200" b="1" dirty="0" smtClean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endParaRPr lang="en-US" sz="3200" b="1" dirty="0">
              <a:solidFill>
                <a:srgbClr val="0860A8"/>
              </a:solidFill>
              <a:latin typeface="Arial"/>
              <a:cs typeface="Arial"/>
            </a:endParaRPr>
          </a:p>
          <a:p>
            <a:pPr marL="11397">
              <a:lnSpc>
                <a:spcPts val="3868"/>
              </a:lnSpc>
            </a:pPr>
            <a:endParaRPr sz="3200" dirty="0">
              <a:latin typeface="Arial"/>
              <a:cs typeface="Arial"/>
            </a:endParaRPr>
          </a:p>
          <a:p>
            <a:pPr marL="11397">
              <a:lnSpc>
                <a:spcPts val="3311"/>
              </a:lnSpc>
            </a:pPr>
            <a:r>
              <a:rPr sz="2900" b="1" dirty="0">
                <a:latin typeface="Arial"/>
                <a:cs typeface="Arial"/>
              </a:rPr>
              <a:t>N</a:t>
            </a:r>
            <a:r>
              <a:rPr sz="2900" b="1" spc="-22" dirty="0">
                <a:latin typeface="Arial"/>
                <a:cs typeface="Arial"/>
              </a:rPr>
              <a:t>u</a:t>
            </a:r>
            <a:r>
              <a:rPr sz="2900" b="1" dirty="0">
                <a:latin typeface="Arial"/>
                <a:cs typeface="Arial"/>
              </a:rPr>
              <a:t>mer</a:t>
            </a:r>
            <a:r>
              <a:rPr sz="2900" b="1" spc="-13" dirty="0">
                <a:latin typeface="Arial"/>
                <a:cs typeface="Arial"/>
              </a:rPr>
              <a:t>i</a:t>
            </a:r>
            <a:r>
              <a:rPr sz="2900" b="1" dirty="0">
                <a:latin typeface="Arial"/>
                <a:cs typeface="Arial"/>
              </a:rPr>
              <a:t>ca</a:t>
            </a:r>
            <a:r>
              <a:rPr sz="2900" b="1" spc="-9" dirty="0">
                <a:latin typeface="Arial"/>
                <a:cs typeface="Arial"/>
              </a:rPr>
              <a:t>l</a:t>
            </a:r>
            <a:r>
              <a:rPr sz="2900" b="1" spc="-4" dirty="0">
                <a:latin typeface="Arial"/>
                <a:cs typeface="Arial"/>
              </a:rPr>
              <a:t> </a:t>
            </a:r>
            <a:r>
              <a:rPr sz="2900" b="1" spc="-18" dirty="0">
                <a:latin typeface="Arial"/>
                <a:cs typeface="Arial"/>
              </a:rPr>
              <a:t>in</a:t>
            </a:r>
            <a:r>
              <a:rPr sz="2900" b="1" dirty="0">
                <a:latin typeface="Arial"/>
                <a:cs typeface="Arial"/>
              </a:rPr>
              <a:t>te</a:t>
            </a:r>
            <a:r>
              <a:rPr sz="2900" b="1" spc="-22" dirty="0">
                <a:latin typeface="Arial"/>
                <a:cs typeface="Arial"/>
              </a:rPr>
              <a:t>g</a:t>
            </a:r>
            <a:r>
              <a:rPr sz="2900" b="1" dirty="0">
                <a:latin typeface="Arial"/>
                <a:cs typeface="Arial"/>
              </a:rPr>
              <a:t>ra</a:t>
            </a:r>
            <a:r>
              <a:rPr sz="2900" b="1" spc="-13" dirty="0">
                <a:latin typeface="Arial"/>
                <a:cs typeface="Arial"/>
              </a:rPr>
              <a:t>t</a:t>
            </a:r>
            <a:r>
              <a:rPr sz="2900" b="1" spc="-18" dirty="0">
                <a:latin typeface="Arial"/>
                <a:cs typeface="Arial"/>
              </a:rPr>
              <a:t>ion</a:t>
            </a:r>
            <a:endParaRPr sz="2900" dirty="0">
              <a:latin typeface="Arial"/>
              <a:cs typeface="Arial"/>
            </a:endParaRPr>
          </a:p>
        </p:txBody>
      </p:sp>
      <p:graphicFrame>
        <p:nvGraphicFramePr>
          <p:cNvPr id="33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9750" y="2349500"/>
          <a:ext cx="77406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Microsoft 公式 3.0" r:id="rId4" imgW="48012840" imgH="6340680" progId="">
                  <p:embed/>
                </p:oleObj>
              </mc:Choice>
              <mc:Fallback>
                <p:oleObj name="Microsoft 公式 3.0" r:id="rId4" imgW="48012840" imgH="6340680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77406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3714752"/>
            <a:ext cx="5102490" cy="238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4"/>
          <p:cNvSpPr txBox="1"/>
          <p:nvPr/>
        </p:nvSpPr>
        <p:spPr>
          <a:xfrm>
            <a:off x="1357290" y="1428736"/>
            <a:ext cx="5842635" cy="481638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stati</a:t>
            </a:r>
            <a:r>
              <a:rPr sz="2400" b="1" dirty="0">
                <a:latin typeface="Arial"/>
                <a:cs typeface="Arial"/>
              </a:rPr>
              <a:t>c lo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u</a:t>
            </a:r>
            <a:r>
              <a:rPr sz="2400" b="1" spc="-5" dirty="0">
                <a:latin typeface="Arial"/>
                <a:cs typeface="Arial"/>
              </a:rPr>
              <a:t>m_ste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10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0</a:t>
            </a:r>
            <a:r>
              <a:rPr sz="2400" b="1" spc="-10" dirty="0">
                <a:latin typeface="Arial"/>
                <a:cs typeface="Arial"/>
              </a:rPr>
              <a:t>0</a:t>
            </a:r>
            <a:r>
              <a:rPr sz="2400" b="1" spc="-5" dirty="0">
                <a:latin typeface="Arial"/>
                <a:cs typeface="Arial"/>
              </a:rPr>
              <a:t>0</a:t>
            </a:r>
            <a:r>
              <a:rPr sz="2400" b="1" spc="-10" dirty="0">
                <a:latin typeface="Arial"/>
                <a:cs typeface="Arial"/>
              </a:rPr>
              <a:t>0</a:t>
            </a:r>
            <a:r>
              <a:rPr sz="2400" b="1" spc="-5" dirty="0">
                <a:latin typeface="Arial"/>
                <a:cs typeface="Arial"/>
              </a:rPr>
              <a:t>0;</a:t>
            </a:r>
            <a:endParaRPr sz="2400" dirty="0">
              <a:latin typeface="Arial"/>
              <a:cs typeface="Arial"/>
            </a:endParaRPr>
          </a:p>
          <a:p>
            <a:pPr marL="12700" marR="401320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dou</a:t>
            </a:r>
            <a:r>
              <a:rPr sz="2400" b="1" spc="-25" dirty="0">
                <a:latin typeface="Arial"/>
                <a:cs typeface="Arial"/>
              </a:rPr>
              <a:t>b</a:t>
            </a:r>
            <a:r>
              <a:rPr sz="2400" b="1" spc="-10" dirty="0">
                <a:latin typeface="Arial"/>
                <a:cs typeface="Arial"/>
              </a:rPr>
              <a:t>le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step; </a:t>
            </a:r>
            <a:r>
              <a:rPr sz="2400" b="1" spc="-10" dirty="0">
                <a:latin typeface="Arial"/>
                <a:cs typeface="Arial"/>
              </a:rPr>
              <a:t>int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mai</a:t>
            </a:r>
            <a:r>
              <a:rPr sz="2400" b="1" spc="-15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 ()</a:t>
            </a:r>
            <a:endParaRPr sz="2400" dirty="0">
              <a:latin typeface="Arial"/>
              <a:cs typeface="Arial"/>
            </a:endParaRPr>
          </a:p>
          <a:p>
            <a:pPr marL="1096645" indent="-1083945">
              <a:lnSpc>
                <a:spcPct val="100000"/>
              </a:lnSpc>
              <a:tabLst>
                <a:tab pos="1096010" algn="l"/>
                <a:tab pos="2010410" algn="l"/>
              </a:tabLst>
            </a:pPr>
            <a:r>
              <a:rPr sz="2400" b="1" dirty="0">
                <a:latin typeface="Arial"/>
                <a:cs typeface="Arial"/>
              </a:rPr>
              <a:t>{	</a:t>
            </a:r>
            <a:r>
              <a:rPr sz="2400" b="1" spc="-10" dirty="0">
                <a:latin typeface="Arial"/>
                <a:cs typeface="Arial"/>
              </a:rPr>
              <a:t>int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spc="-10" dirty="0">
                <a:latin typeface="Arial"/>
                <a:cs typeface="Arial"/>
              </a:rPr>
              <a:t>;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5" dirty="0">
                <a:latin typeface="Arial"/>
                <a:cs typeface="Arial"/>
              </a:rPr>
              <a:t>dou</a:t>
            </a:r>
            <a:r>
              <a:rPr sz="2400" b="1" spc="-25" dirty="0">
                <a:latin typeface="Arial"/>
                <a:cs typeface="Arial"/>
              </a:rPr>
              <a:t>b</a:t>
            </a:r>
            <a:r>
              <a:rPr sz="2400" b="1" spc="-10" dirty="0">
                <a:latin typeface="Arial"/>
                <a:cs typeface="Arial"/>
              </a:rPr>
              <a:t>le</a:t>
            </a:r>
            <a:r>
              <a:rPr sz="2400" b="1" spc="-20" dirty="0">
                <a:latin typeface="Arial"/>
                <a:cs typeface="Arial"/>
              </a:rPr>
              <a:t> x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p</a:t>
            </a:r>
            <a:r>
              <a:rPr sz="2400" b="1" spc="-10" dirty="0">
                <a:latin typeface="Arial"/>
                <a:cs typeface="Arial"/>
              </a:rPr>
              <a:t>i,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su</a:t>
            </a:r>
            <a:r>
              <a:rPr sz="2400" b="1" dirty="0">
                <a:latin typeface="Arial"/>
                <a:cs typeface="Arial"/>
              </a:rPr>
              <a:t>m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0.0;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09664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ste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1</a:t>
            </a:r>
            <a:r>
              <a:rPr sz="2400" b="1" spc="-15" dirty="0">
                <a:latin typeface="Arial"/>
                <a:cs typeface="Arial"/>
              </a:rPr>
              <a:t>.0/(double)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num_step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09664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=0;i&lt;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u</a:t>
            </a:r>
            <a:r>
              <a:rPr sz="2400" b="1" spc="-5" dirty="0">
                <a:latin typeface="Arial"/>
                <a:cs typeface="Arial"/>
              </a:rPr>
              <a:t>m_ste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;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i++</a:t>
            </a:r>
            <a:r>
              <a:rPr sz="2400" b="1" spc="5" dirty="0">
                <a:latin typeface="Arial"/>
                <a:cs typeface="Arial"/>
              </a:rPr>
              <a:t>)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L="201104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(i+</a:t>
            </a:r>
            <a:r>
              <a:rPr sz="2400" b="1" spc="-5" dirty="0">
                <a:latin typeface="Arial"/>
                <a:cs typeface="Arial"/>
              </a:rPr>
              <a:t>0.5)</a:t>
            </a:r>
            <a:r>
              <a:rPr sz="2400" b="1" spc="5" dirty="0">
                <a:latin typeface="Arial"/>
                <a:cs typeface="Arial"/>
              </a:rPr>
              <a:t>*</a:t>
            </a:r>
            <a:r>
              <a:rPr sz="2400" b="1" spc="-5" dirty="0">
                <a:latin typeface="Arial"/>
                <a:cs typeface="Arial"/>
              </a:rPr>
              <a:t>step;</a:t>
            </a:r>
            <a:endParaRPr sz="2400" dirty="0">
              <a:latin typeface="Arial"/>
              <a:cs typeface="Arial"/>
            </a:endParaRPr>
          </a:p>
          <a:p>
            <a:pPr marL="201104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su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um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+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4.0/</a:t>
            </a:r>
            <a:r>
              <a:rPr sz="2400" b="1" dirty="0">
                <a:latin typeface="Arial"/>
                <a:cs typeface="Arial"/>
              </a:rPr>
              <a:t>(1.0+x*</a:t>
            </a:r>
            <a:r>
              <a:rPr sz="2400" b="1" spc="-5" dirty="0">
                <a:latin typeface="Arial"/>
                <a:cs typeface="Arial"/>
              </a:rPr>
              <a:t>x);</a:t>
            </a:r>
            <a:endParaRPr sz="2400" dirty="0">
              <a:latin typeface="Arial"/>
              <a:cs typeface="Arial"/>
            </a:endParaRPr>
          </a:p>
          <a:p>
            <a:pPr marL="109664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096645">
              <a:lnSpc>
                <a:spcPts val="2870"/>
              </a:lnSpc>
            </a:pPr>
            <a:r>
              <a:rPr sz="2400" b="1" spc="-15" dirty="0">
                <a:latin typeface="Arial"/>
                <a:cs typeface="Arial"/>
              </a:rPr>
              <a:t>pi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=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tep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*</a:t>
            </a:r>
            <a:r>
              <a:rPr sz="2400" b="1" spc="-5" dirty="0">
                <a:latin typeface="Arial"/>
                <a:cs typeface="Arial"/>
              </a:rPr>
              <a:t> sum;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1993" y="6572188"/>
            <a:ext cx="2241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282" y="142852"/>
            <a:ext cx="8715436" cy="1006429"/>
          </a:xfrm>
          <a:prstGeom prst="rect">
            <a:avLst/>
          </a:prstGeom>
        </p:spPr>
        <p:txBody>
          <a:bodyPr vert="horz" wrap="square" lIns="0" tIns="387096" rIns="0" bIns="0" rtlCol="0">
            <a:spAutoFit/>
          </a:bodyPr>
          <a:lstStyle/>
          <a:p>
            <a:pPr marL="239395">
              <a:lnSpc>
                <a:spcPct val="100000"/>
              </a:lnSpc>
            </a:pPr>
            <a:r>
              <a:rPr sz="4000" spc="-25" dirty="0">
                <a:solidFill>
                  <a:schemeClr val="tx1"/>
                </a:solidFill>
              </a:rPr>
              <a:t>Exercise</a:t>
            </a:r>
            <a:r>
              <a:rPr sz="4000" spc="15" dirty="0">
                <a:solidFill>
                  <a:schemeClr val="tx1"/>
                </a:solidFill>
              </a:rPr>
              <a:t> </a:t>
            </a:r>
            <a:r>
              <a:rPr sz="4000" spc="-25" dirty="0">
                <a:solidFill>
                  <a:schemeClr val="tx1"/>
                </a:solidFill>
              </a:rPr>
              <a:t>2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750" y="1428736"/>
            <a:ext cx="8335009" cy="2680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ts val="3245"/>
              </a:lnSpc>
              <a:buClr>
                <a:srgbClr val="F5C300"/>
              </a:buClr>
              <a:buSzPct val="75000"/>
              <a:buFont typeface="Arial Unicode MS"/>
              <a:buChar char="•"/>
              <a:tabLst>
                <a:tab pos="299720" algn="l"/>
              </a:tabLst>
            </a:pPr>
            <a:r>
              <a:rPr sz="2800" b="1" spc="-25" dirty="0">
                <a:latin typeface="Arial"/>
                <a:cs typeface="Arial"/>
              </a:rPr>
              <a:t>Crea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20" dirty="0">
                <a:latin typeface="Arial"/>
                <a:cs typeface="Arial"/>
              </a:rPr>
              <a:t>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35" dirty="0">
                <a:latin typeface="Arial"/>
                <a:cs typeface="Arial"/>
              </a:rPr>
              <a:t>p</a:t>
            </a:r>
            <a:r>
              <a:rPr sz="2800" b="1" spc="-20" dirty="0">
                <a:latin typeface="Arial"/>
                <a:cs typeface="Arial"/>
              </a:rPr>
              <a:t>ar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llel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v</a:t>
            </a:r>
            <a:r>
              <a:rPr sz="2800" b="1" spc="-15" dirty="0">
                <a:latin typeface="Arial"/>
                <a:cs typeface="Arial"/>
              </a:rPr>
              <a:t>e</a:t>
            </a:r>
            <a:r>
              <a:rPr sz="2800" b="1" spc="-20" dirty="0">
                <a:latin typeface="Arial"/>
                <a:cs typeface="Arial"/>
              </a:rPr>
              <a:t>rs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spc="-20" dirty="0">
                <a:latin typeface="Arial"/>
                <a:cs typeface="Arial"/>
              </a:rPr>
              <a:t>on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of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pi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pr</a:t>
            </a:r>
            <a:r>
              <a:rPr sz="2800" b="1" spc="-35" dirty="0">
                <a:latin typeface="Arial"/>
                <a:cs typeface="Arial"/>
              </a:rPr>
              <a:t>o</a:t>
            </a:r>
            <a:r>
              <a:rPr sz="2800" b="1" spc="-20" dirty="0">
                <a:latin typeface="Arial"/>
                <a:cs typeface="Arial"/>
              </a:rPr>
              <a:t>gram</a:t>
            </a:r>
            <a:endParaRPr sz="2800" dirty="0">
              <a:latin typeface="Arial"/>
              <a:cs typeface="Arial"/>
            </a:endParaRPr>
          </a:p>
          <a:p>
            <a:pPr marL="299085">
              <a:lnSpc>
                <a:spcPts val="3245"/>
              </a:lnSpc>
            </a:pPr>
            <a:r>
              <a:rPr sz="2800" b="1" spc="-15" dirty="0">
                <a:latin typeface="Arial"/>
                <a:cs typeface="Arial"/>
              </a:rPr>
              <a:t>using </a:t>
            </a:r>
            <a:r>
              <a:rPr sz="2800" b="1" spc="-20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p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spc="-20" dirty="0">
                <a:latin typeface="Arial"/>
                <a:cs typeface="Arial"/>
              </a:rPr>
              <a:t>r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ll</a:t>
            </a:r>
            <a:r>
              <a:rPr sz="2800" b="1" spc="-15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c</a:t>
            </a:r>
            <a:r>
              <a:rPr sz="2800" b="1" spc="-20" dirty="0">
                <a:latin typeface="Arial"/>
                <a:cs typeface="Arial"/>
              </a:rPr>
              <a:t>o</a:t>
            </a:r>
            <a:r>
              <a:rPr sz="2800" b="1" spc="-30" dirty="0">
                <a:latin typeface="Arial"/>
                <a:cs typeface="Arial"/>
              </a:rPr>
              <a:t>n</a:t>
            </a:r>
            <a:r>
              <a:rPr sz="2800" b="1" spc="-25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20" dirty="0">
                <a:latin typeface="Arial"/>
                <a:cs typeface="Arial"/>
              </a:rPr>
              <a:t>ruc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99085" indent="-286385">
              <a:lnSpc>
                <a:spcPts val="3245"/>
              </a:lnSpc>
              <a:spcBef>
                <a:spcPts val="765"/>
              </a:spcBef>
              <a:buClr>
                <a:srgbClr val="F5C300"/>
              </a:buClr>
              <a:buSzPct val="75000"/>
              <a:buFont typeface="Arial Unicode MS"/>
              <a:buChar char="•"/>
              <a:tabLst>
                <a:tab pos="299720" algn="l"/>
              </a:tabLst>
            </a:pPr>
            <a:r>
              <a:rPr sz="2800" b="1" spc="-20" dirty="0">
                <a:latin typeface="Arial"/>
                <a:cs typeface="Arial"/>
              </a:rPr>
              <a:t>Pay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clo</a:t>
            </a:r>
            <a:r>
              <a:rPr sz="2800" b="1" spc="-15" dirty="0">
                <a:latin typeface="Arial"/>
                <a:cs typeface="Arial"/>
              </a:rPr>
              <a:t>s</a:t>
            </a:r>
            <a:r>
              <a:rPr sz="2800" b="1" spc="-20" dirty="0">
                <a:latin typeface="Arial"/>
                <a:cs typeface="Arial"/>
              </a:rPr>
              <a:t>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ention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to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share</a:t>
            </a:r>
            <a:r>
              <a:rPr sz="2800" b="1" spc="-20" dirty="0">
                <a:latin typeface="Arial"/>
                <a:cs typeface="Arial"/>
              </a:rPr>
              <a:t>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v</a:t>
            </a:r>
            <a:r>
              <a:rPr sz="2800" b="1" spc="-15" dirty="0">
                <a:latin typeface="Arial"/>
                <a:cs typeface="Arial"/>
              </a:rPr>
              <a:t>e</a:t>
            </a:r>
            <a:r>
              <a:rPr sz="2800" b="1" spc="-20" dirty="0">
                <a:latin typeface="Arial"/>
                <a:cs typeface="Arial"/>
              </a:rPr>
              <a:t>r</a:t>
            </a:r>
            <a:r>
              <a:rPr sz="2800" b="1" spc="-15" dirty="0">
                <a:latin typeface="Arial"/>
                <a:cs typeface="Arial"/>
              </a:rPr>
              <a:t>s</a:t>
            </a:r>
            <a:r>
              <a:rPr sz="2800" b="1" spc="-20" dirty="0">
                <a:latin typeface="Arial"/>
                <a:cs typeface="Arial"/>
              </a:rPr>
              <a:t>us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private</a:t>
            </a:r>
            <a:endParaRPr sz="2800" dirty="0">
              <a:latin typeface="Arial"/>
              <a:cs typeface="Arial"/>
            </a:endParaRPr>
          </a:p>
          <a:p>
            <a:pPr marL="299085">
              <a:lnSpc>
                <a:spcPts val="3245"/>
              </a:lnSpc>
            </a:pPr>
            <a:r>
              <a:rPr sz="2800" b="1" spc="-25" dirty="0">
                <a:latin typeface="Arial"/>
                <a:cs typeface="Arial"/>
              </a:rPr>
              <a:t>va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b="1" spc="-15" dirty="0">
                <a:latin typeface="Arial"/>
                <a:cs typeface="Arial"/>
              </a:rPr>
              <a:t>iables</a:t>
            </a:r>
            <a:r>
              <a:rPr sz="2800" b="1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99085" marR="5080" indent="-286385">
              <a:lnSpc>
                <a:spcPts val="3120"/>
              </a:lnSpc>
              <a:spcBef>
                <a:spcPts val="1070"/>
              </a:spcBef>
              <a:buClr>
                <a:srgbClr val="F5C300"/>
              </a:buClr>
              <a:buSzPct val="75000"/>
              <a:buFont typeface="Arial Unicode MS"/>
              <a:buChar char="•"/>
              <a:tabLst>
                <a:tab pos="299720" algn="l"/>
              </a:tabLst>
            </a:pPr>
            <a:r>
              <a:rPr sz="2800" b="1" spc="-15" dirty="0">
                <a:latin typeface="Arial"/>
                <a:cs typeface="Arial"/>
              </a:rPr>
              <a:t>In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addition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to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para</a:t>
            </a:r>
            <a:r>
              <a:rPr sz="2800" b="1" spc="-10" dirty="0">
                <a:latin typeface="Arial"/>
                <a:cs typeface="Arial"/>
              </a:rPr>
              <a:t>ll</a:t>
            </a:r>
            <a:r>
              <a:rPr sz="2800" b="1" spc="-15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co</a:t>
            </a:r>
            <a:r>
              <a:rPr sz="2800" b="1" spc="-30" dirty="0">
                <a:latin typeface="Arial"/>
                <a:cs typeface="Arial"/>
              </a:rPr>
              <a:t>n</a:t>
            </a:r>
            <a:r>
              <a:rPr sz="2800" b="1" spc="-25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20" dirty="0">
                <a:latin typeface="Arial"/>
                <a:cs typeface="Arial"/>
              </a:rPr>
              <a:t>ruc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,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5" dirty="0">
                <a:latin typeface="Arial"/>
                <a:cs typeface="Arial"/>
              </a:rPr>
              <a:t>y</a:t>
            </a:r>
            <a:r>
              <a:rPr sz="2800" b="1" spc="-20" dirty="0">
                <a:latin typeface="Arial"/>
                <a:cs typeface="Arial"/>
              </a:rPr>
              <a:t>ou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will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n</a:t>
            </a:r>
            <a:r>
              <a:rPr sz="2800" b="1" spc="-25" dirty="0">
                <a:latin typeface="Arial"/>
                <a:cs typeface="Arial"/>
              </a:rPr>
              <a:t>e</a:t>
            </a:r>
            <a:r>
              <a:rPr sz="2800" b="1" spc="-15" dirty="0">
                <a:latin typeface="Arial"/>
                <a:cs typeface="Arial"/>
              </a:rPr>
              <a:t>e</a:t>
            </a:r>
            <a:r>
              <a:rPr sz="2800" b="1" spc="-20" dirty="0">
                <a:latin typeface="Arial"/>
                <a:cs typeface="Arial"/>
              </a:rPr>
              <a:t>d</a:t>
            </a:r>
            <a:r>
              <a:rPr sz="2800" b="1" spc="-15" dirty="0">
                <a:latin typeface="Arial"/>
                <a:cs typeface="Arial"/>
              </a:rPr>
              <a:t> 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runtime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libra</a:t>
            </a:r>
            <a:r>
              <a:rPr sz="2800" b="1" spc="-20" dirty="0">
                <a:latin typeface="Arial"/>
                <a:cs typeface="Arial"/>
              </a:rPr>
              <a:t>ry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routines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950" y="4322483"/>
            <a:ext cx="5076810" cy="1287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175" dirty="0">
                <a:solidFill>
                  <a:srgbClr val="F5C300"/>
                </a:solidFill>
                <a:latin typeface="Arial Unicode MS"/>
                <a:cs typeface="Arial Unicode MS"/>
              </a:rPr>
              <a:t>。</a:t>
            </a:r>
            <a:r>
              <a:rPr sz="2400" b="1" dirty="0">
                <a:latin typeface="Arial"/>
                <a:cs typeface="Arial"/>
              </a:rPr>
              <a:t>int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om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spc="-5" dirty="0">
                <a:latin typeface="Arial"/>
                <a:cs typeface="Arial"/>
              </a:rPr>
              <a:t>_</a:t>
            </a:r>
            <a:r>
              <a:rPr sz="2400" b="1" spc="-10" dirty="0">
                <a:latin typeface="Arial"/>
                <a:cs typeface="Arial"/>
              </a:rPr>
              <a:t>g</a:t>
            </a:r>
            <a:r>
              <a:rPr sz="2400" b="1" spc="-5" dirty="0">
                <a:latin typeface="Arial"/>
                <a:cs typeface="Arial"/>
              </a:rPr>
              <a:t>et_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um</a:t>
            </a:r>
            <a:r>
              <a:rPr sz="2400" b="1" spc="-10" dirty="0">
                <a:latin typeface="Arial"/>
                <a:cs typeface="Arial"/>
              </a:rPr>
              <a:t>_</a:t>
            </a:r>
            <a:r>
              <a:rPr sz="2400" b="1" dirty="0">
                <a:latin typeface="Arial"/>
                <a:cs typeface="Arial"/>
              </a:rPr>
              <a:t>threa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s();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spc="1175" dirty="0">
                <a:latin typeface="Arial Unicode MS"/>
                <a:cs typeface="Arial Unicode MS"/>
              </a:rPr>
              <a:t>。</a:t>
            </a:r>
            <a:r>
              <a:rPr sz="2400" b="1" spc="-10" dirty="0">
                <a:latin typeface="Arial"/>
                <a:cs typeface="Arial"/>
              </a:rPr>
              <a:t>int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omp_</a:t>
            </a:r>
            <a:r>
              <a:rPr sz="2400" b="1" spc="-25" dirty="0">
                <a:latin typeface="Arial"/>
                <a:cs typeface="Arial"/>
              </a:rPr>
              <a:t>g</a:t>
            </a:r>
            <a:r>
              <a:rPr sz="2400" b="1" spc="-5" dirty="0">
                <a:latin typeface="Arial"/>
                <a:cs typeface="Arial"/>
              </a:rPr>
              <a:t>et_thread_n</a:t>
            </a:r>
            <a:r>
              <a:rPr sz="2400" b="1" dirty="0">
                <a:latin typeface="Arial"/>
                <a:cs typeface="Arial"/>
              </a:rPr>
              <a:t>um(</a:t>
            </a:r>
            <a:r>
              <a:rPr sz="2400" b="1" spc="5" dirty="0">
                <a:latin typeface="Arial"/>
                <a:cs typeface="Arial"/>
              </a:rPr>
              <a:t>)</a:t>
            </a:r>
            <a:r>
              <a:rPr sz="2400" b="1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1175" dirty="0">
                <a:latin typeface="Arial Unicode MS"/>
                <a:cs typeface="Arial Unicode MS"/>
              </a:rPr>
              <a:t>。</a:t>
            </a:r>
            <a:r>
              <a:rPr sz="2400" b="1" spc="-15" dirty="0">
                <a:latin typeface="Arial"/>
                <a:cs typeface="Arial"/>
              </a:rPr>
              <a:t>dou</a:t>
            </a:r>
            <a:r>
              <a:rPr sz="2400" b="1" spc="-25" dirty="0">
                <a:latin typeface="Arial"/>
                <a:cs typeface="Arial"/>
              </a:rPr>
              <a:t>b</a:t>
            </a:r>
            <a:r>
              <a:rPr sz="2400" b="1" spc="-10" dirty="0">
                <a:latin typeface="Arial"/>
                <a:cs typeface="Arial"/>
              </a:rPr>
              <a:t>le</a:t>
            </a:r>
            <a:r>
              <a:rPr sz="2400" b="1" spc="-20" dirty="0">
                <a:latin typeface="Arial"/>
                <a:cs typeface="Arial"/>
              </a:rPr>
              <a:t> omp_</a:t>
            </a:r>
            <a:r>
              <a:rPr sz="2400" b="1" spc="-25" dirty="0">
                <a:latin typeface="Arial"/>
                <a:cs typeface="Arial"/>
              </a:rPr>
              <a:t>g</a:t>
            </a:r>
            <a:r>
              <a:rPr sz="2400" b="1" spc="-5" dirty="0">
                <a:latin typeface="Arial"/>
                <a:cs typeface="Arial"/>
              </a:rPr>
              <a:t>et_</a:t>
            </a:r>
            <a:r>
              <a:rPr sz="2400" b="1" spc="25" dirty="0">
                <a:latin typeface="Arial"/>
                <a:cs typeface="Arial"/>
              </a:rPr>
              <a:t>w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ime(</a:t>
            </a:r>
            <a:r>
              <a:rPr sz="2400" b="1" spc="5" dirty="0">
                <a:latin typeface="Arial"/>
                <a:cs typeface="Arial"/>
              </a:rPr>
              <a:t>)</a:t>
            </a:r>
            <a:r>
              <a:rPr sz="2400" b="1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1934" y="5857892"/>
            <a:ext cx="3368675" cy="654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5665" marR="159385" indent="-711835">
              <a:lnSpc>
                <a:spcPct val="100000"/>
              </a:lnSpc>
            </a:pPr>
            <a:r>
              <a:rPr sz="1800" b="1" spc="-5" dirty="0">
                <a:latin typeface="Arial Unicode MS"/>
                <a:cs typeface="Arial Unicode MS"/>
              </a:rPr>
              <a:t>T</a:t>
            </a:r>
            <a:r>
              <a:rPr sz="1800" b="1" dirty="0">
                <a:latin typeface="Arial Unicode MS"/>
                <a:cs typeface="Arial Unicode MS"/>
              </a:rPr>
              <a:t>i</a:t>
            </a:r>
            <a:r>
              <a:rPr sz="1800" b="1" spc="10" dirty="0">
                <a:latin typeface="Arial Unicode MS"/>
                <a:cs typeface="Arial Unicode MS"/>
              </a:rPr>
              <a:t>m</a:t>
            </a:r>
            <a:r>
              <a:rPr sz="1800" b="1" spc="-10" dirty="0">
                <a:latin typeface="Arial Unicode MS"/>
                <a:cs typeface="Arial Unicode MS"/>
              </a:rPr>
              <a:t>e</a:t>
            </a:r>
            <a:r>
              <a:rPr sz="1800" b="1" spc="-40" dirty="0">
                <a:latin typeface="Arial Unicode MS"/>
                <a:cs typeface="Arial Unicode MS"/>
              </a:rPr>
              <a:t> </a:t>
            </a:r>
            <a:r>
              <a:rPr sz="1800" b="1" dirty="0">
                <a:latin typeface="Arial Unicode MS"/>
                <a:cs typeface="Arial Unicode MS"/>
              </a:rPr>
              <a:t>i</a:t>
            </a:r>
            <a:r>
              <a:rPr sz="1800" b="1" spc="-10" dirty="0">
                <a:latin typeface="Arial Unicode MS"/>
                <a:cs typeface="Arial Unicode MS"/>
              </a:rPr>
              <a:t>n</a:t>
            </a:r>
            <a:r>
              <a:rPr sz="1800" b="1" spc="-15" dirty="0">
                <a:latin typeface="Arial Unicode MS"/>
                <a:cs typeface="Arial Unicode MS"/>
              </a:rPr>
              <a:t> </a:t>
            </a:r>
            <a:r>
              <a:rPr sz="1800" b="1" spc="-10" dirty="0">
                <a:latin typeface="Arial Unicode MS"/>
                <a:cs typeface="Arial Unicode MS"/>
              </a:rPr>
              <a:t>Se</a:t>
            </a:r>
            <a:r>
              <a:rPr sz="1800" b="1" spc="10" dirty="0">
                <a:latin typeface="Arial Unicode MS"/>
                <a:cs typeface="Arial Unicode MS"/>
              </a:rPr>
              <a:t>c</a:t>
            </a:r>
            <a:r>
              <a:rPr sz="1800" b="1" spc="-5" dirty="0">
                <a:latin typeface="Arial Unicode MS"/>
                <a:cs typeface="Arial Unicode MS"/>
              </a:rPr>
              <a:t>o</a:t>
            </a:r>
            <a:r>
              <a:rPr sz="1800" b="1" spc="-15" dirty="0">
                <a:latin typeface="Arial Unicode MS"/>
                <a:cs typeface="Arial Unicode MS"/>
              </a:rPr>
              <a:t>nd</a:t>
            </a:r>
            <a:r>
              <a:rPr sz="1800" b="1" spc="-10" dirty="0">
                <a:latin typeface="Arial Unicode MS"/>
                <a:cs typeface="Arial Unicode MS"/>
              </a:rPr>
              <a:t>s</a:t>
            </a:r>
            <a:r>
              <a:rPr sz="1800" b="1" spc="-45" dirty="0">
                <a:latin typeface="Arial Unicode MS"/>
                <a:cs typeface="Arial Unicode MS"/>
              </a:rPr>
              <a:t> </a:t>
            </a:r>
            <a:r>
              <a:rPr sz="1800" b="1" spc="10" dirty="0">
                <a:latin typeface="Arial Unicode MS"/>
                <a:cs typeface="Arial Unicode MS"/>
              </a:rPr>
              <a:t>s</a:t>
            </a:r>
            <a:r>
              <a:rPr sz="1800" b="1" spc="-5" dirty="0">
                <a:latin typeface="Arial Unicode MS"/>
                <a:cs typeface="Arial Unicode MS"/>
              </a:rPr>
              <a:t>in</a:t>
            </a:r>
            <a:r>
              <a:rPr sz="1800" b="1" spc="10" dirty="0">
                <a:latin typeface="Arial Unicode MS"/>
                <a:cs typeface="Arial Unicode MS"/>
              </a:rPr>
              <a:t>c</a:t>
            </a:r>
            <a:r>
              <a:rPr sz="1800" b="1" spc="-10" dirty="0">
                <a:latin typeface="Arial Unicode MS"/>
                <a:cs typeface="Arial Unicode MS"/>
              </a:rPr>
              <a:t>e</a:t>
            </a:r>
            <a:r>
              <a:rPr sz="1800" b="1" spc="-40" dirty="0">
                <a:latin typeface="Arial Unicode MS"/>
                <a:cs typeface="Arial Unicode MS"/>
              </a:rPr>
              <a:t> </a:t>
            </a:r>
            <a:r>
              <a:rPr sz="1800" b="1" spc="-10" dirty="0">
                <a:latin typeface="Arial Unicode MS"/>
                <a:cs typeface="Arial Unicode MS"/>
              </a:rPr>
              <a:t>a</a:t>
            </a:r>
            <a:r>
              <a:rPr sz="1800" b="1" spc="-5" dirty="0">
                <a:latin typeface="Arial Unicode MS"/>
                <a:cs typeface="Arial Unicode MS"/>
              </a:rPr>
              <a:t> </a:t>
            </a:r>
            <a:r>
              <a:rPr sz="1800" b="1" spc="0" dirty="0">
                <a:latin typeface="Arial Unicode MS"/>
                <a:cs typeface="Arial Unicode MS"/>
              </a:rPr>
              <a:t>f</a:t>
            </a:r>
            <a:r>
              <a:rPr sz="1800" b="1" dirty="0">
                <a:latin typeface="Arial Unicode MS"/>
                <a:cs typeface="Arial Unicode MS"/>
              </a:rPr>
              <a:t>i</a:t>
            </a:r>
            <a:r>
              <a:rPr sz="1800" b="1" spc="10" dirty="0">
                <a:latin typeface="Arial Unicode MS"/>
                <a:cs typeface="Arial Unicode MS"/>
              </a:rPr>
              <a:t>x</a:t>
            </a:r>
            <a:r>
              <a:rPr sz="1800" b="1" spc="-15" dirty="0">
                <a:latin typeface="Arial Unicode MS"/>
                <a:cs typeface="Arial Unicode MS"/>
              </a:rPr>
              <a:t>ed</a:t>
            </a:r>
            <a:r>
              <a:rPr sz="1800" b="1" spc="-10" dirty="0">
                <a:latin typeface="Arial Unicode MS"/>
                <a:cs typeface="Arial Unicode MS"/>
              </a:rPr>
              <a:t> </a:t>
            </a:r>
            <a:r>
              <a:rPr sz="1800" b="1" spc="-5" dirty="0">
                <a:latin typeface="Arial Unicode MS"/>
                <a:cs typeface="Arial Unicode MS"/>
              </a:rPr>
              <a:t>point</a:t>
            </a:r>
            <a:r>
              <a:rPr sz="1800" b="1" spc="-30" dirty="0">
                <a:latin typeface="Arial Unicode MS"/>
                <a:cs typeface="Arial Unicode MS"/>
              </a:rPr>
              <a:t> </a:t>
            </a:r>
            <a:r>
              <a:rPr sz="1800" b="1" dirty="0">
                <a:latin typeface="Arial Unicode MS"/>
                <a:cs typeface="Arial Unicode MS"/>
              </a:rPr>
              <a:t>i</a:t>
            </a:r>
            <a:r>
              <a:rPr sz="1800" b="1" spc="-10" dirty="0">
                <a:latin typeface="Arial Unicode MS"/>
                <a:cs typeface="Arial Unicode MS"/>
              </a:rPr>
              <a:t>n</a:t>
            </a:r>
            <a:r>
              <a:rPr sz="1800" b="1" spc="-15" dirty="0">
                <a:latin typeface="Arial Unicode MS"/>
                <a:cs typeface="Arial Unicode MS"/>
              </a:rPr>
              <a:t> </a:t>
            </a:r>
            <a:r>
              <a:rPr sz="1800" b="1" spc="0" dirty="0">
                <a:latin typeface="Arial Unicode MS"/>
                <a:cs typeface="Arial Unicode MS"/>
              </a:rPr>
              <a:t>t</a:t>
            </a:r>
            <a:r>
              <a:rPr sz="1800" b="1" spc="-5" dirty="0">
                <a:latin typeface="Arial Unicode MS"/>
                <a:cs typeface="Arial Unicode MS"/>
              </a:rPr>
              <a:t>h</a:t>
            </a:r>
            <a:r>
              <a:rPr sz="1800" b="1" spc="-10" dirty="0">
                <a:latin typeface="Arial Unicode MS"/>
                <a:cs typeface="Arial Unicode MS"/>
              </a:rPr>
              <a:t>e</a:t>
            </a:r>
            <a:r>
              <a:rPr sz="1800" b="1" spc="-30" dirty="0">
                <a:latin typeface="Arial Unicode MS"/>
                <a:cs typeface="Arial Unicode MS"/>
              </a:rPr>
              <a:t> </a:t>
            </a:r>
            <a:r>
              <a:rPr sz="1800" b="1" spc="-5" dirty="0">
                <a:latin typeface="Arial Unicode MS"/>
                <a:cs typeface="Arial Unicode MS"/>
              </a:rPr>
              <a:t>pa</a:t>
            </a:r>
            <a:r>
              <a:rPr sz="1800" b="1" spc="10" dirty="0">
                <a:latin typeface="Arial Unicode MS"/>
                <a:cs typeface="Arial Unicode MS"/>
              </a:rPr>
              <a:t>s</a:t>
            </a:r>
            <a:r>
              <a:rPr sz="1800" b="1" spc="-5" dirty="0">
                <a:latin typeface="Arial Unicode MS"/>
                <a:cs typeface="Arial Unicode MS"/>
              </a:rPr>
              <a:t>t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0760" y="5143512"/>
            <a:ext cx="2338705" cy="37973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6065">
              <a:lnSpc>
                <a:spcPct val="100000"/>
              </a:lnSpc>
            </a:pPr>
            <a:r>
              <a:rPr sz="1800" b="1" spc="-5" dirty="0">
                <a:latin typeface="Arial Unicode MS"/>
                <a:cs typeface="Arial Unicode MS"/>
              </a:rPr>
              <a:t>Th</a:t>
            </a:r>
            <a:r>
              <a:rPr sz="1800" b="1" spc="10" dirty="0">
                <a:latin typeface="Arial Unicode MS"/>
                <a:cs typeface="Arial Unicode MS"/>
              </a:rPr>
              <a:t>r</a:t>
            </a:r>
            <a:r>
              <a:rPr sz="1800" b="1" spc="-15" dirty="0">
                <a:latin typeface="Arial Unicode MS"/>
                <a:cs typeface="Arial Unicode MS"/>
              </a:rPr>
              <a:t>ea</a:t>
            </a:r>
            <a:r>
              <a:rPr sz="1800" b="1" spc="-10" dirty="0">
                <a:latin typeface="Arial Unicode MS"/>
                <a:cs typeface="Arial Unicode MS"/>
              </a:rPr>
              <a:t>d</a:t>
            </a:r>
            <a:r>
              <a:rPr sz="1800" b="1" spc="-35" dirty="0">
                <a:latin typeface="Arial Unicode MS"/>
                <a:cs typeface="Arial Unicode MS"/>
              </a:rPr>
              <a:t> </a:t>
            </a:r>
            <a:r>
              <a:rPr sz="1800" b="1" spc="0" dirty="0">
                <a:latin typeface="Arial Unicode MS"/>
                <a:cs typeface="Arial Unicode MS"/>
              </a:rPr>
              <a:t>I</a:t>
            </a:r>
            <a:r>
              <a:rPr sz="1800" b="1" spc="-15" dirty="0">
                <a:latin typeface="Arial Unicode MS"/>
                <a:cs typeface="Arial Unicode MS"/>
              </a:rPr>
              <a:t>D</a:t>
            </a:r>
            <a:r>
              <a:rPr sz="1800" b="1" spc="-30" dirty="0">
                <a:latin typeface="Arial Unicode MS"/>
                <a:cs typeface="Arial Unicode MS"/>
              </a:rPr>
              <a:t> </a:t>
            </a:r>
            <a:r>
              <a:rPr sz="1800" b="1" spc="-5" dirty="0">
                <a:latin typeface="Arial Unicode MS"/>
                <a:cs typeface="Arial Unicode MS"/>
              </a:rPr>
              <a:t>o</a:t>
            </a:r>
            <a:r>
              <a:rPr sz="1800" b="1" dirty="0">
                <a:latin typeface="Arial Unicode MS"/>
                <a:cs typeface="Arial Unicode MS"/>
              </a:rPr>
              <a:t>r</a:t>
            </a:r>
            <a:r>
              <a:rPr sz="1800" b="1" spc="-10" dirty="0">
                <a:latin typeface="Arial Unicode MS"/>
                <a:cs typeface="Arial Unicode MS"/>
              </a:rPr>
              <a:t> </a:t>
            </a:r>
            <a:r>
              <a:rPr sz="1800" b="1" spc="10" dirty="0">
                <a:latin typeface="Arial Unicode MS"/>
                <a:cs typeface="Arial Unicode MS"/>
              </a:rPr>
              <a:t>r</a:t>
            </a:r>
            <a:r>
              <a:rPr sz="1800" b="1" spc="-5" dirty="0">
                <a:latin typeface="Arial Unicode MS"/>
                <a:cs typeface="Arial Unicode MS"/>
              </a:rPr>
              <a:t>an</a:t>
            </a:r>
            <a:r>
              <a:rPr sz="1800" b="1" dirty="0">
                <a:latin typeface="Arial Unicode MS"/>
                <a:cs typeface="Arial Unicode MS"/>
              </a:rPr>
              <a:t>k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10175" y="5157723"/>
            <a:ext cx="786130" cy="440690"/>
          </a:xfrm>
          <a:custGeom>
            <a:avLst/>
            <a:gdLst/>
            <a:ahLst/>
            <a:cxnLst/>
            <a:rect l="l" t="t" r="r" b="b"/>
            <a:pathLst>
              <a:path w="786129" h="440689">
                <a:moveTo>
                  <a:pt x="47450" y="19264"/>
                </a:moveTo>
                <a:lnTo>
                  <a:pt x="41308" y="30289"/>
                </a:lnTo>
                <a:lnTo>
                  <a:pt x="779526" y="440588"/>
                </a:lnTo>
                <a:lnTo>
                  <a:pt x="785749" y="429513"/>
                </a:lnTo>
                <a:lnTo>
                  <a:pt x="47450" y="19264"/>
                </a:lnTo>
                <a:close/>
              </a:path>
              <a:path w="786129" h="440689">
                <a:moveTo>
                  <a:pt x="0" y="0"/>
                </a:moveTo>
                <a:lnTo>
                  <a:pt x="32003" y="46989"/>
                </a:lnTo>
                <a:lnTo>
                  <a:pt x="41308" y="30289"/>
                </a:lnTo>
                <a:lnTo>
                  <a:pt x="30225" y="24130"/>
                </a:lnTo>
                <a:lnTo>
                  <a:pt x="36322" y="13081"/>
                </a:lnTo>
                <a:lnTo>
                  <a:pt x="50896" y="13081"/>
                </a:lnTo>
                <a:lnTo>
                  <a:pt x="56769" y="2539"/>
                </a:lnTo>
                <a:lnTo>
                  <a:pt x="0" y="0"/>
                </a:lnTo>
                <a:close/>
              </a:path>
              <a:path w="786129" h="440689">
                <a:moveTo>
                  <a:pt x="36322" y="13081"/>
                </a:moveTo>
                <a:lnTo>
                  <a:pt x="30225" y="24130"/>
                </a:lnTo>
                <a:lnTo>
                  <a:pt x="41308" y="30289"/>
                </a:lnTo>
                <a:lnTo>
                  <a:pt x="47450" y="19264"/>
                </a:lnTo>
                <a:lnTo>
                  <a:pt x="36322" y="13081"/>
                </a:lnTo>
                <a:close/>
              </a:path>
              <a:path w="786129" h="440689">
                <a:moveTo>
                  <a:pt x="50896" y="13081"/>
                </a:moveTo>
                <a:lnTo>
                  <a:pt x="36322" y="13081"/>
                </a:lnTo>
                <a:lnTo>
                  <a:pt x="47450" y="19264"/>
                </a:lnTo>
                <a:lnTo>
                  <a:pt x="50896" y="13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75350" y="4316476"/>
            <a:ext cx="2933700" cy="654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5230" marR="196215" indent="-1004569">
              <a:lnSpc>
                <a:spcPct val="100000"/>
              </a:lnSpc>
            </a:pPr>
            <a:r>
              <a:rPr sz="1800" b="1" spc="-10" dirty="0">
                <a:latin typeface="Arial Unicode MS"/>
                <a:cs typeface="Arial Unicode MS"/>
              </a:rPr>
              <a:t>Nu</a:t>
            </a:r>
            <a:r>
              <a:rPr sz="1800" b="1" spc="10" dirty="0">
                <a:latin typeface="Arial Unicode MS"/>
                <a:cs typeface="Arial Unicode MS"/>
              </a:rPr>
              <a:t>m</a:t>
            </a:r>
            <a:r>
              <a:rPr sz="1800" b="1" spc="-5" dirty="0">
                <a:latin typeface="Arial Unicode MS"/>
                <a:cs typeface="Arial Unicode MS"/>
              </a:rPr>
              <a:t>b</a:t>
            </a:r>
            <a:r>
              <a:rPr sz="1800" b="1" spc="-15" dirty="0">
                <a:latin typeface="Arial Unicode MS"/>
                <a:cs typeface="Arial Unicode MS"/>
              </a:rPr>
              <a:t>e</a:t>
            </a:r>
            <a:r>
              <a:rPr sz="1800" b="1" spc="-10" dirty="0">
                <a:latin typeface="Arial Unicode MS"/>
                <a:cs typeface="Arial Unicode MS"/>
              </a:rPr>
              <a:t>r</a:t>
            </a:r>
            <a:r>
              <a:rPr sz="1800" b="1" spc="-40" dirty="0">
                <a:latin typeface="Arial Unicode MS"/>
                <a:cs typeface="Arial Unicode MS"/>
              </a:rPr>
              <a:t> </a:t>
            </a:r>
            <a:r>
              <a:rPr sz="1800" b="1" spc="-5" dirty="0">
                <a:latin typeface="Arial Unicode MS"/>
                <a:cs typeface="Arial Unicode MS"/>
              </a:rPr>
              <a:t>of </a:t>
            </a:r>
            <a:r>
              <a:rPr sz="1800" b="1" spc="0" dirty="0">
                <a:latin typeface="Arial Unicode MS"/>
                <a:cs typeface="Arial Unicode MS"/>
              </a:rPr>
              <a:t>t</a:t>
            </a:r>
            <a:r>
              <a:rPr sz="1800" b="1" spc="-5" dirty="0">
                <a:latin typeface="Arial Unicode MS"/>
                <a:cs typeface="Arial Unicode MS"/>
              </a:rPr>
              <a:t>h</a:t>
            </a:r>
            <a:r>
              <a:rPr sz="1800" b="1" spc="10" dirty="0">
                <a:latin typeface="Arial Unicode MS"/>
                <a:cs typeface="Arial Unicode MS"/>
              </a:rPr>
              <a:t>r</a:t>
            </a:r>
            <a:r>
              <a:rPr sz="1800" b="1" spc="-15" dirty="0">
                <a:latin typeface="Arial Unicode MS"/>
                <a:cs typeface="Arial Unicode MS"/>
              </a:rPr>
              <a:t>e</a:t>
            </a:r>
            <a:r>
              <a:rPr sz="1800" b="1" spc="-20" dirty="0">
                <a:latin typeface="Arial Unicode MS"/>
                <a:cs typeface="Arial Unicode MS"/>
              </a:rPr>
              <a:t>a</a:t>
            </a:r>
            <a:r>
              <a:rPr sz="1800" b="1" spc="-5" dirty="0">
                <a:latin typeface="Arial Unicode MS"/>
                <a:cs typeface="Arial Unicode MS"/>
              </a:rPr>
              <a:t>d</a:t>
            </a:r>
            <a:r>
              <a:rPr sz="1800" b="1" dirty="0">
                <a:latin typeface="Arial Unicode MS"/>
                <a:cs typeface="Arial Unicode MS"/>
              </a:rPr>
              <a:t>s</a:t>
            </a:r>
            <a:r>
              <a:rPr sz="1800" b="1" spc="-45" dirty="0">
                <a:latin typeface="Arial Unicode MS"/>
                <a:cs typeface="Arial Unicode MS"/>
              </a:rPr>
              <a:t> </a:t>
            </a:r>
            <a:r>
              <a:rPr sz="1800" b="1" dirty="0">
                <a:latin typeface="Arial Unicode MS"/>
                <a:cs typeface="Arial Unicode MS"/>
              </a:rPr>
              <a:t>i</a:t>
            </a:r>
            <a:r>
              <a:rPr sz="1800" b="1" spc="-10" dirty="0">
                <a:latin typeface="Arial Unicode MS"/>
                <a:cs typeface="Arial Unicode MS"/>
              </a:rPr>
              <a:t>n</a:t>
            </a:r>
            <a:r>
              <a:rPr sz="1800" b="1" spc="-5" dirty="0">
                <a:latin typeface="Arial Unicode MS"/>
                <a:cs typeface="Arial Unicode MS"/>
              </a:rPr>
              <a:t> </a:t>
            </a:r>
            <a:r>
              <a:rPr sz="1800" b="1" spc="0" dirty="0">
                <a:latin typeface="Arial Unicode MS"/>
                <a:cs typeface="Arial Unicode MS"/>
              </a:rPr>
              <a:t>t</a:t>
            </a:r>
            <a:r>
              <a:rPr sz="1800" b="1" spc="-5" dirty="0">
                <a:latin typeface="Arial Unicode MS"/>
                <a:cs typeface="Arial Unicode MS"/>
              </a:rPr>
              <a:t>h</a:t>
            </a:r>
            <a:r>
              <a:rPr sz="1800" b="1" spc="-10" dirty="0">
                <a:latin typeface="Arial Unicode MS"/>
                <a:cs typeface="Arial Unicode MS"/>
              </a:rPr>
              <a:t>e</a:t>
            </a:r>
            <a:r>
              <a:rPr sz="1800" b="1" spc="-5" dirty="0">
                <a:latin typeface="Arial Unicode MS"/>
                <a:cs typeface="Arial Unicode MS"/>
              </a:rPr>
              <a:t> </a:t>
            </a:r>
            <a:r>
              <a:rPr sz="1800" b="1" spc="0" dirty="0">
                <a:latin typeface="Arial Unicode MS"/>
                <a:cs typeface="Arial Unicode MS"/>
              </a:rPr>
              <a:t>t</a:t>
            </a:r>
            <a:r>
              <a:rPr sz="1800" b="1" spc="-5" dirty="0">
                <a:latin typeface="Arial Unicode MS"/>
                <a:cs typeface="Arial Unicode MS"/>
              </a:rPr>
              <a:t>ea</a:t>
            </a:r>
            <a:r>
              <a:rPr sz="1800" b="1" dirty="0">
                <a:latin typeface="Arial Unicode MS"/>
                <a:cs typeface="Arial Unicode MS"/>
              </a:rPr>
              <a:t>m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7500" y="4559553"/>
            <a:ext cx="553720" cy="111125"/>
          </a:xfrm>
          <a:custGeom>
            <a:avLst/>
            <a:gdLst/>
            <a:ahLst/>
            <a:cxnLst/>
            <a:rect l="l" t="t" r="r" b="b"/>
            <a:pathLst>
              <a:path w="553720" h="111125">
                <a:moveTo>
                  <a:pt x="51139" y="18872"/>
                </a:moveTo>
                <a:lnTo>
                  <a:pt x="49168" y="31432"/>
                </a:lnTo>
                <a:lnTo>
                  <a:pt x="551434" y="110744"/>
                </a:lnTo>
                <a:lnTo>
                  <a:pt x="553465" y="98298"/>
                </a:lnTo>
                <a:lnTo>
                  <a:pt x="51139" y="18872"/>
                </a:lnTo>
                <a:close/>
              </a:path>
              <a:path w="553720" h="111125">
                <a:moveTo>
                  <a:pt x="54101" y="0"/>
                </a:moveTo>
                <a:lnTo>
                  <a:pt x="0" y="17272"/>
                </a:lnTo>
                <a:lnTo>
                  <a:pt x="46227" y="50165"/>
                </a:lnTo>
                <a:lnTo>
                  <a:pt x="49168" y="31432"/>
                </a:lnTo>
                <a:lnTo>
                  <a:pt x="36702" y="29464"/>
                </a:lnTo>
                <a:lnTo>
                  <a:pt x="38608" y="16891"/>
                </a:lnTo>
                <a:lnTo>
                  <a:pt x="51450" y="16891"/>
                </a:lnTo>
                <a:lnTo>
                  <a:pt x="54101" y="0"/>
                </a:lnTo>
                <a:close/>
              </a:path>
              <a:path w="553720" h="111125">
                <a:moveTo>
                  <a:pt x="38608" y="16891"/>
                </a:moveTo>
                <a:lnTo>
                  <a:pt x="36702" y="29464"/>
                </a:lnTo>
                <a:lnTo>
                  <a:pt x="49168" y="31432"/>
                </a:lnTo>
                <a:lnTo>
                  <a:pt x="51139" y="18872"/>
                </a:lnTo>
                <a:lnTo>
                  <a:pt x="38608" y="16891"/>
                </a:lnTo>
                <a:close/>
              </a:path>
              <a:path w="553720" h="111125">
                <a:moveTo>
                  <a:pt x="51450" y="16891"/>
                </a:moveTo>
                <a:lnTo>
                  <a:pt x="38608" y="16891"/>
                </a:lnTo>
                <a:lnTo>
                  <a:pt x="51139" y="18872"/>
                </a:lnTo>
                <a:lnTo>
                  <a:pt x="51450" y="16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7365" y="394757"/>
            <a:ext cx="20535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#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c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lud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20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20" dirty="0">
                <a:solidFill>
                  <a:srgbClr val="740000"/>
                </a:solidFill>
                <a:latin typeface="Arial Unicode MS"/>
                <a:cs typeface="Arial Unicode MS"/>
              </a:rPr>
              <a:t>&lt;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mp.h&gt;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365" y="699938"/>
            <a:ext cx="367411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static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lon</a:t>
            </a:r>
            <a:r>
              <a:rPr sz="2000" dirty="0">
                <a:latin typeface="Arial Unicode MS"/>
                <a:cs typeface="Arial Unicode MS"/>
              </a:rPr>
              <a:t>g </a:t>
            </a:r>
            <a:r>
              <a:rPr sz="2000" spc="-5" dirty="0">
                <a:latin typeface="Arial Unicode MS"/>
                <a:cs typeface="Arial Unicode MS"/>
              </a:rPr>
              <a:t>num</a:t>
            </a:r>
            <a:r>
              <a:rPr sz="2000" spc="5" dirty="0">
                <a:latin typeface="Arial Unicode MS"/>
                <a:cs typeface="Arial Unicode MS"/>
              </a:rPr>
              <a:t>_</a:t>
            </a:r>
            <a:r>
              <a:rPr sz="2000" dirty="0">
                <a:latin typeface="Arial Unicode MS"/>
                <a:cs typeface="Arial Unicode MS"/>
              </a:rPr>
              <a:t>steps</a:t>
            </a:r>
            <a:r>
              <a:rPr sz="2000" spc="-4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100</a:t>
            </a:r>
            <a:r>
              <a:rPr sz="2000" spc="5" dirty="0">
                <a:latin typeface="Arial Unicode MS"/>
                <a:cs typeface="Arial Unicode MS"/>
              </a:rPr>
              <a:t>0</a:t>
            </a:r>
            <a:r>
              <a:rPr sz="2000" spc="-5" dirty="0">
                <a:latin typeface="Arial Unicode MS"/>
                <a:cs typeface="Arial Unicode MS"/>
              </a:rPr>
              <a:t>00;</a:t>
            </a:r>
            <a:endParaRPr sz="2000">
              <a:latin typeface="Arial Unicode MS"/>
              <a:cs typeface="Arial Unicode MS"/>
            </a:endParaRPr>
          </a:p>
          <a:p>
            <a:pPr marL="12700" marR="611505">
              <a:lnSpc>
                <a:spcPct val="100000"/>
              </a:lnSpc>
            </a:pP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#d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f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in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20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5" dirty="0">
                <a:solidFill>
                  <a:srgbClr val="740000"/>
                </a:solidFill>
                <a:latin typeface="Arial Unicode MS"/>
                <a:cs typeface="Arial Unicode MS"/>
              </a:rPr>
              <a:t>NU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_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TH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RE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ADS</a:t>
            </a:r>
            <a:r>
              <a:rPr sz="2000" b="1" spc="-3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2 </a:t>
            </a:r>
            <a:r>
              <a:rPr sz="2000" dirty="0">
                <a:latin typeface="Arial Unicode MS"/>
                <a:cs typeface="Arial Unicode MS"/>
              </a:rPr>
              <a:t>v</a:t>
            </a:r>
            <a:r>
              <a:rPr sz="2000" spc="5" dirty="0">
                <a:latin typeface="Arial Unicode MS"/>
                <a:cs typeface="Arial Unicode MS"/>
              </a:rPr>
              <a:t>o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d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main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()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1413" y="699938"/>
            <a:ext cx="14103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 Unicode MS"/>
                <a:cs typeface="Arial Unicode MS"/>
              </a:rPr>
              <a:t>doubl</a:t>
            </a:r>
            <a:r>
              <a:rPr sz="2000" dirty="0">
                <a:latin typeface="Arial Unicode MS"/>
                <a:cs typeface="Arial Unicode MS"/>
              </a:rPr>
              <a:t>e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step;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365" y="1614338"/>
            <a:ext cx="1104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353" y="1614338"/>
            <a:ext cx="6315075" cy="119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320" marR="5080">
              <a:lnSpc>
                <a:spcPct val="100000"/>
              </a:lnSpc>
              <a:tabLst>
                <a:tab pos="2513965" algn="l"/>
              </a:tabLst>
            </a:pPr>
            <a:r>
              <a:rPr sz="2000" spc="-5" dirty="0">
                <a:latin typeface="Arial Unicode MS"/>
                <a:cs typeface="Arial Unicode MS"/>
              </a:rPr>
              <a:t>in</a:t>
            </a:r>
            <a:r>
              <a:rPr sz="2000" dirty="0">
                <a:latin typeface="Arial Unicode MS"/>
                <a:cs typeface="Arial Unicode MS"/>
              </a:rPr>
              <a:t>t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,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nthre</a:t>
            </a:r>
            <a:r>
              <a:rPr sz="2000" dirty="0">
                <a:latin typeface="Arial Unicode MS"/>
                <a:cs typeface="Arial Unicode MS"/>
              </a:rPr>
              <a:t>a</a:t>
            </a:r>
            <a:r>
              <a:rPr sz="2000" spc="-5" dirty="0">
                <a:latin typeface="Arial Unicode MS"/>
                <a:cs typeface="Arial Unicode MS"/>
              </a:rPr>
              <a:t>d</a:t>
            </a:r>
            <a:r>
              <a:rPr sz="2000" spc="10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;	</a:t>
            </a:r>
            <a:r>
              <a:rPr sz="2000" spc="-5" dirty="0">
                <a:latin typeface="Arial Unicode MS"/>
                <a:cs typeface="Arial Unicode MS"/>
              </a:rPr>
              <a:t>doubl</a:t>
            </a:r>
            <a:r>
              <a:rPr sz="2000" dirty="0">
                <a:latin typeface="Arial Unicode MS"/>
                <a:cs typeface="Arial Unicode MS"/>
              </a:rPr>
              <a:t>e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pi</a:t>
            </a:r>
            <a:r>
              <a:rPr sz="2000" dirty="0">
                <a:latin typeface="Arial Unicode MS"/>
                <a:cs typeface="Arial Unicode MS"/>
              </a:rPr>
              <a:t>,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5" dirty="0">
                <a:latin typeface="Arial Unicode MS"/>
                <a:cs typeface="Arial Unicode MS"/>
              </a:rPr>
              <a:t>u</a:t>
            </a:r>
            <a:r>
              <a:rPr sz="2000" dirty="0">
                <a:latin typeface="Arial Unicode MS"/>
                <a:cs typeface="Arial Unicode MS"/>
              </a:rPr>
              <a:t>m</a:t>
            </a:r>
            <a:r>
              <a:rPr sz="2000" spc="-10" dirty="0">
                <a:latin typeface="Arial Unicode MS"/>
                <a:cs typeface="Arial Unicode MS"/>
              </a:rPr>
              <a:t>[</a:t>
            </a:r>
            <a:r>
              <a:rPr sz="2000" spc="-5" dirty="0">
                <a:latin typeface="Arial Unicode MS"/>
                <a:cs typeface="Arial Unicode MS"/>
              </a:rPr>
              <a:t>N</a:t>
            </a:r>
            <a:r>
              <a:rPr sz="2000" spc="5" dirty="0">
                <a:latin typeface="Arial Unicode MS"/>
                <a:cs typeface="Arial Unicode MS"/>
              </a:rPr>
              <a:t>U</a:t>
            </a:r>
            <a:r>
              <a:rPr sz="2000" dirty="0">
                <a:latin typeface="Arial Unicode MS"/>
                <a:cs typeface="Arial Unicode MS"/>
              </a:rPr>
              <a:t>M_T</a:t>
            </a:r>
            <a:r>
              <a:rPr sz="2000" spc="5" dirty="0">
                <a:latin typeface="Arial Unicode MS"/>
                <a:cs typeface="Arial Unicode MS"/>
              </a:rPr>
              <a:t>H</a:t>
            </a:r>
            <a:r>
              <a:rPr sz="2000" spc="-5" dirty="0">
                <a:latin typeface="Arial Unicode MS"/>
                <a:cs typeface="Arial Unicode MS"/>
              </a:rPr>
              <a:t>READS</a:t>
            </a:r>
            <a:r>
              <a:rPr sz="2000" spc="-10" dirty="0">
                <a:latin typeface="Arial Unicode MS"/>
                <a:cs typeface="Arial Unicode MS"/>
              </a:rPr>
              <a:t>]</a:t>
            </a:r>
            <a:r>
              <a:rPr sz="2000" dirty="0">
                <a:latin typeface="Arial Unicode MS"/>
                <a:cs typeface="Arial Unicode MS"/>
              </a:rPr>
              <a:t>; step</a:t>
            </a:r>
            <a:r>
              <a:rPr sz="2000" spc="-3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1.0</a:t>
            </a:r>
            <a:r>
              <a:rPr sz="2000" spc="-10" dirty="0">
                <a:latin typeface="Arial Unicode MS"/>
                <a:cs typeface="Arial Unicode MS"/>
              </a:rPr>
              <a:t>/</a:t>
            </a:r>
            <a:r>
              <a:rPr sz="2000" dirty="0">
                <a:latin typeface="Arial Unicode MS"/>
                <a:cs typeface="Arial Unicode MS"/>
              </a:rPr>
              <a:t>(double)</a:t>
            </a:r>
            <a:r>
              <a:rPr sz="2000" spc="-4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num_</a:t>
            </a:r>
            <a:r>
              <a:rPr sz="2000" spc="5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tep</a:t>
            </a:r>
            <a:r>
              <a:rPr sz="2000" spc="-15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;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p_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et_n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_thread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(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_T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ADS);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#p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ra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g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20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20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al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l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el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257" y="2833792"/>
            <a:ext cx="1104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5773" y="3138603"/>
            <a:ext cx="3858895" cy="149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000" spc="-5" dirty="0">
                <a:latin typeface="Arial Unicode MS"/>
                <a:cs typeface="Arial Unicode MS"/>
              </a:rPr>
              <a:t>in</a:t>
            </a:r>
            <a:r>
              <a:rPr sz="2000" dirty="0">
                <a:latin typeface="Arial Unicode MS"/>
                <a:cs typeface="Arial Unicode MS"/>
              </a:rPr>
              <a:t>t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i,</a:t>
            </a:r>
            <a:r>
              <a:rPr sz="2000" spc="-1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id</a:t>
            </a:r>
            <a:r>
              <a:rPr sz="2000" spc="-10" dirty="0">
                <a:latin typeface="Arial Unicode MS"/>
                <a:cs typeface="Arial Unicode MS"/>
              </a:rPr>
              <a:t>,</a:t>
            </a:r>
            <a:r>
              <a:rPr sz="2000" spc="-5" dirty="0">
                <a:latin typeface="Arial Unicode MS"/>
                <a:cs typeface="Arial Unicode MS"/>
              </a:rPr>
              <a:t>nthrd</a:t>
            </a:r>
            <a:r>
              <a:rPr sz="2000" dirty="0">
                <a:latin typeface="Arial Unicode MS"/>
                <a:cs typeface="Arial Unicode MS"/>
              </a:rPr>
              <a:t>s;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Unicode MS"/>
                <a:cs typeface="Arial Unicode MS"/>
              </a:rPr>
              <a:t>dou</a:t>
            </a:r>
            <a:r>
              <a:rPr sz="2000" spc="5" dirty="0">
                <a:latin typeface="Arial Unicode MS"/>
                <a:cs typeface="Arial Unicode MS"/>
              </a:rPr>
              <a:t>b</a:t>
            </a:r>
            <a:r>
              <a:rPr sz="2000" spc="-5" dirty="0">
                <a:latin typeface="Arial Unicode MS"/>
                <a:cs typeface="Arial Unicode MS"/>
              </a:rPr>
              <a:t>l</a:t>
            </a:r>
            <a:r>
              <a:rPr sz="2000" dirty="0">
                <a:latin typeface="Arial Unicode MS"/>
                <a:cs typeface="Arial Unicode MS"/>
              </a:rPr>
              <a:t>e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x;</a:t>
            </a:r>
            <a:endParaRPr sz="2000">
              <a:latin typeface="Arial Unicode MS"/>
              <a:cs typeface="Arial Unicode MS"/>
            </a:endParaRPr>
          </a:p>
          <a:p>
            <a:pPr marL="33655" marR="5080">
              <a:lnSpc>
                <a:spcPct val="100000"/>
              </a:lnSpc>
              <a:tabLst>
                <a:tab pos="1397635" algn="l"/>
              </a:tabLst>
            </a:pP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i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d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2000" b="1" spc="1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p_get_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hre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a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d_nu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m(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);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rds</a:t>
            </a:r>
            <a:r>
              <a:rPr sz="20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=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o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p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_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g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et_n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u</a:t>
            </a:r>
            <a:r>
              <a:rPr sz="2000" b="1" spc="-15" dirty="0">
                <a:solidFill>
                  <a:srgbClr val="740000"/>
                </a:solidFill>
                <a:latin typeface="Arial Unicode MS"/>
                <a:cs typeface="Arial Unicode MS"/>
              </a:rPr>
              <a:t>m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_thread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(); 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if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 (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id</a:t>
            </a:r>
            <a:r>
              <a:rPr sz="2000" b="1" spc="-2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0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)	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h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r</a:t>
            </a:r>
            <a:r>
              <a:rPr sz="2000" b="1" spc="-10" dirty="0">
                <a:solidFill>
                  <a:srgbClr val="740000"/>
                </a:solidFill>
                <a:latin typeface="Arial Unicode MS"/>
                <a:cs typeface="Arial Unicode MS"/>
              </a:rPr>
              <a:t>e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ad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s</a:t>
            </a:r>
            <a:r>
              <a:rPr sz="2000" b="1" spc="-25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=</a:t>
            </a:r>
            <a:r>
              <a:rPr sz="2000" b="1" spc="10" dirty="0">
                <a:solidFill>
                  <a:srgbClr val="740000"/>
                </a:solidFill>
                <a:latin typeface="Arial Unicode MS"/>
                <a:cs typeface="Arial Unicode MS"/>
              </a:rPr>
              <a:t> </a:t>
            </a:r>
            <a:r>
              <a:rPr sz="2000" b="1" spc="5" dirty="0">
                <a:solidFill>
                  <a:srgbClr val="740000"/>
                </a:solidFill>
                <a:latin typeface="Arial Unicode MS"/>
                <a:cs typeface="Arial Unicode MS"/>
              </a:rPr>
              <a:t>n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t</a:t>
            </a:r>
            <a:r>
              <a:rPr sz="2000" b="1" spc="-5" dirty="0">
                <a:solidFill>
                  <a:srgbClr val="740000"/>
                </a:solidFill>
                <a:latin typeface="Arial Unicode MS"/>
                <a:cs typeface="Arial Unicode MS"/>
              </a:rPr>
              <a:t>hrd</a:t>
            </a:r>
            <a:r>
              <a:rPr sz="2000" b="1" dirty="0">
                <a:solidFill>
                  <a:srgbClr val="740000"/>
                </a:solidFill>
                <a:latin typeface="Arial Unicode MS"/>
                <a:cs typeface="Arial Unicode MS"/>
              </a:rPr>
              <a:t>s;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1999" y="4663227"/>
            <a:ext cx="5401310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for</a:t>
            </a:r>
            <a:r>
              <a:rPr sz="2000" spc="-30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(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=id,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5" dirty="0">
                <a:latin typeface="Arial Unicode MS"/>
                <a:cs typeface="Arial Unicode MS"/>
              </a:rPr>
              <a:t>u</a:t>
            </a:r>
            <a:r>
              <a:rPr sz="2000" dirty="0">
                <a:latin typeface="Arial Unicode MS"/>
                <a:cs typeface="Arial Unicode MS"/>
              </a:rPr>
              <a:t>m</a:t>
            </a:r>
            <a:r>
              <a:rPr sz="2000" spc="-10" dirty="0">
                <a:latin typeface="Arial Unicode MS"/>
                <a:cs typeface="Arial Unicode MS"/>
              </a:rPr>
              <a:t>[</a:t>
            </a:r>
            <a:r>
              <a:rPr sz="2000" spc="-5" dirty="0">
                <a:latin typeface="Arial Unicode MS"/>
                <a:cs typeface="Arial Unicode MS"/>
              </a:rPr>
              <a:t>id]=0.</a:t>
            </a:r>
            <a:r>
              <a:rPr sz="2000" spc="-15" dirty="0">
                <a:latin typeface="Arial Unicode MS"/>
                <a:cs typeface="Arial Unicode MS"/>
              </a:rPr>
              <a:t>0</a:t>
            </a:r>
            <a:r>
              <a:rPr sz="2000" dirty="0">
                <a:latin typeface="Arial Unicode MS"/>
                <a:cs typeface="Arial Unicode MS"/>
              </a:rPr>
              <a:t>;i&lt;</a:t>
            </a:r>
            <a:r>
              <a:rPr sz="2000" spc="-5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num</a:t>
            </a:r>
            <a:r>
              <a:rPr sz="2000" spc="5" dirty="0">
                <a:latin typeface="Arial Unicode MS"/>
                <a:cs typeface="Arial Unicode MS"/>
              </a:rPr>
              <a:t>_</a:t>
            </a:r>
            <a:r>
              <a:rPr sz="2000" dirty="0">
                <a:latin typeface="Arial Unicode MS"/>
                <a:cs typeface="Arial Unicode MS"/>
              </a:rPr>
              <a:t>step</a:t>
            </a:r>
            <a:r>
              <a:rPr sz="2000" spc="10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;</a:t>
            </a:r>
            <a:r>
              <a:rPr sz="2000" spc="-5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spc="5" dirty="0">
                <a:latin typeface="Arial Unicode MS"/>
                <a:cs typeface="Arial Unicode MS"/>
              </a:rPr>
              <a:t>=</a:t>
            </a:r>
            <a:r>
              <a:rPr sz="2000" spc="-5" dirty="0">
                <a:latin typeface="Arial Unicode MS"/>
                <a:cs typeface="Arial Unicode MS"/>
              </a:rPr>
              <a:t>i+</a:t>
            </a:r>
            <a:r>
              <a:rPr sz="2000" dirty="0">
                <a:latin typeface="Arial Unicode MS"/>
                <a:cs typeface="Arial Unicode MS"/>
              </a:rPr>
              <a:t>nthrd</a:t>
            </a:r>
            <a:r>
              <a:rPr sz="2000" spc="-5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)</a:t>
            </a:r>
            <a:r>
              <a:rPr sz="2000" spc="-3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{ x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(i</a:t>
            </a:r>
            <a:r>
              <a:rPr sz="2000" spc="5" dirty="0">
                <a:latin typeface="Arial Unicode MS"/>
                <a:cs typeface="Arial Unicode MS"/>
              </a:rPr>
              <a:t>+</a:t>
            </a:r>
            <a:r>
              <a:rPr sz="2000" spc="-5" dirty="0">
                <a:latin typeface="Arial Unicode MS"/>
                <a:cs typeface="Arial Unicode MS"/>
              </a:rPr>
              <a:t>0.5)</a:t>
            </a:r>
            <a:r>
              <a:rPr sz="2000" spc="-10" dirty="0">
                <a:latin typeface="Arial Unicode MS"/>
                <a:cs typeface="Arial Unicode MS"/>
              </a:rPr>
              <a:t>*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-15" dirty="0">
                <a:latin typeface="Arial Unicode MS"/>
                <a:cs typeface="Arial Unicode MS"/>
              </a:rPr>
              <a:t>t</a:t>
            </a:r>
            <a:r>
              <a:rPr sz="2000" spc="-5" dirty="0">
                <a:latin typeface="Arial Unicode MS"/>
                <a:cs typeface="Arial Unicode MS"/>
              </a:rPr>
              <a:t>ep;</a:t>
            </a:r>
            <a:endParaRPr sz="20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5" dirty="0">
                <a:latin typeface="Arial Unicode MS"/>
                <a:cs typeface="Arial Unicode MS"/>
              </a:rPr>
              <a:t>u</a:t>
            </a:r>
            <a:r>
              <a:rPr sz="2000" dirty="0">
                <a:latin typeface="Arial Unicode MS"/>
                <a:cs typeface="Arial Unicode MS"/>
              </a:rPr>
              <a:t>m</a:t>
            </a:r>
            <a:r>
              <a:rPr sz="2000" spc="-10" dirty="0">
                <a:latin typeface="Arial Unicode MS"/>
                <a:cs typeface="Arial Unicode MS"/>
              </a:rPr>
              <a:t>[</a:t>
            </a:r>
            <a:r>
              <a:rPr sz="2000" spc="-5" dirty="0">
                <a:latin typeface="Arial Unicode MS"/>
                <a:cs typeface="Arial Unicode MS"/>
              </a:rPr>
              <a:t>id</a:t>
            </a:r>
            <a:r>
              <a:rPr sz="2000" dirty="0">
                <a:latin typeface="Arial Unicode MS"/>
                <a:cs typeface="Arial Unicode MS"/>
              </a:rPr>
              <a:t>]</a:t>
            </a:r>
            <a:r>
              <a:rPr sz="2000" spc="-3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+=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4.0/</a:t>
            </a:r>
            <a:r>
              <a:rPr sz="2000" dirty="0">
                <a:latin typeface="Arial Unicode MS"/>
                <a:cs typeface="Arial Unicode MS"/>
              </a:rPr>
              <a:t>(1.0</a:t>
            </a:r>
            <a:r>
              <a:rPr sz="2000" spc="-15" dirty="0">
                <a:latin typeface="Arial Unicode MS"/>
                <a:cs typeface="Arial Unicode MS"/>
              </a:rPr>
              <a:t>+</a:t>
            </a:r>
            <a:r>
              <a:rPr sz="2000" dirty="0">
                <a:latin typeface="Arial Unicode MS"/>
                <a:cs typeface="Arial Unicode MS"/>
              </a:rPr>
              <a:t>x*</a:t>
            </a:r>
            <a:r>
              <a:rPr sz="2000" spc="-15" dirty="0">
                <a:latin typeface="Arial Unicode MS"/>
                <a:cs typeface="Arial Unicode MS"/>
              </a:rPr>
              <a:t>x</a:t>
            </a:r>
            <a:r>
              <a:rPr sz="2000" spc="-10" dirty="0">
                <a:latin typeface="Arial Unicode MS"/>
                <a:cs typeface="Arial Unicode MS"/>
              </a:rPr>
              <a:t>)</a:t>
            </a:r>
            <a:r>
              <a:rPr sz="2000" dirty="0">
                <a:latin typeface="Arial Unicode MS"/>
                <a:cs typeface="Arial Unicode MS"/>
              </a:rPr>
              <a:t>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361" y="5882463"/>
            <a:ext cx="11112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1999" y="6187507"/>
            <a:ext cx="54590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for</a:t>
            </a:r>
            <a:r>
              <a:rPr sz="2000" spc="5" dirty="0">
                <a:latin typeface="Arial Unicode MS"/>
                <a:cs typeface="Arial Unicode MS"/>
              </a:rPr>
              <a:t>(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5" dirty="0">
                <a:latin typeface="Arial Unicode MS"/>
                <a:cs typeface="Arial Unicode MS"/>
              </a:rPr>
              <a:t>0</a:t>
            </a:r>
            <a:r>
              <a:rPr sz="2000" dirty="0">
                <a:latin typeface="Arial Unicode MS"/>
                <a:cs typeface="Arial Unicode MS"/>
              </a:rPr>
              <a:t>,</a:t>
            </a:r>
            <a:r>
              <a:rPr sz="2000" spc="-6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pi</a:t>
            </a:r>
            <a:r>
              <a:rPr sz="2000" dirty="0">
                <a:latin typeface="Arial Unicode MS"/>
                <a:cs typeface="Arial Unicode MS"/>
              </a:rPr>
              <a:t>=</a:t>
            </a:r>
            <a:r>
              <a:rPr sz="2000" spc="-5" dirty="0">
                <a:latin typeface="Arial Unicode MS"/>
                <a:cs typeface="Arial Unicode MS"/>
              </a:rPr>
              <a:t>0.0;i</a:t>
            </a:r>
            <a:r>
              <a:rPr sz="2000" spc="5" dirty="0">
                <a:latin typeface="Arial Unicode MS"/>
                <a:cs typeface="Arial Unicode MS"/>
              </a:rPr>
              <a:t>&lt;</a:t>
            </a:r>
            <a:r>
              <a:rPr sz="2000" spc="-5" dirty="0">
                <a:latin typeface="Arial Unicode MS"/>
                <a:cs typeface="Arial Unicode MS"/>
              </a:rPr>
              <a:t>nth</a:t>
            </a:r>
            <a:r>
              <a:rPr sz="2000" spc="-10" dirty="0">
                <a:latin typeface="Arial Unicode MS"/>
                <a:cs typeface="Arial Unicode MS"/>
              </a:rPr>
              <a:t>r</a:t>
            </a:r>
            <a:r>
              <a:rPr sz="2000" spc="-5" dirty="0">
                <a:latin typeface="Arial Unicode MS"/>
                <a:cs typeface="Arial Unicode MS"/>
              </a:rPr>
              <a:t>eads;i</a:t>
            </a:r>
            <a:r>
              <a:rPr sz="2000" spc="-10" dirty="0">
                <a:latin typeface="Arial Unicode MS"/>
                <a:cs typeface="Arial Unicode MS"/>
              </a:rPr>
              <a:t>++)</a:t>
            </a:r>
            <a:r>
              <a:rPr sz="2000" spc="-5" dirty="0">
                <a:latin typeface="Arial Unicode MS"/>
                <a:cs typeface="Arial Unicode MS"/>
              </a:rPr>
              <a:t>p</a:t>
            </a:r>
            <a:r>
              <a:rPr sz="2000" dirty="0">
                <a:latin typeface="Arial Unicode MS"/>
                <a:cs typeface="Arial Unicode MS"/>
              </a:rPr>
              <a:t>i</a:t>
            </a:r>
            <a:r>
              <a:rPr sz="2000" spc="-4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+=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</a:t>
            </a:r>
            <a:r>
              <a:rPr sz="2000" spc="5" dirty="0">
                <a:latin typeface="Arial Unicode MS"/>
                <a:cs typeface="Arial Unicode MS"/>
              </a:rPr>
              <a:t>u</a:t>
            </a:r>
            <a:r>
              <a:rPr sz="2000" dirty="0">
                <a:latin typeface="Arial Unicode MS"/>
                <a:cs typeface="Arial Unicode MS"/>
              </a:rPr>
              <a:t>m</a:t>
            </a:r>
            <a:r>
              <a:rPr sz="2000" spc="-5" dirty="0">
                <a:latin typeface="Arial Unicode MS"/>
                <a:cs typeface="Arial Unicode MS"/>
              </a:rPr>
              <a:t>[i</a:t>
            </a:r>
            <a:r>
              <a:rPr sz="2000" dirty="0">
                <a:latin typeface="Arial Unicode MS"/>
                <a:cs typeface="Arial Unicode MS"/>
              </a:rPr>
              <a:t>]</a:t>
            </a:r>
            <a:r>
              <a:rPr sz="2000" spc="-3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* step;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365" y="6492307"/>
            <a:ext cx="1104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001" y="0"/>
            <a:ext cx="743013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Ex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mpl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: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si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ple</a:t>
            </a:r>
            <a:r>
              <a:rPr sz="3200" b="1" spc="-1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Par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ll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l pi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54800" y="446531"/>
            <a:ext cx="2286000" cy="1077595"/>
          </a:xfrm>
          <a:custGeom>
            <a:avLst/>
            <a:gdLst/>
            <a:ahLst/>
            <a:cxnLst/>
            <a:rect l="l" t="t" r="r" b="b"/>
            <a:pathLst>
              <a:path w="2286000" h="1077595">
                <a:moveTo>
                  <a:pt x="2286000" y="0"/>
                </a:moveTo>
                <a:lnTo>
                  <a:pt x="0" y="0"/>
                </a:lnTo>
                <a:lnTo>
                  <a:pt x="0" y="1077214"/>
                </a:lnTo>
                <a:lnTo>
                  <a:pt x="228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4800" y="446531"/>
            <a:ext cx="2286000" cy="1077595"/>
          </a:xfrm>
          <a:custGeom>
            <a:avLst/>
            <a:gdLst/>
            <a:ahLst/>
            <a:cxnLst/>
            <a:rect l="l" t="t" r="r" b="b"/>
            <a:pathLst>
              <a:path w="2286000" h="1077595">
                <a:moveTo>
                  <a:pt x="0" y="1077214"/>
                </a:moveTo>
                <a:lnTo>
                  <a:pt x="2286000" y="1077214"/>
                </a:lnTo>
                <a:lnTo>
                  <a:pt x="2286000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54800" y="446531"/>
            <a:ext cx="2286000" cy="1077595"/>
          </a:xfrm>
          <a:prstGeom prst="rect">
            <a:avLst/>
          </a:prstGeom>
          <a:solidFill>
            <a:srgbClr val="F1F1F1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239395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Promote</a:t>
            </a:r>
            <a:r>
              <a:rPr sz="1600" spc="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sc</a:t>
            </a:r>
            <a:r>
              <a:rPr sz="1600" spc="-15" dirty="0">
                <a:latin typeface="Arial Unicode MS"/>
                <a:cs typeface="Arial Unicode MS"/>
              </a:rPr>
              <a:t>ala</a:t>
            </a:r>
            <a:r>
              <a:rPr sz="1600" spc="-1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an ar</a:t>
            </a:r>
            <a:r>
              <a:rPr sz="1600" spc="-2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y</a:t>
            </a:r>
            <a:r>
              <a:rPr sz="1600" spc="2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d</a:t>
            </a:r>
            <a:r>
              <a:rPr sz="1600" spc="-10" dirty="0">
                <a:latin typeface="Arial Unicode MS"/>
                <a:cs typeface="Arial Unicode MS"/>
              </a:rPr>
              <a:t>imen</a:t>
            </a:r>
            <a:r>
              <a:rPr sz="1600" spc="-5" dirty="0">
                <a:latin typeface="Arial Unicode MS"/>
                <a:cs typeface="Arial Unicode MS"/>
              </a:rPr>
              <a:t>si</a:t>
            </a:r>
            <a:r>
              <a:rPr sz="1600" spc="-15" dirty="0">
                <a:latin typeface="Arial Unicode MS"/>
                <a:cs typeface="Arial Unicode MS"/>
              </a:rPr>
              <a:t>one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by numb</a:t>
            </a:r>
            <a:r>
              <a:rPr sz="1600" spc="-10" dirty="0">
                <a:latin typeface="Arial Unicode MS"/>
                <a:cs typeface="Arial Unicode MS"/>
              </a:rPr>
              <a:t>er</a:t>
            </a:r>
            <a:r>
              <a:rPr sz="1600" spc="1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f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threads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10" dirty="0">
                <a:latin typeface="Arial Unicode MS"/>
                <a:cs typeface="Arial Unicode MS"/>
              </a:rPr>
              <a:t>v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id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race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ond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5" dirty="0">
                <a:latin typeface="Arial Unicode MS"/>
                <a:cs typeface="Arial Unicode MS"/>
              </a:rPr>
              <a:t>ti</a:t>
            </a:r>
            <a:r>
              <a:rPr sz="1600" spc="-15" dirty="0">
                <a:latin typeface="Arial Unicode MS"/>
                <a:cs typeface="Arial Unicode MS"/>
              </a:rPr>
              <a:t>on.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59272" y="967613"/>
            <a:ext cx="1303020" cy="578485"/>
          </a:xfrm>
          <a:custGeom>
            <a:avLst/>
            <a:gdLst/>
            <a:ahLst/>
            <a:cxnLst/>
            <a:rect l="l" t="t" r="r" b="b"/>
            <a:pathLst>
              <a:path w="1303020" h="578485">
                <a:moveTo>
                  <a:pt x="117953" y="418404"/>
                </a:moveTo>
                <a:lnTo>
                  <a:pt x="107108" y="418974"/>
                </a:lnTo>
                <a:lnTo>
                  <a:pt x="99694" y="424688"/>
                </a:lnTo>
                <a:lnTo>
                  <a:pt x="0" y="556133"/>
                </a:lnTo>
                <a:lnTo>
                  <a:pt x="163575" y="578231"/>
                </a:lnTo>
                <a:lnTo>
                  <a:pt x="176256" y="575430"/>
                </a:lnTo>
                <a:lnTo>
                  <a:pt x="184122" y="565299"/>
                </a:lnTo>
                <a:lnTo>
                  <a:pt x="183525" y="559308"/>
                </a:lnTo>
                <a:lnTo>
                  <a:pt x="42290" y="559308"/>
                </a:lnTo>
                <a:lnTo>
                  <a:pt x="27686" y="524128"/>
                </a:lnTo>
                <a:lnTo>
                  <a:pt x="92614" y="497130"/>
                </a:lnTo>
                <a:lnTo>
                  <a:pt x="130048" y="447675"/>
                </a:lnTo>
                <a:lnTo>
                  <a:pt x="133910" y="436326"/>
                </a:lnTo>
                <a:lnTo>
                  <a:pt x="130378" y="425130"/>
                </a:lnTo>
                <a:lnTo>
                  <a:pt x="117953" y="418404"/>
                </a:lnTo>
                <a:close/>
              </a:path>
              <a:path w="1303020" h="578485">
                <a:moveTo>
                  <a:pt x="92614" y="497130"/>
                </a:moveTo>
                <a:lnTo>
                  <a:pt x="27686" y="524128"/>
                </a:lnTo>
                <a:lnTo>
                  <a:pt x="42290" y="559308"/>
                </a:lnTo>
                <a:lnTo>
                  <a:pt x="56952" y="553212"/>
                </a:lnTo>
                <a:lnTo>
                  <a:pt x="50164" y="553212"/>
                </a:lnTo>
                <a:lnTo>
                  <a:pt x="37464" y="522732"/>
                </a:lnTo>
                <a:lnTo>
                  <a:pt x="73235" y="522732"/>
                </a:lnTo>
                <a:lnTo>
                  <a:pt x="92614" y="497130"/>
                </a:lnTo>
                <a:close/>
              </a:path>
              <a:path w="1303020" h="578485">
                <a:moveTo>
                  <a:pt x="106505" y="532608"/>
                </a:moveTo>
                <a:lnTo>
                  <a:pt x="42290" y="559308"/>
                </a:lnTo>
                <a:lnTo>
                  <a:pt x="183525" y="559308"/>
                </a:lnTo>
                <a:lnTo>
                  <a:pt x="182702" y="551045"/>
                </a:lnTo>
                <a:lnTo>
                  <a:pt x="174592" y="542349"/>
                </a:lnTo>
                <a:lnTo>
                  <a:pt x="106505" y="532608"/>
                </a:lnTo>
                <a:close/>
              </a:path>
              <a:path w="1303020" h="578485">
                <a:moveTo>
                  <a:pt x="37464" y="522732"/>
                </a:moveTo>
                <a:lnTo>
                  <a:pt x="50164" y="553212"/>
                </a:lnTo>
                <a:lnTo>
                  <a:pt x="69740" y="527349"/>
                </a:lnTo>
                <a:lnTo>
                  <a:pt x="37464" y="522732"/>
                </a:lnTo>
                <a:close/>
              </a:path>
              <a:path w="1303020" h="578485">
                <a:moveTo>
                  <a:pt x="69740" y="527349"/>
                </a:moveTo>
                <a:lnTo>
                  <a:pt x="50164" y="553212"/>
                </a:lnTo>
                <a:lnTo>
                  <a:pt x="56952" y="553212"/>
                </a:lnTo>
                <a:lnTo>
                  <a:pt x="106505" y="532608"/>
                </a:lnTo>
                <a:lnTo>
                  <a:pt x="69740" y="527349"/>
                </a:lnTo>
                <a:close/>
              </a:path>
              <a:path w="1303020" h="578485">
                <a:moveTo>
                  <a:pt x="1288160" y="0"/>
                </a:moveTo>
                <a:lnTo>
                  <a:pt x="92614" y="497130"/>
                </a:lnTo>
                <a:lnTo>
                  <a:pt x="69740" y="527349"/>
                </a:lnTo>
                <a:lnTo>
                  <a:pt x="106505" y="532608"/>
                </a:lnTo>
                <a:lnTo>
                  <a:pt x="1302893" y="35178"/>
                </a:lnTo>
                <a:lnTo>
                  <a:pt x="1288160" y="0"/>
                </a:lnTo>
                <a:close/>
              </a:path>
              <a:path w="1303020" h="578485">
                <a:moveTo>
                  <a:pt x="73235" y="522732"/>
                </a:moveTo>
                <a:lnTo>
                  <a:pt x="37464" y="522732"/>
                </a:lnTo>
                <a:lnTo>
                  <a:pt x="69740" y="527349"/>
                </a:lnTo>
                <a:lnTo>
                  <a:pt x="73235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42632" y="4815954"/>
            <a:ext cx="2048510" cy="1323975"/>
          </a:xfrm>
          <a:prstGeom prst="rect">
            <a:avLst/>
          </a:prstGeom>
          <a:solidFill>
            <a:srgbClr val="F1F1F1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234950">
              <a:lnSpc>
                <a:spcPct val="100000"/>
              </a:lnSpc>
            </a:pPr>
            <a:r>
              <a:rPr sz="1600" spc="-10" dirty="0">
                <a:latin typeface="Arial Unicode MS"/>
                <a:cs typeface="Arial Unicode MS"/>
              </a:rPr>
              <a:t>This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is a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20" dirty="0">
                <a:latin typeface="Arial Unicode MS"/>
                <a:cs typeface="Arial Unicode MS"/>
              </a:rPr>
              <a:t>om</a:t>
            </a:r>
            <a:r>
              <a:rPr sz="1600" spc="-10" dirty="0">
                <a:latin typeface="Arial Unicode MS"/>
                <a:cs typeface="Arial Unicode MS"/>
              </a:rPr>
              <a:t>m</a:t>
            </a:r>
            <a:r>
              <a:rPr sz="1600" spc="-15" dirty="0">
                <a:latin typeface="Arial Unicode MS"/>
                <a:cs typeface="Arial Unicode MS"/>
              </a:rPr>
              <a:t>on</a:t>
            </a:r>
            <a:r>
              <a:rPr sz="1600" spc="-10" dirty="0">
                <a:latin typeface="Arial Unicode MS"/>
                <a:cs typeface="Arial Unicode MS"/>
              </a:rPr>
              <a:t> trick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in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SPMD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program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2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create a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cyclic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d</a:t>
            </a:r>
            <a:r>
              <a:rPr sz="1600" spc="-10" dirty="0">
                <a:latin typeface="Arial Unicode MS"/>
                <a:cs typeface="Arial Unicode MS"/>
              </a:rPr>
              <a:t>istribut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on o</a:t>
            </a:r>
            <a:r>
              <a:rPr sz="1600" spc="-5" dirty="0">
                <a:latin typeface="Arial Unicode MS"/>
                <a:cs typeface="Arial Unicode MS"/>
              </a:rPr>
              <a:t>f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oo</a:t>
            </a:r>
            <a:r>
              <a:rPr sz="1600" spc="-10" dirty="0">
                <a:latin typeface="Arial Unicode MS"/>
                <a:cs typeface="Arial Unicode MS"/>
              </a:rPr>
              <a:t>p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iterations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59272" y="4982971"/>
            <a:ext cx="1489075" cy="513080"/>
          </a:xfrm>
          <a:custGeom>
            <a:avLst/>
            <a:gdLst/>
            <a:ahLst/>
            <a:cxnLst/>
            <a:rect l="l" t="t" r="r" b="b"/>
            <a:pathLst>
              <a:path w="1489075" h="513079">
                <a:moveTo>
                  <a:pt x="107542" y="50747"/>
                </a:moveTo>
                <a:lnTo>
                  <a:pt x="72040" y="59452"/>
                </a:lnTo>
                <a:lnTo>
                  <a:pt x="97901" y="87548"/>
                </a:lnTo>
                <a:lnTo>
                  <a:pt x="1477772" y="512952"/>
                </a:lnTo>
                <a:lnTo>
                  <a:pt x="1488948" y="476503"/>
                </a:lnTo>
                <a:lnTo>
                  <a:pt x="107542" y="50747"/>
                </a:lnTo>
                <a:close/>
              </a:path>
              <a:path w="1489075" h="513079">
                <a:moveTo>
                  <a:pt x="160654" y="0"/>
                </a:moveTo>
                <a:lnTo>
                  <a:pt x="0" y="37464"/>
                </a:lnTo>
                <a:lnTo>
                  <a:pt x="111760" y="158876"/>
                </a:lnTo>
                <a:lnTo>
                  <a:pt x="119299" y="163755"/>
                </a:lnTo>
                <a:lnTo>
                  <a:pt x="130293" y="163534"/>
                </a:lnTo>
                <a:lnTo>
                  <a:pt x="97901" y="87548"/>
                </a:lnTo>
                <a:lnTo>
                  <a:pt x="30606" y="66801"/>
                </a:lnTo>
                <a:lnTo>
                  <a:pt x="41782" y="30479"/>
                </a:lnTo>
                <a:lnTo>
                  <a:pt x="178464" y="30479"/>
                </a:lnTo>
                <a:lnTo>
                  <a:pt x="182446" y="24302"/>
                </a:lnTo>
                <a:lnTo>
                  <a:pt x="182062" y="9939"/>
                </a:lnTo>
                <a:lnTo>
                  <a:pt x="173176" y="1345"/>
                </a:lnTo>
                <a:lnTo>
                  <a:pt x="160654" y="0"/>
                </a:lnTo>
                <a:close/>
              </a:path>
              <a:path w="1489075" h="513079">
                <a:moveTo>
                  <a:pt x="41782" y="30479"/>
                </a:moveTo>
                <a:lnTo>
                  <a:pt x="30606" y="66801"/>
                </a:lnTo>
                <a:lnTo>
                  <a:pt x="97901" y="87548"/>
                </a:lnTo>
                <a:lnTo>
                  <a:pt x="79156" y="67182"/>
                </a:lnTo>
                <a:lnTo>
                  <a:pt x="40512" y="67182"/>
                </a:lnTo>
                <a:lnTo>
                  <a:pt x="50164" y="35686"/>
                </a:lnTo>
                <a:lnTo>
                  <a:pt x="58677" y="35686"/>
                </a:lnTo>
                <a:lnTo>
                  <a:pt x="41782" y="30479"/>
                </a:lnTo>
                <a:close/>
              </a:path>
              <a:path w="1489075" h="513079">
                <a:moveTo>
                  <a:pt x="50164" y="35686"/>
                </a:moveTo>
                <a:lnTo>
                  <a:pt x="40512" y="67182"/>
                </a:lnTo>
                <a:lnTo>
                  <a:pt x="72040" y="59452"/>
                </a:lnTo>
                <a:lnTo>
                  <a:pt x="50164" y="35686"/>
                </a:lnTo>
                <a:close/>
              </a:path>
              <a:path w="1489075" h="513079">
                <a:moveTo>
                  <a:pt x="72040" y="59452"/>
                </a:moveTo>
                <a:lnTo>
                  <a:pt x="40512" y="67182"/>
                </a:lnTo>
                <a:lnTo>
                  <a:pt x="79156" y="67182"/>
                </a:lnTo>
                <a:lnTo>
                  <a:pt x="72040" y="59452"/>
                </a:lnTo>
                <a:close/>
              </a:path>
              <a:path w="1489075" h="513079">
                <a:moveTo>
                  <a:pt x="58677" y="35686"/>
                </a:moveTo>
                <a:lnTo>
                  <a:pt x="50164" y="35686"/>
                </a:lnTo>
                <a:lnTo>
                  <a:pt x="72040" y="59452"/>
                </a:lnTo>
                <a:lnTo>
                  <a:pt x="107542" y="50747"/>
                </a:lnTo>
                <a:lnTo>
                  <a:pt x="58677" y="35686"/>
                </a:lnTo>
                <a:close/>
              </a:path>
              <a:path w="1489075" h="513079">
                <a:moveTo>
                  <a:pt x="178464" y="30479"/>
                </a:moveTo>
                <a:lnTo>
                  <a:pt x="41782" y="30479"/>
                </a:lnTo>
                <a:lnTo>
                  <a:pt x="107542" y="50747"/>
                </a:lnTo>
                <a:lnTo>
                  <a:pt x="176262" y="33897"/>
                </a:lnTo>
                <a:lnTo>
                  <a:pt x="178464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0100" y="3053714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1323467"/>
                </a:move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0100" y="4377182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80100" y="3053714"/>
            <a:ext cx="3048000" cy="1323975"/>
          </a:xfrm>
          <a:custGeom>
            <a:avLst/>
            <a:gdLst/>
            <a:ahLst/>
            <a:cxnLst/>
            <a:rect l="l" t="t" r="r" b="b"/>
            <a:pathLst>
              <a:path w="3048000" h="1323975">
                <a:moveTo>
                  <a:pt x="3048000" y="0"/>
                </a:moveTo>
                <a:lnTo>
                  <a:pt x="0" y="0"/>
                </a:lnTo>
                <a:lnTo>
                  <a:pt x="0" y="132346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28100" y="3053714"/>
            <a:ext cx="0" cy="1323975"/>
          </a:xfrm>
          <a:custGeom>
            <a:avLst/>
            <a:gdLst/>
            <a:ahLst/>
            <a:cxnLst/>
            <a:rect l="l" t="t" r="r" b="b"/>
            <a:pathLst>
              <a:path h="1323975">
                <a:moveTo>
                  <a:pt x="0" y="132346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0100" y="3053714"/>
            <a:ext cx="3048000" cy="1323975"/>
          </a:xfrm>
          <a:custGeom>
            <a:avLst/>
            <a:gdLst/>
            <a:ahLst/>
            <a:cxnLst/>
            <a:rect l="l" t="t" r="r" b="b"/>
            <a:pathLst>
              <a:path w="3048000" h="1323975">
                <a:moveTo>
                  <a:pt x="0" y="1323467"/>
                </a:moveTo>
                <a:lnTo>
                  <a:pt x="3048000" y="1323467"/>
                </a:lnTo>
                <a:lnTo>
                  <a:pt x="3048000" y="0"/>
                </a:ln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0100" y="3053714"/>
            <a:ext cx="3048000" cy="1323975"/>
          </a:xfrm>
          <a:custGeom>
            <a:avLst/>
            <a:gdLst/>
            <a:ahLst/>
            <a:cxnLst/>
            <a:rect l="l" t="t" r="r" b="b"/>
            <a:pathLst>
              <a:path w="3048000" h="1323975">
                <a:moveTo>
                  <a:pt x="0" y="1323467"/>
                </a:moveTo>
                <a:lnTo>
                  <a:pt x="3048000" y="1323467"/>
                </a:lnTo>
                <a:lnTo>
                  <a:pt x="3048000" y="0"/>
                </a:ln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59855" y="3120746"/>
            <a:ext cx="2667000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25" dirty="0">
                <a:latin typeface="Arial Unicode MS"/>
                <a:cs typeface="Arial Unicode MS"/>
              </a:rPr>
              <a:t>O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ly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on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thread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-15" dirty="0">
                <a:latin typeface="Arial Unicode MS"/>
                <a:cs typeface="Arial Unicode MS"/>
              </a:rPr>
              <a:t>hou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d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opy</a:t>
            </a:r>
            <a:r>
              <a:rPr sz="1600" spc="-10" dirty="0">
                <a:latin typeface="Arial Unicode MS"/>
                <a:cs typeface="Arial Unicode MS"/>
              </a:rPr>
              <a:t> the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numbe</a:t>
            </a:r>
            <a:r>
              <a:rPr sz="1600" spc="-10" dirty="0">
                <a:latin typeface="Arial Unicode MS"/>
                <a:cs typeface="Arial Unicode MS"/>
              </a:rPr>
              <a:t>r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o</a:t>
            </a:r>
            <a:r>
              <a:rPr sz="1600" spc="-5" dirty="0">
                <a:latin typeface="Arial Unicode MS"/>
                <a:cs typeface="Arial Unicode MS"/>
              </a:rPr>
              <a:t>f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</a:t>
            </a:r>
            <a:r>
              <a:rPr sz="1600" spc="-20" dirty="0">
                <a:latin typeface="Arial Unicode MS"/>
                <a:cs typeface="Arial Unicode MS"/>
              </a:rPr>
              <a:t>r</a:t>
            </a:r>
            <a:r>
              <a:rPr sz="1600" spc="-15" dirty="0">
                <a:latin typeface="Arial Unicode MS"/>
                <a:cs typeface="Arial Unicode MS"/>
              </a:rPr>
              <a:t>ead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2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g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oba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 v</a:t>
            </a:r>
            <a:r>
              <a:rPr sz="1600" spc="-15" dirty="0">
                <a:latin typeface="Arial Unicode MS"/>
                <a:cs typeface="Arial Unicode MS"/>
              </a:rPr>
              <a:t>a</a:t>
            </a:r>
            <a:r>
              <a:rPr sz="1600" spc="-5" dirty="0">
                <a:latin typeface="Arial Unicode MS"/>
                <a:cs typeface="Arial Unicode MS"/>
              </a:rPr>
              <a:t>l</a:t>
            </a:r>
            <a:r>
              <a:rPr sz="1600" spc="-15" dirty="0">
                <a:latin typeface="Arial Unicode MS"/>
                <a:cs typeface="Arial Unicode MS"/>
              </a:rPr>
              <a:t>u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5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ma</a:t>
            </a:r>
            <a:r>
              <a:rPr sz="1600" spc="-5" dirty="0">
                <a:latin typeface="Arial Unicode MS"/>
                <a:cs typeface="Arial Unicode MS"/>
              </a:rPr>
              <a:t>k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s</a:t>
            </a:r>
            <a:r>
              <a:rPr sz="1600" spc="-15" dirty="0">
                <a:latin typeface="Arial Unicode MS"/>
                <a:cs typeface="Arial Unicode MS"/>
              </a:rPr>
              <a:t>ure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mu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5" dirty="0">
                <a:latin typeface="Arial Unicode MS"/>
                <a:cs typeface="Arial Unicode MS"/>
              </a:rPr>
              <a:t>ti</a:t>
            </a:r>
            <a:r>
              <a:rPr sz="1600" spc="-15" dirty="0">
                <a:latin typeface="Arial Unicode MS"/>
                <a:cs typeface="Arial Unicode MS"/>
              </a:rPr>
              <a:t>p</a:t>
            </a:r>
            <a:r>
              <a:rPr sz="1600" spc="-10" dirty="0">
                <a:latin typeface="Arial Unicode MS"/>
                <a:cs typeface="Arial Unicode MS"/>
              </a:rPr>
              <a:t>le</a:t>
            </a:r>
            <a:r>
              <a:rPr sz="1600" spc="-1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threads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writ</a:t>
            </a:r>
            <a:r>
              <a:rPr sz="1600" dirty="0">
                <a:latin typeface="Arial Unicode MS"/>
                <a:cs typeface="Arial Unicode MS"/>
              </a:rPr>
              <a:t>i</a:t>
            </a:r>
            <a:r>
              <a:rPr sz="1600" spc="-15" dirty="0">
                <a:latin typeface="Arial Unicode MS"/>
                <a:cs typeface="Arial Unicode MS"/>
              </a:rPr>
              <a:t>n</a:t>
            </a:r>
            <a:r>
              <a:rPr sz="1600" spc="-10" dirty="0">
                <a:latin typeface="Arial Unicode MS"/>
                <a:cs typeface="Arial Unicode MS"/>
              </a:rPr>
              <a:t>g</a:t>
            </a:r>
            <a:r>
              <a:rPr sz="1600" spc="-5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to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the s</a:t>
            </a:r>
            <a:r>
              <a:rPr sz="1600" spc="-20" dirty="0">
                <a:latin typeface="Arial Unicode MS"/>
                <a:cs typeface="Arial Unicode MS"/>
              </a:rPr>
              <a:t>am</a:t>
            </a:r>
            <a:r>
              <a:rPr sz="1600" spc="-10" dirty="0">
                <a:latin typeface="Arial Unicode MS"/>
                <a:cs typeface="Arial Unicode MS"/>
              </a:rPr>
              <a:t>e</a:t>
            </a:r>
            <a:r>
              <a:rPr sz="1600" spc="1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addre</a:t>
            </a:r>
            <a:r>
              <a:rPr sz="1600" spc="-10" dirty="0">
                <a:latin typeface="Arial Unicode MS"/>
                <a:cs typeface="Arial Unicode MS"/>
              </a:rPr>
              <a:t>ss</a:t>
            </a:r>
            <a:r>
              <a:rPr sz="1600" dirty="0">
                <a:latin typeface="Arial Unicode MS"/>
                <a:cs typeface="Arial Unicode MS"/>
              </a:rPr>
              <a:t> </a:t>
            </a:r>
            <a:r>
              <a:rPr sz="1600" spc="-15" dirty="0">
                <a:latin typeface="Arial Unicode MS"/>
                <a:cs typeface="Arial Unicode MS"/>
              </a:rPr>
              <a:t>do</a:t>
            </a:r>
            <a:r>
              <a:rPr sz="1600" dirty="0">
                <a:latin typeface="Arial Unicode MS"/>
                <a:cs typeface="Arial Unicode MS"/>
              </a:rPr>
              <a:t>n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5" dirty="0">
                <a:latin typeface="Arial Unicode MS"/>
                <a:cs typeface="Arial Unicode MS"/>
              </a:rPr>
              <a:t>t </a:t>
            </a:r>
            <a:r>
              <a:rPr sz="1600" spc="-10" dirty="0">
                <a:latin typeface="Arial Unicode MS"/>
                <a:cs typeface="Arial Unicode MS"/>
              </a:rPr>
              <a:t>c</a:t>
            </a:r>
            <a:r>
              <a:rPr sz="1600" spc="-15" dirty="0">
                <a:latin typeface="Arial Unicode MS"/>
                <a:cs typeface="Arial Unicode MS"/>
              </a:rPr>
              <a:t>onf</a:t>
            </a:r>
            <a:r>
              <a:rPr sz="1600" dirty="0">
                <a:latin typeface="Arial Unicode MS"/>
                <a:cs typeface="Arial Unicode MS"/>
              </a:rPr>
              <a:t>l</a:t>
            </a:r>
            <a:r>
              <a:rPr sz="1600" spc="-10" dirty="0">
                <a:latin typeface="Arial Unicode MS"/>
                <a:cs typeface="Arial Unicode MS"/>
              </a:rPr>
              <a:t>ict.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95469" y="3623183"/>
            <a:ext cx="1022350" cy="840740"/>
          </a:xfrm>
          <a:custGeom>
            <a:avLst/>
            <a:gdLst/>
            <a:ahLst/>
            <a:cxnLst/>
            <a:rect l="l" t="t" r="r" b="b"/>
            <a:pathLst>
              <a:path w="1022350" h="840739">
                <a:moveTo>
                  <a:pt x="73045" y="674475"/>
                </a:moveTo>
                <a:lnTo>
                  <a:pt x="62817" y="678506"/>
                </a:lnTo>
                <a:lnTo>
                  <a:pt x="57784" y="685800"/>
                </a:lnTo>
                <a:lnTo>
                  <a:pt x="0" y="840359"/>
                </a:lnTo>
                <a:lnTo>
                  <a:pt x="57508" y="831215"/>
                </a:lnTo>
                <a:lnTo>
                  <a:pt x="41401" y="831215"/>
                </a:lnTo>
                <a:lnTo>
                  <a:pt x="17271" y="801624"/>
                </a:lnTo>
                <a:lnTo>
                  <a:pt x="71817" y="757038"/>
                </a:lnTo>
                <a:lnTo>
                  <a:pt x="93471" y="699135"/>
                </a:lnTo>
                <a:lnTo>
                  <a:pt x="93835" y="686916"/>
                </a:lnTo>
                <a:lnTo>
                  <a:pt x="86941" y="677152"/>
                </a:lnTo>
                <a:lnTo>
                  <a:pt x="73045" y="674475"/>
                </a:lnTo>
                <a:close/>
              </a:path>
              <a:path w="1022350" h="840739">
                <a:moveTo>
                  <a:pt x="71817" y="757038"/>
                </a:moveTo>
                <a:lnTo>
                  <a:pt x="17271" y="801624"/>
                </a:lnTo>
                <a:lnTo>
                  <a:pt x="41401" y="831215"/>
                </a:lnTo>
                <a:lnTo>
                  <a:pt x="51344" y="823087"/>
                </a:lnTo>
                <a:lnTo>
                  <a:pt x="47116" y="823087"/>
                </a:lnTo>
                <a:lnTo>
                  <a:pt x="26288" y="797560"/>
                </a:lnTo>
                <a:lnTo>
                  <a:pt x="58478" y="792706"/>
                </a:lnTo>
                <a:lnTo>
                  <a:pt x="71817" y="757038"/>
                </a:lnTo>
                <a:close/>
              </a:path>
              <a:path w="1022350" h="840739">
                <a:moveTo>
                  <a:pt x="163166" y="776921"/>
                </a:moveTo>
                <a:lnTo>
                  <a:pt x="95295" y="787155"/>
                </a:lnTo>
                <a:lnTo>
                  <a:pt x="41401" y="831215"/>
                </a:lnTo>
                <a:lnTo>
                  <a:pt x="57508" y="831215"/>
                </a:lnTo>
                <a:lnTo>
                  <a:pt x="162940" y="814451"/>
                </a:lnTo>
                <a:lnTo>
                  <a:pt x="174272" y="808277"/>
                </a:lnTo>
                <a:lnTo>
                  <a:pt x="179037" y="796537"/>
                </a:lnTo>
                <a:lnTo>
                  <a:pt x="173489" y="783027"/>
                </a:lnTo>
                <a:lnTo>
                  <a:pt x="163166" y="776921"/>
                </a:lnTo>
                <a:close/>
              </a:path>
              <a:path w="1022350" h="840739">
                <a:moveTo>
                  <a:pt x="58478" y="792706"/>
                </a:moveTo>
                <a:lnTo>
                  <a:pt x="26288" y="797560"/>
                </a:lnTo>
                <a:lnTo>
                  <a:pt x="47116" y="823087"/>
                </a:lnTo>
                <a:lnTo>
                  <a:pt x="58478" y="792706"/>
                </a:lnTo>
                <a:close/>
              </a:path>
              <a:path w="1022350" h="840739">
                <a:moveTo>
                  <a:pt x="95295" y="787155"/>
                </a:moveTo>
                <a:lnTo>
                  <a:pt x="58478" y="792706"/>
                </a:lnTo>
                <a:lnTo>
                  <a:pt x="47116" y="823087"/>
                </a:lnTo>
                <a:lnTo>
                  <a:pt x="51344" y="823087"/>
                </a:lnTo>
                <a:lnTo>
                  <a:pt x="95295" y="787155"/>
                </a:lnTo>
                <a:close/>
              </a:path>
              <a:path w="1022350" h="840739">
                <a:moveTo>
                  <a:pt x="997965" y="0"/>
                </a:moveTo>
                <a:lnTo>
                  <a:pt x="71817" y="757038"/>
                </a:lnTo>
                <a:lnTo>
                  <a:pt x="58478" y="792706"/>
                </a:lnTo>
                <a:lnTo>
                  <a:pt x="95295" y="787155"/>
                </a:lnTo>
                <a:lnTo>
                  <a:pt x="1022095" y="29464"/>
                </a:lnTo>
                <a:lnTo>
                  <a:pt x="997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1740" y="6680697"/>
            <a:ext cx="2241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025" y="414203"/>
            <a:ext cx="834706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Algor</a:t>
            </a:r>
            <a:r>
              <a:rPr sz="3200" b="1" spc="-10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thm</a:t>
            </a:r>
            <a:r>
              <a:rPr sz="3200" b="1" spc="-3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str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teg</a:t>
            </a:r>
            <a:r>
              <a:rPr sz="3200" b="1" spc="-20" dirty="0">
                <a:solidFill>
                  <a:srgbClr val="0860A8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PMD (S</a:t>
            </a:r>
            <a:r>
              <a:rPr sz="2000" b="1" spc="-15" dirty="0">
                <a:solidFill>
                  <a:srgbClr val="0860A8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ngle</a:t>
            </a:r>
            <a:r>
              <a:rPr sz="2000" b="1" spc="-2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Program</a:t>
            </a:r>
            <a:r>
              <a:rPr sz="20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Mu</a:t>
            </a:r>
            <a:r>
              <a:rPr sz="2000" b="1" spc="-10" dirty="0">
                <a:solidFill>
                  <a:srgbClr val="0860A8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tiple</a:t>
            </a:r>
            <a:r>
              <a:rPr sz="2000" b="1" spc="-3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ata)</a:t>
            </a:r>
            <a:r>
              <a:rPr sz="20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design</a:t>
            </a:r>
            <a:r>
              <a:rPr sz="20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60A8"/>
                </a:solidFill>
                <a:latin typeface="Arial"/>
                <a:cs typeface="Arial"/>
              </a:rPr>
              <a:t>pat</a:t>
            </a:r>
            <a:r>
              <a:rPr sz="2000" b="1" spc="5" dirty="0">
                <a:solidFill>
                  <a:srgbClr val="0860A8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0860A8"/>
                </a:solidFill>
                <a:latin typeface="Arial"/>
                <a:cs typeface="Arial"/>
              </a:rPr>
              <a:t>ern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314354"/>
            <a:ext cx="8165465" cy="186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5080" indent="-225425">
              <a:lnSpc>
                <a:spcPct val="100000"/>
              </a:lnSpc>
              <a:buFont typeface="Arial Unicode MS"/>
              <a:buChar char="•"/>
              <a:tabLst>
                <a:tab pos="238760" algn="l"/>
              </a:tabLst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-5" dirty="0">
                <a:latin typeface="Arial"/>
                <a:cs typeface="Arial"/>
              </a:rPr>
              <a:t> 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ogra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ments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5" dirty="0">
                <a:latin typeface="Arial"/>
                <a:cs typeface="Arial"/>
              </a:rPr>
              <a:t> b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arbitraril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rge.</a:t>
            </a:r>
          </a:p>
          <a:p>
            <a:pPr marL="238125" marR="229870" indent="-225425">
              <a:lnSpc>
                <a:spcPct val="100000"/>
              </a:lnSpc>
              <a:spcBef>
                <a:spcPts val="575"/>
              </a:spcBef>
              <a:buFont typeface="Arial Unicode MS"/>
              <a:buChar char="•"/>
              <a:tabLst>
                <a:tab pos="238760" algn="l"/>
              </a:tabLst>
            </a:pPr>
            <a:r>
              <a:rPr sz="2400" dirty="0">
                <a:latin typeface="Arial"/>
                <a:cs typeface="Arial"/>
              </a:rPr>
              <a:t>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rank … an ID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15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1) …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twe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set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 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red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-5" dirty="0">
                <a:latin typeface="Arial"/>
                <a:cs typeface="Arial"/>
              </a:rPr>
              <a:t>ructures.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4038536"/>
            <a:ext cx="8153400" cy="210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This</a:t>
            </a:r>
            <a:r>
              <a:rPr sz="2400" spc="-5" dirty="0">
                <a:latin typeface="Arial"/>
                <a:cs typeface="Arial"/>
              </a:rPr>
              <a:t> pa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ve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gene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bee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most (if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lg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rithm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ateg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atte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ns.</a:t>
            </a:r>
            <a:endParaRPr sz="2400">
              <a:latin typeface="Arial"/>
              <a:cs typeface="Arial"/>
            </a:endParaRPr>
          </a:p>
          <a:p>
            <a:pPr marL="160020" marR="147955" indent="190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MPI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ams al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ost always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 this pat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ern …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 is </a:t>
            </a:r>
            <a:r>
              <a:rPr sz="2400" spc="-5" dirty="0">
                <a:latin typeface="Arial"/>
                <a:cs typeface="Arial"/>
              </a:rPr>
              <a:t>probabl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most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onl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pat</a:t>
            </a:r>
            <a:r>
              <a:rPr sz="2400" spc="-5" dirty="0">
                <a:latin typeface="Arial"/>
                <a:cs typeface="Arial"/>
              </a:rPr>
              <a:t>ter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sto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15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paral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ming.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" y="4038536"/>
            <a:ext cx="8153400" cy="2100580"/>
          </a:xfrm>
          <a:prstGeom prst="rect">
            <a:avLst/>
          </a:prstGeom>
          <a:solidFill>
            <a:srgbClr val="D1FFD1"/>
          </a:solidFill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This</a:t>
            </a:r>
            <a:r>
              <a:rPr sz="2400" spc="-5" dirty="0">
                <a:latin typeface="Arial"/>
                <a:cs typeface="Arial"/>
              </a:rPr>
              <a:t> pa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ve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gene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bee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most (if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lg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rithm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ateg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atte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ns.</a:t>
            </a:r>
            <a:endParaRPr sz="2400">
              <a:latin typeface="Arial"/>
              <a:cs typeface="Arial"/>
            </a:endParaRPr>
          </a:p>
          <a:p>
            <a:pPr marL="160020" marR="147955" indent="190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MPI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ams al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ost always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 this pat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ern …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 is </a:t>
            </a:r>
            <a:r>
              <a:rPr sz="2400" spc="-5" dirty="0">
                <a:latin typeface="Arial"/>
                <a:cs typeface="Arial"/>
              </a:rPr>
              <a:t>probabl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most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onl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pat</a:t>
            </a:r>
            <a:r>
              <a:rPr sz="2400" spc="-5" dirty="0">
                <a:latin typeface="Arial"/>
                <a:cs typeface="Arial"/>
              </a:rPr>
              <a:t>ter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sto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15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paral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ming.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531" y="1159852"/>
            <a:ext cx="6480302" cy="4860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025" y="521000"/>
            <a:ext cx="165163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Re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ult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*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5677" y="6597972"/>
            <a:ext cx="2209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ahoma"/>
                <a:cs typeface="Tahoma"/>
              </a:rPr>
              <a:t>54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042" y="714356"/>
            <a:ext cx="80276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380"/>
              </a:lnSpc>
              <a:buFont typeface="Arial"/>
              <a:buChar char="•"/>
              <a:tabLst>
                <a:tab pos="238760" algn="l"/>
              </a:tabLst>
            </a:pPr>
            <a:r>
              <a:rPr sz="2000" dirty="0">
                <a:latin typeface="Arial"/>
                <a:cs typeface="Arial"/>
              </a:rPr>
              <a:t>Orig</a:t>
            </a:r>
            <a:r>
              <a:rPr sz="2000" spc="-5" dirty="0">
                <a:latin typeface="Arial"/>
                <a:cs typeface="Arial"/>
              </a:rPr>
              <a:t>ina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Serial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</a:t>
            </a:r>
            <a:r>
              <a:rPr sz="2000" dirty="0">
                <a:latin typeface="Arial"/>
                <a:cs typeface="Arial"/>
              </a:rPr>
              <a:t>h </a:t>
            </a:r>
            <a:r>
              <a:rPr sz="2000" spc="-5" dirty="0">
                <a:latin typeface="Arial"/>
                <a:cs typeface="Arial"/>
              </a:rPr>
              <a:t>10000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00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nd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graphicFrame>
        <p:nvGraphicFramePr>
          <p:cNvPr id="10" name="object 6"/>
          <p:cNvGraphicFramePr>
            <a:graphicFrameLocks noGrp="1"/>
          </p:cNvGraphicFramePr>
          <p:nvPr/>
        </p:nvGraphicFramePr>
        <p:xfrm>
          <a:off x="6357950" y="2643182"/>
          <a:ext cx="2029459" cy="2450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092"/>
                <a:gridCol w="1031367"/>
              </a:tblGrid>
              <a:tr h="914400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9705" marR="170815" indent="207010">
                        <a:lnSpc>
                          <a:spcPct val="125000"/>
                        </a:lnSpc>
                      </a:pPr>
                      <a:r>
                        <a:rPr sz="2700" spc="-7" baseline="-1697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SPMD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1.8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lang="en-US" altLang="zh-CN" sz="1800" spc="-5" dirty="0" smtClean="0">
                          <a:latin typeface="Arial"/>
                          <a:cs typeface="Arial"/>
                        </a:rPr>
                        <a:t>2.53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lang="en-US" altLang="zh-CN" sz="1800" spc="-5" dirty="0" smtClean="0">
                          <a:latin typeface="Arial"/>
                          <a:cs typeface="Arial"/>
                        </a:rPr>
                        <a:t>2.57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lang="en-US" altLang="zh-CN" sz="1800" spc="-5" dirty="0" smtClean="0">
                          <a:latin typeface="Arial"/>
                          <a:cs typeface="Arial"/>
                        </a:rPr>
                        <a:t>2.38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71" y="4106138"/>
            <a:ext cx="8874125" cy="744220"/>
          </a:xfrm>
          <a:custGeom>
            <a:avLst/>
            <a:gdLst/>
            <a:ahLst/>
            <a:cxnLst/>
            <a:rect l="l" t="t" r="r" b="b"/>
            <a:pathLst>
              <a:path w="8874125" h="744220">
                <a:moveTo>
                  <a:pt x="0" y="743610"/>
                </a:moveTo>
                <a:lnTo>
                  <a:pt x="8873744" y="743610"/>
                </a:lnTo>
                <a:lnTo>
                  <a:pt x="8873744" y="0"/>
                </a:lnTo>
                <a:lnTo>
                  <a:pt x="0" y="0"/>
                </a:lnTo>
                <a:lnTo>
                  <a:pt x="0" y="743610"/>
                </a:lnTo>
                <a:close/>
              </a:path>
            </a:pathLst>
          </a:custGeom>
          <a:solidFill>
            <a:srgbClr val="E1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771" y="4106138"/>
            <a:ext cx="8874125" cy="744220"/>
          </a:xfrm>
          <a:custGeom>
            <a:avLst/>
            <a:gdLst/>
            <a:ahLst/>
            <a:cxnLst/>
            <a:rect l="l" t="t" r="r" b="b"/>
            <a:pathLst>
              <a:path w="8874125" h="744220">
                <a:moveTo>
                  <a:pt x="0" y="743610"/>
                </a:moveTo>
                <a:lnTo>
                  <a:pt x="8873744" y="743610"/>
                </a:lnTo>
                <a:lnTo>
                  <a:pt x="8873744" y="0"/>
                </a:lnTo>
                <a:lnTo>
                  <a:pt x="0" y="0"/>
                </a:lnTo>
                <a:lnTo>
                  <a:pt x="0" y="743610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236" y="4556345"/>
            <a:ext cx="8789035" cy="223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Shared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last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le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cach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an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co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nec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I/O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an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DR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400">
              <a:latin typeface="Times New Roman"/>
              <a:cs typeface="Times New Roman"/>
            </a:endParaRPr>
          </a:p>
          <a:p>
            <a:pPr marL="238125" marR="73025" indent="-225425">
              <a:lnSpc>
                <a:spcPct val="100000"/>
              </a:lnSpc>
              <a:buFont typeface="Arial"/>
              <a:buChar char="•"/>
              <a:tabLst>
                <a:tab pos="23876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omot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rray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ppo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eatio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PMD </a:t>
            </a:r>
            <a:r>
              <a:rPr sz="2000" spc="-5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,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rray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ntiguou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 memory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lines</a:t>
            </a:r>
            <a:endParaRPr sz="20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poor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alabilit</a:t>
            </a:r>
            <a:r>
              <a:rPr sz="2000" spc="-15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38760" algn="l"/>
              </a:tabLst>
            </a:pP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 </a:t>
            </a:r>
            <a:r>
              <a:rPr sz="2000" spc="-5" dirty="0">
                <a:latin typeface="Arial"/>
                <a:cs typeface="Arial"/>
              </a:rPr>
              <a:t>array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distinc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lines.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latin typeface="Times New Roman"/>
                <a:cs typeface="Times New Roman"/>
              </a:rPr>
              <a:t>55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025" y="592438"/>
            <a:ext cx="778192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  <a:tabLst>
                <a:tab pos="5151120" algn="l"/>
              </a:tabLst>
            </a:pP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Why</a:t>
            </a:r>
            <a:r>
              <a:rPr sz="3200" b="1" spc="-30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3200" b="1" spc="-10" dirty="0">
                <a:solidFill>
                  <a:srgbClr val="0860A8"/>
                </a:solidFill>
                <a:latin typeface="Arial"/>
                <a:cs typeface="Arial"/>
              </a:rPr>
              <a:t>u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c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h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poor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c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0860A8"/>
                </a:solidFill>
                <a:latin typeface="Arial"/>
                <a:cs typeface="Arial"/>
              </a:rPr>
              <a:t>l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ing?	F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l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e</a:t>
            </a:r>
            <a:r>
              <a:rPr sz="3200" b="1" spc="-25" dirty="0">
                <a:solidFill>
                  <a:srgbClr val="0860A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s</a:t>
            </a:r>
            <a:r>
              <a:rPr sz="3200" b="1" spc="-10" dirty="0">
                <a:solidFill>
                  <a:srgbClr val="0860A8"/>
                </a:solidFill>
                <a:latin typeface="Arial"/>
                <a:cs typeface="Arial"/>
              </a:rPr>
              <a:t>h</a:t>
            </a:r>
            <a:r>
              <a:rPr sz="3200" b="1" spc="-5" dirty="0">
                <a:solidFill>
                  <a:srgbClr val="0860A8"/>
                </a:solidFill>
                <a:latin typeface="Arial"/>
                <a:cs typeface="Arial"/>
              </a:rPr>
              <a:t>ari</a:t>
            </a:r>
            <a:r>
              <a:rPr sz="3200" b="1" spc="-15" dirty="0">
                <a:solidFill>
                  <a:srgbClr val="0860A8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0860A8"/>
                </a:solidFill>
                <a:latin typeface="Arial"/>
                <a:cs typeface="Arial"/>
              </a:rPr>
              <a:t>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20" y="1142984"/>
            <a:ext cx="870077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Font typeface="Arial"/>
              <a:buChar char="•"/>
              <a:tabLst>
                <a:tab pos="23876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end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sit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</a:p>
          <a:p>
            <a:pPr marL="23812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upd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losh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forth”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threads</a:t>
            </a:r>
          </a:p>
          <a:p>
            <a:pPr marL="238125">
              <a:lnSpc>
                <a:spcPts val="2380"/>
              </a:lnSpc>
            </a:pPr>
            <a:r>
              <a:rPr sz="2000" dirty="0">
                <a:latin typeface="Arial"/>
                <a:cs typeface="Arial"/>
              </a:rPr>
              <a:t>…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called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40000"/>
                </a:solidFill>
                <a:latin typeface="Arial"/>
                <a:cs typeface="Arial"/>
              </a:rPr>
              <a:t>“</a:t>
            </a:r>
            <a:r>
              <a:rPr sz="2000" b="1" spc="5" dirty="0">
                <a:solidFill>
                  <a:srgbClr val="740000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740000"/>
                </a:solidFill>
                <a:latin typeface="Arial"/>
                <a:cs typeface="Arial"/>
              </a:rPr>
              <a:t>alse</a:t>
            </a:r>
            <a:r>
              <a:rPr sz="2000" b="1" spc="-40" dirty="0">
                <a:solidFill>
                  <a:srgbClr val="74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40000"/>
                </a:solidFill>
                <a:latin typeface="Arial"/>
                <a:cs typeface="Arial"/>
              </a:rPr>
              <a:t>sharing</a:t>
            </a:r>
            <a:r>
              <a:rPr sz="2000" b="1" spc="5" dirty="0">
                <a:solidFill>
                  <a:srgbClr val="740000"/>
                </a:solidFill>
                <a:latin typeface="Arial"/>
                <a:cs typeface="Arial"/>
              </a:rPr>
              <a:t>”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object 7"/>
          <p:cNvSpPr/>
          <p:nvPr/>
        </p:nvSpPr>
        <p:spPr>
          <a:xfrm>
            <a:off x="274713" y="2938043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2" y="379831"/>
                </a:lnTo>
                <a:lnTo>
                  <a:pt x="3587242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113" y="3090443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2" y="379831"/>
                </a:lnTo>
                <a:lnTo>
                  <a:pt x="3587242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113" y="3090443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2" y="379831"/>
                </a:lnTo>
                <a:lnTo>
                  <a:pt x="3587242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513" y="3242843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2" y="379831"/>
                </a:lnTo>
                <a:lnTo>
                  <a:pt x="3587242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513" y="3242843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2" y="379831"/>
                </a:lnTo>
                <a:lnTo>
                  <a:pt x="3587242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913" y="3395243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2" y="379831"/>
                </a:lnTo>
                <a:lnTo>
                  <a:pt x="3587242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913" y="3395243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2" y="379831"/>
                </a:lnTo>
                <a:lnTo>
                  <a:pt x="3587242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2810" y="3516248"/>
            <a:ext cx="897255" cy="370840"/>
          </a:xfrm>
          <a:custGeom>
            <a:avLst/>
            <a:gdLst/>
            <a:ahLst/>
            <a:cxnLst/>
            <a:rect l="l" t="t" r="r" b="b"/>
            <a:pathLst>
              <a:path w="897255" h="370839">
                <a:moveTo>
                  <a:pt x="0" y="370839"/>
                </a:moveTo>
                <a:lnTo>
                  <a:pt x="896886" y="370839"/>
                </a:lnTo>
                <a:lnTo>
                  <a:pt x="8968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9645" y="3516248"/>
            <a:ext cx="886460" cy="370840"/>
          </a:xfrm>
          <a:custGeom>
            <a:avLst/>
            <a:gdLst/>
            <a:ahLst/>
            <a:cxnLst/>
            <a:rect l="l" t="t" r="r" b="b"/>
            <a:pathLst>
              <a:path w="886460" h="370839">
                <a:moveTo>
                  <a:pt x="0" y="370839"/>
                </a:moveTo>
                <a:lnTo>
                  <a:pt x="886269" y="370839"/>
                </a:lnTo>
                <a:lnTo>
                  <a:pt x="88626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5979" y="3516248"/>
            <a:ext cx="886460" cy="370840"/>
          </a:xfrm>
          <a:custGeom>
            <a:avLst/>
            <a:gdLst/>
            <a:ahLst/>
            <a:cxnLst/>
            <a:rect l="l" t="t" r="r" b="b"/>
            <a:pathLst>
              <a:path w="886460" h="370839">
                <a:moveTo>
                  <a:pt x="0" y="370839"/>
                </a:moveTo>
                <a:lnTo>
                  <a:pt x="886269" y="370839"/>
                </a:lnTo>
                <a:lnTo>
                  <a:pt x="88626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2184" y="3516248"/>
            <a:ext cx="872490" cy="370840"/>
          </a:xfrm>
          <a:custGeom>
            <a:avLst/>
            <a:gdLst/>
            <a:ahLst/>
            <a:cxnLst/>
            <a:rect l="l" t="t" r="r" b="b"/>
            <a:pathLst>
              <a:path w="872489" h="370839">
                <a:moveTo>
                  <a:pt x="0" y="370839"/>
                </a:moveTo>
                <a:lnTo>
                  <a:pt x="872197" y="370839"/>
                </a:lnTo>
                <a:lnTo>
                  <a:pt x="87219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9645" y="350989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5979" y="350989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2184" y="350989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2810" y="350989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4421" y="350989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460" y="3516248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0" y="0"/>
                </a:moveTo>
                <a:lnTo>
                  <a:pt x="35543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6460" y="3887089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0" y="0"/>
                </a:moveTo>
                <a:lnTo>
                  <a:pt x="355431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1816" y="3584033"/>
            <a:ext cx="711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Sum</a:t>
            </a:r>
            <a:r>
              <a:rPr sz="1600" b="1" spc="-20" dirty="0">
                <a:latin typeface="Arial"/>
                <a:cs typeface="Arial"/>
              </a:rPr>
              <a:t>[</a:t>
            </a:r>
            <a:r>
              <a:rPr sz="1600" b="1" spc="-15" dirty="0">
                <a:latin typeface="Arial"/>
                <a:cs typeface="Arial"/>
              </a:rPr>
              <a:t>0]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18894" y="3584033"/>
            <a:ext cx="711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Sum</a:t>
            </a:r>
            <a:r>
              <a:rPr sz="1600" b="1" spc="-20" dirty="0">
                <a:latin typeface="Arial"/>
                <a:cs typeface="Arial"/>
              </a:rPr>
              <a:t>[</a:t>
            </a:r>
            <a:r>
              <a:rPr sz="1600" b="1" spc="-15" dirty="0">
                <a:latin typeface="Arial"/>
                <a:cs typeface="Arial"/>
              </a:rPr>
              <a:t>1]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5226" y="3584033"/>
            <a:ext cx="711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Sum</a:t>
            </a:r>
            <a:r>
              <a:rPr sz="1600" b="1" spc="-20" dirty="0">
                <a:latin typeface="Arial"/>
                <a:cs typeface="Arial"/>
              </a:rPr>
              <a:t>[</a:t>
            </a:r>
            <a:r>
              <a:rPr sz="1600" b="1" spc="-15" dirty="0">
                <a:latin typeface="Arial"/>
                <a:cs typeface="Arial"/>
              </a:rPr>
              <a:t>2]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91559" y="3584033"/>
            <a:ext cx="711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Sum</a:t>
            </a:r>
            <a:r>
              <a:rPr sz="1600" b="1" spc="-20" dirty="0">
                <a:latin typeface="Arial"/>
                <a:cs typeface="Arial"/>
              </a:rPr>
              <a:t>[</a:t>
            </a:r>
            <a:r>
              <a:rPr sz="1600" b="1" spc="-15" dirty="0">
                <a:latin typeface="Arial"/>
                <a:cs typeface="Arial"/>
              </a:rPr>
              <a:t>3]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8517" y="3531108"/>
            <a:ext cx="835025" cy="337820"/>
          </a:xfrm>
          <a:custGeom>
            <a:avLst/>
            <a:gdLst/>
            <a:ahLst/>
            <a:cxnLst/>
            <a:rect l="l" t="t" r="r" b="b"/>
            <a:pathLst>
              <a:path w="835025" h="337820">
                <a:moveTo>
                  <a:pt x="0" y="168782"/>
                </a:moveTo>
                <a:lnTo>
                  <a:pt x="12130" y="128221"/>
                </a:lnTo>
                <a:lnTo>
                  <a:pt x="46588" y="91216"/>
                </a:lnTo>
                <a:lnTo>
                  <a:pt x="80533" y="69101"/>
                </a:lnTo>
                <a:lnTo>
                  <a:pt x="122253" y="49434"/>
                </a:lnTo>
                <a:lnTo>
                  <a:pt x="170890" y="32564"/>
                </a:lnTo>
                <a:lnTo>
                  <a:pt x="225584" y="18838"/>
                </a:lnTo>
                <a:lnTo>
                  <a:pt x="285478" y="8604"/>
                </a:lnTo>
                <a:lnTo>
                  <a:pt x="349710" y="2209"/>
                </a:lnTo>
                <a:lnTo>
                  <a:pt x="417423" y="0"/>
                </a:lnTo>
                <a:lnTo>
                  <a:pt x="451653" y="559"/>
                </a:lnTo>
                <a:lnTo>
                  <a:pt x="517718" y="4905"/>
                </a:lnTo>
                <a:lnTo>
                  <a:pt x="579874" y="13263"/>
                </a:lnTo>
                <a:lnTo>
                  <a:pt x="637261" y="25287"/>
                </a:lnTo>
                <a:lnTo>
                  <a:pt x="689022" y="40628"/>
                </a:lnTo>
                <a:lnTo>
                  <a:pt x="734296" y="58940"/>
                </a:lnTo>
                <a:lnTo>
                  <a:pt x="772227" y="79874"/>
                </a:lnTo>
                <a:lnTo>
                  <a:pt x="813472" y="115433"/>
                </a:lnTo>
                <a:lnTo>
                  <a:pt x="833362" y="154939"/>
                </a:lnTo>
                <a:lnTo>
                  <a:pt x="834745" y="168782"/>
                </a:lnTo>
                <a:lnTo>
                  <a:pt x="833362" y="182626"/>
                </a:lnTo>
                <a:lnTo>
                  <a:pt x="813472" y="222132"/>
                </a:lnTo>
                <a:lnTo>
                  <a:pt x="772227" y="257691"/>
                </a:lnTo>
                <a:lnTo>
                  <a:pt x="734296" y="278625"/>
                </a:lnTo>
                <a:lnTo>
                  <a:pt x="689022" y="296937"/>
                </a:lnTo>
                <a:lnTo>
                  <a:pt x="637261" y="312278"/>
                </a:lnTo>
                <a:lnTo>
                  <a:pt x="579874" y="324302"/>
                </a:lnTo>
                <a:lnTo>
                  <a:pt x="517718" y="332660"/>
                </a:lnTo>
                <a:lnTo>
                  <a:pt x="451653" y="337006"/>
                </a:lnTo>
                <a:lnTo>
                  <a:pt x="417423" y="337565"/>
                </a:lnTo>
                <a:lnTo>
                  <a:pt x="383185" y="337006"/>
                </a:lnTo>
                <a:lnTo>
                  <a:pt x="317105" y="332660"/>
                </a:lnTo>
                <a:lnTo>
                  <a:pt x="254935" y="324302"/>
                </a:lnTo>
                <a:lnTo>
                  <a:pt x="197534" y="312278"/>
                </a:lnTo>
                <a:lnTo>
                  <a:pt x="145760" y="296937"/>
                </a:lnTo>
                <a:lnTo>
                  <a:pt x="100474" y="278625"/>
                </a:lnTo>
                <a:lnTo>
                  <a:pt x="62535" y="257691"/>
                </a:lnTo>
                <a:lnTo>
                  <a:pt x="21278" y="222132"/>
                </a:lnTo>
                <a:lnTo>
                  <a:pt x="1383" y="182626"/>
                </a:lnTo>
                <a:lnTo>
                  <a:pt x="0" y="168782"/>
                </a:lnTo>
                <a:close/>
              </a:path>
            </a:pathLst>
          </a:custGeom>
          <a:ln w="41275">
            <a:solidFill>
              <a:srgbClr val="7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4713" y="2087664"/>
            <a:ext cx="3740150" cy="725170"/>
          </a:xfrm>
          <a:custGeom>
            <a:avLst/>
            <a:gdLst/>
            <a:ahLst/>
            <a:cxnLst/>
            <a:rect l="l" t="t" r="r" b="b"/>
            <a:pathLst>
              <a:path w="3740150" h="725169">
                <a:moveTo>
                  <a:pt x="0" y="724623"/>
                </a:moveTo>
                <a:lnTo>
                  <a:pt x="3739642" y="724623"/>
                </a:lnTo>
                <a:lnTo>
                  <a:pt x="3739642" y="0"/>
                </a:lnTo>
                <a:lnTo>
                  <a:pt x="0" y="0"/>
                </a:lnTo>
                <a:lnTo>
                  <a:pt x="0" y="724623"/>
                </a:lnTo>
                <a:close/>
              </a:path>
            </a:pathLst>
          </a:custGeom>
          <a:solidFill>
            <a:srgbClr val="EAF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713" y="2087664"/>
            <a:ext cx="3740150" cy="725170"/>
          </a:xfrm>
          <a:custGeom>
            <a:avLst/>
            <a:gdLst/>
            <a:ahLst/>
            <a:cxnLst/>
            <a:rect l="l" t="t" r="r" b="b"/>
            <a:pathLst>
              <a:path w="3740150" h="725169">
                <a:moveTo>
                  <a:pt x="0" y="724623"/>
                </a:moveTo>
                <a:lnTo>
                  <a:pt x="3739642" y="724623"/>
                </a:lnTo>
                <a:lnTo>
                  <a:pt x="3739642" y="0"/>
                </a:lnTo>
                <a:lnTo>
                  <a:pt x="0" y="0"/>
                </a:lnTo>
                <a:lnTo>
                  <a:pt x="0" y="724623"/>
                </a:lnTo>
                <a:close/>
              </a:path>
            </a:pathLst>
          </a:custGeom>
          <a:ln w="44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906" y="1992757"/>
            <a:ext cx="4339590" cy="2027555"/>
          </a:xfrm>
          <a:custGeom>
            <a:avLst/>
            <a:gdLst/>
            <a:ahLst/>
            <a:cxnLst/>
            <a:rect l="l" t="t" r="r" b="b"/>
            <a:pathLst>
              <a:path w="4339590" h="2027554">
                <a:moveTo>
                  <a:pt x="0" y="2027174"/>
                </a:moveTo>
                <a:lnTo>
                  <a:pt x="4339082" y="2027174"/>
                </a:lnTo>
                <a:lnTo>
                  <a:pt x="4339082" y="0"/>
                </a:lnTo>
                <a:lnTo>
                  <a:pt x="0" y="0"/>
                </a:lnTo>
                <a:lnTo>
                  <a:pt x="0" y="2027174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4522" y="2087626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4662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66183" y="2935249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1" y="379831"/>
                </a:lnTo>
                <a:lnTo>
                  <a:pt x="3587241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18583" y="3087649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1" y="379831"/>
                </a:lnTo>
                <a:lnTo>
                  <a:pt x="3587241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18583" y="3087649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1" y="379831"/>
                </a:lnTo>
                <a:lnTo>
                  <a:pt x="3587241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70983" y="3240049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1" y="379831"/>
                </a:lnTo>
                <a:lnTo>
                  <a:pt x="3587241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70983" y="3240049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1" y="379831"/>
                </a:lnTo>
                <a:lnTo>
                  <a:pt x="3587241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23383" y="3392449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1" y="379831"/>
                </a:lnTo>
                <a:lnTo>
                  <a:pt x="3587241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23383" y="3392449"/>
            <a:ext cx="3587750" cy="380365"/>
          </a:xfrm>
          <a:custGeom>
            <a:avLst/>
            <a:gdLst/>
            <a:ahLst/>
            <a:cxnLst/>
            <a:rect l="l" t="t" r="r" b="b"/>
            <a:pathLst>
              <a:path w="3587750" h="380364">
                <a:moveTo>
                  <a:pt x="0" y="379831"/>
                </a:moveTo>
                <a:lnTo>
                  <a:pt x="3587241" y="379831"/>
                </a:lnTo>
                <a:lnTo>
                  <a:pt x="3587241" y="0"/>
                </a:lnTo>
                <a:lnTo>
                  <a:pt x="0" y="0"/>
                </a:lnTo>
                <a:lnTo>
                  <a:pt x="0" y="3798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4253" y="3513328"/>
            <a:ext cx="897255" cy="370840"/>
          </a:xfrm>
          <a:custGeom>
            <a:avLst/>
            <a:gdLst/>
            <a:ahLst/>
            <a:cxnLst/>
            <a:rect l="l" t="t" r="r" b="b"/>
            <a:pathLst>
              <a:path w="897254" h="370839">
                <a:moveTo>
                  <a:pt x="0" y="370840"/>
                </a:moveTo>
                <a:lnTo>
                  <a:pt x="896886" y="370840"/>
                </a:lnTo>
                <a:lnTo>
                  <a:pt x="8968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1128" y="3513328"/>
            <a:ext cx="886460" cy="370840"/>
          </a:xfrm>
          <a:custGeom>
            <a:avLst/>
            <a:gdLst/>
            <a:ahLst/>
            <a:cxnLst/>
            <a:rect l="l" t="t" r="r" b="b"/>
            <a:pathLst>
              <a:path w="886459" h="370839">
                <a:moveTo>
                  <a:pt x="0" y="370840"/>
                </a:moveTo>
                <a:lnTo>
                  <a:pt x="886269" y="370840"/>
                </a:lnTo>
                <a:lnTo>
                  <a:pt x="88626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7460" y="3513328"/>
            <a:ext cx="886460" cy="370840"/>
          </a:xfrm>
          <a:custGeom>
            <a:avLst/>
            <a:gdLst/>
            <a:ahLst/>
            <a:cxnLst/>
            <a:rect l="l" t="t" r="r" b="b"/>
            <a:pathLst>
              <a:path w="886459" h="370839">
                <a:moveTo>
                  <a:pt x="0" y="370840"/>
                </a:moveTo>
                <a:lnTo>
                  <a:pt x="886269" y="370840"/>
                </a:lnTo>
                <a:lnTo>
                  <a:pt x="88626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03667" y="3513328"/>
            <a:ext cx="872490" cy="370840"/>
          </a:xfrm>
          <a:custGeom>
            <a:avLst/>
            <a:gdLst/>
            <a:ahLst/>
            <a:cxnLst/>
            <a:rect l="l" t="t" r="r" b="b"/>
            <a:pathLst>
              <a:path w="872490" h="370839">
                <a:moveTo>
                  <a:pt x="0" y="370840"/>
                </a:moveTo>
                <a:lnTo>
                  <a:pt x="872197" y="370840"/>
                </a:lnTo>
                <a:lnTo>
                  <a:pt x="87219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31128" y="350697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17460" y="350697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03667" y="350697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34253" y="350697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75903" y="350697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89">
                <a:moveTo>
                  <a:pt x="0" y="0"/>
                </a:moveTo>
                <a:lnTo>
                  <a:pt x="0" y="3898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27903" y="3513328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0" y="0"/>
                </a:moveTo>
                <a:lnTo>
                  <a:pt x="35543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27903" y="3884167"/>
            <a:ext cx="3554729" cy="0"/>
          </a:xfrm>
          <a:custGeom>
            <a:avLst/>
            <a:gdLst/>
            <a:ahLst/>
            <a:cxnLst/>
            <a:rect l="l" t="t" r="r" b="b"/>
            <a:pathLst>
              <a:path w="3554729">
                <a:moveTo>
                  <a:pt x="0" y="0"/>
                </a:moveTo>
                <a:lnTo>
                  <a:pt x="355434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414009" y="3580992"/>
            <a:ext cx="711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Su</a:t>
            </a:r>
            <a:r>
              <a:rPr sz="1600" b="1" spc="-25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[</a:t>
            </a:r>
            <a:r>
              <a:rPr sz="1600" b="1" spc="-15" dirty="0">
                <a:latin typeface="Arial"/>
                <a:cs typeface="Arial"/>
              </a:rPr>
              <a:t>0</a:t>
            </a:r>
            <a:r>
              <a:rPr sz="1600" b="1" spc="-10" dirty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11010" y="3580992"/>
            <a:ext cx="711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Su</a:t>
            </a:r>
            <a:r>
              <a:rPr sz="1600" b="1" spc="-25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[</a:t>
            </a:r>
            <a:r>
              <a:rPr sz="1600" b="1" spc="-15" dirty="0">
                <a:latin typeface="Arial"/>
                <a:cs typeface="Arial"/>
              </a:rPr>
              <a:t>1</a:t>
            </a:r>
            <a:r>
              <a:rPr sz="1600" b="1" spc="-10" dirty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97343" y="3580992"/>
            <a:ext cx="711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Su</a:t>
            </a:r>
            <a:r>
              <a:rPr sz="1600" b="1" spc="-25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[</a:t>
            </a:r>
            <a:r>
              <a:rPr sz="1600" b="1" spc="-15" dirty="0">
                <a:latin typeface="Arial"/>
                <a:cs typeface="Arial"/>
              </a:rPr>
              <a:t>2</a:t>
            </a:r>
            <a:r>
              <a:rPr sz="1600" b="1" spc="-10" dirty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83677" y="3580992"/>
            <a:ext cx="711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Su</a:t>
            </a:r>
            <a:r>
              <a:rPr sz="1600" b="1" spc="-25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[</a:t>
            </a:r>
            <a:r>
              <a:rPr sz="1600" b="1" spc="-15" dirty="0">
                <a:latin typeface="Arial"/>
                <a:cs typeface="Arial"/>
              </a:rPr>
              <a:t>3</a:t>
            </a:r>
            <a:r>
              <a:rPr sz="1600" b="1" spc="-10" dirty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148448" y="3532378"/>
            <a:ext cx="835025" cy="337820"/>
          </a:xfrm>
          <a:custGeom>
            <a:avLst/>
            <a:gdLst/>
            <a:ahLst/>
            <a:cxnLst/>
            <a:rect l="l" t="t" r="r" b="b"/>
            <a:pathLst>
              <a:path w="835025" h="337820">
                <a:moveTo>
                  <a:pt x="0" y="168783"/>
                </a:moveTo>
                <a:lnTo>
                  <a:pt x="12127" y="128221"/>
                </a:lnTo>
                <a:lnTo>
                  <a:pt x="46576" y="91216"/>
                </a:lnTo>
                <a:lnTo>
                  <a:pt x="80511" y="69101"/>
                </a:lnTo>
                <a:lnTo>
                  <a:pt x="122221" y="49434"/>
                </a:lnTo>
                <a:lnTo>
                  <a:pt x="170846" y="32564"/>
                </a:lnTo>
                <a:lnTo>
                  <a:pt x="225527" y="18838"/>
                </a:lnTo>
                <a:lnTo>
                  <a:pt x="285406" y="8604"/>
                </a:lnTo>
                <a:lnTo>
                  <a:pt x="349624" y="2209"/>
                </a:lnTo>
                <a:lnTo>
                  <a:pt x="417322" y="0"/>
                </a:lnTo>
                <a:lnTo>
                  <a:pt x="451553" y="559"/>
                </a:lnTo>
                <a:lnTo>
                  <a:pt x="517624" y="4905"/>
                </a:lnTo>
                <a:lnTo>
                  <a:pt x="579792" y="13263"/>
                </a:lnTo>
                <a:lnTo>
                  <a:pt x="637196" y="25287"/>
                </a:lnTo>
                <a:lnTo>
                  <a:pt x="688974" y="40628"/>
                </a:lnTo>
                <a:lnTo>
                  <a:pt x="734268" y="58940"/>
                </a:lnTo>
                <a:lnTo>
                  <a:pt x="772216" y="79874"/>
                </a:lnTo>
                <a:lnTo>
                  <a:pt x="813484" y="115433"/>
                </a:lnTo>
                <a:lnTo>
                  <a:pt x="833386" y="154939"/>
                </a:lnTo>
                <a:lnTo>
                  <a:pt x="834771" y="168783"/>
                </a:lnTo>
                <a:lnTo>
                  <a:pt x="833386" y="182626"/>
                </a:lnTo>
                <a:lnTo>
                  <a:pt x="813484" y="222132"/>
                </a:lnTo>
                <a:lnTo>
                  <a:pt x="772216" y="257691"/>
                </a:lnTo>
                <a:lnTo>
                  <a:pt x="734268" y="278625"/>
                </a:lnTo>
                <a:lnTo>
                  <a:pt x="688974" y="296937"/>
                </a:lnTo>
                <a:lnTo>
                  <a:pt x="637196" y="312278"/>
                </a:lnTo>
                <a:lnTo>
                  <a:pt x="579792" y="324302"/>
                </a:lnTo>
                <a:lnTo>
                  <a:pt x="517624" y="332660"/>
                </a:lnTo>
                <a:lnTo>
                  <a:pt x="451553" y="337006"/>
                </a:lnTo>
                <a:lnTo>
                  <a:pt x="417322" y="337566"/>
                </a:lnTo>
                <a:lnTo>
                  <a:pt x="383091" y="337006"/>
                </a:lnTo>
                <a:lnTo>
                  <a:pt x="317026" y="332660"/>
                </a:lnTo>
                <a:lnTo>
                  <a:pt x="254871" y="324302"/>
                </a:lnTo>
                <a:lnTo>
                  <a:pt x="197483" y="312278"/>
                </a:lnTo>
                <a:lnTo>
                  <a:pt x="145723" y="296937"/>
                </a:lnTo>
                <a:lnTo>
                  <a:pt x="100448" y="278625"/>
                </a:lnTo>
                <a:lnTo>
                  <a:pt x="62518" y="257691"/>
                </a:lnTo>
                <a:lnTo>
                  <a:pt x="21273" y="222132"/>
                </a:lnTo>
                <a:lnTo>
                  <a:pt x="1383" y="182626"/>
                </a:lnTo>
                <a:lnTo>
                  <a:pt x="0" y="168783"/>
                </a:lnTo>
                <a:close/>
              </a:path>
            </a:pathLst>
          </a:custGeom>
          <a:ln w="41274">
            <a:solidFill>
              <a:srgbClr val="7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66183" y="2084743"/>
            <a:ext cx="3740150" cy="725170"/>
          </a:xfrm>
          <a:custGeom>
            <a:avLst/>
            <a:gdLst/>
            <a:ahLst/>
            <a:cxnLst/>
            <a:rect l="l" t="t" r="r" b="b"/>
            <a:pathLst>
              <a:path w="3740150" h="725169">
                <a:moveTo>
                  <a:pt x="0" y="724623"/>
                </a:moveTo>
                <a:lnTo>
                  <a:pt x="3739641" y="724623"/>
                </a:lnTo>
                <a:lnTo>
                  <a:pt x="3739641" y="0"/>
                </a:lnTo>
                <a:lnTo>
                  <a:pt x="0" y="0"/>
                </a:lnTo>
                <a:lnTo>
                  <a:pt x="0" y="724623"/>
                </a:lnTo>
                <a:close/>
              </a:path>
            </a:pathLst>
          </a:custGeom>
          <a:solidFill>
            <a:srgbClr val="EAF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66183" y="2084743"/>
            <a:ext cx="3740150" cy="725170"/>
          </a:xfrm>
          <a:custGeom>
            <a:avLst/>
            <a:gdLst/>
            <a:ahLst/>
            <a:cxnLst/>
            <a:rect l="l" t="t" r="r" b="b"/>
            <a:pathLst>
              <a:path w="3740150" h="725169">
                <a:moveTo>
                  <a:pt x="0" y="724623"/>
                </a:moveTo>
                <a:lnTo>
                  <a:pt x="3739641" y="724623"/>
                </a:lnTo>
                <a:lnTo>
                  <a:pt x="3739641" y="0"/>
                </a:lnTo>
                <a:lnTo>
                  <a:pt x="0" y="0"/>
                </a:lnTo>
                <a:lnTo>
                  <a:pt x="0" y="724623"/>
                </a:lnTo>
                <a:close/>
              </a:path>
            </a:pathLst>
          </a:custGeom>
          <a:ln w="44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55439" y="1989835"/>
            <a:ext cx="4339590" cy="2027555"/>
          </a:xfrm>
          <a:custGeom>
            <a:avLst/>
            <a:gdLst/>
            <a:ahLst/>
            <a:cxnLst/>
            <a:rect l="l" t="t" r="r" b="b"/>
            <a:pathLst>
              <a:path w="4339590" h="2027554">
                <a:moveTo>
                  <a:pt x="0" y="2027174"/>
                </a:moveTo>
                <a:lnTo>
                  <a:pt x="4339082" y="2027174"/>
                </a:lnTo>
                <a:lnTo>
                  <a:pt x="4339082" y="0"/>
                </a:lnTo>
                <a:lnTo>
                  <a:pt x="0" y="0"/>
                </a:lnTo>
                <a:lnTo>
                  <a:pt x="0" y="2027174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36004" y="2084704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4662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99440" y="3796959"/>
            <a:ext cx="557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74489" y="3792133"/>
            <a:ext cx="5575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846072" y="3006293"/>
            <a:ext cx="1137285" cy="307975"/>
          </a:xfrm>
          <a:custGeom>
            <a:avLst/>
            <a:gdLst/>
            <a:ahLst/>
            <a:cxnLst/>
            <a:rect l="l" t="t" r="r" b="b"/>
            <a:pathLst>
              <a:path w="1137285" h="307975">
                <a:moveTo>
                  <a:pt x="0" y="307771"/>
                </a:moveTo>
                <a:lnTo>
                  <a:pt x="1136675" y="307771"/>
                </a:lnTo>
                <a:lnTo>
                  <a:pt x="1136675" y="0"/>
                </a:lnTo>
                <a:lnTo>
                  <a:pt x="0" y="0"/>
                </a:lnTo>
                <a:lnTo>
                  <a:pt x="0" y="307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021839" y="3067852"/>
            <a:ext cx="7854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$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329807" y="2985719"/>
            <a:ext cx="972185" cy="307975"/>
          </a:xfrm>
          <a:custGeom>
            <a:avLst/>
            <a:gdLst/>
            <a:ahLst/>
            <a:cxnLst/>
            <a:rect l="l" t="t" r="r" b="b"/>
            <a:pathLst>
              <a:path w="972184" h="307975">
                <a:moveTo>
                  <a:pt x="0" y="307771"/>
                </a:moveTo>
                <a:lnTo>
                  <a:pt x="971765" y="307771"/>
                </a:lnTo>
                <a:lnTo>
                  <a:pt x="971765" y="0"/>
                </a:lnTo>
                <a:lnTo>
                  <a:pt x="0" y="0"/>
                </a:lnTo>
                <a:lnTo>
                  <a:pt x="0" y="307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424040" y="3047151"/>
            <a:ext cx="7854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$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4954" y="2336131"/>
            <a:ext cx="9994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HW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52242" y="2345275"/>
            <a:ext cx="9994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HW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98211" y="2327876"/>
            <a:ext cx="9994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HW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944614" y="2348069"/>
            <a:ext cx="9994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HW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115456" y="2619120"/>
            <a:ext cx="257175" cy="1000760"/>
          </a:xfrm>
          <a:custGeom>
            <a:avLst/>
            <a:gdLst/>
            <a:ahLst/>
            <a:cxnLst/>
            <a:rect l="l" t="t" r="r" b="b"/>
            <a:pathLst>
              <a:path w="257175" h="1000760">
                <a:moveTo>
                  <a:pt x="102448" y="840287"/>
                </a:moveTo>
                <a:lnTo>
                  <a:pt x="90025" y="847022"/>
                </a:lnTo>
                <a:lnTo>
                  <a:pt x="86523" y="858267"/>
                </a:lnTo>
                <a:lnTo>
                  <a:pt x="90421" y="869568"/>
                </a:lnTo>
                <a:lnTo>
                  <a:pt x="190484" y="1000759"/>
                </a:lnTo>
                <a:lnTo>
                  <a:pt x="205540" y="965580"/>
                </a:lnTo>
                <a:lnTo>
                  <a:pt x="166862" y="965580"/>
                </a:lnTo>
                <a:lnTo>
                  <a:pt x="158489" y="898040"/>
                </a:lnTo>
                <a:lnTo>
                  <a:pt x="113314" y="840839"/>
                </a:lnTo>
                <a:lnTo>
                  <a:pt x="102448" y="840287"/>
                </a:lnTo>
                <a:close/>
              </a:path>
              <a:path w="257175" h="1000760">
                <a:moveTo>
                  <a:pt x="158489" y="898040"/>
                </a:moveTo>
                <a:lnTo>
                  <a:pt x="166862" y="965580"/>
                </a:lnTo>
                <a:lnTo>
                  <a:pt x="204708" y="961008"/>
                </a:lnTo>
                <a:lnTo>
                  <a:pt x="204063" y="955801"/>
                </a:lnTo>
                <a:lnTo>
                  <a:pt x="168259" y="955801"/>
                </a:lnTo>
                <a:lnTo>
                  <a:pt x="180878" y="926388"/>
                </a:lnTo>
                <a:lnTo>
                  <a:pt x="158489" y="898040"/>
                </a:lnTo>
                <a:close/>
              </a:path>
              <a:path w="257175" h="1000760">
                <a:moveTo>
                  <a:pt x="240167" y="822731"/>
                </a:moveTo>
                <a:lnTo>
                  <a:pt x="228501" y="825086"/>
                </a:lnTo>
                <a:lnTo>
                  <a:pt x="220456" y="834136"/>
                </a:lnTo>
                <a:lnTo>
                  <a:pt x="196036" y="891057"/>
                </a:lnTo>
                <a:lnTo>
                  <a:pt x="204708" y="961008"/>
                </a:lnTo>
                <a:lnTo>
                  <a:pt x="166862" y="965580"/>
                </a:lnTo>
                <a:lnTo>
                  <a:pt x="205540" y="965580"/>
                </a:lnTo>
                <a:lnTo>
                  <a:pt x="255381" y="849121"/>
                </a:lnTo>
                <a:lnTo>
                  <a:pt x="256823" y="840737"/>
                </a:lnTo>
                <a:lnTo>
                  <a:pt x="252295" y="830555"/>
                </a:lnTo>
                <a:lnTo>
                  <a:pt x="240167" y="822731"/>
                </a:lnTo>
                <a:close/>
              </a:path>
              <a:path w="257175" h="1000760">
                <a:moveTo>
                  <a:pt x="180878" y="926388"/>
                </a:moveTo>
                <a:lnTo>
                  <a:pt x="168259" y="955801"/>
                </a:lnTo>
                <a:lnTo>
                  <a:pt x="200898" y="951738"/>
                </a:lnTo>
                <a:lnTo>
                  <a:pt x="180878" y="926388"/>
                </a:lnTo>
                <a:close/>
              </a:path>
              <a:path w="257175" h="1000760">
                <a:moveTo>
                  <a:pt x="196036" y="891057"/>
                </a:moveTo>
                <a:lnTo>
                  <a:pt x="180878" y="926388"/>
                </a:lnTo>
                <a:lnTo>
                  <a:pt x="200898" y="951738"/>
                </a:lnTo>
                <a:lnTo>
                  <a:pt x="168259" y="955801"/>
                </a:lnTo>
                <a:lnTo>
                  <a:pt x="204063" y="955801"/>
                </a:lnTo>
                <a:lnTo>
                  <a:pt x="196036" y="891057"/>
                </a:lnTo>
                <a:close/>
              </a:path>
              <a:path w="257175" h="1000760">
                <a:moveTo>
                  <a:pt x="75917" y="74403"/>
                </a:moveTo>
                <a:lnTo>
                  <a:pt x="60769" y="109771"/>
                </a:lnTo>
                <a:lnTo>
                  <a:pt x="158489" y="898040"/>
                </a:lnTo>
                <a:lnTo>
                  <a:pt x="180878" y="926388"/>
                </a:lnTo>
                <a:lnTo>
                  <a:pt x="196036" y="891057"/>
                </a:lnTo>
                <a:lnTo>
                  <a:pt x="98301" y="102733"/>
                </a:lnTo>
                <a:lnTo>
                  <a:pt x="75917" y="74403"/>
                </a:lnTo>
                <a:close/>
              </a:path>
              <a:path w="257175" h="1000760">
                <a:moveTo>
                  <a:pt x="66367" y="0"/>
                </a:moveTo>
                <a:lnTo>
                  <a:pt x="1394" y="151637"/>
                </a:lnTo>
                <a:lnTo>
                  <a:pt x="0" y="160088"/>
                </a:lnTo>
                <a:lnTo>
                  <a:pt x="4607" y="170250"/>
                </a:lnTo>
                <a:lnTo>
                  <a:pt x="16795" y="178097"/>
                </a:lnTo>
                <a:lnTo>
                  <a:pt x="28386" y="175664"/>
                </a:lnTo>
                <a:lnTo>
                  <a:pt x="36420" y="166624"/>
                </a:lnTo>
                <a:lnTo>
                  <a:pt x="60769" y="109771"/>
                </a:lnTo>
                <a:lnTo>
                  <a:pt x="52105" y="39877"/>
                </a:lnTo>
                <a:lnTo>
                  <a:pt x="89925" y="35178"/>
                </a:lnTo>
                <a:lnTo>
                  <a:pt x="93179" y="35178"/>
                </a:lnTo>
                <a:lnTo>
                  <a:pt x="66367" y="0"/>
                </a:lnTo>
                <a:close/>
              </a:path>
              <a:path w="257175" h="1000760">
                <a:moveTo>
                  <a:pt x="93179" y="35178"/>
                </a:moveTo>
                <a:lnTo>
                  <a:pt x="89925" y="35178"/>
                </a:lnTo>
                <a:lnTo>
                  <a:pt x="98301" y="102733"/>
                </a:lnTo>
                <a:lnTo>
                  <a:pt x="143536" y="159987"/>
                </a:lnTo>
                <a:lnTo>
                  <a:pt x="154399" y="160484"/>
                </a:lnTo>
                <a:lnTo>
                  <a:pt x="166841" y="153693"/>
                </a:lnTo>
                <a:lnTo>
                  <a:pt x="170317" y="142514"/>
                </a:lnTo>
                <a:lnTo>
                  <a:pt x="166354" y="131190"/>
                </a:lnTo>
                <a:lnTo>
                  <a:pt x="93179" y="35178"/>
                </a:lnTo>
                <a:close/>
              </a:path>
              <a:path w="257175" h="1000760">
                <a:moveTo>
                  <a:pt x="89925" y="35178"/>
                </a:moveTo>
                <a:lnTo>
                  <a:pt x="52105" y="39877"/>
                </a:lnTo>
                <a:lnTo>
                  <a:pt x="60769" y="109771"/>
                </a:lnTo>
                <a:lnTo>
                  <a:pt x="75917" y="74403"/>
                </a:lnTo>
                <a:lnTo>
                  <a:pt x="55864" y="49021"/>
                </a:lnTo>
                <a:lnTo>
                  <a:pt x="88528" y="44957"/>
                </a:lnTo>
                <a:lnTo>
                  <a:pt x="91138" y="44957"/>
                </a:lnTo>
                <a:lnTo>
                  <a:pt x="89925" y="35178"/>
                </a:lnTo>
                <a:close/>
              </a:path>
              <a:path w="257175" h="1000760">
                <a:moveTo>
                  <a:pt x="91138" y="44957"/>
                </a:moveTo>
                <a:lnTo>
                  <a:pt x="88528" y="44957"/>
                </a:lnTo>
                <a:lnTo>
                  <a:pt x="75917" y="74403"/>
                </a:lnTo>
                <a:lnTo>
                  <a:pt x="98301" y="102733"/>
                </a:lnTo>
                <a:lnTo>
                  <a:pt x="91138" y="44957"/>
                </a:lnTo>
                <a:close/>
              </a:path>
              <a:path w="257175" h="1000760">
                <a:moveTo>
                  <a:pt x="88528" y="44957"/>
                </a:moveTo>
                <a:lnTo>
                  <a:pt x="55864" y="49021"/>
                </a:lnTo>
                <a:lnTo>
                  <a:pt x="75917" y="74403"/>
                </a:lnTo>
                <a:lnTo>
                  <a:pt x="88528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95948" y="2599054"/>
            <a:ext cx="1378585" cy="871855"/>
          </a:xfrm>
          <a:custGeom>
            <a:avLst/>
            <a:gdLst/>
            <a:ahLst/>
            <a:cxnLst/>
            <a:rect l="l" t="t" r="r" b="b"/>
            <a:pathLst>
              <a:path w="1378584" h="871854">
                <a:moveTo>
                  <a:pt x="1214754" y="827278"/>
                </a:moveTo>
                <a:lnTo>
                  <a:pt x="1210884" y="827570"/>
                </a:lnTo>
                <a:lnTo>
                  <a:pt x="1199762" y="834167"/>
                </a:lnTo>
                <a:lnTo>
                  <a:pt x="1195002" y="848055"/>
                </a:lnTo>
                <a:lnTo>
                  <a:pt x="1200835" y="860131"/>
                </a:lnTo>
                <a:lnTo>
                  <a:pt x="1213357" y="865378"/>
                </a:lnTo>
                <a:lnTo>
                  <a:pt x="1378203" y="871347"/>
                </a:lnTo>
                <a:lnTo>
                  <a:pt x="1376026" y="867156"/>
                </a:lnTo>
                <a:lnTo>
                  <a:pt x="1336040" y="867156"/>
                </a:lnTo>
                <a:lnTo>
                  <a:pt x="1276528" y="829532"/>
                </a:lnTo>
                <a:lnTo>
                  <a:pt x="1214754" y="827278"/>
                </a:lnTo>
                <a:close/>
              </a:path>
              <a:path w="1378584" h="871854">
                <a:moveTo>
                  <a:pt x="1276528" y="829532"/>
                </a:moveTo>
                <a:lnTo>
                  <a:pt x="1336040" y="867156"/>
                </a:lnTo>
                <a:lnTo>
                  <a:pt x="1340646" y="859917"/>
                </a:lnTo>
                <a:lnTo>
                  <a:pt x="1329308" y="859917"/>
                </a:lnTo>
                <a:lnTo>
                  <a:pt x="1314256" y="830910"/>
                </a:lnTo>
                <a:lnTo>
                  <a:pt x="1276528" y="829532"/>
                </a:lnTo>
                <a:close/>
              </a:path>
              <a:path w="1378584" h="871854">
                <a:moveTo>
                  <a:pt x="1285267" y="715618"/>
                </a:moveTo>
                <a:lnTo>
                  <a:pt x="1271897" y="720115"/>
                </a:lnTo>
                <a:lnTo>
                  <a:pt x="1266487" y="730542"/>
                </a:lnTo>
                <a:lnTo>
                  <a:pt x="1268349" y="742442"/>
                </a:lnTo>
                <a:lnTo>
                  <a:pt x="1296814" y="797298"/>
                </a:lnTo>
                <a:lnTo>
                  <a:pt x="1356486" y="835025"/>
                </a:lnTo>
                <a:lnTo>
                  <a:pt x="1336040" y="867156"/>
                </a:lnTo>
                <a:lnTo>
                  <a:pt x="1376026" y="867156"/>
                </a:lnTo>
                <a:lnTo>
                  <a:pt x="1302130" y="724916"/>
                </a:lnTo>
                <a:lnTo>
                  <a:pt x="1295830" y="718017"/>
                </a:lnTo>
                <a:lnTo>
                  <a:pt x="1285267" y="715618"/>
                </a:lnTo>
                <a:close/>
              </a:path>
              <a:path w="1378584" h="871854">
                <a:moveTo>
                  <a:pt x="1314256" y="830910"/>
                </a:moveTo>
                <a:lnTo>
                  <a:pt x="1329308" y="859917"/>
                </a:lnTo>
                <a:lnTo>
                  <a:pt x="1346961" y="832104"/>
                </a:lnTo>
                <a:lnTo>
                  <a:pt x="1314256" y="830910"/>
                </a:lnTo>
                <a:close/>
              </a:path>
              <a:path w="1378584" h="871854">
                <a:moveTo>
                  <a:pt x="1296814" y="797298"/>
                </a:moveTo>
                <a:lnTo>
                  <a:pt x="1314256" y="830910"/>
                </a:lnTo>
                <a:lnTo>
                  <a:pt x="1346961" y="832104"/>
                </a:lnTo>
                <a:lnTo>
                  <a:pt x="1329308" y="859917"/>
                </a:lnTo>
                <a:lnTo>
                  <a:pt x="1340646" y="859917"/>
                </a:lnTo>
                <a:lnTo>
                  <a:pt x="1356486" y="835025"/>
                </a:lnTo>
                <a:lnTo>
                  <a:pt x="1296814" y="797298"/>
                </a:lnTo>
                <a:close/>
              </a:path>
              <a:path w="1378584" h="871854">
                <a:moveTo>
                  <a:pt x="63878" y="40304"/>
                </a:moveTo>
                <a:lnTo>
                  <a:pt x="81325" y="73926"/>
                </a:lnTo>
                <a:lnTo>
                  <a:pt x="1276528" y="829532"/>
                </a:lnTo>
                <a:lnTo>
                  <a:pt x="1314256" y="830910"/>
                </a:lnTo>
                <a:lnTo>
                  <a:pt x="1296814" y="797298"/>
                </a:lnTo>
                <a:lnTo>
                  <a:pt x="101422" y="41529"/>
                </a:lnTo>
                <a:lnTo>
                  <a:pt x="63878" y="40304"/>
                </a:lnTo>
                <a:close/>
              </a:path>
              <a:path w="1378584" h="871854">
                <a:moveTo>
                  <a:pt x="0" y="0"/>
                </a:moveTo>
                <a:lnTo>
                  <a:pt x="76073" y="146431"/>
                </a:lnTo>
                <a:lnTo>
                  <a:pt x="82482" y="153318"/>
                </a:lnTo>
                <a:lnTo>
                  <a:pt x="93086" y="155669"/>
                </a:lnTo>
                <a:lnTo>
                  <a:pt x="106445" y="151140"/>
                </a:lnTo>
                <a:lnTo>
                  <a:pt x="111817" y="140694"/>
                </a:lnTo>
                <a:lnTo>
                  <a:pt x="109854" y="128905"/>
                </a:lnTo>
                <a:lnTo>
                  <a:pt x="81325" y="73926"/>
                </a:lnTo>
                <a:lnTo>
                  <a:pt x="21843" y="36322"/>
                </a:lnTo>
                <a:lnTo>
                  <a:pt x="42163" y="4064"/>
                </a:lnTo>
                <a:lnTo>
                  <a:pt x="114763" y="4064"/>
                </a:lnTo>
                <a:lnTo>
                  <a:pt x="0" y="0"/>
                </a:lnTo>
                <a:close/>
              </a:path>
              <a:path w="1378584" h="871854">
                <a:moveTo>
                  <a:pt x="42163" y="4064"/>
                </a:moveTo>
                <a:lnTo>
                  <a:pt x="21843" y="36322"/>
                </a:lnTo>
                <a:lnTo>
                  <a:pt x="81325" y="73926"/>
                </a:lnTo>
                <a:lnTo>
                  <a:pt x="63878" y="40304"/>
                </a:lnTo>
                <a:lnTo>
                  <a:pt x="31368" y="39243"/>
                </a:lnTo>
                <a:lnTo>
                  <a:pt x="48895" y="11430"/>
                </a:lnTo>
                <a:lnTo>
                  <a:pt x="53814" y="11430"/>
                </a:lnTo>
                <a:lnTo>
                  <a:pt x="42163" y="4064"/>
                </a:lnTo>
                <a:close/>
              </a:path>
              <a:path w="1378584" h="871854">
                <a:moveTo>
                  <a:pt x="114763" y="4064"/>
                </a:moveTo>
                <a:lnTo>
                  <a:pt x="42163" y="4064"/>
                </a:lnTo>
                <a:lnTo>
                  <a:pt x="101422" y="41529"/>
                </a:lnTo>
                <a:lnTo>
                  <a:pt x="167452" y="43684"/>
                </a:lnTo>
                <a:lnTo>
                  <a:pt x="178497" y="37110"/>
                </a:lnTo>
                <a:lnTo>
                  <a:pt x="183203" y="23286"/>
                </a:lnTo>
                <a:lnTo>
                  <a:pt x="177438" y="11143"/>
                </a:lnTo>
                <a:lnTo>
                  <a:pt x="164973" y="5842"/>
                </a:lnTo>
                <a:lnTo>
                  <a:pt x="114763" y="4064"/>
                </a:lnTo>
                <a:close/>
              </a:path>
              <a:path w="1378584" h="871854">
                <a:moveTo>
                  <a:pt x="53814" y="11430"/>
                </a:moveTo>
                <a:lnTo>
                  <a:pt x="48895" y="11430"/>
                </a:lnTo>
                <a:lnTo>
                  <a:pt x="63878" y="40304"/>
                </a:lnTo>
                <a:lnTo>
                  <a:pt x="101422" y="41529"/>
                </a:lnTo>
                <a:lnTo>
                  <a:pt x="53814" y="11430"/>
                </a:lnTo>
                <a:close/>
              </a:path>
              <a:path w="1378584" h="871854">
                <a:moveTo>
                  <a:pt x="48895" y="11430"/>
                </a:moveTo>
                <a:lnTo>
                  <a:pt x="31368" y="39243"/>
                </a:lnTo>
                <a:lnTo>
                  <a:pt x="63878" y="40304"/>
                </a:lnTo>
                <a:lnTo>
                  <a:pt x="48895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33852" y="3861486"/>
            <a:ext cx="4531360" cy="571500"/>
          </a:xfrm>
          <a:custGeom>
            <a:avLst/>
            <a:gdLst/>
            <a:ahLst/>
            <a:cxnLst/>
            <a:rect l="l" t="t" r="r" b="b"/>
            <a:pathLst>
              <a:path w="4531359" h="571500">
                <a:moveTo>
                  <a:pt x="216563" y="120907"/>
                </a:moveTo>
                <a:lnTo>
                  <a:pt x="142120" y="134373"/>
                </a:lnTo>
                <a:lnTo>
                  <a:pt x="190510" y="192528"/>
                </a:lnTo>
                <a:lnTo>
                  <a:pt x="216916" y="202132"/>
                </a:lnTo>
                <a:lnTo>
                  <a:pt x="448818" y="283285"/>
                </a:lnTo>
                <a:lnTo>
                  <a:pt x="566166" y="322274"/>
                </a:lnTo>
                <a:lnTo>
                  <a:pt x="684657" y="359485"/>
                </a:lnTo>
                <a:lnTo>
                  <a:pt x="804418" y="394791"/>
                </a:lnTo>
                <a:lnTo>
                  <a:pt x="925957" y="427938"/>
                </a:lnTo>
                <a:lnTo>
                  <a:pt x="1049020" y="458418"/>
                </a:lnTo>
                <a:lnTo>
                  <a:pt x="1174242" y="485977"/>
                </a:lnTo>
                <a:lnTo>
                  <a:pt x="1301623" y="510234"/>
                </a:lnTo>
                <a:lnTo>
                  <a:pt x="1431417" y="530935"/>
                </a:lnTo>
                <a:lnTo>
                  <a:pt x="1563751" y="547699"/>
                </a:lnTo>
                <a:lnTo>
                  <a:pt x="1698879" y="560272"/>
                </a:lnTo>
                <a:lnTo>
                  <a:pt x="1836927" y="568273"/>
                </a:lnTo>
                <a:lnTo>
                  <a:pt x="1978279" y="571194"/>
                </a:lnTo>
                <a:lnTo>
                  <a:pt x="2015489" y="571067"/>
                </a:lnTo>
                <a:lnTo>
                  <a:pt x="2053717" y="570178"/>
                </a:lnTo>
                <a:lnTo>
                  <a:pt x="2133981" y="566622"/>
                </a:lnTo>
                <a:lnTo>
                  <a:pt x="2219198" y="560907"/>
                </a:lnTo>
                <a:lnTo>
                  <a:pt x="2308987" y="553033"/>
                </a:lnTo>
                <a:lnTo>
                  <a:pt x="2402586" y="543127"/>
                </a:lnTo>
                <a:lnTo>
                  <a:pt x="2499614" y="531570"/>
                </a:lnTo>
                <a:lnTo>
                  <a:pt x="2701925" y="503630"/>
                </a:lnTo>
                <a:lnTo>
                  <a:pt x="2756932" y="495121"/>
                </a:lnTo>
                <a:lnTo>
                  <a:pt x="1979930" y="495121"/>
                </a:lnTo>
                <a:lnTo>
                  <a:pt x="1841373" y="492200"/>
                </a:lnTo>
                <a:lnTo>
                  <a:pt x="1705864" y="484326"/>
                </a:lnTo>
                <a:lnTo>
                  <a:pt x="1573276" y="472134"/>
                </a:lnTo>
                <a:lnTo>
                  <a:pt x="1443482" y="455751"/>
                </a:lnTo>
                <a:lnTo>
                  <a:pt x="1315847" y="435304"/>
                </a:lnTo>
                <a:lnTo>
                  <a:pt x="1190625" y="411555"/>
                </a:lnTo>
                <a:lnTo>
                  <a:pt x="1067435" y="384504"/>
                </a:lnTo>
                <a:lnTo>
                  <a:pt x="945896" y="354405"/>
                </a:lnTo>
                <a:lnTo>
                  <a:pt x="826008" y="321766"/>
                </a:lnTo>
                <a:lnTo>
                  <a:pt x="707517" y="286841"/>
                </a:lnTo>
                <a:lnTo>
                  <a:pt x="590169" y="249884"/>
                </a:lnTo>
                <a:lnTo>
                  <a:pt x="473964" y="211403"/>
                </a:lnTo>
                <a:lnTo>
                  <a:pt x="242951" y="130504"/>
                </a:lnTo>
                <a:lnTo>
                  <a:pt x="216563" y="120907"/>
                </a:lnTo>
                <a:close/>
              </a:path>
              <a:path w="4531359" h="571500">
                <a:moveTo>
                  <a:pt x="4310563" y="109370"/>
                </a:moveTo>
                <a:lnTo>
                  <a:pt x="3914902" y="197941"/>
                </a:lnTo>
                <a:lnTo>
                  <a:pt x="3428238" y="298779"/>
                </a:lnTo>
                <a:lnTo>
                  <a:pt x="3112008" y="358469"/>
                </a:lnTo>
                <a:lnTo>
                  <a:pt x="2899664" y="395299"/>
                </a:lnTo>
                <a:lnTo>
                  <a:pt x="2691130" y="428192"/>
                </a:lnTo>
                <a:lnTo>
                  <a:pt x="2490597" y="455878"/>
                </a:lnTo>
                <a:lnTo>
                  <a:pt x="2394585" y="467308"/>
                </a:lnTo>
                <a:lnTo>
                  <a:pt x="2302256" y="477087"/>
                </a:lnTo>
                <a:lnTo>
                  <a:pt x="2214118" y="484834"/>
                </a:lnTo>
                <a:lnTo>
                  <a:pt x="2130552" y="490549"/>
                </a:lnTo>
                <a:lnTo>
                  <a:pt x="2051939" y="493978"/>
                </a:lnTo>
                <a:lnTo>
                  <a:pt x="1979930" y="495121"/>
                </a:lnTo>
                <a:lnTo>
                  <a:pt x="2756932" y="495121"/>
                </a:lnTo>
                <a:lnTo>
                  <a:pt x="2911729" y="470483"/>
                </a:lnTo>
                <a:lnTo>
                  <a:pt x="3124962" y="433526"/>
                </a:lnTo>
                <a:lnTo>
                  <a:pt x="3442716" y="373582"/>
                </a:lnTo>
                <a:lnTo>
                  <a:pt x="3930904" y="272490"/>
                </a:lnTo>
                <a:lnTo>
                  <a:pt x="4331331" y="182839"/>
                </a:lnTo>
                <a:lnTo>
                  <a:pt x="4384535" y="131654"/>
                </a:lnTo>
                <a:lnTo>
                  <a:pt x="4310563" y="109370"/>
                </a:lnTo>
                <a:close/>
              </a:path>
              <a:path w="4531359" h="571500">
                <a:moveTo>
                  <a:pt x="337935" y="23855"/>
                </a:moveTo>
                <a:lnTo>
                  <a:pt x="324739" y="23951"/>
                </a:lnTo>
                <a:lnTo>
                  <a:pt x="0" y="82625"/>
                </a:lnTo>
                <a:lnTo>
                  <a:pt x="210947" y="336371"/>
                </a:lnTo>
                <a:lnTo>
                  <a:pt x="216951" y="342123"/>
                </a:lnTo>
                <a:lnTo>
                  <a:pt x="226075" y="347031"/>
                </a:lnTo>
                <a:lnTo>
                  <a:pt x="236499" y="348876"/>
                </a:lnTo>
                <a:lnTo>
                  <a:pt x="247890" y="347335"/>
                </a:lnTo>
                <a:lnTo>
                  <a:pt x="277110" y="321844"/>
                </a:lnTo>
                <a:lnTo>
                  <a:pt x="190510" y="192528"/>
                </a:lnTo>
                <a:lnTo>
                  <a:pt x="58039" y="144347"/>
                </a:lnTo>
                <a:lnTo>
                  <a:pt x="84074" y="72719"/>
                </a:lnTo>
                <a:lnTo>
                  <a:pt x="366134" y="72719"/>
                </a:lnTo>
                <a:lnTo>
                  <a:pt x="368069" y="62336"/>
                </a:lnTo>
                <a:lnTo>
                  <a:pt x="366671" y="46877"/>
                </a:lnTo>
                <a:lnTo>
                  <a:pt x="359836" y="35980"/>
                </a:lnTo>
                <a:lnTo>
                  <a:pt x="349946" y="28085"/>
                </a:lnTo>
                <a:lnTo>
                  <a:pt x="337935" y="23855"/>
                </a:lnTo>
                <a:close/>
              </a:path>
              <a:path w="4531359" h="571500">
                <a:moveTo>
                  <a:pt x="4466840" y="76910"/>
                </a:moveTo>
                <a:lnTo>
                  <a:pt x="4449064" y="76910"/>
                </a:lnTo>
                <a:lnTo>
                  <a:pt x="4466717" y="151078"/>
                </a:lnTo>
                <a:lnTo>
                  <a:pt x="4331331" y="182839"/>
                </a:lnTo>
                <a:lnTo>
                  <a:pt x="4235550" y="274985"/>
                </a:lnTo>
                <a:lnTo>
                  <a:pt x="4230932" y="284511"/>
                </a:lnTo>
                <a:lnTo>
                  <a:pt x="4229529" y="295166"/>
                </a:lnTo>
                <a:lnTo>
                  <a:pt x="4231650" y="306560"/>
                </a:lnTo>
                <a:lnTo>
                  <a:pt x="4237601" y="318303"/>
                </a:lnTo>
                <a:lnTo>
                  <a:pt x="4247688" y="330007"/>
                </a:lnTo>
                <a:lnTo>
                  <a:pt x="4259030" y="334304"/>
                </a:lnTo>
                <a:lnTo>
                  <a:pt x="4270991" y="334837"/>
                </a:lnTo>
                <a:lnTo>
                  <a:pt x="4282624" y="331594"/>
                </a:lnTo>
                <a:lnTo>
                  <a:pt x="4292981" y="324560"/>
                </a:lnTo>
                <a:lnTo>
                  <a:pt x="4531360" y="96341"/>
                </a:lnTo>
                <a:lnTo>
                  <a:pt x="4466840" y="76910"/>
                </a:lnTo>
                <a:close/>
              </a:path>
              <a:path w="4531359" h="571500">
                <a:moveTo>
                  <a:pt x="84074" y="72719"/>
                </a:moveTo>
                <a:lnTo>
                  <a:pt x="58039" y="144347"/>
                </a:lnTo>
                <a:lnTo>
                  <a:pt x="190510" y="192528"/>
                </a:lnTo>
                <a:lnTo>
                  <a:pt x="151793" y="145998"/>
                </a:lnTo>
                <a:lnTo>
                  <a:pt x="77851" y="145998"/>
                </a:lnTo>
                <a:lnTo>
                  <a:pt x="100330" y="84149"/>
                </a:lnTo>
                <a:lnTo>
                  <a:pt x="115500" y="84149"/>
                </a:lnTo>
                <a:lnTo>
                  <a:pt x="84074" y="72719"/>
                </a:lnTo>
                <a:close/>
              </a:path>
              <a:path w="4531359" h="571500">
                <a:moveTo>
                  <a:pt x="4384535" y="131654"/>
                </a:moveTo>
                <a:lnTo>
                  <a:pt x="4331331" y="182839"/>
                </a:lnTo>
                <a:lnTo>
                  <a:pt x="4466717" y="151078"/>
                </a:lnTo>
                <a:lnTo>
                  <a:pt x="4466565" y="150443"/>
                </a:lnTo>
                <a:lnTo>
                  <a:pt x="4446905" y="150443"/>
                </a:lnTo>
                <a:lnTo>
                  <a:pt x="4384535" y="131654"/>
                </a:lnTo>
                <a:close/>
              </a:path>
              <a:path w="4531359" h="571500">
                <a:moveTo>
                  <a:pt x="4431538" y="86435"/>
                </a:moveTo>
                <a:lnTo>
                  <a:pt x="4384535" y="131654"/>
                </a:lnTo>
                <a:lnTo>
                  <a:pt x="4446905" y="150443"/>
                </a:lnTo>
                <a:lnTo>
                  <a:pt x="4431538" y="86435"/>
                </a:lnTo>
                <a:close/>
              </a:path>
              <a:path w="4531359" h="571500">
                <a:moveTo>
                  <a:pt x="4451331" y="86435"/>
                </a:moveTo>
                <a:lnTo>
                  <a:pt x="4431538" y="86435"/>
                </a:lnTo>
                <a:lnTo>
                  <a:pt x="4446905" y="150443"/>
                </a:lnTo>
                <a:lnTo>
                  <a:pt x="4466565" y="150443"/>
                </a:lnTo>
                <a:lnTo>
                  <a:pt x="4451331" y="86435"/>
                </a:lnTo>
                <a:close/>
              </a:path>
              <a:path w="4531359" h="571500">
                <a:moveTo>
                  <a:pt x="100330" y="84149"/>
                </a:moveTo>
                <a:lnTo>
                  <a:pt x="77851" y="145998"/>
                </a:lnTo>
                <a:lnTo>
                  <a:pt x="142120" y="134373"/>
                </a:lnTo>
                <a:lnTo>
                  <a:pt x="100330" y="84149"/>
                </a:lnTo>
                <a:close/>
              </a:path>
              <a:path w="4531359" h="571500">
                <a:moveTo>
                  <a:pt x="142120" y="134373"/>
                </a:moveTo>
                <a:lnTo>
                  <a:pt x="77851" y="145998"/>
                </a:lnTo>
                <a:lnTo>
                  <a:pt x="151793" y="145998"/>
                </a:lnTo>
                <a:lnTo>
                  <a:pt x="142120" y="134373"/>
                </a:lnTo>
                <a:close/>
              </a:path>
              <a:path w="4531359" h="571500">
                <a:moveTo>
                  <a:pt x="115500" y="84149"/>
                </a:moveTo>
                <a:lnTo>
                  <a:pt x="100330" y="84149"/>
                </a:lnTo>
                <a:lnTo>
                  <a:pt x="142120" y="134373"/>
                </a:lnTo>
                <a:lnTo>
                  <a:pt x="216563" y="120907"/>
                </a:lnTo>
                <a:lnTo>
                  <a:pt x="115500" y="84149"/>
                </a:lnTo>
                <a:close/>
              </a:path>
              <a:path w="4531359" h="571500">
                <a:moveTo>
                  <a:pt x="4449064" y="76910"/>
                </a:moveTo>
                <a:lnTo>
                  <a:pt x="4423918" y="83006"/>
                </a:lnTo>
                <a:lnTo>
                  <a:pt x="4310563" y="109370"/>
                </a:lnTo>
                <a:lnTo>
                  <a:pt x="4384535" y="131654"/>
                </a:lnTo>
                <a:lnTo>
                  <a:pt x="4431538" y="86435"/>
                </a:lnTo>
                <a:lnTo>
                  <a:pt x="4451331" y="86435"/>
                </a:lnTo>
                <a:lnTo>
                  <a:pt x="4449064" y="76910"/>
                </a:lnTo>
                <a:close/>
              </a:path>
              <a:path w="4531359" h="571500">
                <a:moveTo>
                  <a:pt x="366134" y="72719"/>
                </a:moveTo>
                <a:lnTo>
                  <a:pt x="84074" y="72719"/>
                </a:lnTo>
                <a:lnTo>
                  <a:pt x="216563" y="120907"/>
                </a:lnTo>
                <a:lnTo>
                  <a:pt x="338328" y="98881"/>
                </a:lnTo>
                <a:lnTo>
                  <a:pt x="366134" y="72719"/>
                </a:lnTo>
                <a:close/>
              </a:path>
              <a:path w="4531359" h="571500">
                <a:moveTo>
                  <a:pt x="4200039" y="0"/>
                </a:moveTo>
                <a:lnTo>
                  <a:pt x="4189387" y="3493"/>
                </a:lnTo>
                <a:lnTo>
                  <a:pt x="4179855" y="10711"/>
                </a:lnTo>
                <a:lnTo>
                  <a:pt x="4172003" y="21691"/>
                </a:lnTo>
                <a:lnTo>
                  <a:pt x="4166392" y="36471"/>
                </a:lnTo>
                <a:lnTo>
                  <a:pt x="4168031" y="48736"/>
                </a:lnTo>
                <a:lnTo>
                  <a:pt x="4173424" y="59691"/>
                </a:lnTo>
                <a:lnTo>
                  <a:pt x="4182088" y="68447"/>
                </a:lnTo>
                <a:lnTo>
                  <a:pt x="4193540" y="74116"/>
                </a:lnTo>
                <a:lnTo>
                  <a:pt x="4310563" y="109370"/>
                </a:lnTo>
                <a:lnTo>
                  <a:pt x="4423918" y="83006"/>
                </a:lnTo>
                <a:lnTo>
                  <a:pt x="4449064" y="76910"/>
                </a:lnTo>
                <a:lnTo>
                  <a:pt x="4466840" y="76910"/>
                </a:lnTo>
                <a:lnTo>
                  <a:pt x="4215511" y="1218"/>
                </a:lnTo>
                <a:lnTo>
                  <a:pt x="4211251" y="194"/>
                </a:lnTo>
                <a:lnTo>
                  <a:pt x="4200039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1353</Words>
  <Application>Microsoft Office PowerPoint</Application>
  <PresentationFormat>全屏显示(4:3)</PresentationFormat>
  <Paragraphs>257</Paragraphs>
  <Slides>19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Office Theme</vt:lpstr>
      <vt:lpstr>Microsoft 公式 3.0</vt:lpstr>
      <vt:lpstr>Parallel Computing</vt:lpstr>
      <vt:lpstr>Outline</vt:lpstr>
      <vt:lpstr>PowerPoint 演示文稿</vt:lpstr>
      <vt:lpstr>PowerPoint 演示文稿</vt:lpstr>
      <vt:lpstr>Exercise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Loops (cont.)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zth</dc:creator>
  <cp:lastModifiedBy>Lenovo</cp:lastModifiedBy>
  <cp:revision>597</cp:revision>
  <dcterms:created xsi:type="dcterms:W3CDTF">2013-08-31T06:22:40Z</dcterms:created>
  <dcterms:modified xsi:type="dcterms:W3CDTF">2018-10-22T04:57:54Z</dcterms:modified>
</cp:coreProperties>
</file>