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emf" ContentType="image/x-emf"/>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handoutMasterIdLst>
    <p:handoutMasterId r:id="rId67"/>
  </p:handoutMasterIdLst>
  <p:sldIdLst>
    <p:sldId id="311" r:id="rId3"/>
    <p:sldId id="435" r:id="rId4"/>
    <p:sldId id="436" r:id="rId5"/>
    <p:sldId id="440" r:id="rId6"/>
    <p:sldId id="441" r:id="rId8"/>
    <p:sldId id="442" r:id="rId9"/>
    <p:sldId id="443" r:id="rId10"/>
    <p:sldId id="554" r:id="rId11"/>
    <p:sldId id="507" r:id="rId12"/>
    <p:sldId id="572" r:id="rId13"/>
    <p:sldId id="447" r:id="rId14"/>
    <p:sldId id="448" r:id="rId15"/>
    <p:sldId id="452" r:id="rId16"/>
    <p:sldId id="453" r:id="rId17"/>
    <p:sldId id="454" r:id="rId18"/>
    <p:sldId id="455" r:id="rId19"/>
    <p:sldId id="509" r:id="rId20"/>
    <p:sldId id="459" r:id="rId21"/>
    <p:sldId id="460" r:id="rId22"/>
    <p:sldId id="461" r:id="rId23"/>
    <p:sldId id="462" r:id="rId24"/>
    <p:sldId id="463" r:id="rId25"/>
    <p:sldId id="464" r:id="rId26"/>
    <p:sldId id="465" r:id="rId27"/>
    <p:sldId id="466" r:id="rId28"/>
    <p:sldId id="511" r:id="rId29"/>
    <p:sldId id="513" r:id="rId30"/>
    <p:sldId id="514" r:id="rId31"/>
    <p:sldId id="515" r:id="rId32"/>
    <p:sldId id="555" r:id="rId33"/>
    <p:sldId id="556" r:id="rId34"/>
    <p:sldId id="517" r:id="rId35"/>
    <p:sldId id="518" r:id="rId36"/>
    <p:sldId id="520" r:id="rId37"/>
    <p:sldId id="523" r:id="rId38"/>
    <p:sldId id="525" r:id="rId39"/>
    <p:sldId id="526" r:id="rId40"/>
    <p:sldId id="527" r:id="rId41"/>
    <p:sldId id="571" r:id="rId42"/>
    <p:sldId id="528" r:id="rId43"/>
    <p:sldId id="529" r:id="rId44"/>
    <p:sldId id="531" r:id="rId45"/>
    <p:sldId id="534" r:id="rId46"/>
    <p:sldId id="536" r:id="rId47"/>
    <p:sldId id="538" r:id="rId48"/>
    <p:sldId id="539" r:id="rId49"/>
    <p:sldId id="540" r:id="rId50"/>
    <p:sldId id="542" r:id="rId51"/>
    <p:sldId id="545" r:id="rId52"/>
    <p:sldId id="547" r:id="rId53"/>
    <p:sldId id="549" r:id="rId54"/>
    <p:sldId id="551" r:id="rId55"/>
    <p:sldId id="553" r:id="rId56"/>
    <p:sldId id="570" r:id="rId57"/>
    <p:sldId id="558" r:id="rId58"/>
    <p:sldId id="559" r:id="rId59"/>
    <p:sldId id="560" r:id="rId60"/>
    <p:sldId id="561" r:id="rId61"/>
    <p:sldId id="563" r:id="rId62"/>
    <p:sldId id="564" r:id="rId63"/>
    <p:sldId id="565" r:id="rId64"/>
    <p:sldId id="566" r:id="rId65"/>
    <p:sldId id="568" r:id="rId6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D60093"/>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24831" autoAdjust="0"/>
    <p:restoredTop sz="84412" autoAdjust="0"/>
  </p:normalViewPr>
  <p:slideViewPr>
    <p:cSldViewPr>
      <p:cViewPr>
        <p:scale>
          <a:sx n="60" d="100"/>
          <a:sy n="60" d="100"/>
        </p:scale>
        <p:origin x="-2364" y="-774"/>
      </p:cViewPr>
      <p:guideLst>
        <p:guide orient="horz" pos="2160"/>
        <p:guide pos="2880"/>
      </p:guideLst>
    </p:cSldViewPr>
  </p:slideViewPr>
  <p:notesTextViewPr>
    <p:cViewPr>
      <p:scale>
        <a:sx n="100" d="100"/>
        <a:sy n="100" d="100"/>
      </p:scale>
      <p:origin x="0" y="0"/>
    </p:cViewPr>
  </p:notesTextViewPr>
  <p:notesViewPr>
    <p:cSldViewPr>
      <p:cViewPr varScale="1">
        <p:scale>
          <a:sx n="65" d="100"/>
          <a:sy n="65" d="100"/>
        </p:scale>
        <p:origin x="-2844" y="-11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0" Type="http://schemas.openxmlformats.org/officeDocument/2006/relationships/tableStyles" Target="tableStyles.xml"/><Relationship Id="rId7" Type="http://schemas.openxmlformats.org/officeDocument/2006/relationships/notesMaster" Target="notesMasters/notesMaster1.xml"/><Relationship Id="rId69" Type="http://schemas.openxmlformats.org/officeDocument/2006/relationships/viewProps" Target="viewProps.xml"/><Relationship Id="rId68" Type="http://schemas.openxmlformats.org/officeDocument/2006/relationships/presProps" Target="presProps.xml"/><Relationship Id="rId67" Type="http://schemas.openxmlformats.org/officeDocument/2006/relationships/handoutMaster" Target="handoutMasters/handoutMaster1.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5.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7.vml.rels><?xml version="1.0" encoding="UTF-8" standalone="yes"?>
<Relationships xmlns="http://schemas.openxmlformats.org/package/2006/relationships"><Relationship Id="rId9" Type="http://schemas.openxmlformats.org/officeDocument/2006/relationships/image" Target="../media/image32.wmf"/><Relationship Id="rId8" Type="http://schemas.openxmlformats.org/officeDocument/2006/relationships/image" Target="../media/image31.wmf"/><Relationship Id="rId7" Type="http://schemas.openxmlformats.org/officeDocument/2006/relationships/image" Target="../media/image30.wmf"/><Relationship Id="rId6" Type="http://schemas.openxmlformats.org/officeDocument/2006/relationships/image" Target="../media/image29.wmf"/><Relationship Id="rId5" Type="http://schemas.openxmlformats.org/officeDocument/2006/relationships/image" Target="../media/image28.wmf"/><Relationship Id="rId4" Type="http://schemas.openxmlformats.org/officeDocument/2006/relationships/image" Target="../media/image27.wmf"/><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image" Target="../media/image24.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3.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F10929E-77A3-49F4-866C-9413E4EF603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182B91D-42B1-43A4-9088-049692D8DED7}"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A424AE-C9C5-4D71-80A3-563DB4968F51}"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AA29D1B-E0E9-4E3B-886D-F1E8C25A678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body" idx="1"/>
          </p:nvPr>
        </p:nvSpPr>
        <p:spPr>
          <a:noFill/>
        </p:spPr>
        <p:txBody>
          <a:bodyPr/>
          <a:lstStyle/>
          <a:p>
            <a:endParaRPr lang="en-US" altLang="ko-KR" smtClean="0"/>
          </a:p>
        </p:txBody>
      </p:sp>
      <p:sp>
        <p:nvSpPr>
          <p:cNvPr id="89091" name="Rectangle 3"/>
          <p:cNvSpPr>
            <a:spLocks noGrp="1" noRot="1" noChangeAspect="1" noChangeArrowheads="1" noTextEdit="1"/>
          </p:cNvSpPr>
          <p:nvPr>
            <p:ph type="sldImg"/>
          </p:nvPr>
        </p:nvSpPr>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body" idx="1"/>
          </p:nvPr>
        </p:nvSpPr>
        <p:spPr>
          <a:noFill/>
        </p:spPr>
        <p:txBody>
          <a:bodyPr/>
          <a:lstStyle/>
          <a:p>
            <a:endParaRPr lang="en-US" altLang="ko-KR" smtClean="0"/>
          </a:p>
        </p:txBody>
      </p:sp>
      <p:sp>
        <p:nvSpPr>
          <p:cNvPr id="103427" name="Rectangle 3"/>
          <p:cNvSpPr>
            <a:spLocks noGrp="1" noRot="1" noChangeAspect="1" noChangeArrowheads="1" noTextEdit="1"/>
          </p:cNvSpPr>
          <p:nvPr>
            <p:ph type="sldImg"/>
          </p:nvPr>
        </p:nvSpPr>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body" idx="1"/>
          </p:nvPr>
        </p:nvSpPr>
        <p:spPr>
          <a:noFill/>
        </p:spPr>
        <p:txBody>
          <a:bodyPr/>
          <a:lstStyle/>
          <a:p>
            <a:endParaRPr lang="en-US" altLang="ko-KR" smtClean="0"/>
          </a:p>
        </p:txBody>
      </p:sp>
      <p:sp>
        <p:nvSpPr>
          <p:cNvPr id="104451" name="Rectangle 3"/>
          <p:cNvSpPr>
            <a:spLocks noGrp="1" noRot="1" noChangeAspect="1" noChangeArrowheads="1" noTextEdit="1"/>
          </p:cNvSpPr>
          <p:nvPr>
            <p:ph type="sldImg"/>
          </p:nvPr>
        </p:nvSpPr>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幻灯片图像占位符 1"/>
          <p:cNvSpPr>
            <a:spLocks noGrp="1" noRot="1" noChangeAspect="1" noTextEdit="1"/>
          </p:cNvSpPr>
          <p:nvPr>
            <p:ph type="sldImg"/>
          </p:nvPr>
        </p:nvSpPr>
        <p:spPr/>
      </p:sp>
      <p:sp>
        <p:nvSpPr>
          <p:cNvPr id="106499" name="备注占位符 2"/>
          <p:cNvSpPr>
            <a:spLocks noGrp="1"/>
          </p:cNvSpPr>
          <p:nvPr>
            <p:ph type="body" idx="1"/>
          </p:nvPr>
        </p:nvSpPr>
        <p:spPr>
          <a:noFill/>
        </p:spPr>
        <p:txBody>
          <a:bodyPr/>
          <a:lstStyle/>
          <a:p>
            <a:endParaRPr lang="zh-CN" altLang="en-US" smtClean="0"/>
          </a:p>
        </p:txBody>
      </p:sp>
      <p:sp>
        <p:nvSpPr>
          <p:cNvPr id="106500" name="灯片编号占位符 3"/>
          <p:cNvSpPr>
            <a:spLocks noGrp="1"/>
          </p:cNvSpPr>
          <p:nvPr>
            <p:ph type="sldNum" sz="quarter" idx="5"/>
          </p:nvPr>
        </p:nvSpPr>
        <p:spPr>
          <a:noFill/>
        </p:spPr>
        <p:txBody>
          <a:bodyPr/>
          <a:lstStyle/>
          <a:p>
            <a:fld id="{1E6EC939-5425-4E0E-A3DF-EFBC23B27D3F}" type="slidenum">
              <a:rPr lang="en-US" altLang="zh-CN" smtClean="0"/>
            </a:fld>
            <a:endParaRPr lang="en-US" altLang="zh-CN"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幻灯片图像占位符 1"/>
          <p:cNvSpPr>
            <a:spLocks noGrp="1" noRot="1" noChangeAspect="1" noTextEdit="1"/>
          </p:cNvSpPr>
          <p:nvPr>
            <p:ph type="sldImg"/>
          </p:nvPr>
        </p:nvSpPr>
        <p:spPr/>
      </p:sp>
      <p:sp>
        <p:nvSpPr>
          <p:cNvPr id="107523" name="备注占位符 2"/>
          <p:cNvSpPr>
            <a:spLocks noGrp="1"/>
          </p:cNvSpPr>
          <p:nvPr>
            <p:ph type="body" idx="1"/>
          </p:nvPr>
        </p:nvSpPr>
        <p:spPr>
          <a:noFill/>
        </p:spPr>
        <p:txBody>
          <a:bodyPr/>
          <a:lstStyle/>
          <a:p>
            <a:endParaRPr lang="zh-CN" altLang="en-US" smtClean="0"/>
          </a:p>
        </p:txBody>
      </p:sp>
      <p:sp>
        <p:nvSpPr>
          <p:cNvPr id="107524" name="灯片编号占位符 3"/>
          <p:cNvSpPr>
            <a:spLocks noGrp="1"/>
          </p:cNvSpPr>
          <p:nvPr>
            <p:ph type="sldNum" sz="quarter" idx="5"/>
          </p:nvPr>
        </p:nvSpPr>
        <p:spPr>
          <a:noFill/>
        </p:spPr>
        <p:txBody>
          <a:bodyPr/>
          <a:lstStyle/>
          <a:p>
            <a:fld id="{0337278C-3D3E-4B40-91EB-DB088B87BA7D}" type="slidenum">
              <a:rPr lang="en-US" altLang="zh-CN" smtClean="0"/>
            </a:fld>
            <a:endParaRPr lang="en-US" altLang="zh-CN"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body" idx="1"/>
          </p:nvPr>
        </p:nvSpPr>
        <p:spPr>
          <a:noFill/>
        </p:spPr>
        <p:txBody>
          <a:bodyPr/>
          <a:lstStyle/>
          <a:p>
            <a:endParaRPr lang="en-US" altLang="ko-KR" smtClean="0"/>
          </a:p>
        </p:txBody>
      </p:sp>
      <p:sp>
        <p:nvSpPr>
          <p:cNvPr id="90115" name="Rectangle 3"/>
          <p:cNvSpPr>
            <a:spLocks noGrp="1" noRot="1" noChangeAspect="1" noChangeArrowheads="1" noTextEdit="1"/>
          </p:cNvSpPr>
          <p:nvPr>
            <p:ph type="sldImg"/>
          </p:nvPr>
        </p:nvSpPr>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body" idx="1"/>
          </p:nvPr>
        </p:nvSpPr>
        <p:spPr>
          <a:noFill/>
        </p:spPr>
        <p:txBody>
          <a:bodyPr/>
          <a:lstStyle/>
          <a:p>
            <a:endParaRPr lang="en-US" altLang="ko-KR" smtClean="0"/>
          </a:p>
        </p:txBody>
      </p:sp>
      <p:sp>
        <p:nvSpPr>
          <p:cNvPr id="91139" name="Rectangle 3"/>
          <p:cNvSpPr>
            <a:spLocks noGrp="1" noRot="1" noChangeAspect="1" noChangeArrowheads="1" noTextEdit="1"/>
          </p:cNvSpPr>
          <p:nvPr>
            <p:ph type="sldImg"/>
          </p:nvPr>
        </p:nvSpPr>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body" idx="1"/>
          </p:nvPr>
        </p:nvSpPr>
        <p:spPr>
          <a:noFill/>
        </p:spPr>
        <p:txBody>
          <a:bodyPr/>
          <a:lstStyle/>
          <a:p>
            <a:endParaRPr lang="en-US" altLang="ko-KR" smtClean="0"/>
          </a:p>
        </p:txBody>
      </p:sp>
      <p:sp>
        <p:nvSpPr>
          <p:cNvPr id="92163" name="Rectangle 3"/>
          <p:cNvSpPr>
            <a:spLocks noGrp="1" noRot="1" noChangeAspect="1" noChangeArrowheads="1" noTextEdit="1"/>
          </p:cNvSpPr>
          <p:nvPr>
            <p:ph type="sldImg"/>
          </p:nvPr>
        </p:nvSpPr>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010" name="Rectangle 2"/>
          <p:cNvSpPr>
            <a:spLocks noGrp="1" noChangeArrowheads="1"/>
          </p:cNvSpPr>
          <p:nvPr>
            <p:ph type="body" idx="1"/>
          </p:nvPr>
        </p:nvSpPr>
        <p:spPr/>
        <p:txBody>
          <a:bodyPr/>
          <a:lstStyle/>
          <a:p>
            <a:endParaRPr lang="en-US" altLang="ko-KR"/>
          </a:p>
        </p:txBody>
      </p:sp>
      <p:sp>
        <p:nvSpPr>
          <p:cNvPr id="555011" name="Rectangle 3"/>
          <p:cNvSpPr>
            <a:spLocks noGrp="1" noRot="1" noChangeAspect="1" noChangeArrowheads="1" noTextEdit="1"/>
          </p:cNvSpPr>
          <p:nvPr>
            <p:ph type="sldImg"/>
          </p:nvPr>
        </p:nvSpPr>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body" idx="1"/>
          </p:nvPr>
        </p:nvSpPr>
        <p:spPr>
          <a:noFill/>
        </p:spPr>
        <p:txBody>
          <a:bodyPr/>
          <a:lstStyle/>
          <a:p>
            <a:endParaRPr lang="en-US" altLang="ko-KR" smtClean="0"/>
          </a:p>
        </p:txBody>
      </p:sp>
      <p:sp>
        <p:nvSpPr>
          <p:cNvPr id="96259" name="Rectangle 3"/>
          <p:cNvSpPr>
            <a:spLocks noGrp="1" noRot="1" noChangeAspect="1" noChangeArrowheads="1" noTextEdit="1"/>
          </p:cNvSpPr>
          <p:nvPr>
            <p:ph type="sldImg"/>
          </p:nvPr>
        </p:nvSpPr>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body" idx="1"/>
          </p:nvPr>
        </p:nvSpPr>
        <p:spPr>
          <a:noFill/>
        </p:spPr>
        <p:txBody>
          <a:bodyPr/>
          <a:lstStyle/>
          <a:p>
            <a:endParaRPr lang="en-US" altLang="ko-KR" smtClean="0"/>
          </a:p>
        </p:txBody>
      </p:sp>
      <p:sp>
        <p:nvSpPr>
          <p:cNvPr id="97283" name="Rectangle 3"/>
          <p:cNvSpPr>
            <a:spLocks noGrp="1" noRot="1" noChangeAspect="1" noChangeArrowheads="1" noTextEdit="1"/>
          </p:cNvSpPr>
          <p:nvPr>
            <p:ph type="sldImg"/>
          </p:nvPr>
        </p:nvSpPr>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body" idx="1"/>
          </p:nvPr>
        </p:nvSpPr>
        <p:spPr>
          <a:noFill/>
        </p:spPr>
        <p:txBody>
          <a:bodyPr/>
          <a:lstStyle/>
          <a:p>
            <a:endParaRPr lang="en-US" altLang="ko-KR" smtClean="0"/>
          </a:p>
        </p:txBody>
      </p:sp>
      <p:sp>
        <p:nvSpPr>
          <p:cNvPr id="101379" name="Rectangle 3"/>
          <p:cNvSpPr>
            <a:spLocks noGrp="1" noRot="1" noChangeAspect="1" noChangeArrowheads="1" noTextEdit="1"/>
          </p:cNvSpPr>
          <p:nvPr>
            <p:ph type="sldImg"/>
          </p:nvPr>
        </p:nvSpPr>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body" idx="1"/>
          </p:nvPr>
        </p:nvSpPr>
        <p:spPr>
          <a:noFill/>
        </p:spPr>
        <p:txBody>
          <a:bodyPr/>
          <a:lstStyle/>
          <a:p>
            <a:endParaRPr lang="en-US" altLang="ko-KR" smtClean="0"/>
          </a:p>
        </p:txBody>
      </p:sp>
      <p:sp>
        <p:nvSpPr>
          <p:cNvPr id="102403" name="Rectangle 3"/>
          <p:cNvSpPr>
            <a:spLocks noGrp="1" noRot="1" noChangeAspect="1" noChangeArrowheads="1" noTextEdit="1"/>
          </p:cNvSpPr>
          <p:nvPr>
            <p:ph type="sldImg"/>
          </p:nvPr>
        </p:nvSpPr>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8" name="图片 7" descr="西瓜大.jpg"/>
          <p:cNvPicPr>
            <a:picLocks noChangeAspect="1"/>
          </p:cNvPicPr>
          <p:nvPr userDrawn="1"/>
        </p:nvPicPr>
        <p:blipFill>
          <a:blip r:embed="rId2"/>
          <a:stretch>
            <a:fillRect/>
          </a:stretch>
        </p:blipFill>
        <p:spPr>
          <a:xfrm>
            <a:off x="0" y="0"/>
            <a:ext cx="9144000" cy="6858000"/>
          </a:xfrm>
          <a:prstGeom prst="rect">
            <a:avLst/>
          </a:prstGeom>
        </p:spPr>
      </p:pic>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888238B-5A1F-47EA-BB34-BC51B67E19B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7197A2B-A034-4DC0-8020-4A062C2A5A72}"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888238B-5A1F-47EA-BB34-BC51B67E19B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7197A2B-A034-4DC0-8020-4A062C2A5A72}"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888238B-5A1F-47EA-BB34-BC51B67E19B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7197A2B-A034-4DC0-8020-4A062C2A5A72}"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showMasterSp="0">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33046" y="233364"/>
            <a:ext cx="1348154" cy="528637"/>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990601"/>
            <a:ext cx="3853962" cy="29321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quarter" idx="2"/>
          </p:nvPr>
        </p:nvSpPr>
        <p:spPr>
          <a:xfrm>
            <a:off x="4680439" y="990601"/>
            <a:ext cx="3853962" cy="13890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内容占位符 4"/>
          <p:cNvSpPr>
            <a:spLocks noGrp="1"/>
          </p:cNvSpPr>
          <p:nvPr>
            <p:ph sz="quarter" idx="3"/>
          </p:nvPr>
        </p:nvSpPr>
        <p:spPr>
          <a:xfrm>
            <a:off x="4680439" y="2532063"/>
            <a:ext cx="3853962" cy="139065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showMasterSp="0">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981200"/>
            <a:ext cx="3810000" cy="4114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6"/>
          <p:cNvSpPr>
            <a:spLocks noGrp="1" noChangeArrowheads="1"/>
          </p:cNvSpPr>
          <p:nvPr>
            <p:ph type="dt" sz="half" idx="10"/>
          </p:nvPr>
        </p:nvSpPr>
        <p:spPr>
          <a:xfrm>
            <a:off x="685800" y="6248400"/>
            <a:ext cx="1905000" cy="457200"/>
          </a:xfrm>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xfrm>
            <a:off x="3124200" y="6248400"/>
            <a:ext cx="2895600" cy="457200"/>
          </a:xfrm>
        </p:spPr>
        <p:txBody>
          <a:bodyPr/>
          <a:lstStyle>
            <a:lvl1pPr>
              <a:defRPr>
                <a:solidFill>
                  <a:schemeClr val="tx2"/>
                </a:solidFill>
              </a:defRPr>
            </a:lvl1pPr>
          </a:lstStyle>
          <a:p>
            <a:pPr>
              <a:defRPr/>
            </a:pPr>
            <a:endParaRPr lang="en-US" altLang="zh-CN"/>
          </a:p>
        </p:txBody>
      </p:sp>
      <p:sp>
        <p:nvSpPr>
          <p:cNvPr id="7" name="Rectangle 8"/>
          <p:cNvSpPr>
            <a:spLocks noGrp="1" noChangeArrowheads="1"/>
          </p:cNvSpPr>
          <p:nvPr>
            <p:ph type="sldNum" sz="quarter" idx="12"/>
          </p:nvPr>
        </p:nvSpPr>
        <p:spPr>
          <a:xfrm>
            <a:off x="6553200" y="6248400"/>
            <a:ext cx="1905000" cy="457200"/>
          </a:xfrm>
        </p:spPr>
        <p:txBody>
          <a:bodyPr/>
          <a:lstStyle>
            <a:lvl1pPr>
              <a:defRPr/>
            </a:lvl1pPr>
          </a:lstStyle>
          <a:p>
            <a:pPr>
              <a:defRPr/>
            </a:pPr>
            <a:fld id="{3FC70F3C-BCA6-4343-9C0A-0699C09C0AD6}" type="slidenum">
              <a:rPr lang="en-US" altLang="zh-CN"/>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showMasterSp="0">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685800" y="1981200"/>
            <a:ext cx="7772400" cy="4114800"/>
          </a:xfrm>
        </p:spPr>
        <p:txBody>
          <a:bodyPr>
            <a:normAutofit/>
          </a:bodyPr>
          <a:lstStyle/>
          <a:p>
            <a:pPr lvl="0"/>
            <a:endParaRPr lang="zh-CN" altLang="en-US" noProof="0" smtClean="0"/>
          </a:p>
        </p:txBody>
      </p:sp>
      <p:sp>
        <p:nvSpPr>
          <p:cNvPr id="4" name="Rectangle 6"/>
          <p:cNvSpPr>
            <a:spLocks noGrp="1" noChangeArrowheads="1"/>
          </p:cNvSpPr>
          <p:nvPr>
            <p:ph type="dt" sz="half" idx="10"/>
          </p:nvPr>
        </p:nvSpPr>
        <p:spPr>
          <a:xfrm>
            <a:off x="685800" y="6248400"/>
            <a:ext cx="1905000" cy="457200"/>
          </a:xfrm>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xfrm>
            <a:off x="3124200" y="6248400"/>
            <a:ext cx="2895600" cy="457200"/>
          </a:xfrm>
        </p:spPr>
        <p:txBody>
          <a:bodyPr/>
          <a:lstStyle>
            <a:lvl1pPr>
              <a:defRPr>
                <a:solidFill>
                  <a:schemeClr val="tx2"/>
                </a:solidFill>
              </a:defRPr>
            </a:lvl1pPr>
          </a:lstStyle>
          <a:p>
            <a:pPr>
              <a:defRPr/>
            </a:pPr>
            <a:endParaRPr lang="en-US" altLang="zh-CN"/>
          </a:p>
        </p:txBody>
      </p:sp>
      <p:sp>
        <p:nvSpPr>
          <p:cNvPr id="6" name="Rectangle 8"/>
          <p:cNvSpPr>
            <a:spLocks noGrp="1" noChangeArrowheads="1"/>
          </p:cNvSpPr>
          <p:nvPr>
            <p:ph type="sldNum" sz="quarter" idx="12"/>
          </p:nvPr>
        </p:nvSpPr>
        <p:spPr>
          <a:xfrm>
            <a:off x="6553200" y="6248400"/>
            <a:ext cx="1905000" cy="457200"/>
          </a:xfrm>
        </p:spPr>
        <p:txBody>
          <a:bodyPr/>
          <a:lstStyle>
            <a:lvl1pPr>
              <a:defRPr/>
            </a:lvl1pPr>
          </a:lstStyle>
          <a:p>
            <a:pPr>
              <a:defRPr/>
            </a:pPr>
            <a:fld id="{11D17499-8E09-42F6-BA08-7A1B1C6E8CBB}" type="slidenum">
              <a:rPr lang="en-US" altLang="zh-CN"/>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7" name="图片 6" descr="17-1.jpg"/>
          <p:cNvPicPr>
            <a:picLocks noChangeAspect="1"/>
          </p:cNvPicPr>
          <p:nvPr userDrawn="1"/>
        </p:nvPicPr>
        <p:blipFill>
          <a:blip r:embed="rId2"/>
          <a:stretch>
            <a:fillRect/>
          </a:stretch>
        </p:blipFill>
        <p:spPr>
          <a:xfrm>
            <a:off x="0" y="0"/>
            <a:ext cx="9144000" cy="6858000"/>
          </a:xfrm>
          <a:prstGeom prst="rect">
            <a:avLst/>
          </a:prstGeom>
        </p:spPr>
      </p:pic>
      <p:sp>
        <p:nvSpPr>
          <p:cNvPr id="2" name="标题 1"/>
          <p:cNvSpPr>
            <a:spLocks noGrp="1"/>
          </p:cNvSpPr>
          <p:nvPr>
            <p:ph type="title"/>
          </p:nvPr>
        </p:nvSpPr>
        <p:spPr>
          <a:xfrm>
            <a:off x="214282" y="500042"/>
            <a:ext cx="8715436" cy="500066"/>
          </a:xfrm>
        </p:spPr>
        <p:txBody>
          <a:bodyPr>
            <a:normAutofit/>
          </a:bodyPr>
          <a:lstStyle>
            <a:lvl1pPr>
              <a:defRPr sz="3600" b="1">
                <a:solidFill>
                  <a:srgbClr val="002060"/>
                </a:solidFill>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214282" y="1214422"/>
            <a:ext cx="8715436" cy="5000660"/>
          </a:xfrm>
        </p:spPr>
        <p:txBody>
          <a:bodyPr/>
          <a:lstStyle>
            <a:lvl1pPr>
              <a:defRPr>
                <a:solidFill>
                  <a:srgbClr val="0000FF"/>
                </a:solidFill>
              </a:defRPr>
            </a:lvl1pPr>
            <a:lvl2pPr>
              <a:buFont typeface="Arial" panose="020B0604020202020204" pitchFamily="34" charset="0"/>
              <a:buChar char="–"/>
              <a:defRPr/>
            </a:lvl2pPr>
            <a:lvl3pPr>
              <a:buFont typeface="Arial" panose="020B0604020202020204" pitchFamily="34" charset="0"/>
              <a:buChar char="–"/>
              <a:defRPr/>
            </a:lvl3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D888238B-5A1F-47EA-BB34-BC51B67E19B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7197A2B-A034-4DC0-8020-4A062C2A5A72}" type="slidenum">
              <a:rPr lang="zh-CN" altLang="en-US" smtClean="0"/>
            </a:fld>
            <a:endParaRPr lang="zh-CN" altLang="en-US"/>
          </a:p>
        </p:txBody>
      </p:sp>
      <p:cxnSp>
        <p:nvCxnSpPr>
          <p:cNvPr id="9" name="直接连接符 8"/>
          <p:cNvCxnSpPr/>
          <p:nvPr userDrawn="1"/>
        </p:nvCxnSpPr>
        <p:spPr>
          <a:xfrm>
            <a:off x="0" y="1000108"/>
            <a:ext cx="9144000" cy="1588"/>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userDrawn="1"/>
        </p:nvCxnSpPr>
        <p:spPr>
          <a:xfrm>
            <a:off x="0" y="1071546"/>
            <a:ext cx="4214810" cy="1588"/>
          </a:xfrm>
          <a:prstGeom prst="line">
            <a:avLst/>
          </a:prstGeom>
          <a:ln w="76200"/>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888238B-5A1F-47EA-BB34-BC51B67E19B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7197A2B-A034-4DC0-8020-4A062C2A5A72}"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888238B-5A1F-47EA-BB34-BC51B67E19B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7197A2B-A034-4DC0-8020-4A062C2A5A72}"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888238B-5A1F-47EA-BB34-BC51B67E19BF}"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7197A2B-A034-4DC0-8020-4A062C2A5A72}"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888238B-5A1F-47EA-BB34-BC51B67E19BF}"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7197A2B-A034-4DC0-8020-4A062C2A5A72}"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888238B-5A1F-47EA-BB34-BC51B67E19BF}"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7197A2B-A034-4DC0-8020-4A062C2A5A72}"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888238B-5A1F-47EA-BB34-BC51B67E19B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7197A2B-A034-4DC0-8020-4A062C2A5A72}"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888238B-5A1F-47EA-BB34-BC51B67E19B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7197A2B-A034-4DC0-8020-4A062C2A5A72}"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88238B-5A1F-47EA-BB34-BC51B67E19BF}" type="datetimeFigureOut">
              <a:rPr lang="zh-CN" altLang="en-US" smtClean="0"/>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197A2B-A034-4DC0-8020-4A062C2A5A72}"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9" Type="http://schemas.openxmlformats.org/officeDocument/2006/relationships/notesSlide" Target="../notesSlides/notesSlide5.xml"/><Relationship Id="rId8" Type="http://schemas.openxmlformats.org/officeDocument/2006/relationships/vmlDrawing" Target="../drawings/vmlDrawing1.vml"/><Relationship Id="rId7" Type="http://schemas.openxmlformats.org/officeDocument/2006/relationships/slideLayout" Target="../slideLayouts/slideLayout2.xml"/><Relationship Id="rId6" Type="http://schemas.openxmlformats.org/officeDocument/2006/relationships/image" Target="../media/image5.wmf"/><Relationship Id="rId5" Type="http://schemas.openxmlformats.org/officeDocument/2006/relationships/oleObject" Target="../embeddings/oleObject3.bin"/><Relationship Id="rId4" Type="http://schemas.openxmlformats.org/officeDocument/2006/relationships/image" Target="../media/image4.wmf"/><Relationship Id="rId3" Type="http://schemas.openxmlformats.org/officeDocument/2006/relationships/oleObject" Target="../embeddings/oleObject2.bin"/><Relationship Id="rId2" Type="http://schemas.openxmlformats.org/officeDocument/2006/relationships/image" Target="../media/image3.wmf"/><Relationship Id="rId1" Type="http://schemas.openxmlformats.org/officeDocument/2006/relationships/oleObject" Target="../embeddings/oleObject1.bin"/></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7" Type="http://schemas.openxmlformats.org/officeDocument/2006/relationships/notesSlide" Target="../notesSlides/notesSlide7.xml"/><Relationship Id="rId6" Type="http://schemas.openxmlformats.org/officeDocument/2006/relationships/vmlDrawing" Target="../drawings/vmlDrawing2.vml"/><Relationship Id="rId5" Type="http://schemas.openxmlformats.org/officeDocument/2006/relationships/slideLayout" Target="../slideLayouts/slideLayout13.xml"/><Relationship Id="rId4" Type="http://schemas.openxmlformats.org/officeDocument/2006/relationships/image" Target="../media/image8.png"/><Relationship Id="rId3" Type="http://schemas.openxmlformats.org/officeDocument/2006/relationships/image" Target="../media/image7.wmf"/><Relationship Id="rId2" Type="http://schemas.openxmlformats.org/officeDocument/2006/relationships/oleObject" Target="../embeddings/oleObject4.bin"/><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13.xml"/><Relationship Id="rId2" Type="http://schemas.openxmlformats.org/officeDocument/2006/relationships/image" Target="../media/image17.emf"/><Relationship Id="rId1" Type="http://schemas.openxmlformats.org/officeDocument/2006/relationships/oleObject" Target="../embeddings/oleObject5.bin"/></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19.png"/><Relationship Id="rId1"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2.xml"/><Relationship Id="rId2" Type="http://schemas.openxmlformats.org/officeDocument/2006/relationships/image" Target="../media/image20.emf"/><Relationship Id="rId1" Type="http://schemas.openxmlformats.org/officeDocument/2006/relationships/oleObject" Target="../embeddings/oleObject6.bin"/></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6" Type="http://schemas.openxmlformats.org/officeDocument/2006/relationships/notesSlide" Target="../notesSlides/notesSlide12.xml"/><Relationship Id="rId5" Type="http://schemas.openxmlformats.org/officeDocument/2006/relationships/vmlDrawing" Target="../drawings/vmlDrawing5.vml"/><Relationship Id="rId4" Type="http://schemas.openxmlformats.org/officeDocument/2006/relationships/slideLayout" Target="../slideLayouts/slideLayout12.xml"/><Relationship Id="rId3" Type="http://schemas.openxmlformats.org/officeDocument/2006/relationships/image" Target="../media/image22.png"/><Relationship Id="rId2" Type="http://schemas.openxmlformats.org/officeDocument/2006/relationships/image" Target="../media/image21.emf"/><Relationship Id="rId1" Type="http://schemas.openxmlformats.org/officeDocument/2006/relationships/oleObject" Target="../embeddings/oleObject7.bin"/></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4" Type="http://schemas.openxmlformats.org/officeDocument/2006/relationships/vmlDrawing" Target="../drawings/vmlDrawing6.vml"/><Relationship Id="rId3" Type="http://schemas.openxmlformats.org/officeDocument/2006/relationships/slideLayout" Target="../slideLayouts/slideLayout2.xml"/><Relationship Id="rId2" Type="http://schemas.openxmlformats.org/officeDocument/2006/relationships/image" Target="../media/image23.wmf"/><Relationship Id="rId1" Type="http://schemas.openxmlformats.org/officeDocument/2006/relationships/oleObject" Target="../embeddings/oleObject8.bin"/></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9" Type="http://schemas.openxmlformats.org/officeDocument/2006/relationships/oleObject" Target="../embeddings/oleObject13.bin"/><Relationship Id="rId8" Type="http://schemas.openxmlformats.org/officeDocument/2006/relationships/image" Target="../media/image27.wmf"/><Relationship Id="rId7" Type="http://schemas.openxmlformats.org/officeDocument/2006/relationships/oleObject" Target="../embeddings/oleObject12.bin"/><Relationship Id="rId6" Type="http://schemas.openxmlformats.org/officeDocument/2006/relationships/image" Target="../media/image26.wmf"/><Relationship Id="rId5" Type="http://schemas.openxmlformats.org/officeDocument/2006/relationships/oleObject" Target="../embeddings/oleObject11.bin"/><Relationship Id="rId4" Type="http://schemas.openxmlformats.org/officeDocument/2006/relationships/image" Target="../media/image25.wmf"/><Relationship Id="rId3" Type="http://schemas.openxmlformats.org/officeDocument/2006/relationships/oleObject" Target="../embeddings/oleObject10.bin"/><Relationship Id="rId21" Type="http://schemas.openxmlformats.org/officeDocument/2006/relationships/notesSlide" Target="../notesSlides/notesSlide13.xml"/><Relationship Id="rId20" Type="http://schemas.openxmlformats.org/officeDocument/2006/relationships/vmlDrawing" Target="../drawings/vmlDrawing7.vml"/><Relationship Id="rId2" Type="http://schemas.openxmlformats.org/officeDocument/2006/relationships/image" Target="../media/image24.wmf"/><Relationship Id="rId19" Type="http://schemas.openxmlformats.org/officeDocument/2006/relationships/slideLayout" Target="../slideLayouts/slideLayout2.xml"/><Relationship Id="rId18" Type="http://schemas.openxmlformats.org/officeDocument/2006/relationships/image" Target="../media/image32.wmf"/><Relationship Id="rId17" Type="http://schemas.openxmlformats.org/officeDocument/2006/relationships/oleObject" Target="../embeddings/oleObject17.bin"/><Relationship Id="rId16" Type="http://schemas.openxmlformats.org/officeDocument/2006/relationships/image" Target="../media/image31.wmf"/><Relationship Id="rId15" Type="http://schemas.openxmlformats.org/officeDocument/2006/relationships/oleObject" Target="../embeddings/oleObject16.bin"/><Relationship Id="rId14" Type="http://schemas.openxmlformats.org/officeDocument/2006/relationships/image" Target="../media/image30.wmf"/><Relationship Id="rId13" Type="http://schemas.openxmlformats.org/officeDocument/2006/relationships/oleObject" Target="../embeddings/oleObject15.bin"/><Relationship Id="rId12" Type="http://schemas.openxmlformats.org/officeDocument/2006/relationships/image" Target="../media/image29.wmf"/><Relationship Id="rId11" Type="http://schemas.openxmlformats.org/officeDocument/2006/relationships/oleObject" Target="../embeddings/oleObject14.bin"/><Relationship Id="rId10" Type="http://schemas.openxmlformats.org/officeDocument/2006/relationships/image" Target="../media/image28.wmf"/><Relationship Id="rId1" Type="http://schemas.openxmlformats.org/officeDocument/2006/relationships/oleObject" Target="../embeddings/oleObject9.bin"/></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8.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4" Type="http://schemas.openxmlformats.org/officeDocument/2006/relationships/vmlDrawing" Target="../drawings/vmlDrawing8.vml"/><Relationship Id="rId3" Type="http://schemas.openxmlformats.org/officeDocument/2006/relationships/slideLayout" Target="../slideLayouts/slideLayout13.xml"/><Relationship Id="rId2" Type="http://schemas.openxmlformats.org/officeDocument/2006/relationships/image" Target="../media/image33.emf"/><Relationship Id="rId1" Type="http://schemas.openxmlformats.org/officeDocument/2006/relationships/oleObject" Target="../embeddings/oleObject18.bin"/></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4" Type="http://schemas.openxmlformats.org/officeDocument/2006/relationships/vmlDrawing" Target="../drawings/vmlDrawing9.vml"/><Relationship Id="rId3" Type="http://schemas.openxmlformats.org/officeDocument/2006/relationships/slideLayout" Target="../slideLayouts/slideLayout2.xml"/><Relationship Id="rId2" Type="http://schemas.openxmlformats.org/officeDocument/2006/relationships/image" Target="../media/image34.emf"/><Relationship Id="rId1" Type="http://schemas.openxmlformats.org/officeDocument/2006/relationships/oleObject" Target="../embeddings/oleObject19.bin"/></Relationships>
</file>

<file path=ppt/slides/_rels/slide47.xml.rels><?xml version="1.0" encoding="UTF-8" standalone="yes"?>
<Relationships xmlns="http://schemas.openxmlformats.org/package/2006/relationships"><Relationship Id="rId4" Type="http://schemas.openxmlformats.org/officeDocument/2006/relationships/vmlDrawing" Target="../drawings/vmlDrawing10.vml"/><Relationship Id="rId3" Type="http://schemas.openxmlformats.org/officeDocument/2006/relationships/slideLayout" Target="../slideLayouts/slideLayout2.xml"/><Relationship Id="rId2" Type="http://schemas.openxmlformats.org/officeDocument/2006/relationships/image" Target="../media/image35.emf"/><Relationship Id="rId1" Type="http://schemas.openxmlformats.org/officeDocument/2006/relationships/oleObject" Target="../embeddings/oleObject20.bin"/></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4" Type="http://schemas.openxmlformats.org/officeDocument/2006/relationships/vmlDrawing" Target="../drawings/vmlDrawing11.vml"/><Relationship Id="rId3" Type="http://schemas.openxmlformats.org/officeDocument/2006/relationships/slideLayout" Target="../slideLayouts/slideLayout2.xml"/><Relationship Id="rId2" Type="http://schemas.openxmlformats.org/officeDocument/2006/relationships/image" Target="../media/image36.emf"/><Relationship Id="rId1" Type="http://schemas.openxmlformats.org/officeDocument/2006/relationships/oleObject" Target="../embeddings/oleObject21.bin"/></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p:txBody>
          <a:bodyPr>
            <a:normAutofit/>
          </a:bodyPr>
          <a:lstStyle/>
          <a:p>
            <a:r>
              <a:rPr lang="zh-CN" altLang="en-US" dirty="0" smtClean="0">
                <a:solidFill>
                  <a:srgbClr val="FF0000"/>
                </a:solidFill>
              </a:rPr>
              <a:t>并行计算概念与开发方法</a:t>
            </a:r>
            <a:endParaRPr lang="zh-CN" altLang="en-US" dirty="0">
              <a:solidFill>
                <a:srgbClr val="FF000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日期占位符 3"/>
          <p:cNvSpPr>
            <a:spLocks noGrp="1"/>
          </p:cNvSpPr>
          <p:nvPr>
            <p:ph type="dt" sz="half" idx="10"/>
          </p:nvPr>
        </p:nvSpPr>
        <p:spPr/>
        <p:txBody>
          <a:bodyPr/>
          <a:lstStyle/>
          <a:p>
            <a:fld id="{BD2B1354-76B6-444E-9B05-C1B2927891E6}" type="datetime1">
              <a:rPr lang="zh-CN" altLang="en-US"/>
            </a:fld>
            <a:endParaRPr lang="en-US" altLang="ko-KR"/>
          </a:p>
        </p:txBody>
      </p:sp>
      <p:sp>
        <p:nvSpPr>
          <p:cNvPr id="12" name="页脚占位符 4"/>
          <p:cNvSpPr>
            <a:spLocks noGrp="1"/>
          </p:cNvSpPr>
          <p:nvPr>
            <p:ph type="ftr" sz="quarter" idx="11"/>
          </p:nvPr>
        </p:nvSpPr>
        <p:spPr/>
        <p:txBody>
          <a:bodyPr/>
          <a:lstStyle/>
          <a:p>
            <a:r>
              <a:rPr lang="ko-KR" altLang="zh-CN"/>
              <a:t>Y.Xu Copyright              USTC</a:t>
            </a:r>
            <a:endParaRPr lang="zh-CN" altLang="ko-KR"/>
          </a:p>
        </p:txBody>
      </p:sp>
      <p:sp>
        <p:nvSpPr>
          <p:cNvPr id="553987" name="Rectangle 3"/>
          <p:cNvSpPr>
            <a:spLocks noGrp="1" noChangeArrowheads="1"/>
          </p:cNvSpPr>
          <p:nvPr>
            <p:ph type="body" idx="1"/>
          </p:nvPr>
        </p:nvSpPr>
        <p:spPr>
          <a:xfrm>
            <a:off x="428596" y="1285860"/>
            <a:ext cx="7694735" cy="3836987"/>
          </a:xfrm>
          <a:noFill/>
        </p:spPr>
        <p:txBody>
          <a:bodyPr lIns="63500"/>
          <a:lstStyle/>
          <a:p>
            <a:pPr marL="533400" indent="-533400"/>
            <a:r>
              <a:rPr lang="en-US" altLang="zh-CN" dirty="0">
                <a:latin typeface="Comic Sans MS" panose="030F0702030302020204" pitchFamily="66" charset="0"/>
                <a:ea typeface="宋体" panose="02010600030101010101" pitchFamily="2" charset="-122"/>
              </a:rPr>
              <a:t>Brent</a:t>
            </a:r>
            <a:r>
              <a:rPr lang="zh-CN" altLang="en-US" dirty="0">
                <a:latin typeface="Comic Sans MS" panose="030F0702030302020204" pitchFamily="66" charset="0"/>
                <a:ea typeface="宋体" panose="02010600030101010101" pitchFamily="2" charset="-122"/>
              </a:rPr>
              <a:t>定理</a:t>
            </a:r>
            <a:endParaRPr lang="zh-CN" altLang="en-US" b="0" dirty="0">
              <a:latin typeface="Comic Sans MS" panose="030F0702030302020204" pitchFamily="66" charset="0"/>
              <a:ea typeface="宋体" panose="02010600030101010101" pitchFamily="2" charset="-122"/>
            </a:endParaRPr>
          </a:p>
          <a:p>
            <a:pPr marL="533400" indent="-533400">
              <a:buFont typeface="Wingdings" panose="05000000000000000000" pitchFamily="2" charset="2"/>
              <a:buNone/>
            </a:pPr>
            <a:r>
              <a:rPr lang="zh-CN" altLang="en-US" sz="2000" b="0" dirty="0">
                <a:solidFill>
                  <a:schemeClr val="tx1"/>
                </a:solidFill>
                <a:latin typeface="Comic Sans MS" panose="030F0702030302020204" pitchFamily="66" charset="0"/>
                <a:ea typeface="宋体" panose="02010600030101010101" pitchFamily="2" charset="-122"/>
              </a:rPr>
              <a:t>       </a:t>
            </a:r>
            <a:r>
              <a:rPr lang="zh-CN" altLang="en-US" sz="2400" b="0" dirty="0">
                <a:solidFill>
                  <a:schemeClr val="tx1"/>
                </a:solidFill>
                <a:latin typeface="Comic Sans MS" panose="030F0702030302020204" pitchFamily="66" charset="0"/>
                <a:ea typeface="宋体" panose="02010600030101010101" pitchFamily="2" charset="-122"/>
              </a:rPr>
              <a:t>令</a:t>
            </a:r>
            <a:r>
              <a:rPr lang="en-US" altLang="zh-CN" sz="2400" b="0" i="1" dirty="0">
                <a:solidFill>
                  <a:schemeClr val="tx1"/>
                </a:solidFill>
                <a:latin typeface="Comic Sans MS" panose="030F0702030302020204" pitchFamily="66" charset="0"/>
                <a:ea typeface="宋体" panose="02010600030101010101" pitchFamily="2" charset="-122"/>
              </a:rPr>
              <a:t>W</a:t>
            </a:r>
            <a:r>
              <a:rPr lang="en-US" altLang="zh-CN" sz="2400" b="0" dirty="0">
                <a:solidFill>
                  <a:schemeClr val="tx1"/>
                </a:solidFill>
                <a:latin typeface="Comic Sans MS" panose="030F0702030302020204" pitchFamily="66" charset="0"/>
                <a:ea typeface="宋体" panose="02010600030101010101" pitchFamily="2" charset="-122"/>
              </a:rPr>
              <a:t>(</a:t>
            </a:r>
            <a:r>
              <a:rPr lang="en-US" altLang="zh-CN" sz="2400" b="0" i="1" dirty="0">
                <a:solidFill>
                  <a:schemeClr val="tx1"/>
                </a:solidFill>
                <a:latin typeface="Comic Sans MS" panose="030F0702030302020204" pitchFamily="66" charset="0"/>
                <a:ea typeface="宋体" panose="02010600030101010101" pitchFamily="2" charset="-122"/>
              </a:rPr>
              <a:t>n</a:t>
            </a:r>
            <a:r>
              <a:rPr lang="en-US" altLang="zh-CN" sz="2400" b="0" dirty="0">
                <a:solidFill>
                  <a:schemeClr val="tx1"/>
                </a:solidFill>
                <a:latin typeface="Comic Sans MS" panose="030F0702030302020204" pitchFamily="66" charset="0"/>
                <a:ea typeface="宋体" panose="02010600030101010101" pitchFamily="2" charset="-122"/>
              </a:rPr>
              <a:t>)</a:t>
            </a:r>
            <a:r>
              <a:rPr lang="zh-CN" altLang="en-US" sz="2400" b="0" dirty="0">
                <a:solidFill>
                  <a:schemeClr val="tx1"/>
                </a:solidFill>
                <a:latin typeface="Comic Sans MS" panose="030F0702030302020204" pitchFamily="66" charset="0"/>
                <a:ea typeface="宋体" panose="02010600030101010101" pitchFamily="2" charset="-122"/>
              </a:rPr>
              <a:t>是一并行算法</a:t>
            </a:r>
            <a:r>
              <a:rPr lang="en-US" altLang="zh-CN" sz="2400" b="0" dirty="0">
                <a:solidFill>
                  <a:schemeClr val="tx1"/>
                </a:solidFill>
                <a:latin typeface="Comic Sans MS" panose="030F0702030302020204" pitchFamily="66" charset="0"/>
                <a:ea typeface="宋体" panose="02010600030101010101" pitchFamily="2" charset="-122"/>
              </a:rPr>
              <a:t>A</a:t>
            </a:r>
            <a:r>
              <a:rPr lang="zh-CN" altLang="en-US" sz="2400" b="0" dirty="0">
                <a:solidFill>
                  <a:schemeClr val="tx1"/>
                </a:solidFill>
                <a:latin typeface="Comic Sans MS" panose="030F0702030302020204" pitchFamily="66" charset="0"/>
                <a:ea typeface="宋体" panose="02010600030101010101" pitchFamily="2" charset="-122"/>
              </a:rPr>
              <a:t>在运行时间</a:t>
            </a:r>
            <a:r>
              <a:rPr lang="en-US" altLang="zh-CN" sz="2400" b="0" i="1" dirty="0">
                <a:solidFill>
                  <a:schemeClr val="tx1"/>
                </a:solidFill>
                <a:latin typeface="Comic Sans MS" panose="030F0702030302020204" pitchFamily="66" charset="0"/>
                <a:ea typeface="宋体" panose="02010600030101010101" pitchFamily="2" charset="-122"/>
              </a:rPr>
              <a:t>T</a:t>
            </a:r>
            <a:r>
              <a:rPr lang="en-US" altLang="zh-CN" sz="2400" b="0" dirty="0">
                <a:solidFill>
                  <a:schemeClr val="tx1"/>
                </a:solidFill>
                <a:latin typeface="Comic Sans MS" panose="030F0702030302020204" pitchFamily="66" charset="0"/>
                <a:ea typeface="宋体" panose="02010600030101010101" pitchFamily="2" charset="-122"/>
              </a:rPr>
              <a:t>(</a:t>
            </a:r>
            <a:r>
              <a:rPr lang="en-US" altLang="zh-CN" sz="2400" b="0" i="1" dirty="0">
                <a:solidFill>
                  <a:schemeClr val="tx1"/>
                </a:solidFill>
                <a:latin typeface="Comic Sans MS" panose="030F0702030302020204" pitchFamily="66" charset="0"/>
                <a:ea typeface="宋体" panose="02010600030101010101" pitchFamily="2" charset="-122"/>
              </a:rPr>
              <a:t>n</a:t>
            </a:r>
            <a:r>
              <a:rPr lang="en-US" altLang="zh-CN" sz="2400" b="0" dirty="0">
                <a:solidFill>
                  <a:schemeClr val="tx1"/>
                </a:solidFill>
                <a:latin typeface="Comic Sans MS" panose="030F0702030302020204" pitchFamily="66" charset="0"/>
                <a:ea typeface="宋体" panose="02010600030101010101" pitchFamily="2" charset="-122"/>
              </a:rPr>
              <a:t>)</a:t>
            </a:r>
            <a:r>
              <a:rPr lang="zh-CN" altLang="en-US" sz="2400" b="0" dirty="0">
                <a:solidFill>
                  <a:schemeClr val="tx1"/>
                </a:solidFill>
                <a:latin typeface="Comic Sans MS" panose="030F0702030302020204" pitchFamily="66" charset="0"/>
                <a:ea typeface="宋体" panose="02010600030101010101" pitchFamily="2" charset="-122"/>
              </a:rPr>
              <a:t>内执行的运算量，则</a:t>
            </a:r>
            <a:r>
              <a:rPr lang="en-US" altLang="zh-CN" sz="2400" b="0" dirty="0">
                <a:solidFill>
                  <a:schemeClr val="tx1"/>
                </a:solidFill>
                <a:latin typeface="Comic Sans MS" panose="030F0702030302020204" pitchFamily="66" charset="0"/>
                <a:ea typeface="宋体" panose="02010600030101010101" pitchFamily="2" charset="-122"/>
              </a:rPr>
              <a:t>A</a:t>
            </a:r>
            <a:r>
              <a:rPr lang="zh-CN" altLang="en-US" sz="2400" b="0" dirty="0">
                <a:solidFill>
                  <a:schemeClr val="tx1"/>
                </a:solidFill>
                <a:latin typeface="Comic Sans MS" panose="030F0702030302020204" pitchFamily="66" charset="0"/>
                <a:ea typeface="宋体" panose="02010600030101010101" pitchFamily="2" charset="-122"/>
              </a:rPr>
              <a:t>使用</a:t>
            </a:r>
            <a:r>
              <a:rPr lang="en-US" altLang="zh-CN" sz="2400" b="0" i="1" dirty="0">
                <a:solidFill>
                  <a:schemeClr val="tx1"/>
                </a:solidFill>
                <a:latin typeface="Comic Sans MS" panose="030F0702030302020204" pitchFamily="66" charset="0"/>
                <a:ea typeface="宋体" panose="02010600030101010101" pitchFamily="2" charset="-122"/>
              </a:rPr>
              <a:t>p</a:t>
            </a:r>
            <a:r>
              <a:rPr lang="zh-CN" altLang="en-US" sz="2400" b="0" dirty="0">
                <a:solidFill>
                  <a:schemeClr val="tx1"/>
                </a:solidFill>
                <a:latin typeface="Comic Sans MS" panose="030F0702030302020204" pitchFamily="66" charset="0"/>
                <a:ea typeface="宋体" panose="02010600030101010101" pitchFamily="2" charset="-122"/>
              </a:rPr>
              <a:t>台处理器可在时间</a:t>
            </a:r>
            <a:r>
              <a:rPr lang="en-US" altLang="zh-CN" sz="2400" b="0" i="1" dirty="0">
                <a:solidFill>
                  <a:schemeClr val="tx1"/>
                </a:solidFill>
                <a:latin typeface="Comic Sans MS" panose="030F0702030302020204" pitchFamily="66" charset="0"/>
                <a:ea typeface="宋体" panose="02010600030101010101" pitchFamily="2" charset="-122"/>
              </a:rPr>
              <a:t>t</a:t>
            </a:r>
            <a:r>
              <a:rPr lang="en-US" altLang="zh-CN" sz="2400" b="0" dirty="0">
                <a:solidFill>
                  <a:schemeClr val="tx1"/>
                </a:solidFill>
                <a:latin typeface="Comic Sans MS" panose="030F0702030302020204" pitchFamily="66" charset="0"/>
                <a:ea typeface="宋体" panose="02010600030101010101" pitchFamily="2" charset="-122"/>
              </a:rPr>
              <a:t>(</a:t>
            </a:r>
            <a:r>
              <a:rPr lang="en-US" altLang="zh-CN" sz="2400" b="0" i="1" dirty="0">
                <a:solidFill>
                  <a:schemeClr val="tx1"/>
                </a:solidFill>
                <a:latin typeface="Comic Sans MS" panose="030F0702030302020204" pitchFamily="66" charset="0"/>
                <a:ea typeface="宋体" panose="02010600030101010101" pitchFamily="2" charset="-122"/>
              </a:rPr>
              <a:t>n</a:t>
            </a:r>
            <a:r>
              <a:rPr lang="en-US" altLang="zh-CN" sz="2400" b="0" dirty="0">
                <a:solidFill>
                  <a:schemeClr val="tx1"/>
                </a:solidFill>
                <a:latin typeface="Comic Sans MS" panose="030F0702030302020204" pitchFamily="66" charset="0"/>
                <a:ea typeface="宋体" panose="02010600030101010101" pitchFamily="2" charset="-122"/>
              </a:rPr>
              <a:t>)=O(</a:t>
            </a:r>
            <a:r>
              <a:rPr lang="en-US" altLang="zh-CN" sz="2400" b="0" i="1" dirty="0">
                <a:solidFill>
                  <a:schemeClr val="tx1"/>
                </a:solidFill>
                <a:latin typeface="Comic Sans MS" panose="030F0702030302020204" pitchFamily="66" charset="0"/>
                <a:ea typeface="宋体" panose="02010600030101010101" pitchFamily="2" charset="-122"/>
              </a:rPr>
              <a:t>W</a:t>
            </a:r>
            <a:r>
              <a:rPr lang="en-US" altLang="zh-CN" sz="2400" b="0" dirty="0">
                <a:solidFill>
                  <a:schemeClr val="tx1"/>
                </a:solidFill>
                <a:latin typeface="Comic Sans MS" panose="030F0702030302020204" pitchFamily="66" charset="0"/>
                <a:ea typeface="宋体" panose="02010600030101010101" pitchFamily="2" charset="-122"/>
              </a:rPr>
              <a:t>(</a:t>
            </a:r>
            <a:r>
              <a:rPr lang="en-US" altLang="zh-CN" sz="2400" b="0" i="1" dirty="0">
                <a:solidFill>
                  <a:schemeClr val="tx1"/>
                </a:solidFill>
                <a:latin typeface="Comic Sans MS" panose="030F0702030302020204" pitchFamily="66" charset="0"/>
                <a:ea typeface="宋体" panose="02010600030101010101" pitchFamily="2" charset="-122"/>
              </a:rPr>
              <a:t>n</a:t>
            </a:r>
            <a:r>
              <a:rPr lang="en-US" altLang="zh-CN" sz="2400" b="0" dirty="0">
                <a:solidFill>
                  <a:schemeClr val="tx1"/>
                </a:solidFill>
                <a:latin typeface="Comic Sans MS" panose="030F0702030302020204" pitchFamily="66" charset="0"/>
                <a:ea typeface="宋体" panose="02010600030101010101" pitchFamily="2" charset="-122"/>
              </a:rPr>
              <a:t>)/</a:t>
            </a:r>
            <a:r>
              <a:rPr lang="en-US" altLang="zh-CN" sz="2400" b="0" i="1" dirty="0">
                <a:solidFill>
                  <a:schemeClr val="tx1"/>
                </a:solidFill>
                <a:latin typeface="Comic Sans MS" panose="030F0702030302020204" pitchFamily="66" charset="0"/>
                <a:ea typeface="宋体" panose="02010600030101010101" pitchFamily="2" charset="-122"/>
              </a:rPr>
              <a:t>p </a:t>
            </a:r>
            <a:r>
              <a:rPr lang="en-US" altLang="zh-CN" sz="2400" b="0" dirty="0">
                <a:solidFill>
                  <a:schemeClr val="tx1"/>
                </a:solidFill>
                <a:latin typeface="Comic Sans MS" panose="030F0702030302020204" pitchFamily="66" charset="0"/>
                <a:ea typeface="宋体" panose="02010600030101010101" pitchFamily="2" charset="-122"/>
              </a:rPr>
              <a:t>+</a:t>
            </a:r>
            <a:r>
              <a:rPr lang="en-US" altLang="zh-CN" sz="2400" b="0" i="1" dirty="0">
                <a:solidFill>
                  <a:schemeClr val="tx1"/>
                </a:solidFill>
                <a:latin typeface="Comic Sans MS" panose="030F0702030302020204" pitchFamily="66" charset="0"/>
                <a:ea typeface="宋体" panose="02010600030101010101" pitchFamily="2" charset="-122"/>
              </a:rPr>
              <a:t>T</a:t>
            </a:r>
            <a:r>
              <a:rPr lang="en-US" altLang="zh-CN" sz="2400" b="0" dirty="0">
                <a:solidFill>
                  <a:schemeClr val="tx1"/>
                </a:solidFill>
                <a:latin typeface="Comic Sans MS" panose="030F0702030302020204" pitchFamily="66" charset="0"/>
                <a:ea typeface="宋体" panose="02010600030101010101" pitchFamily="2" charset="-122"/>
              </a:rPr>
              <a:t>(</a:t>
            </a:r>
            <a:r>
              <a:rPr lang="en-US" altLang="zh-CN" sz="2400" b="0" i="1" dirty="0">
                <a:solidFill>
                  <a:schemeClr val="tx1"/>
                </a:solidFill>
                <a:latin typeface="Comic Sans MS" panose="030F0702030302020204" pitchFamily="66" charset="0"/>
                <a:ea typeface="宋体" panose="02010600030101010101" pitchFamily="2" charset="-122"/>
              </a:rPr>
              <a:t>n</a:t>
            </a:r>
            <a:r>
              <a:rPr lang="en-US" altLang="zh-CN" sz="2400" b="0" dirty="0">
                <a:solidFill>
                  <a:schemeClr val="tx1"/>
                </a:solidFill>
                <a:latin typeface="Comic Sans MS" panose="030F0702030302020204" pitchFamily="66" charset="0"/>
                <a:ea typeface="宋体" panose="02010600030101010101" pitchFamily="2" charset="-122"/>
              </a:rPr>
              <a:t>))</a:t>
            </a:r>
            <a:r>
              <a:rPr lang="zh-CN" altLang="en-US" sz="2400" b="0" dirty="0">
                <a:solidFill>
                  <a:schemeClr val="tx1"/>
                </a:solidFill>
                <a:latin typeface="Comic Sans MS" panose="030F0702030302020204" pitchFamily="66" charset="0"/>
                <a:ea typeface="宋体" panose="02010600030101010101" pitchFamily="2" charset="-122"/>
              </a:rPr>
              <a:t>内执行完成。</a:t>
            </a:r>
            <a:endParaRPr lang="zh-CN" altLang="en-US" sz="2400" b="0" dirty="0">
              <a:solidFill>
                <a:schemeClr val="tx1"/>
              </a:solidFill>
              <a:latin typeface="Comic Sans MS" panose="030F0702030302020204" pitchFamily="66" charset="0"/>
              <a:ea typeface="宋体" panose="02010600030101010101" pitchFamily="2" charset="-122"/>
            </a:endParaRPr>
          </a:p>
          <a:p>
            <a:pPr marL="533400" indent="-533400">
              <a:buFont typeface="Wingdings" panose="05000000000000000000" pitchFamily="2" charset="2"/>
              <a:buNone/>
            </a:pPr>
            <a:r>
              <a:rPr lang="zh-CN" altLang="en-US" sz="2400" b="0" dirty="0">
                <a:solidFill>
                  <a:schemeClr val="tx1"/>
                </a:solidFill>
                <a:latin typeface="Comic Sans MS" panose="030F0702030302020204" pitchFamily="66" charset="0"/>
                <a:ea typeface="宋体" panose="02010600030101010101" pitchFamily="2" charset="-122"/>
              </a:rPr>
              <a:t>      证明：设时刻                并行算法</a:t>
            </a:r>
            <a:r>
              <a:rPr lang="en-US" altLang="zh-CN" sz="2400" b="0" dirty="0">
                <a:solidFill>
                  <a:schemeClr val="tx1"/>
                </a:solidFill>
                <a:latin typeface="Comic Sans MS" panose="030F0702030302020204" pitchFamily="66" charset="0"/>
                <a:ea typeface="宋体" panose="02010600030101010101" pitchFamily="2" charset="-122"/>
              </a:rPr>
              <a:t>A</a:t>
            </a:r>
            <a:r>
              <a:rPr lang="zh-CN" altLang="en-US" sz="2400" b="0" dirty="0">
                <a:solidFill>
                  <a:schemeClr val="tx1"/>
                </a:solidFill>
                <a:latin typeface="Comic Sans MS" panose="030F0702030302020204" pitchFamily="66" charset="0"/>
                <a:ea typeface="宋体" panose="02010600030101010101" pitchFamily="2" charset="-122"/>
              </a:rPr>
              <a:t>做的工作量为</a:t>
            </a:r>
            <a:r>
              <a:rPr lang="en-US" altLang="zh-CN" sz="2000" b="0" i="1" dirty="0" err="1">
                <a:solidFill>
                  <a:schemeClr val="tx1"/>
                </a:solidFill>
                <a:latin typeface="Comic Sans MS" panose="030F0702030302020204" pitchFamily="66" charset="0"/>
                <a:ea typeface="宋体" panose="02010600030101010101" pitchFamily="2" charset="-122"/>
              </a:rPr>
              <a:t>W</a:t>
            </a:r>
            <a:r>
              <a:rPr lang="en-US" altLang="zh-CN" sz="2000" b="0" i="1" baseline="-25000" dirty="0" err="1">
                <a:solidFill>
                  <a:schemeClr val="tx1"/>
                </a:solidFill>
                <a:latin typeface="Comic Sans MS" panose="030F0702030302020204" pitchFamily="66" charset="0"/>
                <a:ea typeface="宋体" panose="02010600030101010101" pitchFamily="2" charset="-122"/>
              </a:rPr>
              <a:t>i</a:t>
            </a:r>
            <a:r>
              <a:rPr lang="en-US" altLang="zh-CN" sz="2400" b="0" dirty="0">
                <a:solidFill>
                  <a:schemeClr val="tx1"/>
                </a:solidFill>
                <a:latin typeface="Comic Sans MS" panose="030F0702030302020204" pitchFamily="66" charset="0"/>
                <a:ea typeface="宋体" panose="02010600030101010101" pitchFamily="2" charset="-122"/>
              </a:rPr>
              <a:t>(</a:t>
            </a:r>
            <a:r>
              <a:rPr lang="zh-CN" altLang="en-US" sz="2400" b="0" dirty="0">
                <a:solidFill>
                  <a:schemeClr val="tx1"/>
                </a:solidFill>
                <a:latin typeface="Comic Sans MS" panose="030F0702030302020204" pitchFamily="66" charset="0"/>
                <a:ea typeface="宋体" panose="02010600030101010101" pitchFamily="2" charset="-122"/>
              </a:rPr>
              <a:t>即在</a:t>
            </a:r>
            <a:r>
              <a:rPr lang="en-US" altLang="zh-CN" sz="2400" b="0" dirty="0">
                <a:solidFill>
                  <a:schemeClr val="tx1"/>
                </a:solidFill>
                <a:latin typeface="Comic Sans MS" panose="030F0702030302020204" pitchFamily="66" charset="0"/>
                <a:ea typeface="宋体" panose="02010600030101010101" pitchFamily="2" charset="-122"/>
              </a:rPr>
              <a:t>(i-1, </a:t>
            </a:r>
            <a:r>
              <a:rPr lang="en-US" altLang="zh-CN" sz="2400" b="0" dirty="0" err="1">
                <a:solidFill>
                  <a:schemeClr val="tx1"/>
                </a:solidFill>
                <a:latin typeface="Comic Sans MS" panose="030F0702030302020204" pitchFamily="66" charset="0"/>
                <a:ea typeface="宋体" panose="02010600030101010101" pitchFamily="2" charset="-122"/>
              </a:rPr>
              <a:t>i</a:t>
            </a:r>
            <a:r>
              <a:rPr lang="en-US" altLang="zh-CN" sz="2400" b="0" dirty="0">
                <a:solidFill>
                  <a:schemeClr val="tx1"/>
                </a:solidFill>
                <a:latin typeface="Comic Sans MS" panose="030F0702030302020204" pitchFamily="66" charset="0"/>
                <a:ea typeface="宋体" panose="02010600030101010101" pitchFamily="2" charset="-122"/>
              </a:rPr>
              <a:t>]</a:t>
            </a:r>
            <a:r>
              <a:rPr lang="zh-CN" altLang="en-US" sz="2400" b="0" dirty="0">
                <a:solidFill>
                  <a:schemeClr val="tx1"/>
                </a:solidFill>
                <a:latin typeface="Comic Sans MS" panose="030F0702030302020204" pitchFamily="66" charset="0"/>
                <a:ea typeface="宋体" panose="02010600030101010101" pitchFamily="2" charset="-122"/>
              </a:rPr>
              <a:t>时段内的工作量</a:t>
            </a:r>
            <a:r>
              <a:rPr lang="en-US" altLang="zh-CN" sz="2400" b="0" dirty="0">
                <a:solidFill>
                  <a:schemeClr val="tx1"/>
                </a:solidFill>
                <a:latin typeface="Comic Sans MS" panose="030F0702030302020204" pitchFamily="66" charset="0"/>
                <a:ea typeface="宋体" panose="02010600030101010101" pitchFamily="2" charset="-122"/>
              </a:rPr>
              <a:t>)</a:t>
            </a:r>
            <a:endParaRPr lang="en-US" altLang="zh-CN" sz="2400" b="0" dirty="0">
              <a:solidFill>
                <a:schemeClr val="tx1"/>
              </a:solidFill>
              <a:latin typeface="Comic Sans MS" panose="030F0702030302020204" pitchFamily="66" charset="0"/>
              <a:ea typeface="宋体" panose="02010600030101010101" pitchFamily="2" charset="-122"/>
            </a:endParaRPr>
          </a:p>
          <a:p>
            <a:pPr marL="533400" indent="-533400">
              <a:buFont typeface="Wingdings" panose="05000000000000000000" pitchFamily="2" charset="2"/>
              <a:buNone/>
            </a:pPr>
            <a:r>
              <a:rPr lang="en-US" altLang="zh-CN" sz="2400" b="0" dirty="0">
                <a:solidFill>
                  <a:schemeClr val="tx1"/>
                </a:solidFill>
                <a:latin typeface="Comic Sans MS" panose="030F0702030302020204" pitchFamily="66" charset="0"/>
                <a:ea typeface="宋体" panose="02010600030101010101" pitchFamily="2" charset="-122"/>
              </a:rPr>
              <a:t>         ==&gt;</a:t>
            </a:r>
            <a:r>
              <a:rPr lang="zh-CN" altLang="en-US" sz="2400" b="0" dirty="0">
                <a:solidFill>
                  <a:schemeClr val="tx1"/>
                </a:solidFill>
                <a:latin typeface="Comic Sans MS" panose="030F0702030302020204" pitchFamily="66" charset="0"/>
                <a:ea typeface="宋体" panose="02010600030101010101" pitchFamily="2" charset="-122"/>
              </a:rPr>
              <a:t>用</a:t>
            </a:r>
            <a:r>
              <a:rPr lang="en-US" altLang="zh-CN" sz="2400" b="0" i="1" dirty="0">
                <a:solidFill>
                  <a:schemeClr val="tx1"/>
                </a:solidFill>
                <a:latin typeface="Comic Sans MS" panose="030F0702030302020204" pitchFamily="66" charset="0"/>
                <a:ea typeface="宋体" panose="02010600030101010101" pitchFamily="2" charset="-122"/>
              </a:rPr>
              <a:t>p</a:t>
            </a:r>
            <a:r>
              <a:rPr lang="zh-CN" altLang="en-US" sz="2400" b="0" dirty="0">
                <a:solidFill>
                  <a:schemeClr val="tx1"/>
                </a:solidFill>
                <a:latin typeface="Comic Sans MS" panose="030F0702030302020204" pitchFamily="66" charset="0"/>
                <a:ea typeface="宋体" panose="02010600030101010101" pitchFamily="2" charset="-122"/>
              </a:rPr>
              <a:t>台处理器去完成并行算法</a:t>
            </a:r>
            <a:r>
              <a:rPr lang="en-US" altLang="zh-CN" sz="2400" b="0" dirty="0">
                <a:solidFill>
                  <a:schemeClr val="tx1"/>
                </a:solidFill>
                <a:latin typeface="Comic Sans MS" panose="030F0702030302020204" pitchFamily="66" charset="0"/>
                <a:ea typeface="宋体" panose="02010600030101010101" pitchFamily="2" charset="-122"/>
              </a:rPr>
              <a:t>A</a:t>
            </a:r>
            <a:r>
              <a:rPr lang="zh-CN" altLang="en-US" sz="2400" b="0" dirty="0">
                <a:solidFill>
                  <a:schemeClr val="tx1"/>
                </a:solidFill>
                <a:latin typeface="Comic Sans MS" panose="030F0702030302020204" pitchFamily="66" charset="0"/>
                <a:ea typeface="宋体" panose="02010600030101010101" pitchFamily="2" charset="-122"/>
              </a:rPr>
              <a:t>的第</a:t>
            </a:r>
            <a:r>
              <a:rPr lang="en-US" altLang="zh-CN" sz="2400" b="0" dirty="0" err="1">
                <a:solidFill>
                  <a:schemeClr val="tx1"/>
                </a:solidFill>
                <a:latin typeface="Comic Sans MS" panose="030F0702030302020204" pitchFamily="66" charset="0"/>
                <a:ea typeface="宋体" panose="02010600030101010101" pitchFamily="2" charset="-122"/>
              </a:rPr>
              <a:t>i</a:t>
            </a:r>
            <a:r>
              <a:rPr lang="zh-CN" altLang="en-US" sz="2400" b="0" dirty="0">
                <a:solidFill>
                  <a:schemeClr val="tx1"/>
                </a:solidFill>
                <a:latin typeface="Comic Sans MS" panose="030F0702030302020204" pitchFamily="66" charset="0"/>
                <a:ea typeface="宋体" panose="02010600030101010101" pitchFamily="2" charset="-122"/>
              </a:rPr>
              <a:t>时刻工作量，需时间</a:t>
            </a:r>
            <a:endParaRPr lang="zh-CN" altLang="en-US" sz="2400" b="0" dirty="0">
              <a:solidFill>
                <a:schemeClr val="tx1"/>
              </a:solidFill>
              <a:latin typeface="Comic Sans MS" panose="030F0702030302020204" pitchFamily="66" charset="0"/>
              <a:ea typeface="宋体" panose="02010600030101010101" pitchFamily="2" charset="-122"/>
            </a:endParaRPr>
          </a:p>
          <a:p>
            <a:pPr marL="533400" indent="-533400">
              <a:buFont typeface="Wingdings" panose="05000000000000000000" pitchFamily="2" charset="2"/>
              <a:buNone/>
            </a:pPr>
            <a:r>
              <a:rPr lang="zh-CN" altLang="en-US" sz="2400" b="0" dirty="0">
                <a:solidFill>
                  <a:schemeClr val="tx1"/>
                </a:solidFill>
                <a:latin typeface="Comic Sans MS" panose="030F0702030302020204" pitchFamily="66" charset="0"/>
                <a:ea typeface="宋体" panose="02010600030101010101" pitchFamily="2" charset="-122"/>
              </a:rPr>
              <a:t>         </a:t>
            </a:r>
            <a:r>
              <a:rPr lang="en-US" altLang="zh-CN" sz="2400" b="0" dirty="0">
                <a:solidFill>
                  <a:schemeClr val="tx1"/>
                </a:solidFill>
                <a:latin typeface="Comic Sans MS" panose="030F0702030302020204" pitchFamily="66" charset="0"/>
                <a:ea typeface="宋体" panose="02010600030101010101" pitchFamily="2" charset="-122"/>
              </a:rPr>
              <a:t>==&gt;</a:t>
            </a:r>
            <a:r>
              <a:rPr lang="zh-CN" altLang="en-US" sz="2400" b="0" dirty="0">
                <a:solidFill>
                  <a:schemeClr val="tx1"/>
                </a:solidFill>
                <a:latin typeface="Comic Sans MS" panose="030F0702030302020204" pitchFamily="66" charset="0"/>
                <a:ea typeface="宋体" panose="02010600030101010101" pitchFamily="2" charset="-122"/>
              </a:rPr>
              <a:t>用</a:t>
            </a:r>
            <a:r>
              <a:rPr lang="en-US" altLang="zh-CN" sz="2400" b="0" i="1" dirty="0">
                <a:solidFill>
                  <a:schemeClr val="tx1"/>
                </a:solidFill>
                <a:latin typeface="Comic Sans MS" panose="030F0702030302020204" pitchFamily="66" charset="0"/>
                <a:ea typeface="宋体" panose="02010600030101010101" pitchFamily="2" charset="-122"/>
              </a:rPr>
              <a:t>p</a:t>
            </a:r>
            <a:r>
              <a:rPr lang="zh-CN" altLang="en-US" sz="2400" b="0" dirty="0">
                <a:solidFill>
                  <a:schemeClr val="tx1"/>
                </a:solidFill>
                <a:latin typeface="Comic Sans MS" panose="030F0702030302020204" pitchFamily="66" charset="0"/>
                <a:ea typeface="宋体" panose="02010600030101010101" pitchFamily="2" charset="-122"/>
              </a:rPr>
              <a:t>台处理器模拟并行算法</a:t>
            </a:r>
            <a:r>
              <a:rPr lang="en-US" altLang="zh-CN" sz="2400" b="0" dirty="0">
                <a:solidFill>
                  <a:schemeClr val="tx1"/>
                </a:solidFill>
                <a:latin typeface="Comic Sans MS" panose="030F0702030302020204" pitchFamily="66" charset="0"/>
                <a:ea typeface="宋体" panose="02010600030101010101" pitchFamily="2" charset="-122"/>
              </a:rPr>
              <a:t>A</a:t>
            </a:r>
            <a:r>
              <a:rPr lang="zh-CN" altLang="en-US" sz="2400" b="0" dirty="0">
                <a:solidFill>
                  <a:schemeClr val="tx1"/>
                </a:solidFill>
                <a:latin typeface="Comic Sans MS" panose="030F0702030302020204" pitchFamily="66" charset="0"/>
                <a:ea typeface="宋体" panose="02010600030101010101" pitchFamily="2" charset="-122"/>
              </a:rPr>
              <a:t>的总时间为 </a:t>
            </a:r>
            <a:endParaRPr lang="zh-CN" altLang="en-US" sz="2400" b="0" dirty="0">
              <a:solidFill>
                <a:schemeClr val="tx1"/>
              </a:solidFill>
              <a:latin typeface="Comic Sans MS" panose="030F0702030302020204" pitchFamily="66" charset="0"/>
              <a:ea typeface="宋体" panose="02010600030101010101" pitchFamily="2" charset="-122"/>
            </a:endParaRPr>
          </a:p>
        </p:txBody>
      </p:sp>
      <p:sp>
        <p:nvSpPr>
          <p:cNvPr id="553989" name="Rectangle 5"/>
          <p:cNvSpPr>
            <a:spLocks noChangeArrowheads="1"/>
          </p:cNvSpPr>
          <p:nvPr/>
        </p:nvSpPr>
        <p:spPr bwMode="auto">
          <a:xfrm>
            <a:off x="0" y="3328988"/>
            <a:ext cx="128305" cy="328295"/>
          </a:xfrm>
          <a:prstGeom prst="rect">
            <a:avLst/>
          </a:prstGeom>
          <a:noFill/>
          <a:ln w="12700">
            <a:noFill/>
            <a:miter lim="800000"/>
          </a:ln>
          <a:effectLst/>
        </p:spPr>
        <p:txBody>
          <a:bodyPr wrap="none" lIns="63500" tIns="25400" rIns="63500" bIns="25400" anchor="ctr">
            <a:spAutoFit/>
          </a:bodyPr>
          <a:lstStyle/>
          <a:p>
            <a:endParaRPr lang="zh-CN" altLang="en-US"/>
          </a:p>
        </p:txBody>
      </p:sp>
      <p:graphicFrame>
        <p:nvGraphicFramePr>
          <p:cNvPr id="553988" name="Object 4"/>
          <p:cNvGraphicFramePr>
            <a:graphicFrameLocks noChangeAspect="1"/>
          </p:cNvGraphicFramePr>
          <p:nvPr/>
        </p:nvGraphicFramePr>
        <p:xfrm>
          <a:off x="2928926" y="3071810"/>
          <a:ext cx="1427285" cy="349250"/>
        </p:xfrm>
        <a:graphic>
          <a:graphicData uri="http://schemas.openxmlformats.org/presentationml/2006/ole">
            <mc:AlternateContent xmlns:mc="http://schemas.openxmlformats.org/markup-compatibility/2006">
              <mc:Choice xmlns:v="urn:schemas-microsoft-com:vml" Requires="v">
                <p:oleObj spid="_x0000_s1025" name="公式" r:id="rId1" imgW="21336000" imgH="4876800" progId="Equation.3">
                  <p:embed/>
                </p:oleObj>
              </mc:Choice>
              <mc:Fallback>
                <p:oleObj name="公式" r:id="rId1" imgW="21336000" imgH="4876800" progId="Equation.3">
                  <p:embed/>
                  <p:pic>
                    <p:nvPicPr>
                      <p:cNvPr id="0" name="图片 1024"/>
                      <p:cNvPicPr>
                        <a:picLocks noChangeAspect="1"/>
                      </p:cNvPicPr>
                      <p:nvPr/>
                    </p:nvPicPr>
                    <p:blipFill>
                      <a:blip r:embed="rId2"/>
                      <a:stretch>
                        <a:fillRect/>
                      </a:stretch>
                    </p:blipFill>
                    <p:spPr>
                      <a:xfrm>
                        <a:off x="2928926" y="3071810"/>
                        <a:ext cx="1427285" cy="349250"/>
                      </a:xfrm>
                      <a:prstGeom prst="rect">
                        <a:avLst/>
                      </a:prstGeom>
                      <a:noFill/>
                      <a:ln w="9525">
                        <a:noFill/>
                      </a:ln>
                    </p:spPr>
                  </p:pic>
                </p:oleObj>
              </mc:Fallback>
            </mc:AlternateContent>
          </a:graphicData>
        </a:graphic>
      </p:graphicFrame>
      <p:sp>
        <p:nvSpPr>
          <p:cNvPr id="553990" name="Rectangle 6"/>
          <p:cNvSpPr>
            <a:spLocks noChangeArrowheads="1"/>
          </p:cNvSpPr>
          <p:nvPr/>
        </p:nvSpPr>
        <p:spPr bwMode="auto">
          <a:xfrm>
            <a:off x="0" y="3529013"/>
            <a:ext cx="128305" cy="328295"/>
          </a:xfrm>
          <a:prstGeom prst="rect">
            <a:avLst/>
          </a:prstGeom>
          <a:noFill/>
          <a:ln w="12700">
            <a:noFill/>
            <a:miter lim="800000"/>
          </a:ln>
          <a:effectLst/>
        </p:spPr>
        <p:txBody>
          <a:bodyPr wrap="none" lIns="63500" tIns="25400" rIns="63500" bIns="25400" anchor="ctr">
            <a:spAutoFit/>
          </a:bodyPr>
          <a:lstStyle/>
          <a:p>
            <a:endParaRPr lang="zh-CN" altLang="en-US"/>
          </a:p>
        </p:txBody>
      </p:sp>
      <p:sp>
        <p:nvSpPr>
          <p:cNvPr id="553992" name="Rectangle 8"/>
          <p:cNvSpPr>
            <a:spLocks noChangeArrowheads="1"/>
          </p:cNvSpPr>
          <p:nvPr/>
        </p:nvSpPr>
        <p:spPr bwMode="auto">
          <a:xfrm>
            <a:off x="0" y="3200400"/>
            <a:ext cx="128305" cy="328295"/>
          </a:xfrm>
          <a:prstGeom prst="rect">
            <a:avLst/>
          </a:prstGeom>
          <a:noFill/>
          <a:ln w="12700">
            <a:noFill/>
            <a:miter lim="800000"/>
          </a:ln>
          <a:effectLst/>
        </p:spPr>
        <p:txBody>
          <a:bodyPr wrap="none" lIns="63500" tIns="25400" rIns="63500" bIns="25400" anchor="ctr">
            <a:spAutoFit/>
          </a:bodyPr>
          <a:lstStyle/>
          <a:p>
            <a:endParaRPr lang="zh-CN" altLang="en-US"/>
          </a:p>
        </p:txBody>
      </p:sp>
      <p:graphicFrame>
        <p:nvGraphicFramePr>
          <p:cNvPr id="553991" name="Object 7"/>
          <p:cNvGraphicFramePr>
            <a:graphicFrameLocks noChangeAspect="1"/>
          </p:cNvGraphicFramePr>
          <p:nvPr/>
        </p:nvGraphicFramePr>
        <p:xfrm>
          <a:off x="2000232" y="4214818"/>
          <a:ext cx="342900" cy="457200"/>
        </p:xfrm>
        <a:graphic>
          <a:graphicData uri="http://schemas.openxmlformats.org/presentationml/2006/ole">
            <mc:AlternateContent xmlns:mc="http://schemas.openxmlformats.org/markup-compatibility/2006">
              <mc:Choice xmlns:v="urn:schemas-microsoft-com:vml" Requires="v">
                <p:oleObj spid="_x0000_s1026" name="公式" r:id="rId3" imgW="8839200" imgH="10972800" progId="Equation.3">
                  <p:embed/>
                </p:oleObj>
              </mc:Choice>
              <mc:Fallback>
                <p:oleObj name="公式" r:id="rId3" imgW="8839200" imgH="10972800" progId="Equation.3">
                  <p:embed/>
                  <p:pic>
                    <p:nvPicPr>
                      <p:cNvPr id="0" name="图片 1025"/>
                      <p:cNvPicPr>
                        <a:picLocks noChangeAspect="1"/>
                      </p:cNvPicPr>
                      <p:nvPr/>
                    </p:nvPicPr>
                    <p:blipFill>
                      <a:blip r:embed="rId4"/>
                      <a:stretch>
                        <a:fillRect/>
                      </a:stretch>
                    </p:blipFill>
                    <p:spPr>
                      <a:xfrm>
                        <a:off x="2000232" y="4214818"/>
                        <a:ext cx="342900" cy="457200"/>
                      </a:xfrm>
                      <a:prstGeom prst="rect">
                        <a:avLst/>
                      </a:prstGeom>
                      <a:noFill/>
                      <a:ln w="9525">
                        <a:noFill/>
                      </a:ln>
                    </p:spPr>
                  </p:pic>
                </p:oleObj>
              </mc:Fallback>
            </mc:AlternateContent>
          </a:graphicData>
        </a:graphic>
      </p:graphicFrame>
      <p:sp>
        <p:nvSpPr>
          <p:cNvPr id="553994" name="Rectangle 10"/>
          <p:cNvSpPr>
            <a:spLocks noChangeArrowheads="1"/>
          </p:cNvSpPr>
          <p:nvPr/>
        </p:nvSpPr>
        <p:spPr bwMode="auto">
          <a:xfrm>
            <a:off x="0" y="3186113"/>
            <a:ext cx="128305" cy="328295"/>
          </a:xfrm>
          <a:prstGeom prst="rect">
            <a:avLst/>
          </a:prstGeom>
          <a:noFill/>
          <a:ln w="12700">
            <a:noFill/>
            <a:miter lim="800000"/>
          </a:ln>
          <a:effectLst/>
        </p:spPr>
        <p:txBody>
          <a:bodyPr wrap="none" lIns="63500" tIns="25400" rIns="63500" bIns="25400" anchor="ctr">
            <a:spAutoFit/>
          </a:bodyPr>
          <a:lstStyle/>
          <a:p>
            <a:endParaRPr lang="zh-CN" altLang="en-US"/>
          </a:p>
        </p:txBody>
      </p:sp>
      <p:graphicFrame>
        <p:nvGraphicFramePr>
          <p:cNvPr id="553993" name="Object 9"/>
          <p:cNvGraphicFramePr>
            <a:graphicFrameLocks noChangeAspect="1"/>
          </p:cNvGraphicFramePr>
          <p:nvPr/>
        </p:nvGraphicFramePr>
        <p:xfrm>
          <a:off x="1846384" y="5159393"/>
          <a:ext cx="4919297" cy="769937"/>
        </p:xfrm>
        <a:graphic>
          <a:graphicData uri="http://schemas.openxmlformats.org/presentationml/2006/ole">
            <mc:AlternateContent xmlns:mc="http://schemas.openxmlformats.org/markup-compatibility/2006">
              <mc:Choice xmlns:v="urn:schemas-microsoft-com:vml" Requires="v">
                <p:oleObj spid="_x0000_s1027" name="公式" r:id="rId5" imgW="80772000" imgH="11582400" progId="Equation.3">
                  <p:embed/>
                </p:oleObj>
              </mc:Choice>
              <mc:Fallback>
                <p:oleObj name="公式" r:id="rId5" imgW="80772000" imgH="11582400" progId="Equation.3">
                  <p:embed/>
                  <p:pic>
                    <p:nvPicPr>
                      <p:cNvPr id="0" name="图片 1026"/>
                      <p:cNvPicPr>
                        <a:picLocks noChangeAspect="1"/>
                      </p:cNvPicPr>
                      <p:nvPr/>
                    </p:nvPicPr>
                    <p:blipFill>
                      <a:blip r:embed="rId6"/>
                      <a:stretch>
                        <a:fillRect/>
                      </a:stretch>
                    </p:blipFill>
                    <p:spPr>
                      <a:xfrm>
                        <a:off x="1846384" y="5159393"/>
                        <a:ext cx="4919297" cy="769937"/>
                      </a:xfrm>
                      <a:prstGeom prst="rect">
                        <a:avLst/>
                      </a:prstGeom>
                      <a:noFill/>
                      <a:ln w="9525">
                        <a:noFill/>
                      </a:ln>
                    </p:spPr>
                  </p:pic>
                </p:oleObj>
              </mc:Fallback>
            </mc:AlternateContent>
          </a:graphicData>
        </a:graphic>
      </p:graphicFrame>
      <p:sp>
        <p:nvSpPr>
          <p:cNvPr id="13" name="Rectangle 2"/>
          <p:cNvSpPr>
            <a:spLocks noGrp="1" noChangeArrowheads="1"/>
          </p:cNvSpPr>
          <p:nvPr>
            <p:ph type="title"/>
          </p:nvPr>
        </p:nvSpPr>
        <p:spPr>
          <a:xfrm>
            <a:off x="571472" y="500042"/>
            <a:ext cx="8385175" cy="528637"/>
          </a:xfrm>
        </p:spPr>
        <p:txBody>
          <a:bodyPr>
            <a:normAutofit fontScale="90000"/>
          </a:bodyPr>
          <a:lstStyle/>
          <a:p>
            <a:r>
              <a:rPr lang="zh-CN" altLang="en-US" sz="4400" dirty="0"/>
              <a:t> 并行算法的复杂性度量</a:t>
            </a:r>
            <a:endParaRPr lang="en-US" altLang="zh-CN" sz="44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53987">
                                            <p:txEl>
                                              <p:pRg st="2" end="2"/>
                                            </p:txEl>
                                          </p:spTgt>
                                        </p:tgtEl>
                                        <p:attrNameLst>
                                          <p:attrName>style.visibility</p:attrName>
                                        </p:attrNameLst>
                                      </p:cBhvr>
                                      <p:to>
                                        <p:strVal val="visible"/>
                                      </p:to>
                                    </p:set>
                                    <p:anim calcmode="lin" valueType="num">
                                      <p:cBhvr additive="base">
                                        <p:cTn id="7" dur="500" fill="hold"/>
                                        <p:tgtEl>
                                          <p:spTgt spid="553987">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5398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53988"/>
                                        </p:tgtEl>
                                        <p:attrNameLst>
                                          <p:attrName>style.visibility</p:attrName>
                                        </p:attrNameLst>
                                      </p:cBhvr>
                                      <p:to>
                                        <p:strVal val="visible"/>
                                      </p:to>
                                    </p:set>
                                    <p:anim calcmode="lin" valueType="num">
                                      <p:cBhvr additive="base">
                                        <p:cTn id="13" dur="500" fill="hold"/>
                                        <p:tgtEl>
                                          <p:spTgt spid="553988"/>
                                        </p:tgtEl>
                                        <p:attrNameLst>
                                          <p:attrName>ppt_x</p:attrName>
                                        </p:attrNameLst>
                                      </p:cBhvr>
                                      <p:tavLst>
                                        <p:tav tm="0">
                                          <p:val>
                                            <p:strVal val="#ppt_x"/>
                                          </p:val>
                                        </p:tav>
                                        <p:tav tm="100000">
                                          <p:val>
                                            <p:strVal val="#ppt_x"/>
                                          </p:val>
                                        </p:tav>
                                      </p:tavLst>
                                    </p:anim>
                                    <p:anim calcmode="lin" valueType="num">
                                      <p:cBhvr additive="base">
                                        <p:cTn id="14" dur="500" fill="hold"/>
                                        <p:tgtEl>
                                          <p:spTgt spid="55398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53987">
                                            <p:txEl>
                                              <p:pRg st="3" end="3"/>
                                            </p:txEl>
                                          </p:spTgt>
                                        </p:tgtEl>
                                        <p:attrNameLst>
                                          <p:attrName>style.visibility</p:attrName>
                                        </p:attrNameLst>
                                      </p:cBhvr>
                                      <p:to>
                                        <p:strVal val="visible"/>
                                      </p:to>
                                    </p:set>
                                    <p:anim calcmode="lin" valueType="num">
                                      <p:cBhvr additive="base">
                                        <p:cTn id="19" dur="500" fill="hold"/>
                                        <p:tgtEl>
                                          <p:spTgt spid="55398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5398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53991"/>
                                        </p:tgtEl>
                                        <p:attrNameLst>
                                          <p:attrName>style.visibility</p:attrName>
                                        </p:attrNameLst>
                                      </p:cBhvr>
                                      <p:to>
                                        <p:strVal val="visible"/>
                                      </p:to>
                                    </p:set>
                                    <p:anim calcmode="lin" valueType="num">
                                      <p:cBhvr additive="base">
                                        <p:cTn id="25" dur="500" fill="hold"/>
                                        <p:tgtEl>
                                          <p:spTgt spid="553991"/>
                                        </p:tgtEl>
                                        <p:attrNameLst>
                                          <p:attrName>ppt_x</p:attrName>
                                        </p:attrNameLst>
                                      </p:cBhvr>
                                      <p:tavLst>
                                        <p:tav tm="0">
                                          <p:val>
                                            <p:strVal val="#ppt_x"/>
                                          </p:val>
                                        </p:tav>
                                        <p:tav tm="100000">
                                          <p:val>
                                            <p:strVal val="#ppt_x"/>
                                          </p:val>
                                        </p:tav>
                                      </p:tavLst>
                                    </p:anim>
                                    <p:anim calcmode="lin" valueType="num">
                                      <p:cBhvr additive="base">
                                        <p:cTn id="26" dur="500" fill="hold"/>
                                        <p:tgtEl>
                                          <p:spTgt spid="553991"/>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53987">
                                            <p:txEl>
                                              <p:pRg st="4" end="4"/>
                                            </p:txEl>
                                          </p:spTgt>
                                        </p:tgtEl>
                                        <p:attrNameLst>
                                          <p:attrName>style.visibility</p:attrName>
                                        </p:attrNameLst>
                                      </p:cBhvr>
                                      <p:to>
                                        <p:strVal val="visible"/>
                                      </p:to>
                                    </p:set>
                                    <p:anim calcmode="lin" valueType="num">
                                      <p:cBhvr additive="base">
                                        <p:cTn id="31" dur="500" fill="hold"/>
                                        <p:tgtEl>
                                          <p:spTgt spid="55398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5398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53993"/>
                                        </p:tgtEl>
                                        <p:attrNameLst>
                                          <p:attrName>style.visibility</p:attrName>
                                        </p:attrNameLst>
                                      </p:cBhvr>
                                      <p:to>
                                        <p:strVal val="visible"/>
                                      </p:to>
                                    </p:set>
                                    <p:anim calcmode="lin" valueType="num">
                                      <p:cBhvr additive="base">
                                        <p:cTn id="37" dur="500" fill="hold"/>
                                        <p:tgtEl>
                                          <p:spTgt spid="553993"/>
                                        </p:tgtEl>
                                        <p:attrNameLst>
                                          <p:attrName>ppt_x</p:attrName>
                                        </p:attrNameLst>
                                      </p:cBhvr>
                                      <p:tavLst>
                                        <p:tav tm="0">
                                          <p:val>
                                            <p:strVal val="#ppt_x"/>
                                          </p:val>
                                        </p:tav>
                                        <p:tav tm="100000">
                                          <p:val>
                                            <p:strVal val="#ppt_x"/>
                                          </p:val>
                                        </p:tav>
                                      </p:tavLst>
                                    </p:anim>
                                    <p:anim calcmode="lin" valueType="num">
                                      <p:cBhvr additive="base">
                                        <p:cTn id="38" dur="500" fill="hold"/>
                                        <p:tgtEl>
                                          <p:spTgt spid="55399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034" name="Rectangle 2"/>
          <p:cNvSpPr>
            <a:spLocks noGrp="1" noChangeArrowheads="1"/>
          </p:cNvSpPr>
          <p:nvPr>
            <p:ph type="title"/>
          </p:nvPr>
        </p:nvSpPr>
        <p:spPr>
          <a:xfrm>
            <a:off x="357188" y="500063"/>
            <a:ext cx="8316912" cy="528637"/>
          </a:xfrm>
        </p:spPr>
        <p:txBody>
          <a:bodyPr>
            <a:normAutofit fontScale="90000"/>
          </a:bodyPr>
          <a:lstStyle/>
          <a:p>
            <a:pPr eaLnBrk="1" fontAlgn="auto" hangingPunct="1">
              <a:spcAft>
                <a:spcPts val="0"/>
              </a:spcAft>
              <a:defRPr/>
            </a:pPr>
            <a:r>
              <a:rPr lang="zh-CN" altLang="en-US" sz="3200" dirty="0" smtClean="0">
                <a:solidFill>
                  <a:schemeClr val="tx2">
                    <a:satMod val="200000"/>
                  </a:schemeClr>
                </a:solidFill>
              </a:rPr>
              <a:t>并行算法</a:t>
            </a:r>
            <a:r>
              <a:rPr lang="zh-CN" altLang="en-US" sz="3200" dirty="0">
                <a:solidFill>
                  <a:schemeClr val="tx2">
                    <a:satMod val="200000"/>
                  </a:schemeClr>
                </a:solidFill>
              </a:rPr>
              <a:t>的</a:t>
            </a:r>
            <a:r>
              <a:rPr lang="en-US" altLang="zh-CN" sz="3200" dirty="0">
                <a:solidFill>
                  <a:schemeClr val="tx2">
                    <a:satMod val="200000"/>
                  </a:schemeClr>
                </a:solidFill>
              </a:rPr>
              <a:t>WT</a:t>
            </a:r>
            <a:r>
              <a:rPr lang="zh-CN" altLang="en-US" sz="3200" dirty="0">
                <a:solidFill>
                  <a:schemeClr val="tx2">
                    <a:satMod val="200000"/>
                  </a:schemeClr>
                </a:solidFill>
              </a:rPr>
              <a:t>表示</a:t>
            </a:r>
            <a:endParaRPr lang="ko-KR" altLang="en-US" sz="3200" dirty="0">
              <a:solidFill>
                <a:schemeClr val="tx2">
                  <a:satMod val="200000"/>
                </a:schemeClr>
              </a:solidFill>
            </a:endParaRPr>
          </a:p>
        </p:txBody>
      </p:sp>
      <p:sp>
        <p:nvSpPr>
          <p:cNvPr id="41987" name="Rectangle 3"/>
          <p:cNvSpPr>
            <a:spLocks noGrp="1" noChangeArrowheads="1"/>
          </p:cNvSpPr>
          <p:nvPr>
            <p:ph idx="1"/>
          </p:nvPr>
        </p:nvSpPr>
        <p:spPr>
          <a:xfrm>
            <a:off x="533400" y="1689100"/>
            <a:ext cx="7894638" cy="3382963"/>
          </a:xfrm>
        </p:spPr>
        <p:txBody>
          <a:bodyPr lIns="63500"/>
          <a:lstStyle/>
          <a:p>
            <a:pPr marL="533400" indent="-533400" eaLnBrk="1" hangingPunct="1"/>
            <a:r>
              <a:rPr lang="en-US" altLang="zh-CN" smtClean="0">
                <a:latin typeface="Comic Sans MS" panose="030F0702030302020204" pitchFamily="66" charset="0"/>
              </a:rPr>
              <a:t>Brent</a:t>
            </a:r>
            <a:r>
              <a:rPr lang="zh-CN" altLang="en-US" smtClean="0">
                <a:latin typeface="Comic Sans MS" panose="030F0702030302020204" pitchFamily="66" charset="0"/>
              </a:rPr>
              <a:t>定理</a:t>
            </a:r>
            <a:endParaRPr lang="zh-CN" altLang="en-US" smtClean="0">
              <a:latin typeface="Comic Sans MS" panose="030F0702030302020204" pitchFamily="66" charset="0"/>
            </a:endParaRPr>
          </a:p>
          <a:p>
            <a:pPr marL="533400" indent="-533400" eaLnBrk="1" hangingPunct="1">
              <a:buFont typeface="Wingdings" panose="05000000000000000000" pitchFamily="2" charset="2"/>
              <a:buNone/>
            </a:pPr>
            <a:r>
              <a:rPr lang="zh-CN" altLang="en-US" sz="2400" smtClean="0"/>
              <a:t>      注：</a:t>
            </a:r>
            <a:endParaRPr lang="zh-CN" altLang="en-US" sz="2400" smtClean="0"/>
          </a:p>
          <a:p>
            <a:pPr marL="533400" indent="-533400" eaLnBrk="1" hangingPunct="1">
              <a:buFont typeface="Wingdings" panose="05000000000000000000" pitchFamily="2" charset="2"/>
              <a:buNone/>
            </a:pPr>
            <a:r>
              <a:rPr lang="en-US" altLang="zh-CN" sz="2400" smtClean="0"/>
              <a:t>        (1)</a:t>
            </a:r>
            <a:r>
              <a:rPr lang="zh-CN" altLang="en-US" sz="2400" smtClean="0"/>
              <a:t>揭示了并行算法工作量和运行时间的关系；</a:t>
            </a:r>
            <a:endParaRPr lang="zh-CN" altLang="en-US" sz="2400" smtClean="0"/>
          </a:p>
          <a:p>
            <a:pPr marL="533400" indent="-533400" eaLnBrk="1" hangingPunct="1">
              <a:buFont typeface="Wingdings" panose="05000000000000000000" pitchFamily="2" charset="2"/>
              <a:buNone/>
            </a:pPr>
            <a:r>
              <a:rPr lang="zh-CN" altLang="en-US" sz="2400" smtClean="0"/>
              <a:t>        </a:t>
            </a:r>
            <a:r>
              <a:rPr lang="en-US" altLang="zh-CN" sz="2400" smtClean="0"/>
              <a:t>(2)</a:t>
            </a:r>
            <a:r>
              <a:rPr lang="zh-CN" altLang="en-US" sz="2400" smtClean="0"/>
              <a:t>提供了并行算法的</a:t>
            </a:r>
            <a:r>
              <a:rPr lang="en-US" altLang="zh-CN" sz="2400" smtClean="0"/>
              <a:t>WT(Work-Time)</a:t>
            </a:r>
            <a:r>
              <a:rPr lang="zh-CN" altLang="en-US" sz="2400" smtClean="0"/>
              <a:t>表示方法；</a:t>
            </a:r>
            <a:endParaRPr lang="zh-CN" altLang="en-US" sz="2400" smtClean="0"/>
          </a:p>
          <a:p>
            <a:pPr marL="533400" indent="-533400" eaLnBrk="1" hangingPunct="1">
              <a:buFont typeface="Wingdings" panose="05000000000000000000" pitchFamily="2" charset="2"/>
              <a:buNone/>
            </a:pPr>
            <a:r>
              <a:rPr lang="en-US" altLang="zh-CN" sz="2400" smtClean="0"/>
              <a:t>        (3)</a:t>
            </a:r>
            <a:r>
              <a:rPr lang="zh-CN" altLang="en-US" sz="2400" smtClean="0"/>
              <a:t>告诉我们：设计并行算法时应尽可能将每个时间步的工作量均匀地分摊给</a:t>
            </a:r>
            <a:r>
              <a:rPr lang="en-US" altLang="zh-CN" sz="2400" i="1" smtClean="0"/>
              <a:t>p</a:t>
            </a:r>
            <a:r>
              <a:rPr lang="zh-CN" altLang="en-US" sz="2400" smtClean="0"/>
              <a:t>台处理器，使各处理器处于活跃状态。</a:t>
            </a:r>
            <a:endParaRPr lang="zh-CN" altLang="en-US" sz="2400" smtClean="0"/>
          </a:p>
        </p:txBody>
      </p:sp>
      <p:sp>
        <p:nvSpPr>
          <p:cNvPr id="41988" name="日期占位符 3"/>
          <p:cNvSpPr>
            <a:spLocks noGrp="1"/>
          </p:cNvSpPr>
          <p:nvPr>
            <p:ph type="dt" sz="quarter" idx="10"/>
          </p:nvPr>
        </p:nvSpPr>
        <p:spPr bwMode="auto">
          <a:xfrm>
            <a:off x="685800" y="6248400"/>
            <a:ext cx="1905000" cy="457200"/>
          </a:xfrm>
          <a:noFill/>
          <a:ln>
            <a:miter lim="800000"/>
          </a:ln>
        </p:spPr>
        <p:txBody>
          <a:bodyPr wrap="square" lIns="91440" tIns="45720" rIns="91440" bIns="45720" numCol="1" anchor="t" anchorCtr="0" compatLnSpc="1"/>
          <a:lstStyle/>
          <a:p>
            <a:fld id="{915D6611-03B1-476E-8443-B56AFEB302F5}" type="datetime1">
              <a:rPr lang="zh-CN" altLang="en-US" smtClean="0"/>
            </a:fld>
            <a:endParaRPr lang="en-US" altLang="ko-KR" smtClean="0"/>
          </a:p>
        </p:txBody>
      </p:sp>
      <p:sp>
        <p:nvSpPr>
          <p:cNvPr id="41989" name="Rectangle 4"/>
          <p:cNvSpPr>
            <a:spLocks noChangeArrowheads="1"/>
          </p:cNvSpPr>
          <p:nvPr/>
        </p:nvSpPr>
        <p:spPr bwMode="auto">
          <a:xfrm>
            <a:off x="0" y="3328988"/>
            <a:ext cx="128588" cy="420687"/>
          </a:xfrm>
          <a:prstGeom prst="rect">
            <a:avLst/>
          </a:prstGeom>
          <a:noFill/>
          <a:ln w="12700">
            <a:noFill/>
            <a:miter lim="800000"/>
          </a:ln>
        </p:spPr>
        <p:txBody>
          <a:bodyPr wrap="none" lIns="63500" tIns="25400" rIns="63500" bIns="25400" anchor="ctr">
            <a:spAutoFit/>
          </a:bodyPr>
          <a:lstStyle/>
          <a:p>
            <a:endParaRPr lang="zh-CN" altLang="en-US"/>
          </a:p>
        </p:txBody>
      </p:sp>
      <p:sp>
        <p:nvSpPr>
          <p:cNvPr id="41990" name="Rectangle 6"/>
          <p:cNvSpPr>
            <a:spLocks noChangeArrowheads="1"/>
          </p:cNvSpPr>
          <p:nvPr/>
        </p:nvSpPr>
        <p:spPr bwMode="auto">
          <a:xfrm>
            <a:off x="0" y="3529013"/>
            <a:ext cx="128588" cy="420687"/>
          </a:xfrm>
          <a:prstGeom prst="rect">
            <a:avLst/>
          </a:prstGeom>
          <a:noFill/>
          <a:ln w="12700">
            <a:noFill/>
            <a:miter lim="800000"/>
          </a:ln>
        </p:spPr>
        <p:txBody>
          <a:bodyPr wrap="none" lIns="63500" tIns="25400" rIns="63500" bIns="25400" anchor="ctr">
            <a:spAutoFit/>
          </a:bodyPr>
          <a:lstStyle/>
          <a:p>
            <a:endParaRPr lang="zh-CN" altLang="en-US"/>
          </a:p>
        </p:txBody>
      </p:sp>
      <p:sp>
        <p:nvSpPr>
          <p:cNvPr id="41991" name="Rectangle 7"/>
          <p:cNvSpPr>
            <a:spLocks noChangeArrowheads="1"/>
          </p:cNvSpPr>
          <p:nvPr/>
        </p:nvSpPr>
        <p:spPr bwMode="auto">
          <a:xfrm>
            <a:off x="0" y="3200400"/>
            <a:ext cx="128588" cy="420688"/>
          </a:xfrm>
          <a:prstGeom prst="rect">
            <a:avLst/>
          </a:prstGeom>
          <a:noFill/>
          <a:ln w="12700">
            <a:noFill/>
            <a:miter lim="800000"/>
          </a:ln>
        </p:spPr>
        <p:txBody>
          <a:bodyPr wrap="none" lIns="63500" tIns="25400" rIns="63500" bIns="25400" anchor="ctr">
            <a:spAutoFit/>
          </a:bodyPr>
          <a:lstStyle/>
          <a:p>
            <a:endParaRPr lang="zh-CN" altLang="en-US"/>
          </a:p>
        </p:txBody>
      </p:sp>
      <p:sp>
        <p:nvSpPr>
          <p:cNvPr id="41992" name="Rectangle 9"/>
          <p:cNvSpPr>
            <a:spLocks noChangeArrowheads="1"/>
          </p:cNvSpPr>
          <p:nvPr/>
        </p:nvSpPr>
        <p:spPr bwMode="auto">
          <a:xfrm>
            <a:off x="0" y="3186113"/>
            <a:ext cx="128588" cy="420687"/>
          </a:xfrm>
          <a:prstGeom prst="rect">
            <a:avLst/>
          </a:prstGeom>
          <a:noFill/>
          <a:ln w="12700">
            <a:noFill/>
            <a:miter lim="800000"/>
          </a:ln>
        </p:spPr>
        <p:txBody>
          <a:bodyPr wrap="none" lIns="63500" tIns="25400" rIns="63500" bIns="25400" anchor="ctr">
            <a:spAutoFit/>
          </a:bodyPr>
          <a:lstStyle/>
          <a:p>
            <a:endParaRPr lang="zh-CN" altLang="en-US"/>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2418" name="Rectangle 2"/>
          <p:cNvSpPr>
            <a:spLocks noGrp="1" noChangeArrowheads="1"/>
          </p:cNvSpPr>
          <p:nvPr>
            <p:ph type="title"/>
          </p:nvPr>
        </p:nvSpPr>
        <p:spPr>
          <a:xfrm>
            <a:off x="633413" y="71438"/>
            <a:ext cx="7794625" cy="528637"/>
          </a:xfrm>
        </p:spPr>
        <p:txBody>
          <a:bodyPr/>
          <a:lstStyle/>
          <a:p>
            <a:pPr eaLnBrk="1" fontAlgn="auto" hangingPunct="1">
              <a:spcAft>
                <a:spcPts val="0"/>
              </a:spcAft>
              <a:defRPr/>
            </a:pPr>
            <a:r>
              <a:rPr lang="zh-CN" altLang="en-US" sz="2800" dirty="0" smtClean="0">
                <a:solidFill>
                  <a:schemeClr val="tx2">
                    <a:satMod val="200000"/>
                  </a:schemeClr>
                </a:solidFill>
              </a:rPr>
              <a:t>并行算法</a:t>
            </a:r>
            <a:r>
              <a:rPr lang="zh-CN" altLang="en-US" sz="2800" dirty="0">
                <a:solidFill>
                  <a:schemeClr val="tx2">
                    <a:satMod val="200000"/>
                  </a:schemeClr>
                </a:solidFill>
              </a:rPr>
              <a:t>的</a:t>
            </a:r>
            <a:r>
              <a:rPr lang="en-US" altLang="zh-CN" sz="2800" dirty="0">
                <a:solidFill>
                  <a:schemeClr val="tx2">
                    <a:satMod val="200000"/>
                  </a:schemeClr>
                </a:solidFill>
              </a:rPr>
              <a:t>WT</a:t>
            </a:r>
            <a:r>
              <a:rPr lang="zh-CN" altLang="en-US" sz="2800" dirty="0">
                <a:solidFill>
                  <a:schemeClr val="tx2">
                    <a:satMod val="200000"/>
                  </a:schemeClr>
                </a:solidFill>
              </a:rPr>
              <a:t>表示</a:t>
            </a:r>
            <a:endParaRPr lang="ko-KR" altLang="en-US" sz="2800" dirty="0">
              <a:solidFill>
                <a:schemeClr val="tx2">
                  <a:satMod val="200000"/>
                </a:schemeClr>
              </a:solidFill>
            </a:endParaRPr>
          </a:p>
        </p:txBody>
      </p:sp>
      <p:sp>
        <p:nvSpPr>
          <p:cNvPr id="3077" name="Rectangle 3"/>
          <p:cNvSpPr>
            <a:spLocks noGrp="1" noChangeArrowheads="1"/>
          </p:cNvSpPr>
          <p:nvPr>
            <p:ph type="body" sz="half" idx="1"/>
          </p:nvPr>
        </p:nvSpPr>
        <p:spPr>
          <a:xfrm>
            <a:off x="685800" y="779463"/>
            <a:ext cx="7343775" cy="5762625"/>
          </a:xfrm>
        </p:spPr>
        <p:txBody>
          <a:bodyPr lIns="63500">
            <a:normAutofit fontScale="92500" lnSpcReduction="10000"/>
          </a:bodyPr>
          <a:lstStyle/>
          <a:p>
            <a:pPr marL="533400" indent="-533400" eaLnBrk="1" fontAlgn="auto" hangingPunct="1">
              <a:lnSpc>
                <a:spcPct val="90000"/>
              </a:lnSpc>
              <a:spcAft>
                <a:spcPts val="0"/>
              </a:spcAft>
              <a:buClr>
                <a:schemeClr val="tx1"/>
              </a:buClr>
              <a:buFont typeface="Wingdings" panose="05000000000000000000"/>
              <a:buChar char=""/>
              <a:defRPr/>
            </a:pPr>
            <a:r>
              <a:rPr lang="zh-CN" altLang="en-US" sz="2400" dirty="0" smtClean="0">
                <a:latin typeface="Comic Sans MS" panose="030F0702030302020204" pitchFamily="66" charset="0"/>
              </a:rPr>
              <a:t>例</a:t>
            </a:r>
            <a:r>
              <a:rPr lang="en-US" altLang="zh-CN" sz="2400" dirty="0" smtClean="0">
                <a:latin typeface="Comic Sans MS" panose="030F0702030302020204" pitchFamily="66" charset="0"/>
              </a:rPr>
              <a:t>  </a:t>
            </a:r>
            <a:r>
              <a:rPr lang="zh-CN" altLang="en-US" sz="2400" dirty="0" smtClean="0">
                <a:latin typeface="Comic Sans MS" panose="030F0702030302020204" pitchFamily="66" charset="0"/>
              </a:rPr>
              <a:t>令</a:t>
            </a:r>
            <a:r>
              <a:rPr lang="en-US" altLang="zh-CN" sz="2400" dirty="0" smtClean="0">
                <a:latin typeface="Comic Sans MS" panose="030F0702030302020204" pitchFamily="66" charset="0"/>
              </a:rPr>
              <a:t>n=2</a:t>
            </a:r>
            <a:r>
              <a:rPr lang="en-US" altLang="zh-CN" sz="2400" baseline="30000" dirty="0" smtClean="0">
                <a:latin typeface="Comic Sans MS" panose="030F0702030302020204" pitchFamily="66" charset="0"/>
              </a:rPr>
              <a:t>k</a:t>
            </a:r>
            <a:r>
              <a:rPr lang="en-US" altLang="zh-CN" sz="2400" dirty="0" smtClean="0">
                <a:latin typeface="Comic Sans MS" panose="030F0702030302020204" pitchFamily="66" charset="0"/>
              </a:rPr>
              <a:t>(k&gt;=0)</a:t>
            </a:r>
            <a:r>
              <a:rPr lang="zh-CN" altLang="en-US" sz="2400" dirty="0" smtClean="0">
                <a:latin typeface="Comic Sans MS" panose="030F0702030302020204" pitchFamily="66" charset="0"/>
              </a:rPr>
              <a:t>，求</a:t>
            </a:r>
            <a:r>
              <a:rPr lang="en-US" altLang="zh-CN" sz="2400" dirty="0" smtClean="0">
                <a:latin typeface="Comic Sans MS" panose="030F0702030302020204" pitchFamily="66" charset="0"/>
              </a:rPr>
              <a:t>n</a:t>
            </a:r>
            <a:r>
              <a:rPr lang="zh-CN" altLang="en-US" sz="2400" dirty="0" smtClean="0">
                <a:latin typeface="Comic Sans MS" panose="030F0702030302020204" pitchFamily="66" charset="0"/>
              </a:rPr>
              <a:t>个数和的并行算法。</a:t>
            </a:r>
            <a:endParaRPr lang="zh-CN" altLang="en-US" sz="2400" dirty="0" smtClean="0">
              <a:latin typeface="Comic Sans MS" panose="030F0702030302020204" pitchFamily="66" charset="0"/>
            </a:endParaRPr>
          </a:p>
          <a:p>
            <a:pPr marL="533400" indent="-533400" eaLnBrk="1" fontAlgn="auto" hangingPunct="1">
              <a:lnSpc>
                <a:spcPct val="90000"/>
              </a:lnSpc>
              <a:spcAft>
                <a:spcPts val="0"/>
              </a:spcAft>
              <a:buFont typeface="Wingdings" panose="05000000000000000000"/>
              <a:buChar char=""/>
              <a:defRPr/>
            </a:pPr>
            <a:endParaRPr lang="zh-CN" altLang="en-US" sz="2400" dirty="0" smtClean="0">
              <a:latin typeface="Comic Sans MS" panose="030F0702030302020204" pitchFamily="66" charset="0"/>
            </a:endParaRPr>
          </a:p>
          <a:p>
            <a:pPr marL="533400" indent="-533400" eaLnBrk="1" fontAlgn="auto" hangingPunct="1">
              <a:lnSpc>
                <a:spcPct val="90000"/>
              </a:lnSpc>
              <a:spcAft>
                <a:spcPts val="0"/>
              </a:spcAft>
              <a:buFont typeface="Wingdings" panose="05000000000000000000"/>
              <a:buChar char=""/>
              <a:defRPr/>
            </a:pPr>
            <a:endParaRPr lang="zh-CN" altLang="en-US" sz="2400" dirty="0" smtClean="0">
              <a:latin typeface="Comic Sans MS" panose="030F0702030302020204" pitchFamily="66" charset="0"/>
            </a:endParaRPr>
          </a:p>
          <a:p>
            <a:pPr marL="533400" indent="-533400" eaLnBrk="1" fontAlgn="auto" hangingPunct="1">
              <a:lnSpc>
                <a:spcPct val="90000"/>
              </a:lnSpc>
              <a:spcAft>
                <a:spcPts val="0"/>
              </a:spcAft>
              <a:buFont typeface="Wingdings" panose="05000000000000000000"/>
              <a:buChar char=""/>
              <a:defRPr/>
            </a:pPr>
            <a:endParaRPr lang="zh-CN" altLang="en-US" sz="2400" dirty="0" smtClean="0">
              <a:latin typeface="Comic Sans MS" panose="030F0702030302020204" pitchFamily="66" charset="0"/>
            </a:endParaRPr>
          </a:p>
          <a:p>
            <a:pPr marL="533400" indent="-533400" eaLnBrk="1" fontAlgn="auto" hangingPunct="1">
              <a:lnSpc>
                <a:spcPct val="90000"/>
              </a:lnSpc>
              <a:spcAft>
                <a:spcPts val="0"/>
              </a:spcAft>
              <a:buFont typeface="Wingdings" panose="05000000000000000000"/>
              <a:buChar char=""/>
              <a:defRPr/>
            </a:pPr>
            <a:endParaRPr lang="zh-CN" altLang="en-US" sz="2400" dirty="0" smtClean="0">
              <a:latin typeface="Comic Sans MS" panose="030F0702030302020204" pitchFamily="66" charset="0"/>
            </a:endParaRPr>
          </a:p>
          <a:p>
            <a:pPr marL="533400" indent="-533400" eaLnBrk="1" fontAlgn="auto" hangingPunct="1">
              <a:lnSpc>
                <a:spcPct val="90000"/>
              </a:lnSpc>
              <a:spcAft>
                <a:spcPts val="0"/>
              </a:spcAft>
              <a:buFont typeface="Wingdings" panose="05000000000000000000"/>
              <a:buChar char=""/>
              <a:defRPr/>
            </a:pPr>
            <a:endParaRPr lang="zh-CN" altLang="en-US" sz="2000" dirty="0" smtClean="0"/>
          </a:p>
          <a:p>
            <a:pPr marL="533400" indent="-533400" eaLnBrk="1" fontAlgn="auto" hangingPunct="1">
              <a:lnSpc>
                <a:spcPct val="90000"/>
              </a:lnSpc>
              <a:spcAft>
                <a:spcPts val="0"/>
              </a:spcAft>
              <a:buFont typeface="Wingdings" panose="05000000000000000000"/>
              <a:buChar char=""/>
              <a:defRPr/>
            </a:pPr>
            <a:endParaRPr lang="zh-CN" altLang="en-US" sz="2000" dirty="0" smtClean="0"/>
          </a:p>
          <a:p>
            <a:pPr marL="533400" indent="-533400" eaLnBrk="1" fontAlgn="auto" hangingPunct="1">
              <a:lnSpc>
                <a:spcPct val="90000"/>
              </a:lnSpc>
              <a:spcAft>
                <a:spcPts val="0"/>
              </a:spcAft>
              <a:buFont typeface="Wingdings" panose="05000000000000000000"/>
              <a:buChar char=""/>
              <a:defRPr/>
            </a:pPr>
            <a:endParaRPr lang="zh-CN" altLang="en-US" sz="2000" dirty="0" smtClean="0"/>
          </a:p>
          <a:p>
            <a:pPr marL="533400" indent="-533400" eaLnBrk="1" fontAlgn="auto" hangingPunct="1">
              <a:lnSpc>
                <a:spcPct val="90000"/>
              </a:lnSpc>
              <a:spcAft>
                <a:spcPts val="0"/>
              </a:spcAft>
              <a:buFont typeface="Wingdings" panose="05000000000000000000"/>
              <a:buChar char=""/>
              <a:defRPr/>
            </a:pPr>
            <a:endParaRPr lang="zh-CN" altLang="en-US" sz="2000" dirty="0" smtClean="0"/>
          </a:p>
          <a:p>
            <a:pPr marL="533400" indent="-533400" eaLnBrk="1" fontAlgn="auto" hangingPunct="1">
              <a:lnSpc>
                <a:spcPct val="90000"/>
              </a:lnSpc>
              <a:spcAft>
                <a:spcPts val="0"/>
              </a:spcAft>
              <a:buFont typeface="Wingdings" panose="05000000000000000000"/>
              <a:buChar char=""/>
              <a:defRPr/>
            </a:pPr>
            <a:endParaRPr lang="zh-CN" altLang="en-US" sz="2000" dirty="0" smtClean="0"/>
          </a:p>
          <a:p>
            <a:pPr marL="533400" indent="-533400" eaLnBrk="1" fontAlgn="auto" hangingPunct="1">
              <a:lnSpc>
                <a:spcPct val="90000"/>
              </a:lnSpc>
              <a:spcAft>
                <a:spcPts val="0"/>
              </a:spcAft>
              <a:buFont typeface="Wingdings" panose="05000000000000000000"/>
              <a:buChar char=""/>
              <a:defRPr/>
            </a:pPr>
            <a:endParaRPr lang="zh-CN" altLang="en-US" sz="2000" dirty="0" smtClean="0"/>
          </a:p>
          <a:p>
            <a:pPr marL="952500" lvl="1" indent="-457200" eaLnBrk="1" fontAlgn="auto" hangingPunct="1">
              <a:lnSpc>
                <a:spcPct val="150000"/>
              </a:lnSpc>
              <a:spcAft>
                <a:spcPts val="0"/>
              </a:spcAft>
              <a:buFont typeface="Wingdings" panose="05000000000000000000"/>
              <a:buChar char=""/>
              <a:defRPr/>
            </a:pPr>
            <a:endParaRPr lang="en-US" altLang="zh-CN" sz="2000" dirty="0" smtClean="0"/>
          </a:p>
          <a:p>
            <a:pPr marL="952500" lvl="1" indent="-457200" eaLnBrk="1" fontAlgn="auto" hangingPunct="1">
              <a:lnSpc>
                <a:spcPct val="150000"/>
              </a:lnSpc>
              <a:spcAft>
                <a:spcPts val="0"/>
              </a:spcAft>
              <a:buFont typeface="Wingdings" panose="05000000000000000000"/>
              <a:buChar char=""/>
              <a:defRPr/>
            </a:pPr>
            <a:r>
              <a:rPr lang="zh-CN" altLang="en-US" sz="2000" dirty="0" smtClean="0"/>
              <a:t>算法运行时间：</a:t>
            </a:r>
            <a:r>
              <a:rPr lang="en-US" altLang="zh-CN" sz="2000" i="1" dirty="0" smtClean="0">
                <a:latin typeface="Comic Sans MS" panose="030F0702030302020204" pitchFamily="66" charset="0"/>
              </a:rPr>
              <a:t>t</a:t>
            </a:r>
            <a:r>
              <a:rPr lang="en-US" altLang="zh-CN" sz="2000" dirty="0" smtClean="0">
                <a:latin typeface="Comic Sans MS" panose="030F0702030302020204" pitchFamily="66" charset="0"/>
              </a:rPr>
              <a:t>(n)=O(</a:t>
            </a:r>
            <a:r>
              <a:rPr lang="en-US" altLang="zh-CN" sz="2000" i="1" dirty="0" err="1" smtClean="0">
                <a:latin typeface="Comic Sans MS" panose="030F0702030302020204" pitchFamily="66" charset="0"/>
              </a:rPr>
              <a:t>logn</a:t>
            </a:r>
            <a:r>
              <a:rPr lang="en-US" altLang="zh-CN" sz="2000" dirty="0" smtClean="0">
                <a:latin typeface="Comic Sans MS" panose="030F0702030302020204" pitchFamily="66" charset="0"/>
              </a:rPr>
              <a:t>)</a:t>
            </a:r>
            <a:endParaRPr lang="en-US" altLang="zh-CN" sz="2000" dirty="0" smtClean="0">
              <a:latin typeface="Comic Sans MS" panose="030F0702030302020204" pitchFamily="66" charset="0"/>
            </a:endParaRPr>
          </a:p>
          <a:p>
            <a:pPr marL="952500" lvl="1" indent="-457200" eaLnBrk="1" fontAlgn="auto" hangingPunct="1">
              <a:lnSpc>
                <a:spcPct val="150000"/>
              </a:lnSpc>
              <a:spcAft>
                <a:spcPts val="0"/>
              </a:spcAft>
              <a:buFont typeface="Wingdings" panose="05000000000000000000"/>
              <a:buChar char=""/>
              <a:defRPr/>
            </a:pPr>
            <a:r>
              <a:rPr lang="zh-CN" altLang="en-US" sz="2000" dirty="0" smtClean="0"/>
              <a:t>总运算量</a:t>
            </a:r>
            <a:r>
              <a:rPr lang="en-US" altLang="zh-CN" sz="2000" dirty="0" smtClean="0"/>
              <a:t>:</a:t>
            </a:r>
            <a:endParaRPr lang="en-US" altLang="zh-CN" sz="2000" dirty="0" smtClean="0"/>
          </a:p>
          <a:p>
            <a:pPr marL="952500" lvl="1" indent="-457200" eaLnBrk="1" fontAlgn="auto" hangingPunct="1">
              <a:lnSpc>
                <a:spcPct val="150000"/>
              </a:lnSpc>
              <a:spcAft>
                <a:spcPts val="0"/>
              </a:spcAft>
              <a:buFont typeface="Wingdings" panose="05000000000000000000"/>
              <a:buChar char=""/>
              <a:defRPr/>
            </a:pPr>
            <a:r>
              <a:rPr lang="zh-CN" altLang="en-US" sz="1800" dirty="0" smtClean="0"/>
              <a:t>由</a:t>
            </a:r>
            <a:r>
              <a:rPr lang="en-US" altLang="zh-CN" sz="1800" dirty="0" smtClean="0"/>
              <a:t>Brent</a:t>
            </a:r>
            <a:r>
              <a:rPr lang="zh-CN" altLang="en-US" sz="1800" dirty="0" smtClean="0"/>
              <a:t>定理知</a:t>
            </a:r>
            <a:r>
              <a:rPr lang="en-US" altLang="zh-CN" sz="1800" dirty="0" smtClean="0"/>
              <a:t>:  </a:t>
            </a:r>
            <a:r>
              <a:rPr lang="en-US" altLang="zh-CN" sz="1800" i="1" dirty="0" smtClean="0"/>
              <a:t>t</a:t>
            </a:r>
            <a:r>
              <a:rPr lang="en-US" altLang="zh-CN" sz="1800" dirty="0" smtClean="0"/>
              <a:t>(n)=O(n/</a:t>
            </a:r>
            <a:r>
              <a:rPr lang="en-US" altLang="zh-CN" sz="1800" dirty="0" err="1" smtClean="0"/>
              <a:t>p+</a:t>
            </a:r>
            <a:r>
              <a:rPr lang="en-US" altLang="zh-CN" sz="1800" i="1" dirty="0" err="1" smtClean="0"/>
              <a:t>logn</a:t>
            </a:r>
            <a:r>
              <a:rPr lang="en-US" altLang="zh-CN" sz="1800" dirty="0" smtClean="0"/>
              <a:t>)      </a:t>
            </a:r>
            <a:endParaRPr lang="en-US" altLang="zh-CN" sz="1800" dirty="0" smtClean="0"/>
          </a:p>
          <a:p>
            <a:pPr marL="533400" indent="-533400" eaLnBrk="1" fontAlgn="auto" hangingPunct="1">
              <a:lnSpc>
                <a:spcPct val="90000"/>
              </a:lnSpc>
              <a:spcAft>
                <a:spcPts val="0"/>
              </a:spcAft>
              <a:buFont typeface="Wingdings" panose="05000000000000000000" pitchFamily="2" charset="2"/>
              <a:buNone/>
              <a:defRPr/>
            </a:pPr>
            <a:r>
              <a:rPr lang="en-US" altLang="zh-CN" sz="2000" dirty="0" smtClean="0"/>
              <a:t>        </a:t>
            </a:r>
            <a:endParaRPr lang="zh-CN" altLang="en-US" sz="2000" dirty="0" smtClean="0"/>
          </a:p>
        </p:txBody>
      </p:sp>
      <p:pic>
        <p:nvPicPr>
          <p:cNvPr id="2" name="Picture 8"/>
          <p:cNvPicPr>
            <a:picLocks noGrp="1" noChangeAspect="1" noChangeArrowheads="1"/>
          </p:cNvPicPr>
          <p:nvPr>
            <p:ph sz="half" idx="2"/>
          </p:nvPr>
        </p:nvPicPr>
        <p:blipFill>
          <a:blip r:embed="rId1"/>
          <a:srcRect/>
          <a:stretch>
            <a:fillRect/>
          </a:stretch>
        </p:blipFill>
        <p:spPr>
          <a:xfrm>
            <a:off x="928688" y="1328738"/>
            <a:ext cx="7500937" cy="3386137"/>
          </a:xfrm>
          <a:noFill/>
        </p:spPr>
      </p:pic>
      <p:sp>
        <p:nvSpPr>
          <p:cNvPr id="3078" name="日期占位符 4"/>
          <p:cNvSpPr>
            <a:spLocks noGrp="1"/>
          </p:cNvSpPr>
          <p:nvPr>
            <p:ph type="dt" sz="quarter" idx="10"/>
          </p:nvPr>
        </p:nvSpPr>
        <p:spPr bwMode="auto">
          <a:noFill/>
          <a:ln>
            <a:miter lim="800000"/>
          </a:ln>
        </p:spPr>
        <p:txBody>
          <a:bodyPr wrap="square" lIns="91440" tIns="45720" rIns="91440" bIns="45720" numCol="1" anchor="t" anchorCtr="0" compatLnSpc="1"/>
          <a:lstStyle/>
          <a:p>
            <a:fld id="{DD1C96FB-FD24-4168-9E4B-9601200EDCE3}" type="datetime1">
              <a:rPr lang="zh-CN" altLang="en-US" smtClean="0"/>
            </a:fld>
            <a:endParaRPr lang="en-US" altLang="ko-KR" smtClean="0"/>
          </a:p>
        </p:txBody>
      </p:sp>
      <p:sp>
        <p:nvSpPr>
          <p:cNvPr id="3079" name="Rectangle 4"/>
          <p:cNvSpPr>
            <a:spLocks noChangeArrowheads="1"/>
          </p:cNvSpPr>
          <p:nvPr/>
        </p:nvSpPr>
        <p:spPr bwMode="auto">
          <a:xfrm>
            <a:off x="0" y="3328988"/>
            <a:ext cx="128588" cy="420687"/>
          </a:xfrm>
          <a:prstGeom prst="rect">
            <a:avLst/>
          </a:prstGeom>
          <a:noFill/>
          <a:ln w="12700">
            <a:noFill/>
            <a:miter lim="800000"/>
          </a:ln>
        </p:spPr>
        <p:txBody>
          <a:bodyPr wrap="none" lIns="63500" tIns="25400" rIns="63500" bIns="25400" anchor="ctr">
            <a:spAutoFit/>
          </a:bodyPr>
          <a:lstStyle/>
          <a:p>
            <a:endParaRPr lang="zh-CN" altLang="en-US"/>
          </a:p>
        </p:txBody>
      </p:sp>
      <p:sp>
        <p:nvSpPr>
          <p:cNvPr id="3080" name="Rectangle 5"/>
          <p:cNvSpPr>
            <a:spLocks noChangeArrowheads="1"/>
          </p:cNvSpPr>
          <p:nvPr/>
        </p:nvSpPr>
        <p:spPr bwMode="auto">
          <a:xfrm>
            <a:off x="0" y="3529013"/>
            <a:ext cx="128588" cy="420687"/>
          </a:xfrm>
          <a:prstGeom prst="rect">
            <a:avLst/>
          </a:prstGeom>
          <a:noFill/>
          <a:ln w="12700">
            <a:noFill/>
            <a:miter lim="800000"/>
          </a:ln>
        </p:spPr>
        <p:txBody>
          <a:bodyPr wrap="none" lIns="63500" tIns="25400" rIns="63500" bIns="25400" anchor="ctr">
            <a:spAutoFit/>
          </a:bodyPr>
          <a:lstStyle/>
          <a:p>
            <a:endParaRPr lang="zh-CN" altLang="en-US"/>
          </a:p>
        </p:txBody>
      </p:sp>
      <p:sp>
        <p:nvSpPr>
          <p:cNvPr id="3081" name="Rectangle 6"/>
          <p:cNvSpPr>
            <a:spLocks noChangeArrowheads="1"/>
          </p:cNvSpPr>
          <p:nvPr/>
        </p:nvSpPr>
        <p:spPr bwMode="auto">
          <a:xfrm>
            <a:off x="0" y="3200400"/>
            <a:ext cx="128588" cy="420688"/>
          </a:xfrm>
          <a:prstGeom prst="rect">
            <a:avLst/>
          </a:prstGeom>
          <a:noFill/>
          <a:ln w="12700">
            <a:noFill/>
            <a:miter lim="800000"/>
          </a:ln>
        </p:spPr>
        <p:txBody>
          <a:bodyPr wrap="none" lIns="63500" tIns="25400" rIns="63500" bIns="25400" anchor="ctr">
            <a:spAutoFit/>
          </a:bodyPr>
          <a:lstStyle/>
          <a:p>
            <a:endParaRPr lang="zh-CN" altLang="en-US"/>
          </a:p>
        </p:txBody>
      </p:sp>
      <p:sp>
        <p:nvSpPr>
          <p:cNvPr id="3082" name="Rectangle 7"/>
          <p:cNvSpPr>
            <a:spLocks noChangeArrowheads="1"/>
          </p:cNvSpPr>
          <p:nvPr/>
        </p:nvSpPr>
        <p:spPr bwMode="auto">
          <a:xfrm>
            <a:off x="0" y="3186113"/>
            <a:ext cx="128588" cy="420687"/>
          </a:xfrm>
          <a:prstGeom prst="rect">
            <a:avLst/>
          </a:prstGeom>
          <a:noFill/>
          <a:ln w="12700">
            <a:noFill/>
            <a:miter lim="800000"/>
          </a:ln>
        </p:spPr>
        <p:txBody>
          <a:bodyPr wrap="none" lIns="63500" tIns="25400" rIns="63500" bIns="25400" anchor="ctr">
            <a:spAutoFit/>
          </a:bodyPr>
          <a:lstStyle/>
          <a:p>
            <a:endParaRPr lang="zh-CN" altLang="en-US"/>
          </a:p>
        </p:txBody>
      </p:sp>
      <p:graphicFrame>
        <p:nvGraphicFramePr>
          <p:cNvPr id="12" name="对象 11"/>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2049" name="公式" r:id="rId2" imgW="2743200" imgH="5181600" progId="Equation.3">
                  <p:embed/>
                </p:oleObj>
              </mc:Choice>
              <mc:Fallback>
                <p:oleObj name="公式" r:id="rId2" imgW="2743200" imgH="5181600" progId="Equation.3">
                  <p:embed/>
                  <p:pic>
                    <p:nvPicPr>
                      <p:cNvPr id="0" name="图片 2048"/>
                      <p:cNvPicPr>
                        <a:picLocks noChangeAspect="1"/>
                      </p:cNvPicPr>
                      <p:nvPr/>
                    </p:nvPicPr>
                    <p:blipFill>
                      <a:blip r:embed="rId3"/>
                      <a:stretch>
                        <a:fillRect/>
                      </a:stretch>
                    </p:blipFill>
                    <p:spPr>
                      <a:xfrm>
                        <a:off x="4514850" y="3321050"/>
                        <a:ext cx="114300" cy="215900"/>
                      </a:xfrm>
                      <a:prstGeom prst="rect">
                        <a:avLst/>
                      </a:prstGeom>
                      <a:noFill/>
                      <a:ln w="9525">
                        <a:noFill/>
                      </a:ln>
                    </p:spPr>
                  </p:pic>
                </p:oleObj>
              </mc:Fallback>
            </mc:AlternateContent>
          </a:graphicData>
        </a:graphic>
      </p:graphicFrame>
      <p:pic>
        <p:nvPicPr>
          <p:cNvPr id="13" name="图片 12" descr="1.png"/>
          <p:cNvPicPr>
            <a:picLocks noChangeAspect="1"/>
          </p:cNvPicPr>
          <p:nvPr/>
        </p:nvPicPr>
        <p:blipFill>
          <a:blip r:embed="rId4"/>
          <a:stretch>
            <a:fillRect/>
          </a:stretch>
        </p:blipFill>
        <p:spPr>
          <a:xfrm>
            <a:off x="2928926" y="5072074"/>
            <a:ext cx="4297325" cy="609550"/>
          </a:xfrm>
          <a:prstGeom prst="rect">
            <a:avLst/>
          </a:prstGeom>
        </p:spPr>
      </p:pic>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9650" name="Rectangle 2"/>
          <p:cNvSpPr>
            <a:spLocks noGrp="1" noChangeArrowheads="1"/>
          </p:cNvSpPr>
          <p:nvPr>
            <p:ph type="title"/>
          </p:nvPr>
        </p:nvSpPr>
        <p:spPr>
          <a:xfrm>
            <a:off x="428596" y="500042"/>
            <a:ext cx="8051800" cy="528637"/>
          </a:xfrm>
        </p:spPr>
        <p:txBody>
          <a:bodyPr>
            <a:normAutofit fontScale="90000"/>
          </a:bodyPr>
          <a:lstStyle/>
          <a:p>
            <a:pPr eaLnBrk="1" fontAlgn="auto" hangingPunct="1">
              <a:spcAft>
                <a:spcPts val="0"/>
              </a:spcAft>
              <a:defRPr/>
            </a:pPr>
            <a:r>
              <a:rPr lang="zh-CN" altLang="en-US" sz="3600" dirty="0" smtClean="0">
                <a:solidFill>
                  <a:schemeClr val="tx2">
                    <a:satMod val="200000"/>
                  </a:schemeClr>
                </a:solidFill>
              </a:rPr>
              <a:t>并行算法</a:t>
            </a:r>
            <a:r>
              <a:rPr lang="zh-CN" altLang="en-US" sz="3600" dirty="0">
                <a:solidFill>
                  <a:schemeClr val="tx2">
                    <a:satMod val="200000"/>
                  </a:schemeClr>
                </a:solidFill>
              </a:rPr>
              <a:t>的同步</a:t>
            </a:r>
            <a:endParaRPr lang="ko-KR" altLang="en-US" sz="3600" dirty="0">
              <a:solidFill>
                <a:schemeClr val="tx2">
                  <a:satMod val="200000"/>
                </a:schemeClr>
              </a:solidFill>
            </a:endParaRPr>
          </a:p>
        </p:txBody>
      </p:sp>
      <p:sp>
        <p:nvSpPr>
          <p:cNvPr id="539651" name="Rectangle 3"/>
          <p:cNvSpPr>
            <a:spLocks noGrp="1" noChangeArrowheads="1"/>
          </p:cNvSpPr>
          <p:nvPr>
            <p:ph idx="1"/>
          </p:nvPr>
        </p:nvSpPr>
        <p:spPr>
          <a:xfrm>
            <a:off x="650875" y="1209698"/>
            <a:ext cx="7694613" cy="5505450"/>
          </a:xfrm>
        </p:spPr>
        <p:txBody>
          <a:bodyPr lIns="63500"/>
          <a:lstStyle/>
          <a:p>
            <a:pPr marL="381000" indent="-381000" eaLnBrk="1" hangingPunct="1">
              <a:lnSpc>
                <a:spcPct val="80000"/>
              </a:lnSpc>
              <a:buClr>
                <a:schemeClr val="tx1"/>
              </a:buClr>
              <a:defRPr/>
            </a:pPr>
            <a:r>
              <a:rPr lang="zh-CN" altLang="en-US" dirty="0" smtClean="0">
                <a:latin typeface="Comic Sans MS" panose="030F0702030302020204" pitchFamily="66" charset="0"/>
              </a:rPr>
              <a:t>同步概念</a:t>
            </a:r>
            <a:endParaRPr lang="zh-CN" altLang="en-US" dirty="0" smtClean="0">
              <a:latin typeface="Comic Sans MS" panose="030F0702030302020204" pitchFamily="66" charset="0"/>
            </a:endParaRPr>
          </a:p>
          <a:p>
            <a:pPr marL="838200" lvl="1" indent="-342900" eaLnBrk="1" hangingPunct="1">
              <a:lnSpc>
                <a:spcPct val="150000"/>
              </a:lnSpc>
              <a:defRPr/>
            </a:pPr>
            <a:r>
              <a:rPr lang="zh-CN" altLang="en-US" sz="2000" dirty="0" smtClean="0">
                <a:latin typeface="Comic Sans MS" panose="030F0702030302020204" pitchFamily="66" charset="0"/>
              </a:rPr>
              <a:t>同步是在时间上强行使各执行进程在某一点必须互相等待，确保各进程的正常顺序和对共享可写数据的正确访问；</a:t>
            </a:r>
            <a:endParaRPr lang="zh-CN" altLang="en-US" sz="2000" dirty="0" smtClean="0">
              <a:latin typeface="Comic Sans MS" panose="030F0702030302020204" pitchFamily="66" charset="0"/>
            </a:endParaRPr>
          </a:p>
          <a:p>
            <a:pPr marL="838200" lvl="1" indent="-342900" eaLnBrk="1" hangingPunct="1">
              <a:lnSpc>
                <a:spcPct val="80000"/>
              </a:lnSpc>
              <a:defRPr/>
            </a:pPr>
            <a:r>
              <a:rPr lang="zh-CN" altLang="en-US" sz="2000" dirty="0" smtClean="0">
                <a:latin typeface="Comic Sans MS" panose="030F0702030302020204" pitchFamily="66" charset="0"/>
              </a:rPr>
              <a:t>可用软件、硬件和固件的办法来实现。</a:t>
            </a:r>
            <a:endParaRPr lang="zh-CN" altLang="en-US" sz="2000" dirty="0" smtClean="0">
              <a:latin typeface="Comic Sans MS" panose="030F0702030302020204" pitchFamily="66" charset="0"/>
            </a:endParaRPr>
          </a:p>
          <a:p>
            <a:pPr marL="381000" indent="-381000" eaLnBrk="1" hangingPunct="1">
              <a:lnSpc>
                <a:spcPct val="80000"/>
              </a:lnSpc>
              <a:buClr>
                <a:schemeClr val="tx1"/>
              </a:buClr>
              <a:defRPr/>
            </a:pPr>
            <a:r>
              <a:rPr lang="zh-CN" altLang="en-US" dirty="0" smtClean="0">
                <a:latin typeface="Comic Sans MS" panose="030F0702030302020204" pitchFamily="66" charset="0"/>
              </a:rPr>
              <a:t>同步语句示例</a:t>
            </a:r>
            <a:endParaRPr lang="zh-CN" altLang="en-US" dirty="0" smtClean="0">
              <a:latin typeface="Comic Sans MS" panose="030F0702030302020204" pitchFamily="66" charset="0"/>
            </a:endParaRPr>
          </a:p>
          <a:p>
            <a:pPr marL="722630" lvl="1" indent="-227330" eaLnBrk="1" hangingPunct="1">
              <a:lnSpc>
                <a:spcPct val="80000"/>
              </a:lnSpc>
              <a:defRPr/>
            </a:pPr>
            <a:r>
              <a:rPr lang="zh-CN" altLang="en-US" sz="2000" dirty="0" smtClean="0">
                <a:latin typeface="Comic Sans MS" panose="030F0702030302020204" pitchFamily="66" charset="0"/>
              </a:rPr>
              <a:t> 算法</a:t>
            </a:r>
            <a:r>
              <a:rPr lang="en-US" altLang="zh-CN" sz="2000" dirty="0" smtClean="0">
                <a:latin typeface="Comic Sans MS" panose="030F0702030302020204" pitchFamily="66" charset="0"/>
              </a:rPr>
              <a:t>1.3  APRAM</a:t>
            </a:r>
            <a:r>
              <a:rPr lang="zh-CN" altLang="en-US" sz="2000" dirty="0" smtClean="0">
                <a:latin typeface="Comic Sans MS" panose="030F0702030302020204" pitchFamily="66" charset="0"/>
              </a:rPr>
              <a:t>上的求和算法</a:t>
            </a:r>
            <a:endParaRPr lang="zh-CN" altLang="en-US" sz="2000" dirty="0" smtClean="0">
              <a:latin typeface="Comic Sans MS" panose="030F0702030302020204" pitchFamily="66" charset="0"/>
            </a:endParaRPr>
          </a:p>
          <a:p>
            <a:pPr marL="838200" lvl="1" indent="-342900" eaLnBrk="1" hangingPunct="1">
              <a:lnSpc>
                <a:spcPct val="80000"/>
              </a:lnSpc>
              <a:buFont typeface="Wingdings" panose="05000000000000000000" pitchFamily="2" charset="2"/>
              <a:buNone/>
              <a:defRPr/>
            </a:pPr>
            <a:r>
              <a:rPr lang="zh-CN" altLang="en-US" sz="2000" dirty="0" smtClean="0">
                <a:latin typeface="Comic Sans MS" panose="030F0702030302020204" pitchFamily="66" charset="0"/>
              </a:rPr>
              <a:t>    输入：</a:t>
            </a:r>
            <a:r>
              <a:rPr lang="en-US" altLang="zh-CN" sz="2000" dirty="0" smtClean="0">
                <a:latin typeface="Comic Sans MS" panose="030F0702030302020204" pitchFamily="66" charset="0"/>
              </a:rPr>
              <a:t>A=(a</a:t>
            </a:r>
            <a:r>
              <a:rPr lang="en-US" altLang="zh-CN" sz="2000" baseline="-25000" dirty="0" smtClean="0">
                <a:latin typeface="Comic Sans MS" panose="030F0702030302020204" pitchFamily="66" charset="0"/>
              </a:rPr>
              <a:t>0</a:t>
            </a:r>
            <a:r>
              <a:rPr lang="en-US" altLang="zh-CN" sz="2000" dirty="0" smtClean="0">
                <a:latin typeface="Comic Sans MS" panose="030F0702030302020204" pitchFamily="66" charset="0"/>
              </a:rPr>
              <a:t>,…,a</a:t>
            </a:r>
            <a:r>
              <a:rPr lang="en-US" altLang="zh-CN" sz="2000" baseline="-25000" dirty="0" smtClean="0">
                <a:latin typeface="Comic Sans MS" panose="030F0702030302020204" pitchFamily="66" charset="0"/>
              </a:rPr>
              <a:t>n-1</a:t>
            </a:r>
            <a:r>
              <a:rPr lang="en-US" altLang="zh-CN" sz="2000" dirty="0" smtClean="0">
                <a:latin typeface="Comic Sans MS" panose="030F0702030302020204" pitchFamily="66" charset="0"/>
              </a:rPr>
              <a:t>),</a:t>
            </a:r>
            <a:r>
              <a:rPr lang="zh-CN" altLang="en-US" sz="2000" dirty="0" smtClean="0">
                <a:latin typeface="Comic Sans MS" panose="030F0702030302020204" pitchFamily="66" charset="0"/>
              </a:rPr>
              <a:t>处理器数</a:t>
            </a:r>
            <a:r>
              <a:rPr lang="en-US" altLang="zh-CN" sz="2000" dirty="0" smtClean="0">
                <a:latin typeface="Comic Sans MS" panose="030F0702030302020204" pitchFamily="66" charset="0"/>
              </a:rPr>
              <a:t>p</a:t>
            </a:r>
            <a:endParaRPr lang="en-US" altLang="zh-CN" sz="2000" dirty="0" smtClean="0">
              <a:latin typeface="Comic Sans MS" panose="030F0702030302020204" pitchFamily="66" charset="0"/>
            </a:endParaRPr>
          </a:p>
          <a:p>
            <a:pPr marL="838200" lvl="1" indent="-342900" eaLnBrk="1" hangingPunct="1">
              <a:lnSpc>
                <a:spcPct val="80000"/>
              </a:lnSpc>
              <a:buFont typeface="Wingdings" panose="05000000000000000000" pitchFamily="2" charset="2"/>
              <a:buNone/>
              <a:defRPr/>
            </a:pPr>
            <a:r>
              <a:rPr lang="en-US" altLang="zh-CN" sz="2000" dirty="0" smtClean="0">
                <a:latin typeface="Comic Sans MS" panose="030F0702030302020204" pitchFamily="66" charset="0"/>
              </a:rPr>
              <a:t>    </a:t>
            </a:r>
            <a:r>
              <a:rPr lang="zh-CN" altLang="en-US" sz="2000" dirty="0" smtClean="0">
                <a:latin typeface="Comic Sans MS" panose="030F0702030302020204" pitchFamily="66" charset="0"/>
              </a:rPr>
              <a:t>输出：</a:t>
            </a:r>
            <a:r>
              <a:rPr lang="en-US" altLang="zh-CN" sz="2000" dirty="0" smtClean="0">
                <a:latin typeface="Comic Sans MS" panose="030F0702030302020204" pitchFamily="66" charset="0"/>
              </a:rPr>
              <a:t>S=</a:t>
            </a:r>
            <a:r>
              <a:rPr lang="en-US" altLang="zh-CN" sz="2000" dirty="0" err="1" smtClean="0">
                <a:latin typeface="Comic Sans MS" panose="030F0702030302020204" pitchFamily="66" charset="0"/>
              </a:rPr>
              <a:t>Σa</a:t>
            </a:r>
            <a:r>
              <a:rPr lang="en-US" altLang="zh-CN" sz="2000" baseline="-25000" dirty="0" err="1" smtClean="0">
                <a:latin typeface="Comic Sans MS" panose="030F0702030302020204" pitchFamily="66" charset="0"/>
              </a:rPr>
              <a:t>i</a:t>
            </a:r>
            <a:endParaRPr lang="en-US" altLang="zh-CN" sz="2000" baseline="-25000" dirty="0" smtClean="0">
              <a:latin typeface="Comic Sans MS" panose="030F0702030302020204" pitchFamily="66" charset="0"/>
            </a:endParaRPr>
          </a:p>
          <a:p>
            <a:pPr marL="838200" lvl="1" indent="-342900" eaLnBrk="1" hangingPunct="1">
              <a:lnSpc>
                <a:spcPct val="80000"/>
              </a:lnSpc>
              <a:buFont typeface="Wingdings" panose="05000000000000000000" pitchFamily="2" charset="2"/>
              <a:buNone/>
              <a:defRPr/>
            </a:pPr>
            <a:r>
              <a:rPr lang="en-US" altLang="zh-CN" sz="1600" dirty="0" smtClean="0">
                <a:latin typeface="Comic Sans MS" panose="030F0702030302020204" pitchFamily="66" charset="0"/>
              </a:rPr>
              <a:t>     Begin                                                   </a:t>
            </a:r>
            <a:endParaRPr lang="en-US" altLang="zh-CN" sz="1600" dirty="0" smtClean="0">
              <a:latin typeface="Comic Sans MS" panose="030F0702030302020204" pitchFamily="66" charset="0"/>
            </a:endParaRPr>
          </a:p>
          <a:p>
            <a:pPr marL="838200" lvl="1" indent="-342900" eaLnBrk="1" hangingPunct="1">
              <a:lnSpc>
                <a:spcPct val="80000"/>
              </a:lnSpc>
              <a:buFont typeface="Wingdings" panose="05000000000000000000" pitchFamily="2" charset="2"/>
              <a:buNone/>
              <a:defRPr/>
            </a:pPr>
            <a:r>
              <a:rPr lang="en-US" altLang="zh-CN" sz="1600" dirty="0" smtClean="0">
                <a:latin typeface="Comic Sans MS" panose="030F0702030302020204" pitchFamily="66" charset="0"/>
              </a:rPr>
              <a:t>          (1)S=0                                    (2.3) lock(S) </a:t>
            </a:r>
            <a:endParaRPr lang="en-US" altLang="zh-CN" sz="1600" dirty="0" smtClean="0">
              <a:latin typeface="Comic Sans MS" panose="030F0702030302020204" pitchFamily="66" charset="0"/>
            </a:endParaRPr>
          </a:p>
          <a:p>
            <a:pPr marL="838200" lvl="1" indent="-342900" eaLnBrk="1" hangingPunct="1">
              <a:lnSpc>
                <a:spcPct val="80000"/>
              </a:lnSpc>
              <a:buFont typeface="Wingdings" panose="05000000000000000000" pitchFamily="2" charset="2"/>
              <a:buNone/>
              <a:defRPr/>
            </a:pPr>
            <a:r>
              <a:rPr lang="en-US" altLang="zh-CN" sz="1600" dirty="0" smtClean="0">
                <a:latin typeface="Comic Sans MS" panose="030F0702030302020204" pitchFamily="66" charset="0"/>
              </a:rPr>
              <a:t>          (2)for all Pi where 0≤i≤p-1 do             S=S+L</a:t>
            </a:r>
            <a:endParaRPr lang="en-US" altLang="zh-CN" sz="1600" dirty="0" smtClean="0">
              <a:latin typeface="Comic Sans MS" panose="030F0702030302020204" pitchFamily="66" charset="0"/>
            </a:endParaRPr>
          </a:p>
          <a:p>
            <a:pPr marL="838200" lvl="1" indent="-342900" eaLnBrk="1" hangingPunct="1">
              <a:lnSpc>
                <a:spcPct val="80000"/>
              </a:lnSpc>
              <a:buFont typeface="Wingdings" panose="05000000000000000000" pitchFamily="2" charset="2"/>
              <a:buNone/>
              <a:defRPr/>
            </a:pPr>
            <a:r>
              <a:rPr lang="en-US" altLang="zh-CN" sz="1600" dirty="0" smtClean="0">
                <a:latin typeface="Comic Sans MS" panose="030F0702030302020204" pitchFamily="66" charset="0"/>
              </a:rPr>
              <a:t>             (2.1) L=0                              (2.4) unlock(S)</a:t>
            </a:r>
            <a:endParaRPr lang="en-US" altLang="zh-CN" sz="1600" dirty="0" smtClean="0">
              <a:latin typeface="Comic Sans MS" panose="030F0702030302020204" pitchFamily="66" charset="0"/>
            </a:endParaRPr>
          </a:p>
          <a:p>
            <a:pPr marL="838200" lvl="1" indent="-342900" eaLnBrk="1" hangingPunct="1">
              <a:lnSpc>
                <a:spcPct val="80000"/>
              </a:lnSpc>
              <a:buFont typeface="Wingdings" panose="05000000000000000000" pitchFamily="2" charset="2"/>
              <a:buNone/>
              <a:defRPr/>
            </a:pPr>
            <a:r>
              <a:rPr lang="en-US" altLang="zh-CN" sz="1600" dirty="0" smtClean="0">
                <a:latin typeface="Comic Sans MS" panose="030F0702030302020204" pitchFamily="66" charset="0"/>
              </a:rPr>
              <a:t>             (2.2) for j=</a:t>
            </a:r>
            <a:r>
              <a:rPr lang="en-US" altLang="zh-CN" sz="1600" dirty="0" err="1" smtClean="0">
                <a:latin typeface="Comic Sans MS" panose="030F0702030302020204" pitchFamily="66" charset="0"/>
              </a:rPr>
              <a:t>i</a:t>
            </a:r>
            <a:r>
              <a:rPr lang="en-US" altLang="zh-CN" sz="1600" dirty="0" smtClean="0">
                <a:latin typeface="Comic Sans MS" panose="030F0702030302020204" pitchFamily="66" charset="0"/>
              </a:rPr>
              <a:t> to n step p do       end for   //</a:t>
            </a:r>
            <a:r>
              <a:rPr lang="zh-CN" altLang="en-US" sz="1600" dirty="0" smtClean="0">
                <a:latin typeface="Comic Sans MS" panose="030F0702030302020204" pitchFamily="66" charset="0"/>
              </a:rPr>
              <a:t>同步点</a:t>
            </a:r>
            <a:endParaRPr lang="zh-CN" altLang="en-US" sz="1600" dirty="0" smtClean="0">
              <a:latin typeface="Comic Sans MS" panose="030F0702030302020204" pitchFamily="66" charset="0"/>
            </a:endParaRPr>
          </a:p>
          <a:p>
            <a:pPr marL="838200" lvl="1" indent="-342900" eaLnBrk="1" hangingPunct="1">
              <a:lnSpc>
                <a:spcPct val="80000"/>
              </a:lnSpc>
              <a:buFont typeface="Wingdings" panose="05000000000000000000" pitchFamily="2" charset="2"/>
              <a:buNone/>
              <a:defRPr/>
            </a:pPr>
            <a:r>
              <a:rPr lang="en-US" altLang="zh-CN" sz="1600" dirty="0" smtClean="0">
                <a:latin typeface="Comic Sans MS" panose="030F0702030302020204" pitchFamily="66" charset="0"/>
              </a:rPr>
              <a:t>                       L=</a:t>
            </a:r>
            <a:r>
              <a:rPr lang="en-US" altLang="zh-CN" sz="1600" dirty="0" err="1" smtClean="0">
                <a:latin typeface="Comic Sans MS" panose="030F0702030302020204" pitchFamily="66" charset="0"/>
              </a:rPr>
              <a:t>L+a</a:t>
            </a:r>
            <a:r>
              <a:rPr lang="en-US" altLang="zh-CN" sz="2000" baseline="-25000" dirty="0" err="1" smtClean="0">
                <a:latin typeface="Comic Sans MS" panose="030F0702030302020204" pitchFamily="66" charset="0"/>
              </a:rPr>
              <a:t>j</a:t>
            </a:r>
            <a:r>
              <a:rPr lang="en-US" altLang="zh-CN" sz="1600" dirty="0" smtClean="0">
                <a:latin typeface="Comic Sans MS" panose="030F0702030302020204" pitchFamily="66" charset="0"/>
              </a:rPr>
              <a:t>                  End</a:t>
            </a:r>
            <a:endParaRPr lang="en-US" altLang="zh-CN" sz="1600" dirty="0" smtClean="0">
              <a:latin typeface="Comic Sans MS" panose="030F0702030302020204" pitchFamily="66" charset="0"/>
            </a:endParaRPr>
          </a:p>
          <a:p>
            <a:pPr marL="838200" lvl="1" indent="-342900" eaLnBrk="1" hangingPunct="1">
              <a:lnSpc>
                <a:spcPct val="80000"/>
              </a:lnSpc>
              <a:buFont typeface="Wingdings" panose="05000000000000000000" pitchFamily="2" charset="2"/>
              <a:buNone/>
              <a:defRPr/>
            </a:pPr>
            <a:r>
              <a:rPr lang="en-US" altLang="zh-CN" sz="1600" dirty="0" smtClean="0">
                <a:latin typeface="Comic Sans MS" panose="030F0702030302020204" pitchFamily="66" charset="0"/>
              </a:rPr>
              <a:t>                    end for</a:t>
            </a:r>
            <a:endParaRPr lang="en-US" altLang="zh-CN" sz="1600" dirty="0" smtClean="0">
              <a:latin typeface="Comic Sans MS" panose="030F0702030302020204" pitchFamily="66" charset="0"/>
            </a:endParaRPr>
          </a:p>
          <a:p>
            <a:pPr marL="838200" lvl="1" indent="-342900" eaLnBrk="1" hangingPunct="1">
              <a:lnSpc>
                <a:spcPct val="80000"/>
              </a:lnSpc>
              <a:defRPr/>
            </a:pPr>
            <a:r>
              <a:rPr lang="zh-CN" altLang="en-US" sz="2000" dirty="0" smtClean="0">
                <a:latin typeface="Comic Sans MS" panose="030F0702030302020204" pitchFamily="66" charset="0"/>
              </a:rPr>
              <a:t>算法的时间复杂度：</a:t>
            </a:r>
            <a:r>
              <a:rPr lang="en-US" altLang="zh-CN" sz="2000" dirty="0" smtClean="0">
                <a:latin typeface="Comic Sans MS" panose="030F0702030302020204" pitchFamily="66" charset="0"/>
              </a:rPr>
              <a:t>O(n/</a:t>
            </a:r>
            <a:r>
              <a:rPr lang="en-US" altLang="zh-CN" sz="2000" dirty="0" err="1" smtClean="0">
                <a:latin typeface="Comic Sans MS" panose="030F0702030302020204" pitchFamily="66" charset="0"/>
              </a:rPr>
              <a:t>p+p</a:t>
            </a:r>
            <a:r>
              <a:rPr lang="en-US" altLang="zh-CN" sz="2000" dirty="0" smtClean="0">
                <a:latin typeface="Comic Sans MS" panose="030F0702030302020204" pitchFamily="66" charset="0"/>
              </a:rPr>
              <a:t>)</a:t>
            </a:r>
            <a:endParaRPr lang="en-US" altLang="zh-CN" sz="2000" dirty="0" smtClean="0">
              <a:latin typeface="Comic Sans MS" panose="030F0702030302020204" pitchFamily="66" charset="0"/>
            </a:endParaRPr>
          </a:p>
          <a:p>
            <a:pPr marL="838200" lvl="1" indent="-342900" eaLnBrk="1" hangingPunct="1">
              <a:lnSpc>
                <a:spcPct val="80000"/>
              </a:lnSpc>
              <a:buFont typeface="Wingdings" panose="05000000000000000000" pitchFamily="2" charset="2"/>
              <a:buNone/>
              <a:defRPr/>
            </a:pPr>
            <a:r>
              <a:rPr lang="en-US" altLang="zh-CN" sz="1600" dirty="0" smtClean="0">
                <a:latin typeface="Comic Sans MS" panose="030F0702030302020204" pitchFamily="66" charset="0"/>
              </a:rPr>
              <a:t>                  </a:t>
            </a:r>
            <a:endParaRPr lang="en-US" altLang="zh-CN" sz="1600" dirty="0" smtClean="0">
              <a:latin typeface="Comic Sans MS" panose="030F0702030302020204" pitchFamily="66" charset="0"/>
            </a:endParaRPr>
          </a:p>
          <a:p>
            <a:pPr marL="381000" indent="-381000" eaLnBrk="1" hangingPunct="1">
              <a:lnSpc>
                <a:spcPct val="80000"/>
              </a:lnSpc>
              <a:defRPr/>
            </a:pPr>
            <a:endParaRPr lang="zh-CN" altLang="en-US" sz="1400" dirty="0" smtClean="0">
              <a:latin typeface="Comic Sans MS" panose="030F0702030302020204" pitchFamily="66" charset="0"/>
            </a:endParaRPr>
          </a:p>
        </p:txBody>
      </p:sp>
      <p:sp>
        <p:nvSpPr>
          <p:cNvPr id="43012" name="日期占位符 3"/>
          <p:cNvSpPr>
            <a:spLocks noGrp="1"/>
          </p:cNvSpPr>
          <p:nvPr>
            <p:ph type="dt" sz="quarter" idx="10"/>
          </p:nvPr>
        </p:nvSpPr>
        <p:spPr bwMode="auto">
          <a:xfrm>
            <a:off x="685800" y="6248400"/>
            <a:ext cx="1905000" cy="457200"/>
          </a:xfrm>
          <a:noFill/>
          <a:ln>
            <a:miter lim="800000"/>
          </a:ln>
        </p:spPr>
        <p:txBody>
          <a:bodyPr wrap="square" lIns="91440" tIns="45720" rIns="91440" bIns="45720" numCol="1" anchor="t" anchorCtr="0" compatLnSpc="1"/>
          <a:lstStyle/>
          <a:p>
            <a:fld id="{DD7EFC68-494F-43DC-9A7B-7267A3A3E06F}" type="datetime1">
              <a:rPr lang="zh-CN" altLang="en-US" smtClean="0"/>
            </a:fld>
            <a:endParaRPr lang="en-US" altLang="ko-KR"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39651">
                                            <p:txEl>
                                              <p:pRg st="4" end="4"/>
                                            </p:txEl>
                                          </p:spTgt>
                                        </p:tgtEl>
                                        <p:attrNameLst>
                                          <p:attrName>style.visibility</p:attrName>
                                        </p:attrNameLst>
                                      </p:cBhvr>
                                      <p:to>
                                        <p:strVal val="visible"/>
                                      </p:to>
                                    </p:set>
                                    <p:anim calcmode="lin" valueType="num">
                                      <p:cBhvr additive="base">
                                        <p:cTn id="7" dur="500" fill="hold"/>
                                        <p:tgtEl>
                                          <p:spTgt spid="539651">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39651">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39651">
                                            <p:txEl>
                                              <p:pRg st="5" end="5"/>
                                            </p:txEl>
                                          </p:spTgt>
                                        </p:tgtEl>
                                        <p:attrNameLst>
                                          <p:attrName>style.visibility</p:attrName>
                                        </p:attrNameLst>
                                      </p:cBhvr>
                                      <p:to>
                                        <p:strVal val="visible"/>
                                      </p:to>
                                    </p:set>
                                    <p:anim calcmode="lin" valueType="num">
                                      <p:cBhvr additive="base">
                                        <p:cTn id="11" dur="500" fill="hold"/>
                                        <p:tgtEl>
                                          <p:spTgt spid="539651">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39651">
                                            <p:txEl>
                                              <p:pRg st="5" end="5"/>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39651">
                                            <p:txEl>
                                              <p:pRg st="6" end="6"/>
                                            </p:txEl>
                                          </p:spTgt>
                                        </p:tgtEl>
                                        <p:attrNameLst>
                                          <p:attrName>style.visibility</p:attrName>
                                        </p:attrNameLst>
                                      </p:cBhvr>
                                      <p:to>
                                        <p:strVal val="visible"/>
                                      </p:to>
                                    </p:set>
                                    <p:anim calcmode="lin" valueType="num">
                                      <p:cBhvr additive="base">
                                        <p:cTn id="15" dur="500" fill="hold"/>
                                        <p:tgtEl>
                                          <p:spTgt spid="539651">
                                            <p:txEl>
                                              <p:pRg st="6" end="6"/>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39651">
                                            <p:txEl>
                                              <p:pRg st="6" end="6"/>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39651">
                                            <p:txEl>
                                              <p:pRg st="7" end="7"/>
                                            </p:txEl>
                                          </p:spTgt>
                                        </p:tgtEl>
                                        <p:attrNameLst>
                                          <p:attrName>style.visibility</p:attrName>
                                        </p:attrNameLst>
                                      </p:cBhvr>
                                      <p:to>
                                        <p:strVal val="visible"/>
                                      </p:to>
                                    </p:set>
                                    <p:anim calcmode="lin" valueType="num">
                                      <p:cBhvr additive="base">
                                        <p:cTn id="19" dur="500" fill="hold"/>
                                        <p:tgtEl>
                                          <p:spTgt spid="539651">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39651">
                                            <p:txEl>
                                              <p:pRg st="7" end="7"/>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539651">
                                            <p:txEl>
                                              <p:pRg st="8" end="8"/>
                                            </p:txEl>
                                          </p:spTgt>
                                        </p:tgtEl>
                                        <p:attrNameLst>
                                          <p:attrName>style.visibility</p:attrName>
                                        </p:attrNameLst>
                                      </p:cBhvr>
                                      <p:to>
                                        <p:strVal val="visible"/>
                                      </p:to>
                                    </p:set>
                                    <p:anim calcmode="lin" valueType="num">
                                      <p:cBhvr additive="base">
                                        <p:cTn id="23" dur="500" fill="hold"/>
                                        <p:tgtEl>
                                          <p:spTgt spid="539651">
                                            <p:txEl>
                                              <p:pRg st="8" end="8"/>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39651">
                                            <p:txEl>
                                              <p:pRg st="8" end="8"/>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539651">
                                            <p:txEl>
                                              <p:pRg st="9" end="9"/>
                                            </p:txEl>
                                          </p:spTgt>
                                        </p:tgtEl>
                                        <p:attrNameLst>
                                          <p:attrName>style.visibility</p:attrName>
                                        </p:attrNameLst>
                                      </p:cBhvr>
                                      <p:to>
                                        <p:strVal val="visible"/>
                                      </p:to>
                                    </p:set>
                                    <p:anim calcmode="lin" valueType="num">
                                      <p:cBhvr additive="base">
                                        <p:cTn id="27" dur="500" fill="hold"/>
                                        <p:tgtEl>
                                          <p:spTgt spid="539651">
                                            <p:txEl>
                                              <p:pRg st="9" end="9"/>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39651">
                                            <p:txEl>
                                              <p:pRg st="9" end="9"/>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539651">
                                            <p:txEl>
                                              <p:pRg st="10" end="10"/>
                                            </p:txEl>
                                          </p:spTgt>
                                        </p:tgtEl>
                                        <p:attrNameLst>
                                          <p:attrName>style.visibility</p:attrName>
                                        </p:attrNameLst>
                                      </p:cBhvr>
                                      <p:to>
                                        <p:strVal val="visible"/>
                                      </p:to>
                                    </p:set>
                                    <p:anim calcmode="lin" valueType="num">
                                      <p:cBhvr additive="base">
                                        <p:cTn id="31" dur="500" fill="hold"/>
                                        <p:tgtEl>
                                          <p:spTgt spid="539651">
                                            <p:txEl>
                                              <p:pRg st="10" end="1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39651">
                                            <p:txEl>
                                              <p:pRg st="10" end="10"/>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539651">
                                            <p:txEl>
                                              <p:pRg st="11" end="11"/>
                                            </p:txEl>
                                          </p:spTgt>
                                        </p:tgtEl>
                                        <p:attrNameLst>
                                          <p:attrName>style.visibility</p:attrName>
                                        </p:attrNameLst>
                                      </p:cBhvr>
                                      <p:to>
                                        <p:strVal val="visible"/>
                                      </p:to>
                                    </p:set>
                                    <p:anim calcmode="lin" valueType="num">
                                      <p:cBhvr additive="base">
                                        <p:cTn id="35" dur="500" fill="hold"/>
                                        <p:tgtEl>
                                          <p:spTgt spid="539651">
                                            <p:txEl>
                                              <p:pRg st="11" end="11"/>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539651">
                                            <p:txEl>
                                              <p:pRg st="11" end="11"/>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539651">
                                            <p:txEl>
                                              <p:pRg st="12" end="12"/>
                                            </p:txEl>
                                          </p:spTgt>
                                        </p:tgtEl>
                                        <p:attrNameLst>
                                          <p:attrName>style.visibility</p:attrName>
                                        </p:attrNameLst>
                                      </p:cBhvr>
                                      <p:to>
                                        <p:strVal val="visible"/>
                                      </p:to>
                                    </p:set>
                                    <p:anim calcmode="lin" valueType="num">
                                      <p:cBhvr additive="base">
                                        <p:cTn id="39" dur="500" fill="hold"/>
                                        <p:tgtEl>
                                          <p:spTgt spid="539651">
                                            <p:txEl>
                                              <p:pRg st="12" end="12"/>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539651">
                                            <p:txEl>
                                              <p:pRg st="12" end="12"/>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539651">
                                            <p:txEl>
                                              <p:pRg st="13" end="13"/>
                                            </p:txEl>
                                          </p:spTgt>
                                        </p:tgtEl>
                                        <p:attrNameLst>
                                          <p:attrName>style.visibility</p:attrName>
                                        </p:attrNameLst>
                                      </p:cBhvr>
                                      <p:to>
                                        <p:strVal val="visible"/>
                                      </p:to>
                                    </p:set>
                                    <p:anim calcmode="lin" valueType="num">
                                      <p:cBhvr additive="base">
                                        <p:cTn id="43" dur="500" fill="hold"/>
                                        <p:tgtEl>
                                          <p:spTgt spid="539651">
                                            <p:txEl>
                                              <p:pRg st="13" end="13"/>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39651">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539651">
                                            <p:txEl>
                                              <p:pRg st="14" end="14"/>
                                            </p:txEl>
                                          </p:spTgt>
                                        </p:tgtEl>
                                        <p:attrNameLst>
                                          <p:attrName>style.visibility</p:attrName>
                                        </p:attrNameLst>
                                      </p:cBhvr>
                                      <p:to>
                                        <p:strVal val="visible"/>
                                      </p:to>
                                    </p:set>
                                    <p:anim calcmode="lin" valueType="num">
                                      <p:cBhvr additive="base">
                                        <p:cTn id="49" dur="500" fill="hold"/>
                                        <p:tgtEl>
                                          <p:spTgt spid="539651">
                                            <p:txEl>
                                              <p:pRg st="14" end="14"/>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39651">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178" name="Rectangle 2"/>
          <p:cNvSpPr>
            <a:spLocks noGrp="1" noChangeArrowheads="1"/>
          </p:cNvSpPr>
          <p:nvPr>
            <p:ph type="title"/>
          </p:nvPr>
        </p:nvSpPr>
        <p:spPr>
          <a:xfrm>
            <a:off x="571472" y="500042"/>
            <a:ext cx="8051800" cy="528637"/>
          </a:xfrm>
        </p:spPr>
        <p:txBody>
          <a:bodyPr>
            <a:normAutofit fontScale="90000"/>
          </a:bodyPr>
          <a:lstStyle/>
          <a:p>
            <a:pPr eaLnBrk="1" fontAlgn="auto" hangingPunct="1">
              <a:spcAft>
                <a:spcPts val="0"/>
              </a:spcAft>
              <a:defRPr/>
            </a:pPr>
            <a:r>
              <a:rPr lang="zh-CN" altLang="en-US" sz="3200" b="1" dirty="0" smtClean="0">
                <a:solidFill>
                  <a:schemeClr val="tx2">
                    <a:satMod val="200000"/>
                  </a:schemeClr>
                </a:solidFill>
              </a:rPr>
              <a:t>并行算法</a:t>
            </a:r>
            <a:r>
              <a:rPr lang="zh-CN" altLang="en-US" sz="3200" b="1" dirty="0">
                <a:solidFill>
                  <a:schemeClr val="tx2">
                    <a:satMod val="200000"/>
                  </a:schemeClr>
                </a:solidFill>
              </a:rPr>
              <a:t>的通讯</a:t>
            </a:r>
            <a:endParaRPr lang="ko-KR" altLang="en-US" sz="3200" b="1" dirty="0">
              <a:solidFill>
                <a:schemeClr val="tx2">
                  <a:satMod val="200000"/>
                </a:schemeClr>
              </a:solidFill>
            </a:endParaRPr>
          </a:p>
        </p:txBody>
      </p:sp>
      <p:sp>
        <p:nvSpPr>
          <p:cNvPr id="562179" name="Rectangle 3"/>
          <p:cNvSpPr>
            <a:spLocks noGrp="1" noChangeArrowheads="1"/>
          </p:cNvSpPr>
          <p:nvPr>
            <p:ph idx="1"/>
          </p:nvPr>
        </p:nvSpPr>
        <p:spPr>
          <a:xfrm>
            <a:off x="650875" y="1025549"/>
            <a:ext cx="8207375" cy="5903913"/>
          </a:xfrm>
        </p:spPr>
        <p:txBody>
          <a:bodyPr lIns="63500">
            <a:normAutofit/>
          </a:bodyPr>
          <a:lstStyle/>
          <a:p>
            <a:pPr marL="381000" indent="-381000" eaLnBrk="1" fontAlgn="auto" hangingPunct="1">
              <a:lnSpc>
                <a:spcPct val="90000"/>
              </a:lnSpc>
              <a:spcAft>
                <a:spcPts val="0"/>
              </a:spcAft>
              <a:buClr>
                <a:schemeClr val="tx1"/>
              </a:buClr>
              <a:buFont typeface="Wingdings" panose="05000000000000000000"/>
              <a:buChar char=""/>
              <a:defRPr/>
            </a:pPr>
            <a:r>
              <a:rPr lang="zh-CN" altLang="en-US" sz="2000" dirty="0" smtClean="0">
                <a:latin typeface="Comic Sans MS" panose="030F0702030302020204" pitchFamily="66" charset="0"/>
              </a:rPr>
              <a:t>通讯</a:t>
            </a:r>
            <a:endParaRPr lang="zh-CN" altLang="en-US" sz="2000" dirty="0" smtClean="0">
              <a:latin typeface="Comic Sans MS" panose="030F0702030302020204" pitchFamily="66" charset="0"/>
            </a:endParaRPr>
          </a:p>
          <a:p>
            <a:pPr marL="838200" lvl="1" indent="-342900" eaLnBrk="1" fontAlgn="auto" hangingPunct="1">
              <a:lnSpc>
                <a:spcPct val="90000"/>
              </a:lnSpc>
              <a:spcAft>
                <a:spcPts val="0"/>
              </a:spcAft>
              <a:buFont typeface="Wingdings" panose="05000000000000000000"/>
              <a:buChar char=""/>
              <a:defRPr/>
            </a:pPr>
            <a:r>
              <a:rPr lang="zh-CN" altLang="en-US" sz="1800" dirty="0" smtClean="0">
                <a:latin typeface="Comic Sans MS" panose="030F0702030302020204" pitchFamily="66" charset="0"/>
              </a:rPr>
              <a:t>共享存储多处理器使用：</a:t>
            </a:r>
            <a:endParaRPr lang="zh-CN" altLang="en-US" sz="1800" dirty="0" smtClean="0">
              <a:latin typeface="Comic Sans MS" panose="030F0702030302020204" pitchFamily="66" charset="0"/>
            </a:endParaRPr>
          </a:p>
          <a:p>
            <a:pPr marL="838200" lvl="1" indent="-342900" eaLnBrk="1" fontAlgn="auto" hangingPunct="1">
              <a:lnSpc>
                <a:spcPct val="90000"/>
              </a:lnSpc>
              <a:spcAft>
                <a:spcPts val="0"/>
              </a:spcAft>
              <a:buFont typeface="Wingdings" panose="05000000000000000000" pitchFamily="2" charset="2"/>
              <a:buNone/>
              <a:defRPr/>
            </a:pPr>
            <a:r>
              <a:rPr lang="en-US" altLang="zh-CN" sz="1800" dirty="0" smtClean="0">
                <a:latin typeface="Comic Sans MS" panose="030F0702030302020204" pitchFamily="66" charset="0"/>
              </a:rPr>
              <a:t>   </a:t>
            </a:r>
            <a:r>
              <a:rPr lang="en-US" altLang="zh-CN" sz="1600" dirty="0" smtClean="0">
                <a:latin typeface="Comic Sans MS" panose="030F0702030302020204" pitchFamily="66" charset="0"/>
              </a:rPr>
              <a:t>global read(X,Y)    //</a:t>
            </a:r>
            <a:r>
              <a:rPr lang="zh-CN" altLang="en-US" sz="1600" dirty="0" smtClean="0">
                <a:latin typeface="Comic Sans MS" panose="030F0702030302020204" pitchFamily="66" charset="0"/>
              </a:rPr>
              <a:t>将</a:t>
            </a:r>
            <a:r>
              <a:rPr lang="en-US" altLang="zh-CN" sz="1600" dirty="0" smtClean="0">
                <a:latin typeface="Comic Sans MS" panose="030F0702030302020204" pitchFamily="66" charset="0"/>
              </a:rPr>
              <a:t>SM</a:t>
            </a:r>
            <a:r>
              <a:rPr lang="zh-CN" altLang="en-US" sz="1600" dirty="0" smtClean="0">
                <a:latin typeface="Comic Sans MS" panose="030F0702030302020204" pitchFamily="66" charset="0"/>
              </a:rPr>
              <a:t>中的</a:t>
            </a:r>
            <a:r>
              <a:rPr lang="en-US" altLang="zh-CN" sz="1600" dirty="0" smtClean="0">
                <a:latin typeface="Comic Sans MS" panose="030F0702030302020204" pitchFamily="66" charset="0"/>
              </a:rPr>
              <a:t>X</a:t>
            </a:r>
            <a:r>
              <a:rPr lang="zh-CN" altLang="en-US" sz="1600" dirty="0" smtClean="0">
                <a:latin typeface="Comic Sans MS" panose="030F0702030302020204" pitchFamily="66" charset="0"/>
              </a:rPr>
              <a:t>读入</a:t>
            </a:r>
            <a:r>
              <a:rPr lang="en-US" altLang="zh-CN" sz="1600" dirty="0" smtClean="0">
                <a:latin typeface="Comic Sans MS" panose="030F0702030302020204" pitchFamily="66" charset="0"/>
              </a:rPr>
              <a:t>LM</a:t>
            </a:r>
            <a:r>
              <a:rPr lang="zh-CN" altLang="en-US" sz="1600" dirty="0" smtClean="0">
                <a:latin typeface="Comic Sans MS" panose="030F0702030302020204" pitchFamily="66" charset="0"/>
              </a:rPr>
              <a:t>中的</a:t>
            </a:r>
            <a:r>
              <a:rPr lang="en-US" altLang="zh-CN" sz="1600" dirty="0" smtClean="0">
                <a:latin typeface="Comic Sans MS" panose="030F0702030302020204" pitchFamily="66" charset="0"/>
              </a:rPr>
              <a:t>Y</a:t>
            </a:r>
            <a:endParaRPr lang="en-US" altLang="zh-CN" sz="1600" dirty="0" smtClean="0">
              <a:latin typeface="Comic Sans MS" panose="030F0702030302020204" pitchFamily="66" charset="0"/>
            </a:endParaRPr>
          </a:p>
          <a:p>
            <a:pPr marL="838200" lvl="1" indent="-342900" eaLnBrk="1" fontAlgn="auto" hangingPunct="1">
              <a:lnSpc>
                <a:spcPct val="90000"/>
              </a:lnSpc>
              <a:spcAft>
                <a:spcPts val="0"/>
              </a:spcAft>
              <a:buFont typeface="Wingdings" panose="05000000000000000000" pitchFamily="2" charset="2"/>
              <a:buNone/>
              <a:defRPr/>
            </a:pPr>
            <a:r>
              <a:rPr lang="en-US" altLang="zh-CN" sz="1600" dirty="0" smtClean="0">
                <a:latin typeface="Comic Sans MS" panose="030F0702030302020204" pitchFamily="66" charset="0"/>
              </a:rPr>
              <a:t>   global write(U,V)    //</a:t>
            </a:r>
            <a:r>
              <a:rPr lang="zh-CN" altLang="en-US" sz="1600" dirty="0" smtClean="0">
                <a:latin typeface="Comic Sans MS" panose="030F0702030302020204" pitchFamily="66" charset="0"/>
              </a:rPr>
              <a:t>将</a:t>
            </a:r>
            <a:r>
              <a:rPr lang="en-US" altLang="zh-CN" sz="1600" dirty="0" smtClean="0">
                <a:latin typeface="Comic Sans MS" panose="030F0702030302020204" pitchFamily="66" charset="0"/>
              </a:rPr>
              <a:t>LM</a:t>
            </a:r>
            <a:r>
              <a:rPr lang="zh-CN" altLang="en-US" sz="1600" dirty="0" smtClean="0">
                <a:latin typeface="Comic Sans MS" panose="030F0702030302020204" pitchFamily="66" charset="0"/>
              </a:rPr>
              <a:t>中的</a:t>
            </a:r>
            <a:r>
              <a:rPr lang="en-US" altLang="zh-CN" sz="1600" dirty="0" smtClean="0">
                <a:latin typeface="Comic Sans MS" panose="030F0702030302020204" pitchFamily="66" charset="0"/>
              </a:rPr>
              <a:t>U</a:t>
            </a:r>
            <a:r>
              <a:rPr lang="zh-CN" altLang="en-US" sz="1600" dirty="0" smtClean="0">
                <a:latin typeface="Comic Sans MS" panose="030F0702030302020204" pitchFamily="66" charset="0"/>
              </a:rPr>
              <a:t>写入</a:t>
            </a:r>
            <a:r>
              <a:rPr lang="en-US" altLang="zh-CN" sz="1600" dirty="0" smtClean="0">
                <a:latin typeface="Comic Sans MS" panose="030F0702030302020204" pitchFamily="66" charset="0"/>
              </a:rPr>
              <a:t>SM</a:t>
            </a:r>
            <a:r>
              <a:rPr lang="zh-CN" altLang="en-US" sz="1600" dirty="0" smtClean="0">
                <a:latin typeface="Comic Sans MS" panose="030F0702030302020204" pitchFamily="66" charset="0"/>
              </a:rPr>
              <a:t>中的</a:t>
            </a:r>
            <a:r>
              <a:rPr lang="en-US" altLang="zh-CN" sz="1600" dirty="0" smtClean="0">
                <a:latin typeface="Comic Sans MS" panose="030F0702030302020204" pitchFamily="66" charset="0"/>
              </a:rPr>
              <a:t>V</a:t>
            </a:r>
            <a:endParaRPr lang="en-US" altLang="zh-CN" sz="1600" dirty="0" smtClean="0">
              <a:latin typeface="Comic Sans MS" panose="030F0702030302020204" pitchFamily="66" charset="0"/>
            </a:endParaRPr>
          </a:p>
          <a:p>
            <a:pPr marL="838200" lvl="1" indent="-342900" eaLnBrk="1" fontAlgn="auto" hangingPunct="1">
              <a:lnSpc>
                <a:spcPct val="90000"/>
              </a:lnSpc>
              <a:spcAft>
                <a:spcPts val="0"/>
              </a:spcAft>
              <a:buFont typeface="Wingdings" panose="05000000000000000000"/>
              <a:buChar char=""/>
              <a:defRPr/>
            </a:pPr>
            <a:r>
              <a:rPr lang="zh-CN" altLang="en-US" sz="1800" dirty="0" smtClean="0">
                <a:latin typeface="Comic Sans MS" panose="030F0702030302020204" pitchFamily="66" charset="0"/>
              </a:rPr>
              <a:t>分布存储多计算机使用：</a:t>
            </a:r>
            <a:endParaRPr lang="zh-CN" altLang="en-US" sz="1800" dirty="0" smtClean="0">
              <a:latin typeface="Comic Sans MS" panose="030F0702030302020204" pitchFamily="66" charset="0"/>
            </a:endParaRPr>
          </a:p>
          <a:p>
            <a:pPr marL="838200" lvl="1" indent="-342900" eaLnBrk="1" fontAlgn="auto" hangingPunct="1">
              <a:lnSpc>
                <a:spcPct val="90000"/>
              </a:lnSpc>
              <a:spcAft>
                <a:spcPts val="0"/>
              </a:spcAft>
              <a:buFont typeface="Wingdings" panose="05000000000000000000" pitchFamily="2" charset="2"/>
              <a:buNone/>
              <a:defRPr/>
            </a:pPr>
            <a:r>
              <a:rPr lang="en-US" altLang="zh-CN" sz="1600" dirty="0" smtClean="0">
                <a:latin typeface="Comic Sans MS" panose="030F0702030302020204" pitchFamily="66" charset="0"/>
              </a:rPr>
              <a:t>   send(</a:t>
            </a:r>
            <a:r>
              <a:rPr lang="en-US" altLang="zh-CN" sz="1600" dirty="0" err="1" smtClean="0">
                <a:latin typeface="Comic Sans MS" panose="030F0702030302020204" pitchFamily="66" charset="0"/>
              </a:rPr>
              <a:t>X,i</a:t>
            </a:r>
            <a:r>
              <a:rPr lang="en-US" altLang="zh-CN" sz="1600" dirty="0" smtClean="0">
                <a:latin typeface="Comic Sans MS" panose="030F0702030302020204" pitchFamily="66" charset="0"/>
              </a:rPr>
              <a:t>)          //</a:t>
            </a:r>
            <a:r>
              <a:rPr lang="zh-CN" altLang="en-US" sz="1600" dirty="0" smtClean="0">
                <a:latin typeface="Comic Sans MS" panose="030F0702030302020204" pitchFamily="66" charset="0"/>
              </a:rPr>
              <a:t>处理器</a:t>
            </a:r>
            <a:r>
              <a:rPr lang="en-US" altLang="zh-CN" sz="1600" dirty="0" smtClean="0">
                <a:latin typeface="Comic Sans MS" panose="030F0702030302020204" pitchFamily="66" charset="0"/>
              </a:rPr>
              <a:t>P</a:t>
            </a:r>
            <a:r>
              <a:rPr lang="zh-CN" altLang="en-US" sz="1600" dirty="0" smtClean="0">
                <a:latin typeface="Comic Sans MS" panose="030F0702030302020204" pitchFamily="66" charset="0"/>
              </a:rPr>
              <a:t>发送</a:t>
            </a:r>
            <a:r>
              <a:rPr lang="en-US" altLang="zh-CN" sz="1600" dirty="0" smtClean="0">
                <a:latin typeface="Comic Sans MS" panose="030F0702030302020204" pitchFamily="66" charset="0"/>
              </a:rPr>
              <a:t>X</a:t>
            </a:r>
            <a:r>
              <a:rPr lang="zh-CN" altLang="en-US" sz="1600" dirty="0" smtClean="0">
                <a:latin typeface="Comic Sans MS" panose="030F0702030302020204" pitchFamily="66" charset="0"/>
              </a:rPr>
              <a:t>给处理器</a:t>
            </a:r>
            <a:r>
              <a:rPr lang="en-US" altLang="zh-CN" sz="1600" dirty="0" smtClean="0">
                <a:latin typeface="Comic Sans MS" panose="030F0702030302020204" pitchFamily="66" charset="0"/>
              </a:rPr>
              <a:t>Pi</a:t>
            </a:r>
            <a:endParaRPr lang="en-US" altLang="zh-CN" sz="1600" dirty="0" smtClean="0">
              <a:latin typeface="Comic Sans MS" panose="030F0702030302020204" pitchFamily="66" charset="0"/>
            </a:endParaRPr>
          </a:p>
          <a:p>
            <a:pPr marL="838200" lvl="1" indent="-342900" eaLnBrk="1" fontAlgn="auto" hangingPunct="1">
              <a:lnSpc>
                <a:spcPct val="90000"/>
              </a:lnSpc>
              <a:spcAft>
                <a:spcPts val="0"/>
              </a:spcAft>
              <a:buFont typeface="Wingdings" panose="05000000000000000000" pitchFamily="2" charset="2"/>
              <a:buNone/>
              <a:defRPr/>
            </a:pPr>
            <a:r>
              <a:rPr lang="en-US" altLang="zh-CN" sz="1600" dirty="0" smtClean="0">
                <a:latin typeface="Comic Sans MS" panose="030F0702030302020204" pitchFamily="66" charset="0"/>
              </a:rPr>
              <a:t>   receive(</a:t>
            </a:r>
            <a:r>
              <a:rPr lang="en-US" altLang="zh-CN" sz="1600" dirty="0" err="1" smtClean="0">
                <a:latin typeface="Comic Sans MS" panose="030F0702030302020204" pitchFamily="66" charset="0"/>
              </a:rPr>
              <a:t>Y,j</a:t>
            </a:r>
            <a:r>
              <a:rPr lang="en-US" altLang="zh-CN" sz="1600" dirty="0" smtClean="0">
                <a:latin typeface="Comic Sans MS" panose="030F0702030302020204" pitchFamily="66" charset="0"/>
              </a:rPr>
              <a:t>)      //</a:t>
            </a:r>
            <a:r>
              <a:rPr lang="zh-CN" altLang="en-US" sz="1600" dirty="0" smtClean="0">
                <a:latin typeface="Comic Sans MS" panose="030F0702030302020204" pitchFamily="66" charset="0"/>
              </a:rPr>
              <a:t>处理器</a:t>
            </a:r>
            <a:r>
              <a:rPr lang="en-US" altLang="zh-CN" sz="1600" dirty="0" err="1" smtClean="0">
                <a:latin typeface="Comic Sans MS" panose="030F0702030302020204" pitchFamily="66" charset="0"/>
              </a:rPr>
              <a:t>Pj</a:t>
            </a:r>
            <a:r>
              <a:rPr lang="zh-CN" altLang="en-US" sz="1600" dirty="0" smtClean="0">
                <a:latin typeface="Comic Sans MS" panose="030F0702030302020204" pitchFamily="66" charset="0"/>
              </a:rPr>
              <a:t>接收数据并存入</a:t>
            </a:r>
            <a:r>
              <a:rPr lang="en-US" altLang="zh-CN" sz="1600" dirty="0" smtClean="0">
                <a:latin typeface="Comic Sans MS" panose="030F0702030302020204" pitchFamily="66" charset="0"/>
              </a:rPr>
              <a:t>LM</a:t>
            </a:r>
            <a:r>
              <a:rPr lang="zh-CN" altLang="en-US" sz="1600" dirty="0" smtClean="0">
                <a:latin typeface="Comic Sans MS" panose="030F0702030302020204" pitchFamily="66" charset="0"/>
              </a:rPr>
              <a:t>中的</a:t>
            </a:r>
            <a:r>
              <a:rPr lang="en-US" altLang="zh-CN" sz="1600" dirty="0" smtClean="0">
                <a:latin typeface="Comic Sans MS" panose="030F0702030302020204" pitchFamily="66" charset="0"/>
              </a:rPr>
              <a:t>Y</a:t>
            </a:r>
            <a:endParaRPr lang="en-US" altLang="zh-CN" sz="1600" dirty="0" smtClean="0">
              <a:latin typeface="Comic Sans MS" panose="030F0702030302020204" pitchFamily="66" charset="0"/>
            </a:endParaRPr>
          </a:p>
          <a:p>
            <a:pPr marL="381000" indent="-381000" eaLnBrk="1" fontAlgn="auto" hangingPunct="1">
              <a:lnSpc>
                <a:spcPct val="90000"/>
              </a:lnSpc>
              <a:spcAft>
                <a:spcPts val="0"/>
              </a:spcAft>
              <a:buClr>
                <a:schemeClr val="tx1"/>
              </a:buClr>
              <a:buFont typeface="Wingdings" panose="05000000000000000000"/>
              <a:buChar char=""/>
              <a:defRPr/>
            </a:pPr>
            <a:r>
              <a:rPr lang="zh-CN" altLang="en-US" sz="2000" dirty="0" smtClean="0">
                <a:latin typeface="Comic Sans MS" panose="030F0702030302020204" pitchFamily="66" charset="0"/>
              </a:rPr>
              <a:t>通讯语句示例</a:t>
            </a:r>
            <a:endParaRPr lang="zh-CN" altLang="en-US" sz="2000" dirty="0" smtClean="0">
              <a:latin typeface="Comic Sans MS" panose="030F0702030302020204" pitchFamily="66" charset="0"/>
            </a:endParaRPr>
          </a:p>
          <a:p>
            <a:pPr marL="722630" lvl="1" indent="-227330" eaLnBrk="1" fontAlgn="auto" hangingPunct="1">
              <a:lnSpc>
                <a:spcPct val="90000"/>
              </a:lnSpc>
              <a:spcAft>
                <a:spcPts val="0"/>
              </a:spcAft>
              <a:buFont typeface="Wingdings" panose="05000000000000000000"/>
              <a:buChar char=""/>
              <a:defRPr/>
            </a:pPr>
            <a:r>
              <a:rPr lang="zh-CN" altLang="en-US" sz="1800" dirty="0" smtClean="0">
                <a:latin typeface="Comic Sans MS" panose="030F0702030302020204" pitchFamily="66" charset="0"/>
              </a:rPr>
              <a:t>算法：分布存储多计算机上矩阵向量乘法</a:t>
            </a:r>
            <a:r>
              <a:rPr lang="en-US" altLang="zh-CN" sz="1800" dirty="0" smtClean="0">
                <a:latin typeface="Comic Sans MS" panose="030F0702030302020204" pitchFamily="66" charset="0"/>
              </a:rPr>
              <a:t>,</a:t>
            </a:r>
            <a:r>
              <a:rPr lang="zh-CN" altLang="en-US" sz="1800" dirty="0" smtClean="0">
                <a:latin typeface="Comic Sans MS" panose="030F0702030302020204" pitchFamily="66" charset="0"/>
              </a:rPr>
              <a:t>通讯链为环</a:t>
            </a:r>
            <a:endParaRPr lang="zh-CN" altLang="en-US" sz="1800" dirty="0" smtClean="0">
              <a:latin typeface="Comic Sans MS" panose="030F0702030302020204" pitchFamily="66" charset="0"/>
            </a:endParaRPr>
          </a:p>
          <a:p>
            <a:pPr marL="838200" lvl="1" indent="-342900" eaLnBrk="1" fontAlgn="auto" hangingPunct="1">
              <a:lnSpc>
                <a:spcPct val="90000"/>
              </a:lnSpc>
              <a:spcAft>
                <a:spcPts val="0"/>
              </a:spcAft>
              <a:buFont typeface="Wingdings" panose="05000000000000000000" pitchFamily="2" charset="2"/>
              <a:buNone/>
              <a:defRPr/>
            </a:pPr>
            <a:r>
              <a:rPr lang="zh-CN" altLang="en-US" sz="2000" dirty="0" smtClean="0">
                <a:latin typeface="Comic Sans MS" panose="030F0702030302020204" pitchFamily="66" charset="0"/>
              </a:rPr>
              <a:t>   </a:t>
            </a:r>
            <a:r>
              <a:rPr lang="zh-CN" altLang="en-US" sz="1600" dirty="0" smtClean="0">
                <a:latin typeface="Comic Sans MS" panose="030F0702030302020204" pitchFamily="66" charset="0"/>
              </a:rPr>
              <a:t>输入：处理器数</a:t>
            </a:r>
            <a:r>
              <a:rPr lang="en-US" altLang="zh-CN" sz="1600" dirty="0" smtClean="0">
                <a:latin typeface="Comic Sans MS" panose="030F0702030302020204" pitchFamily="66" charset="0"/>
              </a:rPr>
              <a:t>p, A</a:t>
            </a:r>
            <a:r>
              <a:rPr lang="zh-CN" altLang="en-US" sz="1600" dirty="0" smtClean="0">
                <a:latin typeface="Comic Sans MS" panose="030F0702030302020204" pitchFamily="66" charset="0"/>
              </a:rPr>
              <a:t>按</a:t>
            </a:r>
            <a:r>
              <a:rPr lang="zh-CN" altLang="en-US" sz="1600" dirty="0" smtClean="0">
                <a:solidFill>
                  <a:srgbClr val="FF0000"/>
                </a:solidFill>
                <a:latin typeface="Comic Sans MS" panose="030F0702030302020204" pitchFamily="66" charset="0"/>
              </a:rPr>
              <a:t>列</a:t>
            </a:r>
            <a:r>
              <a:rPr lang="zh-CN" altLang="en-US" sz="1600" dirty="0" smtClean="0">
                <a:latin typeface="Comic Sans MS" panose="030F0702030302020204" pitchFamily="66" charset="0"/>
              </a:rPr>
              <a:t>划分为</a:t>
            </a:r>
            <a:r>
              <a:rPr lang="en-US" altLang="zh-CN" sz="1600" dirty="0" smtClean="0">
                <a:latin typeface="Comic Sans MS" panose="030F0702030302020204" pitchFamily="66" charset="0"/>
              </a:rPr>
              <a:t>p</a:t>
            </a:r>
            <a:r>
              <a:rPr lang="zh-CN" altLang="en-US" sz="1600" dirty="0" smtClean="0">
                <a:latin typeface="Comic Sans MS" panose="030F0702030302020204" pitchFamily="66" charset="0"/>
              </a:rPr>
              <a:t>块，</a:t>
            </a:r>
            <a:r>
              <a:rPr lang="en-US" altLang="zh-CN" sz="1600" dirty="0" smtClean="0">
                <a:latin typeface="Comic Sans MS" panose="030F0702030302020204" pitchFamily="66" charset="0"/>
              </a:rPr>
              <a:t> A =(A1,A2,…,</a:t>
            </a:r>
            <a:r>
              <a:rPr lang="en-US" altLang="zh-CN" sz="1600" dirty="0" err="1" smtClean="0">
                <a:latin typeface="Comic Sans MS" panose="030F0702030302020204" pitchFamily="66" charset="0"/>
              </a:rPr>
              <a:t>Ap</a:t>
            </a:r>
            <a:r>
              <a:rPr lang="en-US" altLang="zh-CN" sz="1600" dirty="0" smtClean="0">
                <a:latin typeface="Comic Sans MS" panose="030F0702030302020204" pitchFamily="66" charset="0"/>
              </a:rPr>
              <a:t>), Ai=A[1..n,(i-1)r+1..ir] </a:t>
            </a:r>
            <a:r>
              <a:rPr lang="en-US" altLang="zh-CN" sz="1600" dirty="0" smtClean="0">
                <a:solidFill>
                  <a:srgbClr val="FF0000"/>
                </a:solidFill>
                <a:latin typeface="Comic Sans MS" panose="030F0702030302020204" pitchFamily="66" charset="0"/>
              </a:rPr>
              <a:t>(n</a:t>
            </a:r>
            <a:r>
              <a:rPr lang="zh-CN" altLang="en-US" sz="1600" dirty="0" smtClean="0">
                <a:solidFill>
                  <a:srgbClr val="FF0000"/>
                </a:solidFill>
                <a:latin typeface="Comic Sans MS" panose="030F0702030302020204" pitchFamily="66" charset="0"/>
              </a:rPr>
              <a:t>行，</a:t>
            </a:r>
            <a:r>
              <a:rPr lang="en-US" altLang="zh-CN" sz="1600" dirty="0" smtClean="0">
                <a:solidFill>
                  <a:srgbClr val="FF0000"/>
                </a:solidFill>
                <a:latin typeface="Comic Sans MS" panose="030F0702030302020204" pitchFamily="66" charset="0"/>
              </a:rPr>
              <a:t>r</a:t>
            </a:r>
            <a:r>
              <a:rPr lang="zh-CN" altLang="en-US" sz="1600" dirty="0" smtClean="0">
                <a:solidFill>
                  <a:srgbClr val="FF0000"/>
                </a:solidFill>
                <a:latin typeface="Comic Sans MS" panose="030F0702030302020204" pitchFamily="66" charset="0"/>
              </a:rPr>
              <a:t>列</a:t>
            </a:r>
            <a:r>
              <a:rPr lang="en-US" altLang="zh-CN" sz="1600" dirty="0" smtClean="0">
                <a:solidFill>
                  <a:srgbClr val="FF0000"/>
                </a:solidFill>
                <a:latin typeface="Comic Sans MS" panose="030F0702030302020204" pitchFamily="66" charset="0"/>
              </a:rPr>
              <a:t>), </a:t>
            </a:r>
            <a:endParaRPr lang="en-US" altLang="zh-CN" sz="1600" dirty="0" smtClean="0">
              <a:solidFill>
                <a:srgbClr val="FF0000"/>
              </a:solidFill>
              <a:latin typeface="Comic Sans MS" panose="030F0702030302020204" pitchFamily="66" charset="0"/>
            </a:endParaRPr>
          </a:p>
          <a:p>
            <a:pPr marL="838200" lvl="1" indent="-342900" eaLnBrk="1" fontAlgn="auto" hangingPunct="1">
              <a:lnSpc>
                <a:spcPct val="90000"/>
              </a:lnSpc>
              <a:spcAft>
                <a:spcPts val="0"/>
              </a:spcAft>
              <a:buFont typeface="Wingdings" panose="05000000000000000000" pitchFamily="2" charset="2"/>
              <a:buNone/>
              <a:defRPr/>
            </a:pPr>
            <a:r>
              <a:rPr lang="en-US" altLang="zh-CN" sz="1600" dirty="0" smtClean="0">
                <a:latin typeface="Comic Sans MS" panose="030F0702030302020204" pitchFamily="66" charset="0"/>
              </a:rPr>
              <a:t>           x</a:t>
            </a:r>
            <a:r>
              <a:rPr lang="zh-CN" altLang="en-US" sz="1600" dirty="0" smtClean="0">
                <a:latin typeface="Comic Sans MS" panose="030F0702030302020204" pitchFamily="66" charset="0"/>
              </a:rPr>
              <a:t>划分为</a:t>
            </a:r>
            <a:r>
              <a:rPr lang="en-US" altLang="zh-CN" sz="1600" dirty="0" smtClean="0">
                <a:solidFill>
                  <a:srgbClr val="FF0000"/>
                </a:solidFill>
                <a:latin typeface="Comic Sans MS" panose="030F0702030302020204" pitchFamily="66" charset="0"/>
              </a:rPr>
              <a:t>p</a:t>
            </a:r>
            <a:r>
              <a:rPr lang="zh-CN" altLang="en-US" sz="1600" dirty="0" smtClean="0">
                <a:latin typeface="Comic Sans MS" panose="030F0702030302020204" pitchFamily="66" charset="0"/>
              </a:rPr>
              <a:t>部分，</a:t>
            </a:r>
            <a:r>
              <a:rPr lang="en-US" altLang="zh-CN" sz="1600" dirty="0" smtClean="0">
                <a:latin typeface="Comic Sans MS" panose="030F0702030302020204" pitchFamily="66" charset="0"/>
              </a:rPr>
              <a:t> x =(x1,x2,…,</a:t>
            </a:r>
            <a:r>
              <a:rPr lang="en-US" altLang="zh-CN" sz="1600" dirty="0" err="1" smtClean="0">
                <a:latin typeface="Comic Sans MS" panose="030F0702030302020204" pitchFamily="66" charset="0"/>
              </a:rPr>
              <a:t>xp</a:t>
            </a:r>
            <a:r>
              <a:rPr lang="en-US" altLang="zh-CN" sz="1600" dirty="0" smtClean="0">
                <a:latin typeface="Comic Sans MS" panose="030F0702030302020204" pitchFamily="66" charset="0"/>
              </a:rPr>
              <a:t>)’, xi=x[(i-1)r+1;ir], r=n/p, </a:t>
            </a:r>
            <a:r>
              <a:rPr lang="en-US" altLang="zh-CN" sz="1600" dirty="0" err="1" smtClean="0">
                <a:latin typeface="Comic Sans MS" panose="030F0702030302020204" pitchFamily="66" charset="0"/>
              </a:rPr>
              <a:t>i</a:t>
            </a:r>
            <a:r>
              <a:rPr lang="en-US" altLang="zh-CN" sz="1600" dirty="0" smtClean="0">
                <a:latin typeface="Comic Sans MS" panose="030F0702030302020204" pitchFamily="66" charset="0"/>
              </a:rPr>
              <a:t>=1~p</a:t>
            </a:r>
            <a:endParaRPr lang="zh-CN" altLang="en-US" sz="1600" dirty="0" smtClean="0">
              <a:latin typeface="Comic Sans MS" panose="030F0702030302020204" pitchFamily="66" charset="0"/>
            </a:endParaRPr>
          </a:p>
          <a:p>
            <a:pPr marL="838200" lvl="1" indent="-342900" eaLnBrk="1" fontAlgn="auto" hangingPunct="1">
              <a:lnSpc>
                <a:spcPct val="90000"/>
              </a:lnSpc>
              <a:spcAft>
                <a:spcPts val="0"/>
              </a:spcAft>
              <a:buFont typeface="Wingdings" panose="05000000000000000000" pitchFamily="2" charset="2"/>
              <a:buNone/>
              <a:defRPr/>
            </a:pPr>
            <a:r>
              <a:rPr lang="en-US" altLang="zh-CN" sz="1600" dirty="0" smtClean="0">
                <a:latin typeface="Comic Sans MS" panose="030F0702030302020204" pitchFamily="66" charset="0"/>
              </a:rPr>
              <a:t>    </a:t>
            </a:r>
            <a:r>
              <a:rPr lang="zh-CN" altLang="en-US" sz="1600" dirty="0" smtClean="0">
                <a:latin typeface="Comic Sans MS" panose="030F0702030302020204" pitchFamily="66" charset="0"/>
              </a:rPr>
              <a:t>输出：</a:t>
            </a:r>
            <a:r>
              <a:rPr lang="en-US" altLang="zh-CN" sz="1600" dirty="0" smtClean="0">
                <a:latin typeface="Comic Sans MS" panose="030F0702030302020204" pitchFamily="66" charset="0"/>
              </a:rPr>
              <a:t>P</a:t>
            </a:r>
            <a:r>
              <a:rPr lang="en-US" altLang="zh-CN" sz="1600" baseline="-25000" dirty="0" smtClean="0">
                <a:latin typeface="Comic Sans MS" panose="030F0702030302020204" pitchFamily="66" charset="0"/>
              </a:rPr>
              <a:t>1</a:t>
            </a:r>
            <a:r>
              <a:rPr lang="zh-CN" altLang="en-US" sz="1600" dirty="0" smtClean="0">
                <a:latin typeface="Comic Sans MS" panose="030F0702030302020204" pitchFamily="66" charset="0"/>
              </a:rPr>
              <a:t>保存乘积</a:t>
            </a:r>
            <a:r>
              <a:rPr lang="en-US" altLang="zh-CN" sz="1600" dirty="0" smtClean="0">
                <a:latin typeface="Comic Sans MS" panose="030F0702030302020204" pitchFamily="66" charset="0"/>
              </a:rPr>
              <a:t>AX</a:t>
            </a:r>
            <a:endParaRPr lang="en-US" altLang="zh-CN" sz="1600" baseline="-25000" dirty="0" smtClean="0">
              <a:latin typeface="Comic Sans MS" panose="030F0702030302020204" pitchFamily="66" charset="0"/>
            </a:endParaRPr>
          </a:p>
          <a:p>
            <a:pPr marL="838200" lvl="1" indent="-342900" eaLnBrk="1" fontAlgn="auto" hangingPunct="1">
              <a:lnSpc>
                <a:spcPct val="90000"/>
              </a:lnSpc>
              <a:spcAft>
                <a:spcPts val="0"/>
              </a:spcAft>
              <a:buFont typeface="Wingdings" panose="05000000000000000000" pitchFamily="2" charset="2"/>
              <a:buNone/>
              <a:defRPr/>
            </a:pPr>
            <a:r>
              <a:rPr lang="en-US" altLang="zh-CN" sz="1200" dirty="0" smtClean="0">
                <a:latin typeface="Comic Sans MS" panose="030F0702030302020204" pitchFamily="66" charset="0"/>
              </a:rPr>
              <a:t>      </a:t>
            </a:r>
            <a:r>
              <a:rPr lang="en-US" altLang="zh-CN" sz="1600" dirty="0" smtClean="0">
                <a:latin typeface="Comic Sans MS" panose="030F0702030302020204" pitchFamily="66" charset="0"/>
              </a:rPr>
              <a:t>Begin                                                   </a:t>
            </a:r>
            <a:endParaRPr lang="en-US" altLang="zh-CN" sz="1600" dirty="0" smtClean="0">
              <a:latin typeface="Comic Sans MS" panose="030F0702030302020204" pitchFamily="66" charset="0"/>
            </a:endParaRPr>
          </a:p>
          <a:p>
            <a:pPr marL="838200" lvl="1" indent="-342900" eaLnBrk="1" fontAlgn="auto" hangingPunct="1">
              <a:lnSpc>
                <a:spcPct val="90000"/>
              </a:lnSpc>
              <a:spcAft>
                <a:spcPts val="0"/>
              </a:spcAft>
              <a:buFont typeface="Wingdings" panose="05000000000000000000" pitchFamily="2" charset="2"/>
              <a:buNone/>
              <a:defRPr/>
            </a:pPr>
            <a:r>
              <a:rPr lang="en-US" altLang="zh-CN" sz="1600" dirty="0" smtClean="0">
                <a:latin typeface="Comic Sans MS" panose="030F0702030302020204" pitchFamily="66" charset="0"/>
              </a:rPr>
              <a:t>          (1) Compute z=</a:t>
            </a:r>
            <a:r>
              <a:rPr lang="en-US" altLang="zh-CN" sz="1600" dirty="0" err="1" smtClean="0">
                <a:latin typeface="Comic Sans MS" panose="030F0702030302020204" pitchFamily="66" charset="0"/>
              </a:rPr>
              <a:t>AixXi</a:t>
            </a:r>
            <a:endParaRPr lang="en-US" altLang="zh-CN" sz="1600" dirty="0" smtClean="0">
              <a:latin typeface="Comic Sans MS" panose="030F0702030302020204" pitchFamily="66" charset="0"/>
            </a:endParaRPr>
          </a:p>
          <a:p>
            <a:pPr marL="838200" lvl="1" indent="-342900" eaLnBrk="1" fontAlgn="auto" hangingPunct="1">
              <a:lnSpc>
                <a:spcPct val="90000"/>
              </a:lnSpc>
              <a:spcAft>
                <a:spcPts val="0"/>
              </a:spcAft>
              <a:buFont typeface="Wingdings" panose="05000000000000000000" pitchFamily="2" charset="2"/>
              <a:buNone/>
              <a:defRPr/>
            </a:pPr>
            <a:r>
              <a:rPr lang="en-US" altLang="zh-CN" sz="1600" dirty="0" smtClean="0">
                <a:latin typeface="Comic Sans MS" panose="030F0702030302020204" pitchFamily="66" charset="0"/>
              </a:rPr>
              <a:t>          (2) if </a:t>
            </a:r>
            <a:r>
              <a:rPr lang="en-US" altLang="zh-CN" sz="1600" dirty="0" err="1" smtClean="0">
                <a:latin typeface="Comic Sans MS" panose="030F0702030302020204" pitchFamily="66" charset="0"/>
              </a:rPr>
              <a:t>i</a:t>
            </a:r>
            <a:r>
              <a:rPr lang="en-US" altLang="zh-CN" sz="1600" dirty="0" smtClean="0">
                <a:latin typeface="Comic Sans MS" panose="030F0702030302020204" pitchFamily="66" charset="0"/>
              </a:rPr>
              <a:t>=1 then y=0 else receive(</a:t>
            </a:r>
            <a:r>
              <a:rPr lang="en-US" altLang="zh-CN" sz="1600" dirty="0" err="1" smtClean="0">
                <a:latin typeface="Comic Sans MS" panose="030F0702030302020204" pitchFamily="66" charset="0"/>
              </a:rPr>
              <a:t>y,left</a:t>
            </a:r>
            <a:r>
              <a:rPr lang="en-US" altLang="zh-CN" sz="1600" dirty="0" smtClean="0">
                <a:latin typeface="Comic Sans MS" panose="030F0702030302020204" pitchFamily="66" charset="0"/>
              </a:rPr>
              <a:t>) </a:t>
            </a:r>
            <a:r>
              <a:rPr lang="en-US" altLang="zh-CN" sz="1600" dirty="0" err="1" smtClean="0">
                <a:latin typeface="Comic Sans MS" panose="030F0702030302020204" pitchFamily="66" charset="0"/>
              </a:rPr>
              <a:t>endif</a:t>
            </a:r>
            <a:endParaRPr lang="en-US" altLang="zh-CN" sz="1600" dirty="0" smtClean="0">
              <a:latin typeface="Comic Sans MS" panose="030F0702030302020204" pitchFamily="66" charset="0"/>
            </a:endParaRPr>
          </a:p>
          <a:p>
            <a:pPr marL="838200" lvl="1" indent="-342900" eaLnBrk="1" fontAlgn="auto" hangingPunct="1">
              <a:lnSpc>
                <a:spcPct val="90000"/>
              </a:lnSpc>
              <a:spcAft>
                <a:spcPts val="0"/>
              </a:spcAft>
              <a:buFont typeface="Wingdings" panose="05000000000000000000" pitchFamily="2" charset="2"/>
              <a:buNone/>
              <a:defRPr/>
            </a:pPr>
            <a:r>
              <a:rPr lang="en-US" altLang="zh-CN" sz="1600" dirty="0" smtClean="0">
                <a:latin typeface="Comic Sans MS" panose="030F0702030302020204" pitchFamily="66" charset="0"/>
              </a:rPr>
              <a:t>          (3) y=</a:t>
            </a:r>
            <a:r>
              <a:rPr lang="en-US" altLang="zh-CN" sz="1600" dirty="0" err="1" smtClean="0">
                <a:latin typeface="Comic Sans MS" panose="030F0702030302020204" pitchFamily="66" charset="0"/>
              </a:rPr>
              <a:t>y+z</a:t>
            </a:r>
            <a:endParaRPr lang="en-US" altLang="zh-CN" sz="1600" dirty="0" smtClean="0">
              <a:latin typeface="Comic Sans MS" panose="030F0702030302020204" pitchFamily="66" charset="0"/>
            </a:endParaRPr>
          </a:p>
          <a:p>
            <a:pPr marL="838200" lvl="1" indent="-342900" eaLnBrk="1" fontAlgn="auto" hangingPunct="1">
              <a:lnSpc>
                <a:spcPct val="90000"/>
              </a:lnSpc>
              <a:spcAft>
                <a:spcPts val="0"/>
              </a:spcAft>
              <a:buFont typeface="Wingdings" panose="05000000000000000000" pitchFamily="2" charset="2"/>
              <a:buNone/>
              <a:defRPr/>
            </a:pPr>
            <a:r>
              <a:rPr lang="en-US" altLang="zh-CN" sz="1600" dirty="0" smtClean="0">
                <a:latin typeface="Comic Sans MS" panose="030F0702030302020204" pitchFamily="66" charset="0"/>
              </a:rPr>
              <a:t>          (4) send(</a:t>
            </a:r>
            <a:r>
              <a:rPr lang="en-US" altLang="zh-CN" sz="1600" dirty="0" err="1" smtClean="0">
                <a:latin typeface="Comic Sans MS" panose="030F0702030302020204" pitchFamily="66" charset="0"/>
              </a:rPr>
              <a:t>y,right</a:t>
            </a:r>
            <a:r>
              <a:rPr lang="en-US" altLang="zh-CN" sz="1600" dirty="0" smtClean="0">
                <a:latin typeface="Comic Sans MS" panose="030F0702030302020204" pitchFamily="66" charset="0"/>
              </a:rPr>
              <a:t>)</a:t>
            </a:r>
            <a:endParaRPr lang="zh-CN" altLang="en-US" sz="1600" dirty="0" smtClean="0">
              <a:latin typeface="Comic Sans MS" panose="030F0702030302020204" pitchFamily="66" charset="0"/>
            </a:endParaRPr>
          </a:p>
          <a:p>
            <a:pPr marL="838200" lvl="1" indent="-342900" eaLnBrk="1" fontAlgn="auto" hangingPunct="1">
              <a:lnSpc>
                <a:spcPct val="90000"/>
              </a:lnSpc>
              <a:spcAft>
                <a:spcPts val="0"/>
              </a:spcAft>
              <a:buFont typeface="Wingdings" panose="05000000000000000000" pitchFamily="2" charset="2"/>
              <a:buNone/>
              <a:defRPr/>
            </a:pPr>
            <a:r>
              <a:rPr lang="en-US" altLang="zh-CN" sz="1600" dirty="0" smtClean="0">
                <a:latin typeface="Comic Sans MS" panose="030F0702030302020204" pitchFamily="66" charset="0"/>
              </a:rPr>
              <a:t>          (5) if </a:t>
            </a:r>
            <a:r>
              <a:rPr lang="en-US" altLang="zh-CN" sz="1600" dirty="0" err="1" smtClean="0">
                <a:latin typeface="Comic Sans MS" panose="030F0702030302020204" pitchFamily="66" charset="0"/>
              </a:rPr>
              <a:t>i</a:t>
            </a:r>
            <a:r>
              <a:rPr lang="en-US" altLang="zh-CN" sz="1600" dirty="0" smtClean="0">
                <a:latin typeface="Comic Sans MS" panose="030F0702030302020204" pitchFamily="66" charset="0"/>
              </a:rPr>
              <a:t>=1 then receive(</a:t>
            </a:r>
            <a:r>
              <a:rPr lang="en-US" altLang="zh-CN" sz="1600" dirty="0" err="1" smtClean="0">
                <a:latin typeface="Comic Sans MS" panose="030F0702030302020204" pitchFamily="66" charset="0"/>
              </a:rPr>
              <a:t>y,left</a:t>
            </a:r>
            <a:r>
              <a:rPr lang="en-US" altLang="zh-CN" sz="1600" dirty="0" smtClean="0">
                <a:latin typeface="Comic Sans MS" panose="030F0702030302020204" pitchFamily="66" charset="0"/>
              </a:rPr>
              <a:t>)</a:t>
            </a:r>
            <a:endParaRPr lang="en-US" altLang="zh-CN" sz="1600" dirty="0" smtClean="0">
              <a:latin typeface="Comic Sans MS" panose="030F0702030302020204" pitchFamily="66" charset="0"/>
            </a:endParaRPr>
          </a:p>
          <a:p>
            <a:pPr marL="838200" lvl="1" indent="-342900" eaLnBrk="1" fontAlgn="auto" hangingPunct="1">
              <a:lnSpc>
                <a:spcPct val="90000"/>
              </a:lnSpc>
              <a:spcAft>
                <a:spcPts val="0"/>
              </a:spcAft>
              <a:buFont typeface="Wingdings" panose="05000000000000000000" pitchFamily="2" charset="2"/>
              <a:buNone/>
              <a:defRPr/>
            </a:pPr>
            <a:r>
              <a:rPr lang="en-US" altLang="zh-CN" sz="1600" dirty="0" smtClean="0">
                <a:latin typeface="Comic Sans MS" panose="030F0702030302020204" pitchFamily="66" charset="0"/>
              </a:rPr>
              <a:t>     End   </a:t>
            </a:r>
            <a:endParaRPr lang="zh-CN" altLang="en-US" sz="1400" dirty="0" smtClean="0">
              <a:latin typeface="Comic Sans MS" panose="030F0702030302020204" pitchFamily="66"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62179">
                                            <p:txEl>
                                              <p:pRg st="7" end="7"/>
                                            </p:txEl>
                                          </p:spTgt>
                                        </p:tgtEl>
                                        <p:attrNameLst>
                                          <p:attrName>style.visibility</p:attrName>
                                        </p:attrNameLst>
                                      </p:cBhvr>
                                      <p:to>
                                        <p:strVal val="visible"/>
                                      </p:to>
                                    </p:set>
                                    <p:anim calcmode="lin" valueType="num">
                                      <p:cBhvr additive="base">
                                        <p:cTn id="7" dur="500" fill="hold"/>
                                        <p:tgtEl>
                                          <p:spTgt spid="562179">
                                            <p:txEl>
                                              <p:pRg st="7" end="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62179">
                                            <p:txEl>
                                              <p:pRg st="7" end="7"/>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62179">
                                            <p:txEl>
                                              <p:pRg st="8" end="8"/>
                                            </p:txEl>
                                          </p:spTgt>
                                        </p:tgtEl>
                                        <p:attrNameLst>
                                          <p:attrName>style.visibility</p:attrName>
                                        </p:attrNameLst>
                                      </p:cBhvr>
                                      <p:to>
                                        <p:strVal val="visible"/>
                                      </p:to>
                                    </p:set>
                                    <p:anim calcmode="lin" valueType="num">
                                      <p:cBhvr additive="base">
                                        <p:cTn id="11" dur="500" fill="hold"/>
                                        <p:tgtEl>
                                          <p:spTgt spid="562179">
                                            <p:txEl>
                                              <p:pRg st="8" end="8"/>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62179">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562179">
                                            <p:txEl>
                                              <p:pRg st="9" end="9"/>
                                            </p:txEl>
                                          </p:spTgt>
                                        </p:tgtEl>
                                        <p:attrNameLst>
                                          <p:attrName>style.visibility</p:attrName>
                                        </p:attrNameLst>
                                      </p:cBhvr>
                                      <p:to>
                                        <p:strVal val="visible"/>
                                      </p:to>
                                    </p:set>
                                    <p:anim calcmode="lin" valueType="num">
                                      <p:cBhvr additive="base">
                                        <p:cTn id="17" dur="500" fill="hold"/>
                                        <p:tgtEl>
                                          <p:spTgt spid="562179">
                                            <p:txEl>
                                              <p:pRg st="9" end="9"/>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62179">
                                            <p:txEl>
                                              <p:pRg st="9" end="9"/>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562179">
                                            <p:txEl>
                                              <p:pRg st="10" end="10"/>
                                            </p:txEl>
                                          </p:spTgt>
                                        </p:tgtEl>
                                        <p:attrNameLst>
                                          <p:attrName>style.visibility</p:attrName>
                                        </p:attrNameLst>
                                      </p:cBhvr>
                                      <p:to>
                                        <p:strVal val="visible"/>
                                      </p:to>
                                    </p:set>
                                    <p:anim calcmode="lin" valueType="num">
                                      <p:cBhvr additive="base">
                                        <p:cTn id="21" dur="500" fill="hold"/>
                                        <p:tgtEl>
                                          <p:spTgt spid="562179">
                                            <p:txEl>
                                              <p:pRg st="10" end="1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62179">
                                            <p:txEl>
                                              <p:pRg st="10" end="10"/>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562179">
                                            <p:txEl>
                                              <p:pRg st="11" end="11"/>
                                            </p:txEl>
                                          </p:spTgt>
                                        </p:tgtEl>
                                        <p:attrNameLst>
                                          <p:attrName>style.visibility</p:attrName>
                                        </p:attrNameLst>
                                      </p:cBhvr>
                                      <p:to>
                                        <p:strVal val="visible"/>
                                      </p:to>
                                    </p:set>
                                    <p:anim calcmode="lin" valueType="num">
                                      <p:cBhvr additive="base">
                                        <p:cTn id="25" dur="500" fill="hold"/>
                                        <p:tgtEl>
                                          <p:spTgt spid="562179">
                                            <p:txEl>
                                              <p:pRg st="11" end="1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62179">
                                            <p:txEl>
                                              <p:pRg st="11" end="11"/>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562179">
                                            <p:txEl>
                                              <p:pRg st="12" end="12"/>
                                            </p:txEl>
                                          </p:spTgt>
                                        </p:tgtEl>
                                        <p:attrNameLst>
                                          <p:attrName>style.visibility</p:attrName>
                                        </p:attrNameLst>
                                      </p:cBhvr>
                                      <p:to>
                                        <p:strVal val="visible"/>
                                      </p:to>
                                    </p:set>
                                    <p:anim calcmode="lin" valueType="num">
                                      <p:cBhvr additive="base">
                                        <p:cTn id="29" dur="500" fill="hold"/>
                                        <p:tgtEl>
                                          <p:spTgt spid="562179">
                                            <p:txEl>
                                              <p:pRg st="12" end="12"/>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62179">
                                            <p:txEl>
                                              <p:pRg st="12" end="12"/>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562179">
                                            <p:txEl>
                                              <p:pRg st="13" end="13"/>
                                            </p:txEl>
                                          </p:spTgt>
                                        </p:tgtEl>
                                        <p:attrNameLst>
                                          <p:attrName>style.visibility</p:attrName>
                                        </p:attrNameLst>
                                      </p:cBhvr>
                                      <p:to>
                                        <p:strVal val="visible"/>
                                      </p:to>
                                    </p:set>
                                    <p:anim calcmode="lin" valueType="num">
                                      <p:cBhvr additive="base">
                                        <p:cTn id="33" dur="500" fill="hold"/>
                                        <p:tgtEl>
                                          <p:spTgt spid="562179">
                                            <p:txEl>
                                              <p:pRg st="13" end="13"/>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562179">
                                            <p:txEl>
                                              <p:pRg st="13" end="13"/>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562179">
                                            <p:txEl>
                                              <p:pRg st="14" end="14"/>
                                            </p:txEl>
                                          </p:spTgt>
                                        </p:tgtEl>
                                        <p:attrNameLst>
                                          <p:attrName>style.visibility</p:attrName>
                                        </p:attrNameLst>
                                      </p:cBhvr>
                                      <p:to>
                                        <p:strVal val="visible"/>
                                      </p:to>
                                    </p:set>
                                    <p:anim calcmode="lin" valueType="num">
                                      <p:cBhvr additive="base">
                                        <p:cTn id="37" dur="500" fill="hold"/>
                                        <p:tgtEl>
                                          <p:spTgt spid="562179">
                                            <p:txEl>
                                              <p:pRg st="14" end="1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62179">
                                            <p:txEl>
                                              <p:pRg st="14" end="14"/>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562179">
                                            <p:txEl>
                                              <p:pRg st="15" end="15"/>
                                            </p:txEl>
                                          </p:spTgt>
                                        </p:tgtEl>
                                        <p:attrNameLst>
                                          <p:attrName>style.visibility</p:attrName>
                                        </p:attrNameLst>
                                      </p:cBhvr>
                                      <p:to>
                                        <p:strVal val="visible"/>
                                      </p:to>
                                    </p:set>
                                    <p:anim calcmode="lin" valueType="num">
                                      <p:cBhvr additive="base">
                                        <p:cTn id="41" dur="500" fill="hold"/>
                                        <p:tgtEl>
                                          <p:spTgt spid="562179">
                                            <p:txEl>
                                              <p:pRg st="15" end="15"/>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562179">
                                            <p:txEl>
                                              <p:pRg st="15" end="15"/>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562179">
                                            <p:txEl>
                                              <p:pRg st="16" end="16"/>
                                            </p:txEl>
                                          </p:spTgt>
                                        </p:tgtEl>
                                        <p:attrNameLst>
                                          <p:attrName>style.visibility</p:attrName>
                                        </p:attrNameLst>
                                      </p:cBhvr>
                                      <p:to>
                                        <p:strVal val="visible"/>
                                      </p:to>
                                    </p:set>
                                    <p:anim calcmode="lin" valueType="num">
                                      <p:cBhvr additive="base">
                                        <p:cTn id="45" dur="500" fill="hold"/>
                                        <p:tgtEl>
                                          <p:spTgt spid="562179">
                                            <p:txEl>
                                              <p:pRg st="16" end="16"/>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562179">
                                            <p:txEl>
                                              <p:pRg st="16" end="16"/>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562179">
                                            <p:txEl>
                                              <p:pRg st="17" end="17"/>
                                            </p:txEl>
                                          </p:spTgt>
                                        </p:tgtEl>
                                        <p:attrNameLst>
                                          <p:attrName>style.visibility</p:attrName>
                                        </p:attrNameLst>
                                      </p:cBhvr>
                                      <p:to>
                                        <p:strVal val="visible"/>
                                      </p:to>
                                    </p:set>
                                    <p:anim calcmode="lin" valueType="num">
                                      <p:cBhvr additive="base">
                                        <p:cTn id="49" dur="500" fill="hold"/>
                                        <p:tgtEl>
                                          <p:spTgt spid="562179">
                                            <p:txEl>
                                              <p:pRg st="17" end="1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62179">
                                            <p:txEl>
                                              <p:pRg st="17" end="17"/>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562179">
                                            <p:txEl>
                                              <p:pRg st="18" end="18"/>
                                            </p:txEl>
                                          </p:spTgt>
                                        </p:tgtEl>
                                        <p:attrNameLst>
                                          <p:attrName>style.visibility</p:attrName>
                                        </p:attrNameLst>
                                      </p:cBhvr>
                                      <p:to>
                                        <p:strVal val="visible"/>
                                      </p:to>
                                    </p:set>
                                    <p:anim calcmode="lin" valueType="num">
                                      <p:cBhvr additive="base">
                                        <p:cTn id="53" dur="500" fill="hold"/>
                                        <p:tgtEl>
                                          <p:spTgt spid="562179">
                                            <p:txEl>
                                              <p:pRg st="18" end="18"/>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562179">
                                            <p:txEl>
                                              <p:pRg st="18" end="1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7298" name="Rectangle 2"/>
          <p:cNvSpPr>
            <a:spLocks noGrp="1" noChangeArrowheads="1"/>
          </p:cNvSpPr>
          <p:nvPr>
            <p:ph type="title"/>
          </p:nvPr>
        </p:nvSpPr>
        <p:spPr/>
        <p:txBody>
          <a:bodyPr>
            <a:normAutofit fontScale="90000"/>
          </a:bodyPr>
          <a:lstStyle/>
          <a:p>
            <a:pPr eaLnBrk="1" fontAlgn="auto" hangingPunct="1">
              <a:spcAft>
                <a:spcPts val="0"/>
              </a:spcAft>
              <a:defRPr/>
            </a:pPr>
            <a:r>
              <a:rPr lang="zh-CN" altLang="en-US" sz="3200" b="1" dirty="0" smtClean="0">
                <a:solidFill>
                  <a:schemeClr val="tx2">
                    <a:satMod val="200000"/>
                  </a:schemeClr>
                </a:solidFill>
              </a:rPr>
              <a:t>并行算法</a:t>
            </a:r>
            <a:r>
              <a:rPr lang="zh-CN" altLang="en-US" sz="3200" b="1" dirty="0">
                <a:solidFill>
                  <a:schemeClr val="tx2">
                    <a:satMod val="200000"/>
                  </a:schemeClr>
                </a:solidFill>
              </a:rPr>
              <a:t>的通讯</a:t>
            </a:r>
            <a:endParaRPr lang="ko-KR" altLang="en-US" sz="3200" b="1" dirty="0">
              <a:solidFill>
                <a:schemeClr val="tx2">
                  <a:satMod val="200000"/>
                </a:schemeClr>
              </a:solidFill>
            </a:endParaRPr>
          </a:p>
        </p:txBody>
      </p:sp>
      <p:pic>
        <p:nvPicPr>
          <p:cNvPr id="45060" name="Picture 4"/>
          <p:cNvPicPr>
            <a:picLocks noGrp="1" noChangeAspect="1" noChangeArrowheads="1"/>
          </p:cNvPicPr>
          <p:nvPr>
            <p:ph idx="1"/>
          </p:nvPr>
        </p:nvPicPr>
        <p:blipFill>
          <a:blip r:embed="rId1"/>
          <a:stretch>
            <a:fillRect/>
          </a:stretch>
        </p:blipFill>
        <p:spPr>
          <a:xfrm>
            <a:off x="785786" y="1857364"/>
            <a:ext cx="7285744" cy="4052694"/>
          </a:xfrm>
          <a:noFill/>
        </p:spPr>
      </p:pic>
      <p:sp>
        <p:nvSpPr>
          <p:cNvPr id="45061" name="日期占位符 4"/>
          <p:cNvSpPr>
            <a:spLocks noGrp="1"/>
          </p:cNvSpPr>
          <p:nvPr>
            <p:ph type="dt" sz="half" idx="10"/>
          </p:nvPr>
        </p:nvSpPr>
        <p:spPr bwMode="auto">
          <a:noFill/>
          <a:ln>
            <a:miter lim="800000"/>
          </a:ln>
        </p:spPr>
        <p:txBody>
          <a:bodyPr wrap="square" lIns="91440" tIns="45720" rIns="91440" bIns="45720" numCol="1" anchor="t" anchorCtr="0" compatLnSpc="1"/>
          <a:lstStyle/>
          <a:p>
            <a:fld id="{31A3668D-F9B8-4B09-BD13-2424ED2252F6}" type="datetime1">
              <a:rPr lang="zh-CN" altLang="en-US" smtClean="0"/>
            </a:fld>
            <a:endParaRPr lang="en-US" altLang="ko-KR" smtClean="0"/>
          </a:p>
        </p:txBody>
      </p:sp>
      <p:sp>
        <p:nvSpPr>
          <p:cNvPr id="47108" name="Rectangle 3"/>
          <p:cNvSpPr>
            <a:spLocks noGrp="1" noChangeArrowheads="1"/>
          </p:cNvSpPr>
          <p:nvPr>
            <p:ph type="body" sz="half" idx="4294967295"/>
          </p:nvPr>
        </p:nvSpPr>
        <p:spPr>
          <a:xfrm>
            <a:off x="285720" y="1357298"/>
            <a:ext cx="3854450" cy="415925"/>
          </a:xfrm>
        </p:spPr>
        <p:txBody>
          <a:bodyPr lIns="63500">
            <a:normAutofit fontScale="92500" lnSpcReduction="10000"/>
          </a:bodyPr>
          <a:lstStyle/>
          <a:p>
            <a:pPr marL="381000" indent="-381000" eaLnBrk="1" fontAlgn="auto" hangingPunct="1">
              <a:spcAft>
                <a:spcPts val="0"/>
              </a:spcAft>
              <a:buFont typeface="Wingdings" panose="05000000000000000000"/>
              <a:buChar char=""/>
              <a:defRPr/>
            </a:pPr>
            <a:r>
              <a:rPr lang="zh-CN" altLang="en-US" sz="2400" dirty="0" smtClean="0">
                <a:latin typeface="Comic Sans MS" panose="030F0702030302020204" pitchFamily="66" charset="0"/>
              </a:rPr>
              <a:t>计算过程图示</a:t>
            </a:r>
            <a:endParaRPr lang="zh-CN" altLang="en-US" sz="2400" dirty="0" smtClean="0">
              <a:latin typeface="Comic Sans MS" panose="030F0702030302020204" pitchFamily="66" charset="0"/>
            </a:endParaRP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0370" name="Rectangle 2"/>
          <p:cNvSpPr>
            <a:spLocks noGrp="1" noChangeArrowheads="1"/>
          </p:cNvSpPr>
          <p:nvPr>
            <p:ph type="title"/>
          </p:nvPr>
        </p:nvSpPr>
        <p:spPr/>
        <p:txBody>
          <a:bodyPr>
            <a:normAutofit fontScale="90000"/>
          </a:bodyPr>
          <a:lstStyle/>
          <a:p>
            <a:pPr eaLnBrk="1" fontAlgn="auto" hangingPunct="1">
              <a:spcAft>
                <a:spcPts val="0"/>
              </a:spcAft>
              <a:defRPr/>
            </a:pPr>
            <a:r>
              <a:rPr lang="zh-CN" altLang="en-US" sz="3200" b="1" dirty="0" smtClean="0">
                <a:solidFill>
                  <a:schemeClr val="tx2">
                    <a:satMod val="200000"/>
                  </a:schemeClr>
                </a:solidFill>
              </a:rPr>
              <a:t>并行算法</a:t>
            </a:r>
            <a:r>
              <a:rPr lang="zh-CN" altLang="en-US" sz="3200" b="1" dirty="0">
                <a:solidFill>
                  <a:schemeClr val="tx2">
                    <a:satMod val="200000"/>
                  </a:schemeClr>
                </a:solidFill>
              </a:rPr>
              <a:t>的通讯</a:t>
            </a:r>
            <a:endParaRPr lang="ko-KR" altLang="en-US" sz="3200" b="1" dirty="0">
              <a:solidFill>
                <a:schemeClr val="tx2">
                  <a:satMod val="200000"/>
                </a:schemeClr>
              </a:solidFill>
            </a:endParaRPr>
          </a:p>
        </p:txBody>
      </p:sp>
      <p:pic>
        <p:nvPicPr>
          <p:cNvPr id="46084" name="Picture 9"/>
          <p:cNvPicPr>
            <a:picLocks noGrp="1" noChangeAspect="1" noChangeArrowheads="1"/>
          </p:cNvPicPr>
          <p:nvPr>
            <p:ph idx="1"/>
          </p:nvPr>
        </p:nvPicPr>
        <p:blipFill>
          <a:blip r:embed="rId1"/>
          <a:stretch>
            <a:fillRect/>
          </a:stretch>
        </p:blipFill>
        <p:spPr>
          <a:xfrm>
            <a:off x="571473" y="2428868"/>
            <a:ext cx="7929618" cy="2850345"/>
          </a:xfrm>
          <a:noFill/>
        </p:spPr>
      </p:pic>
      <p:sp>
        <p:nvSpPr>
          <p:cNvPr id="46085" name="日期占位符 4"/>
          <p:cNvSpPr>
            <a:spLocks noGrp="1"/>
          </p:cNvSpPr>
          <p:nvPr>
            <p:ph type="dt" sz="half" idx="10"/>
          </p:nvPr>
        </p:nvSpPr>
        <p:spPr bwMode="auto">
          <a:noFill/>
          <a:ln>
            <a:miter lim="800000"/>
          </a:ln>
        </p:spPr>
        <p:txBody>
          <a:bodyPr wrap="square" lIns="91440" tIns="45720" rIns="91440" bIns="45720" numCol="1" anchor="t" anchorCtr="0" compatLnSpc="1"/>
          <a:lstStyle/>
          <a:p>
            <a:fld id="{8CAEA36D-2259-4791-8861-06D08332F09D}" type="datetime1">
              <a:rPr lang="zh-CN" altLang="en-US" smtClean="0"/>
            </a:fld>
            <a:endParaRPr lang="en-US" altLang="ko-KR" smtClean="0"/>
          </a:p>
        </p:txBody>
      </p:sp>
      <p:sp>
        <p:nvSpPr>
          <p:cNvPr id="48132" name="Rectangle 3"/>
          <p:cNvSpPr>
            <a:spLocks noGrp="1" noChangeArrowheads="1"/>
          </p:cNvSpPr>
          <p:nvPr>
            <p:ph type="body" sz="half" idx="4294967295"/>
          </p:nvPr>
        </p:nvSpPr>
        <p:spPr>
          <a:xfrm>
            <a:off x="0" y="1785938"/>
            <a:ext cx="3854450" cy="415925"/>
          </a:xfrm>
        </p:spPr>
        <p:txBody>
          <a:bodyPr lIns="63500">
            <a:normAutofit fontScale="92500" lnSpcReduction="10000"/>
          </a:bodyPr>
          <a:lstStyle/>
          <a:p>
            <a:pPr marL="381000" indent="-381000" eaLnBrk="1" fontAlgn="auto" hangingPunct="1">
              <a:spcAft>
                <a:spcPts val="0"/>
              </a:spcAft>
              <a:buFont typeface="Wingdings" panose="05000000000000000000"/>
              <a:buChar char=""/>
              <a:defRPr/>
            </a:pPr>
            <a:r>
              <a:rPr lang="zh-CN" altLang="en-US" sz="2400" smtClean="0">
                <a:latin typeface="Comic Sans MS" panose="030F0702030302020204" pitchFamily="66" charset="0"/>
              </a:rPr>
              <a:t>算法的复杂度</a:t>
            </a:r>
            <a:endParaRPr lang="zh-CN" altLang="en-US" sz="2400" smtClean="0">
              <a:latin typeface="Comic Sans MS" panose="030F0702030302020204" pitchFamily="66" charset="0"/>
            </a:endParaRP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
          <p:cNvSpPr>
            <a:spLocks noGrp="1"/>
          </p:cNvSpPr>
          <p:nvPr>
            <p:ph type="title"/>
          </p:nvPr>
        </p:nvSpPr>
        <p:spPr/>
        <p:txBody>
          <a:bodyPr>
            <a:normAutofit/>
          </a:bodyPr>
          <a:lstStyle/>
          <a:p>
            <a:r>
              <a:rPr lang="zh-CN" altLang="en-US" dirty="0" smtClean="0"/>
              <a:t>并行程序开发方法</a:t>
            </a:r>
            <a:endParaRPr kumimoji="0" lang="zh-CN" altLang="en-US" cap="none" dirty="0" smtClean="0"/>
          </a:p>
        </p:txBody>
      </p:sp>
      <p:sp>
        <p:nvSpPr>
          <p:cNvPr id="15362" name="文本占位符 2"/>
          <p:cNvSpPr>
            <a:spLocks noGrp="1"/>
          </p:cNvSpPr>
          <p:nvPr>
            <p:ph type="body" idx="1"/>
          </p:nvPr>
        </p:nvSpPr>
        <p:spPr/>
        <p:txBody>
          <a:bodyPr/>
          <a:lstStyle/>
          <a:p>
            <a:r>
              <a:rPr lang="en-US" dirty="0" smtClean="0"/>
              <a:t>Parallel Algorithmic </a:t>
            </a:r>
            <a:r>
              <a:rPr lang="en-US" altLang="zh-CN" dirty="0" smtClean="0"/>
              <a:t>Concept</a:t>
            </a:r>
            <a:endParaRPr kumimoji="0" lang="zh-CN" altLang="en-US" dirty="0" smtClean="0"/>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02" name="Rectangle 2"/>
          <p:cNvSpPr>
            <a:spLocks noGrp="1" noChangeArrowheads="1"/>
          </p:cNvSpPr>
          <p:nvPr>
            <p:ph type="title"/>
          </p:nvPr>
        </p:nvSpPr>
        <p:spPr/>
        <p:txBody>
          <a:bodyPr>
            <a:normAutofit fontScale="90000"/>
          </a:bodyPr>
          <a:lstStyle/>
          <a:p>
            <a:pPr eaLnBrk="1" fontAlgn="auto" hangingPunct="1">
              <a:spcAft>
                <a:spcPts val="0"/>
              </a:spcAft>
              <a:defRPr/>
            </a:pPr>
            <a:r>
              <a:rPr lang="zh-CN" altLang="en-US">
                <a:solidFill>
                  <a:schemeClr val="tx2">
                    <a:satMod val="200000"/>
                  </a:schemeClr>
                </a:solidFill>
              </a:rPr>
              <a:t>并行程序开发策略</a:t>
            </a:r>
            <a:endParaRPr lang="zh-CN" altLang="en-US">
              <a:solidFill>
                <a:schemeClr val="tx2">
                  <a:satMod val="200000"/>
                </a:schemeClr>
              </a:solidFill>
            </a:endParaRPr>
          </a:p>
        </p:txBody>
      </p:sp>
      <p:sp>
        <p:nvSpPr>
          <p:cNvPr id="8196" name="日期占位符 5"/>
          <p:cNvSpPr>
            <a:spLocks noGrp="1"/>
          </p:cNvSpPr>
          <p:nvPr>
            <p:ph type="dt" sz="quarter" idx="10"/>
          </p:nvPr>
        </p:nvSpPr>
        <p:spPr bwMode="auto">
          <a:xfrm>
            <a:off x="6553200" y="6248400"/>
            <a:ext cx="1905000" cy="457200"/>
          </a:xfrm>
          <a:noFill/>
          <a:ln>
            <a:miter lim="800000"/>
          </a:ln>
        </p:spPr>
        <p:txBody>
          <a:bodyPr wrap="square" lIns="91440" tIns="45720" rIns="91440" bIns="45720" numCol="1" anchor="t" anchorCtr="0" compatLnSpc="1"/>
          <a:lstStyle/>
          <a:p>
            <a:pPr algn="r"/>
            <a:fld id="{7132189F-BB84-47AD-9CEC-64847BC36BB7}" type="datetime1">
              <a:rPr lang="zh-CN" altLang="en-US" smtClean="0"/>
            </a:fld>
            <a:endParaRPr lang="en-US" altLang="zh-CN" smtClean="0"/>
          </a:p>
        </p:txBody>
      </p:sp>
      <p:sp>
        <p:nvSpPr>
          <p:cNvPr id="8197" name="灯片编号占位符 4"/>
          <p:cNvSpPr>
            <a:spLocks noGrp="1"/>
          </p:cNvSpPr>
          <p:nvPr>
            <p:ph type="sldNum" sz="quarter" idx="12"/>
          </p:nvPr>
        </p:nvSpPr>
        <p:spPr bwMode="auto">
          <a:xfrm>
            <a:off x="3124200" y="6248400"/>
            <a:ext cx="2895600" cy="457200"/>
          </a:xfrm>
          <a:noFill/>
          <a:ln>
            <a:miter lim="800000"/>
          </a:ln>
        </p:spPr>
        <p:txBody>
          <a:bodyPr wrap="square" lIns="91440" tIns="45720" rIns="91440" bIns="45720" numCol="1" anchor="t" anchorCtr="0" compatLnSpc="1"/>
          <a:lstStyle/>
          <a:p>
            <a:fld id="{8F2B19BE-5807-4B20-AA13-BCD3FA29EC73}" type="slidenum">
              <a:rPr lang="zh-CN" altLang="en-US" smtClean="0"/>
            </a:fld>
            <a:endParaRPr lang="en-US" altLang="zh-CN" smtClean="0"/>
          </a:p>
        </p:txBody>
      </p:sp>
      <p:sp>
        <p:nvSpPr>
          <p:cNvPr id="8198" name="Rectangle 5"/>
          <p:cNvSpPr>
            <a:spLocks noChangeArrowheads="1"/>
          </p:cNvSpPr>
          <p:nvPr/>
        </p:nvSpPr>
        <p:spPr bwMode="auto">
          <a:xfrm>
            <a:off x="0" y="2352675"/>
            <a:ext cx="9144000" cy="0"/>
          </a:xfrm>
          <a:prstGeom prst="rect">
            <a:avLst/>
          </a:prstGeom>
          <a:noFill/>
          <a:ln w="9525">
            <a:noFill/>
            <a:miter lim="800000"/>
          </a:ln>
        </p:spPr>
        <p:txBody>
          <a:bodyPr wrap="none" anchor="ctr">
            <a:spAutoFit/>
          </a:bodyPr>
          <a:lstStyle/>
          <a:p>
            <a:endParaRPr lang="zh-CN" altLang="en-US"/>
          </a:p>
        </p:txBody>
      </p:sp>
      <p:pic>
        <p:nvPicPr>
          <p:cNvPr id="7" name="图片 6" descr="2.png"/>
          <p:cNvPicPr>
            <a:picLocks noChangeAspect="1"/>
          </p:cNvPicPr>
          <p:nvPr/>
        </p:nvPicPr>
        <p:blipFill>
          <a:blip r:embed="rId1"/>
          <a:stretch>
            <a:fillRect/>
          </a:stretch>
        </p:blipFill>
        <p:spPr>
          <a:xfrm>
            <a:off x="714348" y="1428736"/>
            <a:ext cx="7715304" cy="4697196"/>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426" name="Rectangle 2"/>
          <p:cNvSpPr>
            <a:spLocks noGrp="1" noChangeArrowheads="1"/>
          </p:cNvSpPr>
          <p:nvPr>
            <p:ph type="title"/>
          </p:nvPr>
        </p:nvSpPr>
        <p:spPr/>
        <p:txBody>
          <a:bodyPr>
            <a:normAutofit fontScale="90000"/>
          </a:bodyPr>
          <a:lstStyle/>
          <a:p>
            <a:pPr eaLnBrk="1" fontAlgn="auto" hangingPunct="1">
              <a:spcAft>
                <a:spcPts val="0"/>
              </a:spcAft>
              <a:defRPr/>
            </a:pPr>
            <a:r>
              <a:rPr lang="zh-CN" altLang="en-US">
                <a:solidFill>
                  <a:schemeClr val="tx2">
                    <a:satMod val="200000"/>
                  </a:schemeClr>
                </a:solidFill>
              </a:rPr>
              <a:t>并行编程模式</a:t>
            </a:r>
            <a:endParaRPr lang="zh-CN" altLang="en-US">
              <a:solidFill>
                <a:schemeClr val="tx2">
                  <a:satMod val="200000"/>
                </a:schemeClr>
              </a:solidFill>
            </a:endParaRPr>
          </a:p>
        </p:txBody>
      </p:sp>
      <p:sp>
        <p:nvSpPr>
          <p:cNvPr id="49155" name="Rectangle 3"/>
          <p:cNvSpPr>
            <a:spLocks noGrp="1" noChangeArrowheads="1"/>
          </p:cNvSpPr>
          <p:nvPr>
            <p:ph idx="1"/>
          </p:nvPr>
        </p:nvSpPr>
        <p:spPr>
          <a:xfrm>
            <a:off x="785786" y="1643050"/>
            <a:ext cx="7215188" cy="4114800"/>
          </a:xfrm>
          <a:ln>
            <a:solidFill>
              <a:schemeClr val="accent1"/>
            </a:solidFill>
          </a:ln>
        </p:spPr>
        <p:txBody>
          <a:bodyPr/>
          <a:lstStyle/>
          <a:p>
            <a:pPr eaLnBrk="1" hangingPunct="1">
              <a:buClr>
                <a:schemeClr val="tx1"/>
              </a:buClr>
            </a:pPr>
            <a:r>
              <a:rPr lang="zh-CN" altLang="en-US" sz="2400" smtClean="0"/>
              <a:t>主</a:t>
            </a:r>
            <a:r>
              <a:rPr lang="en-US" altLang="zh-CN" sz="2400" smtClean="0"/>
              <a:t>-</a:t>
            </a:r>
            <a:r>
              <a:rPr lang="zh-CN" altLang="en-US" sz="2400" smtClean="0"/>
              <a:t>从式（</a:t>
            </a:r>
            <a:r>
              <a:rPr lang="en-US" altLang="zh-CN" sz="2400" smtClean="0"/>
              <a:t>Master-Slave</a:t>
            </a:r>
            <a:r>
              <a:rPr lang="zh-CN" altLang="en-US" sz="2400" smtClean="0"/>
              <a:t>）</a:t>
            </a:r>
            <a:endParaRPr lang="zh-CN" altLang="en-US" sz="2400" smtClean="0"/>
          </a:p>
          <a:p>
            <a:pPr eaLnBrk="1" hangingPunct="1">
              <a:buClr>
                <a:schemeClr val="tx1"/>
              </a:buClr>
            </a:pPr>
            <a:endParaRPr lang="zh-CN" altLang="en-US" sz="2400" smtClean="0"/>
          </a:p>
          <a:p>
            <a:pPr eaLnBrk="1" hangingPunct="1">
              <a:buClr>
                <a:schemeClr val="tx1"/>
              </a:buClr>
            </a:pPr>
            <a:r>
              <a:rPr lang="zh-CN" altLang="en-US" sz="2400" smtClean="0"/>
              <a:t>单程序多数据流（</a:t>
            </a:r>
            <a:r>
              <a:rPr lang="en-US" altLang="zh-CN" sz="2400" smtClean="0"/>
              <a:t>Single Program Multiple Data </a:t>
            </a:r>
            <a:r>
              <a:rPr lang="zh-CN" altLang="en-US" sz="2400" smtClean="0"/>
              <a:t>）</a:t>
            </a:r>
            <a:endParaRPr lang="zh-CN" altLang="en-US" sz="2400" smtClean="0"/>
          </a:p>
          <a:p>
            <a:pPr eaLnBrk="1" hangingPunct="1">
              <a:buClr>
                <a:schemeClr val="tx1"/>
              </a:buClr>
            </a:pPr>
            <a:endParaRPr lang="zh-CN" altLang="en-US" sz="2400" smtClean="0"/>
          </a:p>
          <a:p>
            <a:pPr eaLnBrk="1" hangingPunct="1">
              <a:buClr>
                <a:schemeClr val="tx1"/>
              </a:buClr>
            </a:pPr>
            <a:r>
              <a:rPr lang="zh-CN" altLang="en-US" sz="2400" smtClean="0"/>
              <a:t>数据流水线（</a:t>
            </a:r>
            <a:r>
              <a:rPr lang="en-US" altLang="zh-CN" sz="2400" smtClean="0"/>
              <a:t>Data Pipelining</a:t>
            </a:r>
            <a:r>
              <a:rPr lang="zh-CN" altLang="en-US" sz="2400" smtClean="0"/>
              <a:t>）</a:t>
            </a:r>
            <a:endParaRPr lang="zh-CN" altLang="en-US" sz="2400" smtClean="0"/>
          </a:p>
          <a:p>
            <a:pPr eaLnBrk="1" hangingPunct="1">
              <a:buClr>
                <a:schemeClr val="tx1"/>
              </a:buClr>
            </a:pPr>
            <a:endParaRPr lang="zh-CN" altLang="en-US" sz="2400" smtClean="0"/>
          </a:p>
          <a:p>
            <a:pPr eaLnBrk="1" hangingPunct="1">
              <a:buClr>
                <a:schemeClr val="tx1"/>
              </a:buClr>
            </a:pPr>
            <a:r>
              <a:rPr lang="zh-CN" altLang="en-US" sz="2400" smtClean="0"/>
              <a:t>分治策略（</a:t>
            </a:r>
            <a:r>
              <a:rPr lang="en-US" altLang="zh-CN" sz="2400" smtClean="0"/>
              <a:t>Divide and Conquer</a:t>
            </a:r>
            <a:r>
              <a:rPr lang="zh-CN" altLang="en-US" sz="2400" smtClean="0"/>
              <a:t>）</a:t>
            </a:r>
            <a:endParaRPr lang="zh-CN" altLang="en-US" sz="2400" smtClean="0"/>
          </a:p>
          <a:p>
            <a:pPr eaLnBrk="1" hangingPunct="1"/>
            <a:endParaRPr lang="zh-CN" altLang="en-US" smtClean="0"/>
          </a:p>
          <a:p>
            <a:pPr eaLnBrk="1" hangingPunct="1"/>
            <a:endParaRPr lang="zh-CN" altLang="en-US" smtClean="0"/>
          </a:p>
        </p:txBody>
      </p:sp>
      <p:sp>
        <p:nvSpPr>
          <p:cNvPr id="49156" name="灯片编号占位符 4"/>
          <p:cNvSpPr>
            <a:spLocks noGrp="1"/>
          </p:cNvSpPr>
          <p:nvPr>
            <p:ph type="sldNum" sz="quarter" idx="12"/>
          </p:nvPr>
        </p:nvSpPr>
        <p:spPr bwMode="auto">
          <a:xfrm>
            <a:off x="3124200" y="6248400"/>
            <a:ext cx="2895600" cy="457200"/>
          </a:xfrm>
          <a:noFill/>
          <a:ln>
            <a:miter lim="800000"/>
          </a:ln>
        </p:spPr>
        <p:txBody>
          <a:bodyPr wrap="square" lIns="91440" tIns="45720" rIns="91440" bIns="45720" numCol="1" anchor="t" anchorCtr="0" compatLnSpc="1"/>
          <a:lstStyle/>
          <a:p>
            <a:fld id="{AEB18AE9-3FCF-40C1-BB45-94D36D29F58B}" type="slidenum">
              <a:rPr lang="zh-CN" altLang="en-US" smtClean="0"/>
            </a:fld>
            <a:endParaRPr lang="en-US" altLang="zh-CN"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
          <p:cNvSpPr>
            <a:spLocks noGrp="1"/>
          </p:cNvSpPr>
          <p:nvPr>
            <p:ph type="title"/>
          </p:nvPr>
        </p:nvSpPr>
        <p:spPr/>
        <p:txBody>
          <a:bodyPr>
            <a:normAutofit/>
          </a:bodyPr>
          <a:lstStyle/>
          <a:p>
            <a:r>
              <a:rPr lang="zh-CN" altLang="en-US" dirty="0" smtClean="0"/>
              <a:t>并行算法概念</a:t>
            </a:r>
            <a:br>
              <a:rPr lang="en-US" altLang="zh-CN" dirty="0" smtClean="0"/>
            </a:br>
            <a:endParaRPr kumimoji="0" lang="zh-CN" altLang="en-US" cap="none" dirty="0" smtClean="0"/>
          </a:p>
        </p:txBody>
      </p:sp>
      <p:sp>
        <p:nvSpPr>
          <p:cNvPr id="15362" name="文本占位符 2"/>
          <p:cNvSpPr>
            <a:spLocks noGrp="1"/>
          </p:cNvSpPr>
          <p:nvPr>
            <p:ph type="body" idx="1"/>
          </p:nvPr>
        </p:nvSpPr>
        <p:spPr/>
        <p:txBody>
          <a:bodyPr/>
          <a:lstStyle/>
          <a:p>
            <a:r>
              <a:rPr lang="en-US" dirty="0" smtClean="0"/>
              <a:t>Parallel Algorithmic </a:t>
            </a:r>
            <a:r>
              <a:rPr lang="en-US" altLang="zh-CN" dirty="0" smtClean="0"/>
              <a:t>Concept</a:t>
            </a:r>
            <a:endParaRPr kumimoji="0" lang="zh-CN" altLang="en-US" dirty="0" smtClean="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6450" name="Rectangle 2"/>
          <p:cNvSpPr>
            <a:spLocks noGrp="1" noChangeArrowheads="1"/>
          </p:cNvSpPr>
          <p:nvPr>
            <p:ph type="title"/>
          </p:nvPr>
        </p:nvSpPr>
        <p:spPr>
          <a:xfrm>
            <a:off x="785786" y="500042"/>
            <a:ext cx="7848600" cy="571504"/>
          </a:xfrm>
        </p:spPr>
        <p:txBody>
          <a:bodyPr>
            <a:normAutofit fontScale="90000"/>
          </a:bodyPr>
          <a:lstStyle/>
          <a:p>
            <a:pPr eaLnBrk="1" fontAlgn="auto" hangingPunct="1">
              <a:spcAft>
                <a:spcPts val="0"/>
              </a:spcAft>
              <a:defRPr/>
            </a:pPr>
            <a:r>
              <a:rPr lang="zh-CN" altLang="en-US" dirty="0">
                <a:solidFill>
                  <a:schemeClr val="tx2">
                    <a:satMod val="200000"/>
                  </a:schemeClr>
                </a:solidFill>
              </a:rPr>
              <a:t>主</a:t>
            </a:r>
            <a:r>
              <a:rPr lang="en-US" altLang="zh-CN" dirty="0">
                <a:solidFill>
                  <a:schemeClr val="tx2">
                    <a:satMod val="200000"/>
                  </a:schemeClr>
                </a:solidFill>
              </a:rPr>
              <a:t>-</a:t>
            </a:r>
            <a:r>
              <a:rPr lang="zh-CN" altLang="en-US" dirty="0">
                <a:solidFill>
                  <a:schemeClr val="tx2">
                    <a:satMod val="200000"/>
                  </a:schemeClr>
                </a:solidFill>
              </a:rPr>
              <a:t>从式（</a:t>
            </a:r>
            <a:r>
              <a:rPr lang="en-US" altLang="zh-CN" dirty="0">
                <a:solidFill>
                  <a:schemeClr val="tx2">
                    <a:satMod val="200000"/>
                  </a:schemeClr>
                </a:solidFill>
              </a:rPr>
              <a:t>Master-Slave</a:t>
            </a:r>
            <a:r>
              <a:rPr lang="zh-CN" altLang="en-US" dirty="0">
                <a:solidFill>
                  <a:schemeClr val="tx2">
                    <a:satMod val="200000"/>
                  </a:schemeClr>
                </a:solidFill>
              </a:rPr>
              <a:t>）</a:t>
            </a:r>
            <a:endParaRPr lang="zh-CN" altLang="en-US" dirty="0">
              <a:solidFill>
                <a:schemeClr val="tx2">
                  <a:satMod val="200000"/>
                </a:schemeClr>
              </a:solidFill>
            </a:endParaRPr>
          </a:p>
        </p:txBody>
      </p:sp>
      <p:sp>
        <p:nvSpPr>
          <p:cNvPr id="9220" name="Rectangle 3"/>
          <p:cNvSpPr>
            <a:spLocks noGrp="1" noChangeArrowheads="1"/>
          </p:cNvSpPr>
          <p:nvPr>
            <p:ph idx="1"/>
          </p:nvPr>
        </p:nvSpPr>
        <p:spPr>
          <a:xfrm>
            <a:off x="177800" y="1520825"/>
            <a:ext cx="4179886" cy="4572000"/>
          </a:xfrm>
        </p:spPr>
        <p:txBody>
          <a:bodyPr/>
          <a:lstStyle/>
          <a:p>
            <a:pPr eaLnBrk="1" hangingPunct="1">
              <a:buClr>
                <a:schemeClr val="tx1"/>
              </a:buClr>
            </a:pPr>
            <a:r>
              <a:rPr lang="zh-CN" altLang="en-US" sz="2400" dirty="0" smtClean="0">
                <a:ea typeface="华文新魏" panose="02010800040101010101" pitchFamily="2" charset="-122"/>
              </a:rPr>
              <a:t>其基本思想是将一个待求解的任务分成一个主任务（主进程）和一些从任务（子进程）。主进程负责将任务的分解、派发和收集诸子任务的求解结果并最后汇总得到问题的最终解。诸子进程接收主进程发来的消息；并行进行各自计算；向主进程发回各自的计算结果。</a:t>
            </a:r>
            <a:r>
              <a:rPr lang="zh-CN" altLang="en-US" sz="2400" dirty="0" smtClean="0"/>
              <a:t> </a:t>
            </a:r>
            <a:endParaRPr lang="zh-CN" altLang="en-US" sz="2400" dirty="0" smtClean="0"/>
          </a:p>
        </p:txBody>
      </p:sp>
      <p:sp>
        <p:nvSpPr>
          <p:cNvPr id="9221" name="日期占位符 5"/>
          <p:cNvSpPr>
            <a:spLocks noGrp="1"/>
          </p:cNvSpPr>
          <p:nvPr>
            <p:ph type="dt" sz="quarter" idx="10"/>
          </p:nvPr>
        </p:nvSpPr>
        <p:spPr bwMode="auto">
          <a:xfrm>
            <a:off x="6553200" y="6248400"/>
            <a:ext cx="1905000" cy="457200"/>
          </a:xfrm>
          <a:noFill/>
          <a:ln>
            <a:miter lim="800000"/>
          </a:ln>
        </p:spPr>
        <p:txBody>
          <a:bodyPr wrap="square" lIns="91440" tIns="45720" rIns="91440" bIns="45720" numCol="1" anchor="t" anchorCtr="0" compatLnSpc="1"/>
          <a:lstStyle/>
          <a:p>
            <a:pPr algn="r"/>
            <a:fld id="{00462C7D-3F41-4B5A-AA48-6A02CFFE6267}" type="datetime1">
              <a:rPr lang="zh-CN" altLang="en-US" smtClean="0"/>
            </a:fld>
            <a:endParaRPr lang="en-US" altLang="zh-CN" smtClean="0"/>
          </a:p>
        </p:txBody>
      </p:sp>
      <p:sp>
        <p:nvSpPr>
          <p:cNvPr id="9222" name="灯片编号占位符 4"/>
          <p:cNvSpPr>
            <a:spLocks noGrp="1"/>
          </p:cNvSpPr>
          <p:nvPr>
            <p:ph type="sldNum" sz="quarter" idx="12"/>
          </p:nvPr>
        </p:nvSpPr>
        <p:spPr bwMode="auto">
          <a:xfrm>
            <a:off x="3124200" y="6248400"/>
            <a:ext cx="2895600" cy="457200"/>
          </a:xfrm>
          <a:noFill/>
          <a:ln>
            <a:miter lim="800000"/>
          </a:ln>
        </p:spPr>
        <p:txBody>
          <a:bodyPr wrap="square" lIns="91440" tIns="45720" rIns="91440" bIns="45720" numCol="1" anchor="t" anchorCtr="0" compatLnSpc="1"/>
          <a:lstStyle/>
          <a:p>
            <a:fld id="{FAAE3C41-4DDF-492C-9029-1B6517FBBE63}" type="slidenum">
              <a:rPr lang="zh-CN" altLang="en-US" smtClean="0"/>
            </a:fld>
            <a:endParaRPr lang="en-US" altLang="zh-CN" smtClean="0"/>
          </a:p>
        </p:txBody>
      </p:sp>
      <p:sp>
        <p:nvSpPr>
          <p:cNvPr id="9223" name="Rectangle 5"/>
          <p:cNvSpPr>
            <a:spLocks noChangeArrowheads="1"/>
          </p:cNvSpPr>
          <p:nvPr/>
        </p:nvSpPr>
        <p:spPr bwMode="auto">
          <a:xfrm>
            <a:off x="0" y="2181225"/>
            <a:ext cx="9144000" cy="0"/>
          </a:xfrm>
          <a:prstGeom prst="rect">
            <a:avLst/>
          </a:prstGeom>
          <a:noFill/>
          <a:ln w="9525">
            <a:noFill/>
            <a:miter lim="800000"/>
          </a:ln>
        </p:spPr>
        <p:txBody>
          <a:bodyPr wrap="none" anchor="ctr">
            <a:spAutoFit/>
          </a:bodyPr>
          <a:lstStyle/>
          <a:p>
            <a:endParaRPr lang="zh-CN" altLang="en-US"/>
          </a:p>
        </p:txBody>
      </p:sp>
      <p:pic>
        <p:nvPicPr>
          <p:cNvPr id="8" name="图片 7" descr="3.png"/>
          <p:cNvPicPr>
            <a:picLocks noChangeAspect="1"/>
          </p:cNvPicPr>
          <p:nvPr/>
        </p:nvPicPr>
        <p:blipFill>
          <a:blip r:embed="rId1"/>
          <a:stretch>
            <a:fillRect/>
          </a:stretch>
        </p:blipFill>
        <p:spPr>
          <a:xfrm>
            <a:off x="4286248" y="1571612"/>
            <a:ext cx="4620386" cy="4400948"/>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6690" name="Rectangle 2"/>
          <p:cNvSpPr>
            <a:spLocks noGrp="1" noChangeArrowheads="1"/>
          </p:cNvSpPr>
          <p:nvPr>
            <p:ph type="title"/>
          </p:nvPr>
        </p:nvSpPr>
        <p:spPr>
          <a:xfrm>
            <a:off x="714375" y="500042"/>
            <a:ext cx="7772400" cy="500082"/>
          </a:xfrm>
        </p:spPr>
        <p:txBody>
          <a:bodyPr>
            <a:normAutofit fontScale="90000"/>
          </a:bodyPr>
          <a:lstStyle/>
          <a:p>
            <a:pPr eaLnBrk="1" fontAlgn="auto" hangingPunct="1">
              <a:spcAft>
                <a:spcPts val="0"/>
              </a:spcAft>
              <a:defRPr/>
            </a:pPr>
            <a:r>
              <a:rPr lang="zh-CN" altLang="en-US" dirty="0">
                <a:solidFill>
                  <a:schemeClr val="tx2">
                    <a:satMod val="200000"/>
                  </a:schemeClr>
                </a:solidFill>
              </a:rPr>
              <a:t>单程序多数据流（</a:t>
            </a:r>
            <a:r>
              <a:rPr lang="en-US" altLang="zh-CN" dirty="0">
                <a:solidFill>
                  <a:schemeClr val="tx2">
                    <a:satMod val="200000"/>
                  </a:schemeClr>
                </a:solidFill>
              </a:rPr>
              <a:t>SPMD</a:t>
            </a:r>
            <a:r>
              <a:rPr lang="zh-CN" altLang="en-US" dirty="0">
                <a:solidFill>
                  <a:schemeClr val="tx2">
                    <a:satMod val="200000"/>
                  </a:schemeClr>
                </a:solidFill>
              </a:rPr>
              <a:t>）</a:t>
            </a:r>
            <a:endParaRPr lang="zh-CN" altLang="en-US" dirty="0">
              <a:solidFill>
                <a:schemeClr val="tx2">
                  <a:satMod val="200000"/>
                </a:schemeClr>
              </a:solidFill>
            </a:endParaRPr>
          </a:p>
        </p:txBody>
      </p:sp>
      <p:sp>
        <p:nvSpPr>
          <p:cNvPr id="10244" name="Rectangle 3"/>
          <p:cNvSpPr>
            <a:spLocks noGrp="1" noChangeArrowheads="1"/>
          </p:cNvSpPr>
          <p:nvPr>
            <p:ph idx="1"/>
          </p:nvPr>
        </p:nvSpPr>
        <p:spPr>
          <a:xfrm>
            <a:off x="357158" y="1000125"/>
            <a:ext cx="8501122" cy="2857503"/>
          </a:xfrm>
        </p:spPr>
        <p:txBody>
          <a:bodyPr>
            <a:normAutofit/>
          </a:bodyPr>
          <a:lstStyle/>
          <a:p>
            <a:pPr eaLnBrk="1" hangingPunct="1"/>
            <a:r>
              <a:rPr lang="zh-CN" altLang="en-US" sz="2800" dirty="0" smtClean="0">
                <a:latin typeface="华文新魏" panose="02010800040101010101" pitchFamily="2" charset="-122"/>
                <a:ea typeface="华文新魏" panose="02010800040101010101" pitchFamily="2" charset="-122"/>
              </a:rPr>
              <a:t>亦称为单控制流多数据流模式，其基本思想是并行操作在各自不同的数据上。这种编程模式首先需要将应用程序的数据预先分配给各个计算进程（处理器）；然后诸计算进程并行的完成各自的计算任务，包括计算过程中各进程间的数据交换（施行通信同步）；最后才将各计算结果汇集起来。</a:t>
            </a:r>
            <a:endParaRPr lang="zh-CN" altLang="en-US" sz="2800" dirty="0" smtClean="0">
              <a:latin typeface="华文新魏" panose="02010800040101010101" pitchFamily="2" charset="-122"/>
              <a:ea typeface="华文新魏" panose="02010800040101010101" pitchFamily="2" charset="-122"/>
            </a:endParaRPr>
          </a:p>
        </p:txBody>
      </p:sp>
      <p:sp>
        <p:nvSpPr>
          <p:cNvPr id="10245" name="日期占位符 5"/>
          <p:cNvSpPr>
            <a:spLocks noGrp="1"/>
          </p:cNvSpPr>
          <p:nvPr>
            <p:ph type="dt" sz="quarter" idx="10"/>
          </p:nvPr>
        </p:nvSpPr>
        <p:spPr bwMode="auto">
          <a:xfrm>
            <a:off x="6553200" y="6248400"/>
            <a:ext cx="1905000" cy="457200"/>
          </a:xfrm>
          <a:noFill/>
          <a:ln>
            <a:miter lim="800000"/>
          </a:ln>
        </p:spPr>
        <p:txBody>
          <a:bodyPr wrap="square" lIns="91440" tIns="45720" rIns="91440" bIns="45720" numCol="1" anchor="t" anchorCtr="0" compatLnSpc="1"/>
          <a:lstStyle/>
          <a:p>
            <a:pPr algn="r"/>
            <a:fld id="{46A5F96C-0C36-4904-9701-1E25F5DFD7EB}" type="datetime1">
              <a:rPr lang="zh-CN" altLang="en-US" smtClean="0"/>
            </a:fld>
            <a:endParaRPr lang="en-US" altLang="zh-CN" smtClean="0"/>
          </a:p>
        </p:txBody>
      </p:sp>
      <p:sp>
        <p:nvSpPr>
          <p:cNvPr id="10247" name="灯片编号占位符 4"/>
          <p:cNvSpPr>
            <a:spLocks noGrp="1"/>
          </p:cNvSpPr>
          <p:nvPr>
            <p:ph type="sldNum" sz="quarter" idx="12"/>
          </p:nvPr>
        </p:nvSpPr>
        <p:spPr bwMode="auto">
          <a:xfrm>
            <a:off x="3124200" y="6248400"/>
            <a:ext cx="2895600" cy="457200"/>
          </a:xfrm>
          <a:noFill/>
          <a:ln>
            <a:miter lim="800000"/>
          </a:ln>
        </p:spPr>
        <p:txBody>
          <a:bodyPr wrap="square" lIns="91440" tIns="45720" rIns="91440" bIns="45720" numCol="1" anchor="t" anchorCtr="0" compatLnSpc="1"/>
          <a:lstStyle/>
          <a:p>
            <a:fld id="{78F495DD-8BC7-413A-940F-72BAA1D8CA49}" type="slidenum">
              <a:rPr lang="zh-CN" altLang="en-US" smtClean="0"/>
            </a:fld>
            <a:endParaRPr lang="en-US" altLang="zh-CN" smtClean="0"/>
          </a:p>
        </p:txBody>
      </p:sp>
      <p:sp>
        <p:nvSpPr>
          <p:cNvPr id="10248" name="Rectangle 5"/>
          <p:cNvSpPr>
            <a:spLocks noChangeArrowheads="1"/>
          </p:cNvSpPr>
          <p:nvPr/>
        </p:nvSpPr>
        <p:spPr bwMode="auto">
          <a:xfrm>
            <a:off x="0" y="2643188"/>
            <a:ext cx="9144000" cy="0"/>
          </a:xfrm>
          <a:prstGeom prst="rect">
            <a:avLst/>
          </a:prstGeom>
          <a:noFill/>
          <a:ln w="9525">
            <a:noFill/>
            <a:miter lim="800000"/>
          </a:ln>
        </p:spPr>
        <p:txBody>
          <a:bodyPr wrap="none" anchor="ctr">
            <a:spAutoFit/>
          </a:bodyPr>
          <a:lstStyle/>
          <a:p>
            <a:endParaRPr lang="zh-CN" altLang="en-US"/>
          </a:p>
        </p:txBody>
      </p:sp>
      <p:pic>
        <p:nvPicPr>
          <p:cNvPr id="9" name="图片 8" descr="4.png"/>
          <p:cNvPicPr>
            <a:picLocks noChangeAspect="1"/>
          </p:cNvPicPr>
          <p:nvPr/>
        </p:nvPicPr>
        <p:blipFill>
          <a:blip r:embed="rId1"/>
          <a:stretch>
            <a:fillRect/>
          </a:stretch>
        </p:blipFill>
        <p:spPr>
          <a:xfrm>
            <a:off x="2000232" y="3857628"/>
            <a:ext cx="5370132" cy="2688114"/>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7714" name="Rectangle 2"/>
          <p:cNvSpPr>
            <a:spLocks noGrp="1" noChangeArrowheads="1"/>
          </p:cNvSpPr>
          <p:nvPr>
            <p:ph type="title"/>
          </p:nvPr>
        </p:nvSpPr>
        <p:spPr>
          <a:xfrm>
            <a:off x="571500" y="357188"/>
            <a:ext cx="8101013" cy="785812"/>
          </a:xfrm>
        </p:spPr>
        <p:txBody>
          <a:bodyPr/>
          <a:lstStyle/>
          <a:p>
            <a:pPr eaLnBrk="1" fontAlgn="auto" hangingPunct="1">
              <a:spcAft>
                <a:spcPts val="0"/>
              </a:spcAft>
              <a:defRPr/>
            </a:pPr>
            <a:r>
              <a:rPr lang="zh-CN" altLang="en-US" dirty="0">
                <a:solidFill>
                  <a:schemeClr val="tx2">
                    <a:satMod val="200000"/>
                  </a:schemeClr>
                </a:solidFill>
              </a:rPr>
              <a:t>数据流水线（</a:t>
            </a:r>
            <a:r>
              <a:rPr lang="en-US" altLang="zh-CN" dirty="0">
                <a:solidFill>
                  <a:schemeClr val="tx2">
                    <a:satMod val="200000"/>
                  </a:schemeClr>
                </a:solidFill>
              </a:rPr>
              <a:t>Data Pipelining</a:t>
            </a:r>
            <a:r>
              <a:rPr lang="zh-CN" altLang="en-US" dirty="0">
                <a:solidFill>
                  <a:schemeClr val="tx2">
                    <a:satMod val="200000"/>
                  </a:schemeClr>
                </a:solidFill>
              </a:rPr>
              <a:t>）</a:t>
            </a:r>
            <a:endParaRPr lang="zh-CN" altLang="en-US" dirty="0">
              <a:solidFill>
                <a:schemeClr val="tx2">
                  <a:satMod val="200000"/>
                </a:schemeClr>
              </a:solidFill>
            </a:endParaRPr>
          </a:p>
        </p:txBody>
      </p:sp>
      <p:sp>
        <p:nvSpPr>
          <p:cNvPr id="11268" name="Rectangle 3"/>
          <p:cNvSpPr>
            <a:spLocks noGrp="1" noChangeArrowheads="1"/>
          </p:cNvSpPr>
          <p:nvPr>
            <p:ph idx="1"/>
          </p:nvPr>
        </p:nvSpPr>
        <p:spPr>
          <a:xfrm>
            <a:off x="609600" y="1593850"/>
            <a:ext cx="7848600" cy="4572000"/>
          </a:xfrm>
        </p:spPr>
        <p:txBody>
          <a:bodyPr/>
          <a:lstStyle/>
          <a:p>
            <a:pPr eaLnBrk="1" hangingPunct="1"/>
            <a:r>
              <a:rPr lang="zh-CN" altLang="en-US" sz="2400" smtClean="0">
                <a:ea typeface="华文新魏" panose="02010800040101010101" pitchFamily="2" charset="-122"/>
              </a:rPr>
              <a:t>其基本思想是将各计算进程组织成一条流水线，每个进程执行一个特定的计算任务，相应于流水线的一个阶段。一个计算任务在功能上划分成一些子任务（进程），这些子任务完成某种特定功能的计算工作，而且一旦前一个子任务完成，后继的子任务就可立即开始。在整个计算过程中各进程之间的通信模式非常简单，仅发生在相邻的阶段之间，且通信可以完全异步地进行。</a:t>
            </a:r>
            <a:r>
              <a:rPr lang="zh-CN" altLang="en-US" sz="2400" smtClean="0"/>
              <a:t> </a:t>
            </a:r>
            <a:endParaRPr lang="zh-CN" altLang="en-US" sz="2400" smtClean="0"/>
          </a:p>
        </p:txBody>
      </p:sp>
      <p:sp>
        <p:nvSpPr>
          <p:cNvPr id="11272" name="Rectangle 5"/>
          <p:cNvSpPr>
            <a:spLocks noChangeArrowheads="1"/>
          </p:cNvSpPr>
          <p:nvPr/>
        </p:nvSpPr>
        <p:spPr bwMode="auto">
          <a:xfrm>
            <a:off x="0" y="3195638"/>
            <a:ext cx="9144000" cy="0"/>
          </a:xfrm>
          <a:prstGeom prst="rect">
            <a:avLst/>
          </a:prstGeom>
          <a:noFill/>
          <a:ln w="9525">
            <a:noFill/>
            <a:miter lim="800000"/>
          </a:ln>
        </p:spPr>
        <p:txBody>
          <a:bodyPr wrap="none" anchor="ctr">
            <a:spAutoFit/>
          </a:bodyPr>
          <a:lstStyle/>
          <a:p>
            <a:endParaRPr lang="zh-CN" altLang="en-US"/>
          </a:p>
        </p:txBody>
      </p:sp>
      <p:pic>
        <p:nvPicPr>
          <p:cNvPr id="9" name="图片 8" descr="5.png"/>
          <p:cNvPicPr>
            <a:picLocks noChangeAspect="1"/>
          </p:cNvPicPr>
          <p:nvPr/>
        </p:nvPicPr>
        <p:blipFill>
          <a:blip r:embed="rId1"/>
          <a:stretch>
            <a:fillRect/>
          </a:stretch>
        </p:blipFill>
        <p:spPr>
          <a:xfrm>
            <a:off x="1214414" y="4786322"/>
            <a:ext cx="6778192" cy="1091094"/>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8738" name="Rectangle 2"/>
          <p:cNvSpPr>
            <a:spLocks noGrp="1" noChangeArrowheads="1"/>
          </p:cNvSpPr>
          <p:nvPr>
            <p:ph type="title"/>
          </p:nvPr>
        </p:nvSpPr>
        <p:spPr>
          <a:xfrm>
            <a:off x="271463" y="142875"/>
            <a:ext cx="8658225" cy="1143000"/>
          </a:xfrm>
        </p:spPr>
        <p:txBody>
          <a:bodyPr/>
          <a:lstStyle/>
          <a:p>
            <a:pPr eaLnBrk="1" fontAlgn="auto" hangingPunct="1">
              <a:spcAft>
                <a:spcPts val="0"/>
              </a:spcAft>
              <a:defRPr/>
            </a:pPr>
            <a:r>
              <a:rPr lang="zh-CN" altLang="en-US" dirty="0">
                <a:solidFill>
                  <a:schemeClr val="tx2">
                    <a:satMod val="200000"/>
                  </a:schemeClr>
                </a:solidFill>
              </a:rPr>
              <a:t>分治策略（</a:t>
            </a:r>
            <a:r>
              <a:rPr lang="en-US" altLang="zh-CN" dirty="0">
                <a:solidFill>
                  <a:schemeClr val="tx2">
                    <a:satMod val="200000"/>
                  </a:schemeClr>
                </a:solidFill>
              </a:rPr>
              <a:t>Divide and Conquer</a:t>
            </a:r>
            <a:r>
              <a:rPr lang="zh-CN" altLang="en-US" dirty="0">
                <a:solidFill>
                  <a:schemeClr val="tx2">
                    <a:satMod val="200000"/>
                  </a:schemeClr>
                </a:solidFill>
              </a:rPr>
              <a:t>）</a:t>
            </a:r>
            <a:endParaRPr lang="zh-CN" altLang="en-US" dirty="0">
              <a:solidFill>
                <a:schemeClr val="tx2">
                  <a:satMod val="200000"/>
                </a:schemeClr>
              </a:solidFill>
            </a:endParaRPr>
          </a:p>
        </p:txBody>
      </p:sp>
      <p:sp>
        <p:nvSpPr>
          <p:cNvPr id="12292" name="Rectangle 3"/>
          <p:cNvSpPr>
            <a:spLocks noGrp="1" noChangeArrowheads="1"/>
          </p:cNvSpPr>
          <p:nvPr>
            <p:ph idx="1"/>
          </p:nvPr>
        </p:nvSpPr>
        <p:spPr>
          <a:xfrm>
            <a:off x="179388" y="1593850"/>
            <a:ext cx="4679950" cy="4572000"/>
          </a:xfrm>
        </p:spPr>
        <p:txBody>
          <a:bodyPr/>
          <a:lstStyle/>
          <a:p>
            <a:pPr eaLnBrk="1" hangingPunct="1"/>
            <a:r>
              <a:rPr lang="zh-CN" altLang="en-US" sz="2400" smtClean="0">
                <a:ea typeface="华文新魏" panose="02010800040101010101" pitchFamily="2" charset="-122"/>
              </a:rPr>
              <a:t>其基本思想是将一个大而复杂的问题分解成若干个特性相同的子问题分而治之。若所得的子问题规模仍嫌过大，则可反复使用分治策略，直至很容易求解诸子问题为止。问题求解可分为三步：</a:t>
            </a:r>
            <a:r>
              <a:rPr lang="en-US" altLang="zh-CN" sz="2400" smtClean="0">
                <a:ea typeface="华文新魏" panose="02010800040101010101" pitchFamily="2" charset="-122"/>
              </a:rPr>
              <a:t>①</a:t>
            </a:r>
            <a:r>
              <a:rPr lang="zh-CN" altLang="en-US" sz="2400" smtClean="0">
                <a:ea typeface="华文新魏" panose="02010800040101010101" pitchFamily="2" charset="-122"/>
              </a:rPr>
              <a:t>将输入分解成若干个</a:t>
            </a:r>
            <a:r>
              <a:rPr lang="zh-CN" altLang="en-US" sz="2400" i="1" smtClean="0">
                <a:solidFill>
                  <a:schemeClr val="tx2"/>
                </a:solidFill>
                <a:ea typeface="华文新魏" panose="02010800040101010101" pitchFamily="2" charset="-122"/>
              </a:rPr>
              <a:t>规模近于相等</a:t>
            </a:r>
            <a:r>
              <a:rPr lang="zh-CN" altLang="en-US" sz="2400" smtClean="0">
                <a:ea typeface="华文新魏" panose="02010800040101010101" pitchFamily="2" charset="-122"/>
              </a:rPr>
              <a:t>的子问题；</a:t>
            </a:r>
            <a:r>
              <a:rPr lang="en-US" altLang="zh-CN" sz="2400" smtClean="0">
                <a:ea typeface="华文新魏" panose="02010800040101010101" pitchFamily="2" charset="-122"/>
              </a:rPr>
              <a:t>②</a:t>
            </a:r>
            <a:r>
              <a:rPr lang="zh-CN" altLang="en-US" sz="2400" smtClean="0">
                <a:ea typeface="华文新魏" panose="02010800040101010101" pitchFamily="2" charset="-122"/>
              </a:rPr>
              <a:t>同时</a:t>
            </a:r>
            <a:r>
              <a:rPr lang="zh-CN" altLang="en-US" sz="2400" smtClean="0">
                <a:solidFill>
                  <a:schemeClr val="tx2"/>
                </a:solidFill>
                <a:ea typeface="华文新魏" panose="02010800040101010101" pitchFamily="2" charset="-122"/>
              </a:rPr>
              <a:t>递归地</a:t>
            </a:r>
            <a:r>
              <a:rPr lang="zh-CN" altLang="en-US" sz="2400" smtClean="0">
                <a:ea typeface="华文新魏" panose="02010800040101010101" pitchFamily="2" charset="-122"/>
              </a:rPr>
              <a:t>求解诸子问题；</a:t>
            </a:r>
            <a:r>
              <a:rPr lang="en-US" altLang="zh-CN" sz="2400" smtClean="0">
                <a:ea typeface="华文新魏" panose="02010800040101010101" pitchFamily="2" charset="-122"/>
              </a:rPr>
              <a:t>③</a:t>
            </a:r>
            <a:r>
              <a:rPr lang="zh-CN" altLang="en-US" sz="2400" smtClean="0">
                <a:ea typeface="华文新魏" panose="02010800040101010101" pitchFamily="2" charset="-122"/>
              </a:rPr>
              <a:t>归并各子问题的解成为原问题的解。</a:t>
            </a:r>
            <a:endParaRPr lang="zh-CN" altLang="en-US" sz="2400" smtClean="0">
              <a:ea typeface="华文新魏" panose="02010800040101010101" pitchFamily="2" charset="-122"/>
            </a:endParaRPr>
          </a:p>
        </p:txBody>
      </p:sp>
      <p:sp>
        <p:nvSpPr>
          <p:cNvPr id="12293" name="日期占位符 5"/>
          <p:cNvSpPr>
            <a:spLocks noGrp="1"/>
          </p:cNvSpPr>
          <p:nvPr>
            <p:ph type="dt" sz="quarter" idx="10"/>
          </p:nvPr>
        </p:nvSpPr>
        <p:spPr bwMode="auto">
          <a:xfrm>
            <a:off x="6553200" y="6248400"/>
            <a:ext cx="1905000" cy="457200"/>
          </a:xfrm>
          <a:noFill/>
          <a:ln>
            <a:miter lim="800000"/>
          </a:ln>
        </p:spPr>
        <p:txBody>
          <a:bodyPr wrap="square" lIns="91440" tIns="45720" rIns="91440" bIns="45720" numCol="1" anchor="t" anchorCtr="0" compatLnSpc="1"/>
          <a:lstStyle/>
          <a:p>
            <a:pPr algn="r"/>
            <a:fld id="{5A50A958-9B00-4FDE-9A70-E7D0B0F8940B}" type="datetime1">
              <a:rPr lang="zh-CN" altLang="en-US" smtClean="0"/>
            </a:fld>
            <a:endParaRPr lang="en-US" altLang="zh-CN" smtClean="0"/>
          </a:p>
        </p:txBody>
      </p:sp>
      <p:sp>
        <p:nvSpPr>
          <p:cNvPr id="12294" name="灯片编号占位符 4"/>
          <p:cNvSpPr>
            <a:spLocks noGrp="1"/>
          </p:cNvSpPr>
          <p:nvPr>
            <p:ph type="sldNum" sz="quarter" idx="12"/>
          </p:nvPr>
        </p:nvSpPr>
        <p:spPr bwMode="auto">
          <a:xfrm>
            <a:off x="3124200" y="6248400"/>
            <a:ext cx="2895600" cy="457200"/>
          </a:xfrm>
          <a:noFill/>
          <a:ln>
            <a:miter lim="800000"/>
          </a:ln>
        </p:spPr>
        <p:txBody>
          <a:bodyPr wrap="square" lIns="91440" tIns="45720" rIns="91440" bIns="45720" numCol="1" anchor="t" anchorCtr="0" compatLnSpc="1"/>
          <a:lstStyle/>
          <a:p>
            <a:fld id="{1BB3382A-B233-4960-AE0A-19A6F3C2AA5F}" type="slidenum">
              <a:rPr lang="zh-CN" altLang="en-US" smtClean="0"/>
            </a:fld>
            <a:endParaRPr lang="en-US" altLang="zh-CN" smtClean="0"/>
          </a:p>
        </p:txBody>
      </p:sp>
      <p:sp>
        <p:nvSpPr>
          <p:cNvPr id="12295" name="Rectangle 5"/>
          <p:cNvSpPr>
            <a:spLocks noChangeArrowheads="1"/>
          </p:cNvSpPr>
          <p:nvPr/>
        </p:nvSpPr>
        <p:spPr bwMode="auto">
          <a:xfrm>
            <a:off x="0" y="2419350"/>
            <a:ext cx="9144000" cy="0"/>
          </a:xfrm>
          <a:prstGeom prst="rect">
            <a:avLst/>
          </a:prstGeom>
          <a:noFill/>
          <a:ln w="9525">
            <a:noFill/>
            <a:miter lim="800000"/>
          </a:ln>
        </p:spPr>
        <p:txBody>
          <a:bodyPr wrap="none" anchor="ctr">
            <a:spAutoFit/>
          </a:bodyPr>
          <a:lstStyle/>
          <a:p>
            <a:endParaRPr lang="zh-CN" altLang="en-US"/>
          </a:p>
        </p:txBody>
      </p:sp>
      <p:pic>
        <p:nvPicPr>
          <p:cNvPr id="8" name="图片 7" descr="6.png"/>
          <p:cNvPicPr>
            <a:picLocks noChangeAspect="1"/>
          </p:cNvPicPr>
          <p:nvPr/>
        </p:nvPicPr>
        <p:blipFill>
          <a:blip r:embed="rId1"/>
          <a:stretch>
            <a:fillRect/>
          </a:stretch>
        </p:blipFill>
        <p:spPr>
          <a:xfrm>
            <a:off x="4643438" y="1571612"/>
            <a:ext cx="4193702" cy="3827972"/>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0786" name="Rectangle 2"/>
          <p:cNvSpPr>
            <a:spLocks noGrp="1" noChangeArrowheads="1"/>
          </p:cNvSpPr>
          <p:nvPr>
            <p:ph type="title"/>
          </p:nvPr>
        </p:nvSpPr>
        <p:spPr>
          <a:xfrm>
            <a:off x="571472" y="500042"/>
            <a:ext cx="7848600" cy="571504"/>
          </a:xfrm>
        </p:spPr>
        <p:txBody>
          <a:bodyPr>
            <a:normAutofit fontScale="90000"/>
          </a:bodyPr>
          <a:lstStyle/>
          <a:p>
            <a:pPr eaLnBrk="1" fontAlgn="auto" hangingPunct="1">
              <a:spcAft>
                <a:spcPts val="0"/>
              </a:spcAft>
              <a:defRPr/>
            </a:pPr>
            <a:r>
              <a:rPr lang="zh-CN" altLang="en-US" dirty="0">
                <a:solidFill>
                  <a:schemeClr val="tx2">
                    <a:satMod val="200000"/>
                  </a:schemeClr>
                </a:solidFill>
              </a:rPr>
              <a:t>并行应用编程过程－</a:t>
            </a:r>
            <a:r>
              <a:rPr lang="en-US" altLang="zh-CN" dirty="0">
                <a:solidFill>
                  <a:schemeClr val="tx2">
                    <a:satMod val="200000"/>
                  </a:schemeClr>
                </a:solidFill>
              </a:rPr>
              <a:t>PCAM</a:t>
            </a:r>
            <a:endParaRPr lang="zh-CN" altLang="en-US" dirty="0">
              <a:solidFill>
                <a:schemeClr val="tx2">
                  <a:satMod val="200000"/>
                </a:schemeClr>
              </a:solidFill>
            </a:endParaRPr>
          </a:p>
        </p:txBody>
      </p:sp>
      <p:sp>
        <p:nvSpPr>
          <p:cNvPr id="630787" name="Rectangle 3"/>
          <p:cNvSpPr>
            <a:spLocks noGrp="1" noChangeArrowheads="1"/>
          </p:cNvSpPr>
          <p:nvPr>
            <p:ph idx="1"/>
          </p:nvPr>
        </p:nvSpPr>
        <p:spPr>
          <a:xfrm>
            <a:off x="142906" y="1357298"/>
            <a:ext cx="8858250" cy="4859337"/>
          </a:xfrm>
        </p:spPr>
        <p:txBody>
          <a:bodyPr/>
          <a:lstStyle/>
          <a:p>
            <a:pPr eaLnBrk="1" hangingPunct="1"/>
            <a:r>
              <a:rPr lang="zh-CN" altLang="en-US" dirty="0" smtClean="0">
                <a:latin typeface="华文新魏" panose="02010800040101010101" pitchFamily="2" charset="-122"/>
                <a:ea typeface="华文新魏" panose="02010800040101010101" pitchFamily="2" charset="-122"/>
              </a:rPr>
              <a:t>设计并行应用的四个阶段</a:t>
            </a:r>
            <a:endParaRPr lang="zh-CN" altLang="en-US" dirty="0" smtClean="0">
              <a:latin typeface="华文新魏" panose="02010800040101010101" pitchFamily="2" charset="-122"/>
              <a:ea typeface="华文新魏" panose="02010800040101010101" pitchFamily="2" charset="-122"/>
            </a:endParaRPr>
          </a:p>
          <a:p>
            <a:pPr lvl="1" eaLnBrk="1" hangingPunct="1"/>
            <a:r>
              <a:rPr lang="zh-CN" altLang="en-US" sz="2400" dirty="0" smtClean="0">
                <a:latin typeface="华文新魏" panose="02010800040101010101" pitchFamily="2" charset="-122"/>
                <a:ea typeface="华文新魏" panose="02010800040101010101" pitchFamily="2" charset="-122"/>
              </a:rPr>
              <a:t>划分</a:t>
            </a:r>
            <a:r>
              <a:rPr lang="en-US" altLang="zh-CN" sz="2400" dirty="0" smtClean="0">
                <a:latin typeface="华文新魏" panose="02010800040101010101" pitchFamily="2" charset="-122"/>
                <a:ea typeface="华文新魏" panose="02010800040101010101" pitchFamily="2" charset="-122"/>
              </a:rPr>
              <a:t>(</a:t>
            </a:r>
            <a:r>
              <a:rPr lang="en-US" altLang="zh-CN" dirty="0" smtClean="0">
                <a:solidFill>
                  <a:srgbClr val="FF0000"/>
                </a:solidFill>
              </a:rPr>
              <a:t>P</a:t>
            </a:r>
            <a:r>
              <a:rPr lang="en-US" altLang="zh-CN" dirty="0" smtClean="0"/>
              <a:t>artitioning</a:t>
            </a:r>
            <a:r>
              <a:rPr lang="en-US" altLang="zh-CN" sz="2400" dirty="0" smtClean="0">
                <a:latin typeface="华文新魏" panose="02010800040101010101" pitchFamily="2" charset="-122"/>
                <a:ea typeface="华文新魏" panose="02010800040101010101" pitchFamily="2" charset="-122"/>
              </a:rPr>
              <a:t>)</a:t>
            </a:r>
            <a:endParaRPr lang="en-US" altLang="zh-CN" sz="2400" dirty="0" smtClean="0">
              <a:latin typeface="华文新魏" panose="02010800040101010101" pitchFamily="2" charset="-122"/>
              <a:ea typeface="华文新魏" panose="02010800040101010101" pitchFamily="2" charset="-122"/>
            </a:endParaRPr>
          </a:p>
          <a:p>
            <a:pPr lvl="1" eaLnBrk="1" hangingPunct="1"/>
            <a:r>
              <a:rPr lang="zh-CN" altLang="en-US" sz="2400" dirty="0" smtClean="0">
                <a:latin typeface="华文新魏" panose="02010800040101010101" pitchFamily="2" charset="-122"/>
                <a:ea typeface="华文新魏" panose="02010800040101010101" pitchFamily="2" charset="-122"/>
              </a:rPr>
              <a:t>通信</a:t>
            </a:r>
            <a:r>
              <a:rPr lang="en-US" altLang="zh-CN" sz="2400" dirty="0" smtClean="0">
                <a:latin typeface="华文新魏" panose="02010800040101010101" pitchFamily="2" charset="-122"/>
                <a:ea typeface="华文新魏" panose="02010800040101010101" pitchFamily="2" charset="-122"/>
              </a:rPr>
              <a:t>(</a:t>
            </a:r>
            <a:r>
              <a:rPr lang="en-US" altLang="zh-CN" dirty="0" smtClean="0">
                <a:solidFill>
                  <a:srgbClr val="FF0000"/>
                </a:solidFill>
              </a:rPr>
              <a:t>C</a:t>
            </a:r>
            <a:r>
              <a:rPr lang="en-US" altLang="zh-CN" dirty="0" smtClean="0"/>
              <a:t>ommunication</a:t>
            </a:r>
            <a:r>
              <a:rPr lang="en-US" altLang="zh-CN" sz="2400" dirty="0" smtClean="0">
                <a:latin typeface="华文新魏" panose="02010800040101010101" pitchFamily="2" charset="-122"/>
                <a:ea typeface="华文新魏" panose="02010800040101010101" pitchFamily="2" charset="-122"/>
              </a:rPr>
              <a:t>)</a:t>
            </a:r>
            <a:endParaRPr lang="en-US" altLang="zh-CN" sz="2400" dirty="0" smtClean="0">
              <a:latin typeface="华文新魏" panose="02010800040101010101" pitchFamily="2" charset="-122"/>
              <a:ea typeface="华文新魏" panose="02010800040101010101" pitchFamily="2" charset="-122"/>
            </a:endParaRPr>
          </a:p>
          <a:p>
            <a:pPr lvl="1" eaLnBrk="1" hangingPunct="1"/>
            <a:r>
              <a:rPr lang="zh-CN" altLang="en-US" sz="2400" dirty="0" smtClean="0">
                <a:latin typeface="华文新魏" panose="02010800040101010101" pitchFamily="2" charset="-122"/>
                <a:ea typeface="华文新魏" panose="02010800040101010101" pitchFamily="2" charset="-122"/>
              </a:rPr>
              <a:t>组合</a:t>
            </a:r>
            <a:r>
              <a:rPr lang="en-US" altLang="zh-CN" sz="2400" dirty="0" smtClean="0">
                <a:latin typeface="华文新魏" panose="02010800040101010101" pitchFamily="2" charset="-122"/>
                <a:ea typeface="华文新魏" panose="02010800040101010101" pitchFamily="2" charset="-122"/>
              </a:rPr>
              <a:t>(</a:t>
            </a:r>
            <a:r>
              <a:rPr lang="en-US" altLang="zh-CN" dirty="0" smtClean="0">
                <a:solidFill>
                  <a:srgbClr val="FF0000"/>
                </a:solidFill>
              </a:rPr>
              <a:t>A</a:t>
            </a:r>
            <a:r>
              <a:rPr lang="en-US" altLang="zh-CN" dirty="0" smtClean="0"/>
              <a:t>gglomeration</a:t>
            </a:r>
            <a:r>
              <a:rPr lang="en-US" altLang="zh-CN" sz="2400" dirty="0" smtClean="0">
                <a:latin typeface="华文新魏" panose="02010800040101010101" pitchFamily="2" charset="-122"/>
                <a:ea typeface="华文新魏" panose="02010800040101010101" pitchFamily="2" charset="-122"/>
              </a:rPr>
              <a:t>)</a:t>
            </a:r>
            <a:endParaRPr lang="en-US" altLang="zh-CN" sz="2400" dirty="0" smtClean="0">
              <a:latin typeface="华文新魏" panose="02010800040101010101" pitchFamily="2" charset="-122"/>
              <a:ea typeface="华文新魏" panose="02010800040101010101" pitchFamily="2" charset="-122"/>
            </a:endParaRPr>
          </a:p>
          <a:p>
            <a:pPr lvl="1" eaLnBrk="1" hangingPunct="1"/>
            <a:r>
              <a:rPr lang="zh-CN" altLang="en-US" sz="2400" dirty="0" smtClean="0">
                <a:latin typeface="华文新魏" panose="02010800040101010101" pitchFamily="2" charset="-122"/>
                <a:ea typeface="华文新魏" panose="02010800040101010101" pitchFamily="2" charset="-122"/>
              </a:rPr>
              <a:t>映射</a:t>
            </a:r>
            <a:r>
              <a:rPr lang="en-US" altLang="zh-CN" sz="2400" dirty="0" smtClean="0">
                <a:latin typeface="华文新魏" panose="02010800040101010101" pitchFamily="2" charset="-122"/>
                <a:ea typeface="华文新魏" panose="02010800040101010101" pitchFamily="2" charset="-122"/>
              </a:rPr>
              <a:t>(</a:t>
            </a:r>
            <a:r>
              <a:rPr lang="en-US" altLang="zh-CN" dirty="0" smtClean="0">
                <a:solidFill>
                  <a:srgbClr val="FF0000"/>
                </a:solidFill>
              </a:rPr>
              <a:t>M</a:t>
            </a:r>
            <a:r>
              <a:rPr lang="en-US" altLang="zh-CN" dirty="0" smtClean="0"/>
              <a:t>apping</a:t>
            </a:r>
            <a:r>
              <a:rPr lang="en-US" altLang="zh-CN" sz="2400" dirty="0" smtClean="0">
                <a:latin typeface="华文新魏" panose="02010800040101010101" pitchFamily="2" charset="-122"/>
                <a:ea typeface="华文新魏" panose="02010800040101010101" pitchFamily="2" charset="-122"/>
              </a:rPr>
              <a:t>)</a:t>
            </a:r>
            <a:endParaRPr lang="zh-CN" altLang="en-US" sz="2400" dirty="0" smtClean="0">
              <a:latin typeface="华文新魏" panose="02010800040101010101" pitchFamily="2" charset="-122"/>
              <a:ea typeface="华文新魏" panose="02010800040101010101" pitchFamily="2" charset="-122"/>
            </a:endParaRPr>
          </a:p>
          <a:p>
            <a:pPr eaLnBrk="1" hangingPunct="1"/>
            <a:r>
              <a:rPr lang="zh-CN" altLang="en-US" sz="2400" dirty="0" smtClean="0">
                <a:latin typeface="华文新魏" panose="02010800040101010101" pitchFamily="2" charset="-122"/>
                <a:ea typeface="华文新魏" panose="02010800040101010101" pitchFamily="2" charset="-122"/>
              </a:rPr>
              <a:t>划分：分解成小的任务，开拓并发性；</a:t>
            </a:r>
            <a:endParaRPr lang="zh-CN" altLang="en-US" sz="2400" dirty="0" smtClean="0">
              <a:latin typeface="华文新魏" panose="02010800040101010101" pitchFamily="2" charset="-122"/>
              <a:ea typeface="华文新魏" panose="02010800040101010101" pitchFamily="2" charset="-122"/>
            </a:endParaRPr>
          </a:p>
          <a:p>
            <a:pPr eaLnBrk="1" hangingPunct="1"/>
            <a:r>
              <a:rPr lang="zh-CN" altLang="en-US" sz="2400" dirty="0" smtClean="0">
                <a:latin typeface="华文新魏" panose="02010800040101010101" pitchFamily="2" charset="-122"/>
                <a:ea typeface="华文新魏" panose="02010800040101010101" pitchFamily="2" charset="-122"/>
              </a:rPr>
              <a:t>通信：确定诸任务间的数据交换，监测划分的合理性；</a:t>
            </a:r>
            <a:endParaRPr lang="en-US" altLang="zh-CN" sz="2400" dirty="0" smtClean="0">
              <a:latin typeface="华文新魏" panose="02010800040101010101" pitchFamily="2" charset="-122"/>
              <a:ea typeface="华文新魏" panose="02010800040101010101" pitchFamily="2" charset="-122"/>
            </a:endParaRPr>
          </a:p>
          <a:p>
            <a:pPr eaLnBrk="1" hangingPunct="1"/>
            <a:r>
              <a:rPr lang="zh-CN" altLang="en-US" sz="2400" dirty="0" smtClean="0">
                <a:latin typeface="华文新魏" panose="02010800040101010101" pitchFamily="2" charset="-122"/>
                <a:ea typeface="华文新魏" panose="02010800040101010101" pitchFamily="2" charset="-122"/>
              </a:rPr>
              <a:t>组合：依据任务的局部性，组合成更大的任务；</a:t>
            </a:r>
            <a:endParaRPr lang="zh-CN" altLang="en-US" sz="2400" dirty="0" smtClean="0">
              <a:latin typeface="华文新魏" panose="02010800040101010101" pitchFamily="2" charset="-122"/>
              <a:ea typeface="华文新魏" panose="02010800040101010101" pitchFamily="2" charset="-122"/>
            </a:endParaRPr>
          </a:p>
          <a:p>
            <a:pPr eaLnBrk="1" hangingPunct="1"/>
            <a:r>
              <a:rPr lang="zh-CN" altLang="en-US" sz="2400" dirty="0" smtClean="0">
                <a:latin typeface="华文新魏" panose="02010800040101010101" pitchFamily="2" charset="-122"/>
                <a:ea typeface="华文新魏" panose="02010800040101010101" pitchFamily="2" charset="-122"/>
              </a:rPr>
              <a:t>映射：将每个任务分配到处理器上，提高并行性能。</a:t>
            </a:r>
            <a:endParaRPr lang="zh-CN" altLang="en-US" sz="2400" dirty="0" smtClean="0">
              <a:latin typeface="华文新魏" panose="02010800040101010101" pitchFamily="2" charset="-122"/>
              <a:ea typeface="华文新魏" panose="02010800040101010101" pitchFamily="2" charset="-122"/>
            </a:endParaRPr>
          </a:p>
        </p:txBody>
      </p:sp>
      <p:sp>
        <p:nvSpPr>
          <p:cNvPr id="50180" name="日期占位符 5"/>
          <p:cNvSpPr>
            <a:spLocks noGrp="1"/>
          </p:cNvSpPr>
          <p:nvPr>
            <p:ph type="dt" sz="quarter" idx="10"/>
          </p:nvPr>
        </p:nvSpPr>
        <p:spPr bwMode="auto">
          <a:xfrm>
            <a:off x="6553200" y="6248400"/>
            <a:ext cx="1905000" cy="457200"/>
          </a:xfrm>
          <a:noFill/>
          <a:ln>
            <a:miter lim="800000"/>
          </a:ln>
        </p:spPr>
        <p:txBody>
          <a:bodyPr wrap="square" lIns="91440" tIns="45720" rIns="91440" bIns="45720" numCol="1" anchor="t" anchorCtr="0" compatLnSpc="1"/>
          <a:lstStyle/>
          <a:p>
            <a:pPr algn="r"/>
            <a:fld id="{9D249FC6-AFEC-42D8-8804-0F2403F61A21}" type="datetime1">
              <a:rPr lang="zh-CN" altLang="en-US" smtClean="0"/>
            </a:fld>
            <a:endParaRPr lang="en-US" altLang="zh-CN" smtClean="0"/>
          </a:p>
        </p:txBody>
      </p:sp>
      <p:sp>
        <p:nvSpPr>
          <p:cNvPr id="50181" name="灯片编号占位符 4"/>
          <p:cNvSpPr>
            <a:spLocks noGrp="1"/>
          </p:cNvSpPr>
          <p:nvPr>
            <p:ph type="sldNum" sz="quarter" idx="12"/>
          </p:nvPr>
        </p:nvSpPr>
        <p:spPr bwMode="auto">
          <a:xfrm>
            <a:off x="3124200" y="6248400"/>
            <a:ext cx="2895600" cy="457200"/>
          </a:xfrm>
          <a:noFill/>
          <a:ln>
            <a:miter lim="800000"/>
          </a:ln>
        </p:spPr>
        <p:txBody>
          <a:bodyPr wrap="square" lIns="91440" tIns="45720" rIns="91440" bIns="45720" numCol="1" anchor="t" anchorCtr="0" compatLnSpc="1"/>
          <a:lstStyle/>
          <a:p>
            <a:fld id="{7E2BDE34-8ABC-49AB-A81E-A020A1EA832C}" type="slidenum">
              <a:rPr lang="zh-CN" altLang="en-US" smtClean="0"/>
            </a:fld>
            <a:endParaRPr lang="en-US" altLang="zh-CN"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078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3078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3078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3078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3078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30787">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30787">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30787">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3078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0787"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1810" name="Rectangle 2"/>
          <p:cNvSpPr>
            <a:spLocks noGrp="1" noChangeArrowheads="1"/>
          </p:cNvSpPr>
          <p:nvPr>
            <p:ph type="title"/>
          </p:nvPr>
        </p:nvSpPr>
        <p:spPr>
          <a:xfrm>
            <a:off x="728663" y="214313"/>
            <a:ext cx="7772400" cy="1143000"/>
          </a:xfrm>
        </p:spPr>
        <p:txBody>
          <a:bodyPr/>
          <a:lstStyle/>
          <a:p>
            <a:pPr eaLnBrk="1" fontAlgn="auto" hangingPunct="1">
              <a:spcAft>
                <a:spcPts val="0"/>
              </a:spcAft>
              <a:defRPr/>
            </a:pPr>
            <a:r>
              <a:rPr lang="zh-CN" altLang="en-US" dirty="0">
                <a:solidFill>
                  <a:schemeClr val="tx2">
                    <a:satMod val="200000"/>
                  </a:schemeClr>
                </a:solidFill>
              </a:rPr>
              <a:t> </a:t>
            </a:r>
            <a:r>
              <a:rPr lang="en-US" altLang="zh-CN" dirty="0">
                <a:solidFill>
                  <a:schemeClr val="tx2">
                    <a:satMod val="200000"/>
                  </a:schemeClr>
                </a:solidFill>
              </a:rPr>
              <a:t>PCAM</a:t>
            </a:r>
            <a:r>
              <a:rPr lang="zh-CN" altLang="en-US" dirty="0">
                <a:solidFill>
                  <a:schemeClr val="tx2">
                    <a:satMod val="200000"/>
                  </a:schemeClr>
                </a:solidFill>
              </a:rPr>
              <a:t>设计过程</a:t>
            </a:r>
            <a:endParaRPr lang="zh-CN" altLang="en-US" dirty="0">
              <a:solidFill>
                <a:schemeClr val="tx2">
                  <a:satMod val="200000"/>
                </a:schemeClr>
              </a:solidFill>
            </a:endParaRPr>
          </a:p>
        </p:txBody>
      </p:sp>
      <p:pic>
        <p:nvPicPr>
          <p:cNvPr id="8" name="图片 7" descr="7.png"/>
          <p:cNvPicPr>
            <a:picLocks noChangeAspect="1"/>
          </p:cNvPicPr>
          <p:nvPr/>
        </p:nvPicPr>
        <p:blipFill>
          <a:blip r:embed="rId1"/>
          <a:stretch>
            <a:fillRect/>
          </a:stretch>
        </p:blipFill>
        <p:spPr>
          <a:xfrm>
            <a:off x="2143108" y="1214422"/>
            <a:ext cx="4429156" cy="5357850"/>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2770" name="Rectangle 2"/>
          <p:cNvSpPr>
            <a:spLocks noGrp="1" noChangeArrowheads="1"/>
          </p:cNvSpPr>
          <p:nvPr>
            <p:ph type="title"/>
          </p:nvPr>
        </p:nvSpPr>
        <p:spPr>
          <a:xfrm>
            <a:off x="571472" y="571480"/>
            <a:ext cx="7848600" cy="428628"/>
          </a:xfrm>
        </p:spPr>
        <p:txBody>
          <a:bodyPr>
            <a:normAutofit fontScale="90000"/>
          </a:bodyPr>
          <a:lstStyle/>
          <a:p>
            <a:r>
              <a:rPr lang="zh-CN" altLang="en-US" sz="4400" dirty="0"/>
              <a:t> 划分方法描述</a:t>
            </a:r>
            <a:endParaRPr lang="zh-CN" altLang="en-US" sz="4400" dirty="0"/>
          </a:p>
        </p:txBody>
      </p:sp>
      <p:sp>
        <p:nvSpPr>
          <p:cNvPr id="672771" name="Rectangle 3"/>
          <p:cNvSpPr>
            <a:spLocks noGrp="1" noChangeArrowheads="1"/>
          </p:cNvSpPr>
          <p:nvPr>
            <p:ph type="body" idx="1"/>
          </p:nvPr>
        </p:nvSpPr>
        <p:spPr>
          <a:xfrm>
            <a:off x="500034" y="1357298"/>
            <a:ext cx="8150225" cy="4859337"/>
          </a:xfrm>
        </p:spPr>
        <p:txBody>
          <a:bodyPr>
            <a:normAutofit lnSpcReduction="10000"/>
          </a:bodyPr>
          <a:lstStyle/>
          <a:p>
            <a:r>
              <a:rPr lang="zh-CN" altLang="en-US" sz="3200" dirty="0">
                <a:latin typeface="华文新魏" panose="02010800040101010101" pitchFamily="2" charset="-122"/>
                <a:ea typeface="华文新魏" panose="02010800040101010101" pitchFamily="2" charset="-122"/>
              </a:rPr>
              <a:t>充分开拓算法的并发性和可扩放性；</a:t>
            </a:r>
            <a:endParaRPr lang="zh-CN" altLang="en-US" sz="3200" dirty="0">
              <a:latin typeface="华文新魏" panose="02010800040101010101" pitchFamily="2" charset="-122"/>
              <a:ea typeface="华文新魏" panose="02010800040101010101" pitchFamily="2" charset="-122"/>
            </a:endParaRPr>
          </a:p>
          <a:p>
            <a:r>
              <a:rPr lang="zh-CN" altLang="en-US" sz="3200" dirty="0">
                <a:latin typeface="华文新魏" panose="02010800040101010101" pitchFamily="2" charset="-122"/>
                <a:ea typeface="华文新魏" panose="02010800040101010101" pitchFamily="2" charset="-122"/>
              </a:rPr>
              <a:t>先进行数据分解</a:t>
            </a:r>
            <a:r>
              <a:rPr lang="en-US" altLang="zh-CN" sz="3200" dirty="0">
                <a:latin typeface="华文新魏" panose="02010800040101010101" pitchFamily="2" charset="-122"/>
                <a:ea typeface="华文新魏" panose="02010800040101010101" pitchFamily="2" charset="-122"/>
              </a:rPr>
              <a:t>(</a:t>
            </a:r>
            <a:r>
              <a:rPr lang="zh-CN" altLang="en-US" sz="3200" dirty="0">
                <a:latin typeface="华文新魏" panose="02010800040101010101" pitchFamily="2" charset="-122"/>
                <a:ea typeface="华文新魏" panose="02010800040101010101" pitchFamily="2" charset="-122"/>
              </a:rPr>
              <a:t>称域分解</a:t>
            </a:r>
            <a:r>
              <a:rPr lang="en-US" altLang="zh-CN" sz="3200" dirty="0">
                <a:latin typeface="华文新魏" panose="02010800040101010101" pitchFamily="2" charset="-122"/>
                <a:ea typeface="华文新魏" panose="02010800040101010101" pitchFamily="2" charset="-122"/>
              </a:rPr>
              <a:t>)</a:t>
            </a:r>
            <a:r>
              <a:rPr lang="zh-CN" altLang="en-US" sz="3200" dirty="0">
                <a:latin typeface="华文新魏" panose="02010800040101010101" pitchFamily="2" charset="-122"/>
                <a:ea typeface="华文新魏" panose="02010800040101010101" pitchFamily="2" charset="-122"/>
              </a:rPr>
              <a:t>，再进行计算功能的分解</a:t>
            </a:r>
            <a:r>
              <a:rPr lang="en-US" altLang="zh-CN" sz="3200" dirty="0">
                <a:latin typeface="华文新魏" panose="02010800040101010101" pitchFamily="2" charset="-122"/>
                <a:ea typeface="华文新魏" panose="02010800040101010101" pitchFamily="2" charset="-122"/>
              </a:rPr>
              <a:t>(</a:t>
            </a:r>
            <a:r>
              <a:rPr lang="zh-CN" altLang="en-US" sz="3200" dirty="0">
                <a:latin typeface="华文新魏" panose="02010800040101010101" pitchFamily="2" charset="-122"/>
                <a:ea typeface="华文新魏" panose="02010800040101010101" pitchFamily="2" charset="-122"/>
              </a:rPr>
              <a:t>称功能分解</a:t>
            </a:r>
            <a:r>
              <a:rPr lang="en-US" altLang="zh-CN" sz="3200" dirty="0">
                <a:latin typeface="华文新魏" panose="02010800040101010101" pitchFamily="2" charset="-122"/>
                <a:ea typeface="华文新魏" panose="02010800040101010101" pitchFamily="2" charset="-122"/>
              </a:rPr>
              <a:t>)</a:t>
            </a:r>
            <a:r>
              <a:rPr lang="zh-CN" altLang="en-US" sz="3200" dirty="0">
                <a:latin typeface="华文新魏" panose="02010800040101010101" pitchFamily="2" charset="-122"/>
                <a:ea typeface="华文新魏" panose="02010800040101010101" pitchFamily="2" charset="-122"/>
              </a:rPr>
              <a:t>；</a:t>
            </a:r>
            <a:endParaRPr lang="zh-CN" altLang="en-US" dirty="0">
              <a:latin typeface="华文新魏" panose="02010800040101010101" pitchFamily="2" charset="-122"/>
              <a:ea typeface="华文新魏" panose="02010800040101010101" pitchFamily="2" charset="-122"/>
            </a:endParaRPr>
          </a:p>
          <a:p>
            <a:r>
              <a:rPr lang="zh-CN" altLang="en-US" sz="3200" dirty="0">
                <a:latin typeface="华文新魏" panose="02010800040101010101" pitchFamily="2" charset="-122"/>
                <a:ea typeface="华文新魏" panose="02010800040101010101" pitchFamily="2" charset="-122"/>
              </a:rPr>
              <a:t>使数据集和计算集互不相交；</a:t>
            </a:r>
            <a:endParaRPr lang="zh-CN" altLang="en-US" dirty="0">
              <a:latin typeface="华文新魏" panose="02010800040101010101" pitchFamily="2" charset="-122"/>
              <a:ea typeface="华文新魏" panose="02010800040101010101" pitchFamily="2" charset="-122"/>
            </a:endParaRPr>
          </a:p>
          <a:p>
            <a:r>
              <a:rPr lang="zh-CN" altLang="en-US" sz="3200" dirty="0">
                <a:latin typeface="华文新魏" panose="02010800040101010101" pitchFamily="2" charset="-122"/>
                <a:ea typeface="华文新魏" panose="02010800040101010101" pitchFamily="2" charset="-122"/>
              </a:rPr>
              <a:t>划分阶段忽略处理器数目和目标机器的体系结构；</a:t>
            </a:r>
            <a:endParaRPr lang="zh-CN" altLang="en-US" dirty="0">
              <a:latin typeface="华文新魏" panose="02010800040101010101" pitchFamily="2" charset="-122"/>
              <a:ea typeface="华文新魏" panose="02010800040101010101" pitchFamily="2" charset="-122"/>
            </a:endParaRPr>
          </a:p>
          <a:p>
            <a:r>
              <a:rPr lang="zh-CN" altLang="en-US" sz="3200" dirty="0">
                <a:latin typeface="华文新魏" panose="02010800040101010101" pitchFamily="2" charset="-122"/>
                <a:ea typeface="华文新魏" panose="02010800040101010101" pitchFamily="2" charset="-122"/>
              </a:rPr>
              <a:t>能分为两类划分：</a:t>
            </a:r>
            <a:endParaRPr lang="zh-CN" altLang="en-US" sz="3200" dirty="0">
              <a:latin typeface="华文新魏" panose="02010800040101010101" pitchFamily="2" charset="-122"/>
              <a:ea typeface="华文新魏" panose="02010800040101010101" pitchFamily="2" charset="-122"/>
            </a:endParaRPr>
          </a:p>
          <a:p>
            <a:pPr lvl="1"/>
            <a:r>
              <a:rPr lang="zh-CN" altLang="en-US" sz="2400" dirty="0">
                <a:latin typeface="华文新魏" panose="02010800040101010101" pitchFamily="2" charset="-122"/>
                <a:ea typeface="华文新魏" panose="02010800040101010101" pitchFamily="2" charset="-122"/>
              </a:rPr>
              <a:t>域分解</a:t>
            </a:r>
            <a:r>
              <a:rPr lang="en-US" altLang="zh-CN" sz="2400" dirty="0">
                <a:latin typeface="华文新魏" panose="02010800040101010101" pitchFamily="2" charset="-122"/>
                <a:ea typeface="华文新魏" panose="02010800040101010101" pitchFamily="2" charset="-122"/>
              </a:rPr>
              <a:t>(</a:t>
            </a:r>
            <a:r>
              <a:rPr lang="en-US" altLang="zh-CN" dirty="0"/>
              <a:t>domain decomposition</a:t>
            </a:r>
            <a:r>
              <a:rPr lang="en-US" altLang="zh-CN" sz="2400" dirty="0">
                <a:latin typeface="华文新魏" panose="02010800040101010101" pitchFamily="2" charset="-122"/>
                <a:ea typeface="华文新魏" panose="02010800040101010101" pitchFamily="2" charset="-122"/>
              </a:rPr>
              <a:t>)</a:t>
            </a:r>
            <a:endParaRPr lang="en-US" altLang="zh-CN" sz="2400" dirty="0">
              <a:latin typeface="华文新魏" panose="02010800040101010101" pitchFamily="2" charset="-122"/>
              <a:ea typeface="华文新魏" panose="02010800040101010101" pitchFamily="2" charset="-122"/>
            </a:endParaRPr>
          </a:p>
          <a:p>
            <a:pPr lvl="1"/>
            <a:r>
              <a:rPr lang="zh-CN" altLang="en-US" sz="2400" dirty="0">
                <a:latin typeface="华文新魏" panose="02010800040101010101" pitchFamily="2" charset="-122"/>
                <a:ea typeface="华文新魏" panose="02010800040101010101" pitchFamily="2" charset="-122"/>
              </a:rPr>
              <a:t>功能分解</a:t>
            </a:r>
            <a:r>
              <a:rPr lang="en-US" altLang="zh-CN" sz="2400" dirty="0">
                <a:latin typeface="华文新魏" panose="02010800040101010101" pitchFamily="2" charset="-122"/>
                <a:ea typeface="华文新魏" panose="02010800040101010101" pitchFamily="2" charset="-122"/>
              </a:rPr>
              <a:t>(</a:t>
            </a:r>
            <a:r>
              <a:rPr lang="en-US" altLang="zh-CN" dirty="0"/>
              <a:t>functional decomposition</a:t>
            </a:r>
            <a:r>
              <a:rPr lang="en-US" altLang="zh-CN" sz="2400" dirty="0">
                <a:latin typeface="华文新魏" panose="02010800040101010101" pitchFamily="2" charset="-122"/>
                <a:ea typeface="华文新魏" panose="02010800040101010101" pitchFamily="2" charset="-122"/>
              </a:rPr>
              <a:t>)</a:t>
            </a:r>
            <a:endParaRPr lang="en-US" altLang="zh-CN" sz="2400" dirty="0">
              <a:latin typeface="华文新魏" panose="02010800040101010101" pitchFamily="2" charset="-122"/>
              <a:ea typeface="华文新魏"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27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727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727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7277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72771">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72771">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7277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2771"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4818" name="Rectangle 2"/>
          <p:cNvSpPr>
            <a:spLocks noGrp="1" noChangeArrowheads="1"/>
          </p:cNvSpPr>
          <p:nvPr>
            <p:ph type="title"/>
          </p:nvPr>
        </p:nvSpPr>
        <p:spPr>
          <a:xfrm>
            <a:off x="571472" y="428604"/>
            <a:ext cx="7848600" cy="571504"/>
          </a:xfrm>
        </p:spPr>
        <p:txBody>
          <a:bodyPr>
            <a:normAutofit fontScale="90000"/>
          </a:bodyPr>
          <a:lstStyle/>
          <a:p>
            <a:r>
              <a:rPr lang="zh-CN" altLang="en-US" sz="4400" dirty="0"/>
              <a:t>域分解 </a:t>
            </a:r>
            <a:endParaRPr lang="zh-CN" altLang="en-US" sz="4400" dirty="0"/>
          </a:p>
        </p:txBody>
      </p:sp>
      <p:sp>
        <p:nvSpPr>
          <p:cNvPr id="674819" name="Rectangle 3"/>
          <p:cNvSpPr>
            <a:spLocks noGrp="1" noChangeArrowheads="1"/>
          </p:cNvSpPr>
          <p:nvPr>
            <p:ph type="body" idx="1"/>
          </p:nvPr>
        </p:nvSpPr>
        <p:spPr>
          <a:xfrm>
            <a:off x="357158" y="1357298"/>
            <a:ext cx="8286808" cy="4572032"/>
          </a:xfrm>
        </p:spPr>
        <p:txBody>
          <a:bodyPr>
            <a:normAutofit lnSpcReduction="10000"/>
          </a:bodyPr>
          <a:lstStyle/>
          <a:p>
            <a:pPr>
              <a:lnSpc>
                <a:spcPct val="150000"/>
              </a:lnSpc>
            </a:pPr>
            <a:r>
              <a:rPr lang="zh-CN" altLang="en-US" sz="3200" dirty="0">
                <a:latin typeface="华文新魏" panose="02010800040101010101" pitchFamily="2" charset="-122"/>
                <a:ea typeface="华文新魏" panose="02010800040101010101" pitchFamily="2" charset="-122"/>
              </a:rPr>
              <a:t>划分的对象是数据，可以是算法的输入数据、中间处理数据和输出数据；</a:t>
            </a:r>
            <a:endParaRPr lang="zh-CN" altLang="en-US" sz="3200" dirty="0">
              <a:latin typeface="华文新魏" panose="02010800040101010101" pitchFamily="2" charset="-122"/>
              <a:ea typeface="华文新魏" panose="02010800040101010101" pitchFamily="2" charset="-122"/>
            </a:endParaRPr>
          </a:p>
          <a:p>
            <a:pPr>
              <a:lnSpc>
                <a:spcPct val="150000"/>
              </a:lnSpc>
            </a:pPr>
            <a:r>
              <a:rPr lang="zh-CN" altLang="en-US" sz="3200" dirty="0">
                <a:latin typeface="华文新魏" panose="02010800040101010101" pitchFamily="2" charset="-122"/>
                <a:ea typeface="华文新魏" panose="02010800040101010101" pitchFamily="2" charset="-122"/>
              </a:rPr>
              <a:t>将数据分解成大致相等的小数据片；</a:t>
            </a:r>
            <a:endParaRPr lang="zh-CN" altLang="en-US" dirty="0">
              <a:latin typeface="华文新魏" panose="02010800040101010101" pitchFamily="2" charset="-122"/>
              <a:ea typeface="华文新魏" panose="02010800040101010101" pitchFamily="2" charset="-122"/>
            </a:endParaRPr>
          </a:p>
          <a:p>
            <a:pPr>
              <a:lnSpc>
                <a:spcPct val="150000"/>
              </a:lnSpc>
            </a:pPr>
            <a:r>
              <a:rPr lang="zh-CN" altLang="en-US" sz="3200" dirty="0">
                <a:latin typeface="华文新魏" panose="02010800040101010101" pitchFamily="2" charset="-122"/>
                <a:ea typeface="华文新魏" panose="02010800040101010101" pitchFamily="2" charset="-122"/>
              </a:rPr>
              <a:t>划分时考虑数据上的相应操作；</a:t>
            </a:r>
            <a:endParaRPr lang="zh-CN" altLang="en-US" dirty="0">
              <a:latin typeface="华文新魏" panose="02010800040101010101" pitchFamily="2" charset="-122"/>
              <a:ea typeface="华文新魏" panose="02010800040101010101" pitchFamily="2" charset="-122"/>
            </a:endParaRPr>
          </a:p>
          <a:p>
            <a:pPr>
              <a:lnSpc>
                <a:spcPct val="150000"/>
              </a:lnSpc>
            </a:pPr>
            <a:r>
              <a:rPr lang="zh-CN" altLang="en-US" sz="3200" dirty="0">
                <a:latin typeface="华文新魏" panose="02010800040101010101" pitchFamily="2" charset="-122"/>
                <a:ea typeface="华文新魏" panose="02010800040101010101" pitchFamily="2" charset="-122"/>
              </a:rPr>
              <a:t>如果一个任务需要别的任务中的数据，则会产生任务间的通讯；</a:t>
            </a:r>
            <a:endParaRPr lang="zh-CN" altLang="en-US" dirty="0">
              <a:latin typeface="华文新魏" panose="02010800040101010101" pitchFamily="2" charset="-122"/>
              <a:ea typeface="华文新魏"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48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748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7481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7481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4819"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42" name="Rectangle 2"/>
          <p:cNvSpPr>
            <a:spLocks noGrp="1" noChangeArrowheads="1"/>
          </p:cNvSpPr>
          <p:nvPr>
            <p:ph type="title"/>
          </p:nvPr>
        </p:nvSpPr>
        <p:spPr>
          <a:xfrm>
            <a:off x="642910" y="500042"/>
            <a:ext cx="7772400" cy="1143000"/>
          </a:xfrm>
        </p:spPr>
        <p:txBody>
          <a:bodyPr/>
          <a:lstStyle/>
          <a:p>
            <a:r>
              <a:rPr lang="zh-CN" altLang="en-US" sz="4400" dirty="0"/>
              <a:t>域分解 </a:t>
            </a:r>
            <a:endParaRPr lang="zh-CN" altLang="en-US" sz="4400" dirty="0"/>
          </a:p>
        </p:txBody>
      </p:sp>
      <p:sp>
        <p:nvSpPr>
          <p:cNvPr id="675843" name="Rectangle 3"/>
          <p:cNvSpPr>
            <a:spLocks noGrp="1" noChangeArrowheads="1"/>
          </p:cNvSpPr>
          <p:nvPr>
            <p:ph type="body" sz="half" idx="1"/>
          </p:nvPr>
        </p:nvSpPr>
        <p:spPr>
          <a:xfrm>
            <a:off x="609600" y="1557338"/>
            <a:ext cx="7850188" cy="4572000"/>
          </a:xfrm>
        </p:spPr>
        <p:txBody>
          <a:bodyPr/>
          <a:lstStyle/>
          <a:p>
            <a:r>
              <a:rPr lang="zh-CN" altLang="en-US" sz="3200">
                <a:latin typeface="华文新魏" panose="02010800040101010101" pitchFamily="2" charset="-122"/>
                <a:ea typeface="华文新魏" panose="02010800040101010101" pitchFamily="2" charset="-122"/>
              </a:rPr>
              <a:t>示例：三维网格的域分解，各格点上计算都是重复的。下图是三种分解方法：</a:t>
            </a:r>
            <a:endParaRPr lang="zh-CN" altLang="en-US" sz="3200">
              <a:latin typeface="华文新魏" panose="02010800040101010101" pitchFamily="2" charset="-122"/>
              <a:ea typeface="华文新魏" panose="02010800040101010101" pitchFamily="2" charset="-122"/>
            </a:endParaRPr>
          </a:p>
        </p:txBody>
      </p:sp>
      <p:graphicFrame>
        <p:nvGraphicFramePr>
          <p:cNvPr id="675844" name="Object 4"/>
          <p:cNvGraphicFramePr>
            <a:graphicFrameLocks noChangeAspect="1"/>
          </p:cNvGraphicFramePr>
          <p:nvPr>
            <p:ph sz="half" idx="2"/>
          </p:nvPr>
        </p:nvGraphicFramePr>
        <p:xfrm>
          <a:off x="792163" y="2790825"/>
          <a:ext cx="7631112" cy="3302000"/>
        </p:xfrm>
        <a:graphic>
          <a:graphicData uri="http://schemas.openxmlformats.org/presentationml/2006/ole">
            <mc:AlternateContent xmlns:mc="http://schemas.openxmlformats.org/markup-compatibility/2006">
              <mc:Choice xmlns:v="urn:schemas-microsoft-com:vml" Requires="v">
                <p:oleObj spid="_x0000_s3073" name="Visio" r:id="rId1" imgW="5016500" imgH="2171700" progId="Visio.Drawing.11">
                  <p:embed/>
                </p:oleObj>
              </mc:Choice>
              <mc:Fallback>
                <p:oleObj name="Visio" r:id="rId1" imgW="5016500" imgH="2171700" progId="Visio.Drawing.11">
                  <p:embed/>
                  <p:pic>
                    <p:nvPicPr>
                      <p:cNvPr id="0" name="图片 3072"/>
                      <p:cNvPicPr>
                        <a:picLocks noChangeAspect="1"/>
                      </p:cNvPicPr>
                      <p:nvPr/>
                    </p:nvPicPr>
                    <p:blipFill>
                      <a:blip r:embed="rId2"/>
                      <a:stretch>
                        <a:fillRect/>
                      </a:stretch>
                    </p:blipFill>
                    <p:spPr>
                      <a:xfrm>
                        <a:off x="792163" y="2790825"/>
                        <a:ext cx="7631112" cy="3302000"/>
                      </a:xfrm>
                      <a:prstGeom prst="rect">
                        <a:avLst/>
                      </a:prstGeom>
                      <a:noFill/>
                      <a:ln w="9525">
                        <a:noFill/>
                      </a:ln>
                    </p:spPr>
                  </p:pic>
                </p:oleObj>
              </mc:Fallback>
            </mc:AlternateContent>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6"/>
          <p:cNvSpPr>
            <a:spLocks noGrp="1"/>
          </p:cNvSpPr>
          <p:nvPr>
            <p:ph type="sldNum" sz="quarter" idx="4294967295"/>
          </p:nvPr>
        </p:nvSpPr>
        <p:spPr>
          <a:xfrm>
            <a:off x="7162800" y="6477000"/>
            <a:ext cx="1905000" cy="457200"/>
          </a:xfrm>
          <a:prstGeom prst="rect">
            <a:avLst/>
          </a:prstGeom>
        </p:spPr>
        <p:txBody>
          <a:bodyPr/>
          <a:lstStyle/>
          <a:p>
            <a:fld id="{D97FD294-AF0D-4F9D-A7D3-88BD482CB58E}" type="slidenum">
              <a:rPr lang="zh-CN" altLang="en-US"/>
            </a:fld>
            <a:endParaRPr lang="en-US" altLang="zh-CN"/>
          </a:p>
        </p:txBody>
      </p:sp>
      <p:sp>
        <p:nvSpPr>
          <p:cNvPr id="676866" name="Rectangle 2"/>
          <p:cNvSpPr>
            <a:spLocks noGrp="1" noChangeArrowheads="1"/>
          </p:cNvSpPr>
          <p:nvPr>
            <p:ph type="title"/>
          </p:nvPr>
        </p:nvSpPr>
        <p:spPr>
          <a:xfrm>
            <a:off x="500034" y="571480"/>
            <a:ext cx="5367714" cy="528637"/>
          </a:xfrm>
        </p:spPr>
        <p:txBody>
          <a:bodyPr>
            <a:normAutofit fontScale="90000"/>
          </a:bodyPr>
          <a:lstStyle/>
          <a:p>
            <a:r>
              <a:rPr lang="zh-CN" altLang="en-US" sz="4400" dirty="0"/>
              <a:t>域分解 </a:t>
            </a:r>
            <a:endParaRPr lang="zh-CN" altLang="en-US" sz="4400" dirty="0"/>
          </a:p>
        </p:txBody>
      </p:sp>
      <p:sp>
        <p:nvSpPr>
          <p:cNvPr id="676867" name="Rectangle 3"/>
          <p:cNvSpPr>
            <a:spLocks noGrp="1" noChangeArrowheads="1"/>
          </p:cNvSpPr>
          <p:nvPr>
            <p:ph type="body" sz="half" idx="1"/>
          </p:nvPr>
        </p:nvSpPr>
        <p:spPr>
          <a:xfrm>
            <a:off x="609600" y="1752600"/>
            <a:ext cx="7707313" cy="4572000"/>
          </a:xfrm>
        </p:spPr>
        <p:txBody>
          <a:bodyPr/>
          <a:lstStyle/>
          <a:p>
            <a:r>
              <a:rPr lang="zh-CN" altLang="en-US" sz="3200">
                <a:latin typeface="华文新魏" panose="02010800040101010101" pitchFamily="2" charset="-122"/>
                <a:ea typeface="华文新魏" panose="02010800040101010101" pitchFamily="2" charset="-122"/>
              </a:rPr>
              <a:t>不规则区域的分解示例：</a:t>
            </a:r>
            <a:endParaRPr lang="zh-CN" altLang="en-US" sz="3200">
              <a:latin typeface="华文新魏" panose="02010800040101010101" pitchFamily="2" charset="-122"/>
              <a:ea typeface="华文新魏" panose="02010800040101010101" pitchFamily="2" charset="-122"/>
            </a:endParaRPr>
          </a:p>
        </p:txBody>
      </p:sp>
      <p:pic>
        <p:nvPicPr>
          <p:cNvPr id="676868" name="Picture 4" descr="Housing"/>
          <p:cNvPicPr>
            <a:picLocks noGrp="1" noChangeAspect="1" noChangeArrowheads="1"/>
          </p:cNvPicPr>
          <p:nvPr>
            <p:ph sz="quarter" idx="2"/>
          </p:nvPr>
        </p:nvPicPr>
        <p:blipFill>
          <a:blip r:embed="rId1"/>
          <a:srcRect/>
          <a:stretch>
            <a:fillRect/>
          </a:stretch>
        </p:blipFill>
        <p:spPr>
          <a:xfrm>
            <a:off x="900113" y="2565400"/>
            <a:ext cx="2913062" cy="3095625"/>
          </a:xfrm>
        </p:spPr>
      </p:pic>
      <p:pic>
        <p:nvPicPr>
          <p:cNvPr id="676869" name="Picture 5" descr="HousingDecomp"/>
          <p:cNvPicPr>
            <a:picLocks noGrp="1" noChangeAspect="1" noChangeArrowheads="1"/>
          </p:cNvPicPr>
          <p:nvPr>
            <p:ph sz="quarter" idx="3"/>
          </p:nvPr>
        </p:nvPicPr>
        <p:blipFill>
          <a:blip r:embed="rId2"/>
          <a:srcRect/>
          <a:stretch>
            <a:fillRect/>
          </a:stretch>
        </p:blipFill>
        <p:spPr>
          <a:xfrm>
            <a:off x="5076825" y="2525713"/>
            <a:ext cx="3455988" cy="3233737"/>
          </a:xfrm>
        </p:spPr>
      </p:pic>
      <p:sp>
        <p:nvSpPr>
          <p:cNvPr id="676870" name="AutoShape 6"/>
          <p:cNvSpPr>
            <a:spLocks noChangeArrowheads="1"/>
          </p:cNvSpPr>
          <p:nvPr/>
        </p:nvSpPr>
        <p:spPr bwMode="auto">
          <a:xfrm>
            <a:off x="3924300" y="3860800"/>
            <a:ext cx="863600" cy="360363"/>
          </a:xfrm>
          <a:prstGeom prst="rightArrow">
            <a:avLst>
              <a:gd name="adj1" fmla="val 50000"/>
              <a:gd name="adj2" fmla="val 59912"/>
            </a:avLst>
          </a:prstGeom>
          <a:noFill/>
          <a:ln w="19050">
            <a:solidFill>
              <a:srgbClr val="000000"/>
            </a:solidFill>
            <a:miter lim="800000"/>
          </a:ln>
          <a:effec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fontScale="90000"/>
          </a:bodyPr>
          <a:lstStyle/>
          <a:p>
            <a:r>
              <a:rPr lang="zh-CN" altLang="en-US" dirty="0" smtClean="0"/>
              <a:t>并行算法的定义和分类</a:t>
            </a:r>
            <a:endParaRPr lang="zh-CN" altLang="en-US" dirty="0"/>
          </a:p>
        </p:txBody>
      </p:sp>
      <p:sp>
        <p:nvSpPr>
          <p:cNvPr id="5" name="内容占位符 4"/>
          <p:cNvSpPr>
            <a:spLocks noGrp="1"/>
          </p:cNvSpPr>
          <p:nvPr>
            <p:ph idx="1"/>
          </p:nvPr>
        </p:nvSpPr>
        <p:spPr/>
        <p:txBody>
          <a:bodyPr/>
          <a:lstStyle/>
          <a:p>
            <a:r>
              <a:rPr lang="zh-CN" altLang="en-US" dirty="0" smtClean="0"/>
              <a:t>并行算法的定义</a:t>
            </a:r>
            <a:endParaRPr lang="zh-CN" altLang="en-US" dirty="0" smtClean="0"/>
          </a:p>
          <a:p>
            <a:pPr lvl="1"/>
            <a:r>
              <a:rPr lang="zh-CN" altLang="en-US" sz="2400" dirty="0" smtClean="0"/>
              <a:t>算法：解决问题方法的精确描述，是一组有穷的规则，针对一定规范的输入，在有限时间内获得所要求的输出。</a:t>
            </a:r>
            <a:endParaRPr lang="zh-CN" altLang="en-US" sz="2400" dirty="0" smtClean="0"/>
          </a:p>
          <a:p>
            <a:pPr lvl="1"/>
            <a:r>
              <a:rPr lang="zh-CN" altLang="en-US" sz="2400" dirty="0" smtClean="0"/>
              <a:t>并行算法：一些可同时执行的诸进程的集合，这些进程互相作用和协调动作从而达到给定问题的求解。</a:t>
            </a:r>
            <a:endParaRPr lang="zh-CN" altLang="en-US" dirty="0" smtClean="0"/>
          </a:p>
          <a:p>
            <a:r>
              <a:rPr lang="zh-CN" altLang="en-US" dirty="0" smtClean="0"/>
              <a:t>并行算法的分类</a:t>
            </a:r>
            <a:endParaRPr lang="zh-CN" altLang="en-US" dirty="0" smtClean="0"/>
          </a:p>
          <a:p>
            <a:pPr lvl="1"/>
            <a:r>
              <a:rPr lang="zh-CN" altLang="en-US" sz="2400" dirty="0" smtClean="0"/>
              <a:t>数值计算和非数值计算</a:t>
            </a:r>
            <a:endParaRPr lang="zh-CN" altLang="en-US" sz="2400" dirty="0" smtClean="0"/>
          </a:p>
          <a:p>
            <a:pPr lvl="1"/>
            <a:r>
              <a:rPr lang="zh-CN" altLang="en-US" sz="2400" dirty="0" smtClean="0"/>
              <a:t>同步算法和异步算法</a:t>
            </a:r>
            <a:endParaRPr lang="zh-CN" altLang="en-US" sz="2400" dirty="0" smtClean="0"/>
          </a:p>
          <a:p>
            <a:pPr lvl="1"/>
            <a:r>
              <a:rPr lang="zh-CN" altLang="en-US" sz="2400" dirty="0" smtClean="0"/>
              <a:t>分布算法</a:t>
            </a:r>
            <a:endParaRPr lang="zh-CN" altLang="en-US" sz="2400" dirty="0" smtClean="0"/>
          </a:p>
          <a:p>
            <a:pPr lvl="1"/>
            <a:r>
              <a:rPr lang="zh-CN" altLang="en-US" sz="2400" dirty="0" smtClean="0"/>
              <a:t>确定算法和随机算法</a:t>
            </a:r>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3618" name="Rectangle 2"/>
          <p:cNvSpPr>
            <a:spLocks noGrp="1" noChangeArrowheads="1"/>
          </p:cNvSpPr>
          <p:nvPr>
            <p:ph type="title"/>
          </p:nvPr>
        </p:nvSpPr>
        <p:spPr>
          <a:xfrm>
            <a:off x="539750" y="571480"/>
            <a:ext cx="7848600" cy="428628"/>
          </a:xfrm>
        </p:spPr>
        <p:txBody>
          <a:bodyPr>
            <a:normAutofit fontScale="90000"/>
          </a:bodyPr>
          <a:lstStyle/>
          <a:p>
            <a:r>
              <a:rPr lang="zh-CN" altLang="en-US" sz="4400" dirty="0"/>
              <a:t> 均匀划分技术</a:t>
            </a:r>
            <a:endParaRPr lang="zh-CN" altLang="en-US" sz="4400" dirty="0"/>
          </a:p>
        </p:txBody>
      </p:sp>
      <p:sp>
        <p:nvSpPr>
          <p:cNvPr id="623619" name="Rectangle 3"/>
          <p:cNvSpPr>
            <a:spLocks noGrp="1" noChangeArrowheads="1"/>
          </p:cNvSpPr>
          <p:nvPr>
            <p:ph type="body" idx="1"/>
          </p:nvPr>
        </p:nvSpPr>
        <p:spPr>
          <a:xfrm>
            <a:off x="468313" y="1196975"/>
            <a:ext cx="8496300" cy="5327650"/>
          </a:xfrm>
        </p:spPr>
        <p:txBody>
          <a:bodyPr>
            <a:normAutofit fontScale="92500" lnSpcReduction="20000"/>
          </a:bodyPr>
          <a:lstStyle/>
          <a:p>
            <a:pPr>
              <a:lnSpc>
                <a:spcPct val="90000"/>
              </a:lnSpc>
            </a:pPr>
            <a:r>
              <a:rPr lang="zh-CN" altLang="en-US" sz="2800" dirty="0">
                <a:latin typeface="华文新魏" panose="02010800040101010101" pitchFamily="2" charset="-122"/>
                <a:ea typeface="华文新魏" panose="02010800040101010101" pitchFamily="2" charset="-122"/>
              </a:rPr>
              <a:t>划分方法</a:t>
            </a:r>
            <a:endParaRPr lang="zh-CN" altLang="en-US" sz="2800" dirty="0">
              <a:latin typeface="华文新魏" panose="02010800040101010101" pitchFamily="2" charset="-122"/>
              <a:ea typeface="华文新魏" panose="02010800040101010101" pitchFamily="2" charset="-122"/>
            </a:endParaRPr>
          </a:p>
          <a:p>
            <a:pPr lvl="1">
              <a:lnSpc>
                <a:spcPct val="90000"/>
              </a:lnSpc>
              <a:buFont typeface="Wingdings" panose="05000000000000000000" pitchFamily="2" charset="2"/>
              <a:buNone/>
            </a:pPr>
            <a:r>
              <a:rPr lang="en-US" altLang="zh-CN" dirty="0">
                <a:latin typeface="华文新魏" panose="02010800040101010101" pitchFamily="2" charset="-122"/>
                <a:ea typeface="华文新魏" panose="02010800040101010101" pitchFamily="2" charset="-122"/>
              </a:rPr>
              <a:t>n</a:t>
            </a:r>
            <a:r>
              <a:rPr lang="zh-CN" altLang="en-US" dirty="0">
                <a:latin typeface="华文新魏" panose="02010800040101010101" pitchFamily="2" charset="-122"/>
                <a:ea typeface="华文新魏" panose="02010800040101010101" pitchFamily="2" charset="-122"/>
              </a:rPr>
              <a:t>个元素</a:t>
            </a:r>
            <a:r>
              <a:rPr lang="en-US" altLang="zh-CN" dirty="0">
                <a:latin typeface="华文新魏" panose="02010800040101010101" pitchFamily="2" charset="-122"/>
                <a:ea typeface="华文新魏" panose="02010800040101010101" pitchFamily="2" charset="-122"/>
              </a:rPr>
              <a:t>A[1..n]</a:t>
            </a:r>
            <a:r>
              <a:rPr lang="zh-CN" altLang="en-US" dirty="0">
                <a:latin typeface="华文新魏" panose="02010800040101010101" pitchFamily="2" charset="-122"/>
                <a:ea typeface="华文新魏" panose="02010800040101010101" pitchFamily="2" charset="-122"/>
              </a:rPr>
              <a:t>分成</a:t>
            </a:r>
            <a:r>
              <a:rPr lang="en-US" altLang="zh-CN" dirty="0">
                <a:latin typeface="华文新魏" panose="02010800040101010101" pitchFamily="2" charset="-122"/>
                <a:ea typeface="华文新魏" panose="02010800040101010101" pitchFamily="2" charset="-122"/>
              </a:rPr>
              <a:t>p</a:t>
            </a:r>
            <a:r>
              <a:rPr lang="zh-CN" altLang="en-US" dirty="0">
                <a:latin typeface="华文新魏" panose="02010800040101010101" pitchFamily="2" charset="-122"/>
                <a:ea typeface="华文新魏" panose="02010800040101010101" pitchFamily="2" charset="-122"/>
              </a:rPr>
              <a:t>组，每组</a:t>
            </a:r>
            <a:r>
              <a:rPr lang="en-US" altLang="zh-CN" dirty="0">
                <a:latin typeface="华文新魏" panose="02010800040101010101" pitchFamily="2" charset="-122"/>
                <a:ea typeface="华文新魏" panose="02010800040101010101" pitchFamily="2" charset="-122"/>
              </a:rPr>
              <a:t>A[(i-1)n/p+1..in/p]</a:t>
            </a:r>
            <a:r>
              <a:rPr lang="zh-CN" altLang="en-US" dirty="0">
                <a:latin typeface="华文新魏" panose="02010800040101010101" pitchFamily="2" charset="-122"/>
                <a:ea typeface="华文新魏" panose="02010800040101010101" pitchFamily="2" charset="-122"/>
              </a:rPr>
              <a:t>，</a:t>
            </a:r>
            <a:r>
              <a:rPr lang="en-US" altLang="zh-CN" dirty="0" err="1">
                <a:latin typeface="华文新魏" panose="02010800040101010101" pitchFamily="2" charset="-122"/>
                <a:ea typeface="华文新魏" panose="02010800040101010101" pitchFamily="2" charset="-122"/>
              </a:rPr>
              <a:t>i</a:t>
            </a:r>
            <a:r>
              <a:rPr lang="en-US" altLang="zh-CN" dirty="0">
                <a:latin typeface="华文新魏" panose="02010800040101010101" pitchFamily="2" charset="-122"/>
                <a:ea typeface="华文新魏" panose="02010800040101010101" pitchFamily="2" charset="-122"/>
              </a:rPr>
              <a:t>=1~p</a:t>
            </a:r>
            <a:endParaRPr lang="en-US" altLang="zh-CN" dirty="0">
              <a:latin typeface="华文新魏" panose="02010800040101010101" pitchFamily="2" charset="-122"/>
              <a:ea typeface="华文新魏" panose="02010800040101010101" pitchFamily="2" charset="-122"/>
            </a:endParaRPr>
          </a:p>
          <a:p>
            <a:pPr>
              <a:lnSpc>
                <a:spcPct val="90000"/>
              </a:lnSpc>
            </a:pPr>
            <a:r>
              <a:rPr lang="zh-CN" altLang="en-US" sz="2800" dirty="0">
                <a:latin typeface="华文新魏" panose="02010800040101010101" pitchFamily="2" charset="-122"/>
                <a:ea typeface="华文新魏" panose="02010800040101010101" pitchFamily="2" charset="-122"/>
              </a:rPr>
              <a:t>示例：</a:t>
            </a:r>
            <a:r>
              <a:rPr lang="en-US" altLang="zh-CN" sz="2000" dirty="0">
                <a:latin typeface="华文新魏" panose="02010800040101010101" pitchFamily="2" charset="-122"/>
                <a:ea typeface="华文新魏" panose="02010800040101010101" pitchFamily="2" charset="-122"/>
              </a:rPr>
              <a:t>MIMD-SM</a:t>
            </a:r>
            <a:r>
              <a:rPr lang="zh-CN" altLang="en-US" sz="2000" dirty="0">
                <a:latin typeface="华文新魏" panose="02010800040101010101" pitchFamily="2" charset="-122"/>
                <a:ea typeface="华文新魏" panose="02010800040101010101" pitchFamily="2" charset="-122"/>
              </a:rPr>
              <a:t>模型上的</a:t>
            </a:r>
            <a:r>
              <a:rPr lang="en-US" altLang="zh-CN" sz="2000" dirty="0">
                <a:latin typeface="华文新魏" panose="02010800040101010101" pitchFamily="2" charset="-122"/>
                <a:ea typeface="华文新魏" panose="02010800040101010101" pitchFamily="2" charset="-122"/>
              </a:rPr>
              <a:t>PSRS</a:t>
            </a:r>
            <a:r>
              <a:rPr lang="zh-CN" altLang="en-US" sz="2000" dirty="0">
                <a:latin typeface="华文新魏" panose="02010800040101010101" pitchFamily="2" charset="-122"/>
                <a:ea typeface="华文新魏" panose="02010800040101010101" pitchFamily="2" charset="-122"/>
              </a:rPr>
              <a:t>排序</a:t>
            </a:r>
            <a:endParaRPr lang="zh-CN" altLang="en-US" sz="2800" dirty="0">
              <a:latin typeface="华文新魏" panose="02010800040101010101" pitchFamily="2" charset="-122"/>
              <a:ea typeface="华文新魏" panose="02010800040101010101" pitchFamily="2" charset="-122"/>
            </a:endParaRPr>
          </a:p>
          <a:p>
            <a:pPr>
              <a:lnSpc>
                <a:spcPct val="90000"/>
              </a:lnSpc>
              <a:buFont typeface="Wingdings" panose="05000000000000000000" pitchFamily="2" charset="2"/>
              <a:buNone/>
            </a:pPr>
            <a:r>
              <a:rPr lang="zh-CN" altLang="en-US" dirty="0">
                <a:latin typeface="华文新魏" panose="02010800040101010101" pitchFamily="2" charset="-122"/>
                <a:ea typeface="华文新魏" panose="02010800040101010101" pitchFamily="2" charset="-122"/>
              </a:rPr>
              <a:t>     </a:t>
            </a:r>
            <a:r>
              <a:rPr lang="en-US" altLang="zh-CN" sz="2000" dirty="0">
                <a:latin typeface="华文新魏" panose="02010800040101010101" pitchFamily="2" charset="-122"/>
                <a:ea typeface="华文新魏" panose="02010800040101010101" pitchFamily="2" charset="-122"/>
              </a:rPr>
              <a:t>begin</a:t>
            </a:r>
            <a:endParaRPr lang="en-US" altLang="zh-CN" sz="2000" dirty="0">
              <a:latin typeface="华文新魏" panose="02010800040101010101" pitchFamily="2" charset="-122"/>
              <a:ea typeface="华文新魏" panose="02010800040101010101" pitchFamily="2" charset="-122"/>
            </a:endParaRPr>
          </a:p>
          <a:p>
            <a:pPr>
              <a:lnSpc>
                <a:spcPct val="90000"/>
              </a:lnSpc>
              <a:buFont typeface="Wingdings" panose="05000000000000000000" pitchFamily="2" charset="2"/>
              <a:buNone/>
            </a:pPr>
            <a:r>
              <a:rPr lang="en-US" altLang="zh-CN" sz="2000" dirty="0">
                <a:latin typeface="华文新魏" panose="02010800040101010101" pitchFamily="2" charset="-122"/>
                <a:ea typeface="华文新魏" panose="02010800040101010101" pitchFamily="2" charset="-122"/>
              </a:rPr>
              <a:t>        (1)</a:t>
            </a:r>
            <a:r>
              <a:rPr lang="zh-CN" altLang="en-US" sz="2000" dirty="0">
                <a:latin typeface="华文新魏" panose="02010800040101010101" pitchFamily="2" charset="-122"/>
                <a:ea typeface="华文新魏" panose="02010800040101010101" pitchFamily="2" charset="-122"/>
              </a:rPr>
              <a:t>均匀划分：将</a:t>
            </a:r>
            <a:r>
              <a:rPr lang="en-US" altLang="zh-CN" sz="2000" dirty="0">
                <a:latin typeface="华文新魏" panose="02010800040101010101" pitchFamily="2" charset="-122"/>
                <a:ea typeface="华文新魏" panose="02010800040101010101" pitchFamily="2" charset="-122"/>
              </a:rPr>
              <a:t>n</a:t>
            </a:r>
            <a:r>
              <a:rPr lang="zh-CN" altLang="en-US" sz="2000" dirty="0">
                <a:latin typeface="华文新魏" panose="02010800040101010101" pitchFamily="2" charset="-122"/>
                <a:ea typeface="华文新魏" panose="02010800040101010101" pitchFamily="2" charset="-122"/>
              </a:rPr>
              <a:t>个元素</a:t>
            </a:r>
            <a:r>
              <a:rPr lang="en-US" altLang="zh-CN" sz="2000" dirty="0">
                <a:latin typeface="华文新魏" panose="02010800040101010101" pitchFamily="2" charset="-122"/>
                <a:ea typeface="华文新魏" panose="02010800040101010101" pitchFamily="2" charset="-122"/>
              </a:rPr>
              <a:t>A[1..n]</a:t>
            </a:r>
            <a:r>
              <a:rPr lang="zh-CN" altLang="en-US" sz="2000" dirty="0">
                <a:latin typeface="华文新魏" panose="02010800040101010101" pitchFamily="2" charset="-122"/>
                <a:ea typeface="华文新魏" panose="02010800040101010101" pitchFamily="2" charset="-122"/>
              </a:rPr>
              <a:t>均匀划分成</a:t>
            </a:r>
            <a:r>
              <a:rPr lang="en-US" altLang="zh-CN" sz="2000" dirty="0">
                <a:latin typeface="华文新魏" panose="02010800040101010101" pitchFamily="2" charset="-122"/>
                <a:ea typeface="华文新魏" panose="02010800040101010101" pitchFamily="2" charset="-122"/>
              </a:rPr>
              <a:t>p</a:t>
            </a:r>
            <a:r>
              <a:rPr lang="zh-CN" altLang="en-US" sz="2000" dirty="0">
                <a:latin typeface="华文新魏" panose="02010800040101010101" pitchFamily="2" charset="-122"/>
                <a:ea typeface="华文新魏" panose="02010800040101010101" pitchFamily="2" charset="-122"/>
              </a:rPr>
              <a:t>段，每个</a:t>
            </a:r>
            <a:r>
              <a:rPr lang="en-US" altLang="zh-CN" sz="2000" dirty="0">
                <a:latin typeface="华文新魏" panose="02010800040101010101" pitchFamily="2" charset="-122"/>
                <a:ea typeface="华文新魏" panose="02010800040101010101" pitchFamily="2" charset="-122"/>
              </a:rPr>
              <a:t>p</a:t>
            </a:r>
            <a:r>
              <a:rPr lang="en-US" altLang="zh-CN" sz="2000" baseline="-25000" dirty="0">
                <a:latin typeface="华文新魏" panose="02010800040101010101" pitchFamily="2" charset="-122"/>
                <a:ea typeface="华文新魏" panose="02010800040101010101" pitchFamily="2" charset="-122"/>
              </a:rPr>
              <a:t>i</a:t>
            </a:r>
            <a:r>
              <a:rPr lang="zh-CN" altLang="en-US" sz="2000" dirty="0">
                <a:latin typeface="华文新魏" panose="02010800040101010101" pitchFamily="2" charset="-122"/>
                <a:ea typeface="华文新魏" panose="02010800040101010101" pitchFamily="2" charset="-122"/>
              </a:rPr>
              <a:t>处理</a:t>
            </a:r>
            <a:endParaRPr lang="zh-CN" altLang="en-US" sz="2000" dirty="0">
              <a:latin typeface="华文新魏" panose="02010800040101010101" pitchFamily="2" charset="-122"/>
              <a:ea typeface="华文新魏" panose="02010800040101010101" pitchFamily="2" charset="-122"/>
            </a:endParaRPr>
          </a:p>
          <a:p>
            <a:pPr>
              <a:lnSpc>
                <a:spcPct val="90000"/>
              </a:lnSpc>
              <a:buFont typeface="Wingdings" panose="05000000000000000000" pitchFamily="2" charset="2"/>
              <a:buNone/>
            </a:pPr>
            <a:r>
              <a:rPr lang="en-US" altLang="zh-CN" sz="2000" dirty="0">
                <a:latin typeface="华文新魏" panose="02010800040101010101" pitchFamily="2" charset="-122"/>
                <a:ea typeface="华文新魏" panose="02010800040101010101" pitchFamily="2" charset="-122"/>
              </a:rPr>
              <a:t>                              A[(i-1)n/p+1..in/p]</a:t>
            </a:r>
            <a:endParaRPr lang="en-US" altLang="zh-CN" sz="2000" dirty="0">
              <a:latin typeface="华文新魏" panose="02010800040101010101" pitchFamily="2" charset="-122"/>
              <a:ea typeface="华文新魏" panose="02010800040101010101" pitchFamily="2" charset="-122"/>
            </a:endParaRPr>
          </a:p>
          <a:p>
            <a:pPr>
              <a:lnSpc>
                <a:spcPct val="90000"/>
              </a:lnSpc>
              <a:buFont typeface="Wingdings" panose="05000000000000000000" pitchFamily="2" charset="2"/>
              <a:buNone/>
            </a:pPr>
            <a:r>
              <a:rPr lang="en-US" altLang="zh-CN" sz="2000" dirty="0">
                <a:latin typeface="华文新魏" panose="02010800040101010101" pitchFamily="2" charset="-122"/>
                <a:ea typeface="华文新魏" panose="02010800040101010101" pitchFamily="2" charset="-122"/>
              </a:rPr>
              <a:t>        (2)</a:t>
            </a:r>
            <a:r>
              <a:rPr lang="zh-CN" altLang="en-US" sz="2000" dirty="0">
                <a:latin typeface="华文新魏" panose="02010800040101010101" pitchFamily="2" charset="-122"/>
                <a:ea typeface="华文新魏" panose="02010800040101010101" pitchFamily="2" charset="-122"/>
              </a:rPr>
              <a:t>局部排序：</a:t>
            </a:r>
            <a:r>
              <a:rPr lang="en-US" altLang="zh-CN" sz="2000" dirty="0">
                <a:latin typeface="华文新魏" panose="02010800040101010101" pitchFamily="2" charset="-122"/>
                <a:ea typeface="华文新魏" panose="02010800040101010101" pitchFamily="2" charset="-122"/>
              </a:rPr>
              <a:t>p</a:t>
            </a:r>
            <a:r>
              <a:rPr lang="en-US" altLang="zh-CN" sz="2000" baseline="-25000" dirty="0">
                <a:latin typeface="华文新魏" panose="02010800040101010101" pitchFamily="2" charset="-122"/>
                <a:ea typeface="华文新魏" panose="02010800040101010101" pitchFamily="2" charset="-122"/>
              </a:rPr>
              <a:t>i</a:t>
            </a:r>
            <a:r>
              <a:rPr lang="zh-CN" altLang="en-US" sz="2000" dirty="0">
                <a:latin typeface="华文新魏" panose="02010800040101010101" pitchFamily="2" charset="-122"/>
                <a:ea typeface="华文新魏" panose="02010800040101010101" pitchFamily="2" charset="-122"/>
              </a:rPr>
              <a:t>调用串行排序算法对</a:t>
            </a:r>
            <a:r>
              <a:rPr lang="en-US" altLang="zh-CN" sz="2000" dirty="0">
                <a:latin typeface="华文新魏" panose="02010800040101010101" pitchFamily="2" charset="-122"/>
                <a:ea typeface="华文新魏" panose="02010800040101010101" pitchFamily="2" charset="-122"/>
              </a:rPr>
              <a:t>A[(i-1)n/p+1..in/p]</a:t>
            </a:r>
            <a:r>
              <a:rPr lang="zh-CN" altLang="en-US" sz="2000" dirty="0">
                <a:latin typeface="华文新魏" panose="02010800040101010101" pitchFamily="2" charset="-122"/>
                <a:ea typeface="华文新魏" panose="02010800040101010101" pitchFamily="2" charset="-122"/>
              </a:rPr>
              <a:t>排序</a:t>
            </a:r>
            <a:endParaRPr lang="zh-CN" altLang="en-US" sz="2000" dirty="0">
              <a:latin typeface="华文新魏" panose="02010800040101010101" pitchFamily="2" charset="-122"/>
              <a:ea typeface="华文新魏" panose="02010800040101010101" pitchFamily="2" charset="-122"/>
            </a:endParaRPr>
          </a:p>
          <a:p>
            <a:pPr>
              <a:lnSpc>
                <a:spcPct val="90000"/>
              </a:lnSpc>
              <a:buFont typeface="Wingdings" panose="05000000000000000000" pitchFamily="2" charset="2"/>
              <a:buNone/>
            </a:pPr>
            <a:r>
              <a:rPr lang="en-US" altLang="zh-CN" sz="2000" dirty="0">
                <a:latin typeface="华文新魏" panose="02010800040101010101" pitchFamily="2" charset="-122"/>
                <a:ea typeface="华文新魏" panose="02010800040101010101" pitchFamily="2" charset="-122"/>
              </a:rPr>
              <a:t>        (3)</a:t>
            </a:r>
            <a:r>
              <a:rPr lang="zh-CN" altLang="en-US" sz="2000" dirty="0">
                <a:latin typeface="华文新魏" panose="02010800040101010101" pitchFamily="2" charset="-122"/>
                <a:ea typeface="华文新魏" panose="02010800040101010101" pitchFamily="2" charset="-122"/>
              </a:rPr>
              <a:t>选取样本：</a:t>
            </a:r>
            <a:r>
              <a:rPr lang="en-US" altLang="zh-CN" sz="2000" dirty="0">
                <a:latin typeface="华文新魏" panose="02010800040101010101" pitchFamily="2" charset="-122"/>
                <a:ea typeface="华文新魏" panose="02010800040101010101" pitchFamily="2" charset="-122"/>
              </a:rPr>
              <a:t>p</a:t>
            </a:r>
            <a:r>
              <a:rPr lang="en-US" altLang="zh-CN" sz="2000" baseline="-25000" dirty="0">
                <a:latin typeface="华文新魏" panose="02010800040101010101" pitchFamily="2" charset="-122"/>
                <a:ea typeface="华文新魏" panose="02010800040101010101" pitchFamily="2" charset="-122"/>
              </a:rPr>
              <a:t>i</a:t>
            </a:r>
            <a:r>
              <a:rPr lang="zh-CN" altLang="en-US" sz="2000" dirty="0">
                <a:latin typeface="华文新魏" panose="02010800040101010101" pitchFamily="2" charset="-122"/>
                <a:ea typeface="华文新魏" panose="02010800040101010101" pitchFamily="2" charset="-122"/>
              </a:rPr>
              <a:t>从其有序子序列</a:t>
            </a:r>
            <a:r>
              <a:rPr lang="en-US" altLang="zh-CN" sz="2000" dirty="0">
                <a:latin typeface="华文新魏" panose="02010800040101010101" pitchFamily="2" charset="-122"/>
                <a:ea typeface="华文新魏" panose="02010800040101010101" pitchFamily="2" charset="-122"/>
              </a:rPr>
              <a:t>A[(i-1)n/p+1..in/p]</a:t>
            </a:r>
            <a:r>
              <a:rPr lang="zh-CN" altLang="en-US" sz="2000" dirty="0">
                <a:latin typeface="华文新魏" panose="02010800040101010101" pitchFamily="2" charset="-122"/>
                <a:ea typeface="华文新魏" panose="02010800040101010101" pitchFamily="2" charset="-122"/>
              </a:rPr>
              <a:t>中选取</a:t>
            </a:r>
            <a:r>
              <a:rPr lang="en-US" altLang="zh-CN" sz="2000" dirty="0">
                <a:latin typeface="华文新魏" panose="02010800040101010101" pitchFamily="2" charset="-122"/>
                <a:ea typeface="华文新魏" panose="02010800040101010101" pitchFamily="2" charset="-122"/>
              </a:rPr>
              <a:t>p</a:t>
            </a:r>
            <a:r>
              <a:rPr lang="zh-CN" altLang="en-US" sz="2000" dirty="0">
                <a:latin typeface="华文新魏" panose="02010800040101010101" pitchFamily="2" charset="-122"/>
                <a:ea typeface="华文新魏" panose="02010800040101010101" pitchFamily="2" charset="-122"/>
              </a:rPr>
              <a:t>个样本元素</a:t>
            </a:r>
            <a:endParaRPr lang="zh-CN" altLang="en-US" sz="2000" dirty="0">
              <a:latin typeface="华文新魏" panose="02010800040101010101" pitchFamily="2" charset="-122"/>
              <a:ea typeface="华文新魏" panose="02010800040101010101" pitchFamily="2" charset="-122"/>
            </a:endParaRPr>
          </a:p>
          <a:p>
            <a:pPr>
              <a:lnSpc>
                <a:spcPct val="90000"/>
              </a:lnSpc>
              <a:buFont typeface="Wingdings" panose="05000000000000000000" pitchFamily="2" charset="2"/>
              <a:buNone/>
            </a:pPr>
            <a:r>
              <a:rPr lang="en-US" altLang="zh-CN" sz="2000" dirty="0">
                <a:latin typeface="华文新魏" panose="02010800040101010101" pitchFamily="2" charset="-122"/>
                <a:ea typeface="华文新魏" panose="02010800040101010101" pitchFamily="2" charset="-122"/>
              </a:rPr>
              <a:t>        (4)</a:t>
            </a:r>
            <a:r>
              <a:rPr lang="zh-CN" altLang="en-US" sz="2000" dirty="0">
                <a:latin typeface="华文新魏" panose="02010800040101010101" pitchFamily="2" charset="-122"/>
                <a:ea typeface="华文新魏" panose="02010800040101010101" pitchFamily="2" charset="-122"/>
              </a:rPr>
              <a:t>样本排序：用一台处理器对</a:t>
            </a:r>
            <a:r>
              <a:rPr lang="en-US" altLang="zh-CN" sz="2000" dirty="0">
                <a:latin typeface="华文新魏" panose="02010800040101010101" pitchFamily="2" charset="-122"/>
                <a:ea typeface="华文新魏" panose="02010800040101010101" pitchFamily="2" charset="-122"/>
              </a:rPr>
              <a:t>p</a:t>
            </a:r>
            <a:r>
              <a:rPr lang="en-US" altLang="zh-CN" sz="2000" baseline="30000" dirty="0">
                <a:latin typeface="华文新魏" panose="02010800040101010101" pitchFamily="2" charset="-122"/>
                <a:ea typeface="华文新魏" panose="02010800040101010101" pitchFamily="2" charset="-122"/>
              </a:rPr>
              <a:t>2</a:t>
            </a:r>
            <a:r>
              <a:rPr lang="zh-CN" altLang="en-US" sz="2000" dirty="0">
                <a:latin typeface="华文新魏" panose="02010800040101010101" pitchFamily="2" charset="-122"/>
                <a:ea typeface="华文新魏" panose="02010800040101010101" pitchFamily="2" charset="-122"/>
              </a:rPr>
              <a:t>个样本元素进行串行排序</a:t>
            </a:r>
            <a:endParaRPr lang="zh-CN" altLang="en-US" sz="2000" dirty="0">
              <a:latin typeface="华文新魏" panose="02010800040101010101" pitchFamily="2" charset="-122"/>
              <a:ea typeface="华文新魏" panose="02010800040101010101" pitchFamily="2" charset="-122"/>
            </a:endParaRPr>
          </a:p>
          <a:p>
            <a:pPr>
              <a:lnSpc>
                <a:spcPct val="90000"/>
              </a:lnSpc>
              <a:buFont typeface="Wingdings" panose="05000000000000000000" pitchFamily="2" charset="2"/>
              <a:buNone/>
            </a:pPr>
            <a:r>
              <a:rPr lang="en-US" altLang="zh-CN" sz="2000" dirty="0">
                <a:latin typeface="华文新魏" panose="02010800040101010101" pitchFamily="2" charset="-122"/>
                <a:ea typeface="华文新魏" panose="02010800040101010101" pitchFamily="2" charset="-122"/>
              </a:rPr>
              <a:t>        (5)</a:t>
            </a:r>
            <a:r>
              <a:rPr lang="zh-CN" altLang="en-US" sz="2000" dirty="0">
                <a:latin typeface="华文新魏" panose="02010800040101010101" pitchFamily="2" charset="-122"/>
                <a:ea typeface="华文新魏" panose="02010800040101010101" pitchFamily="2" charset="-122"/>
              </a:rPr>
              <a:t>选择主元：用一台处理器从排好序的样本序列中选取</a:t>
            </a:r>
            <a:r>
              <a:rPr lang="en-US" altLang="zh-CN" sz="2000" dirty="0">
                <a:latin typeface="华文新魏" panose="02010800040101010101" pitchFamily="2" charset="-122"/>
                <a:ea typeface="华文新魏" panose="02010800040101010101" pitchFamily="2" charset="-122"/>
              </a:rPr>
              <a:t>p-1</a:t>
            </a:r>
            <a:r>
              <a:rPr lang="zh-CN" altLang="en-US" sz="2000" dirty="0">
                <a:latin typeface="华文新魏" panose="02010800040101010101" pitchFamily="2" charset="-122"/>
                <a:ea typeface="华文新魏" panose="02010800040101010101" pitchFamily="2" charset="-122"/>
              </a:rPr>
              <a:t>个主元，并</a:t>
            </a:r>
            <a:endParaRPr lang="zh-CN" altLang="en-US" sz="2000" dirty="0">
              <a:latin typeface="华文新魏" panose="02010800040101010101" pitchFamily="2" charset="-122"/>
              <a:ea typeface="华文新魏" panose="02010800040101010101" pitchFamily="2" charset="-122"/>
            </a:endParaRPr>
          </a:p>
          <a:p>
            <a:pPr>
              <a:lnSpc>
                <a:spcPct val="90000"/>
              </a:lnSpc>
              <a:buFont typeface="Wingdings" panose="05000000000000000000" pitchFamily="2" charset="2"/>
              <a:buNone/>
            </a:pPr>
            <a:r>
              <a:rPr lang="zh-CN" altLang="en-US" sz="2000" dirty="0">
                <a:latin typeface="华文新魏" panose="02010800040101010101" pitchFamily="2" charset="-122"/>
                <a:ea typeface="华文新魏" panose="02010800040101010101" pitchFamily="2" charset="-122"/>
              </a:rPr>
              <a:t>                              播送给其他</a:t>
            </a:r>
            <a:r>
              <a:rPr lang="en-US" altLang="zh-CN" sz="2000" dirty="0">
                <a:latin typeface="华文新魏" panose="02010800040101010101" pitchFamily="2" charset="-122"/>
                <a:ea typeface="华文新魏" panose="02010800040101010101" pitchFamily="2" charset="-122"/>
              </a:rPr>
              <a:t>p</a:t>
            </a:r>
            <a:r>
              <a:rPr lang="en-US" altLang="zh-CN" sz="2000" baseline="-25000" dirty="0">
                <a:latin typeface="华文新魏" panose="02010800040101010101" pitchFamily="2" charset="-122"/>
                <a:ea typeface="华文新魏" panose="02010800040101010101" pitchFamily="2" charset="-122"/>
              </a:rPr>
              <a:t>i</a:t>
            </a:r>
            <a:endParaRPr lang="zh-CN" altLang="en-US" sz="2000" dirty="0">
              <a:latin typeface="华文新魏" panose="02010800040101010101" pitchFamily="2" charset="-122"/>
              <a:ea typeface="华文新魏" panose="02010800040101010101" pitchFamily="2" charset="-122"/>
            </a:endParaRPr>
          </a:p>
          <a:p>
            <a:pPr>
              <a:lnSpc>
                <a:spcPct val="90000"/>
              </a:lnSpc>
              <a:buFont typeface="Wingdings" panose="05000000000000000000" pitchFamily="2" charset="2"/>
              <a:buNone/>
            </a:pPr>
            <a:r>
              <a:rPr lang="en-US" altLang="zh-CN" sz="2000" dirty="0">
                <a:latin typeface="华文新魏" panose="02010800040101010101" pitchFamily="2" charset="-122"/>
                <a:ea typeface="华文新魏" panose="02010800040101010101" pitchFamily="2" charset="-122"/>
              </a:rPr>
              <a:t>        (6)</a:t>
            </a:r>
            <a:r>
              <a:rPr lang="zh-CN" altLang="en-US" sz="2000" dirty="0">
                <a:latin typeface="华文新魏" panose="02010800040101010101" pitchFamily="2" charset="-122"/>
                <a:ea typeface="华文新魏" panose="02010800040101010101" pitchFamily="2" charset="-122"/>
              </a:rPr>
              <a:t>主元划分：</a:t>
            </a:r>
            <a:r>
              <a:rPr lang="en-US" altLang="zh-CN" sz="2000" dirty="0">
                <a:latin typeface="华文新魏" panose="02010800040101010101" pitchFamily="2" charset="-122"/>
                <a:ea typeface="华文新魏" panose="02010800040101010101" pitchFamily="2" charset="-122"/>
              </a:rPr>
              <a:t>p</a:t>
            </a:r>
            <a:r>
              <a:rPr lang="en-US" altLang="zh-CN" sz="2000" baseline="-25000" dirty="0">
                <a:latin typeface="华文新魏" panose="02010800040101010101" pitchFamily="2" charset="-122"/>
                <a:ea typeface="华文新魏" panose="02010800040101010101" pitchFamily="2" charset="-122"/>
              </a:rPr>
              <a:t>i</a:t>
            </a:r>
            <a:r>
              <a:rPr lang="zh-CN" altLang="en-US" sz="2000" dirty="0">
                <a:latin typeface="华文新魏" panose="02010800040101010101" pitchFamily="2" charset="-122"/>
                <a:ea typeface="华文新魏" panose="02010800040101010101" pitchFamily="2" charset="-122"/>
              </a:rPr>
              <a:t>按主元将有序段</a:t>
            </a:r>
            <a:r>
              <a:rPr lang="en-US" altLang="zh-CN" sz="2000" dirty="0">
                <a:latin typeface="华文新魏" panose="02010800040101010101" pitchFamily="2" charset="-122"/>
                <a:ea typeface="华文新魏" panose="02010800040101010101" pitchFamily="2" charset="-122"/>
              </a:rPr>
              <a:t>A[(i-1)n/p+1..in/p]</a:t>
            </a:r>
            <a:r>
              <a:rPr lang="zh-CN" altLang="en-US" sz="2000" dirty="0">
                <a:latin typeface="华文新魏" panose="02010800040101010101" pitchFamily="2" charset="-122"/>
                <a:ea typeface="华文新魏" panose="02010800040101010101" pitchFamily="2" charset="-122"/>
              </a:rPr>
              <a:t>划分成</a:t>
            </a:r>
            <a:r>
              <a:rPr lang="en-US" altLang="zh-CN" sz="2000" dirty="0">
                <a:latin typeface="华文新魏" panose="02010800040101010101" pitchFamily="2" charset="-122"/>
                <a:ea typeface="华文新魏" panose="02010800040101010101" pitchFamily="2" charset="-122"/>
              </a:rPr>
              <a:t>p</a:t>
            </a:r>
            <a:r>
              <a:rPr lang="zh-CN" altLang="en-US" sz="2000" dirty="0">
                <a:latin typeface="华文新魏" panose="02010800040101010101" pitchFamily="2" charset="-122"/>
                <a:ea typeface="华文新魏" panose="02010800040101010101" pitchFamily="2" charset="-122"/>
              </a:rPr>
              <a:t>段</a:t>
            </a:r>
            <a:endParaRPr lang="zh-CN" altLang="en-US" sz="2000" dirty="0">
              <a:latin typeface="华文新魏" panose="02010800040101010101" pitchFamily="2" charset="-122"/>
              <a:ea typeface="华文新魏" panose="02010800040101010101" pitchFamily="2" charset="-122"/>
            </a:endParaRPr>
          </a:p>
          <a:p>
            <a:pPr>
              <a:lnSpc>
                <a:spcPct val="90000"/>
              </a:lnSpc>
              <a:buFont typeface="Wingdings" panose="05000000000000000000" pitchFamily="2" charset="2"/>
              <a:buNone/>
            </a:pPr>
            <a:r>
              <a:rPr lang="en-US" altLang="zh-CN" sz="2000" dirty="0">
                <a:latin typeface="华文新魏" panose="02010800040101010101" pitchFamily="2" charset="-122"/>
                <a:ea typeface="华文新魏" panose="02010800040101010101" pitchFamily="2" charset="-122"/>
              </a:rPr>
              <a:t>        (7)</a:t>
            </a:r>
            <a:r>
              <a:rPr lang="zh-CN" altLang="en-US" sz="2000" dirty="0">
                <a:latin typeface="华文新魏" panose="02010800040101010101" pitchFamily="2" charset="-122"/>
                <a:ea typeface="华文新魏" panose="02010800040101010101" pitchFamily="2" charset="-122"/>
              </a:rPr>
              <a:t>全局交换：各处理器将其有序段按段号交换到对应的处理器中</a:t>
            </a:r>
            <a:endParaRPr lang="zh-CN" altLang="en-US" sz="2000" dirty="0">
              <a:latin typeface="华文新魏" panose="02010800040101010101" pitchFamily="2" charset="-122"/>
              <a:ea typeface="华文新魏" panose="02010800040101010101" pitchFamily="2" charset="-122"/>
            </a:endParaRPr>
          </a:p>
          <a:p>
            <a:pPr>
              <a:lnSpc>
                <a:spcPct val="90000"/>
              </a:lnSpc>
              <a:buFont typeface="Wingdings" panose="05000000000000000000" pitchFamily="2" charset="2"/>
              <a:buNone/>
            </a:pPr>
            <a:r>
              <a:rPr lang="en-US" altLang="zh-CN" sz="2000" dirty="0">
                <a:latin typeface="华文新魏" panose="02010800040101010101" pitchFamily="2" charset="-122"/>
                <a:ea typeface="华文新魏" panose="02010800040101010101" pitchFamily="2" charset="-122"/>
              </a:rPr>
              <a:t>        (8)</a:t>
            </a:r>
            <a:r>
              <a:rPr lang="zh-CN" altLang="en-US" sz="2000" dirty="0">
                <a:latin typeface="华文新魏" panose="02010800040101010101" pitchFamily="2" charset="-122"/>
                <a:ea typeface="华文新魏" panose="02010800040101010101" pitchFamily="2" charset="-122"/>
              </a:rPr>
              <a:t>归并排序：各处理器对接收到的元素进行归并排序</a:t>
            </a:r>
            <a:endParaRPr lang="zh-CN" altLang="en-US" sz="2000" dirty="0">
              <a:latin typeface="华文新魏" panose="02010800040101010101" pitchFamily="2" charset="-122"/>
              <a:ea typeface="华文新魏" panose="02010800040101010101" pitchFamily="2" charset="-122"/>
            </a:endParaRPr>
          </a:p>
          <a:p>
            <a:pPr>
              <a:lnSpc>
                <a:spcPct val="90000"/>
              </a:lnSpc>
              <a:buFont typeface="Wingdings" panose="05000000000000000000" pitchFamily="2" charset="2"/>
              <a:buNone/>
            </a:pPr>
            <a:r>
              <a:rPr lang="en-US" altLang="zh-CN" sz="2000" dirty="0">
                <a:latin typeface="华文新魏" panose="02010800040101010101" pitchFamily="2" charset="-122"/>
                <a:ea typeface="华文新魏" panose="02010800040101010101" pitchFamily="2" charset="-122"/>
              </a:rPr>
              <a:t>     end</a:t>
            </a:r>
            <a:r>
              <a:rPr lang="en-US" altLang="zh-CN" sz="2000" dirty="0" smtClean="0">
                <a:latin typeface="华文新魏" panose="02010800040101010101" pitchFamily="2" charset="-122"/>
                <a:ea typeface="华文新魏" panose="02010800040101010101" pitchFamily="2" charset="-122"/>
              </a:rPr>
              <a:t>.</a:t>
            </a:r>
            <a:endParaRPr lang="en-US" altLang="zh-CN" sz="2000" dirty="0" smtClean="0">
              <a:latin typeface="华文新魏" panose="02010800040101010101" pitchFamily="2" charset="-122"/>
              <a:ea typeface="华文新魏" panose="02010800040101010101" pitchFamily="2" charset="-122"/>
            </a:endParaRPr>
          </a:p>
          <a:p>
            <a:pPr>
              <a:lnSpc>
                <a:spcPct val="90000"/>
              </a:lnSpc>
              <a:buFont typeface="Wingdings" panose="05000000000000000000" pitchFamily="2" charset="2"/>
              <a:buNone/>
            </a:pPr>
            <a:r>
              <a:rPr lang="en-US" sz="1400" dirty="0" err="1" smtClean="0"/>
              <a:t>PSRS:Parallel</a:t>
            </a:r>
            <a:r>
              <a:rPr lang="en-US" sz="1400" dirty="0" smtClean="0"/>
              <a:t> Sorting by Regular Sampling</a:t>
            </a:r>
            <a:endParaRPr lang="en-US" sz="1400" dirty="0" smtClean="0"/>
          </a:p>
          <a:p>
            <a:pPr algn="just">
              <a:lnSpc>
                <a:spcPct val="90000"/>
              </a:lnSpc>
              <a:buFont typeface="Wingdings" panose="05000000000000000000" pitchFamily="2" charset="2"/>
              <a:buNone/>
            </a:pPr>
            <a:r>
              <a:rPr lang="zh-CN" altLang="en-US" sz="1400" dirty="0" smtClean="0"/>
              <a:t>设待处理序列长</a:t>
            </a:r>
            <a:r>
              <a:rPr lang="en-US" altLang="zh-CN" sz="1400" dirty="0" smtClean="0"/>
              <a:t>n</a:t>
            </a:r>
            <a:r>
              <a:rPr lang="zh-CN" altLang="en-US" sz="1400" dirty="0" smtClean="0"/>
              <a:t>，并行机上有</a:t>
            </a:r>
            <a:r>
              <a:rPr lang="en-US" altLang="zh-CN" sz="1400" dirty="0" smtClean="0"/>
              <a:t>p</a:t>
            </a:r>
            <a:r>
              <a:rPr lang="zh-CN" altLang="en-US" sz="1400" dirty="0" smtClean="0"/>
              <a:t>个处理器。将这</a:t>
            </a:r>
            <a:r>
              <a:rPr lang="en-US" altLang="zh-CN" sz="1400" dirty="0" smtClean="0"/>
              <a:t>n</a:t>
            </a:r>
            <a:r>
              <a:rPr lang="zh-CN" altLang="en-US" sz="1400" dirty="0" smtClean="0"/>
              <a:t>个元素划分为</a:t>
            </a:r>
            <a:r>
              <a:rPr lang="en-US" altLang="zh-CN" sz="1400" dirty="0" smtClean="0"/>
              <a:t>p</a:t>
            </a:r>
            <a:r>
              <a:rPr lang="zh-CN" altLang="en-US" sz="1400" dirty="0" smtClean="0"/>
              <a:t>段，每段中有</a:t>
            </a:r>
            <a:r>
              <a:rPr lang="en-US" altLang="zh-CN" sz="1400" dirty="0" smtClean="0"/>
              <a:t>n/p</a:t>
            </a:r>
            <a:r>
              <a:rPr lang="zh-CN" altLang="en-US" sz="1400" dirty="0" smtClean="0"/>
              <a:t>个元素，将这</a:t>
            </a:r>
            <a:r>
              <a:rPr lang="en-US" altLang="zh-CN" sz="1400" dirty="0" smtClean="0"/>
              <a:t>p</a:t>
            </a:r>
            <a:r>
              <a:rPr lang="zh-CN" altLang="en-US" sz="1400" dirty="0" smtClean="0"/>
              <a:t>段分给</a:t>
            </a:r>
            <a:r>
              <a:rPr lang="en-US" altLang="zh-CN" sz="1400" dirty="0" smtClean="0"/>
              <a:t>p</a:t>
            </a:r>
            <a:r>
              <a:rPr lang="zh-CN" altLang="en-US" sz="1400" dirty="0" smtClean="0"/>
              <a:t>个处理器。</a:t>
            </a:r>
            <a:endParaRPr lang="en-US" altLang="zh-CN" sz="1400" dirty="0">
              <a:latin typeface="华文新魏" panose="02010800040101010101" pitchFamily="2" charset="-122"/>
              <a:ea typeface="华文新魏"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2361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23619">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23619">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23619">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23619">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23619">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23619">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23619">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23619">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623619">
                                            <p:txEl>
                                              <p:pRg st="9" end="9"/>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623619">
                                            <p:txEl>
                                              <p:pRg st="10" end="10"/>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623619">
                                            <p:txEl>
                                              <p:pRg st="11" end="11"/>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623619">
                                            <p:txEl>
                                              <p:pRg st="12" end="12"/>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623619">
                                            <p:txEl>
                                              <p:pRg st="13" end="13"/>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623619">
                                            <p:txEl>
                                              <p:pRg st="14" end="14"/>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623619">
                                            <p:txEl>
                                              <p:pRg st="15" end="15"/>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623619">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3619"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42" name="Rectangle 2"/>
          <p:cNvSpPr>
            <a:spLocks noGrp="1" noChangeArrowheads="1"/>
          </p:cNvSpPr>
          <p:nvPr>
            <p:ph type="title"/>
          </p:nvPr>
        </p:nvSpPr>
        <p:spPr/>
        <p:txBody>
          <a:bodyPr>
            <a:normAutofit fontScale="90000"/>
          </a:bodyPr>
          <a:lstStyle/>
          <a:p>
            <a:r>
              <a:rPr lang="zh-CN" altLang="en-US" sz="4400" dirty="0"/>
              <a:t> 均匀划分技术</a:t>
            </a:r>
            <a:endParaRPr lang="zh-CN" altLang="en-US" sz="4400" dirty="0"/>
          </a:p>
        </p:txBody>
      </p:sp>
      <p:graphicFrame>
        <p:nvGraphicFramePr>
          <p:cNvPr id="624644" name="Object 4"/>
          <p:cNvGraphicFramePr>
            <a:graphicFrameLocks noChangeAspect="1"/>
          </p:cNvGraphicFramePr>
          <p:nvPr>
            <p:ph idx="1"/>
          </p:nvPr>
        </p:nvGraphicFramePr>
        <p:xfrm>
          <a:off x="571472" y="1727200"/>
          <a:ext cx="8153309" cy="4845072"/>
        </p:xfrm>
        <a:graphic>
          <a:graphicData uri="http://schemas.openxmlformats.org/presentationml/2006/ole">
            <mc:AlternateContent xmlns:mc="http://schemas.openxmlformats.org/markup-compatibility/2006">
              <mc:Choice xmlns:v="urn:schemas-microsoft-com:vml" Requires="v">
                <p:oleObj spid="_x0000_s4097" name="Visio" r:id="rId1" imgW="7251700" imgH="4318000" progId="Visio.Drawing.11">
                  <p:embed/>
                </p:oleObj>
              </mc:Choice>
              <mc:Fallback>
                <p:oleObj name="Visio" r:id="rId1" imgW="7251700" imgH="4318000" progId="Visio.Drawing.11">
                  <p:embed/>
                  <p:pic>
                    <p:nvPicPr>
                      <p:cNvPr id="0" name="图片 4096"/>
                      <p:cNvPicPr>
                        <a:picLocks noChangeAspect="1"/>
                      </p:cNvPicPr>
                      <p:nvPr/>
                    </p:nvPicPr>
                    <p:blipFill>
                      <a:blip r:embed="rId2"/>
                      <a:stretch>
                        <a:fillRect/>
                      </a:stretch>
                    </p:blipFill>
                    <p:spPr>
                      <a:xfrm>
                        <a:off x="571472" y="1727200"/>
                        <a:ext cx="8153309" cy="4845072"/>
                      </a:xfrm>
                      <a:prstGeom prst="rect">
                        <a:avLst/>
                      </a:prstGeom>
                      <a:noFill/>
                      <a:ln w="9525">
                        <a:noFill/>
                      </a:ln>
                    </p:spPr>
                  </p:pic>
                </p:oleObj>
              </mc:Fallback>
            </mc:AlternateContent>
          </a:graphicData>
        </a:graphic>
      </p:graphicFrame>
      <p:sp>
        <p:nvSpPr>
          <p:cNvPr id="624643" name="Rectangle 3"/>
          <p:cNvSpPr>
            <a:spLocks noGrp="1" noChangeArrowheads="1"/>
          </p:cNvSpPr>
          <p:nvPr>
            <p:ph type="body" sz="half" idx="4294967295"/>
          </p:nvPr>
        </p:nvSpPr>
        <p:spPr>
          <a:xfrm>
            <a:off x="0" y="1214422"/>
            <a:ext cx="7923213" cy="515927"/>
          </a:xfrm>
        </p:spPr>
        <p:txBody>
          <a:bodyPr>
            <a:normAutofit fontScale="85000" lnSpcReduction="10000"/>
          </a:bodyPr>
          <a:lstStyle/>
          <a:p>
            <a:r>
              <a:rPr lang="en-US" altLang="zh-CN" dirty="0" smtClean="0">
                <a:latin typeface="华文新魏" panose="02010800040101010101" pitchFamily="2" charset="-122"/>
                <a:ea typeface="华文新魏" panose="02010800040101010101" pitchFamily="2" charset="-122"/>
              </a:rPr>
              <a:t>PSRS</a:t>
            </a:r>
            <a:r>
              <a:rPr lang="zh-CN" altLang="en-US" dirty="0">
                <a:latin typeface="华文新魏" panose="02010800040101010101" pitchFamily="2" charset="-122"/>
                <a:ea typeface="华文新魏" panose="02010800040101010101" pitchFamily="2" charset="-122"/>
              </a:rPr>
              <a:t>排序过程。</a:t>
            </a:r>
            <a:r>
              <a:rPr lang="en-US" altLang="zh-CN" dirty="0">
                <a:latin typeface="华文新魏" panose="02010800040101010101" pitchFamily="2" charset="-122"/>
                <a:ea typeface="华文新魏" panose="02010800040101010101" pitchFamily="2" charset="-122"/>
              </a:rPr>
              <a:t>N=27</a:t>
            </a:r>
            <a:r>
              <a:rPr lang="zh-CN" altLang="en-US" dirty="0">
                <a:latin typeface="华文新魏" panose="02010800040101010101" pitchFamily="2" charset="-122"/>
                <a:ea typeface="华文新魏" panose="02010800040101010101" pitchFamily="2" charset="-122"/>
              </a:rPr>
              <a:t>，</a:t>
            </a:r>
            <a:r>
              <a:rPr lang="en-US" altLang="zh-CN" dirty="0">
                <a:latin typeface="华文新魏" panose="02010800040101010101" pitchFamily="2" charset="-122"/>
                <a:ea typeface="华文新魏" panose="02010800040101010101" pitchFamily="2" charset="-122"/>
              </a:rPr>
              <a:t>p=3</a:t>
            </a:r>
            <a:r>
              <a:rPr lang="zh-CN" altLang="en-US" dirty="0">
                <a:latin typeface="华文新魏" panose="02010800040101010101" pitchFamily="2" charset="-122"/>
                <a:ea typeface="华文新魏" panose="02010800040101010101" pitchFamily="2" charset="-122"/>
              </a:rPr>
              <a:t>，</a:t>
            </a:r>
            <a:r>
              <a:rPr lang="en-US" altLang="zh-CN" dirty="0">
                <a:latin typeface="华文新魏" panose="02010800040101010101" pitchFamily="2" charset="-122"/>
                <a:ea typeface="华文新魏" panose="02010800040101010101" pitchFamily="2" charset="-122"/>
              </a:rPr>
              <a:t>PSRS</a:t>
            </a:r>
            <a:r>
              <a:rPr lang="zh-CN" altLang="en-US" dirty="0">
                <a:latin typeface="华文新魏" panose="02010800040101010101" pitchFamily="2" charset="-122"/>
                <a:ea typeface="华文新魏" panose="02010800040101010101" pitchFamily="2" charset="-122"/>
              </a:rPr>
              <a:t>排序如下</a:t>
            </a:r>
            <a:r>
              <a:rPr lang="zh-CN" altLang="en-US" dirty="0"/>
              <a:t>：</a:t>
            </a:r>
            <a:endParaRPr lang="zh-CN" alt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8914" name="Rectangle 2"/>
          <p:cNvSpPr>
            <a:spLocks noGrp="1" noChangeArrowheads="1"/>
          </p:cNvSpPr>
          <p:nvPr>
            <p:ph type="title"/>
          </p:nvPr>
        </p:nvSpPr>
        <p:spPr>
          <a:xfrm>
            <a:off x="571472" y="500042"/>
            <a:ext cx="7848600" cy="500066"/>
          </a:xfrm>
        </p:spPr>
        <p:txBody>
          <a:bodyPr>
            <a:normAutofit fontScale="90000"/>
          </a:bodyPr>
          <a:lstStyle/>
          <a:p>
            <a:r>
              <a:rPr lang="zh-CN" altLang="en-US" sz="4400" dirty="0"/>
              <a:t>功能分解 </a:t>
            </a:r>
            <a:endParaRPr lang="zh-CN" altLang="en-US" sz="4400" dirty="0"/>
          </a:p>
        </p:txBody>
      </p:sp>
      <p:sp>
        <p:nvSpPr>
          <p:cNvPr id="678915" name="Rectangle 3"/>
          <p:cNvSpPr>
            <a:spLocks noGrp="1" noChangeArrowheads="1"/>
          </p:cNvSpPr>
          <p:nvPr>
            <p:ph type="body" idx="1"/>
          </p:nvPr>
        </p:nvSpPr>
        <p:spPr>
          <a:xfrm>
            <a:off x="214282" y="1357298"/>
            <a:ext cx="8715436" cy="4714908"/>
          </a:xfrm>
        </p:spPr>
        <p:txBody>
          <a:bodyPr>
            <a:normAutofit fontScale="92500"/>
          </a:bodyPr>
          <a:lstStyle/>
          <a:p>
            <a:pPr>
              <a:lnSpc>
                <a:spcPct val="150000"/>
              </a:lnSpc>
            </a:pPr>
            <a:r>
              <a:rPr lang="zh-CN" altLang="en-US" sz="3200" dirty="0">
                <a:latin typeface="华文新魏" panose="02010800040101010101" pitchFamily="2" charset="-122"/>
                <a:ea typeface="华文新魏" panose="02010800040101010101" pitchFamily="2" charset="-122"/>
              </a:rPr>
              <a:t>划分的对象是计算，将计算划分为不同的任务，其出发点不同于域分解；</a:t>
            </a:r>
            <a:endParaRPr lang="zh-CN" altLang="en-US" sz="3200" dirty="0">
              <a:latin typeface="华文新魏" panose="02010800040101010101" pitchFamily="2" charset="-122"/>
              <a:ea typeface="华文新魏" panose="02010800040101010101" pitchFamily="2" charset="-122"/>
            </a:endParaRPr>
          </a:p>
          <a:p>
            <a:pPr>
              <a:lnSpc>
                <a:spcPct val="150000"/>
              </a:lnSpc>
            </a:pPr>
            <a:r>
              <a:rPr lang="zh-CN" altLang="en-US" sz="3200" dirty="0">
                <a:latin typeface="华文新魏" panose="02010800040101010101" pitchFamily="2" charset="-122"/>
                <a:ea typeface="华文新魏" panose="02010800040101010101" pitchFamily="2" charset="-122"/>
              </a:rPr>
              <a:t>划分后，研究不同任务所需的数据。如果这些数据不相交的，则划分是成功的；如果数据有相当的重叠， 意味着要重新进行域分解和功能分解；</a:t>
            </a:r>
            <a:endParaRPr lang="zh-CN" altLang="en-US" sz="3200" dirty="0">
              <a:latin typeface="华文新魏" panose="02010800040101010101" pitchFamily="2" charset="-122"/>
              <a:ea typeface="华文新魏" panose="02010800040101010101" pitchFamily="2" charset="-122"/>
            </a:endParaRPr>
          </a:p>
          <a:p>
            <a:pPr>
              <a:lnSpc>
                <a:spcPct val="150000"/>
              </a:lnSpc>
            </a:pPr>
            <a:r>
              <a:rPr lang="zh-CN" altLang="en-US" sz="3200" dirty="0">
                <a:latin typeface="华文新魏" panose="02010800040101010101" pitchFamily="2" charset="-122"/>
                <a:ea typeface="华文新魏" panose="02010800040101010101" pitchFamily="2" charset="-122"/>
              </a:rPr>
              <a:t>功能分解是一种更深层次的分解。</a:t>
            </a:r>
            <a:endParaRPr lang="zh-CN" altLang="en-US" dirty="0">
              <a:latin typeface="华文新魏" panose="02010800040101010101" pitchFamily="2" charset="-122"/>
              <a:ea typeface="华文新魏"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89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789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7891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8915"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4294967295"/>
          </p:nvPr>
        </p:nvSpPr>
        <p:spPr>
          <a:xfrm>
            <a:off x="7162800" y="6477000"/>
            <a:ext cx="1905000" cy="457200"/>
          </a:xfrm>
          <a:prstGeom prst="rect">
            <a:avLst/>
          </a:prstGeom>
        </p:spPr>
        <p:txBody>
          <a:bodyPr/>
          <a:lstStyle/>
          <a:p>
            <a:fld id="{C87234A0-3508-4C53-80F0-842BE407F5A6}" type="slidenum">
              <a:rPr lang="zh-CN" altLang="en-US"/>
            </a:fld>
            <a:endParaRPr lang="en-US" altLang="zh-CN"/>
          </a:p>
        </p:txBody>
      </p:sp>
      <p:sp>
        <p:nvSpPr>
          <p:cNvPr id="679938" name="Rectangle 2"/>
          <p:cNvSpPr>
            <a:spLocks noGrp="1" noChangeArrowheads="1"/>
          </p:cNvSpPr>
          <p:nvPr>
            <p:ph type="title"/>
          </p:nvPr>
        </p:nvSpPr>
        <p:spPr>
          <a:xfrm>
            <a:off x="633046" y="233364"/>
            <a:ext cx="3867516" cy="528637"/>
          </a:xfrm>
        </p:spPr>
        <p:txBody>
          <a:bodyPr>
            <a:normAutofit fontScale="90000"/>
          </a:bodyPr>
          <a:lstStyle/>
          <a:p>
            <a:r>
              <a:rPr lang="zh-CN" altLang="en-US" sz="4400" dirty="0"/>
              <a:t>功能分解 </a:t>
            </a:r>
            <a:endParaRPr lang="zh-CN" altLang="en-US" sz="4400" dirty="0"/>
          </a:p>
        </p:txBody>
      </p:sp>
      <p:sp>
        <p:nvSpPr>
          <p:cNvPr id="679939" name="Rectangle 3"/>
          <p:cNvSpPr>
            <a:spLocks noGrp="1" noChangeArrowheads="1"/>
          </p:cNvSpPr>
          <p:nvPr>
            <p:ph type="body" sz="half" idx="1"/>
          </p:nvPr>
        </p:nvSpPr>
        <p:spPr>
          <a:xfrm>
            <a:off x="609600" y="1700213"/>
            <a:ext cx="3848100" cy="4572000"/>
          </a:xfrm>
        </p:spPr>
        <p:txBody>
          <a:bodyPr/>
          <a:lstStyle/>
          <a:p>
            <a:r>
              <a:rPr lang="zh-CN" altLang="en-US" sz="2800">
                <a:latin typeface="华文新魏" panose="02010800040101010101" pitchFamily="2" charset="-122"/>
                <a:ea typeface="华文新魏" panose="02010800040101010101" pitchFamily="2" charset="-122"/>
              </a:rPr>
              <a:t>示例</a:t>
            </a:r>
            <a:r>
              <a:rPr lang="en-US" altLang="zh-CN" sz="2800">
                <a:latin typeface="华文新魏" panose="02010800040101010101" pitchFamily="2" charset="-122"/>
                <a:ea typeface="华文新魏" panose="02010800040101010101" pitchFamily="2" charset="-122"/>
              </a:rPr>
              <a:t>1</a:t>
            </a:r>
            <a:r>
              <a:rPr lang="zh-CN" altLang="en-US" sz="2800">
                <a:latin typeface="华文新魏" panose="02010800040101010101" pitchFamily="2" charset="-122"/>
                <a:ea typeface="华文新魏" panose="02010800040101010101" pitchFamily="2" charset="-122"/>
              </a:rPr>
              <a:t>：搜索树</a:t>
            </a:r>
            <a:endParaRPr lang="zh-CN" altLang="en-US" sz="2800">
              <a:latin typeface="华文新魏" panose="02010800040101010101" pitchFamily="2" charset="-122"/>
              <a:ea typeface="华文新魏" panose="02010800040101010101" pitchFamily="2" charset="-122"/>
            </a:endParaRPr>
          </a:p>
          <a:p>
            <a:endParaRPr lang="zh-CN" altLang="en-US" sz="2800">
              <a:latin typeface="华文新魏" panose="02010800040101010101" pitchFamily="2" charset="-122"/>
              <a:ea typeface="华文新魏" panose="02010800040101010101" pitchFamily="2" charset="-122"/>
            </a:endParaRPr>
          </a:p>
          <a:p>
            <a:endParaRPr lang="zh-CN" altLang="en-US" sz="2800">
              <a:latin typeface="华文新魏" panose="02010800040101010101" pitchFamily="2" charset="-122"/>
              <a:ea typeface="华文新魏" panose="02010800040101010101" pitchFamily="2" charset="-122"/>
            </a:endParaRPr>
          </a:p>
          <a:p>
            <a:endParaRPr lang="zh-CN" altLang="en-US" sz="2800">
              <a:latin typeface="华文新魏" panose="02010800040101010101" pitchFamily="2" charset="-122"/>
              <a:ea typeface="华文新魏" panose="02010800040101010101" pitchFamily="2" charset="-122"/>
            </a:endParaRPr>
          </a:p>
          <a:p>
            <a:r>
              <a:rPr lang="zh-CN" altLang="en-US" sz="2800">
                <a:latin typeface="华文新魏" panose="02010800040101010101" pitchFamily="2" charset="-122"/>
                <a:ea typeface="华文新魏" panose="02010800040101010101" pitchFamily="2" charset="-122"/>
              </a:rPr>
              <a:t>示例</a:t>
            </a:r>
            <a:r>
              <a:rPr lang="en-US" altLang="zh-CN" sz="2800">
                <a:latin typeface="华文新魏" panose="02010800040101010101" pitchFamily="2" charset="-122"/>
                <a:ea typeface="华文新魏" panose="02010800040101010101" pitchFamily="2" charset="-122"/>
              </a:rPr>
              <a:t>2</a:t>
            </a:r>
            <a:r>
              <a:rPr lang="zh-CN" altLang="en-US" sz="2800">
                <a:latin typeface="华文新魏" panose="02010800040101010101" pitchFamily="2" charset="-122"/>
                <a:ea typeface="华文新魏" panose="02010800040101010101" pitchFamily="2" charset="-122"/>
              </a:rPr>
              <a:t>：气候模型</a:t>
            </a:r>
            <a:endParaRPr lang="zh-CN" altLang="en-US" sz="2800">
              <a:latin typeface="华文新魏" panose="02010800040101010101" pitchFamily="2" charset="-122"/>
              <a:ea typeface="华文新魏" panose="02010800040101010101" pitchFamily="2" charset="-122"/>
            </a:endParaRPr>
          </a:p>
        </p:txBody>
      </p:sp>
      <p:graphicFrame>
        <p:nvGraphicFramePr>
          <p:cNvPr id="679940" name="Object 4"/>
          <p:cNvGraphicFramePr>
            <a:graphicFrameLocks noChangeAspect="1"/>
          </p:cNvGraphicFramePr>
          <p:nvPr>
            <p:ph sz="quarter" idx="2"/>
          </p:nvPr>
        </p:nvGraphicFramePr>
        <p:xfrm>
          <a:off x="4643438" y="1668463"/>
          <a:ext cx="2952750" cy="2154237"/>
        </p:xfrm>
        <a:graphic>
          <a:graphicData uri="http://schemas.openxmlformats.org/presentationml/2006/ole">
            <mc:AlternateContent xmlns:mc="http://schemas.openxmlformats.org/markup-compatibility/2006">
              <mc:Choice xmlns:v="urn:schemas-microsoft-com:vml" Requires="v">
                <p:oleObj spid="_x0000_s5121" name="Visio" r:id="rId1" imgW="1873885" imgH="1377315" progId="Visio.Drawing.11">
                  <p:embed/>
                </p:oleObj>
              </mc:Choice>
              <mc:Fallback>
                <p:oleObj name="Visio" r:id="rId1" imgW="1873885" imgH="1377315" progId="Visio.Drawing.11">
                  <p:embed/>
                  <p:pic>
                    <p:nvPicPr>
                      <p:cNvPr id="0" name="图片 5120"/>
                      <p:cNvPicPr>
                        <a:picLocks noChangeAspect="1"/>
                      </p:cNvPicPr>
                      <p:nvPr/>
                    </p:nvPicPr>
                    <p:blipFill>
                      <a:blip r:embed="rId2"/>
                      <a:stretch>
                        <a:fillRect/>
                      </a:stretch>
                    </p:blipFill>
                    <p:spPr>
                      <a:xfrm>
                        <a:off x="4643438" y="1668463"/>
                        <a:ext cx="2952750" cy="2154237"/>
                      </a:xfrm>
                      <a:prstGeom prst="rect">
                        <a:avLst/>
                      </a:prstGeom>
                      <a:noFill/>
                      <a:ln w="9525">
                        <a:noFill/>
                      </a:ln>
                    </p:spPr>
                  </p:pic>
                </p:oleObj>
              </mc:Fallback>
            </mc:AlternateContent>
          </a:graphicData>
        </a:graphic>
      </p:graphicFrame>
      <p:pic>
        <p:nvPicPr>
          <p:cNvPr id="679941" name="Picture 5" descr="FunctionalDecomp"/>
          <p:cNvPicPr>
            <a:picLocks noGrp="1" noChangeAspect="1" noChangeArrowheads="1"/>
          </p:cNvPicPr>
          <p:nvPr>
            <p:ph sz="quarter" idx="3"/>
          </p:nvPr>
        </p:nvPicPr>
        <p:blipFill>
          <a:blip r:embed="rId3"/>
          <a:srcRect/>
          <a:stretch>
            <a:fillRect/>
          </a:stretch>
        </p:blipFill>
        <p:spPr>
          <a:xfrm>
            <a:off x="4500563" y="4076700"/>
            <a:ext cx="3455987" cy="2243138"/>
          </a:xfrm>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1986" name="Rectangle 2"/>
          <p:cNvSpPr>
            <a:spLocks noGrp="1" noChangeArrowheads="1"/>
          </p:cNvSpPr>
          <p:nvPr>
            <p:ph type="title"/>
          </p:nvPr>
        </p:nvSpPr>
        <p:spPr>
          <a:xfrm>
            <a:off x="571472" y="428604"/>
            <a:ext cx="7848600" cy="571504"/>
          </a:xfrm>
        </p:spPr>
        <p:txBody>
          <a:bodyPr>
            <a:normAutofit fontScale="90000"/>
          </a:bodyPr>
          <a:lstStyle/>
          <a:p>
            <a:r>
              <a:rPr lang="zh-CN" altLang="en-US" sz="4400" dirty="0"/>
              <a:t>划分判据 </a:t>
            </a:r>
            <a:endParaRPr lang="zh-CN" altLang="en-US" sz="4400" dirty="0"/>
          </a:p>
        </p:txBody>
      </p:sp>
      <p:sp>
        <p:nvSpPr>
          <p:cNvPr id="681987" name="Rectangle 3"/>
          <p:cNvSpPr>
            <a:spLocks noGrp="1" noChangeArrowheads="1"/>
          </p:cNvSpPr>
          <p:nvPr>
            <p:ph type="body" idx="1"/>
          </p:nvPr>
        </p:nvSpPr>
        <p:spPr>
          <a:xfrm>
            <a:off x="357158" y="1500174"/>
            <a:ext cx="8501122" cy="5000660"/>
          </a:xfrm>
        </p:spPr>
        <p:txBody>
          <a:bodyPr/>
          <a:lstStyle/>
          <a:p>
            <a:r>
              <a:rPr lang="zh-CN" altLang="en-US" sz="3200" dirty="0">
                <a:latin typeface="华文新魏" panose="02010800040101010101" pitchFamily="2" charset="-122"/>
                <a:ea typeface="华文新魏" panose="02010800040101010101" pitchFamily="2" charset="-122"/>
              </a:rPr>
              <a:t>划分是否具有灵活性？</a:t>
            </a:r>
            <a:endParaRPr lang="zh-CN" altLang="en-US" sz="3200" dirty="0">
              <a:latin typeface="华文新魏" panose="02010800040101010101" pitchFamily="2" charset="-122"/>
              <a:ea typeface="华文新魏" panose="02010800040101010101" pitchFamily="2" charset="-122"/>
            </a:endParaRPr>
          </a:p>
          <a:p>
            <a:r>
              <a:rPr lang="zh-CN" altLang="en-US" sz="3200" dirty="0">
                <a:latin typeface="华文新魏" panose="02010800040101010101" pitchFamily="2" charset="-122"/>
                <a:ea typeface="华文新魏" panose="02010800040101010101" pitchFamily="2" charset="-122"/>
              </a:rPr>
              <a:t>划分是否避免了冗余计算和存储？</a:t>
            </a:r>
            <a:endParaRPr lang="zh-CN" altLang="en-US" sz="3200" dirty="0">
              <a:latin typeface="华文新魏" panose="02010800040101010101" pitchFamily="2" charset="-122"/>
              <a:ea typeface="华文新魏" panose="02010800040101010101" pitchFamily="2" charset="-122"/>
            </a:endParaRPr>
          </a:p>
          <a:p>
            <a:r>
              <a:rPr lang="zh-CN" altLang="en-US" sz="3200" dirty="0">
                <a:latin typeface="华文新魏" panose="02010800040101010101" pitchFamily="2" charset="-122"/>
                <a:ea typeface="华文新魏" panose="02010800040101010101" pitchFamily="2" charset="-122"/>
              </a:rPr>
              <a:t>划分任务尺寸是否大致相当？</a:t>
            </a:r>
            <a:endParaRPr lang="zh-CN" altLang="en-US" sz="3200" dirty="0">
              <a:latin typeface="华文新魏" panose="02010800040101010101" pitchFamily="2" charset="-122"/>
              <a:ea typeface="华文新魏" panose="02010800040101010101" pitchFamily="2" charset="-122"/>
            </a:endParaRPr>
          </a:p>
          <a:p>
            <a:r>
              <a:rPr lang="zh-CN" altLang="en-US" sz="3200" dirty="0">
                <a:latin typeface="华文新魏" panose="02010800040101010101" pitchFamily="2" charset="-122"/>
                <a:ea typeface="华文新魏" panose="02010800040101010101" pitchFamily="2" charset="-122"/>
              </a:rPr>
              <a:t>任务数与问题尺寸是否成比例？</a:t>
            </a:r>
            <a:endParaRPr lang="zh-CN" altLang="en-US" sz="3200" dirty="0">
              <a:latin typeface="华文新魏" panose="02010800040101010101" pitchFamily="2" charset="-122"/>
              <a:ea typeface="华文新魏" panose="02010800040101010101" pitchFamily="2" charset="-122"/>
            </a:endParaRPr>
          </a:p>
          <a:p>
            <a:r>
              <a:rPr lang="zh-CN" altLang="en-US" sz="3200" dirty="0">
                <a:latin typeface="华文新魏" panose="02010800040101010101" pitchFamily="2" charset="-122"/>
                <a:ea typeface="华文新魏" panose="02010800040101010101" pitchFamily="2" charset="-122"/>
              </a:rPr>
              <a:t>功能分解是一种更深层次的分解，是否合理？</a:t>
            </a:r>
            <a:endParaRPr lang="zh-CN" altLang="en-US" dirty="0">
              <a:latin typeface="华文新魏" panose="02010800040101010101" pitchFamily="2" charset="-122"/>
              <a:ea typeface="华文新魏"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819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8198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8198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8198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8198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1987"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5058" name="Rectangle 2"/>
          <p:cNvSpPr>
            <a:spLocks noGrp="1" noChangeArrowheads="1"/>
          </p:cNvSpPr>
          <p:nvPr>
            <p:ph type="title"/>
          </p:nvPr>
        </p:nvSpPr>
        <p:spPr>
          <a:xfrm>
            <a:off x="571472" y="428604"/>
            <a:ext cx="7848600" cy="571504"/>
          </a:xfrm>
        </p:spPr>
        <p:txBody>
          <a:bodyPr>
            <a:normAutofit fontScale="90000"/>
          </a:bodyPr>
          <a:lstStyle/>
          <a:p>
            <a:r>
              <a:rPr lang="zh-CN" altLang="en-US" sz="4400" dirty="0"/>
              <a:t> 通讯方法描述</a:t>
            </a:r>
            <a:endParaRPr lang="zh-CN" altLang="en-US" sz="4400" dirty="0"/>
          </a:p>
        </p:txBody>
      </p:sp>
      <p:sp>
        <p:nvSpPr>
          <p:cNvPr id="685059" name="Rectangle 3"/>
          <p:cNvSpPr>
            <a:spLocks noGrp="1" noChangeArrowheads="1"/>
          </p:cNvSpPr>
          <p:nvPr>
            <p:ph type="body" idx="1"/>
          </p:nvPr>
        </p:nvSpPr>
        <p:spPr>
          <a:xfrm>
            <a:off x="357158" y="1214423"/>
            <a:ext cx="8402667" cy="5167328"/>
          </a:xfrm>
        </p:spPr>
        <p:txBody>
          <a:bodyPr/>
          <a:lstStyle/>
          <a:p>
            <a:r>
              <a:rPr lang="zh-CN" altLang="en-US" sz="3200" dirty="0">
                <a:latin typeface="华文新魏" panose="02010800040101010101" pitchFamily="2" charset="-122"/>
                <a:ea typeface="华文新魏" panose="02010800040101010101" pitchFamily="2" charset="-122"/>
              </a:rPr>
              <a:t>通讯是</a:t>
            </a:r>
            <a:r>
              <a:rPr lang="en-US" altLang="zh-CN" sz="3200" dirty="0">
                <a:latin typeface="华文新魏" panose="02010800040101010101" pitchFamily="2" charset="-122"/>
                <a:ea typeface="华文新魏" panose="02010800040101010101" pitchFamily="2" charset="-122"/>
              </a:rPr>
              <a:t>PCAM</a:t>
            </a:r>
            <a:r>
              <a:rPr lang="zh-CN" altLang="en-US" sz="3200" dirty="0">
                <a:latin typeface="华文新魏" panose="02010800040101010101" pitchFamily="2" charset="-122"/>
                <a:ea typeface="华文新魏" panose="02010800040101010101" pitchFamily="2" charset="-122"/>
              </a:rPr>
              <a:t>设计过程的重要阶段；</a:t>
            </a:r>
            <a:endParaRPr lang="zh-CN" altLang="en-US" sz="3200" dirty="0">
              <a:latin typeface="华文新魏" panose="02010800040101010101" pitchFamily="2" charset="-122"/>
              <a:ea typeface="华文新魏" panose="02010800040101010101" pitchFamily="2" charset="-122"/>
            </a:endParaRPr>
          </a:p>
          <a:p>
            <a:r>
              <a:rPr lang="zh-CN" altLang="en-US" sz="3200" dirty="0">
                <a:latin typeface="华文新魏" panose="02010800040101010101" pitchFamily="2" charset="-122"/>
                <a:ea typeface="华文新魏" panose="02010800040101010101" pitchFamily="2" charset="-122"/>
              </a:rPr>
              <a:t>划分产生的诸任务，一般不能完全独立执行，需要在任务间进行数据交流；从而产生了通讯；</a:t>
            </a:r>
            <a:endParaRPr lang="zh-CN" altLang="en-US" sz="3200" dirty="0">
              <a:latin typeface="华文新魏" panose="02010800040101010101" pitchFamily="2" charset="-122"/>
              <a:ea typeface="华文新魏" panose="02010800040101010101" pitchFamily="2" charset="-122"/>
            </a:endParaRPr>
          </a:p>
          <a:p>
            <a:r>
              <a:rPr lang="zh-CN" altLang="en-US" sz="3200" dirty="0">
                <a:latin typeface="华文新魏" panose="02010800040101010101" pitchFamily="2" charset="-122"/>
                <a:ea typeface="华文新魏" panose="02010800040101010101" pitchFamily="2" charset="-122"/>
              </a:rPr>
              <a:t>功能分解确定了诸任务之间的数据流；</a:t>
            </a:r>
            <a:endParaRPr lang="zh-CN" altLang="en-US" dirty="0">
              <a:latin typeface="华文新魏" panose="02010800040101010101" pitchFamily="2" charset="-122"/>
              <a:ea typeface="华文新魏" panose="02010800040101010101" pitchFamily="2" charset="-122"/>
            </a:endParaRPr>
          </a:p>
          <a:p>
            <a:r>
              <a:rPr lang="zh-CN" altLang="en-US" sz="3200" dirty="0">
                <a:latin typeface="华文新魏" panose="02010800040101010101" pitchFamily="2" charset="-122"/>
                <a:ea typeface="华文新魏" panose="02010800040101010101" pitchFamily="2" charset="-122"/>
              </a:rPr>
              <a:t>诸任务是并发执行的，通讯则限制了这种并发性；</a:t>
            </a:r>
            <a:endParaRPr lang="zh-CN" altLang="en-US" dirty="0">
              <a:latin typeface="华文新魏" panose="02010800040101010101" pitchFamily="2" charset="-122"/>
              <a:ea typeface="华文新魏"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850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8505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8505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8505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5059"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7106" name="Rectangle 2"/>
          <p:cNvSpPr>
            <a:spLocks noGrp="1" noChangeArrowheads="1"/>
          </p:cNvSpPr>
          <p:nvPr>
            <p:ph type="title"/>
          </p:nvPr>
        </p:nvSpPr>
        <p:spPr>
          <a:xfrm>
            <a:off x="571472" y="500042"/>
            <a:ext cx="7848600" cy="571504"/>
          </a:xfrm>
        </p:spPr>
        <p:txBody>
          <a:bodyPr>
            <a:normAutofit fontScale="90000"/>
          </a:bodyPr>
          <a:lstStyle/>
          <a:p>
            <a:r>
              <a:rPr lang="zh-CN" altLang="en-US" sz="4400" dirty="0"/>
              <a:t> 四种通讯模式</a:t>
            </a:r>
            <a:endParaRPr lang="zh-CN" altLang="en-US" sz="4400" dirty="0"/>
          </a:p>
        </p:txBody>
      </p:sp>
      <p:sp>
        <p:nvSpPr>
          <p:cNvPr id="687107" name="Rectangle 3"/>
          <p:cNvSpPr>
            <a:spLocks noGrp="1" noChangeArrowheads="1"/>
          </p:cNvSpPr>
          <p:nvPr>
            <p:ph type="body" idx="1"/>
          </p:nvPr>
        </p:nvSpPr>
        <p:spPr>
          <a:xfrm>
            <a:off x="714348" y="1428736"/>
            <a:ext cx="8001056" cy="4643470"/>
          </a:xfrm>
        </p:spPr>
        <p:txBody>
          <a:bodyPr/>
          <a:lstStyle/>
          <a:p>
            <a:pPr>
              <a:lnSpc>
                <a:spcPct val="150000"/>
              </a:lnSpc>
            </a:pPr>
            <a:r>
              <a:rPr lang="zh-CN" altLang="en-US" sz="3200" dirty="0">
                <a:latin typeface="华文新魏" panose="02010800040101010101" pitchFamily="2" charset="-122"/>
                <a:ea typeface="华文新魏" panose="02010800040101010101" pitchFamily="2" charset="-122"/>
              </a:rPr>
              <a:t>局部</a:t>
            </a:r>
            <a:r>
              <a:rPr lang="en-US" altLang="zh-CN" sz="3200" dirty="0">
                <a:latin typeface="华文新魏" panose="02010800040101010101" pitchFamily="2" charset="-122"/>
                <a:ea typeface="华文新魏" panose="02010800040101010101" pitchFamily="2" charset="-122"/>
              </a:rPr>
              <a:t>/</a:t>
            </a:r>
            <a:r>
              <a:rPr lang="zh-CN" altLang="en-US" sz="3200" dirty="0">
                <a:latin typeface="华文新魏" panose="02010800040101010101" pitchFamily="2" charset="-122"/>
                <a:ea typeface="华文新魏" panose="02010800040101010101" pitchFamily="2" charset="-122"/>
              </a:rPr>
              <a:t>全局通讯</a:t>
            </a:r>
            <a:endParaRPr lang="zh-CN" altLang="en-US" sz="3200" dirty="0">
              <a:latin typeface="华文新魏" panose="02010800040101010101" pitchFamily="2" charset="-122"/>
              <a:ea typeface="华文新魏" panose="02010800040101010101" pitchFamily="2" charset="-122"/>
            </a:endParaRPr>
          </a:p>
          <a:p>
            <a:pPr>
              <a:lnSpc>
                <a:spcPct val="150000"/>
              </a:lnSpc>
            </a:pPr>
            <a:r>
              <a:rPr lang="zh-CN" altLang="en-US" sz="3200" dirty="0">
                <a:latin typeface="华文新魏" panose="02010800040101010101" pitchFamily="2" charset="-122"/>
                <a:ea typeface="华文新魏" panose="02010800040101010101" pitchFamily="2" charset="-122"/>
              </a:rPr>
              <a:t>结构化</a:t>
            </a:r>
            <a:r>
              <a:rPr lang="en-US" altLang="zh-CN" sz="3200" dirty="0">
                <a:latin typeface="华文新魏" panose="02010800040101010101" pitchFamily="2" charset="-122"/>
                <a:ea typeface="华文新魏" panose="02010800040101010101" pitchFamily="2" charset="-122"/>
              </a:rPr>
              <a:t>/</a:t>
            </a:r>
            <a:r>
              <a:rPr lang="zh-CN" altLang="en-US" sz="3200" dirty="0">
                <a:latin typeface="华文新魏" panose="02010800040101010101" pitchFamily="2" charset="-122"/>
                <a:ea typeface="华文新魏" panose="02010800040101010101" pitchFamily="2" charset="-122"/>
              </a:rPr>
              <a:t>非结构化通讯</a:t>
            </a:r>
            <a:endParaRPr lang="zh-CN" altLang="en-US" sz="3200" dirty="0">
              <a:latin typeface="华文新魏" panose="02010800040101010101" pitchFamily="2" charset="-122"/>
              <a:ea typeface="华文新魏" panose="02010800040101010101" pitchFamily="2" charset="-122"/>
            </a:endParaRPr>
          </a:p>
          <a:p>
            <a:pPr>
              <a:lnSpc>
                <a:spcPct val="150000"/>
              </a:lnSpc>
            </a:pPr>
            <a:r>
              <a:rPr lang="zh-CN" altLang="en-US" sz="3200" dirty="0">
                <a:latin typeface="华文新魏" panose="02010800040101010101" pitchFamily="2" charset="-122"/>
                <a:ea typeface="华文新魏" panose="02010800040101010101" pitchFamily="2" charset="-122"/>
              </a:rPr>
              <a:t>静态</a:t>
            </a:r>
            <a:r>
              <a:rPr lang="en-US" altLang="zh-CN" sz="3200" dirty="0">
                <a:latin typeface="华文新魏" panose="02010800040101010101" pitchFamily="2" charset="-122"/>
                <a:ea typeface="华文新魏" panose="02010800040101010101" pitchFamily="2" charset="-122"/>
              </a:rPr>
              <a:t>/</a:t>
            </a:r>
            <a:r>
              <a:rPr lang="zh-CN" altLang="en-US" sz="3200" dirty="0">
                <a:latin typeface="华文新魏" panose="02010800040101010101" pitchFamily="2" charset="-122"/>
                <a:ea typeface="华文新魏" panose="02010800040101010101" pitchFamily="2" charset="-122"/>
              </a:rPr>
              <a:t>动态通讯</a:t>
            </a:r>
            <a:endParaRPr lang="zh-CN" altLang="en-US" sz="3200" dirty="0">
              <a:latin typeface="华文新魏" panose="02010800040101010101" pitchFamily="2" charset="-122"/>
              <a:ea typeface="华文新魏" panose="02010800040101010101" pitchFamily="2" charset="-122"/>
            </a:endParaRPr>
          </a:p>
          <a:p>
            <a:pPr>
              <a:lnSpc>
                <a:spcPct val="150000"/>
              </a:lnSpc>
            </a:pPr>
            <a:r>
              <a:rPr lang="zh-CN" altLang="en-US" sz="3200" dirty="0">
                <a:latin typeface="华文新魏" panose="02010800040101010101" pitchFamily="2" charset="-122"/>
                <a:ea typeface="华文新魏" panose="02010800040101010101" pitchFamily="2" charset="-122"/>
              </a:rPr>
              <a:t>同步</a:t>
            </a:r>
            <a:r>
              <a:rPr lang="en-US" altLang="zh-CN" sz="3200" dirty="0">
                <a:latin typeface="华文新魏" panose="02010800040101010101" pitchFamily="2" charset="-122"/>
                <a:ea typeface="华文新魏" panose="02010800040101010101" pitchFamily="2" charset="-122"/>
              </a:rPr>
              <a:t>/</a:t>
            </a:r>
            <a:r>
              <a:rPr lang="zh-CN" altLang="en-US" sz="3200" dirty="0">
                <a:latin typeface="华文新魏" panose="02010800040101010101" pitchFamily="2" charset="-122"/>
                <a:ea typeface="华文新魏" panose="02010800040101010101" pitchFamily="2" charset="-122"/>
              </a:rPr>
              <a:t>异步通讯</a:t>
            </a:r>
            <a:endParaRPr lang="zh-CN" altLang="en-US" sz="3200" dirty="0">
              <a:latin typeface="华文新魏" panose="02010800040101010101" pitchFamily="2" charset="-122"/>
              <a:ea typeface="华文新魏"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871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8710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8710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8710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7107"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8130" name="Rectangle 2"/>
          <p:cNvSpPr>
            <a:spLocks noGrp="1" noChangeArrowheads="1"/>
          </p:cNvSpPr>
          <p:nvPr>
            <p:ph type="title"/>
          </p:nvPr>
        </p:nvSpPr>
        <p:spPr>
          <a:xfrm>
            <a:off x="571472" y="428604"/>
            <a:ext cx="7848600" cy="642942"/>
          </a:xfrm>
        </p:spPr>
        <p:txBody>
          <a:bodyPr>
            <a:normAutofit fontScale="90000"/>
          </a:bodyPr>
          <a:lstStyle/>
          <a:p>
            <a:r>
              <a:rPr lang="zh-CN" altLang="en-US" sz="4400" dirty="0">
                <a:latin typeface="华文新魏" panose="02010800040101010101" pitchFamily="2" charset="-122"/>
                <a:ea typeface="华文新魏" panose="02010800040101010101" pitchFamily="2" charset="-122"/>
              </a:rPr>
              <a:t>局部通讯</a:t>
            </a:r>
            <a:endParaRPr lang="zh-CN" altLang="en-US" sz="4400" dirty="0">
              <a:latin typeface="华文新魏" panose="02010800040101010101" pitchFamily="2" charset="-122"/>
              <a:ea typeface="华文新魏" panose="02010800040101010101" pitchFamily="2" charset="-122"/>
            </a:endParaRPr>
          </a:p>
        </p:txBody>
      </p:sp>
      <p:sp>
        <p:nvSpPr>
          <p:cNvPr id="688131" name="Rectangle 3"/>
          <p:cNvSpPr>
            <a:spLocks noGrp="1" noChangeArrowheads="1"/>
          </p:cNvSpPr>
          <p:nvPr>
            <p:ph type="body" idx="1"/>
          </p:nvPr>
        </p:nvSpPr>
        <p:spPr>
          <a:xfrm>
            <a:off x="357158" y="1428737"/>
            <a:ext cx="8501122" cy="1571636"/>
          </a:xfrm>
        </p:spPr>
        <p:txBody>
          <a:bodyPr>
            <a:normAutofit lnSpcReduction="10000"/>
          </a:bodyPr>
          <a:lstStyle/>
          <a:p>
            <a:r>
              <a:rPr lang="zh-CN" altLang="en-US" sz="3200" dirty="0">
                <a:latin typeface="华文新魏" panose="02010800040101010101" pitchFamily="2" charset="-122"/>
                <a:ea typeface="华文新魏" panose="02010800040101010101" pitchFamily="2" charset="-122"/>
              </a:rPr>
              <a:t>通讯限制在一个邻域</a:t>
            </a:r>
            <a:r>
              <a:rPr lang="zh-CN" altLang="en-US" sz="3200" dirty="0" smtClean="0">
                <a:latin typeface="华文新魏" panose="02010800040101010101" pitchFamily="2" charset="-122"/>
                <a:ea typeface="华文新魏" panose="02010800040101010101" pitchFamily="2" charset="-122"/>
              </a:rPr>
              <a:t>内</a:t>
            </a:r>
            <a:endParaRPr lang="en-US" altLang="zh-CN" sz="3200" dirty="0" smtClean="0">
              <a:latin typeface="华文新魏" panose="02010800040101010101" pitchFamily="2" charset="-122"/>
              <a:ea typeface="华文新魏" panose="02010800040101010101" pitchFamily="2" charset="-122"/>
            </a:endParaRPr>
          </a:p>
          <a:p>
            <a:r>
              <a:rPr lang="zh-CN" altLang="en-US" dirty="0" smtClean="0">
                <a:latin typeface="华文新魏" panose="02010800040101010101" pitchFamily="2" charset="-122"/>
                <a:ea typeface="华文新魏" panose="02010800040101010101" pitchFamily="2" charset="-122"/>
              </a:rPr>
              <a:t>局部通信时，每个任务只和较少的几个近邻通信</a:t>
            </a:r>
            <a:endParaRPr lang="zh-CN" altLang="en-US" sz="3200" dirty="0">
              <a:latin typeface="华文新魏" panose="02010800040101010101" pitchFamily="2" charset="-122"/>
              <a:ea typeface="华文新魏" panose="02010800040101010101" pitchFamily="2" charset="-122"/>
            </a:endParaRPr>
          </a:p>
        </p:txBody>
      </p:sp>
      <p:grpSp>
        <p:nvGrpSpPr>
          <p:cNvPr id="2" name="Group 4"/>
          <p:cNvGrpSpPr/>
          <p:nvPr/>
        </p:nvGrpSpPr>
        <p:grpSpPr bwMode="auto">
          <a:xfrm>
            <a:off x="1285852" y="3286124"/>
            <a:ext cx="2514600" cy="2133600"/>
            <a:chOff x="1920" y="1776"/>
            <a:chExt cx="1584" cy="1344"/>
          </a:xfrm>
        </p:grpSpPr>
        <p:sp>
          <p:nvSpPr>
            <p:cNvPr id="688133" name="Oval 5"/>
            <p:cNvSpPr>
              <a:spLocks noChangeArrowheads="1"/>
            </p:cNvSpPr>
            <p:nvPr/>
          </p:nvSpPr>
          <p:spPr bwMode="auto">
            <a:xfrm>
              <a:off x="2640" y="2352"/>
              <a:ext cx="192" cy="192"/>
            </a:xfrm>
            <a:prstGeom prst="ellipse">
              <a:avLst/>
            </a:prstGeom>
            <a:solidFill>
              <a:schemeClr val="tx2"/>
            </a:solidFill>
            <a:ln w="9525">
              <a:solidFill>
                <a:schemeClr val="tx1"/>
              </a:solidFill>
              <a:round/>
            </a:ln>
            <a:effectLst/>
          </p:spPr>
          <p:txBody>
            <a:bodyPr wrap="none" anchor="ctr"/>
            <a:lstStyle/>
            <a:p>
              <a:endParaRPr lang="zh-CN" altLang="en-US"/>
            </a:p>
          </p:txBody>
        </p:sp>
        <p:sp>
          <p:nvSpPr>
            <p:cNvPr id="688134" name="Oval 6"/>
            <p:cNvSpPr>
              <a:spLocks noChangeArrowheads="1"/>
            </p:cNvSpPr>
            <p:nvPr/>
          </p:nvSpPr>
          <p:spPr bwMode="auto">
            <a:xfrm>
              <a:off x="3312" y="2352"/>
              <a:ext cx="192" cy="192"/>
            </a:xfrm>
            <a:prstGeom prst="ellipse">
              <a:avLst/>
            </a:prstGeom>
            <a:solidFill>
              <a:schemeClr val="tx2"/>
            </a:solidFill>
            <a:ln w="9525">
              <a:solidFill>
                <a:schemeClr val="tx1"/>
              </a:solidFill>
              <a:round/>
            </a:ln>
            <a:effectLst/>
          </p:spPr>
          <p:txBody>
            <a:bodyPr wrap="none" anchor="ctr"/>
            <a:lstStyle/>
            <a:p>
              <a:endParaRPr lang="zh-CN" altLang="en-US"/>
            </a:p>
          </p:txBody>
        </p:sp>
        <p:sp>
          <p:nvSpPr>
            <p:cNvPr id="688135" name="Oval 7"/>
            <p:cNvSpPr>
              <a:spLocks noChangeArrowheads="1"/>
            </p:cNvSpPr>
            <p:nvPr/>
          </p:nvSpPr>
          <p:spPr bwMode="auto">
            <a:xfrm>
              <a:off x="1920" y="2352"/>
              <a:ext cx="192" cy="192"/>
            </a:xfrm>
            <a:prstGeom prst="ellipse">
              <a:avLst/>
            </a:prstGeom>
            <a:solidFill>
              <a:schemeClr val="tx2"/>
            </a:solidFill>
            <a:ln w="9525">
              <a:solidFill>
                <a:schemeClr val="tx1"/>
              </a:solidFill>
              <a:round/>
            </a:ln>
            <a:effectLst/>
          </p:spPr>
          <p:txBody>
            <a:bodyPr wrap="none" anchor="ctr"/>
            <a:lstStyle/>
            <a:p>
              <a:endParaRPr lang="zh-CN" altLang="en-US"/>
            </a:p>
          </p:txBody>
        </p:sp>
        <p:sp>
          <p:nvSpPr>
            <p:cNvPr id="688136" name="Oval 8"/>
            <p:cNvSpPr>
              <a:spLocks noChangeArrowheads="1"/>
            </p:cNvSpPr>
            <p:nvPr/>
          </p:nvSpPr>
          <p:spPr bwMode="auto">
            <a:xfrm>
              <a:off x="2640" y="2928"/>
              <a:ext cx="192" cy="192"/>
            </a:xfrm>
            <a:prstGeom prst="ellipse">
              <a:avLst/>
            </a:prstGeom>
            <a:solidFill>
              <a:schemeClr val="tx2"/>
            </a:solidFill>
            <a:ln w="9525">
              <a:solidFill>
                <a:schemeClr val="tx1"/>
              </a:solidFill>
              <a:round/>
            </a:ln>
            <a:effectLst/>
          </p:spPr>
          <p:txBody>
            <a:bodyPr wrap="none" anchor="ctr"/>
            <a:lstStyle/>
            <a:p>
              <a:endParaRPr lang="zh-CN" altLang="en-US"/>
            </a:p>
          </p:txBody>
        </p:sp>
        <p:sp>
          <p:nvSpPr>
            <p:cNvPr id="688137" name="Oval 9"/>
            <p:cNvSpPr>
              <a:spLocks noChangeArrowheads="1"/>
            </p:cNvSpPr>
            <p:nvPr/>
          </p:nvSpPr>
          <p:spPr bwMode="auto">
            <a:xfrm>
              <a:off x="2640" y="1776"/>
              <a:ext cx="192" cy="192"/>
            </a:xfrm>
            <a:prstGeom prst="ellipse">
              <a:avLst/>
            </a:prstGeom>
            <a:solidFill>
              <a:schemeClr val="tx2"/>
            </a:solidFill>
            <a:ln w="9525">
              <a:solidFill>
                <a:schemeClr val="tx1"/>
              </a:solidFill>
              <a:round/>
            </a:ln>
            <a:effectLst/>
          </p:spPr>
          <p:txBody>
            <a:bodyPr wrap="none" anchor="ctr"/>
            <a:lstStyle/>
            <a:p>
              <a:endParaRPr lang="zh-CN" altLang="en-US"/>
            </a:p>
          </p:txBody>
        </p:sp>
        <p:sp>
          <p:nvSpPr>
            <p:cNvPr id="688138" name="Oval 10"/>
            <p:cNvSpPr>
              <a:spLocks noChangeArrowheads="1"/>
            </p:cNvSpPr>
            <p:nvPr/>
          </p:nvSpPr>
          <p:spPr bwMode="auto">
            <a:xfrm>
              <a:off x="1920" y="1776"/>
              <a:ext cx="192" cy="192"/>
            </a:xfrm>
            <a:prstGeom prst="ellipse">
              <a:avLst/>
            </a:prstGeom>
            <a:solidFill>
              <a:schemeClr val="accent1"/>
            </a:solidFill>
            <a:ln w="9525">
              <a:solidFill>
                <a:schemeClr val="tx1"/>
              </a:solidFill>
              <a:round/>
            </a:ln>
            <a:effectLst/>
          </p:spPr>
          <p:txBody>
            <a:bodyPr wrap="none" anchor="ctr"/>
            <a:lstStyle/>
            <a:p>
              <a:endParaRPr lang="zh-CN" altLang="en-US"/>
            </a:p>
          </p:txBody>
        </p:sp>
        <p:sp>
          <p:nvSpPr>
            <p:cNvPr id="688139" name="Oval 11"/>
            <p:cNvSpPr>
              <a:spLocks noChangeArrowheads="1"/>
            </p:cNvSpPr>
            <p:nvPr/>
          </p:nvSpPr>
          <p:spPr bwMode="auto">
            <a:xfrm>
              <a:off x="3312" y="2928"/>
              <a:ext cx="192" cy="192"/>
            </a:xfrm>
            <a:prstGeom prst="ellipse">
              <a:avLst/>
            </a:prstGeom>
            <a:solidFill>
              <a:schemeClr val="accent1"/>
            </a:solidFill>
            <a:ln w="9525">
              <a:solidFill>
                <a:schemeClr val="tx1"/>
              </a:solidFill>
              <a:round/>
            </a:ln>
            <a:effectLst/>
          </p:spPr>
          <p:txBody>
            <a:bodyPr wrap="none" anchor="ctr"/>
            <a:lstStyle/>
            <a:p>
              <a:endParaRPr lang="zh-CN" altLang="en-US"/>
            </a:p>
          </p:txBody>
        </p:sp>
        <p:sp>
          <p:nvSpPr>
            <p:cNvPr id="688140" name="Oval 12"/>
            <p:cNvSpPr>
              <a:spLocks noChangeArrowheads="1"/>
            </p:cNvSpPr>
            <p:nvPr/>
          </p:nvSpPr>
          <p:spPr bwMode="auto">
            <a:xfrm>
              <a:off x="1920" y="2928"/>
              <a:ext cx="192" cy="192"/>
            </a:xfrm>
            <a:prstGeom prst="ellipse">
              <a:avLst/>
            </a:prstGeom>
            <a:solidFill>
              <a:schemeClr val="accent1"/>
            </a:solidFill>
            <a:ln w="9525">
              <a:solidFill>
                <a:schemeClr val="tx1"/>
              </a:solidFill>
              <a:round/>
            </a:ln>
            <a:effectLst/>
          </p:spPr>
          <p:txBody>
            <a:bodyPr wrap="none" anchor="ctr"/>
            <a:lstStyle/>
            <a:p>
              <a:endParaRPr lang="zh-CN" altLang="en-US"/>
            </a:p>
          </p:txBody>
        </p:sp>
        <p:sp>
          <p:nvSpPr>
            <p:cNvPr id="688141" name="Oval 13"/>
            <p:cNvSpPr>
              <a:spLocks noChangeArrowheads="1"/>
            </p:cNvSpPr>
            <p:nvPr/>
          </p:nvSpPr>
          <p:spPr bwMode="auto">
            <a:xfrm>
              <a:off x="3312" y="1776"/>
              <a:ext cx="192" cy="192"/>
            </a:xfrm>
            <a:prstGeom prst="ellipse">
              <a:avLst/>
            </a:prstGeom>
            <a:solidFill>
              <a:schemeClr val="accent1"/>
            </a:solidFill>
            <a:ln w="9525">
              <a:solidFill>
                <a:schemeClr val="tx1"/>
              </a:solidFill>
              <a:round/>
            </a:ln>
            <a:effectLst/>
          </p:spPr>
          <p:txBody>
            <a:bodyPr wrap="none" anchor="ctr"/>
            <a:lstStyle/>
            <a:p>
              <a:endParaRPr lang="zh-CN" altLang="en-US"/>
            </a:p>
          </p:txBody>
        </p:sp>
        <p:sp>
          <p:nvSpPr>
            <p:cNvPr id="688142" name="Line 14"/>
            <p:cNvSpPr>
              <a:spLocks noChangeShapeType="1"/>
            </p:cNvSpPr>
            <p:nvPr/>
          </p:nvSpPr>
          <p:spPr bwMode="auto">
            <a:xfrm flipV="1">
              <a:off x="2784" y="2016"/>
              <a:ext cx="0" cy="336"/>
            </a:xfrm>
            <a:prstGeom prst="line">
              <a:avLst/>
            </a:prstGeom>
            <a:noFill/>
            <a:ln w="9525">
              <a:solidFill>
                <a:schemeClr val="tx1"/>
              </a:solidFill>
              <a:round/>
              <a:tailEnd type="triangle" w="med" len="med"/>
            </a:ln>
            <a:effectLst/>
          </p:spPr>
          <p:txBody>
            <a:bodyPr wrap="none" anchor="ctr"/>
            <a:lstStyle/>
            <a:p>
              <a:endParaRPr lang="zh-CN" altLang="en-US"/>
            </a:p>
          </p:txBody>
        </p:sp>
        <p:sp>
          <p:nvSpPr>
            <p:cNvPr id="688143" name="Line 15"/>
            <p:cNvSpPr>
              <a:spLocks noChangeShapeType="1"/>
            </p:cNvSpPr>
            <p:nvPr/>
          </p:nvSpPr>
          <p:spPr bwMode="auto">
            <a:xfrm>
              <a:off x="2688" y="1968"/>
              <a:ext cx="0" cy="384"/>
            </a:xfrm>
            <a:prstGeom prst="line">
              <a:avLst/>
            </a:prstGeom>
            <a:noFill/>
            <a:ln w="9525">
              <a:solidFill>
                <a:schemeClr val="tx1"/>
              </a:solidFill>
              <a:round/>
              <a:tailEnd type="triangle" w="med" len="med"/>
            </a:ln>
            <a:effectLst/>
          </p:spPr>
          <p:txBody>
            <a:bodyPr wrap="none" anchor="ctr"/>
            <a:lstStyle/>
            <a:p>
              <a:endParaRPr lang="zh-CN" altLang="en-US"/>
            </a:p>
          </p:txBody>
        </p:sp>
        <p:sp>
          <p:nvSpPr>
            <p:cNvPr id="688144" name="Line 16"/>
            <p:cNvSpPr>
              <a:spLocks noChangeShapeType="1"/>
            </p:cNvSpPr>
            <p:nvPr/>
          </p:nvSpPr>
          <p:spPr bwMode="auto">
            <a:xfrm>
              <a:off x="2832" y="2400"/>
              <a:ext cx="432" cy="0"/>
            </a:xfrm>
            <a:prstGeom prst="line">
              <a:avLst/>
            </a:prstGeom>
            <a:noFill/>
            <a:ln w="9525">
              <a:solidFill>
                <a:schemeClr val="tx1"/>
              </a:solidFill>
              <a:round/>
              <a:tailEnd type="triangle" w="med" len="med"/>
            </a:ln>
            <a:effectLst/>
          </p:spPr>
          <p:txBody>
            <a:bodyPr wrap="none" anchor="ctr"/>
            <a:lstStyle/>
            <a:p>
              <a:endParaRPr lang="zh-CN" altLang="en-US"/>
            </a:p>
          </p:txBody>
        </p:sp>
        <p:sp>
          <p:nvSpPr>
            <p:cNvPr id="688145" name="Line 17"/>
            <p:cNvSpPr>
              <a:spLocks noChangeShapeType="1"/>
            </p:cNvSpPr>
            <p:nvPr/>
          </p:nvSpPr>
          <p:spPr bwMode="auto">
            <a:xfrm flipH="1">
              <a:off x="2832" y="2496"/>
              <a:ext cx="480" cy="0"/>
            </a:xfrm>
            <a:prstGeom prst="line">
              <a:avLst/>
            </a:prstGeom>
            <a:noFill/>
            <a:ln w="9525">
              <a:solidFill>
                <a:schemeClr val="tx1"/>
              </a:solidFill>
              <a:round/>
              <a:tailEnd type="triangle" w="med" len="med"/>
            </a:ln>
            <a:effectLst/>
          </p:spPr>
          <p:txBody>
            <a:bodyPr wrap="none" anchor="ctr"/>
            <a:lstStyle/>
            <a:p>
              <a:endParaRPr lang="zh-CN" altLang="en-US"/>
            </a:p>
          </p:txBody>
        </p:sp>
        <p:sp>
          <p:nvSpPr>
            <p:cNvPr id="688146" name="Line 18"/>
            <p:cNvSpPr>
              <a:spLocks noChangeShapeType="1"/>
            </p:cNvSpPr>
            <p:nvPr/>
          </p:nvSpPr>
          <p:spPr bwMode="auto">
            <a:xfrm>
              <a:off x="2688" y="2544"/>
              <a:ext cx="0" cy="336"/>
            </a:xfrm>
            <a:prstGeom prst="line">
              <a:avLst/>
            </a:prstGeom>
            <a:noFill/>
            <a:ln w="9525">
              <a:solidFill>
                <a:schemeClr val="tx1"/>
              </a:solidFill>
              <a:round/>
              <a:tailEnd type="triangle" w="med" len="med"/>
            </a:ln>
            <a:effectLst/>
          </p:spPr>
          <p:txBody>
            <a:bodyPr wrap="none" anchor="ctr"/>
            <a:lstStyle/>
            <a:p>
              <a:endParaRPr lang="zh-CN" altLang="en-US"/>
            </a:p>
          </p:txBody>
        </p:sp>
        <p:sp>
          <p:nvSpPr>
            <p:cNvPr id="688147" name="Line 19"/>
            <p:cNvSpPr>
              <a:spLocks noChangeShapeType="1"/>
            </p:cNvSpPr>
            <p:nvPr/>
          </p:nvSpPr>
          <p:spPr bwMode="auto">
            <a:xfrm flipV="1">
              <a:off x="2784" y="2544"/>
              <a:ext cx="0" cy="384"/>
            </a:xfrm>
            <a:prstGeom prst="line">
              <a:avLst/>
            </a:prstGeom>
            <a:noFill/>
            <a:ln w="9525">
              <a:solidFill>
                <a:schemeClr val="tx1"/>
              </a:solidFill>
              <a:round/>
              <a:tailEnd type="triangle" w="med" len="med"/>
            </a:ln>
            <a:effectLst/>
          </p:spPr>
          <p:txBody>
            <a:bodyPr wrap="none" anchor="ctr"/>
            <a:lstStyle/>
            <a:p>
              <a:endParaRPr lang="zh-CN" altLang="en-US"/>
            </a:p>
          </p:txBody>
        </p:sp>
        <p:sp>
          <p:nvSpPr>
            <p:cNvPr id="688148" name="Line 20"/>
            <p:cNvSpPr>
              <a:spLocks noChangeShapeType="1"/>
            </p:cNvSpPr>
            <p:nvPr/>
          </p:nvSpPr>
          <p:spPr bwMode="auto">
            <a:xfrm flipH="1">
              <a:off x="2208" y="2400"/>
              <a:ext cx="432" cy="0"/>
            </a:xfrm>
            <a:prstGeom prst="line">
              <a:avLst/>
            </a:prstGeom>
            <a:noFill/>
            <a:ln w="9525">
              <a:solidFill>
                <a:schemeClr val="tx1"/>
              </a:solidFill>
              <a:round/>
              <a:tailEnd type="triangle" w="med" len="med"/>
            </a:ln>
            <a:effectLst/>
          </p:spPr>
          <p:txBody>
            <a:bodyPr wrap="none" anchor="ctr"/>
            <a:lstStyle/>
            <a:p>
              <a:endParaRPr lang="zh-CN" altLang="en-US"/>
            </a:p>
          </p:txBody>
        </p:sp>
        <p:sp>
          <p:nvSpPr>
            <p:cNvPr id="688149" name="Line 21"/>
            <p:cNvSpPr>
              <a:spLocks noChangeShapeType="1"/>
            </p:cNvSpPr>
            <p:nvPr/>
          </p:nvSpPr>
          <p:spPr bwMode="auto">
            <a:xfrm>
              <a:off x="2112" y="2496"/>
              <a:ext cx="432" cy="0"/>
            </a:xfrm>
            <a:prstGeom prst="line">
              <a:avLst/>
            </a:prstGeom>
            <a:noFill/>
            <a:ln w="9525">
              <a:solidFill>
                <a:schemeClr val="tx1"/>
              </a:solidFill>
              <a:round/>
              <a:tailEnd type="triangle" w="med" len="med"/>
            </a:ln>
            <a:effectLst/>
          </p:spPr>
          <p:txBody>
            <a:bodyPr wrap="none" anchor="ctr"/>
            <a:lstStyle/>
            <a:p>
              <a:endParaRPr lang="zh-CN" altLang="en-US"/>
            </a:p>
          </p:txBody>
        </p:sp>
      </p:grpSp>
      <p:grpSp>
        <p:nvGrpSpPr>
          <p:cNvPr id="24" name="组合 23"/>
          <p:cNvGrpSpPr/>
          <p:nvPr/>
        </p:nvGrpSpPr>
        <p:grpSpPr>
          <a:xfrm>
            <a:off x="547688" y="2928934"/>
            <a:ext cx="8596312" cy="3429004"/>
            <a:chOff x="547688" y="2928934"/>
            <a:chExt cx="8596312" cy="3429004"/>
          </a:xfrm>
        </p:grpSpPr>
        <p:graphicFrame>
          <p:nvGraphicFramePr>
            <p:cNvPr id="25" name="对象 24"/>
            <p:cNvGraphicFramePr>
              <a:graphicFrameLocks noChangeAspect="1"/>
            </p:cNvGraphicFramePr>
            <p:nvPr/>
          </p:nvGraphicFramePr>
          <p:xfrm>
            <a:off x="547688" y="5572125"/>
            <a:ext cx="8215312" cy="785813"/>
          </p:xfrm>
          <a:graphic>
            <a:graphicData uri="http://schemas.openxmlformats.org/presentationml/2006/ole">
              <mc:AlternateContent xmlns:mc="http://schemas.openxmlformats.org/markup-compatibility/2006">
                <mc:Choice xmlns:v="urn:schemas-microsoft-com:vml" Requires="v">
                  <p:oleObj spid="_x0000_s6145" name="公式" r:id="rId1" imgW="105156000" imgH="10058400" progId="Equation.3">
                    <p:embed/>
                  </p:oleObj>
                </mc:Choice>
                <mc:Fallback>
                  <p:oleObj name="公式" r:id="rId1" imgW="105156000" imgH="10058400" progId="Equation.3">
                    <p:embed/>
                    <p:pic>
                      <p:nvPicPr>
                        <p:cNvPr id="0" name="图片 6144"/>
                        <p:cNvPicPr>
                          <a:picLocks noChangeAspect="1"/>
                        </p:cNvPicPr>
                        <p:nvPr/>
                      </p:nvPicPr>
                      <p:blipFill>
                        <a:blip r:embed="rId2"/>
                        <a:stretch>
                          <a:fillRect/>
                        </a:stretch>
                      </p:blipFill>
                      <p:spPr>
                        <a:xfrm>
                          <a:off x="547688" y="5572125"/>
                          <a:ext cx="8215312" cy="785813"/>
                        </a:xfrm>
                        <a:prstGeom prst="rect">
                          <a:avLst/>
                        </a:prstGeom>
                        <a:noFill/>
                        <a:ln w="9525">
                          <a:noFill/>
                        </a:ln>
                      </p:spPr>
                    </p:pic>
                  </p:oleObj>
                </mc:Fallback>
              </mc:AlternateContent>
            </a:graphicData>
          </a:graphic>
        </p:graphicFrame>
        <p:sp>
          <p:nvSpPr>
            <p:cNvPr id="26" name="TextBox 25"/>
            <p:cNvSpPr txBox="1"/>
            <p:nvPr/>
          </p:nvSpPr>
          <p:spPr>
            <a:xfrm>
              <a:off x="4051387" y="2928934"/>
              <a:ext cx="5092613" cy="2308324"/>
            </a:xfrm>
            <a:prstGeom prst="rect">
              <a:avLst/>
            </a:prstGeom>
            <a:noFill/>
            <a:ln>
              <a:solidFill>
                <a:schemeClr val="tx1"/>
              </a:solidFill>
              <a:prstDash val="dash"/>
            </a:ln>
          </p:spPr>
          <p:txBody>
            <a:bodyPr wrap="square" rtlCol="0">
              <a:spAutoFit/>
            </a:bodyPr>
            <a:lstStyle/>
            <a:p>
              <a:r>
                <a:rPr lang="en-US" altLang="zh-CN" dirty="0" smtClean="0"/>
                <a:t>Begin</a:t>
              </a:r>
              <a:endParaRPr lang="en-US" altLang="zh-CN" dirty="0" smtClean="0"/>
            </a:p>
            <a:p>
              <a:r>
                <a:rPr lang="en-US" altLang="zh-CN" dirty="0" smtClean="0"/>
                <a:t>   for  k=1 to T do</a:t>
              </a:r>
              <a:endParaRPr lang="en-US" altLang="zh-CN" dirty="0" smtClean="0"/>
            </a:p>
            <a:p>
              <a:r>
                <a:rPr lang="en-US" altLang="zh-CN" dirty="0" smtClean="0"/>
                <a:t>    (1)   send </a:t>
              </a:r>
              <a:r>
                <a:rPr lang="en-US" altLang="zh-CN" dirty="0" err="1" smtClean="0"/>
                <a:t>x</a:t>
              </a:r>
              <a:r>
                <a:rPr lang="en-US" altLang="zh-CN" sz="1050" dirty="0" err="1" smtClean="0"/>
                <a:t>i,j</a:t>
              </a:r>
              <a:r>
                <a:rPr lang="en-US" altLang="zh-CN" dirty="0" smtClean="0"/>
                <a:t>(k-1) to each neighbor</a:t>
              </a:r>
              <a:endParaRPr lang="en-US" altLang="zh-CN" dirty="0" smtClean="0"/>
            </a:p>
            <a:p>
              <a:r>
                <a:rPr lang="en-US" altLang="zh-CN" dirty="0" smtClean="0"/>
                <a:t>    (2)   receive x</a:t>
              </a:r>
              <a:r>
                <a:rPr lang="en-US" altLang="zh-CN" sz="1050" dirty="0" smtClean="0"/>
                <a:t>i-1,j</a:t>
              </a:r>
              <a:r>
                <a:rPr lang="en-US" altLang="zh-CN" dirty="0" smtClean="0"/>
                <a:t>(k-1) , x</a:t>
              </a:r>
              <a:r>
                <a:rPr lang="en-US" altLang="zh-CN" sz="1050" dirty="0" smtClean="0"/>
                <a:t>i+1,j</a:t>
              </a:r>
              <a:r>
                <a:rPr lang="en-US" altLang="zh-CN" dirty="0" smtClean="0"/>
                <a:t>(k-1) , x</a:t>
              </a:r>
              <a:r>
                <a:rPr lang="en-US" altLang="zh-CN" sz="1050" dirty="0" smtClean="0"/>
                <a:t>i,j-1</a:t>
              </a:r>
              <a:r>
                <a:rPr lang="en-US" altLang="zh-CN" dirty="0" smtClean="0"/>
                <a:t>(k-1) , x</a:t>
              </a:r>
              <a:r>
                <a:rPr lang="en-US" altLang="zh-CN" sz="1050" dirty="0" smtClean="0"/>
                <a:t>i,j+1</a:t>
              </a:r>
              <a:r>
                <a:rPr lang="en-US" altLang="zh-CN" dirty="0" smtClean="0"/>
                <a:t>(k-1)     </a:t>
              </a:r>
              <a:endParaRPr lang="en-US" altLang="zh-CN" dirty="0" smtClean="0"/>
            </a:p>
            <a:p>
              <a:r>
                <a:rPr lang="en-US" altLang="zh-CN" dirty="0" smtClean="0"/>
                <a:t>            from </a:t>
              </a:r>
              <a:r>
                <a:rPr lang="en-US" altLang="zh-CN" dirty="0" err="1" smtClean="0"/>
                <a:t>neighors</a:t>
              </a:r>
              <a:endParaRPr lang="en-US" altLang="zh-CN" dirty="0" smtClean="0"/>
            </a:p>
            <a:p>
              <a:r>
                <a:rPr lang="en-US" altLang="zh-CN" dirty="0" smtClean="0"/>
                <a:t>     (3)   computer </a:t>
              </a:r>
              <a:r>
                <a:rPr lang="en-US" altLang="zh-CN" dirty="0" err="1" smtClean="0"/>
                <a:t>x</a:t>
              </a:r>
              <a:r>
                <a:rPr lang="en-US" altLang="zh-CN" sz="1050" dirty="0" err="1" smtClean="0"/>
                <a:t>i,j</a:t>
              </a:r>
              <a:r>
                <a:rPr lang="en-US" altLang="zh-CN" dirty="0" smtClean="0"/>
                <a:t>(k)  using below Equation</a:t>
              </a:r>
              <a:endParaRPr lang="en-US" altLang="zh-CN" dirty="0" smtClean="0"/>
            </a:p>
            <a:p>
              <a:r>
                <a:rPr lang="en-US" altLang="zh-CN" dirty="0" smtClean="0"/>
                <a:t>     end for</a:t>
              </a:r>
              <a:endParaRPr lang="en-US" altLang="zh-CN" dirty="0" smtClean="0"/>
            </a:p>
            <a:p>
              <a:r>
                <a:rPr lang="en-US" altLang="zh-CN" dirty="0" smtClean="0"/>
                <a:t>End</a:t>
              </a:r>
              <a:endParaRPr lang="zh-CN" altLang="en-US"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8813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8813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8"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0-#ppt_w/2"/>
                                          </p:val>
                                        </p:tav>
                                        <p:tav tm="100000">
                                          <p:val>
                                            <p:strVal val="#ppt_x"/>
                                          </p:val>
                                        </p:tav>
                                      </p:tavLst>
                                    </p:anim>
                                    <p:anim calcmode="lin" valueType="num">
                                      <p:cBhvr additive="base">
                                        <p:cTn id="16"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24"/>
                                        </p:tgtEl>
                                        <p:attrNameLst>
                                          <p:attrName>style.visibility</p:attrName>
                                        </p:attrNameLst>
                                      </p:cBhvr>
                                      <p:to>
                                        <p:strVal val="visible"/>
                                      </p:to>
                                    </p:set>
                                    <p:anim calcmode="lin" valueType="num">
                                      <p:cBhvr additive="base">
                                        <p:cTn id="21" dur="500" fill="hold"/>
                                        <p:tgtEl>
                                          <p:spTgt spid="24"/>
                                        </p:tgtEl>
                                        <p:attrNameLst>
                                          <p:attrName>ppt_x</p:attrName>
                                        </p:attrNameLst>
                                      </p:cBhvr>
                                      <p:tavLst>
                                        <p:tav tm="0">
                                          <p:val>
                                            <p:strVal val="#ppt_x"/>
                                          </p:val>
                                        </p:tav>
                                        <p:tav tm="100000">
                                          <p:val>
                                            <p:strVal val="#ppt_x"/>
                                          </p:val>
                                        </p:tav>
                                      </p:tavLst>
                                    </p:anim>
                                    <p:anim calcmode="lin" valueType="num">
                                      <p:cBhvr additive="base">
                                        <p:cTn id="22"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8131"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9154" name="Rectangle 2"/>
          <p:cNvSpPr>
            <a:spLocks noGrp="1" noChangeArrowheads="1"/>
          </p:cNvSpPr>
          <p:nvPr>
            <p:ph type="title"/>
          </p:nvPr>
        </p:nvSpPr>
        <p:spPr>
          <a:xfrm>
            <a:off x="500034" y="500042"/>
            <a:ext cx="7848600" cy="571504"/>
          </a:xfrm>
        </p:spPr>
        <p:txBody>
          <a:bodyPr>
            <a:normAutofit fontScale="90000"/>
          </a:bodyPr>
          <a:lstStyle/>
          <a:p>
            <a:r>
              <a:rPr lang="zh-CN" altLang="en-US" sz="4400" dirty="0">
                <a:latin typeface="华文新魏" panose="02010800040101010101" pitchFamily="2" charset="-122"/>
                <a:ea typeface="华文新魏" panose="02010800040101010101" pitchFamily="2" charset="-122"/>
              </a:rPr>
              <a:t>全局通讯</a:t>
            </a:r>
            <a:endParaRPr lang="zh-CN" altLang="en-US" sz="4400" dirty="0">
              <a:latin typeface="华文新魏" panose="02010800040101010101" pitchFamily="2" charset="-122"/>
              <a:ea typeface="华文新魏" panose="02010800040101010101" pitchFamily="2" charset="-122"/>
            </a:endParaRPr>
          </a:p>
        </p:txBody>
      </p:sp>
      <p:sp>
        <p:nvSpPr>
          <p:cNvPr id="689155" name="Rectangle 3"/>
          <p:cNvSpPr>
            <a:spLocks noGrp="1" noChangeArrowheads="1"/>
          </p:cNvSpPr>
          <p:nvPr>
            <p:ph type="body" idx="1"/>
          </p:nvPr>
        </p:nvSpPr>
        <p:spPr>
          <a:xfrm>
            <a:off x="357158" y="1214422"/>
            <a:ext cx="7921625" cy="4752975"/>
          </a:xfrm>
        </p:spPr>
        <p:txBody>
          <a:bodyPr/>
          <a:lstStyle/>
          <a:p>
            <a:r>
              <a:rPr lang="zh-CN" altLang="en-US" sz="3200" dirty="0" smtClean="0">
                <a:latin typeface="华文新魏" panose="02010800040101010101" pitchFamily="2" charset="-122"/>
                <a:ea typeface="华文新魏" panose="02010800040101010101" pitchFamily="2" charset="-122"/>
              </a:rPr>
              <a:t>有很多任务参与交换数据的一种通信模式。</a:t>
            </a:r>
            <a:endParaRPr lang="en-US" altLang="zh-CN" sz="3200" dirty="0" smtClean="0">
              <a:latin typeface="华文新魏" panose="02010800040101010101" pitchFamily="2" charset="-122"/>
              <a:ea typeface="华文新魏" panose="02010800040101010101" pitchFamily="2" charset="-122"/>
            </a:endParaRPr>
          </a:p>
          <a:p>
            <a:r>
              <a:rPr lang="zh-CN" altLang="en-US" sz="3200" dirty="0" smtClean="0">
                <a:latin typeface="华文新魏" panose="02010800040101010101" pitchFamily="2" charset="-122"/>
                <a:ea typeface="华文新魏" panose="02010800040101010101" pitchFamily="2" charset="-122"/>
              </a:rPr>
              <a:t>通讯</a:t>
            </a:r>
            <a:r>
              <a:rPr lang="zh-CN" altLang="en-US" sz="3200" dirty="0">
                <a:latin typeface="华文新魏" panose="02010800040101010101" pitchFamily="2" charset="-122"/>
                <a:ea typeface="华文新魏" panose="02010800040101010101" pitchFamily="2" charset="-122"/>
              </a:rPr>
              <a:t>非局部的</a:t>
            </a:r>
            <a:endParaRPr lang="zh-CN" altLang="en-US" sz="3200" dirty="0">
              <a:latin typeface="华文新魏" panose="02010800040101010101" pitchFamily="2" charset="-122"/>
              <a:ea typeface="华文新魏" panose="02010800040101010101" pitchFamily="2" charset="-122"/>
            </a:endParaRPr>
          </a:p>
          <a:p>
            <a:r>
              <a:rPr lang="zh-CN" altLang="en-US" sz="3200" dirty="0">
                <a:latin typeface="华文新魏" panose="02010800040101010101" pitchFamily="2" charset="-122"/>
                <a:ea typeface="华文新魏" panose="02010800040101010101" pitchFamily="2" charset="-122"/>
              </a:rPr>
              <a:t>例如：</a:t>
            </a:r>
            <a:endParaRPr lang="zh-CN" altLang="en-US" sz="3200" dirty="0">
              <a:latin typeface="华文新魏" panose="02010800040101010101" pitchFamily="2" charset="-122"/>
              <a:ea typeface="华文新魏" panose="02010800040101010101" pitchFamily="2" charset="-122"/>
            </a:endParaRPr>
          </a:p>
          <a:p>
            <a:pPr lvl="1"/>
            <a:r>
              <a:rPr lang="en-US" altLang="zh-CN" sz="2800" dirty="0">
                <a:latin typeface="华文新魏" panose="02010800040101010101" pitchFamily="2" charset="-122"/>
                <a:ea typeface="华文新魏" panose="02010800040101010101" pitchFamily="2" charset="-122"/>
              </a:rPr>
              <a:t>All to All</a:t>
            </a:r>
            <a:endParaRPr lang="en-US" altLang="zh-CN" sz="2800" dirty="0">
              <a:latin typeface="华文新魏" panose="02010800040101010101" pitchFamily="2" charset="-122"/>
              <a:ea typeface="华文新魏" panose="02010800040101010101" pitchFamily="2" charset="-122"/>
            </a:endParaRPr>
          </a:p>
          <a:p>
            <a:pPr lvl="1"/>
            <a:r>
              <a:rPr lang="en-US" altLang="zh-CN" sz="2800" dirty="0">
                <a:latin typeface="华文新魏" panose="02010800040101010101" pitchFamily="2" charset="-122"/>
                <a:ea typeface="华文新魏" panose="02010800040101010101" pitchFamily="2" charset="-122"/>
              </a:rPr>
              <a:t>Master-Worker</a:t>
            </a:r>
            <a:endParaRPr lang="en-US" altLang="zh-CN" sz="2800" dirty="0">
              <a:latin typeface="华文新魏" panose="02010800040101010101" pitchFamily="2" charset="-122"/>
              <a:ea typeface="华文新魏" panose="02010800040101010101" pitchFamily="2" charset="-122"/>
            </a:endParaRPr>
          </a:p>
        </p:txBody>
      </p:sp>
      <p:grpSp>
        <p:nvGrpSpPr>
          <p:cNvPr id="2" name="Group 4"/>
          <p:cNvGrpSpPr/>
          <p:nvPr/>
        </p:nvGrpSpPr>
        <p:grpSpPr bwMode="auto">
          <a:xfrm>
            <a:off x="5292725" y="1916113"/>
            <a:ext cx="2133600" cy="2286000"/>
            <a:chOff x="4032" y="1344"/>
            <a:chExt cx="1344" cy="1440"/>
          </a:xfrm>
        </p:grpSpPr>
        <p:sp>
          <p:nvSpPr>
            <p:cNvPr id="689157" name="Oval 5"/>
            <p:cNvSpPr>
              <a:spLocks noChangeArrowheads="1"/>
            </p:cNvSpPr>
            <p:nvPr/>
          </p:nvSpPr>
          <p:spPr bwMode="auto">
            <a:xfrm>
              <a:off x="4032" y="1632"/>
              <a:ext cx="240" cy="240"/>
            </a:xfrm>
            <a:prstGeom prst="ellipse">
              <a:avLst/>
            </a:prstGeom>
            <a:solidFill>
              <a:schemeClr val="accent1"/>
            </a:solidFill>
            <a:ln w="9525">
              <a:solidFill>
                <a:schemeClr val="tx1"/>
              </a:solidFill>
              <a:round/>
            </a:ln>
            <a:effectLst/>
          </p:spPr>
          <p:txBody>
            <a:bodyPr wrap="none" anchor="ctr"/>
            <a:lstStyle/>
            <a:p>
              <a:endParaRPr lang="zh-CN" altLang="en-US"/>
            </a:p>
          </p:txBody>
        </p:sp>
        <p:sp>
          <p:nvSpPr>
            <p:cNvPr id="689158" name="Oval 6"/>
            <p:cNvSpPr>
              <a:spLocks noChangeArrowheads="1"/>
            </p:cNvSpPr>
            <p:nvPr/>
          </p:nvSpPr>
          <p:spPr bwMode="auto">
            <a:xfrm>
              <a:off x="4032" y="2208"/>
              <a:ext cx="240" cy="240"/>
            </a:xfrm>
            <a:prstGeom prst="ellipse">
              <a:avLst/>
            </a:prstGeom>
            <a:solidFill>
              <a:schemeClr val="accent1"/>
            </a:solidFill>
            <a:ln w="9525">
              <a:solidFill>
                <a:schemeClr val="tx1"/>
              </a:solidFill>
              <a:round/>
            </a:ln>
            <a:effectLst/>
          </p:spPr>
          <p:txBody>
            <a:bodyPr wrap="none" anchor="ctr"/>
            <a:lstStyle/>
            <a:p>
              <a:endParaRPr lang="zh-CN" altLang="en-US"/>
            </a:p>
          </p:txBody>
        </p:sp>
        <p:sp>
          <p:nvSpPr>
            <p:cNvPr id="689159" name="Oval 7"/>
            <p:cNvSpPr>
              <a:spLocks noChangeArrowheads="1"/>
            </p:cNvSpPr>
            <p:nvPr/>
          </p:nvSpPr>
          <p:spPr bwMode="auto">
            <a:xfrm>
              <a:off x="4656" y="2544"/>
              <a:ext cx="240" cy="240"/>
            </a:xfrm>
            <a:prstGeom prst="ellipse">
              <a:avLst/>
            </a:prstGeom>
            <a:solidFill>
              <a:schemeClr val="accent1"/>
            </a:solidFill>
            <a:ln w="9525">
              <a:solidFill>
                <a:schemeClr val="tx1"/>
              </a:solidFill>
              <a:round/>
            </a:ln>
            <a:effectLst/>
          </p:spPr>
          <p:txBody>
            <a:bodyPr wrap="none" anchor="ctr"/>
            <a:lstStyle/>
            <a:p>
              <a:endParaRPr lang="zh-CN" altLang="en-US"/>
            </a:p>
          </p:txBody>
        </p:sp>
        <p:sp>
          <p:nvSpPr>
            <p:cNvPr id="689160" name="Oval 8"/>
            <p:cNvSpPr>
              <a:spLocks noChangeArrowheads="1"/>
            </p:cNvSpPr>
            <p:nvPr/>
          </p:nvSpPr>
          <p:spPr bwMode="auto">
            <a:xfrm>
              <a:off x="5136" y="2208"/>
              <a:ext cx="240" cy="240"/>
            </a:xfrm>
            <a:prstGeom prst="ellipse">
              <a:avLst/>
            </a:prstGeom>
            <a:solidFill>
              <a:schemeClr val="accent1"/>
            </a:solidFill>
            <a:ln w="9525">
              <a:solidFill>
                <a:schemeClr val="tx1"/>
              </a:solidFill>
              <a:round/>
            </a:ln>
            <a:effectLst/>
          </p:spPr>
          <p:txBody>
            <a:bodyPr wrap="none" anchor="ctr"/>
            <a:lstStyle/>
            <a:p>
              <a:endParaRPr lang="zh-CN" altLang="en-US"/>
            </a:p>
          </p:txBody>
        </p:sp>
        <p:sp>
          <p:nvSpPr>
            <p:cNvPr id="689161" name="Oval 9"/>
            <p:cNvSpPr>
              <a:spLocks noChangeArrowheads="1"/>
            </p:cNvSpPr>
            <p:nvPr/>
          </p:nvSpPr>
          <p:spPr bwMode="auto">
            <a:xfrm>
              <a:off x="5136" y="1632"/>
              <a:ext cx="240" cy="240"/>
            </a:xfrm>
            <a:prstGeom prst="ellipse">
              <a:avLst/>
            </a:prstGeom>
            <a:solidFill>
              <a:schemeClr val="accent1"/>
            </a:solidFill>
            <a:ln w="9525">
              <a:solidFill>
                <a:schemeClr val="tx1"/>
              </a:solidFill>
              <a:round/>
            </a:ln>
            <a:effectLst/>
          </p:spPr>
          <p:txBody>
            <a:bodyPr wrap="none" anchor="ctr"/>
            <a:lstStyle/>
            <a:p>
              <a:endParaRPr lang="zh-CN" altLang="en-US"/>
            </a:p>
          </p:txBody>
        </p:sp>
        <p:sp>
          <p:nvSpPr>
            <p:cNvPr id="689162" name="Oval 10"/>
            <p:cNvSpPr>
              <a:spLocks noChangeArrowheads="1"/>
            </p:cNvSpPr>
            <p:nvPr/>
          </p:nvSpPr>
          <p:spPr bwMode="auto">
            <a:xfrm>
              <a:off x="4608" y="1344"/>
              <a:ext cx="240" cy="240"/>
            </a:xfrm>
            <a:prstGeom prst="ellipse">
              <a:avLst/>
            </a:prstGeom>
            <a:solidFill>
              <a:schemeClr val="accent1"/>
            </a:solidFill>
            <a:ln w="9525">
              <a:solidFill>
                <a:schemeClr val="tx1"/>
              </a:solidFill>
              <a:round/>
            </a:ln>
            <a:effectLst/>
          </p:spPr>
          <p:txBody>
            <a:bodyPr wrap="none" anchor="ctr"/>
            <a:lstStyle/>
            <a:p>
              <a:endParaRPr lang="zh-CN" altLang="en-US"/>
            </a:p>
          </p:txBody>
        </p:sp>
        <p:sp>
          <p:nvSpPr>
            <p:cNvPr id="689163" name="Line 11"/>
            <p:cNvSpPr>
              <a:spLocks noChangeShapeType="1"/>
            </p:cNvSpPr>
            <p:nvPr/>
          </p:nvSpPr>
          <p:spPr bwMode="auto">
            <a:xfrm flipV="1">
              <a:off x="4272" y="1584"/>
              <a:ext cx="384" cy="672"/>
            </a:xfrm>
            <a:prstGeom prst="line">
              <a:avLst/>
            </a:prstGeom>
            <a:noFill/>
            <a:ln w="9525">
              <a:solidFill>
                <a:schemeClr val="tx1"/>
              </a:solidFill>
              <a:round/>
              <a:headEnd type="triangle" w="med" len="med"/>
              <a:tailEnd type="triangle" w="med" len="med"/>
            </a:ln>
            <a:effectLst/>
          </p:spPr>
          <p:txBody>
            <a:bodyPr wrap="none"/>
            <a:lstStyle/>
            <a:p>
              <a:endParaRPr lang="zh-CN" altLang="en-US"/>
            </a:p>
          </p:txBody>
        </p:sp>
        <p:sp>
          <p:nvSpPr>
            <p:cNvPr id="689164" name="Line 12"/>
            <p:cNvSpPr>
              <a:spLocks noChangeShapeType="1"/>
            </p:cNvSpPr>
            <p:nvPr/>
          </p:nvSpPr>
          <p:spPr bwMode="auto">
            <a:xfrm flipV="1">
              <a:off x="4320" y="1824"/>
              <a:ext cx="816" cy="432"/>
            </a:xfrm>
            <a:prstGeom prst="line">
              <a:avLst/>
            </a:prstGeom>
            <a:noFill/>
            <a:ln w="9525">
              <a:solidFill>
                <a:schemeClr val="tx1"/>
              </a:solidFill>
              <a:round/>
              <a:headEnd type="triangle" w="med" len="med"/>
              <a:tailEnd type="triangle" w="med" len="med"/>
            </a:ln>
            <a:effectLst/>
          </p:spPr>
          <p:txBody>
            <a:bodyPr wrap="none"/>
            <a:lstStyle/>
            <a:p>
              <a:endParaRPr lang="zh-CN" altLang="en-US"/>
            </a:p>
          </p:txBody>
        </p:sp>
        <p:sp>
          <p:nvSpPr>
            <p:cNvPr id="689165" name="Line 13"/>
            <p:cNvSpPr>
              <a:spLocks noChangeShapeType="1"/>
            </p:cNvSpPr>
            <p:nvPr/>
          </p:nvSpPr>
          <p:spPr bwMode="auto">
            <a:xfrm>
              <a:off x="4320" y="2304"/>
              <a:ext cx="816" cy="0"/>
            </a:xfrm>
            <a:prstGeom prst="line">
              <a:avLst/>
            </a:prstGeom>
            <a:noFill/>
            <a:ln w="9525">
              <a:solidFill>
                <a:schemeClr val="tx1"/>
              </a:solidFill>
              <a:round/>
              <a:headEnd type="triangle" w="med" len="med"/>
              <a:tailEnd type="triangle" w="med" len="med"/>
            </a:ln>
            <a:effectLst/>
          </p:spPr>
          <p:txBody>
            <a:bodyPr wrap="none"/>
            <a:lstStyle/>
            <a:p>
              <a:endParaRPr lang="zh-CN" altLang="en-US"/>
            </a:p>
          </p:txBody>
        </p:sp>
        <p:sp>
          <p:nvSpPr>
            <p:cNvPr id="689166" name="Line 14"/>
            <p:cNvSpPr>
              <a:spLocks noChangeShapeType="1"/>
            </p:cNvSpPr>
            <p:nvPr/>
          </p:nvSpPr>
          <p:spPr bwMode="auto">
            <a:xfrm>
              <a:off x="4272" y="2304"/>
              <a:ext cx="384" cy="288"/>
            </a:xfrm>
            <a:prstGeom prst="line">
              <a:avLst/>
            </a:prstGeom>
            <a:noFill/>
            <a:ln w="9525">
              <a:solidFill>
                <a:schemeClr val="tx1"/>
              </a:solidFill>
              <a:round/>
              <a:headEnd type="triangle" w="med" len="med"/>
              <a:tailEnd type="triangle" w="med" len="med"/>
            </a:ln>
            <a:effectLst/>
          </p:spPr>
          <p:txBody>
            <a:bodyPr wrap="none"/>
            <a:lstStyle/>
            <a:p>
              <a:endParaRPr lang="zh-CN" altLang="en-US"/>
            </a:p>
          </p:txBody>
        </p:sp>
        <p:sp>
          <p:nvSpPr>
            <p:cNvPr id="689167" name="Line 15"/>
            <p:cNvSpPr>
              <a:spLocks noChangeShapeType="1"/>
            </p:cNvSpPr>
            <p:nvPr/>
          </p:nvSpPr>
          <p:spPr bwMode="auto">
            <a:xfrm flipH="1" flipV="1">
              <a:off x="4224" y="1872"/>
              <a:ext cx="0" cy="288"/>
            </a:xfrm>
            <a:prstGeom prst="line">
              <a:avLst/>
            </a:prstGeom>
            <a:noFill/>
            <a:ln w="9525">
              <a:solidFill>
                <a:schemeClr val="tx1"/>
              </a:solidFill>
              <a:round/>
              <a:headEnd type="triangle" w="med" len="med"/>
              <a:tailEnd type="triangle" w="med" len="med"/>
            </a:ln>
            <a:effectLst/>
          </p:spPr>
          <p:txBody>
            <a:bodyPr wrap="none"/>
            <a:lstStyle/>
            <a:p>
              <a:endParaRPr lang="zh-CN" altLang="en-US"/>
            </a:p>
          </p:txBody>
        </p:sp>
        <p:sp>
          <p:nvSpPr>
            <p:cNvPr id="689168" name="Line 16"/>
            <p:cNvSpPr>
              <a:spLocks noChangeShapeType="1"/>
            </p:cNvSpPr>
            <p:nvPr/>
          </p:nvSpPr>
          <p:spPr bwMode="auto">
            <a:xfrm flipV="1">
              <a:off x="4320" y="1584"/>
              <a:ext cx="288" cy="144"/>
            </a:xfrm>
            <a:prstGeom prst="line">
              <a:avLst/>
            </a:prstGeom>
            <a:noFill/>
            <a:ln w="9525">
              <a:solidFill>
                <a:schemeClr val="tx1"/>
              </a:solidFill>
              <a:round/>
              <a:headEnd type="triangle" w="med" len="med"/>
              <a:tailEnd type="triangle" w="med" len="med"/>
            </a:ln>
            <a:effectLst/>
          </p:spPr>
          <p:txBody>
            <a:bodyPr wrap="none"/>
            <a:lstStyle/>
            <a:p>
              <a:endParaRPr lang="zh-CN" altLang="en-US"/>
            </a:p>
          </p:txBody>
        </p:sp>
        <p:sp>
          <p:nvSpPr>
            <p:cNvPr id="689169" name="Line 17"/>
            <p:cNvSpPr>
              <a:spLocks noChangeShapeType="1"/>
            </p:cNvSpPr>
            <p:nvPr/>
          </p:nvSpPr>
          <p:spPr bwMode="auto">
            <a:xfrm>
              <a:off x="4320" y="1776"/>
              <a:ext cx="816" cy="0"/>
            </a:xfrm>
            <a:prstGeom prst="line">
              <a:avLst/>
            </a:prstGeom>
            <a:noFill/>
            <a:ln w="9525">
              <a:solidFill>
                <a:schemeClr val="tx1"/>
              </a:solidFill>
              <a:round/>
              <a:headEnd type="triangle" w="med" len="med"/>
              <a:tailEnd type="triangle" w="med" len="med"/>
            </a:ln>
            <a:effectLst/>
          </p:spPr>
          <p:txBody>
            <a:bodyPr wrap="none"/>
            <a:lstStyle/>
            <a:p>
              <a:endParaRPr lang="zh-CN" altLang="en-US"/>
            </a:p>
          </p:txBody>
        </p:sp>
        <p:sp>
          <p:nvSpPr>
            <p:cNvPr id="689170" name="Line 18"/>
            <p:cNvSpPr>
              <a:spLocks noChangeShapeType="1"/>
            </p:cNvSpPr>
            <p:nvPr/>
          </p:nvSpPr>
          <p:spPr bwMode="auto">
            <a:xfrm>
              <a:off x="4224" y="1824"/>
              <a:ext cx="816" cy="432"/>
            </a:xfrm>
            <a:prstGeom prst="line">
              <a:avLst/>
            </a:prstGeom>
            <a:noFill/>
            <a:ln w="9525">
              <a:solidFill>
                <a:schemeClr val="tx1"/>
              </a:solidFill>
              <a:round/>
              <a:headEnd type="triangle" w="med" len="med"/>
              <a:tailEnd type="triangle" w="med" len="med"/>
            </a:ln>
            <a:effectLst/>
          </p:spPr>
          <p:txBody>
            <a:bodyPr wrap="none"/>
            <a:lstStyle/>
            <a:p>
              <a:endParaRPr lang="zh-CN" altLang="en-US"/>
            </a:p>
          </p:txBody>
        </p:sp>
        <p:sp>
          <p:nvSpPr>
            <p:cNvPr id="689171" name="Line 19"/>
            <p:cNvSpPr>
              <a:spLocks noChangeShapeType="1"/>
            </p:cNvSpPr>
            <p:nvPr/>
          </p:nvSpPr>
          <p:spPr bwMode="auto">
            <a:xfrm>
              <a:off x="4224" y="1872"/>
              <a:ext cx="480" cy="624"/>
            </a:xfrm>
            <a:prstGeom prst="line">
              <a:avLst/>
            </a:prstGeom>
            <a:noFill/>
            <a:ln w="9525">
              <a:solidFill>
                <a:schemeClr val="tx1"/>
              </a:solidFill>
              <a:round/>
              <a:headEnd type="triangle" w="med" len="med"/>
              <a:tailEnd type="triangle" w="med" len="med"/>
            </a:ln>
            <a:effectLst/>
          </p:spPr>
          <p:txBody>
            <a:bodyPr wrap="none"/>
            <a:lstStyle/>
            <a:p>
              <a:endParaRPr lang="zh-CN" altLang="en-US"/>
            </a:p>
          </p:txBody>
        </p:sp>
        <p:sp>
          <p:nvSpPr>
            <p:cNvPr id="689172" name="Line 20"/>
            <p:cNvSpPr>
              <a:spLocks noChangeShapeType="1"/>
            </p:cNvSpPr>
            <p:nvPr/>
          </p:nvSpPr>
          <p:spPr bwMode="auto">
            <a:xfrm>
              <a:off x="4800" y="1584"/>
              <a:ext cx="288" cy="192"/>
            </a:xfrm>
            <a:prstGeom prst="line">
              <a:avLst/>
            </a:prstGeom>
            <a:noFill/>
            <a:ln w="9525">
              <a:solidFill>
                <a:schemeClr val="tx1"/>
              </a:solidFill>
              <a:round/>
              <a:headEnd type="triangle" w="med" len="med"/>
              <a:tailEnd type="triangle" w="med" len="med"/>
            </a:ln>
            <a:effectLst/>
          </p:spPr>
          <p:txBody>
            <a:bodyPr wrap="none"/>
            <a:lstStyle/>
            <a:p>
              <a:endParaRPr lang="zh-CN" altLang="en-US"/>
            </a:p>
          </p:txBody>
        </p:sp>
        <p:sp>
          <p:nvSpPr>
            <p:cNvPr id="689173" name="Line 21"/>
            <p:cNvSpPr>
              <a:spLocks noChangeShapeType="1"/>
            </p:cNvSpPr>
            <p:nvPr/>
          </p:nvSpPr>
          <p:spPr bwMode="auto">
            <a:xfrm>
              <a:off x="4752" y="1632"/>
              <a:ext cx="384" cy="576"/>
            </a:xfrm>
            <a:prstGeom prst="line">
              <a:avLst/>
            </a:prstGeom>
            <a:noFill/>
            <a:ln w="9525">
              <a:solidFill>
                <a:schemeClr val="tx1"/>
              </a:solidFill>
              <a:round/>
              <a:headEnd type="triangle" w="med" len="med"/>
              <a:tailEnd type="triangle" w="med" len="med"/>
            </a:ln>
            <a:effectLst/>
          </p:spPr>
          <p:txBody>
            <a:bodyPr wrap="none"/>
            <a:lstStyle/>
            <a:p>
              <a:endParaRPr lang="zh-CN" altLang="en-US"/>
            </a:p>
          </p:txBody>
        </p:sp>
        <p:sp>
          <p:nvSpPr>
            <p:cNvPr id="689174" name="Line 22"/>
            <p:cNvSpPr>
              <a:spLocks noChangeShapeType="1"/>
            </p:cNvSpPr>
            <p:nvPr/>
          </p:nvSpPr>
          <p:spPr bwMode="auto">
            <a:xfrm>
              <a:off x="4704" y="1584"/>
              <a:ext cx="48" cy="912"/>
            </a:xfrm>
            <a:prstGeom prst="line">
              <a:avLst/>
            </a:prstGeom>
            <a:noFill/>
            <a:ln w="9525">
              <a:solidFill>
                <a:schemeClr val="tx1"/>
              </a:solidFill>
              <a:round/>
              <a:headEnd type="triangle" w="med" len="med"/>
              <a:tailEnd type="triangle" w="med" len="med"/>
            </a:ln>
            <a:effectLst/>
          </p:spPr>
          <p:txBody>
            <a:bodyPr wrap="none"/>
            <a:lstStyle/>
            <a:p>
              <a:endParaRPr lang="zh-CN" altLang="en-US"/>
            </a:p>
          </p:txBody>
        </p:sp>
        <p:sp>
          <p:nvSpPr>
            <p:cNvPr id="689175" name="Line 23"/>
            <p:cNvSpPr>
              <a:spLocks noChangeShapeType="1"/>
            </p:cNvSpPr>
            <p:nvPr/>
          </p:nvSpPr>
          <p:spPr bwMode="auto">
            <a:xfrm>
              <a:off x="5184" y="1872"/>
              <a:ext cx="0" cy="288"/>
            </a:xfrm>
            <a:prstGeom prst="line">
              <a:avLst/>
            </a:prstGeom>
            <a:noFill/>
            <a:ln w="9525">
              <a:solidFill>
                <a:schemeClr val="tx1"/>
              </a:solidFill>
              <a:round/>
              <a:headEnd type="triangle" w="med" len="med"/>
              <a:tailEnd type="triangle" w="med" len="med"/>
            </a:ln>
            <a:effectLst/>
          </p:spPr>
          <p:txBody>
            <a:bodyPr wrap="none"/>
            <a:lstStyle/>
            <a:p>
              <a:endParaRPr lang="zh-CN" altLang="en-US"/>
            </a:p>
          </p:txBody>
        </p:sp>
        <p:sp>
          <p:nvSpPr>
            <p:cNvPr id="689176" name="Line 24"/>
            <p:cNvSpPr>
              <a:spLocks noChangeShapeType="1"/>
            </p:cNvSpPr>
            <p:nvPr/>
          </p:nvSpPr>
          <p:spPr bwMode="auto">
            <a:xfrm flipH="1">
              <a:off x="4896" y="2352"/>
              <a:ext cx="240" cy="192"/>
            </a:xfrm>
            <a:prstGeom prst="line">
              <a:avLst/>
            </a:prstGeom>
            <a:noFill/>
            <a:ln w="9525">
              <a:solidFill>
                <a:schemeClr val="tx1"/>
              </a:solidFill>
              <a:round/>
              <a:headEnd type="triangle" w="med" len="med"/>
              <a:tailEnd type="triangle" w="med" len="med"/>
            </a:ln>
            <a:effectLst/>
          </p:spPr>
          <p:txBody>
            <a:bodyPr wrap="none"/>
            <a:lstStyle/>
            <a:p>
              <a:endParaRPr lang="zh-CN" altLang="en-US"/>
            </a:p>
          </p:txBody>
        </p:sp>
        <p:sp>
          <p:nvSpPr>
            <p:cNvPr id="689177" name="Line 25"/>
            <p:cNvSpPr>
              <a:spLocks noChangeShapeType="1"/>
            </p:cNvSpPr>
            <p:nvPr/>
          </p:nvSpPr>
          <p:spPr bwMode="auto">
            <a:xfrm flipH="1">
              <a:off x="4848" y="1920"/>
              <a:ext cx="288" cy="576"/>
            </a:xfrm>
            <a:prstGeom prst="line">
              <a:avLst/>
            </a:prstGeom>
            <a:noFill/>
            <a:ln w="9525">
              <a:solidFill>
                <a:schemeClr val="tx1"/>
              </a:solidFill>
              <a:round/>
              <a:headEnd type="triangle" w="med" len="med"/>
              <a:tailEnd type="triangle" w="med" len="med"/>
            </a:ln>
            <a:effectLst/>
          </p:spPr>
          <p:txBody>
            <a:bodyPr wrap="none"/>
            <a:lstStyle/>
            <a:p>
              <a:endParaRPr lang="zh-CN" altLang="en-US"/>
            </a:p>
          </p:txBody>
        </p:sp>
      </p:grpSp>
      <p:grpSp>
        <p:nvGrpSpPr>
          <p:cNvPr id="3" name="Group 26"/>
          <p:cNvGrpSpPr/>
          <p:nvPr/>
        </p:nvGrpSpPr>
        <p:grpSpPr bwMode="auto">
          <a:xfrm>
            <a:off x="1295400" y="4267200"/>
            <a:ext cx="3962400" cy="1600200"/>
            <a:chOff x="816" y="2688"/>
            <a:chExt cx="2496" cy="1008"/>
          </a:xfrm>
        </p:grpSpPr>
        <p:sp>
          <p:nvSpPr>
            <p:cNvPr id="689179" name="Oval 27"/>
            <p:cNvSpPr>
              <a:spLocks noChangeArrowheads="1"/>
            </p:cNvSpPr>
            <p:nvPr/>
          </p:nvSpPr>
          <p:spPr bwMode="auto">
            <a:xfrm>
              <a:off x="1920" y="2688"/>
              <a:ext cx="240" cy="240"/>
            </a:xfrm>
            <a:prstGeom prst="ellipse">
              <a:avLst/>
            </a:prstGeom>
            <a:solidFill>
              <a:schemeClr val="tx2"/>
            </a:solidFill>
            <a:ln w="9525">
              <a:solidFill>
                <a:schemeClr val="tx1"/>
              </a:solidFill>
              <a:round/>
            </a:ln>
            <a:effectLst/>
          </p:spPr>
          <p:txBody>
            <a:bodyPr wrap="none" anchor="ctr"/>
            <a:lstStyle/>
            <a:p>
              <a:endParaRPr lang="zh-CN" altLang="en-US"/>
            </a:p>
          </p:txBody>
        </p:sp>
        <p:sp>
          <p:nvSpPr>
            <p:cNvPr id="689180" name="Oval 28"/>
            <p:cNvSpPr>
              <a:spLocks noChangeArrowheads="1"/>
            </p:cNvSpPr>
            <p:nvPr/>
          </p:nvSpPr>
          <p:spPr bwMode="auto">
            <a:xfrm>
              <a:off x="3072" y="3456"/>
              <a:ext cx="240" cy="240"/>
            </a:xfrm>
            <a:prstGeom prst="ellipse">
              <a:avLst/>
            </a:prstGeom>
            <a:solidFill>
              <a:schemeClr val="accent1"/>
            </a:solidFill>
            <a:ln w="9525">
              <a:solidFill>
                <a:schemeClr val="tx1"/>
              </a:solidFill>
              <a:round/>
            </a:ln>
            <a:effectLst/>
          </p:spPr>
          <p:txBody>
            <a:bodyPr wrap="none" anchor="ctr"/>
            <a:lstStyle/>
            <a:p>
              <a:endParaRPr lang="zh-CN" altLang="en-US"/>
            </a:p>
          </p:txBody>
        </p:sp>
        <p:sp>
          <p:nvSpPr>
            <p:cNvPr id="689181" name="Oval 29"/>
            <p:cNvSpPr>
              <a:spLocks noChangeArrowheads="1"/>
            </p:cNvSpPr>
            <p:nvPr/>
          </p:nvSpPr>
          <p:spPr bwMode="auto">
            <a:xfrm>
              <a:off x="2496" y="3456"/>
              <a:ext cx="240" cy="240"/>
            </a:xfrm>
            <a:prstGeom prst="ellipse">
              <a:avLst/>
            </a:prstGeom>
            <a:solidFill>
              <a:schemeClr val="accent1"/>
            </a:solidFill>
            <a:ln w="9525">
              <a:solidFill>
                <a:schemeClr val="tx1"/>
              </a:solidFill>
              <a:round/>
            </a:ln>
            <a:effectLst/>
          </p:spPr>
          <p:txBody>
            <a:bodyPr wrap="none" anchor="ctr"/>
            <a:lstStyle/>
            <a:p>
              <a:endParaRPr lang="zh-CN" altLang="en-US"/>
            </a:p>
          </p:txBody>
        </p:sp>
        <p:sp>
          <p:nvSpPr>
            <p:cNvPr id="689182" name="Oval 30"/>
            <p:cNvSpPr>
              <a:spLocks noChangeArrowheads="1"/>
            </p:cNvSpPr>
            <p:nvPr/>
          </p:nvSpPr>
          <p:spPr bwMode="auto">
            <a:xfrm>
              <a:off x="1920" y="3456"/>
              <a:ext cx="240" cy="240"/>
            </a:xfrm>
            <a:prstGeom prst="ellipse">
              <a:avLst/>
            </a:prstGeom>
            <a:solidFill>
              <a:schemeClr val="accent1"/>
            </a:solidFill>
            <a:ln w="9525">
              <a:solidFill>
                <a:schemeClr val="tx1"/>
              </a:solidFill>
              <a:round/>
            </a:ln>
            <a:effectLst/>
          </p:spPr>
          <p:txBody>
            <a:bodyPr wrap="none" anchor="ctr"/>
            <a:lstStyle/>
            <a:p>
              <a:endParaRPr lang="zh-CN" altLang="en-US"/>
            </a:p>
          </p:txBody>
        </p:sp>
        <p:sp>
          <p:nvSpPr>
            <p:cNvPr id="689183" name="Oval 31"/>
            <p:cNvSpPr>
              <a:spLocks noChangeArrowheads="1"/>
            </p:cNvSpPr>
            <p:nvPr/>
          </p:nvSpPr>
          <p:spPr bwMode="auto">
            <a:xfrm>
              <a:off x="1392" y="3456"/>
              <a:ext cx="240" cy="240"/>
            </a:xfrm>
            <a:prstGeom prst="ellipse">
              <a:avLst/>
            </a:prstGeom>
            <a:solidFill>
              <a:schemeClr val="accent1"/>
            </a:solidFill>
            <a:ln w="9525">
              <a:solidFill>
                <a:schemeClr val="tx1"/>
              </a:solidFill>
              <a:round/>
            </a:ln>
            <a:effectLst/>
          </p:spPr>
          <p:txBody>
            <a:bodyPr wrap="none" anchor="ctr"/>
            <a:lstStyle/>
            <a:p>
              <a:endParaRPr lang="zh-CN" altLang="en-US"/>
            </a:p>
          </p:txBody>
        </p:sp>
        <p:sp>
          <p:nvSpPr>
            <p:cNvPr id="689184" name="Oval 32"/>
            <p:cNvSpPr>
              <a:spLocks noChangeArrowheads="1"/>
            </p:cNvSpPr>
            <p:nvPr/>
          </p:nvSpPr>
          <p:spPr bwMode="auto">
            <a:xfrm>
              <a:off x="816" y="3456"/>
              <a:ext cx="240" cy="240"/>
            </a:xfrm>
            <a:prstGeom prst="ellipse">
              <a:avLst/>
            </a:prstGeom>
            <a:solidFill>
              <a:schemeClr val="accent1"/>
            </a:solidFill>
            <a:ln w="9525">
              <a:solidFill>
                <a:schemeClr val="tx1"/>
              </a:solidFill>
              <a:round/>
            </a:ln>
            <a:effectLst/>
          </p:spPr>
          <p:txBody>
            <a:bodyPr wrap="none" anchor="ctr"/>
            <a:lstStyle/>
            <a:p>
              <a:endParaRPr lang="zh-CN" altLang="en-US"/>
            </a:p>
          </p:txBody>
        </p:sp>
        <p:sp>
          <p:nvSpPr>
            <p:cNvPr id="689185" name="Line 33"/>
            <p:cNvSpPr>
              <a:spLocks noChangeShapeType="1"/>
            </p:cNvSpPr>
            <p:nvPr/>
          </p:nvSpPr>
          <p:spPr bwMode="auto">
            <a:xfrm flipV="1">
              <a:off x="1008" y="2928"/>
              <a:ext cx="864" cy="528"/>
            </a:xfrm>
            <a:prstGeom prst="line">
              <a:avLst/>
            </a:prstGeom>
            <a:noFill/>
            <a:ln w="9525">
              <a:solidFill>
                <a:schemeClr val="tx1"/>
              </a:solidFill>
              <a:round/>
              <a:tailEnd type="triangle" w="med" len="med"/>
            </a:ln>
            <a:effectLst/>
          </p:spPr>
          <p:txBody>
            <a:bodyPr wrap="none"/>
            <a:lstStyle/>
            <a:p>
              <a:endParaRPr lang="zh-CN" altLang="en-US"/>
            </a:p>
          </p:txBody>
        </p:sp>
        <p:sp>
          <p:nvSpPr>
            <p:cNvPr id="689186" name="Line 34"/>
            <p:cNvSpPr>
              <a:spLocks noChangeShapeType="1"/>
            </p:cNvSpPr>
            <p:nvPr/>
          </p:nvSpPr>
          <p:spPr bwMode="auto">
            <a:xfrm flipV="1">
              <a:off x="1584" y="2976"/>
              <a:ext cx="384" cy="480"/>
            </a:xfrm>
            <a:prstGeom prst="line">
              <a:avLst/>
            </a:prstGeom>
            <a:noFill/>
            <a:ln w="9525">
              <a:solidFill>
                <a:schemeClr val="tx1"/>
              </a:solidFill>
              <a:round/>
              <a:tailEnd type="triangle" w="med" len="med"/>
            </a:ln>
            <a:effectLst/>
          </p:spPr>
          <p:txBody>
            <a:bodyPr wrap="none"/>
            <a:lstStyle/>
            <a:p>
              <a:endParaRPr lang="zh-CN" altLang="en-US"/>
            </a:p>
          </p:txBody>
        </p:sp>
        <p:sp>
          <p:nvSpPr>
            <p:cNvPr id="689187" name="Line 35"/>
            <p:cNvSpPr>
              <a:spLocks noChangeShapeType="1"/>
            </p:cNvSpPr>
            <p:nvPr/>
          </p:nvSpPr>
          <p:spPr bwMode="auto">
            <a:xfrm flipV="1">
              <a:off x="2064" y="2976"/>
              <a:ext cx="0" cy="432"/>
            </a:xfrm>
            <a:prstGeom prst="line">
              <a:avLst/>
            </a:prstGeom>
            <a:noFill/>
            <a:ln w="9525">
              <a:solidFill>
                <a:schemeClr val="tx1"/>
              </a:solidFill>
              <a:round/>
              <a:tailEnd type="triangle" w="med" len="med"/>
            </a:ln>
            <a:effectLst/>
          </p:spPr>
          <p:txBody>
            <a:bodyPr wrap="none"/>
            <a:lstStyle/>
            <a:p>
              <a:endParaRPr lang="zh-CN" altLang="en-US"/>
            </a:p>
          </p:txBody>
        </p:sp>
        <p:sp>
          <p:nvSpPr>
            <p:cNvPr id="689188" name="Line 36"/>
            <p:cNvSpPr>
              <a:spLocks noChangeShapeType="1"/>
            </p:cNvSpPr>
            <p:nvPr/>
          </p:nvSpPr>
          <p:spPr bwMode="auto">
            <a:xfrm flipH="1" flipV="1">
              <a:off x="2160" y="2976"/>
              <a:ext cx="432" cy="480"/>
            </a:xfrm>
            <a:prstGeom prst="line">
              <a:avLst/>
            </a:prstGeom>
            <a:noFill/>
            <a:ln w="9525">
              <a:solidFill>
                <a:schemeClr val="tx1"/>
              </a:solidFill>
              <a:round/>
              <a:tailEnd type="triangle" w="med" len="med"/>
            </a:ln>
            <a:effectLst/>
          </p:spPr>
          <p:txBody>
            <a:bodyPr wrap="none"/>
            <a:lstStyle/>
            <a:p>
              <a:endParaRPr lang="zh-CN" altLang="en-US"/>
            </a:p>
          </p:txBody>
        </p:sp>
        <p:sp>
          <p:nvSpPr>
            <p:cNvPr id="689189" name="Line 37"/>
            <p:cNvSpPr>
              <a:spLocks noChangeShapeType="1"/>
            </p:cNvSpPr>
            <p:nvPr/>
          </p:nvSpPr>
          <p:spPr bwMode="auto">
            <a:xfrm flipH="1" flipV="1">
              <a:off x="2208" y="2880"/>
              <a:ext cx="912" cy="576"/>
            </a:xfrm>
            <a:prstGeom prst="line">
              <a:avLst/>
            </a:prstGeom>
            <a:noFill/>
            <a:ln w="9525">
              <a:solidFill>
                <a:schemeClr val="tx1"/>
              </a:solidFill>
              <a:round/>
              <a:tailEnd type="triangle" w="med" len="med"/>
            </a:ln>
            <a:effectLst/>
          </p:spPr>
          <p:txBody>
            <a:bodyPr wrap="none"/>
            <a:lstStyle/>
            <a:p>
              <a:endParaRPr lang="zh-CN" altLang="en-US"/>
            </a:p>
          </p:txBody>
        </p:sp>
        <p:sp>
          <p:nvSpPr>
            <p:cNvPr id="689190" name="Text Box 38"/>
            <p:cNvSpPr txBox="1">
              <a:spLocks noChangeArrowheads="1"/>
            </p:cNvSpPr>
            <p:nvPr/>
          </p:nvSpPr>
          <p:spPr bwMode="auto">
            <a:xfrm>
              <a:off x="1302" y="3004"/>
              <a:ext cx="186" cy="212"/>
            </a:xfrm>
            <a:prstGeom prst="rect">
              <a:avLst/>
            </a:prstGeom>
            <a:noFill/>
            <a:ln w="9525">
              <a:noFill/>
              <a:miter lim="800000"/>
            </a:ln>
            <a:effectLst/>
          </p:spPr>
          <p:txBody>
            <a:bodyPr wrap="none">
              <a:spAutoFit/>
            </a:bodyPr>
            <a:lstStyle/>
            <a:p>
              <a:pPr algn="l">
                <a:spcBef>
                  <a:spcPct val="0"/>
                </a:spcBef>
              </a:pPr>
              <a:r>
                <a:rPr lang="en-US" altLang="zh-CN" sz="1600">
                  <a:solidFill>
                    <a:schemeClr val="tx1"/>
                  </a:solidFill>
                  <a:effectLst/>
                  <a:latin typeface="Tahoma" panose="020B0604030504040204" pitchFamily="34" charset="0"/>
                  <a:ea typeface="宋体" panose="02010600030101010101" pitchFamily="2" charset="-122"/>
                </a:rPr>
                <a:t>5</a:t>
              </a:r>
              <a:endParaRPr lang="en-US" altLang="zh-CN" sz="1600">
                <a:solidFill>
                  <a:schemeClr val="tx1"/>
                </a:solidFill>
                <a:effectLst/>
                <a:latin typeface="Tahoma" panose="020B0604030504040204" pitchFamily="34" charset="0"/>
                <a:ea typeface="宋体" panose="02010600030101010101" pitchFamily="2" charset="-122"/>
              </a:endParaRPr>
            </a:p>
          </p:txBody>
        </p:sp>
        <p:sp>
          <p:nvSpPr>
            <p:cNvPr id="689191" name="Text Box 39"/>
            <p:cNvSpPr txBox="1">
              <a:spLocks noChangeArrowheads="1"/>
            </p:cNvSpPr>
            <p:nvPr/>
          </p:nvSpPr>
          <p:spPr bwMode="auto">
            <a:xfrm>
              <a:off x="1590" y="3100"/>
              <a:ext cx="186" cy="212"/>
            </a:xfrm>
            <a:prstGeom prst="rect">
              <a:avLst/>
            </a:prstGeom>
            <a:noFill/>
            <a:ln w="9525">
              <a:noFill/>
              <a:miter lim="800000"/>
            </a:ln>
            <a:effectLst/>
          </p:spPr>
          <p:txBody>
            <a:bodyPr wrap="none">
              <a:spAutoFit/>
            </a:bodyPr>
            <a:lstStyle/>
            <a:p>
              <a:pPr algn="l">
                <a:spcBef>
                  <a:spcPct val="0"/>
                </a:spcBef>
              </a:pPr>
              <a:r>
                <a:rPr lang="en-US" altLang="zh-CN" sz="1600">
                  <a:solidFill>
                    <a:schemeClr val="tx1"/>
                  </a:solidFill>
                  <a:effectLst/>
                  <a:latin typeface="Tahoma" panose="020B0604030504040204" pitchFamily="34" charset="0"/>
                  <a:ea typeface="宋体" panose="02010600030101010101" pitchFamily="2" charset="-122"/>
                </a:rPr>
                <a:t>3</a:t>
              </a:r>
              <a:endParaRPr lang="en-US" altLang="zh-CN" sz="1600">
                <a:solidFill>
                  <a:schemeClr val="tx1"/>
                </a:solidFill>
                <a:effectLst/>
                <a:latin typeface="Tahoma" panose="020B0604030504040204" pitchFamily="34" charset="0"/>
                <a:ea typeface="宋体" panose="02010600030101010101" pitchFamily="2" charset="-122"/>
              </a:endParaRPr>
            </a:p>
          </p:txBody>
        </p:sp>
        <p:sp>
          <p:nvSpPr>
            <p:cNvPr id="689192" name="Text Box 40"/>
            <p:cNvSpPr txBox="1">
              <a:spLocks noChangeArrowheads="1"/>
            </p:cNvSpPr>
            <p:nvPr/>
          </p:nvSpPr>
          <p:spPr bwMode="auto">
            <a:xfrm>
              <a:off x="1920" y="3196"/>
              <a:ext cx="186" cy="212"/>
            </a:xfrm>
            <a:prstGeom prst="rect">
              <a:avLst/>
            </a:prstGeom>
            <a:noFill/>
            <a:ln w="9525">
              <a:noFill/>
              <a:miter lim="800000"/>
            </a:ln>
            <a:effectLst/>
          </p:spPr>
          <p:txBody>
            <a:bodyPr wrap="none">
              <a:spAutoFit/>
            </a:bodyPr>
            <a:lstStyle/>
            <a:p>
              <a:pPr algn="l">
                <a:spcBef>
                  <a:spcPct val="0"/>
                </a:spcBef>
              </a:pPr>
              <a:r>
                <a:rPr lang="en-US" altLang="zh-CN" sz="1600">
                  <a:solidFill>
                    <a:schemeClr val="tx1"/>
                  </a:solidFill>
                  <a:effectLst/>
                  <a:latin typeface="Tahoma" panose="020B0604030504040204" pitchFamily="34" charset="0"/>
                  <a:ea typeface="宋体" panose="02010600030101010101" pitchFamily="2" charset="-122"/>
                </a:rPr>
                <a:t>7</a:t>
              </a:r>
              <a:endParaRPr lang="en-US" altLang="zh-CN" sz="1600">
                <a:solidFill>
                  <a:schemeClr val="tx1"/>
                </a:solidFill>
                <a:effectLst/>
                <a:latin typeface="Tahoma" panose="020B0604030504040204" pitchFamily="34" charset="0"/>
                <a:ea typeface="宋体" panose="02010600030101010101" pitchFamily="2" charset="-122"/>
              </a:endParaRPr>
            </a:p>
          </p:txBody>
        </p:sp>
        <p:sp>
          <p:nvSpPr>
            <p:cNvPr id="689193" name="Text Box 41"/>
            <p:cNvSpPr txBox="1">
              <a:spLocks noChangeArrowheads="1"/>
            </p:cNvSpPr>
            <p:nvPr/>
          </p:nvSpPr>
          <p:spPr bwMode="auto">
            <a:xfrm>
              <a:off x="2352" y="3072"/>
              <a:ext cx="186" cy="212"/>
            </a:xfrm>
            <a:prstGeom prst="rect">
              <a:avLst/>
            </a:prstGeom>
            <a:noFill/>
            <a:ln w="9525">
              <a:noFill/>
              <a:miter lim="800000"/>
            </a:ln>
            <a:effectLst/>
          </p:spPr>
          <p:txBody>
            <a:bodyPr wrap="none">
              <a:spAutoFit/>
            </a:bodyPr>
            <a:lstStyle/>
            <a:p>
              <a:pPr algn="l">
                <a:spcBef>
                  <a:spcPct val="0"/>
                </a:spcBef>
              </a:pPr>
              <a:r>
                <a:rPr lang="en-US" altLang="zh-CN" sz="1600">
                  <a:solidFill>
                    <a:schemeClr val="tx1"/>
                  </a:solidFill>
                  <a:effectLst/>
                  <a:latin typeface="Tahoma" panose="020B0604030504040204" pitchFamily="34" charset="0"/>
                  <a:ea typeface="宋体" panose="02010600030101010101" pitchFamily="2" charset="-122"/>
                </a:rPr>
                <a:t>2</a:t>
              </a:r>
              <a:endParaRPr lang="en-US" altLang="zh-CN" sz="1600">
                <a:solidFill>
                  <a:schemeClr val="tx1"/>
                </a:solidFill>
                <a:effectLst/>
                <a:latin typeface="Tahoma" panose="020B0604030504040204" pitchFamily="34" charset="0"/>
                <a:ea typeface="宋体" panose="02010600030101010101" pitchFamily="2" charset="-122"/>
              </a:endParaRPr>
            </a:p>
          </p:txBody>
        </p:sp>
        <p:sp>
          <p:nvSpPr>
            <p:cNvPr id="689194" name="Text Box 42"/>
            <p:cNvSpPr txBox="1">
              <a:spLocks noChangeArrowheads="1"/>
            </p:cNvSpPr>
            <p:nvPr/>
          </p:nvSpPr>
          <p:spPr bwMode="auto">
            <a:xfrm>
              <a:off x="2550" y="2908"/>
              <a:ext cx="186" cy="212"/>
            </a:xfrm>
            <a:prstGeom prst="rect">
              <a:avLst/>
            </a:prstGeom>
            <a:noFill/>
            <a:ln w="9525">
              <a:noFill/>
              <a:miter lim="800000"/>
            </a:ln>
            <a:effectLst/>
          </p:spPr>
          <p:txBody>
            <a:bodyPr wrap="none">
              <a:spAutoFit/>
            </a:bodyPr>
            <a:lstStyle/>
            <a:p>
              <a:pPr algn="l">
                <a:spcBef>
                  <a:spcPct val="0"/>
                </a:spcBef>
              </a:pPr>
              <a:r>
                <a:rPr lang="en-US" altLang="zh-CN" sz="1600">
                  <a:solidFill>
                    <a:schemeClr val="tx1"/>
                  </a:solidFill>
                  <a:effectLst/>
                  <a:latin typeface="Tahoma" panose="020B0604030504040204" pitchFamily="34" charset="0"/>
                  <a:ea typeface="宋体" panose="02010600030101010101" pitchFamily="2" charset="-122"/>
                </a:rPr>
                <a:t>1</a:t>
              </a:r>
              <a:endParaRPr lang="en-US" altLang="zh-CN" sz="1600">
                <a:solidFill>
                  <a:schemeClr val="tx1"/>
                </a:solidFill>
                <a:effectLst/>
                <a:latin typeface="Tahoma" panose="020B0604030504040204" pitchFamily="34" charset="0"/>
                <a:ea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891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8915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89155">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89155">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8915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9155"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endParaRPr lang="zh-CN" altLang="en-US"/>
          </a:p>
        </p:txBody>
      </p:sp>
      <p:sp>
        <p:nvSpPr>
          <p:cNvPr id="3" name="内容占位符 2"/>
          <p:cNvSpPr>
            <a:spLocks noGrp="1"/>
          </p:cNvSpPr>
          <p:nvPr>
            <p:ph idx="1"/>
          </p:nvPr>
        </p:nvSpPr>
        <p:spPr>
          <a:xfrm>
            <a:off x="214282" y="1214422"/>
            <a:ext cx="8715436" cy="2500330"/>
          </a:xfrm>
        </p:spPr>
        <p:txBody>
          <a:bodyPr/>
          <a:lstStyle/>
          <a:p>
            <a:r>
              <a:rPr lang="zh-CN" altLang="en-US" dirty="0" smtClean="0"/>
              <a:t>顺序求和算法</a:t>
            </a:r>
            <a:endParaRPr lang="en-US" altLang="zh-CN" dirty="0" smtClean="0"/>
          </a:p>
          <a:p>
            <a:pPr lvl="1"/>
            <a:r>
              <a:rPr lang="zh-CN" altLang="en-US" dirty="0" smtClean="0"/>
              <a:t>结果</a:t>
            </a:r>
            <a:endParaRPr lang="zh-CN" altLang="en-US" dirty="0"/>
          </a:p>
        </p:txBody>
      </p:sp>
      <p:graphicFrame>
        <p:nvGraphicFramePr>
          <p:cNvPr id="4" name="对象 3"/>
          <p:cNvGraphicFramePr>
            <a:graphicFrameLocks noChangeAspect="1"/>
          </p:cNvGraphicFramePr>
          <p:nvPr/>
        </p:nvGraphicFramePr>
        <p:xfrm>
          <a:off x="1857356" y="1714488"/>
          <a:ext cx="928694" cy="671821"/>
        </p:xfrm>
        <a:graphic>
          <a:graphicData uri="http://schemas.openxmlformats.org/presentationml/2006/ole">
            <mc:AlternateContent xmlns:mc="http://schemas.openxmlformats.org/markup-compatibility/2006">
              <mc:Choice xmlns:v="urn:schemas-microsoft-com:vml" Requires="v">
                <p:oleObj spid="_x0000_s7169" name="公式" r:id="rId1" imgW="14325600" imgH="10363200" progId="Equation.3">
                  <p:embed/>
                </p:oleObj>
              </mc:Choice>
              <mc:Fallback>
                <p:oleObj name="公式" r:id="rId1" imgW="14325600" imgH="10363200" progId="Equation.3">
                  <p:embed/>
                  <p:pic>
                    <p:nvPicPr>
                      <p:cNvPr id="0" name="图片 7168"/>
                      <p:cNvPicPr>
                        <a:picLocks noChangeAspect="1"/>
                      </p:cNvPicPr>
                      <p:nvPr/>
                    </p:nvPicPr>
                    <p:blipFill>
                      <a:blip r:embed="rId2"/>
                      <a:stretch>
                        <a:fillRect/>
                      </a:stretch>
                    </p:blipFill>
                    <p:spPr>
                      <a:xfrm>
                        <a:off x="1857356" y="1714488"/>
                        <a:ext cx="928694" cy="671821"/>
                      </a:xfrm>
                      <a:prstGeom prst="rect">
                        <a:avLst/>
                      </a:prstGeom>
                      <a:noFill/>
                      <a:ln w="9525">
                        <a:noFill/>
                      </a:ln>
                    </p:spPr>
                  </p:pic>
                </p:oleObj>
              </mc:Fallback>
            </mc:AlternateContent>
          </a:graphicData>
        </a:graphic>
      </p:graphicFrame>
      <p:grpSp>
        <p:nvGrpSpPr>
          <p:cNvPr id="94" name="组合 93"/>
          <p:cNvGrpSpPr/>
          <p:nvPr/>
        </p:nvGrpSpPr>
        <p:grpSpPr>
          <a:xfrm>
            <a:off x="4286248" y="1500174"/>
            <a:ext cx="4572032" cy="2071702"/>
            <a:chOff x="4286248" y="1500174"/>
            <a:chExt cx="4572032" cy="2071702"/>
          </a:xfrm>
        </p:grpSpPr>
        <p:sp>
          <p:nvSpPr>
            <p:cNvPr id="5" name="椭圆 4"/>
            <p:cNvSpPr/>
            <p:nvPr/>
          </p:nvSpPr>
          <p:spPr>
            <a:xfrm>
              <a:off x="5929322" y="1500174"/>
              <a:ext cx="428628"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smtClean="0"/>
                <a:t>S</a:t>
              </a:r>
              <a:endParaRPr lang="zh-CN" altLang="en-US" dirty="0"/>
            </a:p>
          </p:txBody>
        </p:sp>
        <p:sp>
          <p:nvSpPr>
            <p:cNvPr id="6" name="椭圆 5"/>
            <p:cNvSpPr/>
            <p:nvPr/>
          </p:nvSpPr>
          <p:spPr>
            <a:xfrm>
              <a:off x="4286248" y="3143248"/>
              <a:ext cx="428628"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smtClean="0"/>
                <a:t>0</a:t>
              </a:r>
              <a:endParaRPr lang="zh-CN" altLang="en-US" dirty="0"/>
            </a:p>
          </p:txBody>
        </p:sp>
        <p:sp>
          <p:nvSpPr>
            <p:cNvPr id="7" name="椭圆 6"/>
            <p:cNvSpPr/>
            <p:nvPr/>
          </p:nvSpPr>
          <p:spPr>
            <a:xfrm>
              <a:off x="4878163" y="3143248"/>
              <a:ext cx="428628"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smtClean="0"/>
                <a:t>1</a:t>
              </a:r>
              <a:endParaRPr lang="zh-CN" altLang="en-US" dirty="0"/>
            </a:p>
          </p:txBody>
        </p:sp>
        <p:sp>
          <p:nvSpPr>
            <p:cNvPr id="8" name="椭圆 7"/>
            <p:cNvSpPr/>
            <p:nvPr/>
          </p:nvSpPr>
          <p:spPr>
            <a:xfrm>
              <a:off x="5470078" y="3143248"/>
              <a:ext cx="428628"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smtClean="0"/>
                <a:t>2</a:t>
              </a:r>
              <a:endParaRPr lang="zh-CN" altLang="en-US" dirty="0"/>
            </a:p>
          </p:txBody>
        </p:sp>
        <p:sp>
          <p:nvSpPr>
            <p:cNvPr id="9" name="椭圆 8"/>
            <p:cNvSpPr/>
            <p:nvPr/>
          </p:nvSpPr>
          <p:spPr>
            <a:xfrm>
              <a:off x="6061993" y="3143248"/>
              <a:ext cx="428628"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smtClean="0"/>
                <a:t>3</a:t>
              </a:r>
              <a:endParaRPr lang="zh-CN" altLang="en-US" dirty="0"/>
            </a:p>
          </p:txBody>
        </p:sp>
        <p:sp>
          <p:nvSpPr>
            <p:cNvPr id="10" name="椭圆 9"/>
            <p:cNvSpPr/>
            <p:nvPr/>
          </p:nvSpPr>
          <p:spPr>
            <a:xfrm>
              <a:off x="6653908" y="3143248"/>
              <a:ext cx="428628"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smtClean="0"/>
                <a:t>4</a:t>
              </a:r>
              <a:endParaRPr lang="zh-CN" altLang="en-US" dirty="0"/>
            </a:p>
          </p:txBody>
        </p:sp>
        <p:sp>
          <p:nvSpPr>
            <p:cNvPr id="11" name="椭圆 10"/>
            <p:cNvSpPr/>
            <p:nvPr/>
          </p:nvSpPr>
          <p:spPr>
            <a:xfrm>
              <a:off x="7245823" y="3143248"/>
              <a:ext cx="428628"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smtClean="0"/>
                <a:t>5</a:t>
              </a:r>
              <a:endParaRPr lang="zh-CN" altLang="en-US" dirty="0"/>
            </a:p>
          </p:txBody>
        </p:sp>
        <p:sp>
          <p:nvSpPr>
            <p:cNvPr id="12" name="椭圆 11"/>
            <p:cNvSpPr/>
            <p:nvPr/>
          </p:nvSpPr>
          <p:spPr>
            <a:xfrm>
              <a:off x="7837738" y="3143248"/>
              <a:ext cx="428628"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smtClean="0"/>
                <a:t>6</a:t>
              </a:r>
              <a:endParaRPr lang="zh-CN" altLang="en-US" dirty="0"/>
            </a:p>
          </p:txBody>
        </p:sp>
        <p:sp>
          <p:nvSpPr>
            <p:cNvPr id="13" name="椭圆 12"/>
            <p:cNvSpPr/>
            <p:nvPr/>
          </p:nvSpPr>
          <p:spPr>
            <a:xfrm>
              <a:off x="8429652" y="3143248"/>
              <a:ext cx="428628"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smtClean="0"/>
                <a:t>7</a:t>
              </a:r>
              <a:endParaRPr lang="zh-CN" altLang="en-US" dirty="0"/>
            </a:p>
          </p:txBody>
        </p:sp>
        <p:cxnSp>
          <p:nvCxnSpPr>
            <p:cNvPr id="15" name="直接箭头连接符 14"/>
            <p:cNvCxnSpPr>
              <a:stCxn id="6" idx="0"/>
              <a:endCxn id="5" idx="3"/>
            </p:cNvCxnSpPr>
            <p:nvPr/>
          </p:nvCxnSpPr>
          <p:spPr>
            <a:xfrm rot="5400000" flipH="1" flipV="1">
              <a:off x="4607719" y="1758875"/>
              <a:ext cx="1277217" cy="149153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7" idx="7"/>
            </p:cNvCxnSpPr>
            <p:nvPr/>
          </p:nvCxnSpPr>
          <p:spPr>
            <a:xfrm rot="5400000" flipH="1" flipV="1">
              <a:off x="5055220" y="2189041"/>
              <a:ext cx="1205779" cy="82817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8" idx="7"/>
              <a:endCxn id="5" idx="4"/>
            </p:cNvCxnSpPr>
            <p:nvPr/>
          </p:nvCxnSpPr>
          <p:spPr>
            <a:xfrm rot="5400000" flipH="1" flipV="1">
              <a:off x="5351177" y="2413561"/>
              <a:ext cx="1277217" cy="30770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9" idx="0"/>
              <a:endCxn id="5" idx="4"/>
            </p:cNvCxnSpPr>
            <p:nvPr/>
          </p:nvCxnSpPr>
          <p:spPr>
            <a:xfrm rot="16200000" flipV="1">
              <a:off x="5602749" y="2469689"/>
              <a:ext cx="1214446" cy="13267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10" idx="0"/>
              <a:endCxn id="5" idx="5"/>
            </p:cNvCxnSpPr>
            <p:nvPr/>
          </p:nvCxnSpPr>
          <p:spPr>
            <a:xfrm rot="16200000" flipV="1">
              <a:off x="5943093" y="2218118"/>
              <a:ext cx="1277217" cy="57304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11" idx="0"/>
              <a:endCxn id="5" idx="5"/>
            </p:cNvCxnSpPr>
            <p:nvPr/>
          </p:nvCxnSpPr>
          <p:spPr>
            <a:xfrm rot="16200000" flipV="1">
              <a:off x="6239050" y="1922161"/>
              <a:ext cx="1277217" cy="116495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stCxn id="12" idx="0"/>
            </p:cNvCxnSpPr>
            <p:nvPr/>
          </p:nvCxnSpPr>
          <p:spPr>
            <a:xfrm rot="16200000" flipV="1">
              <a:off x="6633497" y="1724693"/>
              <a:ext cx="1214446" cy="16226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13" idx="0"/>
            </p:cNvCxnSpPr>
            <p:nvPr/>
          </p:nvCxnSpPr>
          <p:spPr>
            <a:xfrm rot="16200000" flipV="1">
              <a:off x="6893735" y="1393017"/>
              <a:ext cx="1285884" cy="221457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aphicFrame>
        <p:nvGraphicFramePr>
          <p:cNvPr id="30" name="对象 29"/>
          <p:cNvGraphicFramePr>
            <a:graphicFrameLocks noChangeAspect="1"/>
          </p:cNvGraphicFramePr>
          <p:nvPr/>
        </p:nvGraphicFramePr>
        <p:xfrm>
          <a:off x="1071538" y="2714620"/>
          <a:ext cx="2500330" cy="737802"/>
        </p:xfrm>
        <a:graphic>
          <a:graphicData uri="http://schemas.openxmlformats.org/presentationml/2006/ole">
            <mc:AlternateContent xmlns:mc="http://schemas.openxmlformats.org/markup-compatibility/2006">
              <mc:Choice xmlns:v="urn:schemas-microsoft-com:vml" Requires="v">
                <p:oleObj spid="_x0000_s7170" name="公式" r:id="rId3" imgW="18592800" imgH="5486400" progId="Equation.3">
                  <p:embed/>
                </p:oleObj>
              </mc:Choice>
              <mc:Fallback>
                <p:oleObj name="公式" r:id="rId3" imgW="18592800" imgH="5486400" progId="Equation.3">
                  <p:embed/>
                  <p:pic>
                    <p:nvPicPr>
                      <p:cNvPr id="0" name="图片 7169"/>
                      <p:cNvPicPr>
                        <a:picLocks noChangeAspect="1"/>
                      </p:cNvPicPr>
                      <p:nvPr/>
                    </p:nvPicPr>
                    <p:blipFill>
                      <a:blip r:embed="rId4"/>
                      <a:stretch>
                        <a:fillRect/>
                      </a:stretch>
                    </p:blipFill>
                    <p:spPr>
                      <a:xfrm>
                        <a:off x="1071538" y="2714620"/>
                        <a:ext cx="2500330" cy="737802"/>
                      </a:xfrm>
                      <a:prstGeom prst="rect">
                        <a:avLst/>
                      </a:prstGeom>
                      <a:noFill/>
                      <a:ln w="9525">
                        <a:noFill/>
                      </a:ln>
                    </p:spPr>
                  </p:pic>
                </p:oleObj>
              </mc:Fallback>
            </mc:AlternateContent>
          </a:graphicData>
        </a:graphic>
      </p:graphicFrame>
      <p:sp>
        <p:nvSpPr>
          <p:cNvPr id="31" name="TextBox 30"/>
          <p:cNvSpPr txBox="1"/>
          <p:nvPr/>
        </p:nvSpPr>
        <p:spPr>
          <a:xfrm>
            <a:off x="428596" y="3929066"/>
            <a:ext cx="1826141" cy="584775"/>
          </a:xfrm>
          <a:prstGeom prst="rect">
            <a:avLst/>
          </a:prstGeom>
          <a:noFill/>
        </p:spPr>
        <p:txBody>
          <a:bodyPr wrap="none" rtlCol="0">
            <a:spAutoFit/>
          </a:bodyPr>
          <a:lstStyle/>
          <a:p>
            <a:r>
              <a:rPr lang="zh-CN" altLang="en-US" sz="3200" dirty="0" smtClean="0">
                <a:solidFill>
                  <a:srgbClr val="0000FF"/>
                </a:solidFill>
              </a:rPr>
              <a:t>分治策略</a:t>
            </a:r>
            <a:endParaRPr lang="zh-CN" altLang="en-US" sz="3200" dirty="0" smtClean="0">
              <a:solidFill>
                <a:srgbClr val="0000FF"/>
              </a:solidFill>
            </a:endParaRPr>
          </a:p>
        </p:txBody>
      </p:sp>
      <p:sp>
        <p:nvSpPr>
          <p:cNvPr id="55" name="椭圆 54"/>
          <p:cNvSpPr/>
          <p:nvPr/>
        </p:nvSpPr>
        <p:spPr>
          <a:xfrm>
            <a:off x="3571868" y="6215082"/>
            <a:ext cx="428628"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smtClean="0"/>
              <a:t>0</a:t>
            </a:r>
            <a:endParaRPr lang="zh-CN" altLang="en-US" dirty="0"/>
          </a:p>
        </p:txBody>
      </p:sp>
      <p:grpSp>
        <p:nvGrpSpPr>
          <p:cNvPr id="93" name="组合 92"/>
          <p:cNvGrpSpPr/>
          <p:nvPr/>
        </p:nvGrpSpPr>
        <p:grpSpPr>
          <a:xfrm>
            <a:off x="3937726" y="4286256"/>
            <a:ext cx="5063430" cy="2357454"/>
            <a:chOff x="3937726" y="4286256"/>
            <a:chExt cx="5063430" cy="2357454"/>
          </a:xfrm>
        </p:grpSpPr>
        <p:grpSp>
          <p:nvGrpSpPr>
            <p:cNvPr id="35" name="组合 34"/>
            <p:cNvGrpSpPr/>
            <p:nvPr/>
          </p:nvGrpSpPr>
          <p:grpSpPr>
            <a:xfrm>
              <a:off x="6072198" y="4286256"/>
              <a:ext cx="428628" cy="428628"/>
              <a:chOff x="6072198" y="3929066"/>
              <a:chExt cx="428628" cy="428628"/>
            </a:xfrm>
          </p:grpSpPr>
          <p:sp>
            <p:nvSpPr>
              <p:cNvPr id="33" name="椭圆 32"/>
              <p:cNvSpPr/>
              <p:nvPr/>
            </p:nvSpPr>
            <p:spPr>
              <a:xfrm>
                <a:off x="6072198" y="3929066"/>
                <a:ext cx="428628" cy="42862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dirty="0"/>
              </a:p>
            </p:txBody>
          </p:sp>
          <p:graphicFrame>
            <p:nvGraphicFramePr>
              <p:cNvPr id="34" name="对象 33"/>
              <p:cNvGraphicFramePr>
                <a:graphicFrameLocks noChangeAspect="1"/>
              </p:cNvGraphicFramePr>
              <p:nvPr/>
            </p:nvGraphicFramePr>
            <p:xfrm>
              <a:off x="6143636" y="4000504"/>
              <a:ext cx="342900" cy="292100"/>
            </p:xfrm>
            <a:graphic>
              <a:graphicData uri="http://schemas.openxmlformats.org/presentationml/2006/ole">
                <mc:AlternateContent xmlns:mc="http://schemas.openxmlformats.org/markup-compatibility/2006">
                  <mc:Choice xmlns:v="urn:schemas-microsoft-com:vml" Requires="v">
                    <p:oleObj spid="_x0000_s7172" name="公式" r:id="rId5" imgW="8229600" imgH="7010400" progId="Equation.3">
                      <p:embed/>
                    </p:oleObj>
                  </mc:Choice>
                  <mc:Fallback>
                    <p:oleObj name="公式" r:id="rId5" imgW="8229600" imgH="7010400" progId="Equation.3">
                      <p:embed/>
                      <p:pic>
                        <p:nvPicPr>
                          <p:cNvPr id="0" name="图片 7171"/>
                          <p:cNvPicPr>
                            <a:picLocks noChangeAspect="1"/>
                          </p:cNvPicPr>
                          <p:nvPr/>
                        </p:nvPicPr>
                        <p:blipFill>
                          <a:blip r:embed="rId6"/>
                          <a:stretch>
                            <a:fillRect/>
                          </a:stretch>
                        </p:blipFill>
                        <p:spPr>
                          <a:xfrm>
                            <a:off x="6143636" y="4000504"/>
                            <a:ext cx="342900" cy="292100"/>
                          </a:xfrm>
                          <a:prstGeom prst="rect">
                            <a:avLst/>
                          </a:prstGeom>
                          <a:noFill/>
                          <a:ln w="9525">
                            <a:noFill/>
                          </a:ln>
                        </p:spPr>
                      </p:pic>
                    </p:oleObj>
                  </mc:Fallback>
                </mc:AlternateContent>
              </a:graphicData>
            </a:graphic>
          </p:graphicFrame>
        </p:grpSp>
        <p:grpSp>
          <p:nvGrpSpPr>
            <p:cNvPr id="36" name="组合 35"/>
            <p:cNvGrpSpPr/>
            <p:nvPr/>
          </p:nvGrpSpPr>
          <p:grpSpPr>
            <a:xfrm>
              <a:off x="4929190" y="4893479"/>
              <a:ext cx="428628" cy="428628"/>
              <a:chOff x="6072198" y="3929066"/>
              <a:chExt cx="428628" cy="428628"/>
            </a:xfrm>
          </p:grpSpPr>
          <p:sp>
            <p:nvSpPr>
              <p:cNvPr id="37" name="椭圆 36"/>
              <p:cNvSpPr/>
              <p:nvPr/>
            </p:nvSpPr>
            <p:spPr>
              <a:xfrm>
                <a:off x="6072198" y="3929066"/>
                <a:ext cx="428628" cy="42862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dirty="0"/>
              </a:p>
            </p:txBody>
          </p:sp>
          <p:graphicFrame>
            <p:nvGraphicFramePr>
              <p:cNvPr id="38" name="对象 37"/>
              <p:cNvGraphicFramePr>
                <a:graphicFrameLocks noChangeAspect="1"/>
              </p:cNvGraphicFramePr>
              <p:nvPr/>
            </p:nvGraphicFramePr>
            <p:xfrm>
              <a:off x="6143636" y="4000504"/>
              <a:ext cx="342900" cy="292100"/>
            </p:xfrm>
            <a:graphic>
              <a:graphicData uri="http://schemas.openxmlformats.org/presentationml/2006/ole">
                <mc:AlternateContent xmlns:mc="http://schemas.openxmlformats.org/markup-compatibility/2006">
                  <mc:Choice xmlns:v="urn:schemas-microsoft-com:vml" Requires="v">
                    <p:oleObj spid="_x0000_s7173" name="公式" r:id="rId7" imgW="8229600" imgH="7010400" progId="Equation.3">
                      <p:embed/>
                    </p:oleObj>
                  </mc:Choice>
                  <mc:Fallback>
                    <p:oleObj name="公式" r:id="rId7" imgW="8229600" imgH="7010400" progId="Equation.3">
                      <p:embed/>
                      <p:pic>
                        <p:nvPicPr>
                          <p:cNvPr id="0" name="图片 7172"/>
                          <p:cNvPicPr>
                            <a:picLocks noChangeAspect="1"/>
                          </p:cNvPicPr>
                          <p:nvPr/>
                        </p:nvPicPr>
                        <p:blipFill>
                          <a:blip r:embed="rId8"/>
                          <a:stretch>
                            <a:fillRect/>
                          </a:stretch>
                        </p:blipFill>
                        <p:spPr>
                          <a:xfrm>
                            <a:off x="6143636" y="4000504"/>
                            <a:ext cx="342900" cy="292100"/>
                          </a:xfrm>
                          <a:prstGeom prst="rect">
                            <a:avLst/>
                          </a:prstGeom>
                          <a:noFill/>
                          <a:ln w="9525">
                            <a:noFill/>
                          </a:ln>
                        </p:spPr>
                      </p:pic>
                    </p:oleObj>
                  </mc:Fallback>
                </mc:AlternateContent>
              </a:graphicData>
            </a:graphic>
          </p:graphicFrame>
        </p:grpSp>
        <p:grpSp>
          <p:nvGrpSpPr>
            <p:cNvPr id="39" name="组合 38"/>
            <p:cNvGrpSpPr/>
            <p:nvPr/>
          </p:nvGrpSpPr>
          <p:grpSpPr>
            <a:xfrm>
              <a:off x="7215206" y="4893479"/>
              <a:ext cx="428628" cy="428628"/>
              <a:chOff x="6072198" y="3929066"/>
              <a:chExt cx="428628" cy="428628"/>
            </a:xfrm>
          </p:grpSpPr>
          <p:sp>
            <p:nvSpPr>
              <p:cNvPr id="40" name="椭圆 39"/>
              <p:cNvSpPr/>
              <p:nvPr/>
            </p:nvSpPr>
            <p:spPr>
              <a:xfrm>
                <a:off x="6072198" y="3929066"/>
                <a:ext cx="428628" cy="42862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dirty="0"/>
              </a:p>
            </p:txBody>
          </p:sp>
          <p:graphicFrame>
            <p:nvGraphicFramePr>
              <p:cNvPr id="41" name="对象 40"/>
              <p:cNvGraphicFramePr>
                <a:graphicFrameLocks noChangeAspect="1"/>
              </p:cNvGraphicFramePr>
              <p:nvPr/>
            </p:nvGraphicFramePr>
            <p:xfrm>
              <a:off x="6143636" y="4000504"/>
              <a:ext cx="342900" cy="292100"/>
            </p:xfrm>
            <a:graphic>
              <a:graphicData uri="http://schemas.openxmlformats.org/presentationml/2006/ole">
                <mc:AlternateContent xmlns:mc="http://schemas.openxmlformats.org/markup-compatibility/2006">
                  <mc:Choice xmlns:v="urn:schemas-microsoft-com:vml" Requires="v">
                    <p:oleObj spid="_x0000_s7174" name="公式" r:id="rId9" imgW="8229600" imgH="7010400" progId="Equation.3">
                      <p:embed/>
                    </p:oleObj>
                  </mc:Choice>
                  <mc:Fallback>
                    <p:oleObj name="公式" r:id="rId9" imgW="8229600" imgH="7010400" progId="Equation.3">
                      <p:embed/>
                      <p:pic>
                        <p:nvPicPr>
                          <p:cNvPr id="0" name="图片 7173"/>
                          <p:cNvPicPr>
                            <a:picLocks noChangeAspect="1"/>
                          </p:cNvPicPr>
                          <p:nvPr/>
                        </p:nvPicPr>
                        <p:blipFill>
                          <a:blip r:embed="rId10"/>
                          <a:stretch>
                            <a:fillRect/>
                          </a:stretch>
                        </p:blipFill>
                        <p:spPr>
                          <a:xfrm>
                            <a:off x="6143636" y="4000504"/>
                            <a:ext cx="342900" cy="292100"/>
                          </a:xfrm>
                          <a:prstGeom prst="rect">
                            <a:avLst/>
                          </a:prstGeom>
                          <a:noFill/>
                          <a:ln w="9525">
                            <a:noFill/>
                          </a:ln>
                        </p:spPr>
                      </p:pic>
                    </p:oleObj>
                  </mc:Fallback>
                </mc:AlternateContent>
              </a:graphicData>
            </a:graphic>
          </p:graphicFrame>
        </p:grpSp>
        <p:grpSp>
          <p:nvGrpSpPr>
            <p:cNvPr id="42" name="组合 41"/>
            <p:cNvGrpSpPr/>
            <p:nvPr/>
          </p:nvGrpSpPr>
          <p:grpSpPr>
            <a:xfrm>
              <a:off x="4071934" y="5607859"/>
              <a:ext cx="428628" cy="428628"/>
              <a:chOff x="6072198" y="3929066"/>
              <a:chExt cx="428628" cy="428628"/>
            </a:xfrm>
          </p:grpSpPr>
          <p:sp>
            <p:nvSpPr>
              <p:cNvPr id="43" name="椭圆 42"/>
              <p:cNvSpPr/>
              <p:nvPr/>
            </p:nvSpPr>
            <p:spPr>
              <a:xfrm>
                <a:off x="6072198" y="3929066"/>
                <a:ext cx="428628" cy="42862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dirty="0"/>
              </a:p>
            </p:txBody>
          </p:sp>
          <p:graphicFrame>
            <p:nvGraphicFramePr>
              <p:cNvPr id="44" name="对象 43"/>
              <p:cNvGraphicFramePr>
                <a:graphicFrameLocks noChangeAspect="1"/>
              </p:cNvGraphicFramePr>
              <p:nvPr/>
            </p:nvGraphicFramePr>
            <p:xfrm>
              <a:off x="6143636" y="4000504"/>
              <a:ext cx="342900" cy="292100"/>
            </p:xfrm>
            <a:graphic>
              <a:graphicData uri="http://schemas.openxmlformats.org/presentationml/2006/ole">
                <mc:AlternateContent xmlns:mc="http://schemas.openxmlformats.org/markup-compatibility/2006">
                  <mc:Choice xmlns:v="urn:schemas-microsoft-com:vml" Requires="v">
                    <p:oleObj spid="_x0000_s7175" name="公式" r:id="rId11" imgW="8229600" imgH="7010400" progId="Equation.3">
                      <p:embed/>
                    </p:oleObj>
                  </mc:Choice>
                  <mc:Fallback>
                    <p:oleObj name="公式" r:id="rId11" imgW="8229600" imgH="7010400" progId="Equation.3">
                      <p:embed/>
                      <p:pic>
                        <p:nvPicPr>
                          <p:cNvPr id="0" name="图片 7174"/>
                          <p:cNvPicPr>
                            <a:picLocks noChangeAspect="1"/>
                          </p:cNvPicPr>
                          <p:nvPr/>
                        </p:nvPicPr>
                        <p:blipFill>
                          <a:blip r:embed="rId12"/>
                          <a:stretch>
                            <a:fillRect/>
                          </a:stretch>
                        </p:blipFill>
                        <p:spPr>
                          <a:xfrm>
                            <a:off x="6143636" y="4000504"/>
                            <a:ext cx="342900" cy="292100"/>
                          </a:xfrm>
                          <a:prstGeom prst="rect">
                            <a:avLst/>
                          </a:prstGeom>
                          <a:noFill/>
                          <a:ln w="9525">
                            <a:noFill/>
                          </a:ln>
                        </p:spPr>
                      </p:pic>
                    </p:oleObj>
                  </mc:Fallback>
                </mc:AlternateContent>
              </a:graphicData>
            </a:graphic>
          </p:graphicFrame>
        </p:grpSp>
        <p:grpSp>
          <p:nvGrpSpPr>
            <p:cNvPr id="45" name="组合 44"/>
            <p:cNvGrpSpPr/>
            <p:nvPr/>
          </p:nvGrpSpPr>
          <p:grpSpPr>
            <a:xfrm>
              <a:off x="5453069" y="5607859"/>
              <a:ext cx="428628" cy="428628"/>
              <a:chOff x="6072198" y="3929066"/>
              <a:chExt cx="428628" cy="428628"/>
            </a:xfrm>
          </p:grpSpPr>
          <p:sp>
            <p:nvSpPr>
              <p:cNvPr id="46" name="椭圆 45"/>
              <p:cNvSpPr/>
              <p:nvPr/>
            </p:nvSpPr>
            <p:spPr>
              <a:xfrm>
                <a:off x="6072198" y="3929066"/>
                <a:ext cx="428628" cy="42862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dirty="0"/>
              </a:p>
            </p:txBody>
          </p:sp>
          <p:graphicFrame>
            <p:nvGraphicFramePr>
              <p:cNvPr id="47" name="对象 46"/>
              <p:cNvGraphicFramePr>
                <a:graphicFrameLocks noChangeAspect="1"/>
              </p:cNvGraphicFramePr>
              <p:nvPr/>
            </p:nvGraphicFramePr>
            <p:xfrm>
              <a:off x="6143636" y="4000504"/>
              <a:ext cx="342900" cy="292100"/>
            </p:xfrm>
            <a:graphic>
              <a:graphicData uri="http://schemas.openxmlformats.org/presentationml/2006/ole">
                <mc:AlternateContent xmlns:mc="http://schemas.openxmlformats.org/markup-compatibility/2006">
                  <mc:Choice xmlns:v="urn:schemas-microsoft-com:vml" Requires="v">
                    <p:oleObj spid="_x0000_s7176" name="公式" r:id="rId13" imgW="8229600" imgH="7010400" progId="Equation.3">
                      <p:embed/>
                    </p:oleObj>
                  </mc:Choice>
                  <mc:Fallback>
                    <p:oleObj name="公式" r:id="rId13" imgW="8229600" imgH="7010400" progId="Equation.3">
                      <p:embed/>
                      <p:pic>
                        <p:nvPicPr>
                          <p:cNvPr id="0" name="图片 7175"/>
                          <p:cNvPicPr>
                            <a:picLocks noChangeAspect="1"/>
                          </p:cNvPicPr>
                          <p:nvPr/>
                        </p:nvPicPr>
                        <p:blipFill>
                          <a:blip r:embed="rId14"/>
                          <a:stretch>
                            <a:fillRect/>
                          </a:stretch>
                        </p:blipFill>
                        <p:spPr>
                          <a:xfrm>
                            <a:off x="6143636" y="4000504"/>
                            <a:ext cx="342900" cy="292100"/>
                          </a:xfrm>
                          <a:prstGeom prst="rect">
                            <a:avLst/>
                          </a:prstGeom>
                          <a:noFill/>
                          <a:ln w="9525">
                            <a:noFill/>
                          </a:ln>
                        </p:spPr>
                      </p:pic>
                    </p:oleObj>
                  </mc:Fallback>
                </mc:AlternateContent>
              </a:graphicData>
            </a:graphic>
          </p:graphicFrame>
        </p:grpSp>
        <p:grpSp>
          <p:nvGrpSpPr>
            <p:cNvPr id="48" name="组合 47"/>
            <p:cNvGrpSpPr/>
            <p:nvPr/>
          </p:nvGrpSpPr>
          <p:grpSpPr>
            <a:xfrm>
              <a:off x="6834204" y="5607859"/>
              <a:ext cx="428628" cy="428628"/>
              <a:chOff x="6072198" y="3929066"/>
              <a:chExt cx="428628" cy="428628"/>
            </a:xfrm>
          </p:grpSpPr>
          <p:sp>
            <p:nvSpPr>
              <p:cNvPr id="49" name="椭圆 48"/>
              <p:cNvSpPr/>
              <p:nvPr/>
            </p:nvSpPr>
            <p:spPr>
              <a:xfrm>
                <a:off x="6072198" y="3929066"/>
                <a:ext cx="428628" cy="42862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dirty="0"/>
              </a:p>
            </p:txBody>
          </p:sp>
          <p:graphicFrame>
            <p:nvGraphicFramePr>
              <p:cNvPr id="50" name="对象 49"/>
              <p:cNvGraphicFramePr>
                <a:graphicFrameLocks noChangeAspect="1"/>
              </p:cNvGraphicFramePr>
              <p:nvPr/>
            </p:nvGraphicFramePr>
            <p:xfrm>
              <a:off x="6143636" y="4000504"/>
              <a:ext cx="342900" cy="292100"/>
            </p:xfrm>
            <a:graphic>
              <a:graphicData uri="http://schemas.openxmlformats.org/presentationml/2006/ole">
                <mc:AlternateContent xmlns:mc="http://schemas.openxmlformats.org/markup-compatibility/2006">
                  <mc:Choice xmlns:v="urn:schemas-microsoft-com:vml" Requires="v">
                    <p:oleObj spid="_x0000_s7177" name="公式" r:id="rId15" imgW="8229600" imgH="7010400" progId="Equation.3">
                      <p:embed/>
                    </p:oleObj>
                  </mc:Choice>
                  <mc:Fallback>
                    <p:oleObj name="公式" r:id="rId15" imgW="8229600" imgH="7010400" progId="Equation.3">
                      <p:embed/>
                      <p:pic>
                        <p:nvPicPr>
                          <p:cNvPr id="0" name="图片 7176"/>
                          <p:cNvPicPr>
                            <a:picLocks noChangeAspect="1"/>
                          </p:cNvPicPr>
                          <p:nvPr/>
                        </p:nvPicPr>
                        <p:blipFill>
                          <a:blip r:embed="rId16"/>
                          <a:stretch>
                            <a:fillRect/>
                          </a:stretch>
                        </p:blipFill>
                        <p:spPr>
                          <a:xfrm>
                            <a:off x="6143636" y="4000504"/>
                            <a:ext cx="342900" cy="292100"/>
                          </a:xfrm>
                          <a:prstGeom prst="rect">
                            <a:avLst/>
                          </a:prstGeom>
                          <a:noFill/>
                          <a:ln w="9525">
                            <a:noFill/>
                          </a:ln>
                        </p:spPr>
                      </p:pic>
                    </p:oleObj>
                  </mc:Fallback>
                </mc:AlternateContent>
              </a:graphicData>
            </a:graphic>
          </p:graphicFrame>
        </p:grpSp>
        <p:grpSp>
          <p:nvGrpSpPr>
            <p:cNvPr id="51" name="组合 50"/>
            <p:cNvGrpSpPr/>
            <p:nvPr/>
          </p:nvGrpSpPr>
          <p:grpSpPr>
            <a:xfrm>
              <a:off x="8215338" y="5607859"/>
              <a:ext cx="428628" cy="428628"/>
              <a:chOff x="6072198" y="3929066"/>
              <a:chExt cx="428628" cy="428628"/>
            </a:xfrm>
          </p:grpSpPr>
          <p:sp>
            <p:nvSpPr>
              <p:cNvPr id="52" name="椭圆 51"/>
              <p:cNvSpPr/>
              <p:nvPr/>
            </p:nvSpPr>
            <p:spPr>
              <a:xfrm>
                <a:off x="6072198" y="3929066"/>
                <a:ext cx="428628" cy="42862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dirty="0"/>
              </a:p>
            </p:txBody>
          </p:sp>
          <p:graphicFrame>
            <p:nvGraphicFramePr>
              <p:cNvPr id="53" name="对象 52"/>
              <p:cNvGraphicFramePr>
                <a:graphicFrameLocks noChangeAspect="1"/>
              </p:cNvGraphicFramePr>
              <p:nvPr/>
            </p:nvGraphicFramePr>
            <p:xfrm>
              <a:off x="6143636" y="4000504"/>
              <a:ext cx="342900" cy="292100"/>
            </p:xfrm>
            <a:graphic>
              <a:graphicData uri="http://schemas.openxmlformats.org/presentationml/2006/ole">
                <mc:AlternateContent xmlns:mc="http://schemas.openxmlformats.org/markup-compatibility/2006">
                  <mc:Choice xmlns:v="urn:schemas-microsoft-com:vml" Requires="v">
                    <p:oleObj spid="_x0000_s7178" name="公式" r:id="rId17" imgW="8229600" imgH="7010400" progId="Equation.3">
                      <p:embed/>
                    </p:oleObj>
                  </mc:Choice>
                  <mc:Fallback>
                    <p:oleObj name="公式" r:id="rId17" imgW="8229600" imgH="7010400" progId="Equation.3">
                      <p:embed/>
                      <p:pic>
                        <p:nvPicPr>
                          <p:cNvPr id="0" name="图片 7177"/>
                          <p:cNvPicPr>
                            <a:picLocks noChangeAspect="1"/>
                          </p:cNvPicPr>
                          <p:nvPr/>
                        </p:nvPicPr>
                        <p:blipFill>
                          <a:blip r:embed="rId18"/>
                          <a:stretch>
                            <a:fillRect/>
                          </a:stretch>
                        </p:blipFill>
                        <p:spPr>
                          <a:xfrm>
                            <a:off x="6143636" y="4000504"/>
                            <a:ext cx="342900" cy="292100"/>
                          </a:xfrm>
                          <a:prstGeom prst="rect">
                            <a:avLst/>
                          </a:prstGeom>
                          <a:noFill/>
                          <a:ln w="9525">
                            <a:noFill/>
                          </a:ln>
                        </p:spPr>
                      </p:pic>
                    </p:oleObj>
                  </mc:Fallback>
                </mc:AlternateContent>
              </a:graphicData>
            </a:graphic>
          </p:graphicFrame>
        </p:grpSp>
        <p:sp>
          <p:nvSpPr>
            <p:cNvPr id="56" name="椭圆 55"/>
            <p:cNvSpPr/>
            <p:nvPr/>
          </p:nvSpPr>
          <p:spPr>
            <a:xfrm>
              <a:off x="4286248" y="6215082"/>
              <a:ext cx="428628"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smtClean="0"/>
                <a:t>1</a:t>
              </a:r>
              <a:endParaRPr lang="zh-CN" altLang="en-US" dirty="0"/>
            </a:p>
          </p:txBody>
        </p:sp>
        <p:sp>
          <p:nvSpPr>
            <p:cNvPr id="57" name="椭圆 56"/>
            <p:cNvSpPr/>
            <p:nvPr/>
          </p:nvSpPr>
          <p:spPr>
            <a:xfrm>
              <a:off x="5000628" y="6215082"/>
              <a:ext cx="428628"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smtClean="0"/>
                <a:t>2</a:t>
              </a:r>
              <a:endParaRPr lang="zh-CN" altLang="en-US" dirty="0"/>
            </a:p>
          </p:txBody>
        </p:sp>
        <p:sp>
          <p:nvSpPr>
            <p:cNvPr id="58" name="椭圆 57"/>
            <p:cNvSpPr/>
            <p:nvPr/>
          </p:nvSpPr>
          <p:spPr>
            <a:xfrm>
              <a:off x="5715008" y="6215082"/>
              <a:ext cx="428628"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smtClean="0"/>
                <a:t>3</a:t>
              </a:r>
              <a:endParaRPr lang="zh-CN" altLang="en-US" dirty="0"/>
            </a:p>
          </p:txBody>
        </p:sp>
        <p:sp>
          <p:nvSpPr>
            <p:cNvPr id="59" name="椭圆 58"/>
            <p:cNvSpPr/>
            <p:nvPr/>
          </p:nvSpPr>
          <p:spPr>
            <a:xfrm>
              <a:off x="6429388" y="6215082"/>
              <a:ext cx="428628"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smtClean="0"/>
                <a:t>4</a:t>
              </a:r>
              <a:endParaRPr lang="zh-CN" altLang="en-US" dirty="0"/>
            </a:p>
          </p:txBody>
        </p:sp>
        <p:sp>
          <p:nvSpPr>
            <p:cNvPr id="60" name="椭圆 59"/>
            <p:cNvSpPr/>
            <p:nvPr/>
          </p:nvSpPr>
          <p:spPr>
            <a:xfrm>
              <a:off x="7143768" y="6215082"/>
              <a:ext cx="428628"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smtClean="0"/>
                <a:t>5</a:t>
              </a:r>
              <a:endParaRPr lang="zh-CN" altLang="en-US" dirty="0"/>
            </a:p>
          </p:txBody>
        </p:sp>
        <p:sp>
          <p:nvSpPr>
            <p:cNvPr id="61" name="椭圆 60"/>
            <p:cNvSpPr/>
            <p:nvPr/>
          </p:nvSpPr>
          <p:spPr>
            <a:xfrm>
              <a:off x="7858148" y="6215082"/>
              <a:ext cx="428628"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smtClean="0"/>
                <a:t>6</a:t>
              </a:r>
              <a:endParaRPr lang="zh-CN" altLang="en-US" dirty="0"/>
            </a:p>
          </p:txBody>
        </p:sp>
        <p:sp>
          <p:nvSpPr>
            <p:cNvPr id="62" name="椭圆 61"/>
            <p:cNvSpPr/>
            <p:nvPr/>
          </p:nvSpPr>
          <p:spPr>
            <a:xfrm>
              <a:off x="8572528" y="6215082"/>
              <a:ext cx="428628"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smtClean="0"/>
                <a:t>7</a:t>
              </a:r>
              <a:endParaRPr lang="zh-CN" altLang="en-US" dirty="0"/>
            </a:p>
          </p:txBody>
        </p:sp>
        <p:cxnSp>
          <p:nvCxnSpPr>
            <p:cNvPr id="64" name="直接箭头连接符 63"/>
            <p:cNvCxnSpPr>
              <a:stCxn id="55" idx="7"/>
              <a:endCxn id="43" idx="3"/>
            </p:cNvCxnSpPr>
            <p:nvPr/>
          </p:nvCxnSpPr>
          <p:spPr>
            <a:xfrm rot="5400000" flipH="1" flipV="1">
              <a:off x="3884147" y="6027295"/>
              <a:ext cx="304137" cy="1969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6" name="直接箭头连接符 65"/>
            <p:cNvCxnSpPr>
              <a:stCxn id="56" idx="0"/>
              <a:endCxn id="43" idx="4"/>
            </p:cNvCxnSpPr>
            <p:nvPr/>
          </p:nvCxnSpPr>
          <p:spPr>
            <a:xfrm rot="16200000" flipV="1">
              <a:off x="4304108" y="6018628"/>
              <a:ext cx="178595" cy="2143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8" name="直接箭头连接符 67"/>
            <p:cNvCxnSpPr>
              <a:stCxn id="57" idx="7"/>
              <a:endCxn id="46" idx="3"/>
            </p:cNvCxnSpPr>
            <p:nvPr/>
          </p:nvCxnSpPr>
          <p:spPr>
            <a:xfrm rot="5400000" flipH="1" flipV="1">
              <a:off x="5289094" y="6051108"/>
              <a:ext cx="304137" cy="1493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0" name="直接箭头连接符 69"/>
            <p:cNvCxnSpPr>
              <a:stCxn id="58" idx="0"/>
              <a:endCxn id="46" idx="4"/>
            </p:cNvCxnSpPr>
            <p:nvPr/>
          </p:nvCxnSpPr>
          <p:spPr>
            <a:xfrm rot="16200000" flipV="1">
              <a:off x="5709056" y="5994815"/>
              <a:ext cx="178595" cy="26193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2" name="直接箭头连接符 71"/>
            <p:cNvCxnSpPr>
              <a:stCxn id="59" idx="7"/>
              <a:endCxn id="49" idx="4"/>
            </p:cNvCxnSpPr>
            <p:nvPr/>
          </p:nvCxnSpPr>
          <p:spPr>
            <a:xfrm rot="5400000" flipH="1" flipV="1">
              <a:off x="6801198" y="6030534"/>
              <a:ext cx="241366" cy="25327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4" name="直接箭头连接符 73"/>
            <p:cNvCxnSpPr>
              <a:stCxn id="60" idx="0"/>
              <a:endCxn id="49" idx="4"/>
            </p:cNvCxnSpPr>
            <p:nvPr/>
          </p:nvCxnSpPr>
          <p:spPr>
            <a:xfrm rot="16200000" flipV="1">
              <a:off x="7114003" y="5971003"/>
              <a:ext cx="178595" cy="3095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8" name="直接箭头连接符 77"/>
            <p:cNvCxnSpPr>
              <a:stCxn id="61" idx="0"/>
              <a:endCxn id="52" idx="3"/>
            </p:cNvCxnSpPr>
            <p:nvPr/>
          </p:nvCxnSpPr>
          <p:spPr>
            <a:xfrm rot="5400000" flipH="1" flipV="1">
              <a:off x="8054602" y="5991576"/>
              <a:ext cx="241366" cy="20564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0" name="直接箭头连接符 79"/>
            <p:cNvCxnSpPr>
              <a:stCxn id="62" idx="1"/>
              <a:endCxn id="52" idx="4"/>
            </p:cNvCxnSpPr>
            <p:nvPr/>
          </p:nvCxnSpPr>
          <p:spPr>
            <a:xfrm rot="16200000" flipV="1">
              <a:off x="8411793" y="6054346"/>
              <a:ext cx="241366" cy="20564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2" name="直接箭头连接符 81"/>
            <p:cNvCxnSpPr>
              <a:stCxn id="43" idx="7"/>
              <a:endCxn id="37" idx="3"/>
            </p:cNvCxnSpPr>
            <p:nvPr/>
          </p:nvCxnSpPr>
          <p:spPr>
            <a:xfrm rot="5400000" flipH="1" flipV="1">
              <a:off x="4509229" y="5187898"/>
              <a:ext cx="411294" cy="5541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4" name="直接箭头连接符 83"/>
            <p:cNvCxnSpPr>
              <a:endCxn id="37" idx="4"/>
            </p:cNvCxnSpPr>
            <p:nvPr/>
          </p:nvCxnSpPr>
          <p:spPr>
            <a:xfrm rot="10800000">
              <a:off x="5143504" y="5322108"/>
              <a:ext cx="428628" cy="39290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6" name="直接箭头连接符 85"/>
            <p:cNvCxnSpPr/>
            <p:nvPr/>
          </p:nvCxnSpPr>
          <p:spPr>
            <a:xfrm rot="5400000" flipH="1" flipV="1">
              <a:off x="7108049" y="5393545"/>
              <a:ext cx="285752" cy="2143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8" name="直接箭头连接符 87"/>
            <p:cNvCxnSpPr>
              <a:endCxn id="40" idx="5"/>
            </p:cNvCxnSpPr>
            <p:nvPr/>
          </p:nvCxnSpPr>
          <p:spPr>
            <a:xfrm rot="10800000">
              <a:off x="7581064" y="5259336"/>
              <a:ext cx="705713" cy="3842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0" name="直接箭头连接符 89"/>
            <p:cNvCxnSpPr>
              <a:endCxn id="33" idx="3"/>
            </p:cNvCxnSpPr>
            <p:nvPr/>
          </p:nvCxnSpPr>
          <p:spPr>
            <a:xfrm flipV="1">
              <a:off x="5357818" y="4652113"/>
              <a:ext cx="777151" cy="34852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2" name="直接箭头连接符 91"/>
            <p:cNvCxnSpPr>
              <a:stCxn id="40" idx="2"/>
              <a:endCxn id="33" idx="5"/>
            </p:cNvCxnSpPr>
            <p:nvPr/>
          </p:nvCxnSpPr>
          <p:spPr>
            <a:xfrm rot="10800000">
              <a:off x="6438056" y="4652113"/>
              <a:ext cx="777151" cy="4556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802" name="Rectangle 2"/>
          <p:cNvSpPr>
            <a:spLocks noGrp="1" noChangeArrowheads="1"/>
          </p:cNvSpPr>
          <p:nvPr>
            <p:ph type="title"/>
          </p:nvPr>
        </p:nvSpPr>
        <p:spPr>
          <a:xfrm>
            <a:off x="574675" y="500042"/>
            <a:ext cx="7918450" cy="528637"/>
          </a:xfrm>
        </p:spPr>
        <p:txBody>
          <a:bodyPr>
            <a:normAutofit fontScale="90000"/>
          </a:bodyPr>
          <a:lstStyle/>
          <a:p>
            <a:pPr eaLnBrk="1" fontAlgn="auto" hangingPunct="1">
              <a:spcAft>
                <a:spcPts val="0"/>
              </a:spcAft>
              <a:defRPr/>
            </a:pPr>
            <a:r>
              <a:rPr lang="zh-CN" altLang="en-US" sz="3200" b="1" dirty="0" smtClean="0">
                <a:solidFill>
                  <a:schemeClr val="tx2">
                    <a:satMod val="200000"/>
                  </a:schemeClr>
                </a:solidFill>
              </a:rPr>
              <a:t>相关性</a:t>
            </a:r>
            <a:r>
              <a:rPr lang="zh-CN" altLang="en-US" sz="3200" b="1" dirty="0">
                <a:solidFill>
                  <a:schemeClr val="tx2">
                    <a:satMod val="200000"/>
                  </a:schemeClr>
                </a:solidFill>
              </a:rPr>
              <a:t>与可并行化</a:t>
            </a:r>
            <a:endParaRPr lang="en-US" altLang="ko-KR" sz="3200" b="1" dirty="0">
              <a:solidFill>
                <a:schemeClr val="tx2">
                  <a:satMod val="200000"/>
                </a:schemeClr>
              </a:solidFill>
            </a:endParaRPr>
          </a:p>
        </p:txBody>
      </p:sp>
      <p:sp>
        <p:nvSpPr>
          <p:cNvPr id="35843" name="Rectangle 3"/>
          <p:cNvSpPr>
            <a:spLocks noGrp="1" noChangeArrowheads="1"/>
          </p:cNvSpPr>
          <p:nvPr>
            <p:ph idx="1"/>
          </p:nvPr>
        </p:nvSpPr>
        <p:spPr>
          <a:xfrm>
            <a:off x="428596" y="2000240"/>
            <a:ext cx="8215370" cy="3448050"/>
          </a:xfrm>
        </p:spPr>
        <p:txBody>
          <a:bodyPr lIns="63500"/>
          <a:lstStyle/>
          <a:p>
            <a:pPr marL="533400" indent="-533400" algn="just" eaLnBrk="1" hangingPunct="1">
              <a:lnSpc>
                <a:spcPct val="80000"/>
              </a:lnSpc>
              <a:buClr>
                <a:schemeClr val="tx1"/>
              </a:buClr>
            </a:pPr>
            <a:r>
              <a:rPr lang="zh-CN" altLang="en-US" sz="2800" b="1" dirty="0" smtClean="0">
                <a:latin typeface="Comic Sans MS" panose="030F0702030302020204" pitchFamily="66" charset="0"/>
              </a:rPr>
              <a:t>伯恩斯坦准则</a:t>
            </a:r>
            <a:endParaRPr lang="zh-CN" altLang="en-US" sz="2800" b="1" dirty="0" smtClean="0">
              <a:latin typeface="Comic Sans MS" panose="030F0702030302020204" pitchFamily="66" charset="0"/>
            </a:endParaRPr>
          </a:p>
          <a:p>
            <a:pPr marL="533400" indent="-533400" algn="just" eaLnBrk="1" hangingPunct="1">
              <a:lnSpc>
                <a:spcPct val="80000"/>
              </a:lnSpc>
              <a:buFont typeface="Wingdings" panose="05000000000000000000" pitchFamily="2" charset="2"/>
              <a:buNone/>
            </a:pPr>
            <a:endParaRPr lang="zh-CN" altLang="en-US" sz="2400" dirty="0" smtClean="0">
              <a:latin typeface="Comic Sans MS" panose="030F0702030302020204" pitchFamily="66" charset="0"/>
              <a:ea typeface="Arial Unicode MS" panose="020B0604020202020204" pitchFamily="34" charset="-122"/>
              <a:cs typeface="Arial Unicode MS" panose="020B0604020202020204" pitchFamily="34" charset="-122"/>
            </a:endParaRPr>
          </a:p>
          <a:p>
            <a:pPr marL="971550" lvl="1" indent="-457200" algn="just" eaLnBrk="1" hangingPunct="1">
              <a:lnSpc>
                <a:spcPct val="80000"/>
              </a:lnSpc>
            </a:pPr>
            <a:r>
              <a:rPr lang="en-US" altLang="zh-CN" sz="2400" dirty="0" smtClean="0">
                <a:latin typeface="Comic Sans MS" panose="030F0702030302020204" pitchFamily="66" charset="0"/>
                <a:ea typeface="Arial Unicode MS" panose="020B0604020202020204" pitchFamily="34" charset="-122"/>
                <a:cs typeface="Arial Unicode MS" panose="020B0604020202020204" pitchFamily="34" charset="-122"/>
              </a:rPr>
              <a:t>I1∩O2</a:t>
            </a:r>
            <a:r>
              <a:rPr lang="zh-CN" altLang="en-US" sz="2400" dirty="0" smtClean="0">
                <a:latin typeface="Comic Sans MS" panose="030F0702030302020204" pitchFamily="66" charset="0"/>
              </a:rPr>
              <a:t>＝</a:t>
            </a:r>
            <a:r>
              <a:rPr lang="en-US" altLang="zh-CN" sz="2400" dirty="0" smtClean="0">
                <a:latin typeface="Comic Sans MS" panose="030F0702030302020204" pitchFamily="66" charset="0"/>
              </a:rPr>
              <a:t>Φ</a:t>
            </a:r>
            <a:r>
              <a:rPr lang="zh-CN" altLang="en-US" sz="2400" dirty="0" smtClean="0">
                <a:latin typeface="Comic Sans MS" panose="030F0702030302020204" pitchFamily="66" charset="0"/>
              </a:rPr>
              <a:t>，即</a:t>
            </a:r>
            <a:r>
              <a:rPr lang="en-US" altLang="zh-CN" sz="2400" dirty="0" smtClean="0">
                <a:latin typeface="Comic Sans MS" panose="030F0702030302020204" pitchFamily="66" charset="0"/>
              </a:rPr>
              <a:t>P1</a:t>
            </a:r>
            <a:r>
              <a:rPr lang="zh-CN" altLang="en-US" sz="2400" dirty="0" smtClean="0">
                <a:latin typeface="Comic Sans MS" panose="030F0702030302020204" pitchFamily="66" charset="0"/>
              </a:rPr>
              <a:t>的输入变量集与</a:t>
            </a:r>
            <a:r>
              <a:rPr lang="en-US" altLang="zh-CN" sz="2400" dirty="0" smtClean="0">
                <a:latin typeface="Comic Sans MS" panose="030F0702030302020204" pitchFamily="66" charset="0"/>
              </a:rPr>
              <a:t>P2</a:t>
            </a:r>
            <a:r>
              <a:rPr lang="zh-CN" altLang="en-US" sz="2400" dirty="0" smtClean="0">
                <a:latin typeface="Comic Sans MS" panose="030F0702030302020204" pitchFamily="66" charset="0"/>
              </a:rPr>
              <a:t>的输出变量集不相交；</a:t>
            </a:r>
            <a:endParaRPr lang="zh-CN" altLang="en-US" sz="2400" dirty="0" smtClean="0">
              <a:latin typeface="Comic Sans MS" panose="030F0702030302020204" pitchFamily="66" charset="0"/>
            </a:endParaRPr>
          </a:p>
          <a:p>
            <a:pPr marL="971550" lvl="1" indent="-457200" algn="just" eaLnBrk="1" hangingPunct="1">
              <a:lnSpc>
                <a:spcPct val="80000"/>
              </a:lnSpc>
            </a:pPr>
            <a:r>
              <a:rPr lang="en-US" altLang="zh-CN" sz="2400" dirty="0" smtClean="0">
                <a:latin typeface="Comic Sans MS" panose="030F0702030302020204" pitchFamily="66" charset="0"/>
              </a:rPr>
              <a:t>I2∩O1</a:t>
            </a:r>
            <a:r>
              <a:rPr lang="zh-CN" altLang="en-US" sz="2400" dirty="0" smtClean="0">
                <a:latin typeface="Comic Sans MS" panose="030F0702030302020204" pitchFamily="66" charset="0"/>
              </a:rPr>
              <a:t>＝</a:t>
            </a:r>
            <a:r>
              <a:rPr lang="en-US" altLang="zh-CN" sz="2400" dirty="0" smtClean="0">
                <a:latin typeface="Comic Sans MS" panose="030F0702030302020204" pitchFamily="66" charset="0"/>
              </a:rPr>
              <a:t>Φ</a:t>
            </a:r>
            <a:r>
              <a:rPr lang="zh-CN" altLang="en-US" sz="2400" dirty="0" smtClean="0">
                <a:latin typeface="Comic Sans MS" panose="030F0702030302020204" pitchFamily="66" charset="0"/>
              </a:rPr>
              <a:t>，即</a:t>
            </a:r>
            <a:r>
              <a:rPr lang="en-US" altLang="zh-CN" sz="2400" dirty="0" smtClean="0">
                <a:latin typeface="Comic Sans MS" panose="030F0702030302020204" pitchFamily="66" charset="0"/>
              </a:rPr>
              <a:t>P2</a:t>
            </a:r>
            <a:r>
              <a:rPr lang="zh-CN" altLang="en-US" sz="2400" dirty="0" smtClean="0">
                <a:latin typeface="Comic Sans MS" panose="030F0702030302020204" pitchFamily="66" charset="0"/>
              </a:rPr>
              <a:t>的输入变量集与</a:t>
            </a:r>
            <a:r>
              <a:rPr lang="en-US" altLang="zh-CN" sz="2400" dirty="0" smtClean="0">
                <a:latin typeface="Comic Sans MS" panose="030F0702030302020204" pitchFamily="66" charset="0"/>
              </a:rPr>
              <a:t>P1</a:t>
            </a:r>
            <a:r>
              <a:rPr lang="zh-CN" altLang="en-US" sz="2400" dirty="0" smtClean="0">
                <a:latin typeface="Comic Sans MS" panose="030F0702030302020204" pitchFamily="66" charset="0"/>
              </a:rPr>
              <a:t>的输出变量集不相交；</a:t>
            </a:r>
            <a:endParaRPr lang="zh-CN" altLang="en-US" sz="2400" dirty="0" smtClean="0">
              <a:latin typeface="Comic Sans MS" panose="030F0702030302020204" pitchFamily="66" charset="0"/>
            </a:endParaRPr>
          </a:p>
          <a:p>
            <a:pPr marL="971550" lvl="1" indent="-457200" algn="just" eaLnBrk="1" hangingPunct="1">
              <a:lnSpc>
                <a:spcPct val="80000"/>
              </a:lnSpc>
            </a:pPr>
            <a:r>
              <a:rPr lang="en-US" altLang="zh-CN" sz="2400" dirty="0" smtClean="0">
                <a:latin typeface="Comic Sans MS" panose="030F0702030302020204" pitchFamily="66" charset="0"/>
              </a:rPr>
              <a:t>O1∩O2</a:t>
            </a:r>
            <a:r>
              <a:rPr lang="zh-CN" altLang="en-US" sz="2400" dirty="0" smtClean="0">
                <a:latin typeface="Comic Sans MS" panose="030F0702030302020204" pitchFamily="66" charset="0"/>
              </a:rPr>
              <a:t>＝</a:t>
            </a:r>
            <a:r>
              <a:rPr lang="en-US" altLang="zh-CN" sz="2400" dirty="0" smtClean="0">
                <a:latin typeface="Comic Sans MS" panose="030F0702030302020204" pitchFamily="66" charset="0"/>
              </a:rPr>
              <a:t>Φ</a:t>
            </a:r>
            <a:r>
              <a:rPr lang="zh-CN" altLang="en-US" sz="2400" dirty="0" smtClean="0">
                <a:latin typeface="Comic Sans MS" panose="030F0702030302020204" pitchFamily="66" charset="0"/>
              </a:rPr>
              <a:t>，即</a:t>
            </a:r>
            <a:r>
              <a:rPr lang="en-US" altLang="zh-CN" sz="2400" dirty="0" smtClean="0">
                <a:latin typeface="Comic Sans MS" panose="030F0702030302020204" pitchFamily="66" charset="0"/>
              </a:rPr>
              <a:t>P1</a:t>
            </a:r>
            <a:r>
              <a:rPr lang="zh-CN" altLang="en-US" sz="2400" dirty="0" smtClean="0">
                <a:latin typeface="Comic Sans MS" panose="030F0702030302020204" pitchFamily="66" charset="0"/>
              </a:rPr>
              <a:t>和</a:t>
            </a:r>
            <a:r>
              <a:rPr lang="en-US" altLang="zh-CN" sz="2400" dirty="0" smtClean="0">
                <a:latin typeface="Comic Sans MS" panose="030F0702030302020204" pitchFamily="66" charset="0"/>
              </a:rPr>
              <a:t>P2</a:t>
            </a:r>
            <a:r>
              <a:rPr lang="zh-CN" altLang="en-US" sz="2400" dirty="0" smtClean="0">
                <a:latin typeface="Comic Sans MS" panose="030F0702030302020204" pitchFamily="66" charset="0"/>
              </a:rPr>
              <a:t>的输出变量集不相交</a:t>
            </a:r>
            <a:endParaRPr lang="en-US" altLang="zh-CN" sz="2400" dirty="0" smtClean="0">
              <a:latin typeface="Comic Sans MS" panose="030F0702030302020204" pitchFamily="66" charset="0"/>
            </a:endParaRPr>
          </a:p>
          <a:p>
            <a:pPr marL="1371600" lvl="2" indent="-457200" algn="just" eaLnBrk="1" hangingPunct="1">
              <a:lnSpc>
                <a:spcPct val="80000"/>
              </a:lnSpc>
            </a:pPr>
            <a:endParaRPr lang="en-US" altLang="zh-CN" sz="2000" dirty="0" smtClean="0">
              <a:latin typeface="Comic Sans MS" panose="030F0702030302020204" pitchFamily="66" charset="0"/>
            </a:endParaRPr>
          </a:p>
          <a:p>
            <a:pPr marL="533400" indent="-533400" algn="just" eaLnBrk="1" hangingPunct="1">
              <a:lnSpc>
                <a:spcPct val="80000"/>
              </a:lnSpc>
              <a:buClr>
                <a:schemeClr val="tx1"/>
              </a:buClr>
            </a:pPr>
            <a:r>
              <a:rPr lang="zh-CN" altLang="en-US" sz="2800" b="1" dirty="0" smtClean="0">
                <a:latin typeface="Comic Sans MS" panose="030F0702030302020204" pitchFamily="66" charset="0"/>
              </a:rPr>
              <a:t>可并行处理</a:t>
            </a:r>
            <a:endParaRPr lang="zh-CN" altLang="en-US" sz="2800" b="1" dirty="0" smtClean="0">
              <a:latin typeface="Comic Sans MS" panose="030F0702030302020204" pitchFamily="66" charset="0"/>
            </a:endParaRP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90178" name="Rectangle 2"/>
          <p:cNvSpPr>
            <a:spLocks noGrp="1" noChangeArrowheads="1"/>
          </p:cNvSpPr>
          <p:nvPr>
            <p:ph type="title"/>
          </p:nvPr>
        </p:nvSpPr>
        <p:spPr>
          <a:xfrm>
            <a:off x="500034" y="500042"/>
            <a:ext cx="7848600" cy="571504"/>
          </a:xfrm>
        </p:spPr>
        <p:txBody>
          <a:bodyPr>
            <a:normAutofit fontScale="90000"/>
          </a:bodyPr>
          <a:lstStyle/>
          <a:p>
            <a:r>
              <a:rPr lang="zh-CN" altLang="en-US" sz="4400" dirty="0">
                <a:latin typeface="华文新魏" panose="02010800040101010101" pitchFamily="2" charset="-122"/>
                <a:ea typeface="华文新魏" panose="02010800040101010101" pitchFamily="2" charset="-122"/>
              </a:rPr>
              <a:t>结构化通讯</a:t>
            </a:r>
            <a:endParaRPr lang="zh-CN" altLang="en-US" sz="4400" dirty="0">
              <a:latin typeface="华文新魏" panose="02010800040101010101" pitchFamily="2" charset="-122"/>
              <a:ea typeface="华文新魏" panose="02010800040101010101" pitchFamily="2" charset="-122"/>
            </a:endParaRPr>
          </a:p>
        </p:txBody>
      </p:sp>
      <p:sp>
        <p:nvSpPr>
          <p:cNvPr id="690179" name="Rectangle 3"/>
          <p:cNvSpPr>
            <a:spLocks noGrp="1" noChangeArrowheads="1"/>
          </p:cNvSpPr>
          <p:nvPr>
            <p:ph type="body" idx="1"/>
          </p:nvPr>
        </p:nvSpPr>
        <p:spPr>
          <a:xfrm>
            <a:off x="571472" y="1571612"/>
            <a:ext cx="7921625" cy="4752975"/>
          </a:xfrm>
        </p:spPr>
        <p:txBody>
          <a:bodyPr/>
          <a:lstStyle/>
          <a:p>
            <a:r>
              <a:rPr lang="zh-CN" altLang="en-US" sz="3200">
                <a:latin typeface="华文新魏" panose="02010800040101010101" pitchFamily="2" charset="-122"/>
                <a:ea typeface="华文新魏" panose="02010800040101010101" pitchFamily="2" charset="-122"/>
              </a:rPr>
              <a:t>每个任务的通讯模式是相同的；</a:t>
            </a:r>
            <a:endParaRPr lang="zh-CN" altLang="en-US" sz="3200">
              <a:latin typeface="华文新魏" panose="02010800040101010101" pitchFamily="2" charset="-122"/>
              <a:ea typeface="华文新魏" panose="02010800040101010101" pitchFamily="2" charset="-122"/>
            </a:endParaRPr>
          </a:p>
          <a:p>
            <a:r>
              <a:rPr lang="zh-CN" altLang="en-US" sz="3200">
                <a:latin typeface="华文新魏" panose="02010800040101010101" pitchFamily="2" charset="-122"/>
                <a:ea typeface="华文新魏" panose="02010800040101010101" pitchFamily="2" charset="-122"/>
              </a:rPr>
              <a:t>下面是否存在一个相同通讯模式？</a:t>
            </a:r>
            <a:endParaRPr lang="zh-CN" altLang="en-US" sz="3200">
              <a:latin typeface="华文新魏" panose="02010800040101010101" pitchFamily="2" charset="-122"/>
              <a:ea typeface="华文新魏" panose="02010800040101010101" pitchFamily="2" charset="-122"/>
            </a:endParaRPr>
          </a:p>
        </p:txBody>
      </p:sp>
      <p:grpSp>
        <p:nvGrpSpPr>
          <p:cNvPr id="2" name="Group 4"/>
          <p:cNvGrpSpPr/>
          <p:nvPr/>
        </p:nvGrpSpPr>
        <p:grpSpPr bwMode="auto">
          <a:xfrm>
            <a:off x="1258888" y="3068638"/>
            <a:ext cx="3379787" cy="2994025"/>
            <a:chOff x="3360" y="2304"/>
            <a:chExt cx="2129" cy="1886"/>
          </a:xfrm>
        </p:grpSpPr>
        <p:sp>
          <p:nvSpPr>
            <p:cNvPr id="690181" name="Oval 5"/>
            <p:cNvSpPr>
              <a:spLocks noChangeArrowheads="1"/>
            </p:cNvSpPr>
            <p:nvPr/>
          </p:nvSpPr>
          <p:spPr bwMode="auto">
            <a:xfrm>
              <a:off x="3775" y="2668"/>
              <a:ext cx="110" cy="116"/>
            </a:xfrm>
            <a:prstGeom prst="ellipse">
              <a:avLst/>
            </a:prstGeom>
            <a:solidFill>
              <a:schemeClr val="tx1"/>
            </a:solidFill>
            <a:ln w="9525">
              <a:solidFill>
                <a:schemeClr val="tx1"/>
              </a:solidFill>
              <a:round/>
            </a:ln>
            <a:effectLst/>
          </p:spPr>
          <p:txBody>
            <a:bodyPr wrap="none" anchor="ctr"/>
            <a:lstStyle/>
            <a:p>
              <a:endParaRPr lang="zh-CN" altLang="en-US"/>
            </a:p>
          </p:txBody>
        </p:sp>
        <p:sp>
          <p:nvSpPr>
            <p:cNvPr id="690182" name="Oval 6"/>
            <p:cNvSpPr>
              <a:spLocks noChangeArrowheads="1"/>
            </p:cNvSpPr>
            <p:nvPr/>
          </p:nvSpPr>
          <p:spPr bwMode="auto">
            <a:xfrm>
              <a:off x="4161" y="2668"/>
              <a:ext cx="111" cy="116"/>
            </a:xfrm>
            <a:prstGeom prst="ellipse">
              <a:avLst/>
            </a:prstGeom>
            <a:solidFill>
              <a:schemeClr val="tx1"/>
            </a:solidFill>
            <a:ln w="9525">
              <a:solidFill>
                <a:schemeClr val="tx1"/>
              </a:solidFill>
              <a:round/>
            </a:ln>
            <a:effectLst/>
          </p:spPr>
          <p:txBody>
            <a:bodyPr wrap="none" anchor="ctr"/>
            <a:lstStyle/>
            <a:p>
              <a:endParaRPr lang="zh-CN" altLang="en-US"/>
            </a:p>
          </p:txBody>
        </p:sp>
        <p:sp>
          <p:nvSpPr>
            <p:cNvPr id="690183" name="Oval 7"/>
            <p:cNvSpPr>
              <a:spLocks noChangeArrowheads="1"/>
            </p:cNvSpPr>
            <p:nvPr/>
          </p:nvSpPr>
          <p:spPr bwMode="auto">
            <a:xfrm>
              <a:off x="3360" y="2668"/>
              <a:ext cx="111" cy="116"/>
            </a:xfrm>
            <a:prstGeom prst="ellipse">
              <a:avLst/>
            </a:prstGeom>
            <a:solidFill>
              <a:schemeClr val="tx1"/>
            </a:solidFill>
            <a:ln w="9525">
              <a:solidFill>
                <a:schemeClr val="tx1"/>
              </a:solidFill>
              <a:round/>
            </a:ln>
            <a:effectLst/>
          </p:spPr>
          <p:txBody>
            <a:bodyPr wrap="none" anchor="ctr"/>
            <a:lstStyle/>
            <a:p>
              <a:endParaRPr lang="zh-CN" altLang="en-US"/>
            </a:p>
          </p:txBody>
        </p:sp>
        <p:sp>
          <p:nvSpPr>
            <p:cNvPr id="690184" name="Oval 8"/>
            <p:cNvSpPr>
              <a:spLocks noChangeArrowheads="1"/>
            </p:cNvSpPr>
            <p:nvPr/>
          </p:nvSpPr>
          <p:spPr bwMode="auto">
            <a:xfrm>
              <a:off x="3775" y="3017"/>
              <a:ext cx="110" cy="117"/>
            </a:xfrm>
            <a:prstGeom prst="ellipse">
              <a:avLst/>
            </a:prstGeom>
            <a:solidFill>
              <a:schemeClr val="tx1"/>
            </a:solidFill>
            <a:ln w="9525">
              <a:solidFill>
                <a:schemeClr val="tx1"/>
              </a:solidFill>
              <a:round/>
            </a:ln>
            <a:effectLst/>
          </p:spPr>
          <p:txBody>
            <a:bodyPr wrap="none" anchor="ctr"/>
            <a:lstStyle/>
            <a:p>
              <a:endParaRPr lang="zh-CN" altLang="en-US"/>
            </a:p>
          </p:txBody>
        </p:sp>
        <p:sp>
          <p:nvSpPr>
            <p:cNvPr id="690185" name="Oval 9"/>
            <p:cNvSpPr>
              <a:spLocks noChangeArrowheads="1"/>
            </p:cNvSpPr>
            <p:nvPr/>
          </p:nvSpPr>
          <p:spPr bwMode="auto">
            <a:xfrm>
              <a:off x="3775" y="2318"/>
              <a:ext cx="110" cy="117"/>
            </a:xfrm>
            <a:prstGeom prst="ellipse">
              <a:avLst/>
            </a:prstGeom>
            <a:solidFill>
              <a:schemeClr val="tx1"/>
            </a:solidFill>
            <a:ln w="9525">
              <a:solidFill>
                <a:schemeClr val="tx1"/>
              </a:solidFill>
              <a:round/>
            </a:ln>
            <a:effectLst/>
          </p:spPr>
          <p:txBody>
            <a:bodyPr wrap="none" anchor="ctr"/>
            <a:lstStyle/>
            <a:p>
              <a:endParaRPr lang="zh-CN" altLang="en-US"/>
            </a:p>
          </p:txBody>
        </p:sp>
        <p:sp>
          <p:nvSpPr>
            <p:cNvPr id="690186" name="Oval 10"/>
            <p:cNvSpPr>
              <a:spLocks noChangeArrowheads="1"/>
            </p:cNvSpPr>
            <p:nvPr/>
          </p:nvSpPr>
          <p:spPr bwMode="auto">
            <a:xfrm>
              <a:off x="3360" y="2318"/>
              <a:ext cx="111" cy="117"/>
            </a:xfrm>
            <a:prstGeom prst="ellipse">
              <a:avLst/>
            </a:prstGeom>
            <a:solidFill>
              <a:schemeClr val="tx1"/>
            </a:solidFill>
            <a:ln w="9525">
              <a:solidFill>
                <a:schemeClr val="tx1"/>
              </a:solidFill>
              <a:round/>
            </a:ln>
            <a:effectLst/>
          </p:spPr>
          <p:txBody>
            <a:bodyPr wrap="none" anchor="ctr"/>
            <a:lstStyle/>
            <a:p>
              <a:endParaRPr lang="zh-CN" altLang="en-US"/>
            </a:p>
          </p:txBody>
        </p:sp>
        <p:sp>
          <p:nvSpPr>
            <p:cNvPr id="690187" name="Oval 11"/>
            <p:cNvSpPr>
              <a:spLocks noChangeArrowheads="1"/>
            </p:cNvSpPr>
            <p:nvPr/>
          </p:nvSpPr>
          <p:spPr bwMode="auto">
            <a:xfrm>
              <a:off x="4161" y="3017"/>
              <a:ext cx="111" cy="117"/>
            </a:xfrm>
            <a:prstGeom prst="ellipse">
              <a:avLst/>
            </a:prstGeom>
            <a:solidFill>
              <a:schemeClr val="tx1"/>
            </a:solidFill>
            <a:ln w="9525">
              <a:solidFill>
                <a:schemeClr val="tx1"/>
              </a:solidFill>
              <a:round/>
            </a:ln>
            <a:effectLst/>
          </p:spPr>
          <p:txBody>
            <a:bodyPr wrap="none" anchor="ctr"/>
            <a:lstStyle/>
            <a:p>
              <a:endParaRPr lang="zh-CN" altLang="en-US"/>
            </a:p>
          </p:txBody>
        </p:sp>
        <p:sp>
          <p:nvSpPr>
            <p:cNvPr id="690188" name="Oval 12"/>
            <p:cNvSpPr>
              <a:spLocks noChangeArrowheads="1"/>
            </p:cNvSpPr>
            <p:nvPr/>
          </p:nvSpPr>
          <p:spPr bwMode="auto">
            <a:xfrm>
              <a:off x="3360" y="3017"/>
              <a:ext cx="111" cy="117"/>
            </a:xfrm>
            <a:prstGeom prst="ellipse">
              <a:avLst/>
            </a:prstGeom>
            <a:solidFill>
              <a:schemeClr val="tx1"/>
            </a:solidFill>
            <a:ln w="9525">
              <a:solidFill>
                <a:schemeClr val="tx1"/>
              </a:solidFill>
              <a:round/>
            </a:ln>
            <a:effectLst/>
          </p:spPr>
          <p:txBody>
            <a:bodyPr wrap="none" anchor="ctr"/>
            <a:lstStyle/>
            <a:p>
              <a:endParaRPr lang="zh-CN" altLang="en-US"/>
            </a:p>
          </p:txBody>
        </p:sp>
        <p:sp>
          <p:nvSpPr>
            <p:cNvPr id="690189" name="Oval 13"/>
            <p:cNvSpPr>
              <a:spLocks noChangeArrowheads="1"/>
            </p:cNvSpPr>
            <p:nvPr/>
          </p:nvSpPr>
          <p:spPr bwMode="auto">
            <a:xfrm>
              <a:off x="4161" y="2318"/>
              <a:ext cx="111" cy="117"/>
            </a:xfrm>
            <a:prstGeom prst="ellipse">
              <a:avLst/>
            </a:prstGeom>
            <a:solidFill>
              <a:schemeClr val="tx1"/>
            </a:solidFill>
            <a:ln w="9525">
              <a:solidFill>
                <a:schemeClr val="tx1"/>
              </a:solidFill>
              <a:round/>
            </a:ln>
            <a:effectLst/>
          </p:spPr>
          <p:txBody>
            <a:bodyPr wrap="none" anchor="ctr"/>
            <a:lstStyle/>
            <a:p>
              <a:endParaRPr lang="zh-CN" altLang="en-US"/>
            </a:p>
          </p:txBody>
        </p:sp>
        <p:sp>
          <p:nvSpPr>
            <p:cNvPr id="690190" name="Line 14"/>
            <p:cNvSpPr>
              <a:spLocks noChangeShapeType="1"/>
            </p:cNvSpPr>
            <p:nvPr/>
          </p:nvSpPr>
          <p:spPr bwMode="auto">
            <a:xfrm flipV="1">
              <a:off x="3857" y="2464"/>
              <a:ext cx="0" cy="204"/>
            </a:xfrm>
            <a:prstGeom prst="line">
              <a:avLst/>
            </a:prstGeom>
            <a:noFill/>
            <a:ln w="9525">
              <a:solidFill>
                <a:schemeClr val="tx1"/>
              </a:solidFill>
              <a:round/>
              <a:tailEnd type="triangle" w="med" len="med"/>
            </a:ln>
            <a:effectLst/>
          </p:spPr>
          <p:txBody>
            <a:bodyPr wrap="none" anchor="ctr"/>
            <a:lstStyle/>
            <a:p>
              <a:endParaRPr lang="zh-CN" altLang="en-US"/>
            </a:p>
          </p:txBody>
        </p:sp>
        <p:sp>
          <p:nvSpPr>
            <p:cNvPr id="690191" name="Line 15"/>
            <p:cNvSpPr>
              <a:spLocks noChangeShapeType="1"/>
            </p:cNvSpPr>
            <p:nvPr/>
          </p:nvSpPr>
          <p:spPr bwMode="auto">
            <a:xfrm>
              <a:off x="3802" y="2435"/>
              <a:ext cx="0" cy="233"/>
            </a:xfrm>
            <a:prstGeom prst="line">
              <a:avLst/>
            </a:prstGeom>
            <a:noFill/>
            <a:ln w="9525">
              <a:solidFill>
                <a:schemeClr val="tx1"/>
              </a:solidFill>
              <a:round/>
              <a:tailEnd type="triangle" w="med" len="med"/>
            </a:ln>
            <a:effectLst/>
          </p:spPr>
          <p:txBody>
            <a:bodyPr wrap="none" anchor="ctr"/>
            <a:lstStyle/>
            <a:p>
              <a:endParaRPr lang="zh-CN" altLang="en-US"/>
            </a:p>
          </p:txBody>
        </p:sp>
        <p:sp>
          <p:nvSpPr>
            <p:cNvPr id="690192" name="Line 16"/>
            <p:cNvSpPr>
              <a:spLocks noChangeShapeType="1"/>
            </p:cNvSpPr>
            <p:nvPr/>
          </p:nvSpPr>
          <p:spPr bwMode="auto">
            <a:xfrm>
              <a:off x="3885" y="2697"/>
              <a:ext cx="249" cy="0"/>
            </a:xfrm>
            <a:prstGeom prst="line">
              <a:avLst/>
            </a:prstGeom>
            <a:noFill/>
            <a:ln w="9525">
              <a:solidFill>
                <a:schemeClr val="tx1"/>
              </a:solidFill>
              <a:round/>
              <a:tailEnd type="triangle" w="med" len="med"/>
            </a:ln>
            <a:effectLst/>
          </p:spPr>
          <p:txBody>
            <a:bodyPr wrap="none" anchor="ctr"/>
            <a:lstStyle/>
            <a:p>
              <a:endParaRPr lang="zh-CN" altLang="en-US"/>
            </a:p>
          </p:txBody>
        </p:sp>
        <p:sp>
          <p:nvSpPr>
            <p:cNvPr id="690193" name="Line 17"/>
            <p:cNvSpPr>
              <a:spLocks noChangeShapeType="1"/>
            </p:cNvSpPr>
            <p:nvPr/>
          </p:nvSpPr>
          <p:spPr bwMode="auto">
            <a:xfrm flipH="1">
              <a:off x="3885" y="2755"/>
              <a:ext cx="276" cy="0"/>
            </a:xfrm>
            <a:prstGeom prst="line">
              <a:avLst/>
            </a:prstGeom>
            <a:noFill/>
            <a:ln w="9525">
              <a:solidFill>
                <a:schemeClr val="tx1"/>
              </a:solidFill>
              <a:round/>
              <a:tailEnd type="triangle" w="med" len="med"/>
            </a:ln>
            <a:effectLst/>
          </p:spPr>
          <p:txBody>
            <a:bodyPr wrap="none" anchor="ctr"/>
            <a:lstStyle/>
            <a:p>
              <a:endParaRPr lang="zh-CN" altLang="en-US"/>
            </a:p>
          </p:txBody>
        </p:sp>
        <p:sp>
          <p:nvSpPr>
            <p:cNvPr id="690194" name="Line 18"/>
            <p:cNvSpPr>
              <a:spLocks noChangeShapeType="1"/>
            </p:cNvSpPr>
            <p:nvPr/>
          </p:nvSpPr>
          <p:spPr bwMode="auto">
            <a:xfrm>
              <a:off x="3802" y="2784"/>
              <a:ext cx="0" cy="204"/>
            </a:xfrm>
            <a:prstGeom prst="line">
              <a:avLst/>
            </a:prstGeom>
            <a:noFill/>
            <a:ln w="9525">
              <a:solidFill>
                <a:schemeClr val="tx1"/>
              </a:solidFill>
              <a:round/>
              <a:tailEnd type="triangle" w="med" len="med"/>
            </a:ln>
            <a:effectLst/>
          </p:spPr>
          <p:txBody>
            <a:bodyPr wrap="none" anchor="ctr"/>
            <a:lstStyle/>
            <a:p>
              <a:endParaRPr lang="zh-CN" altLang="en-US"/>
            </a:p>
          </p:txBody>
        </p:sp>
        <p:sp>
          <p:nvSpPr>
            <p:cNvPr id="690195" name="Line 19"/>
            <p:cNvSpPr>
              <a:spLocks noChangeShapeType="1"/>
            </p:cNvSpPr>
            <p:nvPr/>
          </p:nvSpPr>
          <p:spPr bwMode="auto">
            <a:xfrm flipV="1">
              <a:off x="3857" y="2784"/>
              <a:ext cx="0" cy="233"/>
            </a:xfrm>
            <a:prstGeom prst="line">
              <a:avLst/>
            </a:prstGeom>
            <a:noFill/>
            <a:ln w="9525">
              <a:solidFill>
                <a:schemeClr val="tx1"/>
              </a:solidFill>
              <a:round/>
              <a:tailEnd type="triangle" w="med" len="med"/>
            </a:ln>
            <a:effectLst/>
          </p:spPr>
          <p:txBody>
            <a:bodyPr wrap="none" anchor="ctr"/>
            <a:lstStyle/>
            <a:p>
              <a:endParaRPr lang="zh-CN" altLang="en-US"/>
            </a:p>
          </p:txBody>
        </p:sp>
        <p:sp>
          <p:nvSpPr>
            <p:cNvPr id="690196" name="Line 20"/>
            <p:cNvSpPr>
              <a:spLocks noChangeShapeType="1"/>
            </p:cNvSpPr>
            <p:nvPr/>
          </p:nvSpPr>
          <p:spPr bwMode="auto">
            <a:xfrm flipH="1">
              <a:off x="3526" y="2697"/>
              <a:ext cx="249" cy="0"/>
            </a:xfrm>
            <a:prstGeom prst="line">
              <a:avLst/>
            </a:prstGeom>
            <a:noFill/>
            <a:ln w="9525">
              <a:solidFill>
                <a:schemeClr val="tx1"/>
              </a:solidFill>
              <a:round/>
              <a:tailEnd type="triangle" w="med" len="med"/>
            </a:ln>
            <a:effectLst/>
          </p:spPr>
          <p:txBody>
            <a:bodyPr wrap="none" anchor="ctr"/>
            <a:lstStyle/>
            <a:p>
              <a:endParaRPr lang="zh-CN" altLang="en-US"/>
            </a:p>
          </p:txBody>
        </p:sp>
        <p:sp>
          <p:nvSpPr>
            <p:cNvPr id="690197" name="Line 21"/>
            <p:cNvSpPr>
              <a:spLocks noChangeShapeType="1"/>
            </p:cNvSpPr>
            <p:nvPr/>
          </p:nvSpPr>
          <p:spPr bwMode="auto">
            <a:xfrm>
              <a:off x="3471" y="2755"/>
              <a:ext cx="248" cy="0"/>
            </a:xfrm>
            <a:prstGeom prst="line">
              <a:avLst/>
            </a:prstGeom>
            <a:noFill/>
            <a:ln w="9525">
              <a:solidFill>
                <a:schemeClr val="tx1"/>
              </a:solidFill>
              <a:round/>
              <a:tailEnd type="triangle" w="med" len="med"/>
            </a:ln>
            <a:effectLst/>
          </p:spPr>
          <p:txBody>
            <a:bodyPr wrap="none" anchor="ctr"/>
            <a:lstStyle/>
            <a:p>
              <a:endParaRPr lang="zh-CN" altLang="en-US"/>
            </a:p>
          </p:txBody>
        </p:sp>
        <p:sp>
          <p:nvSpPr>
            <p:cNvPr id="690198" name="Line 22"/>
            <p:cNvSpPr>
              <a:spLocks noChangeShapeType="1"/>
            </p:cNvSpPr>
            <p:nvPr/>
          </p:nvSpPr>
          <p:spPr bwMode="auto">
            <a:xfrm>
              <a:off x="3885" y="3047"/>
              <a:ext cx="249" cy="0"/>
            </a:xfrm>
            <a:prstGeom prst="line">
              <a:avLst/>
            </a:prstGeom>
            <a:noFill/>
            <a:ln w="9525">
              <a:solidFill>
                <a:schemeClr val="tx1"/>
              </a:solidFill>
              <a:round/>
              <a:tailEnd type="triangle" w="med" len="med"/>
            </a:ln>
            <a:effectLst/>
          </p:spPr>
          <p:txBody>
            <a:bodyPr wrap="none" anchor="ctr"/>
            <a:lstStyle/>
            <a:p>
              <a:endParaRPr lang="zh-CN" altLang="en-US"/>
            </a:p>
          </p:txBody>
        </p:sp>
        <p:sp>
          <p:nvSpPr>
            <p:cNvPr id="690199" name="Line 23"/>
            <p:cNvSpPr>
              <a:spLocks noChangeShapeType="1"/>
            </p:cNvSpPr>
            <p:nvPr/>
          </p:nvSpPr>
          <p:spPr bwMode="auto">
            <a:xfrm flipH="1">
              <a:off x="3885" y="3105"/>
              <a:ext cx="276" cy="0"/>
            </a:xfrm>
            <a:prstGeom prst="line">
              <a:avLst/>
            </a:prstGeom>
            <a:noFill/>
            <a:ln w="9525">
              <a:solidFill>
                <a:schemeClr val="tx1"/>
              </a:solidFill>
              <a:round/>
              <a:tailEnd type="triangle" w="med" len="med"/>
            </a:ln>
            <a:effectLst/>
          </p:spPr>
          <p:txBody>
            <a:bodyPr wrap="none" anchor="ctr"/>
            <a:lstStyle/>
            <a:p>
              <a:endParaRPr lang="zh-CN" altLang="en-US"/>
            </a:p>
          </p:txBody>
        </p:sp>
        <p:sp>
          <p:nvSpPr>
            <p:cNvPr id="690200" name="Line 24"/>
            <p:cNvSpPr>
              <a:spLocks noChangeShapeType="1"/>
            </p:cNvSpPr>
            <p:nvPr/>
          </p:nvSpPr>
          <p:spPr bwMode="auto">
            <a:xfrm flipH="1">
              <a:off x="3526" y="3047"/>
              <a:ext cx="249" cy="0"/>
            </a:xfrm>
            <a:prstGeom prst="line">
              <a:avLst/>
            </a:prstGeom>
            <a:noFill/>
            <a:ln w="9525">
              <a:solidFill>
                <a:schemeClr val="tx1"/>
              </a:solidFill>
              <a:round/>
              <a:tailEnd type="triangle" w="med" len="med"/>
            </a:ln>
            <a:effectLst/>
          </p:spPr>
          <p:txBody>
            <a:bodyPr wrap="none" anchor="ctr"/>
            <a:lstStyle/>
            <a:p>
              <a:endParaRPr lang="zh-CN" altLang="en-US"/>
            </a:p>
          </p:txBody>
        </p:sp>
        <p:sp>
          <p:nvSpPr>
            <p:cNvPr id="690201" name="Line 25"/>
            <p:cNvSpPr>
              <a:spLocks noChangeShapeType="1"/>
            </p:cNvSpPr>
            <p:nvPr/>
          </p:nvSpPr>
          <p:spPr bwMode="auto">
            <a:xfrm>
              <a:off x="3471" y="3105"/>
              <a:ext cx="248" cy="0"/>
            </a:xfrm>
            <a:prstGeom prst="line">
              <a:avLst/>
            </a:prstGeom>
            <a:noFill/>
            <a:ln w="9525">
              <a:solidFill>
                <a:schemeClr val="tx1"/>
              </a:solidFill>
              <a:round/>
              <a:tailEnd type="triangle" w="med" len="med"/>
            </a:ln>
            <a:effectLst/>
          </p:spPr>
          <p:txBody>
            <a:bodyPr wrap="none" anchor="ctr"/>
            <a:lstStyle/>
            <a:p>
              <a:endParaRPr lang="zh-CN" altLang="en-US"/>
            </a:p>
          </p:txBody>
        </p:sp>
        <p:sp>
          <p:nvSpPr>
            <p:cNvPr id="690202" name="Line 26"/>
            <p:cNvSpPr>
              <a:spLocks noChangeShapeType="1"/>
            </p:cNvSpPr>
            <p:nvPr/>
          </p:nvSpPr>
          <p:spPr bwMode="auto">
            <a:xfrm>
              <a:off x="3885" y="2347"/>
              <a:ext cx="249" cy="0"/>
            </a:xfrm>
            <a:prstGeom prst="line">
              <a:avLst/>
            </a:prstGeom>
            <a:noFill/>
            <a:ln w="9525">
              <a:solidFill>
                <a:schemeClr val="tx1"/>
              </a:solidFill>
              <a:round/>
              <a:tailEnd type="triangle" w="med" len="med"/>
            </a:ln>
            <a:effectLst/>
          </p:spPr>
          <p:txBody>
            <a:bodyPr wrap="none" anchor="ctr"/>
            <a:lstStyle/>
            <a:p>
              <a:endParaRPr lang="zh-CN" altLang="en-US"/>
            </a:p>
          </p:txBody>
        </p:sp>
        <p:sp>
          <p:nvSpPr>
            <p:cNvPr id="690203" name="Line 27"/>
            <p:cNvSpPr>
              <a:spLocks noChangeShapeType="1"/>
            </p:cNvSpPr>
            <p:nvPr/>
          </p:nvSpPr>
          <p:spPr bwMode="auto">
            <a:xfrm flipH="1">
              <a:off x="3885" y="2405"/>
              <a:ext cx="276" cy="0"/>
            </a:xfrm>
            <a:prstGeom prst="line">
              <a:avLst/>
            </a:prstGeom>
            <a:noFill/>
            <a:ln w="9525">
              <a:solidFill>
                <a:schemeClr val="tx1"/>
              </a:solidFill>
              <a:round/>
              <a:tailEnd type="triangle" w="med" len="med"/>
            </a:ln>
            <a:effectLst/>
          </p:spPr>
          <p:txBody>
            <a:bodyPr wrap="none" anchor="ctr"/>
            <a:lstStyle/>
            <a:p>
              <a:endParaRPr lang="zh-CN" altLang="en-US"/>
            </a:p>
          </p:txBody>
        </p:sp>
        <p:sp>
          <p:nvSpPr>
            <p:cNvPr id="690204" name="Line 28"/>
            <p:cNvSpPr>
              <a:spLocks noChangeShapeType="1"/>
            </p:cNvSpPr>
            <p:nvPr/>
          </p:nvSpPr>
          <p:spPr bwMode="auto">
            <a:xfrm flipH="1">
              <a:off x="3526" y="2347"/>
              <a:ext cx="249" cy="0"/>
            </a:xfrm>
            <a:prstGeom prst="line">
              <a:avLst/>
            </a:prstGeom>
            <a:noFill/>
            <a:ln w="9525">
              <a:solidFill>
                <a:schemeClr val="tx1"/>
              </a:solidFill>
              <a:round/>
              <a:tailEnd type="triangle" w="med" len="med"/>
            </a:ln>
            <a:effectLst/>
          </p:spPr>
          <p:txBody>
            <a:bodyPr wrap="none" anchor="ctr"/>
            <a:lstStyle/>
            <a:p>
              <a:endParaRPr lang="zh-CN" altLang="en-US"/>
            </a:p>
          </p:txBody>
        </p:sp>
        <p:sp>
          <p:nvSpPr>
            <p:cNvPr id="690205" name="Line 29"/>
            <p:cNvSpPr>
              <a:spLocks noChangeShapeType="1"/>
            </p:cNvSpPr>
            <p:nvPr/>
          </p:nvSpPr>
          <p:spPr bwMode="auto">
            <a:xfrm>
              <a:off x="3471" y="2405"/>
              <a:ext cx="248" cy="0"/>
            </a:xfrm>
            <a:prstGeom prst="line">
              <a:avLst/>
            </a:prstGeom>
            <a:noFill/>
            <a:ln w="9525">
              <a:solidFill>
                <a:schemeClr val="tx1"/>
              </a:solidFill>
              <a:round/>
              <a:tailEnd type="triangle" w="med" len="med"/>
            </a:ln>
            <a:effectLst/>
          </p:spPr>
          <p:txBody>
            <a:bodyPr wrap="none" anchor="ctr"/>
            <a:lstStyle/>
            <a:p>
              <a:endParaRPr lang="zh-CN" altLang="en-US"/>
            </a:p>
          </p:txBody>
        </p:sp>
        <p:sp>
          <p:nvSpPr>
            <p:cNvPr id="690206" name="Line 30"/>
            <p:cNvSpPr>
              <a:spLocks noChangeShapeType="1"/>
            </p:cNvSpPr>
            <p:nvPr/>
          </p:nvSpPr>
          <p:spPr bwMode="auto">
            <a:xfrm flipV="1">
              <a:off x="4244" y="2464"/>
              <a:ext cx="0" cy="204"/>
            </a:xfrm>
            <a:prstGeom prst="line">
              <a:avLst/>
            </a:prstGeom>
            <a:noFill/>
            <a:ln w="9525">
              <a:solidFill>
                <a:schemeClr val="tx1"/>
              </a:solidFill>
              <a:round/>
              <a:tailEnd type="triangle" w="med" len="med"/>
            </a:ln>
            <a:effectLst/>
          </p:spPr>
          <p:txBody>
            <a:bodyPr wrap="none" anchor="ctr"/>
            <a:lstStyle/>
            <a:p>
              <a:endParaRPr lang="zh-CN" altLang="en-US"/>
            </a:p>
          </p:txBody>
        </p:sp>
        <p:sp>
          <p:nvSpPr>
            <p:cNvPr id="690207" name="Line 31"/>
            <p:cNvSpPr>
              <a:spLocks noChangeShapeType="1"/>
            </p:cNvSpPr>
            <p:nvPr/>
          </p:nvSpPr>
          <p:spPr bwMode="auto">
            <a:xfrm>
              <a:off x="4189" y="2435"/>
              <a:ext cx="0" cy="233"/>
            </a:xfrm>
            <a:prstGeom prst="line">
              <a:avLst/>
            </a:prstGeom>
            <a:noFill/>
            <a:ln w="9525">
              <a:solidFill>
                <a:schemeClr val="tx1"/>
              </a:solidFill>
              <a:round/>
              <a:tailEnd type="triangle" w="med" len="med"/>
            </a:ln>
            <a:effectLst/>
          </p:spPr>
          <p:txBody>
            <a:bodyPr wrap="none" anchor="ctr"/>
            <a:lstStyle/>
            <a:p>
              <a:endParaRPr lang="zh-CN" altLang="en-US"/>
            </a:p>
          </p:txBody>
        </p:sp>
        <p:sp>
          <p:nvSpPr>
            <p:cNvPr id="690208" name="Line 32"/>
            <p:cNvSpPr>
              <a:spLocks noChangeShapeType="1"/>
            </p:cNvSpPr>
            <p:nvPr/>
          </p:nvSpPr>
          <p:spPr bwMode="auto">
            <a:xfrm>
              <a:off x="4189" y="2784"/>
              <a:ext cx="0" cy="204"/>
            </a:xfrm>
            <a:prstGeom prst="line">
              <a:avLst/>
            </a:prstGeom>
            <a:noFill/>
            <a:ln w="9525">
              <a:solidFill>
                <a:schemeClr val="tx1"/>
              </a:solidFill>
              <a:round/>
              <a:tailEnd type="triangle" w="med" len="med"/>
            </a:ln>
            <a:effectLst/>
          </p:spPr>
          <p:txBody>
            <a:bodyPr wrap="none" anchor="ctr"/>
            <a:lstStyle/>
            <a:p>
              <a:endParaRPr lang="zh-CN" altLang="en-US"/>
            </a:p>
          </p:txBody>
        </p:sp>
        <p:sp>
          <p:nvSpPr>
            <p:cNvPr id="690209" name="Line 33"/>
            <p:cNvSpPr>
              <a:spLocks noChangeShapeType="1"/>
            </p:cNvSpPr>
            <p:nvPr/>
          </p:nvSpPr>
          <p:spPr bwMode="auto">
            <a:xfrm flipV="1">
              <a:off x="4244" y="2784"/>
              <a:ext cx="0" cy="233"/>
            </a:xfrm>
            <a:prstGeom prst="line">
              <a:avLst/>
            </a:prstGeom>
            <a:noFill/>
            <a:ln w="9525">
              <a:solidFill>
                <a:schemeClr val="tx1"/>
              </a:solidFill>
              <a:round/>
              <a:tailEnd type="triangle" w="med" len="med"/>
            </a:ln>
            <a:effectLst/>
          </p:spPr>
          <p:txBody>
            <a:bodyPr wrap="none" anchor="ctr"/>
            <a:lstStyle/>
            <a:p>
              <a:endParaRPr lang="zh-CN" altLang="en-US"/>
            </a:p>
          </p:txBody>
        </p:sp>
        <p:sp>
          <p:nvSpPr>
            <p:cNvPr id="690210" name="Line 34"/>
            <p:cNvSpPr>
              <a:spLocks noChangeShapeType="1"/>
            </p:cNvSpPr>
            <p:nvPr/>
          </p:nvSpPr>
          <p:spPr bwMode="auto">
            <a:xfrm flipV="1">
              <a:off x="3443" y="2464"/>
              <a:ext cx="0" cy="204"/>
            </a:xfrm>
            <a:prstGeom prst="line">
              <a:avLst/>
            </a:prstGeom>
            <a:noFill/>
            <a:ln w="9525">
              <a:solidFill>
                <a:schemeClr val="tx1"/>
              </a:solidFill>
              <a:round/>
              <a:tailEnd type="triangle" w="med" len="med"/>
            </a:ln>
            <a:effectLst/>
          </p:spPr>
          <p:txBody>
            <a:bodyPr wrap="none" anchor="ctr"/>
            <a:lstStyle/>
            <a:p>
              <a:endParaRPr lang="zh-CN" altLang="en-US"/>
            </a:p>
          </p:txBody>
        </p:sp>
        <p:sp>
          <p:nvSpPr>
            <p:cNvPr id="690211" name="Line 35"/>
            <p:cNvSpPr>
              <a:spLocks noChangeShapeType="1"/>
            </p:cNvSpPr>
            <p:nvPr/>
          </p:nvSpPr>
          <p:spPr bwMode="auto">
            <a:xfrm>
              <a:off x="3388" y="2435"/>
              <a:ext cx="0" cy="233"/>
            </a:xfrm>
            <a:prstGeom prst="line">
              <a:avLst/>
            </a:prstGeom>
            <a:noFill/>
            <a:ln w="9525">
              <a:solidFill>
                <a:schemeClr val="tx1"/>
              </a:solidFill>
              <a:round/>
              <a:tailEnd type="triangle" w="med" len="med"/>
            </a:ln>
            <a:effectLst/>
          </p:spPr>
          <p:txBody>
            <a:bodyPr wrap="none" anchor="ctr"/>
            <a:lstStyle/>
            <a:p>
              <a:endParaRPr lang="zh-CN" altLang="en-US"/>
            </a:p>
          </p:txBody>
        </p:sp>
        <p:sp>
          <p:nvSpPr>
            <p:cNvPr id="690212" name="Line 36"/>
            <p:cNvSpPr>
              <a:spLocks noChangeShapeType="1"/>
            </p:cNvSpPr>
            <p:nvPr/>
          </p:nvSpPr>
          <p:spPr bwMode="auto">
            <a:xfrm>
              <a:off x="3388" y="2784"/>
              <a:ext cx="0" cy="204"/>
            </a:xfrm>
            <a:prstGeom prst="line">
              <a:avLst/>
            </a:prstGeom>
            <a:noFill/>
            <a:ln w="9525">
              <a:solidFill>
                <a:schemeClr val="tx1"/>
              </a:solidFill>
              <a:round/>
              <a:tailEnd type="triangle" w="med" len="med"/>
            </a:ln>
            <a:effectLst/>
          </p:spPr>
          <p:txBody>
            <a:bodyPr wrap="none" anchor="ctr"/>
            <a:lstStyle/>
            <a:p>
              <a:endParaRPr lang="zh-CN" altLang="en-US"/>
            </a:p>
          </p:txBody>
        </p:sp>
        <p:sp>
          <p:nvSpPr>
            <p:cNvPr id="690213" name="Line 37"/>
            <p:cNvSpPr>
              <a:spLocks noChangeShapeType="1"/>
            </p:cNvSpPr>
            <p:nvPr/>
          </p:nvSpPr>
          <p:spPr bwMode="auto">
            <a:xfrm flipV="1">
              <a:off x="3443" y="2784"/>
              <a:ext cx="0" cy="233"/>
            </a:xfrm>
            <a:prstGeom prst="line">
              <a:avLst/>
            </a:prstGeom>
            <a:noFill/>
            <a:ln w="9525">
              <a:solidFill>
                <a:schemeClr val="tx1"/>
              </a:solidFill>
              <a:round/>
              <a:tailEnd type="triangle" w="med" len="med"/>
            </a:ln>
            <a:effectLst/>
          </p:spPr>
          <p:txBody>
            <a:bodyPr wrap="none" anchor="ctr"/>
            <a:lstStyle/>
            <a:p>
              <a:endParaRPr lang="zh-CN" altLang="en-US"/>
            </a:p>
          </p:txBody>
        </p:sp>
        <p:sp>
          <p:nvSpPr>
            <p:cNvPr id="690214" name="Oval 38"/>
            <p:cNvSpPr>
              <a:spLocks noChangeArrowheads="1"/>
            </p:cNvSpPr>
            <p:nvPr/>
          </p:nvSpPr>
          <p:spPr bwMode="auto">
            <a:xfrm>
              <a:off x="4992" y="2654"/>
              <a:ext cx="110" cy="116"/>
            </a:xfrm>
            <a:prstGeom prst="ellipse">
              <a:avLst/>
            </a:prstGeom>
            <a:solidFill>
              <a:schemeClr val="tx1"/>
            </a:solidFill>
            <a:ln w="9525">
              <a:solidFill>
                <a:schemeClr val="tx1"/>
              </a:solidFill>
              <a:round/>
            </a:ln>
            <a:effectLst/>
          </p:spPr>
          <p:txBody>
            <a:bodyPr wrap="none" anchor="ctr"/>
            <a:lstStyle/>
            <a:p>
              <a:endParaRPr lang="zh-CN" altLang="en-US"/>
            </a:p>
          </p:txBody>
        </p:sp>
        <p:sp>
          <p:nvSpPr>
            <p:cNvPr id="690215" name="Oval 39"/>
            <p:cNvSpPr>
              <a:spLocks noChangeArrowheads="1"/>
            </p:cNvSpPr>
            <p:nvPr/>
          </p:nvSpPr>
          <p:spPr bwMode="auto">
            <a:xfrm>
              <a:off x="5378" y="2654"/>
              <a:ext cx="111" cy="116"/>
            </a:xfrm>
            <a:prstGeom prst="ellipse">
              <a:avLst/>
            </a:prstGeom>
            <a:solidFill>
              <a:schemeClr val="tx1"/>
            </a:solidFill>
            <a:ln w="9525">
              <a:solidFill>
                <a:schemeClr val="tx1"/>
              </a:solidFill>
              <a:round/>
            </a:ln>
            <a:effectLst/>
          </p:spPr>
          <p:txBody>
            <a:bodyPr wrap="none" anchor="ctr"/>
            <a:lstStyle/>
            <a:p>
              <a:endParaRPr lang="zh-CN" altLang="en-US"/>
            </a:p>
          </p:txBody>
        </p:sp>
        <p:sp>
          <p:nvSpPr>
            <p:cNvPr id="690216" name="Oval 40"/>
            <p:cNvSpPr>
              <a:spLocks noChangeArrowheads="1"/>
            </p:cNvSpPr>
            <p:nvPr/>
          </p:nvSpPr>
          <p:spPr bwMode="auto">
            <a:xfrm>
              <a:off x="4577" y="2654"/>
              <a:ext cx="111" cy="116"/>
            </a:xfrm>
            <a:prstGeom prst="ellipse">
              <a:avLst/>
            </a:prstGeom>
            <a:solidFill>
              <a:schemeClr val="tx1"/>
            </a:solidFill>
            <a:ln w="9525">
              <a:solidFill>
                <a:schemeClr val="tx1"/>
              </a:solidFill>
              <a:round/>
            </a:ln>
            <a:effectLst/>
          </p:spPr>
          <p:txBody>
            <a:bodyPr wrap="none" anchor="ctr"/>
            <a:lstStyle/>
            <a:p>
              <a:endParaRPr lang="zh-CN" altLang="en-US"/>
            </a:p>
          </p:txBody>
        </p:sp>
        <p:sp>
          <p:nvSpPr>
            <p:cNvPr id="690217" name="Oval 41"/>
            <p:cNvSpPr>
              <a:spLocks noChangeArrowheads="1"/>
            </p:cNvSpPr>
            <p:nvPr/>
          </p:nvSpPr>
          <p:spPr bwMode="auto">
            <a:xfrm>
              <a:off x="4992" y="3003"/>
              <a:ext cx="110" cy="117"/>
            </a:xfrm>
            <a:prstGeom prst="ellipse">
              <a:avLst/>
            </a:prstGeom>
            <a:solidFill>
              <a:schemeClr val="tx1"/>
            </a:solidFill>
            <a:ln w="9525">
              <a:solidFill>
                <a:schemeClr val="tx1"/>
              </a:solidFill>
              <a:round/>
            </a:ln>
            <a:effectLst/>
          </p:spPr>
          <p:txBody>
            <a:bodyPr wrap="none" anchor="ctr"/>
            <a:lstStyle/>
            <a:p>
              <a:endParaRPr lang="zh-CN" altLang="en-US"/>
            </a:p>
          </p:txBody>
        </p:sp>
        <p:sp>
          <p:nvSpPr>
            <p:cNvPr id="690218" name="Oval 42"/>
            <p:cNvSpPr>
              <a:spLocks noChangeArrowheads="1"/>
            </p:cNvSpPr>
            <p:nvPr/>
          </p:nvSpPr>
          <p:spPr bwMode="auto">
            <a:xfrm>
              <a:off x="4992" y="2304"/>
              <a:ext cx="110" cy="117"/>
            </a:xfrm>
            <a:prstGeom prst="ellipse">
              <a:avLst/>
            </a:prstGeom>
            <a:solidFill>
              <a:schemeClr val="tx1"/>
            </a:solidFill>
            <a:ln w="9525">
              <a:solidFill>
                <a:schemeClr val="tx1"/>
              </a:solidFill>
              <a:round/>
            </a:ln>
            <a:effectLst/>
          </p:spPr>
          <p:txBody>
            <a:bodyPr wrap="none" anchor="ctr"/>
            <a:lstStyle/>
            <a:p>
              <a:endParaRPr lang="zh-CN" altLang="en-US"/>
            </a:p>
          </p:txBody>
        </p:sp>
        <p:sp>
          <p:nvSpPr>
            <p:cNvPr id="690219" name="Oval 43"/>
            <p:cNvSpPr>
              <a:spLocks noChangeArrowheads="1"/>
            </p:cNvSpPr>
            <p:nvPr/>
          </p:nvSpPr>
          <p:spPr bwMode="auto">
            <a:xfrm>
              <a:off x="4577" y="2304"/>
              <a:ext cx="111" cy="117"/>
            </a:xfrm>
            <a:prstGeom prst="ellipse">
              <a:avLst/>
            </a:prstGeom>
            <a:solidFill>
              <a:schemeClr val="tx1"/>
            </a:solidFill>
            <a:ln w="9525">
              <a:solidFill>
                <a:schemeClr val="tx1"/>
              </a:solidFill>
              <a:round/>
            </a:ln>
            <a:effectLst/>
          </p:spPr>
          <p:txBody>
            <a:bodyPr wrap="none" anchor="ctr"/>
            <a:lstStyle/>
            <a:p>
              <a:endParaRPr lang="zh-CN" altLang="en-US"/>
            </a:p>
          </p:txBody>
        </p:sp>
        <p:sp>
          <p:nvSpPr>
            <p:cNvPr id="690220" name="Oval 44"/>
            <p:cNvSpPr>
              <a:spLocks noChangeArrowheads="1"/>
            </p:cNvSpPr>
            <p:nvPr/>
          </p:nvSpPr>
          <p:spPr bwMode="auto">
            <a:xfrm>
              <a:off x="5378" y="3003"/>
              <a:ext cx="111" cy="117"/>
            </a:xfrm>
            <a:prstGeom prst="ellipse">
              <a:avLst/>
            </a:prstGeom>
            <a:solidFill>
              <a:schemeClr val="tx1"/>
            </a:solidFill>
            <a:ln w="9525">
              <a:solidFill>
                <a:schemeClr val="tx1"/>
              </a:solidFill>
              <a:round/>
            </a:ln>
            <a:effectLst/>
          </p:spPr>
          <p:txBody>
            <a:bodyPr wrap="none" anchor="ctr"/>
            <a:lstStyle/>
            <a:p>
              <a:endParaRPr lang="zh-CN" altLang="en-US"/>
            </a:p>
          </p:txBody>
        </p:sp>
        <p:sp>
          <p:nvSpPr>
            <p:cNvPr id="690221" name="Oval 45"/>
            <p:cNvSpPr>
              <a:spLocks noChangeArrowheads="1"/>
            </p:cNvSpPr>
            <p:nvPr/>
          </p:nvSpPr>
          <p:spPr bwMode="auto">
            <a:xfrm>
              <a:off x="4577" y="3003"/>
              <a:ext cx="111" cy="117"/>
            </a:xfrm>
            <a:prstGeom prst="ellipse">
              <a:avLst/>
            </a:prstGeom>
            <a:solidFill>
              <a:schemeClr val="tx1"/>
            </a:solidFill>
            <a:ln w="9525">
              <a:solidFill>
                <a:schemeClr val="tx1"/>
              </a:solidFill>
              <a:round/>
            </a:ln>
            <a:effectLst/>
          </p:spPr>
          <p:txBody>
            <a:bodyPr wrap="none" anchor="ctr"/>
            <a:lstStyle/>
            <a:p>
              <a:endParaRPr lang="zh-CN" altLang="en-US"/>
            </a:p>
          </p:txBody>
        </p:sp>
        <p:sp>
          <p:nvSpPr>
            <p:cNvPr id="690222" name="Oval 46"/>
            <p:cNvSpPr>
              <a:spLocks noChangeArrowheads="1"/>
            </p:cNvSpPr>
            <p:nvPr/>
          </p:nvSpPr>
          <p:spPr bwMode="auto">
            <a:xfrm>
              <a:off x="5378" y="2304"/>
              <a:ext cx="111" cy="117"/>
            </a:xfrm>
            <a:prstGeom prst="ellipse">
              <a:avLst/>
            </a:prstGeom>
            <a:solidFill>
              <a:schemeClr val="tx1"/>
            </a:solidFill>
            <a:ln w="9525">
              <a:solidFill>
                <a:schemeClr val="tx1"/>
              </a:solidFill>
              <a:round/>
            </a:ln>
            <a:effectLst/>
          </p:spPr>
          <p:txBody>
            <a:bodyPr wrap="none" anchor="ctr"/>
            <a:lstStyle/>
            <a:p>
              <a:endParaRPr lang="zh-CN" altLang="en-US"/>
            </a:p>
          </p:txBody>
        </p:sp>
        <p:sp>
          <p:nvSpPr>
            <p:cNvPr id="690223" name="Line 47"/>
            <p:cNvSpPr>
              <a:spLocks noChangeShapeType="1"/>
            </p:cNvSpPr>
            <p:nvPr/>
          </p:nvSpPr>
          <p:spPr bwMode="auto">
            <a:xfrm flipV="1">
              <a:off x="5074" y="2450"/>
              <a:ext cx="0" cy="204"/>
            </a:xfrm>
            <a:prstGeom prst="line">
              <a:avLst/>
            </a:prstGeom>
            <a:noFill/>
            <a:ln w="9525">
              <a:solidFill>
                <a:schemeClr val="tx1"/>
              </a:solidFill>
              <a:round/>
              <a:tailEnd type="triangle" w="med" len="med"/>
            </a:ln>
            <a:effectLst/>
          </p:spPr>
          <p:txBody>
            <a:bodyPr wrap="none" anchor="ctr"/>
            <a:lstStyle/>
            <a:p>
              <a:endParaRPr lang="zh-CN" altLang="en-US"/>
            </a:p>
          </p:txBody>
        </p:sp>
        <p:sp>
          <p:nvSpPr>
            <p:cNvPr id="690224" name="Line 48"/>
            <p:cNvSpPr>
              <a:spLocks noChangeShapeType="1"/>
            </p:cNvSpPr>
            <p:nvPr/>
          </p:nvSpPr>
          <p:spPr bwMode="auto">
            <a:xfrm>
              <a:off x="5019" y="2421"/>
              <a:ext cx="0" cy="233"/>
            </a:xfrm>
            <a:prstGeom prst="line">
              <a:avLst/>
            </a:prstGeom>
            <a:noFill/>
            <a:ln w="9525">
              <a:solidFill>
                <a:schemeClr val="tx1"/>
              </a:solidFill>
              <a:round/>
              <a:tailEnd type="triangle" w="med" len="med"/>
            </a:ln>
            <a:effectLst/>
          </p:spPr>
          <p:txBody>
            <a:bodyPr wrap="none" anchor="ctr"/>
            <a:lstStyle/>
            <a:p>
              <a:endParaRPr lang="zh-CN" altLang="en-US"/>
            </a:p>
          </p:txBody>
        </p:sp>
        <p:sp>
          <p:nvSpPr>
            <p:cNvPr id="690225" name="Line 49"/>
            <p:cNvSpPr>
              <a:spLocks noChangeShapeType="1"/>
            </p:cNvSpPr>
            <p:nvPr/>
          </p:nvSpPr>
          <p:spPr bwMode="auto">
            <a:xfrm>
              <a:off x="5102" y="2683"/>
              <a:ext cx="249" cy="0"/>
            </a:xfrm>
            <a:prstGeom prst="line">
              <a:avLst/>
            </a:prstGeom>
            <a:noFill/>
            <a:ln w="9525">
              <a:solidFill>
                <a:schemeClr val="tx1"/>
              </a:solidFill>
              <a:round/>
              <a:tailEnd type="triangle" w="med" len="med"/>
            </a:ln>
            <a:effectLst/>
          </p:spPr>
          <p:txBody>
            <a:bodyPr wrap="none" anchor="ctr"/>
            <a:lstStyle/>
            <a:p>
              <a:endParaRPr lang="zh-CN" altLang="en-US"/>
            </a:p>
          </p:txBody>
        </p:sp>
        <p:sp>
          <p:nvSpPr>
            <p:cNvPr id="690226" name="Line 50"/>
            <p:cNvSpPr>
              <a:spLocks noChangeShapeType="1"/>
            </p:cNvSpPr>
            <p:nvPr/>
          </p:nvSpPr>
          <p:spPr bwMode="auto">
            <a:xfrm flipH="1">
              <a:off x="5102" y="2741"/>
              <a:ext cx="276" cy="0"/>
            </a:xfrm>
            <a:prstGeom prst="line">
              <a:avLst/>
            </a:prstGeom>
            <a:noFill/>
            <a:ln w="9525">
              <a:solidFill>
                <a:schemeClr val="tx1"/>
              </a:solidFill>
              <a:round/>
              <a:tailEnd type="triangle" w="med" len="med"/>
            </a:ln>
            <a:effectLst/>
          </p:spPr>
          <p:txBody>
            <a:bodyPr wrap="none" anchor="ctr"/>
            <a:lstStyle/>
            <a:p>
              <a:endParaRPr lang="zh-CN" altLang="en-US"/>
            </a:p>
          </p:txBody>
        </p:sp>
        <p:sp>
          <p:nvSpPr>
            <p:cNvPr id="690227" name="Line 51"/>
            <p:cNvSpPr>
              <a:spLocks noChangeShapeType="1"/>
            </p:cNvSpPr>
            <p:nvPr/>
          </p:nvSpPr>
          <p:spPr bwMode="auto">
            <a:xfrm>
              <a:off x="5019" y="2770"/>
              <a:ext cx="0" cy="204"/>
            </a:xfrm>
            <a:prstGeom prst="line">
              <a:avLst/>
            </a:prstGeom>
            <a:noFill/>
            <a:ln w="9525">
              <a:solidFill>
                <a:schemeClr val="tx1"/>
              </a:solidFill>
              <a:round/>
              <a:tailEnd type="triangle" w="med" len="med"/>
            </a:ln>
            <a:effectLst/>
          </p:spPr>
          <p:txBody>
            <a:bodyPr wrap="none" anchor="ctr"/>
            <a:lstStyle/>
            <a:p>
              <a:endParaRPr lang="zh-CN" altLang="en-US"/>
            </a:p>
          </p:txBody>
        </p:sp>
        <p:sp>
          <p:nvSpPr>
            <p:cNvPr id="690228" name="Line 52"/>
            <p:cNvSpPr>
              <a:spLocks noChangeShapeType="1"/>
            </p:cNvSpPr>
            <p:nvPr/>
          </p:nvSpPr>
          <p:spPr bwMode="auto">
            <a:xfrm flipV="1">
              <a:off x="5074" y="2770"/>
              <a:ext cx="0" cy="233"/>
            </a:xfrm>
            <a:prstGeom prst="line">
              <a:avLst/>
            </a:prstGeom>
            <a:noFill/>
            <a:ln w="9525">
              <a:solidFill>
                <a:schemeClr val="tx1"/>
              </a:solidFill>
              <a:round/>
              <a:tailEnd type="triangle" w="med" len="med"/>
            </a:ln>
            <a:effectLst/>
          </p:spPr>
          <p:txBody>
            <a:bodyPr wrap="none" anchor="ctr"/>
            <a:lstStyle/>
            <a:p>
              <a:endParaRPr lang="zh-CN" altLang="en-US"/>
            </a:p>
          </p:txBody>
        </p:sp>
        <p:sp>
          <p:nvSpPr>
            <p:cNvPr id="690229" name="Line 53"/>
            <p:cNvSpPr>
              <a:spLocks noChangeShapeType="1"/>
            </p:cNvSpPr>
            <p:nvPr/>
          </p:nvSpPr>
          <p:spPr bwMode="auto">
            <a:xfrm flipH="1">
              <a:off x="4743" y="2683"/>
              <a:ext cx="249" cy="0"/>
            </a:xfrm>
            <a:prstGeom prst="line">
              <a:avLst/>
            </a:prstGeom>
            <a:noFill/>
            <a:ln w="9525">
              <a:solidFill>
                <a:schemeClr val="tx1"/>
              </a:solidFill>
              <a:round/>
              <a:tailEnd type="triangle" w="med" len="med"/>
            </a:ln>
            <a:effectLst/>
          </p:spPr>
          <p:txBody>
            <a:bodyPr wrap="none" anchor="ctr"/>
            <a:lstStyle/>
            <a:p>
              <a:endParaRPr lang="zh-CN" altLang="en-US"/>
            </a:p>
          </p:txBody>
        </p:sp>
        <p:sp>
          <p:nvSpPr>
            <p:cNvPr id="690230" name="Line 54"/>
            <p:cNvSpPr>
              <a:spLocks noChangeShapeType="1"/>
            </p:cNvSpPr>
            <p:nvPr/>
          </p:nvSpPr>
          <p:spPr bwMode="auto">
            <a:xfrm>
              <a:off x="4688" y="2741"/>
              <a:ext cx="248" cy="0"/>
            </a:xfrm>
            <a:prstGeom prst="line">
              <a:avLst/>
            </a:prstGeom>
            <a:noFill/>
            <a:ln w="9525">
              <a:solidFill>
                <a:schemeClr val="tx1"/>
              </a:solidFill>
              <a:round/>
              <a:tailEnd type="triangle" w="med" len="med"/>
            </a:ln>
            <a:effectLst/>
          </p:spPr>
          <p:txBody>
            <a:bodyPr wrap="none" anchor="ctr"/>
            <a:lstStyle/>
            <a:p>
              <a:endParaRPr lang="zh-CN" altLang="en-US"/>
            </a:p>
          </p:txBody>
        </p:sp>
        <p:sp>
          <p:nvSpPr>
            <p:cNvPr id="690231" name="Line 55"/>
            <p:cNvSpPr>
              <a:spLocks noChangeShapeType="1"/>
            </p:cNvSpPr>
            <p:nvPr/>
          </p:nvSpPr>
          <p:spPr bwMode="auto">
            <a:xfrm>
              <a:off x="5102" y="3033"/>
              <a:ext cx="249" cy="0"/>
            </a:xfrm>
            <a:prstGeom prst="line">
              <a:avLst/>
            </a:prstGeom>
            <a:noFill/>
            <a:ln w="9525">
              <a:solidFill>
                <a:schemeClr val="tx1"/>
              </a:solidFill>
              <a:round/>
              <a:tailEnd type="triangle" w="med" len="med"/>
            </a:ln>
            <a:effectLst/>
          </p:spPr>
          <p:txBody>
            <a:bodyPr wrap="none" anchor="ctr"/>
            <a:lstStyle/>
            <a:p>
              <a:endParaRPr lang="zh-CN" altLang="en-US"/>
            </a:p>
          </p:txBody>
        </p:sp>
        <p:sp>
          <p:nvSpPr>
            <p:cNvPr id="690232" name="Line 56"/>
            <p:cNvSpPr>
              <a:spLocks noChangeShapeType="1"/>
            </p:cNvSpPr>
            <p:nvPr/>
          </p:nvSpPr>
          <p:spPr bwMode="auto">
            <a:xfrm flipH="1">
              <a:off x="5102" y="3091"/>
              <a:ext cx="276" cy="0"/>
            </a:xfrm>
            <a:prstGeom prst="line">
              <a:avLst/>
            </a:prstGeom>
            <a:noFill/>
            <a:ln w="9525">
              <a:solidFill>
                <a:schemeClr val="tx1"/>
              </a:solidFill>
              <a:round/>
              <a:tailEnd type="triangle" w="med" len="med"/>
            </a:ln>
            <a:effectLst/>
          </p:spPr>
          <p:txBody>
            <a:bodyPr wrap="none" anchor="ctr"/>
            <a:lstStyle/>
            <a:p>
              <a:endParaRPr lang="zh-CN" altLang="en-US"/>
            </a:p>
          </p:txBody>
        </p:sp>
        <p:sp>
          <p:nvSpPr>
            <p:cNvPr id="690233" name="Line 57"/>
            <p:cNvSpPr>
              <a:spLocks noChangeShapeType="1"/>
            </p:cNvSpPr>
            <p:nvPr/>
          </p:nvSpPr>
          <p:spPr bwMode="auto">
            <a:xfrm flipH="1">
              <a:off x="4743" y="3033"/>
              <a:ext cx="249" cy="0"/>
            </a:xfrm>
            <a:prstGeom prst="line">
              <a:avLst/>
            </a:prstGeom>
            <a:noFill/>
            <a:ln w="9525">
              <a:solidFill>
                <a:schemeClr val="tx1"/>
              </a:solidFill>
              <a:round/>
              <a:tailEnd type="triangle" w="med" len="med"/>
            </a:ln>
            <a:effectLst/>
          </p:spPr>
          <p:txBody>
            <a:bodyPr wrap="none" anchor="ctr"/>
            <a:lstStyle/>
            <a:p>
              <a:endParaRPr lang="zh-CN" altLang="en-US"/>
            </a:p>
          </p:txBody>
        </p:sp>
        <p:sp>
          <p:nvSpPr>
            <p:cNvPr id="690234" name="Line 58"/>
            <p:cNvSpPr>
              <a:spLocks noChangeShapeType="1"/>
            </p:cNvSpPr>
            <p:nvPr/>
          </p:nvSpPr>
          <p:spPr bwMode="auto">
            <a:xfrm>
              <a:off x="4688" y="3091"/>
              <a:ext cx="248" cy="0"/>
            </a:xfrm>
            <a:prstGeom prst="line">
              <a:avLst/>
            </a:prstGeom>
            <a:noFill/>
            <a:ln w="9525">
              <a:solidFill>
                <a:schemeClr val="tx1"/>
              </a:solidFill>
              <a:round/>
              <a:tailEnd type="triangle" w="med" len="med"/>
            </a:ln>
            <a:effectLst/>
          </p:spPr>
          <p:txBody>
            <a:bodyPr wrap="none" anchor="ctr"/>
            <a:lstStyle/>
            <a:p>
              <a:endParaRPr lang="zh-CN" altLang="en-US"/>
            </a:p>
          </p:txBody>
        </p:sp>
        <p:sp>
          <p:nvSpPr>
            <p:cNvPr id="690235" name="Line 59"/>
            <p:cNvSpPr>
              <a:spLocks noChangeShapeType="1"/>
            </p:cNvSpPr>
            <p:nvPr/>
          </p:nvSpPr>
          <p:spPr bwMode="auto">
            <a:xfrm>
              <a:off x="5102" y="2333"/>
              <a:ext cx="249" cy="0"/>
            </a:xfrm>
            <a:prstGeom prst="line">
              <a:avLst/>
            </a:prstGeom>
            <a:noFill/>
            <a:ln w="9525">
              <a:solidFill>
                <a:schemeClr val="tx1"/>
              </a:solidFill>
              <a:round/>
              <a:tailEnd type="triangle" w="med" len="med"/>
            </a:ln>
            <a:effectLst/>
          </p:spPr>
          <p:txBody>
            <a:bodyPr wrap="none" anchor="ctr"/>
            <a:lstStyle/>
            <a:p>
              <a:endParaRPr lang="zh-CN" altLang="en-US"/>
            </a:p>
          </p:txBody>
        </p:sp>
        <p:sp>
          <p:nvSpPr>
            <p:cNvPr id="690236" name="Line 60"/>
            <p:cNvSpPr>
              <a:spLocks noChangeShapeType="1"/>
            </p:cNvSpPr>
            <p:nvPr/>
          </p:nvSpPr>
          <p:spPr bwMode="auto">
            <a:xfrm flipH="1">
              <a:off x="5102" y="2391"/>
              <a:ext cx="276" cy="0"/>
            </a:xfrm>
            <a:prstGeom prst="line">
              <a:avLst/>
            </a:prstGeom>
            <a:noFill/>
            <a:ln w="9525">
              <a:solidFill>
                <a:schemeClr val="tx1"/>
              </a:solidFill>
              <a:round/>
              <a:tailEnd type="triangle" w="med" len="med"/>
            </a:ln>
            <a:effectLst/>
          </p:spPr>
          <p:txBody>
            <a:bodyPr wrap="none" anchor="ctr"/>
            <a:lstStyle/>
            <a:p>
              <a:endParaRPr lang="zh-CN" altLang="en-US"/>
            </a:p>
          </p:txBody>
        </p:sp>
        <p:sp>
          <p:nvSpPr>
            <p:cNvPr id="690237" name="Line 61"/>
            <p:cNvSpPr>
              <a:spLocks noChangeShapeType="1"/>
            </p:cNvSpPr>
            <p:nvPr/>
          </p:nvSpPr>
          <p:spPr bwMode="auto">
            <a:xfrm flipH="1">
              <a:off x="4743" y="2333"/>
              <a:ext cx="249" cy="0"/>
            </a:xfrm>
            <a:prstGeom prst="line">
              <a:avLst/>
            </a:prstGeom>
            <a:noFill/>
            <a:ln w="9525">
              <a:solidFill>
                <a:schemeClr val="tx1"/>
              </a:solidFill>
              <a:round/>
              <a:tailEnd type="triangle" w="med" len="med"/>
            </a:ln>
            <a:effectLst/>
          </p:spPr>
          <p:txBody>
            <a:bodyPr wrap="none" anchor="ctr"/>
            <a:lstStyle/>
            <a:p>
              <a:endParaRPr lang="zh-CN" altLang="en-US"/>
            </a:p>
          </p:txBody>
        </p:sp>
        <p:sp>
          <p:nvSpPr>
            <p:cNvPr id="690238" name="Line 62"/>
            <p:cNvSpPr>
              <a:spLocks noChangeShapeType="1"/>
            </p:cNvSpPr>
            <p:nvPr/>
          </p:nvSpPr>
          <p:spPr bwMode="auto">
            <a:xfrm>
              <a:off x="4688" y="2391"/>
              <a:ext cx="248" cy="0"/>
            </a:xfrm>
            <a:prstGeom prst="line">
              <a:avLst/>
            </a:prstGeom>
            <a:noFill/>
            <a:ln w="9525">
              <a:solidFill>
                <a:schemeClr val="tx1"/>
              </a:solidFill>
              <a:round/>
              <a:tailEnd type="triangle" w="med" len="med"/>
            </a:ln>
            <a:effectLst/>
          </p:spPr>
          <p:txBody>
            <a:bodyPr wrap="none" anchor="ctr"/>
            <a:lstStyle/>
            <a:p>
              <a:endParaRPr lang="zh-CN" altLang="en-US"/>
            </a:p>
          </p:txBody>
        </p:sp>
        <p:sp>
          <p:nvSpPr>
            <p:cNvPr id="690239" name="Line 63"/>
            <p:cNvSpPr>
              <a:spLocks noChangeShapeType="1"/>
            </p:cNvSpPr>
            <p:nvPr/>
          </p:nvSpPr>
          <p:spPr bwMode="auto">
            <a:xfrm flipV="1">
              <a:off x="5461" y="2450"/>
              <a:ext cx="0" cy="204"/>
            </a:xfrm>
            <a:prstGeom prst="line">
              <a:avLst/>
            </a:prstGeom>
            <a:noFill/>
            <a:ln w="9525">
              <a:solidFill>
                <a:schemeClr val="tx1"/>
              </a:solidFill>
              <a:round/>
              <a:tailEnd type="triangle" w="med" len="med"/>
            </a:ln>
            <a:effectLst/>
          </p:spPr>
          <p:txBody>
            <a:bodyPr wrap="none" anchor="ctr"/>
            <a:lstStyle/>
            <a:p>
              <a:endParaRPr lang="zh-CN" altLang="en-US"/>
            </a:p>
          </p:txBody>
        </p:sp>
        <p:sp>
          <p:nvSpPr>
            <p:cNvPr id="690240" name="Line 64"/>
            <p:cNvSpPr>
              <a:spLocks noChangeShapeType="1"/>
            </p:cNvSpPr>
            <p:nvPr/>
          </p:nvSpPr>
          <p:spPr bwMode="auto">
            <a:xfrm>
              <a:off x="5406" y="2421"/>
              <a:ext cx="0" cy="233"/>
            </a:xfrm>
            <a:prstGeom prst="line">
              <a:avLst/>
            </a:prstGeom>
            <a:noFill/>
            <a:ln w="9525">
              <a:solidFill>
                <a:schemeClr val="tx1"/>
              </a:solidFill>
              <a:round/>
              <a:tailEnd type="triangle" w="med" len="med"/>
            </a:ln>
            <a:effectLst/>
          </p:spPr>
          <p:txBody>
            <a:bodyPr wrap="none" anchor="ctr"/>
            <a:lstStyle/>
            <a:p>
              <a:endParaRPr lang="zh-CN" altLang="en-US"/>
            </a:p>
          </p:txBody>
        </p:sp>
        <p:sp>
          <p:nvSpPr>
            <p:cNvPr id="690241" name="Line 65"/>
            <p:cNvSpPr>
              <a:spLocks noChangeShapeType="1"/>
            </p:cNvSpPr>
            <p:nvPr/>
          </p:nvSpPr>
          <p:spPr bwMode="auto">
            <a:xfrm>
              <a:off x="5406" y="2770"/>
              <a:ext cx="0" cy="204"/>
            </a:xfrm>
            <a:prstGeom prst="line">
              <a:avLst/>
            </a:prstGeom>
            <a:noFill/>
            <a:ln w="9525">
              <a:solidFill>
                <a:schemeClr val="tx1"/>
              </a:solidFill>
              <a:round/>
              <a:tailEnd type="triangle" w="med" len="med"/>
            </a:ln>
            <a:effectLst/>
          </p:spPr>
          <p:txBody>
            <a:bodyPr wrap="none" anchor="ctr"/>
            <a:lstStyle/>
            <a:p>
              <a:endParaRPr lang="zh-CN" altLang="en-US"/>
            </a:p>
          </p:txBody>
        </p:sp>
        <p:sp>
          <p:nvSpPr>
            <p:cNvPr id="690242" name="Line 66"/>
            <p:cNvSpPr>
              <a:spLocks noChangeShapeType="1"/>
            </p:cNvSpPr>
            <p:nvPr/>
          </p:nvSpPr>
          <p:spPr bwMode="auto">
            <a:xfrm flipV="1">
              <a:off x="5461" y="2770"/>
              <a:ext cx="0" cy="233"/>
            </a:xfrm>
            <a:prstGeom prst="line">
              <a:avLst/>
            </a:prstGeom>
            <a:noFill/>
            <a:ln w="9525">
              <a:solidFill>
                <a:schemeClr val="tx1"/>
              </a:solidFill>
              <a:round/>
              <a:tailEnd type="triangle" w="med" len="med"/>
            </a:ln>
            <a:effectLst/>
          </p:spPr>
          <p:txBody>
            <a:bodyPr wrap="none" anchor="ctr"/>
            <a:lstStyle/>
            <a:p>
              <a:endParaRPr lang="zh-CN" altLang="en-US"/>
            </a:p>
          </p:txBody>
        </p:sp>
        <p:sp>
          <p:nvSpPr>
            <p:cNvPr id="690243" name="Line 67"/>
            <p:cNvSpPr>
              <a:spLocks noChangeShapeType="1"/>
            </p:cNvSpPr>
            <p:nvPr/>
          </p:nvSpPr>
          <p:spPr bwMode="auto">
            <a:xfrm flipV="1">
              <a:off x="4660" y="2450"/>
              <a:ext cx="0" cy="204"/>
            </a:xfrm>
            <a:prstGeom prst="line">
              <a:avLst/>
            </a:prstGeom>
            <a:noFill/>
            <a:ln w="9525">
              <a:solidFill>
                <a:schemeClr val="tx1"/>
              </a:solidFill>
              <a:round/>
              <a:tailEnd type="triangle" w="med" len="med"/>
            </a:ln>
            <a:effectLst/>
          </p:spPr>
          <p:txBody>
            <a:bodyPr wrap="none" anchor="ctr"/>
            <a:lstStyle/>
            <a:p>
              <a:endParaRPr lang="zh-CN" altLang="en-US"/>
            </a:p>
          </p:txBody>
        </p:sp>
        <p:sp>
          <p:nvSpPr>
            <p:cNvPr id="690244" name="Line 68"/>
            <p:cNvSpPr>
              <a:spLocks noChangeShapeType="1"/>
            </p:cNvSpPr>
            <p:nvPr/>
          </p:nvSpPr>
          <p:spPr bwMode="auto">
            <a:xfrm>
              <a:off x="4605" y="2421"/>
              <a:ext cx="0" cy="233"/>
            </a:xfrm>
            <a:prstGeom prst="line">
              <a:avLst/>
            </a:prstGeom>
            <a:noFill/>
            <a:ln w="9525">
              <a:solidFill>
                <a:schemeClr val="tx1"/>
              </a:solidFill>
              <a:round/>
              <a:tailEnd type="triangle" w="med" len="med"/>
            </a:ln>
            <a:effectLst/>
          </p:spPr>
          <p:txBody>
            <a:bodyPr wrap="none" anchor="ctr"/>
            <a:lstStyle/>
            <a:p>
              <a:endParaRPr lang="zh-CN" altLang="en-US"/>
            </a:p>
          </p:txBody>
        </p:sp>
        <p:sp>
          <p:nvSpPr>
            <p:cNvPr id="690245" name="Line 69"/>
            <p:cNvSpPr>
              <a:spLocks noChangeShapeType="1"/>
            </p:cNvSpPr>
            <p:nvPr/>
          </p:nvSpPr>
          <p:spPr bwMode="auto">
            <a:xfrm>
              <a:off x="4605" y="2770"/>
              <a:ext cx="0" cy="204"/>
            </a:xfrm>
            <a:prstGeom prst="line">
              <a:avLst/>
            </a:prstGeom>
            <a:noFill/>
            <a:ln w="9525">
              <a:solidFill>
                <a:schemeClr val="tx1"/>
              </a:solidFill>
              <a:round/>
              <a:tailEnd type="triangle" w="med" len="med"/>
            </a:ln>
            <a:effectLst/>
          </p:spPr>
          <p:txBody>
            <a:bodyPr wrap="none" anchor="ctr"/>
            <a:lstStyle/>
            <a:p>
              <a:endParaRPr lang="zh-CN" altLang="en-US"/>
            </a:p>
          </p:txBody>
        </p:sp>
        <p:sp>
          <p:nvSpPr>
            <p:cNvPr id="690246" name="Line 70"/>
            <p:cNvSpPr>
              <a:spLocks noChangeShapeType="1"/>
            </p:cNvSpPr>
            <p:nvPr/>
          </p:nvSpPr>
          <p:spPr bwMode="auto">
            <a:xfrm flipV="1">
              <a:off x="4660" y="2770"/>
              <a:ext cx="0" cy="233"/>
            </a:xfrm>
            <a:prstGeom prst="line">
              <a:avLst/>
            </a:prstGeom>
            <a:noFill/>
            <a:ln w="9525">
              <a:solidFill>
                <a:schemeClr val="tx1"/>
              </a:solidFill>
              <a:round/>
              <a:tailEnd type="triangle" w="med" len="med"/>
            </a:ln>
            <a:effectLst/>
          </p:spPr>
          <p:txBody>
            <a:bodyPr wrap="none" anchor="ctr"/>
            <a:lstStyle/>
            <a:p>
              <a:endParaRPr lang="zh-CN" altLang="en-US"/>
            </a:p>
          </p:txBody>
        </p:sp>
        <p:sp>
          <p:nvSpPr>
            <p:cNvPr id="690247" name="Line 71"/>
            <p:cNvSpPr>
              <a:spLocks noChangeShapeType="1"/>
            </p:cNvSpPr>
            <p:nvPr/>
          </p:nvSpPr>
          <p:spPr bwMode="auto">
            <a:xfrm>
              <a:off x="4284" y="3038"/>
              <a:ext cx="249" cy="0"/>
            </a:xfrm>
            <a:prstGeom prst="line">
              <a:avLst/>
            </a:prstGeom>
            <a:noFill/>
            <a:ln w="9525">
              <a:solidFill>
                <a:schemeClr val="tx1"/>
              </a:solidFill>
              <a:round/>
              <a:tailEnd type="triangle" w="med" len="med"/>
            </a:ln>
            <a:effectLst/>
          </p:spPr>
          <p:txBody>
            <a:bodyPr wrap="none" anchor="ctr"/>
            <a:lstStyle/>
            <a:p>
              <a:endParaRPr lang="zh-CN" altLang="en-US"/>
            </a:p>
          </p:txBody>
        </p:sp>
        <p:sp>
          <p:nvSpPr>
            <p:cNvPr id="690248" name="Line 72"/>
            <p:cNvSpPr>
              <a:spLocks noChangeShapeType="1"/>
            </p:cNvSpPr>
            <p:nvPr/>
          </p:nvSpPr>
          <p:spPr bwMode="auto">
            <a:xfrm flipH="1">
              <a:off x="4284" y="3096"/>
              <a:ext cx="276" cy="0"/>
            </a:xfrm>
            <a:prstGeom prst="line">
              <a:avLst/>
            </a:prstGeom>
            <a:noFill/>
            <a:ln w="9525">
              <a:solidFill>
                <a:schemeClr val="tx1"/>
              </a:solidFill>
              <a:round/>
              <a:tailEnd type="triangle" w="med" len="med"/>
            </a:ln>
            <a:effectLst/>
          </p:spPr>
          <p:txBody>
            <a:bodyPr wrap="none" anchor="ctr"/>
            <a:lstStyle/>
            <a:p>
              <a:endParaRPr lang="zh-CN" altLang="en-US"/>
            </a:p>
          </p:txBody>
        </p:sp>
        <p:sp>
          <p:nvSpPr>
            <p:cNvPr id="690249" name="Line 73"/>
            <p:cNvSpPr>
              <a:spLocks noChangeShapeType="1"/>
            </p:cNvSpPr>
            <p:nvPr/>
          </p:nvSpPr>
          <p:spPr bwMode="auto">
            <a:xfrm>
              <a:off x="4284" y="2702"/>
              <a:ext cx="249" cy="0"/>
            </a:xfrm>
            <a:prstGeom prst="line">
              <a:avLst/>
            </a:prstGeom>
            <a:noFill/>
            <a:ln w="9525">
              <a:solidFill>
                <a:schemeClr val="tx1"/>
              </a:solidFill>
              <a:round/>
              <a:tailEnd type="triangle" w="med" len="med"/>
            </a:ln>
            <a:effectLst/>
          </p:spPr>
          <p:txBody>
            <a:bodyPr wrap="none" anchor="ctr"/>
            <a:lstStyle/>
            <a:p>
              <a:endParaRPr lang="zh-CN" altLang="en-US"/>
            </a:p>
          </p:txBody>
        </p:sp>
        <p:sp>
          <p:nvSpPr>
            <p:cNvPr id="690250" name="Line 74"/>
            <p:cNvSpPr>
              <a:spLocks noChangeShapeType="1"/>
            </p:cNvSpPr>
            <p:nvPr/>
          </p:nvSpPr>
          <p:spPr bwMode="auto">
            <a:xfrm flipH="1">
              <a:off x="4284" y="2760"/>
              <a:ext cx="276" cy="0"/>
            </a:xfrm>
            <a:prstGeom prst="line">
              <a:avLst/>
            </a:prstGeom>
            <a:noFill/>
            <a:ln w="9525">
              <a:solidFill>
                <a:schemeClr val="tx1"/>
              </a:solidFill>
              <a:round/>
              <a:tailEnd type="triangle" w="med" len="med"/>
            </a:ln>
            <a:effectLst/>
          </p:spPr>
          <p:txBody>
            <a:bodyPr wrap="none" anchor="ctr"/>
            <a:lstStyle/>
            <a:p>
              <a:endParaRPr lang="zh-CN" altLang="en-US"/>
            </a:p>
          </p:txBody>
        </p:sp>
        <p:sp>
          <p:nvSpPr>
            <p:cNvPr id="690251" name="Line 75"/>
            <p:cNvSpPr>
              <a:spLocks noChangeShapeType="1"/>
            </p:cNvSpPr>
            <p:nvPr/>
          </p:nvSpPr>
          <p:spPr bwMode="auto">
            <a:xfrm>
              <a:off x="4284" y="2356"/>
              <a:ext cx="249" cy="0"/>
            </a:xfrm>
            <a:prstGeom prst="line">
              <a:avLst/>
            </a:prstGeom>
            <a:noFill/>
            <a:ln w="9525">
              <a:solidFill>
                <a:schemeClr val="tx1"/>
              </a:solidFill>
              <a:round/>
              <a:tailEnd type="triangle" w="med" len="med"/>
            </a:ln>
            <a:effectLst/>
          </p:spPr>
          <p:txBody>
            <a:bodyPr wrap="none" anchor="ctr"/>
            <a:lstStyle/>
            <a:p>
              <a:endParaRPr lang="zh-CN" altLang="en-US"/>
            </a:p>
          </p:txBody>
        </p:sp>
        <p:sp>
          <p:nvSpPr>
            <p:cNvPr id="690252" name="Line 76"/>
            <p:cNvSpPr>
              <a:spLocks noChangeShapeType="1"/>
            </p:cNvSpPr>
            <p:nvPr/>
          </p:nvSpPr>
          <p:spPr bwMode="auto">
            <a:xfrm flipH="1">
              <a:off x="4284" y="2414"/>
              <a:ext cx="276" cy="0"/>
            </a:xfrm>
            <a:prstGeom prst="line">
              <a:avLst/>
            </a:prstGeom>
            <a:noFill/>
            <a:ln w="9525">
              <a:solidFill>
                <a:schemeClr val="tx1"/>
              </a:solidFill>
              <a:round/>
              <a:tailEnd type="triangle" w="med" len="med"/>
            </a:ln>
            <a:effectLst/>
          </p:spPr>
          <p:txBody>
            <a:bodyPr wrap="none" anchor="ctr"/>
            <a:lstStyle/>
            <a:p>
              <a:endParaRPr lang="zh-CN" altLang="en-US"/>
            </a:p>
          </p:txBody>
        </p:sp>
        <p:sp>
          <p:nvSpPr>
            <p:cNvPr id="690253" name="Oval 77"/>
            <p:cNvSpPr>
              <a:spLocks noChangeArrowheads="1"/>
            </p:cNvSpPr>
            <p:nvPr/>
          </p:nvSpPr>
          <p:spPr bwMode="auto">
            <a:xfrm>
              <a:off x="3775" y="3724"/>
              <a:ext cx="110" cy="116"/>
            </a:xfrm>
            <a:prstGeom prst="ellipse">
              <a:avLst/>
            </a:prstGeom>
            <a:solidFill>
              <a:schemeClr val="tx1"/>
            </a:solidFill>
            <a:ln w="9525">
              <a:solidFill>
                <a:schemeClr val="tx1"/>
              </a:solidFill>
              <a:round/>
            </a:ln>
            <a:effectLst/>
          </p:spPr>
          <p:txBody>
            <a:bodyPr wrap="none" anchor="ctr"/>
            <a:lstStyle/>
            <a:p>
              <a:endParaRPr lang="zh-CN" altLang="en-US"/>
            </a:p>
          </p:txBody>
        </p:sp>
        <p:sp>
          <p:nvSpPr>
            <p:cNvPr id="690254" name="Oval 78"/>
            <p:cNvSpPr>
              <a:spLocks noChangeArrowheads="1"/>
            </p:cNvSpPr>
            <p:nvPr/>
          </p:nvSpPr>
          <p:spPr bwMode="auto">
            <a:xfrm>
              <a:off x="4161" y="3724"/>
              <a:ext cx="111" cy="116"/>
            </a:xfrm>
            <a:prstGeom prst="ellipse">
              <a:avLst/>
            </a:prstGeom>
            <a:solidFill>
              <a:schemeClr val="tx1"/>
            </a:solidFill>
            <a:ln w="9525">
              <a:solidFill>
                <a:schemeClr val="tx1"/>
              </a:solidFill>
              <a:round/>
            </a:ln>
            <a:effectLst/>
          </p:spPr>
          <p:txBody>
            <a:bodyPr wrap="none" anchor="ctr"/>
            <a:lstStyle/>
            <a:p>
              <a:endParaRPr lang="zh-CN" altLang="en-US"/>
            </a:p>
          </p:txBody>
        </p:sp>
        <p:sp>
          <p:nvSpPr>
            <p:cNvPr id="690255" name="Oval 79"/>
            <p:cNvSpPr>
              <a:spLocks noChangeArrowheads="1"/>
            </p:cNvSpPr>
            <p:nvPr/>
          </p:nvSpPr>
          <p:spPr bwMode="auto">
            <a:xfrm>
              <a:off x="3360" y="3724"/>
              <a:ext cx="111" cy="116"/>
            </a:xfrm>
            <a:prstGeom prst="ellipse">
              <a:avLst/>
            </a:prstGeom>
            <a:solidFill>
              <a:schemeClr val="tx1"/>
            </a:solidFill>
            <a:ln w="9525">
              <a:solidFill>
                <a:schemeClr val="tx1"/>
              </a:solidFill>
              <a:round/>
            </a:ln>
            <a:effectLst/>
          </p:spPr>
          <p:txBody>
            <a:bodyPr wrap="none" anchor="ctr"/>
            <a:lstStyle/>
            <a:p>
              <a:endParaRPr lang="zh-CN" altLang="en-US"/>
            </a:p>
          </p:txBody>
        </p:sp>
        <p:sp>
          <p:nvSpPr>
            <p:cNvPr id="690256" name="Oval 80"/>
            <p:cNvSpPr>
              <a:spLocks noChangeArrowheads="1"/>
            </p:cNvSpPr>
            <p:nvPr/>
          </p:nvSpPr>
          <p:spPr bwMode="auto">
            <a:xfrm>
              <a:off x="3775" y="4073"/>
              <a:ext cx="110" cy="117"/>
            </a:xfrm>
            <a:prstGeom prst="ellipse">
              <a:avLst/>
            </a:prstGeom>
            <a:solidFill>
              <a:schemeClr val="tx1"/>
            </a:solidFill>
            <a:ln w="9525">
              <a:solidFill>
                <a:schemeClr val="tx1"/>
              </a:solidFill>
              <a:round/>
            </a:ln>
            <a:effectLst/>
          </p:spPr>
          <p:txBody>
            <a:bodyPr wrap="none" anchor="ctr"/>
            <a:lstStyle/>
            <a:p>
              <a:endParaRPr lang="zh-CN" altLang="en-US"/>
            </a:p>
          </p:txBody>
        </p:sp>
        <p:sp>
          <p:nvSpPr>
            <p:cNvPr id="690257" name="Oval 81"/>
            <p:cNvSpPr>
              <a:spLocks noChangeArrowheads="1"/>
            </p:cNvSpPr>
            <p:nvPr/>
          </p:nvSpPr>
          <p:spPr bwMode="auto">
            <a:xfrm>
              <a:off x="3775" y="3374"/>
              <a:ext cx="110" cy="117"/>
            </a:xfrm>
            <a:prstGeom prst="ellipse">
              <a:avLst/>
            </a:prstGeom>
            <a:solidFill>
              <a:schemeClr val="tx1"/>
            </a:solidFill>
            <a:ln w="9525">
              <a:solidFill>
                <a:schemeClr val="tx1"/>
              </a:solidFill>
              <a:round/>
            </a:ln>
            <a:effectLst/>
          </p:spPr>
          <p:txBody>
            <a:bodyPr wrap="none" anchor="ctr"/>
            <a:lstStyle/>
            <a:p>
              <a:endParaRPr lang="zh-CN" altLang="en-US"/>
            </a:p>
          </p:txBody>
        </p:sp>
        <p:sp>
          <p:nvSpPr>
            <p:cNvPr id="690258" name="Oval 82"/>
            <p:cNvSpPr>
              <a:spLocks noChangeArrowheads="1"/>
            </p:cNvSpPr>
            <p:nvPr/>
          </p:nvSpPr>
          <p:spPr bwMode="auto">
            <a:xfrm>
              <a:off x="3360" y="3374"/>
              <a:ext cx="111" cy="117"/>
            </a:xfrm>
            <a:prstGeom prst="ellipse">
              <a:avLst/>
            </a:prstGeom>
            <a:solidFill>
              <a:schemeClr val="tx1"/>
            </a:solidFill>
            <a:ln w="9525">
              <a:solidFill>
                <a:schemeClr val="tx1"/>
              </a:solidFill>
              <a:round/>
            </a:ln>
            <a:effectLst/>
          </p:spPr>
          <p:txBody>
            <a:bodyPr wrap="none" anchor="ctr"/>
            <a:lstStyle/>
            <a:p>
              <a:endParaRPr lang="zh-CN" altLang="en-US"/>
            </a:p>
          </p:txBody>
        </p:sp>
        <p:sp>
          <p:nvSpPr>
            <p:cNvPr id="690259" name="Oval 83"/>
            <p:cNvSpPr>
              <a:spLocks noChangeArrowheads="1"/>
            </p:cNvSpPr>
            <p:nvPr/>
          </p:nvSpPr>
          <p:spPr bwMode="auto">
            <a:xfrm>
              <a:off x="4161" y="4073"/>
              <a:ext cx="111" cy="117"/>
            </a:xfrm>
            <a:prstGeom prst="ellipse">
              <a:avLst/>
            </a:prstGeom>
            <a:solidFill>
              <a:schemeClr val="tx1"/>
            </a:solidFill>
            <a:ln w="9525">
              <a:solidFill>
                <a:schemeClr val="tx1"/>
              </a:solidFill>
              <a:round/>
            </a:ln>
            <a:effectLst/>
          </p:spPr>
          <p:txBody>
            <a:bodyPr wrap="none" anchor="ctr"/>
            <a:lstStyle/>
            <a:p>
              <a:endParaRPr lang="zh-CN" altLang="en-US"/>
            </a:p>
          </p:txBody>
        </p:sp>
        <p:sp>
          <p:nvSpPr>
            <p:cNvPr id="690260" name="Oval 84"/>
            <p:cNvSpPr>
              <a:spLocks noChangeArrowheads="1"/>
            </p:cNvSpPr>
            <p:nvPr/>
          </p:nvSpPr>
          <p:spPr bwMode="auto">
            <a:xfrm>
              <a:off x="3360" y="4073"/>
              <a:ext cx="111" cy="117"/>
            </a:xfrm>
            <a:prstGeom prst="ellipse">
              <a:avLst/>
            </a:prstGeom>
            <a:solidFill>
              <a:schemeClr val="tx1"/>
            </a:solidFill>
            <a:ln w="9525">
              <a:solidFill>
                <a:schemeClr val="tx1"/>
              </a:solidFill>
              <a:round/>
            </a:ln>
            <a:effectLst/>
          </p:spPr>
          <p:txBody>
            <a:bodyPr wrap="none" anchor="ctr"/>
            <a:lstStyle/>
            <a:p>
              <a:endParaRPr lang="zh-CN" altLang="en-US"/>
            </a:p>
          </p:txBody>
        </p:sp>
        <p:sp>
          <p:nvSpPr>
            <p:cNvPr id="690261" name="Oval 85"/>
            <p:cNvSpPr>
              <a:spLocks noChangeArrowheads="1"/>
            </p:cNvSpPr>
            <p:nvPr/>
          </p:nvSpPr>
          <p:spPr bwMode="auto">
            <a:xfrm>
              <a:off x="4161" y="3374"/>
              <a:ext cx="111" cy="117"/>
            </a:xfrm>
            <a:prstGeom prst="ellipse">
              <a:avLst/>
            </a:prstGeom>
            <a:solidFill>
              <a:schemeClr val="tx1"/>
            </a:solidFill>
            <a:ln w="9525">
              <a:solidFill>
                <a:schemeClr val="tx1"/>
              </a:solidFill>
              <a:round/>
            </a:ln>
            <a:effectLst/>
          </p:spPr>
          <p:txBody>
            <a:bodyPr wrap="none" anchor="ctr"/>
            <a:lstStyle/>
            <a:p>
              <a:endParaRPr lang="zh-CN" altLang="en-US"/>
            </a:p>
          </p:txBody>
        </p:sp>
        <p:sp>
          <p:nvSpPr>
            <p:cNvPr id="690262" name="Line 86"/>
            <p:cNvSpPr>
              <a:spLocks noChangeShapeType="1"/>
            </p:cNvSpPr>
            <p:nvPr/>
          </p:nvSpPr>
          <p:spPr bwMode="auto">
            <a:xfrm flipV="1">
              <a:off x="3857" y="3520"/>
              <a:ext cx="0" cy="204"/>
            </a:xfrm>
            <a:prstGeom prst="line">
              <a:avLst/>
            </a:prstGeom>
            <a:noFill/>
            <a:ln w="9525">
              <a:solidFill>
                <a:schemeClr val="tx1"/>
              </a:solidFill>
              <a:round/>
              <a:tailEnd type="triangle" w="med" len="med"/>
            </a:ln>
            <a:effectLst/>
          </p:spPr>
          <p:txBody>
            <a:bodyPr wrap="none" anchor="ctr"/>
            <a:lstStyle/>
            <a:p>
              <a:endParaRPr lang="zh-CN" altLang="en-US"/>
            </a:p>
          </p:txBody>
        </p:sp>
        <p:sp>
          <p:nvSpPr>
            <p:cNvPr id="690263" name="Line 87"/>
            <p:cNvSpPr>
              <a:spLocks noChangeShapeType="1"/>
            </p:cNvSpPr>
            <p:nvPr/>
          </p:nvSpPr>
          <p:spPr bwMode="auto">
            <a:xfrm>
              <a:off x="3802" y="3491"/>
              <a:ext cx="0" cy="233"/>
            </a:xfrm>
            <a:prstGeom prst="line">
              <a:avLst/>
            </a:prstGeom>
            <a:noFill/>
            <a:ln w="9525">
              <a:solidFill>
                <a:schemeClr val="tx1"/>
              </a:solidFill>
              <a:round/>
              <a:tailEnd type="triangle" w="med" len="med"/>
            </a:ln>
            <a:effectLst/>
          </p:spPr>
          <p:txBody>
            <a:bodyPr wrap="none" anchor="ctr"/>
            <a:lstStyle/>
            <a:p>
              <a:endParaRPr lang="zh-CN" altLang="en-US"/>
            </a:p>
          </p:txBody>
        </p:sp>
        <p:sp>
          <p:nvSpPr>
            <p:cNvPr id="690264" name="Line 88"/>
            <p:cNvSpPr>
              <a:spLocks noChangeShapeType="1"/>
            </p:cNvSpPr>
            <p:nvPr/>
          </p:nvSpPr>
          <p:spPr bwMode="auto">
            <a:xfrm>
              <a:off x="3885" y="3753"/>
              <a:ext cx="249" cy="0"/>
            </a:xfrm>
            <a:prstGeom prst="line">
              <a:avLst/>
            </a:prstGeom>
            <a:noFill/>
            <a:ln w="9525">
              <a:solidFill>
                <a:schemeClr val="tx1"/>
              </a:solidFill>
              <a:round/>
              <a:tailEnd type="triangle" w="med" len="med"/>
            </a:ln>
            <a:effectLst/>
          </p:spPr>
          <p:txBody>
            <a:bodyPr wrap="none" anchor="ctr"/>
            <a:lstStyle/>
            <a:p>
              <a:endParaRPr lang="zh-CN" altLang="en-US"/>
            </a:p>
          </p:txBody>
        </p:sp>
        <p:sp>
          <p:nvSpPr>
            <p:cNvPr id="690265" name="Line 89"/>
            <p:cNvSpPr>
              <a:spLocks noChangeShapeType="1"/>
            </p:cNvSpPr>
            <p:nvPr/>
          </p:nvSpPr>
          <p:spPr bwMode="auto">
            <a:xfrm flipH="1">
              <a:off x="3885" y="3811"/>
              <a:ext cx="276" cy="0"/>
            </a:xfrm>
            <a:prstGeom prst="line">
              <a:avLst/>
            </a:prstGeom>
            <a:noFill/>
            <a:ln w="9525">
              <a:solidFill>
                <a:schemeClr val="tx1"/>
              </a:solidFill>
              <a:round/>
              <a:tailEnd type="triangle" w="med" len="med"/>
            </a:ln>
            <a:effectLst/>
          </p:spPr>
          <p:txBody>
            <a:bodyPr wrap="none" anchor="ctr"/>
            <a:lstStyle/>
            <a:p>
              <a:endParaRPr lang="zh-CN" altLang="en-US"/>
            </a:p>
          </p:txBody>
        </p:sp>
        <p:sp>
          <p:nvSpPr>
            <p:cNvPr id="690266" name="Line 90"/>
            <p:cNvSpPr>
              <a:spLocks noChangeShapeType="1"/>
            </p:cNvSpPr>
            <p:nvPr/>
          </p:nvSpPr>
          <p:spPr bwMode="auto">
            <a:xfrm>
              <a:off x="3802" y="3840"/>
              <a:ext cx="0" cy="204"/>
            </a:xfrm>
            <a:prstGeom prst="line">
              <a:avLst/>
            </a:prstGeom>
            <a:noFill/>
            <a:ln w="9525">
              <a:solidFill>
                <a:schemeClr val="tx1"/>
              </a:solidFill>
              <a:round/>
              <a:tailEnd type="triangle" w="med" len="med"/>
            </a:ln>
            <a:effectLst/>
          </p:spPr>
          <p:txBody>
            <a:bodyPr wrap="none" anchor="ctr"/>
            <a:lstStyle/>
            <a:p>
              <a:endParaRPr lang="zh-CN" altLang="en-US"/>
            </a:p>
          </p:txBody>
        </p:sp>
        <p:sp>
          <p:nvSpPr>
            <p:cNvPr id="690267" name="Line 91"/>
            <p:cNvSpPr>
              <a:spLocks noChangeShapeType="1"/>
            </p:cNvSpPr>
            <p:nvPr/>
          </p:nvSpPr>
          <p:spPr bwMode="auto">
            <a:xfrm flipV="1">
              <a:off x="3857" y="3840"/>
              <a:ext cx="0" cy="233"/>
            </a:xfrm>
            <a:prstGeom prst="line">
              <a:avLst/>
            </a:prstGeom>
            <a:noFill/>
            <a:ln w="9525">
              <a:solidFill>
                <a:schemeClr val="tx1"/>
              </a:solidFill>
              <a:round/>
              <a:tailEnd type="triangle" w="med" len="med"/>
            </a:ln>
            <a:effectLst/>
          </p:spPr>
          <p:txBody>
            <a:bodyPr wrap="none" anchor="ctr"/>
            <a:lstStyle/>
            <a:p>
              <a:endParaRPr lang="zh-CN" altLang="en-US"/>
            </a:p>
          </p:txBody>
        </p:sp>
        <p:sp>
          <p:nvSpPr>
            <p:cNvPr id="690268" name="Line 92"/>
            <p:cNvSpPr>
              <a:spLocks noChangeShapeType="1"/>
            </p:cNvSpPr>
            <p:nvPr/>
          </p:nvSpPr>
          <p:spPr bwMode="auto">
            <a:xfrm flipH="1">
              <a:off x="3526" y="3753"/>
              <a:ext cx="249" cy="0"/>
            </a:xfrm>
            <a:prstGeom prst="line">
              <a:avLst/>
            </a:prstGeom>
            <a:noFill/>
            <a:ln w="9525">
              <a:solidFill>
                <a:schemeClr val="tx1"/>
              </a:solidFill>
              <a:round/>
              <a:tailEnd type="triangle" w="med" len="med"/>
            </a:ln>
            <a:effectLst/>
          </p:spPr>
          <p:txBody>
            <a:bodyPr wrap="none" anchor="ctr"/>
            <a:lstStyle/>
            <a:p>
              <a:endParaRPr lang="zh-CN" altLang="en-US"/>
            </a:p>
          </p:txBody>
        </p:sp>
        <p:sp>
          <p:nvSpPr>
            <p:cNvPr id="690269" name="Line 93"/>
            <p:cNvSpPr>
              <a:spLocks noChangeShapeType="1"/>
            </p:cNvSpPr>
            <p:nvPr/>
          </p:nvSpPr>
          <p:spPr bwMode="auto">
            <a:xfrm>
              <a:off x="3471" y="3811"/>
              <a:ext cx="248" cy="0"/>
            </a:xfrm>
            <a:prstGeom prst="line">
              <a:avLst/>
            </a:prstGeom>
            <a:noFill/>
            <a:ln w="9525">
              <a:solidFill>
                <a:schemeClr val="tx1"/>
              </a:solidFill>
              <a:round/>
              <a:tailEnd type="triangle" w="med" len="med"/>
            </a:ln>
            <a:effectLst/>
          </p:spPr>
          <p:txBody>
            <a:bodyPr wrap="none" anchor="ctr"/>
            <a:lstStyle/>
            <a:p>
              <a:endParaRPr lang="zh-CN" altLang="en-US"/>
            </a:p>
          </p:txBody>
        </p:sp>
        <p:sp>
          <p:nvSpPr>
            <p:cNvPr id="690270" name="Line 94"/>
            <p:cNvSpPr>
              <a:spLocks noChangeShapeType="1"/>
            </p:cNvSpPr>
            <p:nvPr/>
          </p:nvSpPr>
          <p:spPr bwMode="auto">
            <a:xfrm>
              <a:off x="3885" y="4103"/>
              <a:ext cx="249" cy="0"/>
            </a:xfrm>
            <a:prstGeom prst="line">
              <a:avLst/>
            </a:prstGeom>
            <a:noFill/>
            <a:ln w="9525">
              <a:solidFill>
                <a:schemeClr val="tx1"/>
              </a:solidFill>
              <a:round/>
              <a:tailEnd type="triangle" w="med" len="med"/>
            </a:ln>
            <a:effectLst/>
          </p:spPr>
          <p:txBody>
            <a:bodyPr wrap="none" anchor="ctr"/>
            <a:lstStyle/>
            <a:p>
              <a:endParaRPr lang="zh-CN" altLang="en-US"/>
            </a:p>
          </p:txBody>
        </p:sp>
        <p:sp>
          <p:nvSpPr>
            <p:cNvPr id="690271" name="Line 95"/>
            <p:cNvSpPr>
              <a:spLocks noChangeShapeType="1"/>
            </p:cNvSpPr>
            <p:nvPr/>
          </p:nvSpPr>
          <p:spPr bwMode="auto">
            <a:xfrm flipH="1">
              <a:off x="3885" y="4161"/>
              <a:ext cx="276" cy="0"/>
            </a:xfrm>
            <a:prstGeom prst="line">
              <a:avLst/>
            </a:prstGeom>
            <a:noFill/>
            <a:ln w="9525">
              <a:solidFill>
                <a:schemeClr val="tx1"/>
              </a:solidFill>
              <a:round/>
              <a:tailEnd type="triangle" w="med" len="med"/>
            </a:ln>
            <a:effectLst/>
          </p:spPr>
          <p:txBody>
            <a:bodyPr wrap="none" anchor="ctr"/>
            <a:lstStyle/>
            <a:p>
              <a:endParaRPr lang="zh-CN" altLang="en-US"/>
            </a:p>
          </p:txBody>
        </p:sp>
        <p:sp>
          <p:nvSpPr>
            <p:cNvPr id="690272" name="Line 96"/>
            <p:cNvSpPr>
              <a:spLocks noChangeShapeType="1"/>
            </p:cNvSpPr>
            <p:nvPr/>
          </p:nvSpPr>
          <p:spPr bwMode="auto">
            <a:xfrm flipH="1">
              <a:off x="3526" y="4103"/>
              <a:ext cx="249" cy="0"/>
            </a:xfrm>
            <a:prstGeom prst="line">
              <a:avLst/>
            </a:prstGeom>
            <a:noFill/>
            <a:ln w="9525">
              <a:solidFill>
                <a:schemeClr val="tx1"/>
              </a:solidFill>
              <a:round/>
              <a:tailEnd type="triangle" w="med" len="med"/>
            </a:ln>
            <a:effectLst/>
          </p:spPr>
          <p:txBody>
            <a:bodyPr wrap="none" anchor="ctr"/>
            <a:lstStyle/>
            <a:p>
              <a:endParaRPr lang="zh-CN" altLang="en-US"/>
            </a:p>
          </p:txBody>
        </p:sp>
        <p:sp>
          <p:nvSpPr>
            <p:cNvPr id="690273" name="Line 97"/>
            <p:cNvSpPr>
              <a:spLocks noChangeShapeType="1"/>
            </p:cNvSpPr>
            <p:nvPr/>
          </p:nvSpPr>
          <p:spPr bwMode="auto">
            <a:xfrm>
              <a:off x="3471" y="4161"/>
              <a:ext cx="248" cy="0"/>
            </a:xfrm>
            <a:prstGeom prst="line">
              <a:avLst/>
            </a:prstGeom>
            <a:noFill/>
            <a:ln w="9525">
              <a:solidFill>
                <a:schemeClr val="tx1"/>
              </a:solidFill>
              <a:round/>
              <a:tailEnd type="triangle" w="med" len="med"/>
            </a:ln>
            <a:effectLst/>
          </p:spPr>
          <p:txBody>
            <a:bodyPr wrap="none" anchor="ctr"/>
            <a:lstStyle/>
            <a:p>
              <a:endParaRPr lang="zh-CN" altLang="en-US"/>
            </a:p>
          </p:txBody>
        </p:sp>
        <p:sp>
          <p:nvSpPr>
            <p:cNvPr id="690274" name="Line 98"/>
            <p:cNvSpPr>
              <a:spLocks noChangeShapeType="1"/>
            </p:cNvSpPr>
            <p:nvPr/>
          </p:nvSpPr>
          <p:spPr bwMode="auto">
            <a:xfrm>
              <a:off x="3885" y="3403"/>
              <a:ext cx="249" cy="0"/>
            </a:xfrm>
            <a:prstGeom prst="line">
              <a:avLst/>
            </a:prstGeom>
            <a:noFill/>
            <a:ln w="9525">
              <a:solidFill>
                <a:schemeClr val="tx1"/>
              </a:solidFill>
              <a:round/>
              <a:tailEnd type="triangle" w="med" len="med"/>
            </a:ln>
            <a:effectLst/>
          </p:spPr>
          <p:txBody>
            <a:bodyPr wrap="none" anchor="ctr"/>
            <a:lstStyle/>
            <a:p>
              <a:endParaRPr lang="zh-CN" altLang="en-US"/>
            </a:p>
          </p:txBody>
        </p:sp>
        <p:sp>
          <p:nvSpPr>
            <p:cNvPr id="690275" name="Line 99"/>
            <p:cNvSpPr>
              <a:spLocks noChangeShapeType="1"/>
            </p:cNvSpPr>
            <p:nvPr/>
          </p:nvSpPr>
          <p:spPr bwMode="auto">
            <a:xfrm flipH="1">
              <a:off x="3885" y="3461"/>
              <a:ext cx="276" cy="0"/>
            </a:xfrm>
            <a:prstGeom prst="line">
              <a:avLst/>
            </a:prstGeom>
            <a:noFill/>
            <a:ln w="9525">
              <a:solidFill>
                <a:schemeClr val="tx1"/>
              </a:solidFill>
              <a:round/>
              <a:tailEnd type="triangle" w="med" len="med"/>
            </a:ln>
            <a:effectLst/>
          </p:spPr>
          <p:txBody>
            <a:bodyPr wrap="none" anchor="ctr"/>
            <a:lstStyle/>
            <a:p>
              <a:endParaRPr lang="zh-CN" altLang="en-US"/>
            </a:p>
          </p:txBody>
        </p:sp>
        <p:sp>
          <p:nvSpPr>
            <p:cNvPr id="690276" name="Line 100"/>
            <p:cNvSpPr>
              <a:spLocks noChangeShapeType="1"/>
            </p:cNvSpPr>
            <p:nvPr/>
          </p:nvSpPr>
          <p:spPr bwMode="auto">
            <a:xfrm flipH="1">
              <a:off x="3526" y="3403"/>
              <a:ext cx="249" cy="0"/>
            </a:xfrm>
            <a:prstGeom prst="line">
              <a:avLst/>
            </a:prstGeom>
            <a:noFill/>
            <a:ln w="9525">
              <a:solidFill>
                <a:schemeClr val="tx1"/>
              </a:solidFill>
              <a:round/>
              <a:tailEnd type="triangle" w="med" len="med"/>
            </a:ln>
            <a:effectLst/>
          </p:spPr>
          <p:txBody>
            <a:bodyPr wrap="none" anchor="ctr"/>
            <a:lstStyle/>
            <a:p>
              <a:endParaRPr lang="zh-CN" altLang="en-US"/>
            </a:p>
          </p:txBody>
        </p:sp>
        <p:sp>
          <p:nvSpPr>
            <p:cNvPr id="690277" name="Line 101"/>
            <p:cNvSpPr>
              <a:spLocks noChangeShapeType="1"/>
            </p:cNvSpPr>
            <p:nvPr/>
          </p:nvSpPr>
          <p:spPr bwMode="auto">
            <a:xfrm>
              <a:off x="3471" y="3461"/>
              <a:ext cx="248" cy="0"/>
            </a:xfrm>
            <a:prstGeom prst="line">
              <a:avLst/>
            </a:prstGeom>
            <a:noFill/>
            <a:ln w="9525">
              <a:solidFill>
                <a:schemeClr val="tx1"/>
              </a:solidFill>
              <a:round/>
              <a:tailEnd type="triangle" w="med" len="med"/>
            </a:ln>
            <a:effectLst/>
          </p:spPr>
          <p:txBody>
            <a:bodyPr wrap="none" anchor="ctr"/>
            <a:lstStyle/>
            <a:p>
              <a:endParaRPr lang="zh-CN" altLang="en-US"/>
            </a:p>
          </p:txBody>
        </p:sp>
        <p:sp>
          <p:nvSpPr>
            <p:cNvPr id="690278" name="Line 102"/>
            <p:cNvSpPr>
              <a:spLocks noChangeShapeType="1"/>
            </p:cNvSpPr>
            <p:nvPr/>
          </p:nvSpPr>
          <p:spPr bwMode="auto">
            <a:xfrm flipV="1">
              <a:off x="4244" y="3520"/>
              <a:ext cx="0" cy="204"/>
            </a:xfrm>
            <a:prstGeom prst="line">
              <a:avLst/>
            </a:prstGeom>
            <a:noFill/>
            <a:ln w="9525">
              <a:solidFill>
                <a:schemeClr val="tx1"/>
              </a:solidFill>
              <a:round/>
              <a:tailEnd type="triangle" w="med" len="med"/>
            </a:ln>
            <a:effectLst/>
          </p:spPr>
          <p:txBody>
            <a:bodyPr wrap="none" anchor="ctr"/>
            <a:lstStyle/>
            <a:p>
              <a:endParaRPr lang="zh-CN" altLang="en-US"/>
            </a:p>
          </p:txBody>
        </p:sp>
        <p:sp>
          <p:nvSpPr>
            <p:cNvPr id="690279" name="Line 103"/>
            <p:cNvSpPr>
              <a:spLocks noChangeShapeType="1"/>
            </p:cNvSpPr>
            <p:nvPr/>
          </p:nvSpPr>
          <p:spPr bwMode="auto">
            <a:xfrm>
              <a:off x="4189" y="3491"/>
              <a:ext cx="0" cy="233"/>
            </a:xfrm>
            <a:prstGeom prst="line">
              <a:avLst/>
            </a:prstGeom>
            <a:noFill/>
            <a:ln w="9525">
              <a:solidFill>
                <a:schemeClr val="tx1"/>
              </a:solidFill>
              <a:round/>
              <a:tailEnd type="triangle" w="med" len="med"/>
            </a:ln>
            <a:effectLst/>
          </p:spPr>
          <p:txBody>
            <a:bodyPr wrap="none" anchor="ctr"/>
            <a:lstStyle/>
            <a:p>
              <a:endParaRPr lang="zh-CN" altLang="en-US"/>
            </a:p>
          </p:txBody>
        </p:sp>
        <p:sp>
          <p:nvSpPr>
            <p:cNvPr id="690280" name="Line 104"/>
            <p:cNvSpPr>
              <a:spLocks noChangeShapeType="1"/>
            </p:cNvSpPr>
            <p:nvPr/>
          </p:nvSpPr>
          <p:spPr bwMode="auto">
            <a:xfrm>
              <a:off x="4189" y="3840"/>
              <a:ext cx="0" cy="204"/>
            </a:xfrm>
            <a:prstGeom prst="line">
              <a:avLst/>
            </a:prstGeom>
            <a:noFill/>
            <a:ln w="9525">
              <a:solidFill>
                <a:schemeClr val="tx1"/>
              </a:solidFill>
              <a:round/>
              <a:tailEnd type="triangle" w="med" len="med"/>
            </a:ln>
            <a:effectLst/>
          </p:spPr>
          <p:txBody>
            <a:bodyPr wrap="none" anchor="ctr"/>
            <a:lstStyle/>
            <a:p>
              <a:endParaRPr lang="zh-CN" altLang="en-US"/>
            </a:p>
          </p:txBody>
        </p:sp>
        <p:sp>
          <p:nvSpPr>
            <p:cNvPr id="690281" name="Line 105"/>
            <p:cNvSpPr>
              <a:spLocks noChangeShapeType="1"/>
            </p:cNvSpPr>
            <p:nvPr/>
          </p:nvSpPr>
          <p:spPr bwMode="auto">
            <a:xfrm flipV="1">
              <a:off x="4244" y="3840"/>
              <a:ext cx="0" cy="233"/>
            </a:xfrm>
            <a:prstGeom prst="line">
              <a:avLst/>
            </a:prstGeom>
            <a:noFill/>
            <a:ln w="9525">
              <a:solidFill>
                <a:schemeClr val="tx1"/>
              </a:solidFill>
              <a:round/>
              <a:tailEnd type="triangle" w="med" len="med"/>
            </a:ln>
            <a:effectLst/>
          </p:spPr>
          <p:txBody>
            <a:bodyPr wrap="none" anchor="ctr"/>
            <a:lstStyle/>
            <a:p>
              <a:endParaRPr lang="zh-CN" altLang="en-US"/>
            </a:p>
          </p:txBody>
        </p:sp>
        <p:sp>
          <p:nvSpPr>
            <p:cNvPr id="690282" name="Line 106"/>
            <p:cNvSpPr>
              <a:spLocks noChangeShapeType="1"/>
            </p:cNvSpPr>
            <p:nvPr/>
          </p:nvSpPr>
          <p:spPr bwMode="auto">
            <a:xfrm flipV="1">
              <a:off x="3443" y="3520"/>
              <a:ext cx="0" cy="204"/>
            </a:xfrm>
            <a:prstGeom prst="line">
              <a:avLst/>
            </a:prstGeom>
            <a:noFill/>
            <a:ln w="9525">
              <a:solidFill>
                <a:schemeClr val="tx1"/>
              </a:solidFill>
              <a:round/>
              <a:tailEnd type="triangle" w="med" len="med"/>
            </a:ln>
            <a:effectLst/>
          </p:spPr>
          <p:txBody>
            <a:bodyPr wrap="none" anchor="ctr"/>
            <a:lstStyle/>
            <a:p>
              <a:endParaRPr lang="zh-CN" altLang="en-US"/>
            </a:p>
          </p:txBody>
        </p:sp>
        <p:sp>
          <p:nvSpPr>
            <p:cNvPr id="690283" name="Line 107"/>
            <p:cNvSpPr>
              <a:spLocks noChangeShapeType="1"/>
            </p:cNvSpPr>
            <p:nvPr/>
          </p:nvSpPr>
          <p:spPr bwMode="auto">
            <a:xfrm>
              <a:off x="3388" y="3491"/>
              <a:ext cx="0" cy="233"/>
            </a:xfrm>
            <a:prstGeom prst="line">
              <a:avLst/>
            </a:prstGeom>
            <a:noFill/>
            <a:ln w="9525">
              <a:solidFill>
                <a:schemeClr val="tx1"/>
              </a:solidFill>
              <a:round/>
              <a:tailEnd type="triangle" w="med" len="med"/>
            </a:ln>
            <a:effectLst/>
          </p:spPr>
          <p:txBody>
            <a:bodyPr wrap="none" anchor="ctr"/>
            <a:lstStyle/>
            <a:p>
              <a:endParaRPr lang="zh-CN" altLang="en-US"/>
            </a:p>
          </p:txBody>
        </p:sp>
        <p:sp>
          <p:nvSpPr>
            <p:cNvPr id="690284" name="Line 108"/>
            <p:cNvSpPr>
              <a:spLocks noChangeShapeType="1"/>
            </p:cNvSpPr>
            <p:nvPr/>
          </p:nvSpPr>
          <p:spPr bwMode="auto">
            <a:xfrm>
              <a:off x="3388" y="3840"/>
              <a:ext cx="0" cy="204"/>
            </a:xfrm>
            <a:prstGeom prst="line">
              <a:avLst/>
            </a:prstGeom>
            <a:noFill/>
            <a:ln w="9525">
              <a:solidFill>
                <a:schemeClr val="tx1"/>
              </a:solidFill>
              <a:round/>
              <a:tailEnd type="triangle" w="med" len="med"/>
            </a:ln>
            <a:effectLst/>
          </p:spPr>
          <p:txBody>
            <a:bodyPr wrap="none" anchor="ctr"/>
            <a:lstStyle/>
            <a:p>
              <a:endParaRPr lang="zh-CN" altLang="en-US"/>
            </a:p>
          </p:txBody>
        </p:sp>
        <p:sp>
          <p:nvSpPr>
            <p:cNvPr id="690285" name="Line 109"/>
            <p:cNvSpPr>
              <a:spLocks noChangeShapeType="1"/>
            </p:cNvSpPr>
            <p:nvPr/>
          </p:nvSpPr>
          <p:spPr bwMode="auto">
            <a:xfrm flipV="1">
              <a:off x="3443" y="3840"/>
              <a:ext cx="0" cy="233"/>
            </a:xfrm>
            <a:prstGeom prst="line">
              <a:avLst/>
            </a:prstGeom>
            <a:noFill/>
            <a:ln w="9525">
              <a:solidFill>
                <a:schemeClr val="tx1"/>
              </a:solidFill>
              <a:round/>
              <a:tailEnd type="triangle" w="med" len="med"/>
            </a:ln>
            <a:effectLst/>
          </p:spPr>
          <p:txBody>
            <a:bodyPr wrap="none" anchor="ctr"/>
            <a:lstStyle/>
            <a:p>
              <a:endParaRPr lang="zh-CN" altLang="en-US"/>
            </a:p>
          </p:txBody>
        </p:sp>
        <p:sp>
          <p:nvSpPr>
            <p:cNvPr id="690286" name="Oval 110"/>
            <p:cNvSpPr>
              <a:spLocks noChangeArrowheads="1"/>
            </p:cNvSpPr>
            <p:nvPr/>
          </p:nvSpPr>
          <p:spPr bwMode="auto">
            <a:xfrm>
              <a:off x="4992" y="3710"/>
              <a:ext cx="110" cy="116"/>
            </a:xfrm>
            <a:prstGeom prst="ellipse">
              <a:avLst/>
            </a:prstGeom>
            <a:solidFill>
              <a:schemeClr val="tx1"/>
            </a:solidFill>
            <a:ln w="9525">
              <a:solidFill>
                <a:schemeClr val="tx1"/>
              </a:solidFill>
              <a:round/>
            </a:ln>
            <a:effectLst/>
          </p:spPr>
          <p:txBody>
            <a:bodyPr wrap="none" anchor="ctr"/>
            <a:lstStyle/>
            <a:p>
              <a:endParaRPr lang="zh-CN" altLang="en-US"/>
            </a:p>
          </p:txBody>
        </p:sp>
        <p:sp>
          <p:nvSpPr>
            <p:cNvPr id="690287" name="Oval 111"/>
            <p:cNvSpPr>
              <a:spLocks noChangeArrowheads="1"/>
            </p:cNvSpPr>
            <p:nvPr/>
          </p:nvSpPr>
          <p:spPr bwMode="auto">
            <a:xfrm>
              <a:off x="5378" y="3710"/>
              <a:ext cx="111" cy="116"/>
            </a:xfrm>
            <a:prstGeom prst="ellipse">
              <a:avLst/>
            </a:prstGeom>
            <a:solidFill>
              <a:schemeClr val="tx1"/>
            </a:solidFill>
            <a:ln w="9525">
              <a:solidFill>
                <a:schemeClr val="tx1"/>
              </a:solidFill>
              <a:round/>
            </a:ln>
            <a:effectLst/>
          </p:spPr>
          <p:txBody>
            <a:bodyPr wrap="none" anchor="ctr"/>
            <a:lstStyle/>
            <a:p>
              <a:endParaRPr lang="zh-CN" altLang="en-US"/>
            </a:p>
          </p:txBody>
        </p:sp>
        <p:sp>
          <p:nvSpPr>
            <p:cNvPr id="690288" name="Oval 112"/>
            <p:cNvSpPr>
              <a:spLocks noChangeArrowheads="1"/>
            </p:cNvSpPr>
            <p:nvPr/>
          </p:nvSpPr>
          <p:spPr bwMode="auto">
            <a:xfrm>
              <a:off x="4577" y="3710"/>
              <a:ext cx="111" cy="116"/>
            </a:xfrm>
            <a:prstGeom prst="ellipse">
              <a:avLst/>
            </a:prstGeom>
            <a:solidFill>
              <a:schemeClr val="tx1"/>
            </a:solidFill>
            <a:ln w="9525">
              <a:solidFill>
                <a:schemeClr val="tx1"/>
              </a:solidFill>
              <a:round/>
            </a:ln>
            <a:effectLst/>
          </p:spPr>
          <p:txBody>
            <a:bodyPr wrap="none" anchor="ctr"/>
            <a:lstStyle/>
            <a:p>
              <a:endParaRPr lang="zh-CN" altLang="en-US"/>
            </a:p>
          </p:txBody>
        </p:sp>
        <p:sp>
          <p:nvSpPr>
            <p:cNvPr id="690289" name="Oval 113"/>
            <p:cNvSpPr>
              <a:spLocks noChangeArrowheads="1"/>
            </p:cNvSpPr>
            <p:nvPr/>
          </p:nvSpPr>
          <p:spPr bwMode="auto">
            <a:xfrm>
              <a:off x="4992" y="4059"/>
              <a:ext cx="110" cy="117"/>
            </a:xfrm>
            <a:prstGeom prst="ellipse">
              <a:avLst/>
            </a:prstGeom>
            <a:solidFill>
              <a:schemeClr val="tx1"/>
            </a:solidFill>
            <a:ln w="9525">
              <a:solidFill>
                <a:schemeClr val="tx1"/>
              </a:solidFill>
              <a:round/>
            </a:ln>
            <a:effectLst/>
          </p:spPr>
          <p:txBody>
            <a:bodyPr wrap="none" anchor="ctr"/>
            <a:lstStyle/>
            <a:p>
              <a:endParaRPr lang="zh-CN" altLang="en-US"/>
            </a:p>
          </p:txBody>
        </p:sp>
        <p:sp>
          <p:nvSpPr>
            <p:cNvPr id="690290" name="Oval 114"/>
            <p:cNvSpPr>
              <a:spLocks noChangeArrowheads="1"/>
            </p:cNvSpPr>
            <p:nvPr/>
          </p:nvSpPr>
          <p:spPr bwMode="auto">
            <a:xfrm>
              <a:off x="4992" y="3360"/>
              <a:ext cx="110" cy="117"/>
            </a:xfrm>
            <a:prstGeom prst="ellipse">
              <a:avLst/>
            </a:prstGeom>
            <a:solidFill>
              <a:schemeClr val="tx1"/>
            </a:solidFill>
            <a:ln w="9525">
              <a:solidFill>
                <a:schemeClr val="tx1"/>
              </a:solidFill>
              <a:round/>
            </a:ln>
            <a:effectLst/>
          </p:spPr>
          <p:txBody>
            <a:bodyPr wrap="none" anchor="ctr"/>
            <a:lstStyle/>
            <a:p>
              <a:endParaRPr lang="zh-CN" altLang="en-US"/>
            </a:p>
          </p:txBody>
        </p:sp>
        <p:sp>
          <p:nvSpPr>
            <p:cNvPr id="690291" name="Oval 115"/>
            <p:cNvSpPr>
              <a:spLocks noChangeArrowheads="1"/>
            </p:cNvSpPr>
            <p:nvPr/>
          </p:nvSpPr>
          <p:spPr bwMode="auto">
            <a:xfrm>
              <a:off x="4577" y="3360"/>
              <a:ext cx="111" cy="117"/>
            </a:xfrm>
            <a:prstGeom prst="ellipse">
              <a:avLst/>
            </a:prstGeom>
            <a:solidFill>
              <a:schemeClr val="tx1"/>
            </a:solidFill>
            <a:ln w="9525">
              <a:solidFill>
                <a:schemeClr val="tx1"/>
              </a:solidFill>
              <a:round/>
            </a:ln>
            <a:effectLst/>
          </p:spPr>
          <p:txBody>
            <a:bodyPr wrap="none" anchor="ctr"/>
            <a:lstStyle/>
            <a:p>
              <a:endParaRPr lang="zh-CN" altLang="en-US"/>
            </a:p>
          </p:txBody>
        </p:sp>
        <p:sp>
          <p:nvSpPr>
            <p:cNvPr id="690292" name="Oval 116"/>
            <p:cNvSpPr>
              <a:spLocks noChangeArrowheads="1"/>
            </p:cNvSpPr>
            <p:nvPr/>
          </p:nvSpPr>
          <p:spPr bwMode="auto">
            <a:xfrm>
              <a:off x="5378" y="4059"/>
              <a:ext cx="111" cy="117"/>
            </a:xfrm>
            <a:prstGeom prst="ellipse">
              <a:avLst/>
            </a:prstGeom>
            <a:solidFill>
              <a:schemeClr val="tx1"/>
            </a:solidFill>
            <a:ln w="9525">
              <a:solidFill>
                <a:schemeClr val="tx1"/>
              </a:solidFill>
              <a:round/>
            </a:ln>
            <a:effectLst/>
          </p:spPr>
          <p:txBody>
            <a:bodyPr wrap="none" anchor="ctr"/>
            <a:lstStyle/>
            <a:p>
              <a:endParaRPr lang="zh-CN" altLang="en-US"/>
            </a:p>
          </p:txBody>
        </p:sp>
        <p:sp>
          <p:nvSpPr>
            <p:cNvPr id="690293" name="Oval 117"/>
            <p:cNvSpPr>
              <a:spLocks noChangeArrowheads="1"/>
            </p:cNvSpPr>
            <p:nvPr/>
          </p:nvSpPr>
          <p:spPr bwMode="auto">
            <a:xfrm>
              <a:off x="4577" y="4059"/>
              <a:ext cx="111" cy="117"/>
            </a:xfrm>
            <a:prstGeom prst="ellipse">
              <a:avLst/>
            </a:prstGeom>
            <a:solidFill>
              <a:schemeClr val="tx1"/>
            </a:solidFill>
            <a:ln w="9525">
              <a:solidFill>
                <a:schemeClr val="tx1"/>
              </a:solidFill>
              <a:round/>
            </a:ln>
            <a:effectLst/>
          </p:spPr>
          <p:txBody>
            <a:bodyPr wrap="none" anchor="ctr"/>
            <a:lstStyle/>
            <a:p>
              <a:endParaRPr lang="zh-CN" altLang="en-US"/>
            </a:p>
          </p:txBody>
        </p:sp>
        <p:sp>
          <p:nvSpPr>
            <p:cNvPr id="690294" name="Oval 118"/>
            <p:cNvSpPr>
              <a:spLocks noChangeArrowheads="1"/>
            </p:cNvSpPr>
            <p:nvPr/>
          </p:nvSpPr>
          <p:spPr bwMode="auto">
            <a:xfrm>
              <a:off x="5378" y="3360"/>
              <a:ext cx="111" cy="117"/>
            </a:xfrm>
            <a:prstGeom prst="ellipse">
              <a:avLst/>
            </a:prstGeom>
            <a:solidFill>
              <a:schemeClr val="tx1"/>
            </a:solidFill>
            <a:ln w="9525">
              <a:solidFill>
                <a:schemeClr val="tx1"/>
              </a:solidFill>
              <a:round/>
            </a:ln>
            <a:effectLst/>
          </p:spPr>
          <p:txBody>
            <a:bodyPr wrap="none" anchor="ctr"/>
            <a:lstStyle/>
            <a:p>
              <a:endParaRPr lang="zh-CN" altLang="en-US"/>
            </a:p>
          </p:txBody>
        </p:sp>
        <p:sp>
          <p:nvSpPr>
            <p:cNvPr id="690295" name="Line 119"/>
            <p:cNvSpPr>
              <a:spLocks noChangeShapeType="1"/>
            </p:cNvSpPr>
            <p:nvPr/>
          </p:nvSpPr>
          <p:spPr bwMode="auto">
            <a:xfrm flipV="1">
              <a:off x="5074" y="3506"/>
              <a:ext cx="0" cy="204"/>
            </a:xfrm>
            <a:prstGeom prst="line">
              <a:avLst/>
            </a:prstGeom>
            <a:noFill/>
            <a:ln w="9525">
              <a:solidFill>
                <a:schemeClr val="tx1"/>
              </a:solidFill>
              <a:round/>
              <a:tailEnd type="triangle" w="med" len="med"/>
            </a:ln>
            <a:effectLst/>
          </p:spPr>
          <p:txBody>
            <a:bodyPr wrap="none" anchor="ctr"/>
            <a:lstStyle/>
            <a:p>
              <a:endParaRPr lang="zh-CN" altLang="en-US"/>
            </a:p>
          </p:txBody>
        </p:sp>
        <p:sp>
          <p:nvSpPr>
            <p:cNvPr id="690296" name="Line 120"/>
            <p:cNvSpPr>
              <a:spLocks noChangeShapeType="1"/>
            </p:cNvSpPr>
            <p:nvPr/>
          </p:nvSpPr>
          <p:spPr bwMode="auto">
            <a:xfrm>
              <a:off x="5019" y="3477"/>
              <a:ext cx="0" cy="233"/>
            </a:xfrm>
            <a:prstGeom prst="line">
              <a:avLst/>
            </a:prstGeom>
            <a:noFill/>
            <a:ln w="9525">
              <a:solidFill>
                <a:schemeClr val="tx1"/>
              </a:solidFill>
              <a:round/>
              <a:tailEnd type="triangle" w="med" len="med"/>
            </a:ln>
            <a:effectLst/>
          </p:spPr>
          <p:txBody>
            <a:bodyPr wrap="none" anchor="ctr"/>
            <a:lstStyle/>
            <a:p>
              <a:endParaRPr lang="zh-CN" altLang="en-US"/>
            </a:p>
          </p:txBody>
        </p:sp>
        <p:sp>
          <p:nvSpPr>
            <p:cNvPr id="690297" name="Line 121"/>
            <p:cNvSpPr>
              <a:spLocks noChangeShapeType="1"/>
            </p:cNvSpPr>
            <p:nvPr/>
          </p:nvSpPr>
          <p:spPr bwMode="auto">
            <a:xfrm>
              <a:off x="5102" y="3739"/>
              <a:ext cx="249" cy="0"/>
            </a:xfrm>
            <a:prstGeom prst="line">
              <a:avLst/>
            </a:prstGeom>
            <a:noFill/>
            <a:ln w="9525">
              <a:solidFill>
                <a:schemeClr val="tx1"/>
              </a:solidFill>
              <a:round/>
              <a:tailEnd type="triangle" w="med" len="med"/>
            </a:ln>
            <a:effectLst/>
          </p:spPr>
          <p:txBody>
            <a:bodyPr wrap="none" anchor="ctr"/>
            <a:lstStyle/>
            <a:p>
              <a:endParaRPr lang="zh-CN" altLang="en-US"/>
            </a:p>
          </p:txBody>
        </p:sp>
        <p:sp>
          <p:nvSpPr>
            <p:cNvPr id="690298" name="Line 122"/>
            <p:cNvSpPr>
              <a:spLocks noChangeShapeType="1"/>
            </p:cNvSpPr>
            <p:nvPr/>
          </p:nvSpPr>
          <p:spPr bwMode="auto">
            <a:xfrm flipH="1">
              <a:off x="5102" y="3797"/>
              <a:ext cx="276" cy="0"/>
            </a:xfrm>
            <a:prstGeom prst="line">
              <a:avLst/>
            </a:prstGeom>
            <a:noFill/>
            <a:ln w="9525">
              <a:solidFill>
                <a:schemeClr val="tx1"/>
              </a:solidFill>
              <a:round/>
              <a:tailEnd type="triangle" w="med" len="med"/>
            </a:ln>
            <a:effectLst/>
          </p:spPr>
          <p:txBody>
            <a:bodyPr wrap="none" anchor="ctr"/>
            <a:lstStyle/>
            <a:p>
              <a:endParaRPr lang="zh-CN" altLang="en-US"/>
            </a:p>
          </p:txBody>
        </p:sp>
        <p:sp>
          <p:nvSpPr>
            <p:cNvPr id="690299" name="Line 123"/>
            <p:cNvSpPr>
              <a:spLocks noChangeShapeType="1"/>
            </p:cNvSpPr>
            <p:nvPr/>
          </p:nvSpPr>
          <p:spPr bwMode="auto">
            <a:xfrm>
              <a:off x="5019" y="3826"/>
              <a:ext cx="0" cy="204"/>
            </a:xfrm>
            <a:prstGeom prst="line">
              <a:avLst/>
            </a:prstGeom>
            <a:noFill/>
            <a:ln w="9525">
              <a:solidFill>
                <a:schemeClr val="tx1"/>
              </a:solidFill>
              <a:round/>
              <a:tailEnd type="triangle" w="med" len="med"/>
            </a:ln>
            <a:effectLst/>
          </p:spPr>
          <p:txBody>
            <a:bodyPr wrap="none" anchor="ctr"/>
            <a:lstStyle/>
            <a:p>
              <a:endParaRPr lang="zh-CN" altLang="en-US"/>
            </a:p>
          </p:txBody>
        </p:sp>
        <p:sp>
          <p:nvSpPr>
            <p:cNvPr id="690300" name="Line 124"/>
            <p:cNvSpPr>
              <a:spLocks noChangeShapeType="1"/>
            </p:cNvSpPr>
            <p:nvPr/>
          </p:nvSpPr>
          <p:spPr bwMode="auto">
            <a:xfrm flipV="1">
              <a:off x="5074" y="3826"/>
              <a:ext cx="0" cy="233"/>
            </a:xfrm>
            <a:prstGeom prst="line">
              <a:avLst/>
            </a:prstGeom>
            <a:noFill/>
            <a:ln w="9525">
              <a:solidFill>
                <a:schemeClr val="tx1"/>
              </a:solidFill>
              <a:round/>
              <a:tailEnd type="triangle" w="med" len="med"/>
            </a:ln>
            <a:effectLst/>
          </p:spPr>
          <p:txBody>
            <a:bodyPr wrap="none" anchor="ctr"/>
            <a:lstStyle/>
            <a:p>
              <a:endParaRPr lang="zh-CN" altLang="en-US"/>
            </a:p>
          </p:txBody>
        </p:sp>
        <p:sp>
          <p:nvSpPr>
            <p:cNvPr id="690301" name="Line 125"/>
            <p:cNvSpPr>
              <a:spLocks noChangeShapeType="1"/>
            </p:cNvSpPr>
            <p:nvPr/>
          </p:nvSpPr>
          <p:spPr bwMode="auto">
            <a:xfrm flipH="1">
              <a:off x="4743" y="3739"/>
              <a:ext cx="249" cy="0"/>
            </a:xfrm>
            <a:prstGeom prst="line">
              <a:avLst/>
            </a:prstGeom>
            <a:noFill/>
            <a:ln w="9525">
              <a:solidFill>
                <a:schemeClr val="tx1"/>
              </a:solidFill>
              <a:round/>
              <a:tailEnd type="triangle" w="med" len="med"/>
            </a:ln>
            <a:effectLst/>
          </p:spPr>
          <p:txBody>
            <a:bodyPr wrap="none" anchor="ctr"/>
            <a:lstStyle/>
            <a:p>
              <a:endParaRPr lang="zh-CN" altLang="en-US"/>
            </a:p>
          </p:txBody>
        </p:sp>
        <p:sp>
          <p:nvSpPr>
            <p:cNvPr id="690302" name="Line 126"/>
            <p:cNvSpPr>
              <a:spLocks noChangeShapeType="1"/>
            </p:cNvSpPr>
            <p:nvPr/>
          </p:nvSpPr>
          <p:spPr bwMode="auto">
            <a:xfrm>
              <a:off x="4688" y="3797"/>
              <a:ext cx="248" cy="0"/>
            </a:xfrm>
            <a:prstGeom prst="line">
              <a:avLst/>
            </a:prstGeom>
            <a:noFill/>
            <a:ln w="9525">
              <a:solidFill>
                <a:schemeClr val="tx1"/>
              </a:solidFill>
              <a:round/>
              <a:tailEnd type="triangle" w="med" len="med"/>
            </a:ln>
            <a:effectLst/>
          </p:spPr>
          <p:txBody>
            <a:bodyPr wrap="none" anchor="ctr"/>
            <a:lstStyle/>
            <a:p>
              <a:endParaRPr lang="zh-CN" altLang="en-US"/>
            </a:p>
          </p:txBody>
        </p:sp>
        <p:sp>
          <p:nvSpPr>
            <p:cNvPr id="690303" name="Line 127"/>
            <p:cNvSpPr>
              <a:spLocks noChangeShapeType="1"/>
            </p:cNvSpPr>
            <p:nvPr/>
          </p:nvSpPr>
          <p:spPr bwMode="auto">
            <a:xfrm>
              <a:off x="5102" y="4089"/>
              <a:ext cx="249" cy="0"/>
            </a:xfrm>
            <a:prstGeom prst="line">
              <a:avLst/>
            </a:prstGeom>
            <a:noFill/>
            <a:ln w="9525">
              <a:solidFill>
                <a:schemeClr val="tx1"/>
              </a:solidFill>
              <a:round/>
              <a:tailEnd type="triangle" w="med" len="med"/>
            </a:ln>
            <a:effectLst/>
          </p:spPr>
          <p:txBody>
            <a:bodyPr wrap="none" anchor="ctr"/>
            <a:lstStyle/>
            <a:p>
              <a:endParaRPr lang="zh-CN" altLang="en-US"/>
            </a:p>
          </p:txBody>
        </p:sp>
        <p:sp>
          <p:nvSpPr>
            <p:cNvPr id="690304" name="Line 128"/>
            <p:cNvSpPr>
              <a:spLocks noChangeShapeType="1"/>
            </p:cNvSpPr>
            <p:nvPr/>
          </p:nvSpPr>
          <p:spPr bwMode="auto">
            <a:xfrm flipH="1">
              <a:off x="5102" y="4147"/>
              <a:ext cx="276" cy="0"/>
            </a:xfrm>
            <a:prstGeom prst="line">
              <a:avLst/>
            </a:prstGeom>
            <a:noFill/>
            <a:ln w="9525">
              <a:solidFill>
                <a:schemeClr val="tx1"/>
              </a:solidFill>
              <a:round/>
              <a:tailEnd type="triangle" w="med" len="med"/>
            </a:ln>
            <a:effectLst/>
          </p:spPr>
          <p:txBody>
            <a:bodyPr wrap="none" anchor="ctr"/>
            <a:lstStyle/>
            <a:p>
              <a:endParaRPr lang="zh-CN" altLang="en-US"/>
            </a:p>
          </p:txBody>
        </p:sp>
        <p:sp>
          <p:nvSpPr>
            <p:cNvPr id="690305" name="Line 129"/>
            <p:cNvSpPr>
              <a:spLocks noChangeShapeType="1"/>
            </p:cNvSpPr>
            <p:nvPr/>
          </p:nvSpPr>
          <p:spPr bwMode="auto">
            <a:xfrm flipH="1">
              <a:off x="4743" y="4089"/>
              <a:ext cx="249" cy="0"/>
            </a:xfrm>
            <a:prstGeom prst="line">
              <a:avLst/>
            </a:prstGeom>
            <a:noFill/>
            <a:ln w="9525">
              <a:solidFill>
                <a:schemeClr val="tx1"/>
              </a:solidFill>
              <a:round/>
              <a:tailEnd type="triangle" w="med" len="med"/>
            </a:ln>
            <a:effectLst/>
          </p:spPr>
          <p:txBody>
            <a:bodyPr wrap="none" anchor="ctr"/>
            <a:lstStyle/>
            <a:p>
              <a:endParaRPr lang="zh-CN" altLang="en-US"/>
            </a:p>
          </p:txBody>
        </p:sp>
        <p:sp>
          <p:nvSpPr>
            <p:cNvPr id="690306" name="Line 130"/>
            <p:cNvSpPr>
              <a:spLocks noChangeShapeType="1"/>
            </p:cNvSpPr>
            <p:nvPr/>
          </p:nvSpPr>
          <p:spPr bwMode="auto">
            <a:xfrm>
              <a:off x="4688" y="4147"/>
              <a:ext cx="248" cy="0"/>
            </a:xfrm>
            <a:prstGeom prst="line">
              <a:avLst/>
            </a:prstGeom>
            <a:noFill/>
            <a:ln w="9525">
              <a:solidFill>
                <a:schemeClr val="tx1"/>
              </a:solidFill>
              <a:round/>
              <a:tailEnd type="triangle" w="med" len="med"/>
            </a:ln>
            <a:effectLst/>
          </p:spPr>
          <p:txBody>
            <a:bodyPr wrap="none" anchor="ctr"/>
            <a:lstStyle/>
            <a:p>
              <a:endParaRPr lang="zh-CN" altLang="en-US"/>
            </a:p>
          </p:txBody>
        </p:sp>
        <p:sp>
          <p:nvSpPr>
            <p:cNvPr id="690307" name="Line 131"/>
            <p:cNvSpPr>
              <a:spLocks noChangeShapeType="1"/>
            </p:cNvSpPr>
            <p:nvPr/>
          </p:nvSpPr>
          <p:spPr bwMode="auto">
            <a:xfrm>
              <a:off x="5102" y="3389"/>
              <a:ext cx="249" cy="0"/>
            </a:xfrm>
            <a:prstGeom prst="line">
              <a:avLst/>
            </a:prstGeom>
            <a:noFill/>
            <a:ln w="9525">
              <a:solidFill>
                <a:schemeClr val="tx1"/>
              </a:solidFill>
              <a:round/>
              <a:tailEnd type="triangle" w="med" len="med"/>
            </a:ln>
            <a:effectLst/>
          </p:spPr>
          <p:txBody>
            <a:bodyPr wrap="none" anchor="ctr"/>
            <a:lstStyle/>
            <a:p>
              <a:endParaRPr lang="zh-CN" altLang="en-US"/>
            </a:p>
          </p:txBody>
        </p:sp>
        <p:sp>
          <p:nvSpPr>
            <p:cNvPr id="690308" name="Line 132"/>
            <p:cNvSpPr>
              <a:spLocks noChangeShapeType="1"/>
            </p:cNvSpPr>
            <p:nvPr/>
          </p:nvSpPr>
          <p:spPr bwMode="auto">
            <a:xfrm flipH="1">
              <a:off x="5102" y="3447"/>
              <a:ext cx="276" cy="0"/>
            </a:xfrm>
            <a:prstGeom prst="line">
              <a:avLst/>
            </a:prstGeom>
            <a:noFill/>
            <a:ln w="9525">
              <a:solidFill>
                <a:schemeClr val="tx1"/>
              </a:solidFill>
              <a:round/>
              <a:tailEnd type="triangle" w="med" len="med"/>
            </a:ln>
            <a:effectLst/>
          </p:spPr>
          <p:txBody>
            <a:bodyPr wrap="none" anchor="ctr"/>
            <a:lstStyle/>
            <a:p>
              <a:endParaRPr lang="zh-CN" altLang="en-US"/>
            </a:p>
          </p:txBody>
        </p:sp>
        <p:sp>
          <p:nvSpPr>
            <p:cNvPr id="690309" name="Line 133"/>
            <p:cNvSpPr>
              <a:spLocks noChangeShapeType="1"/>
            </p:cNvSpPr>
            <p:nvPr/>
          </p:nvSpPr>
          <p:spPr bwMode="auto">
            <a:xfrm flipH="1">
              <a:off x="4743" y="3389"/>
              <a:ext cx="249" cy="0"/>
            </a:xfrm>
            <a:prstGeom prst="line">
              <a:avLst/>
            </a:prstGeom>
            <a:noFill/>
            <a:ln w="9525">
              <a:solidFill>
                <a:schemeClr val="tx1"/>
              </a:solidFill>
              <a:round/>
              <a:tailEnd type="triangle" w="med" len="med"/>
            </a:ln>
            <a:effectLst/>
          </p:spPr>
          <p:txBody>
            <a:bodyPr wrap="none" anchor="ctr"/>
            <a:lstStyle/>
            <a:p>
              <a:endParaRPr lang="zh-CN" altLang="en-US"/>
            </a:p>
          </p:txBody>
        </p:sp>
        <p:sp>
          <p:nvSpPr>
            <p:cNvPr id="690310" name="Line 134"/>
            <p:cNvSpPr>
              <a:spLocks noChangeShapeType="1"/>
            </p:cNvSpPr>
            <p:nvPr/>
          </p:nvSpPr>
          <p:spPr bwMode="auto">
            <a:xfrm>
              <a:off x="4688" y="3447"/>
              <a:ext cx="248" cy="0"/>
            </a:xfrm>
            <a:prstGeom prst="line">
              <a:avLst/>
            </a:prstGeom>
            <a:noFill/>
            <a:ln w="9525">
              <a:solidFill>
                <a:schemeClr val="tx1"/>
              </a:solidFill>
              <a:round/>
              <a:tailEnd type="triangle" w="med" len="med"/>
            </a:ln>
            <a:effectLst/>
          </p:spPr>
          <p:txBody>
            <a:bodyPr wrap="none" anchor="ctr"/>
            <a:lstStyle/>
            <a:p>
              <a:endParaRPr lang="zh-CN" altLang="en-US"/>
            </a:p>
          </p:txBody>
        </p:sp>
        <p:sp>
          <p:nvSpPr>
            <p:cNvPr id="690311" name="Line 135"/>
            <p:cNvSpPr>
              <a:spLocks noChangeShapeType="1"/>
            </p:cNvSpPr>
            <p:nvPr/>
          </p:nvSpPr>
          <p:spPr bwMode="auto">
            <a:xfrm flipV="1">
              <a:off x="5461" y="3506"/>
              <a:ext cx="0" cy="204"/>
            </a:xfrm>
            <a:prstGeom prst="line">
              <a:avLst/>
            </a:prstGeom>
            <a:noFill/>
            <a:ln w="9525">
              <a:solidFill>
                <a:schemeClr val="tx1"/>
              </a:solidFill>
              <a:round/>
              <a:tailEnd type="triangle" w="med" len="med"/>
            </a:ln>
            <a:effectLst/>
          </p:spPr>
          <p:txBody>
            <a:bodyPr wrap="none" anchor="ctr"/>
            <a:lstStyle/>
            <a:p>
              <a:endParaRPr lang="zh-CN" altLang="en-US"/>
            </a:p>
          </p:txBody>
        </p:sp>
        <p:sp>
          <p:nvSpPr>
            <p:cNvPr id="690312" name="Line 136"/>
            <p:cNvSpPr>
              <a:spLocks noChangeShapeType="1"/>
            </p:cNvSpPr>
            <p:nvPr/>
          </p:nvSpPr>
          <p:spPr bwMode="auto">
            <a:xfrm>
              <a:off x="5406" y="3477"/>
              <a:ext cx="0" cy="233"/>
            </a:xfrm>
            <a:prstGeom prst="line">
              <a:avLst/>
            </a:prstGeom>
            <a:noFill/>
            <a:ln w="9525">
              <a:solidFill>
                <a:schemeClr val="tx1"/>
              </a:solidFill>
              <a:round/>
              <a:tailEnd type="triangle" w="med" len="med"/>
            </a:ln>
            <a:effectLst/>
          </p:spPr>
          <p:txBody>
            <a:bodyPr wrap="none" anchor="ctr"/>
            <a:lstStyle/>
            <a:p>
              <a:endParaRPr lang="zh-CN" altLang="en-US"/>
            </a:p>
          </p:txBody>
        </p:sp>
        <p:sp>
          <p:nvSpPr>
            <p:cNvPr id="690313" name="Line 137"/>
            <p:cNvSpPr>
              <a:spLocks noChangeShapeType="1"/>
            </p:cNvSpPr>
            <p:nvPr/>
          </p:nvSpPr>
          <p:spPr bwMode="auto">
            <a:xfrm>
              <a:off x="5406" y="3826"/>
              <a:ext cx="0" cy="204"/>
            </a:xfrm>
            <a:prstGeom prst="line">
              <a:avLst/>
            </a:prstGeom>
            <a:noFill/>
            <a:ln w="9525">
              <a:solidFill>
                <a:schemeClr val="tx1"/>
              </a:solidFill>
              <a:round/>
              <a:tailEnd type="triangle" w="med" len="med"/>
            </a:ln>
            <a:effectLst/>
          </p:spPr>
          <p:txBody>
            <a:bodyPr wrap="none" anchor="ctr"/>
            <a:lstStyle/>
            <a:p>
              <a:endParaRPr lang="zh-CN" altLang="en-US"/>
            </a:p>
          </p:txBody>
        </p:sp>
        <p:sp>
          <p:nvSpPr>
            <p:cNvPr id="690314" name="Line 138"/>
            <p:cNvSpPr>
              <a:spLocks noChangeShapeType="1"/>
            </p:cNvSpPr>
            <p:nvPr/>
          </p:nvSpPr>
          <p:spPr bwMode="auto">
            <a:xfrm flipV="1">
              <a:off x="5461" y="3826"/>
              <a:ext cx="0" cy="233"/>
            </a:xfrm>
            <a:prstGeom prst="line">
              <a:avLst/>
            </a:prstGeom>
            <a:noFill/>
            <a:ln w="9525">
              <a:solidFill>
                <a:schemeClr val="tx1"/>
              </a:solidFill>
              <a:round/>
              <a:tailEnd type="triangle" w="med" len="med"/>
            </a:ln>
            <a:effectLst/>
          </p:spPr>
          <p:txBody>
            <a:bodyPr wrap="none" anchor="ctr"/>
            <a:lstStyle/>
            <a:p>
              <a:endParaRPr lang="zh-CN" altLang="en-US"/>
            </a:p>
          </p:txBody>
        </p:sp>
        <p:sp>
          <p:nvSpPr>
            <p:cNvPr id="690315" name="Line 139"/>
            <p:cNvSpPr>
              <a:spLocks noChangeShapeType="1"/>
            </p:cNvSpPr>
            <p:nvPr/>
          </p:nvSpPr>
          <p:spPr bwMode="auto">
            <a:xfrm flipV="1">
              <a:off x="4660" y="3506"/>
              <a:ext cx="0" cy="204"/>
            </a:xfrm>
            <a:prstGeom prst="line">
              <a:avLst/>
            </a:prstGeom>
            <a:noFill/>
            <a:ln w="9525">
              <a:solidFill>
                <a:schemeClr val="tx1"/>
              </a:solidFill>
              <a:round/>
              <a:tailEnd type="triangle" w="med" len="med"/>
            </a:ln>
            <a:effectLst/>
          </p:spPr>
          <p:txBody>
            <a:bodyPr wrap="none" anchor="ctr"/>
            <a:lstStyle/>
            <a:p>
              <a:endParaRPr lang="zh-CN" altLang="en-US"/>
            </a:p>
          </p:txBody>
        </p:sp>
        <p:sp>
          <p:nvSpPr>
            <p:cNvPr id="690316" name="Line 140"/>
            <p:cNvSpPr>
              <a:spLocks noChangeShapeType="1"/>
            </p:cNvSpPr>
            <p:nvPr/>
          </p:nvSpPr>
          <p:spPr bwMode="auto">
            <a:xfrm>
              <a:off x="4605" y="3477"/>
              <a:ext cx="0" cy="233"/>
            </a:xfrm>
            <a:prstGeom prst="line">
              <a:avLst/>
            </a:prstGeom>
            <a:noFill/>
            <a:ln w="9525">
              <a:solidFill>
                <a:schemeClr val="tx1"/>
              </a:solidFill>
              <a:round/>
              <a:tailEnd type="triangle" w="med" len="med"/>
            </a:ln>
            <a:effectLst/>
          </p:spPr>
          <p:txBody>
            <a:bodyPr wrap="none" anchor="ctr"/>
            <a:lstStyle/>
            <a:p>
              <a:endParaRPr lang="zh-CN" altLang="en-US"/>
            </a:p>
          </p:txBody>
        </p:sp>
        <p:sp>
          <p:nvSpPr>
            <p:cNvPr id="690317" name="Line 141"/>
            <p:cNvSpPr>
              <a:spLocks noChangeShapeType="1"/>
            </p:cNvSpPr>
            <p:nvPr/>
          </p:nvSpPr>
          <p:spPr bwMode="auto">
            <a:xfrm>
              <a:off x="4605" y="3826"/>
              <a:ext cx="0" cy="204"/>
            </a:xfrm>
            <a:prstGeom prst="line">
              <a:avLst/>
            </a:prstGeom>
            <a:noFill/>
            <a:ln w="9525">
              <a:solidFill>
                <a:schemeClr val="tx1"/>
              </a:solidFill>
              <a:round/>
              <a:tailEnd type="triangle" w="med" len="med"/>
            </a:ln>
            <a:effectLst/>
          </p:spPr>
          <p:txBody>
            <a:bodyPr wrap="none" anchor="ctr"/>
            <a:lstStyle/>
            <a:p>
              <a:endParaRPr lang="zh-CN" altLang="en-US"/>
            </a:p>
          </p:txBody>
        </p:sp>
        <p:sp>
          <p:nvSpPr>
            <p:cNvPr id="690318" name="Line 142"/>
            <p:cNvSpPr>
              <a:spLocks noChangeShapeType="1"/>
            </p:cNvSpPr>
            <p:nvPr/>
          </p:nvSpPr>
          <p:spPr bwMode="auto">
            <a:xfrm flipV="1">
              <a:off x="4660" y="3826"/>
              <a:ext cx="0" cy="233"/>
            </a:xfrm>
            <a:prstGeom prst="line">
              <a:avLst/>
            </a:prstGeom>
            <a:noFill/>
            <a:ln w="9525">
              <a:solidFill>
                <a:schemeClr val="tx1"/>
              </a:solidFill>
              <a:round/>
              <a:tailEnd type="triangle" w="med" len="med"/>
            </a:ln>
            <a:effectLst/>
          </p:spPr>
          <p:txBody>
            <a:bodyPr wrap="none" anchor="ctr"/>
            <a:lstStyle/>
            <a:p>
              <a:endParaRPr lang="zh-CN" altLang="en-US"/>
            </a:p>
          </p:txBody>
        </p:sp>
        <p:sp>
          <p:nvSpPr>
            <p:cNvPr id="690319" name="Line 143"/>
            <p:cNvSpPr>
              <a:spLocks noChangeShapeType="1"/>
            </p:cNvSpPr>
            <p:nvPr/>
          </p:nvSpPr>
          <p:spPr bwMode="auto">
            <a:xfrm>
              <a:off x="4284" y="4094"/>
              <a:ext cx="249" cy="0"/>
            </a:xfrm>
            <a:prstGeom prst="line">
              <a:avLst/>
            </a:prstGeom>
            <a:noFill/>
            <a:ln w="9525">
              <a:solidFill>
                <a:schemeClr val="tx1"/>
              </a:solidFill>
              <a:round/>
              <a:tailEnd type="triangle" w="med" len="med"/>
            </a:ln>
            <a:effectLst/>
          </p:spPr>
          <p:txBody>
            <a:bodyPr wrap="none" anchor="ctr"/>
            <a:lstStyle/>
            <a:p>
              <a:endParaRPr lang="zh-CN" altLang="en-US"/>
            </a:p>
          </p:txBody>
        </p:sp>
        <p:sp>
          <p:nvSpPr>
            <p:cNvPr id="690320" name="Line 144"/>
            <p:cNvSpPr>
              <a:spLocks noChangeShapeType="1"/>
            </p:cNvSpPr>
            <p:nvPr/>
          </p:nvSpPr>
          <p:spPr bwMode="auto">
            <a:xfrm flipH="1">
              <a:off x="4284" y="4152"/>
              <a:ext cx="276" cy="0"/>
            </a:xfrm>
            <a:prstGeom prst="line">
              <a:avLst/>
            </a:prstGeom>
            <a:noFill/>
            <a:ln w="9525">
              <a:solidFill>
                <a:schemeClr val="tx1"/>
              </a:solidFill>
              <a:round/>
              <a:tailEnd type="triangle" w="med" len="med"/>
            </a:ln>
            <a:effectLst/>
          </p:spPr>
          <p:txBody>
            <a:bodyPr wrap="none" anchor="ctr"/>
            <a:lstStyle/>
            <a:p>
              <a:endParaRPr lang="zh-CN" altLang="en-US"/>
            </a:p>
          </p:txBody>
        </p:sp>
        <p:sp>
          <p:nvSpPr>
            <p:cNvPr id="690321" name="Line 145"/>
            <p:cNvSpPr>
              <a:spLocks noChangeShapeType="1"/>
            </p:cNvSpPr>
            <p:nvPr/>
          </p:nvSpPr>
          <p:spPr bwMode="auto">
            <a:xfrm>
              <a:off x="4284" y="3758"/>
              <a:ext cx="249" cy="0"/>
            </a:xfrm>
            <a:prstGeom prst="line">
              <a:avLst/>
            </a:prstGeom>
            <a:noFill/>
            <a:ln w="9525">
              <a:solidFill>
                <a:schemeClr val="tx1"/>
              </a:solidFill>
              <a:round/>
              <a:tailEnd type="triangle" w="med" len="med"/>
            </a:ln>
            <a:effectLst/>
          </p:spPr>
          <p:txBody>
            <a:bodyPr wrap="none" anchor="ctr"/>
            <a:lstStyle/>
            <a:p>
              <a:endParaRPr lang="zh-CN" altLang="en-US"/>
            </a:p>
          </p:txBody>
        </p:sp>
        <p:sp>
          <p:nvSpPr>
            <p:cNvPr id="690322" name="Line 146"/>
            <p:cNvSpPr>
              <a:spLocks noChangeShapeType="1"/>
            </p:cNvSpPr>
            <p:nvPr/>
          </p:nvSpPr>
          <p:spPr bwMode="auto">
            <a:xfrm flipH="1">
              <a:off x="4284" y="3816"/>
              <a:ext cx="276" cy="0"/>
            </a:xfrm>
            <a:prstGeom prst="line">
              <a:avLst/>
            </a:prstGeom>
            <a:noFill/>
            <a:ln w="9525">
              <a:solidFill>
                <a:schemeClr val="tx1"/>
              </a:solidFill>
              <a:round/>
              <a:tailEnd type="triangle" w="med" len="med"/>
            </a:ln>
            <a:effectLst/>
          </p:spPr>
          <p:txBody>
            <a:bodyPr wrap="none" anchor="ctr"/>
            <a:lstStyle/>
            <a:p>
              <a:endParaRPr lang="zh-CN" altLang="en-US"/>
            </a:p>
          </p:txBody>
        </p:sp>
        <p:sp>
          <p:nvSpPr>
            <p:cNvPr id="690323" name="Line 147"/>
            <p:cNvSpPr>
              <a:spLocks noChangeShapeType="1"/>
            </p:cNvSpPr>
            <p:nvPr/>
          </p:nvSpPr>
          <p:spPr bwMode="auto">
            <a:xfrm>
              <a:off x="4284" y="3412"/>
              <a:ext cx="249" cy="0"/>
            </a:xfrm>
            <a:prstGeom prst="line">
              <a:avLst/>
            </a:prstGeom>
            <a:noFill/>
            <a:ln w="9525">
              <a:solidFill>
                <a:schemeClr val="tx1"/>
              </a:solidFill>
              <a:round/>
              <a:tailEnd type="triangle" w="med" len="med"/>
            </a:ln>
            <a:effectLst/>
          </p:spPr>
          <p:txBody>
            <a:bodyPr wrap="none" anchor="ctr"/>
            <a:lstStyle/>
            <a:p>
              <a:endParaRPr lang="zh-CN" altLang="en-US"/>
            </a:p>
          </p:txBody>
        </p:sp>
        <p:sp>
          <p:nvSpPr>
            <p:cNvPr id="690324" name="Line 148"/>
            <p:cNvSpPr>
              <a:spLocks noChangeShapeType="1"/>
            </p:cNvSpPr>
            <p:nvPr/>
          </p:nvSpPr>
          <p:spPr bwMode="auto">
            <a:xfrm flipH="1">
              <a:off x="4284" y="3470"/>
              <a:ext cx="276" cy="0"/>
            </a:xfrm>
            <a:prstGeom prst="line">
              <a:avLst/>
            </a:prstGeom>
            <a:noFill/>
            <a:ln w="9525">
              <a:solidFill>
                <a:schemeClr val="tx1"/>
              </a:solidFill>
              <a:round/>
              <a:tailEnd type="triangle" w="med" len="med"/>
            </a:ln>
            <a:effectLst/>
          </p:spPr>
          <p:txBody>
            <a:bodyPr wrap="none" anchor="ctr"/>
            <a:lstStyle/>
            <a:p>
              <a:endParaRPr lang="zh-CN" altLang="en-US"/>
            </a:p>
          </p:txBody>
        </p:sp>
        <p:sp>
          <p:nvSpPr>
            <p:cNvPr id="690325" name="Line 149"/>
            <p:cNvSpPr>
              <a:spLocks noChangeShapeType="1"/>
            </p:cNvSpPr>
            <p:nvPr/>
          </p:nvSpPr>
          <p:spPr bwMode="auto">
            <a:xfrm>
              <a:off x="3813" y="3141"/>
              <a:ext cx="0" cy="204"/>
            </a:xfrm>
            <a:prstGeom prst="line">
              <a:avLst/>
            </a:prstGeom>
            <a:noFill/>
            <a:ln w="9525">
              <a:solidFill>
                <a:schemeClr val="tx1"/>
              </a:solidFill>
              <a:round/>
              <a:tailEnd type="triangle" w="med" len="med"/>
            </a:ln>
            <a:effectLst/>
          </p:spPr>
          <p:txBody>
            <a:bodyPr wrap="none" anchor="ctr"/>
            <a:lstStyle/>
            <a:p>
              <a:endParaRPr lang="zh-CN" altLang="en-US"/>
            </a:p>
          </p:txBody>
        </p:sp>
        <p:sp>
          <p:nvSpPr>
            <p:cNvPr id="690326" name="Line 150"/>
            <p:cNvSpPr>
              <a:spLocks noChangeShapeType="1"/>
            </p:cNvSpPr>
            <p:nvPr/>
          </p:nvSpPr>
          <p:spPr bwMode="auto">
            <a:xfrm flipV="1">
              <a:off x="3868" y="3141"/>
              <a:ext cx="0" cy="233"/>
            </a:xfrm>
            <a:prstGeom prst="line">
              <a:avLst/>
            </a:prstGeom>
            <a:noFill/>
            <a:ln w="9525">
              <a:solidFill>
                <a:schemeClr val="tx1"/>
              </a:solidFill>
              <a:round/>
              <a:tailEnd type="triangle" w="med" len="med"/>
            </a:ln>
            <a:effectLst/>
          </p:spPr>
          <p:txBody>
            <a:bodyPr wrap="none" anchor="ctr"/>
            <a:lstStyle/>
            <a:p>
              <a:endParaRPr lang="zh-CN" altLang="en-US"/>
            </a:p>
          </p:txBody>
        </p:sp>
        <p:sp>
          <p:nvSpPr>
            <p:cNvPr id="690327" name="Line 151"/>
            <p:cNvSpPr>
              <a:spLocks noChangeShapeType="1"/>
            </p:cNvSpPr>
            <p:nvPr/>
          </p:nvSpPr>
          <p:spPr bwMode="auto">
            <a:xfrm>
              <a:off x="4200" y="3141"/>
              <a:ext cx="0" cy="204"/>
            </a:xfrm>
            <a:prstGeom prst="line">
              <a:avLst/>
            </a:prstGeom>
            <a:noFill/>
            <a:ln w="9525">
              <a:solidFill>
                <a:schemeClr val="tx1"/>
              </a:solidFill>
              <a:round/>
              <a:tailEnd type="triangle" w="med" len="med"/>
            </a:ln>
            <a:effectLst/>
          </p:spPr>
          <p:txBody>
            <a:bodyPr wrap="none" anchor="ctr"/>
            <a:lstStyle/>
            <a:p>
              <a:endParaRPr lang="zh-CN" altLang="en-US"/>
            </a:p>
          </p:txBody>
        </p:sp>
        <p:sp>
          <p:nvSpPr>
            <p:cNvPr id="690328" name="Line 152"/>
            <p:cNvSpPr>
              <a:spLocks noChangeShapeType="1"/>
            </p:cNvSpPr>
            <p:nvPr/>
          </p:nvSpPr>
          <p:spPr bwMode="auto">
            <a:xfrm flipV="1">
              <a:off x="4255" y="3141"/>
              <a:ext cx="0" cy="233"/>
            </a:xfrm>
            <a:prstGeom prst="line">
              <a:avLst/>
            </a:prstGeom>
            <a:noFill/>
            <a:ln w="9525">
              <a:solidFill>
                <a:schemeClr val="tx1"/>
              </a:solidFill>
              <a:round/>
              <a:tailEnd type="triangle" w="med" len="med"/>
            </a:ln>
            <a:effectLst/>
          </p:spPr>
          <p:txBody>
            <a:bodyPr wrap="none" anchor="ctr"/>
            <a:lstStyle/>
            <a:p>
              <a:endParaRPr lang="zh-CN" altLang="en-US"/>
            </a:p>
          </p:txBody>
        </p:sp>
        <p:sp>
          <p:nvSpPr>
            <p:cNvPr id="690329" name="Line 153"/>
            <p:cNvSpPr>
              <a:spLocks noChangeShapeType="1"/>
            </p:cNvSpPr>
            <p:nvPr/>
          </p:nvSpPr>
          <p:spPr bwMode="auto">
            <a:xfrm>
              <a:off x="3399" y="3141"/>
              <a:ext cx="0" cy="204"/>
            </a:xfrm>
            <a:prstGeom prst="line">
              <a:avLst/>
            </a:prstGeom>
            <a:noFill/>
            <a:ln w="9525">
              <a:solidFill>
                <a:schemeClr val="tx1"/>
              </a:solidFill>
              <a:round/>
              <a:tailEnd type="triangle" w="med" len="med"/>
            </a:ln>
            <a:effectLst/>
          </p:spPr>
          <p:txBody>
            <a:bodyPr wrap="none" anchor="ctr"/>
            <a:lstStyle/>
            <a:p>
              <a:endParaRPr lang="zh-CN" altLang="en-US"/>
            </a:p>
          </p:txBody>
        </p:sp>
        <p:sp>
          <p:nvSpPr>
            <p:cNvPr id="690330" name="Line 154"/>
            <p:cNvSpPr>
              <a:spLocks noChangeShapeType="1"/>
            </p:cNvSpPr>
            <p:nvPr/>
          </p:nvSpPr>
          <p:spPr bwMode="auto">
            <a:xfrm flipV="1">
              <a:off x="3454" y="3141"/>
              <a:ext cx="0" cy="233"/>
            </a:xfrm>
            <a:prstGeom prst="line">
              <a:avLst/>
            </a:prstGeom>
            <a:noFill/>
            <a:ln w="9525">
              <a:solidFill>
                <a:schemeClr val="tx1"/>
              </a:solidFill>
              <a:round/>
              <a:tailEnd type="triangle" w="med" len="med"/>
            </a:ln>
            <a:effectLst/>
          </p:spPr>
          <p:txBody>
            <a:bodyPr wrap="none" anchor="ctr"/>
            <a:lstStyle/>
            <a:p>
              <a:endParaRPr lang="zh-CN" altLang="en-US"/>
            </a:p>
          </p:txBody>
        </p:sp>
        <p:sp>
          <p:nvSpPr>
            <p:cNvPr id="690331" name="Line 155"/>
            <p:cNvSpPr>
              <a:spLocks noChangeShapeType="1"/>
            </p:cNvSpPr>
            <p:nvPr/>
          </p:nvSpPr>
          <p:spPr bwMode="auto">
            <a:xfrm>
              <a:off x="5030" y="3127"/>
              <a:ext cx="0" cy="204"/>
            </a:xfrm>
            <a:prstGeom prst="line">
              <a:avLst/>
            </a:prstGeom>
            <a:noFill/>
            <a:ln w="9525">
              <a:solidFill>
                <a:schemeClr val="tx1"/>
              </a:solidFill>
              <a:round/>
              <a:tailEnd type="triangle" w="med" len="med"/>
            </a:ln>
            <a:effectLst/>
          </p:spPr>
          <p:txBody>
            <a:bodyPr wrap="none" anchor="ctr"/>
            <a:lstStyle/>
            <a:p>
              <a:endParaRPr lang="zh-CN" altLang="en-US"/>
            </a:p>
          </p:txBody>
        </p:sp>
        <p:sp>
          <p:nvSpPr>
            <p:cNvPr id="690332" name="Line 156"/>
            <p:cNvSpPr>
              <a:spLocks noChangeShapeType="1"/>
            </p:cNvSpPr>
            <p:nvPr/>
          </p:nvSpPr>
          <p:spPr bwMode="auto">
            <a:xfrm flipV="1">
              <a:off x="5085" y="3127"/>
              <a:ext cx="0" cy="233"/>
            </a:xfrm>
            <a:prstGeom prst="line">
              <a:avLst/>
            </a:prstGeom>
            <a:noFill/>
            <a:ln w="9525">
              <a:solidFill>
                <a:schemeClr val="tx1"/>
              </a:solidFill>
              <a:round/>
              <a:tailEnd type="triangle" w="med" len="med"/>
            </a:ln>
            <a:effectLst/>
          </p:spPr>
          <p:txBody>
            <a:bodyPr wrap="none" anchor="ctr"/>
            <a:lstStyle/>
            <a:p>
              <a:endParaRPr lang="zh-CN" altLang="en-US"/>
            </a:p>
          </p:txBody>
        </p:sp>
        <p:sp>
          <p:nvSpPr>
            <p:cNvPr id="690333" name="Line 157"/>
            <p:cNvSpPr>
              <a:spLocks noChangeShapeType="1"/>
            </p:cNvSpPr>
            <p:nvPr/>
          </p:nvSpPr>
          <p:spPr bwMode="auto">
            <a:xfrm>
              <a:off x="5417" y="3127"/>
              <a:ext cx="0" cy="204"/>
            </a:xfrm>
            <a:prstGeom prst="line">
              <a:avLst/>
            </a:prstGeom>
            <a:noFill/>
            <a:ln w="9525">
              <a:solidFill>
                <a:schemeClr val="tx1"/>
              </a:solidFill>
              <a:round/>
              <a:tailEnd type="triangle" w="med" len="med"/>
            </a:ln>
            <a:effectLst/>
          </p:spPr>
          <p:txBody>
            <a:bodyPr wrap="none" anchor="ctr"/>
            <a:lstStyle/>
            <a:p>
              <a:endParaRPr lang="zh-CN" altLang="en-US"/>
            </a:p>
          </p:txBody>
        </p:sp>
        <p:sp>
          <p:nvSpPr>
            <p:cNvPr id="690334" name="Line 158"/>
            <p:cNvSpPr>
              <a:spLocks noChangeShapeType="1"/>
            </p:cNvSpPr>
            <p:nvPr/>
          </p:nvSpPr>
          <p:spPr bwMode="auto">
            <a:xfrm flipV="1">
              <a:off x="5472" y="3127"/>
              <a:ext cx="0" cy="233"/>
            </a:xfrm>
            <a:prstGeom prst="line">
              <a:avLst/>
            </a:prstGeom>
            <a:noFill/>
            <a:ln w="9525">
              <a:solidFill>
                <a:schemeClr val="tx1"/>
              </a:solidFill>
              <a:round/>
              <a:tailEnd type="triangle" w="med" len="med"/>
            </a:ln>
            <a:effectLst/>
          </p:spPr>
          <p:txBody>
            <a:bodyPr wrap="none" anchor="ctr"/>
            <a:lstStyle/>
            <a:p>
              <a:endParaRPr lang="zh-CN" altLang="en-US"/>
            </a:p>
          </p:txBody>
        </p:sp>
        <p:sp>
          <p:nvSpPr>
            <p:cNvPr id="690335" name="Line 159"/>
            <p:cNvSpPr>
              <a:spLocks noChangeShapeType="1"/>
            </p:cNvSpPr>
            <p:nvPr/>
          </p:nvSpPr>
          <p:spPr bwMode="auto">
            <a:xfrm>
              <a:off x="4616" y="3127"/>
              <a:ext cx="0" cy="204"/>
            </a:xfrm>
            <a:prstGeom prst="line">
              <a:avLst/>
            </a:prstGeom>
            <a:noFill/>
            <a:ln w="9525">
              <a:solidFill>
                <a:schemeClr val="tx1"/>
              </a:solidFill>
              <a:round/>
              <a:tailEnd type="triangle" w="med" len="med"/>
            </a:ln>
            <a:effectLst/>
          </p:spPr>
          <p:txBody>
            <a:bodyPr wrap="none" anchor="ctr"/>
            <a:lstStyle/>
            <a:p>
              <a:endParaRPr lang="zh-CN" altLang="en-US"/>
            </a:p>
          </p:txBody>
        </p:sp>
        <p:sp>
          <p:nvSpPr>
            <p:cNvPr id="690336" name="Line 160"/>
            <p:cNvSpPr>
              <a:spLocks noChangeShapeType="1"/>
            </p:cNvSpPr>
            <p:nvPr/>
          </p:nvSpPr>
          <p:spPr bwMode="auto">
            <a:xfrm flipV="1">
              <a:off x="4671" y="3127"/>
              <a:ext cx="0" cy="233"/>
            </a:xfrm>
            <a:prstGeom prst="line">
              <a:avLst/>
            </a:prstGeom>
            <a:noFill/>
            <a:ln w="9525">
              <a:solidFill>
                <a:schemeClr val="tx1"/>
              </a:solidFill>
              <a:round/>
              <a:tailEnd type="triangle" w="med" len="med"/>
            </a:ln>
            <a:effectLst/>
          </p:spPr>
          <p:txBody>
            <a:bodyPr wrap="none" anchor="ctr"/>
            <a:lstStyle/>
            <a:p>
              <a:endParaRPr lang="zh-CN" altLang="en-US"/>
            </a:p>
          </p:txBody>
        </p:sp>
      </p:grpSp>
      <p:grpSp>
        <p:nvGrpSpPr>
          <p:cNvPr id="3" name="Group 161"/>
          <p:cNvGrpSpPr/>
          <p:nvPr/>
        </p:nvGrpSpPr>
        <p:grpSpPr bwMode="auto">
          <a:xfrm>
            <a:off x="5580063" y="3600450"/>
            <a:ext cx="2514600" cy="2133600"/>
            <a:chOff x="1920" y="1776"/>
            <a:chExt cx="1584" cy="1344"/>
          </a:xfrm>
        </p:grpSpPr>
        <p:sp>
          <p:nvSpPr>
            <p:cNvPr id="690338" name="Oval 162"/>
            <p:cNvSpPr>
              <a:spLocks noChangeArrowheads="1"/>
            </p:cNvSpPr>
            <p:nvPr/>
          </p:nvSpPr>
          <p:spPr bwMode="auto">
            <a:xfrm>
              <a:off x="2640" y="2352"/>
              <a:ext cx="192" cy="192"/>
            </a:xfrm>
            <a:prstGeom prst="ellipse">
              <a:avLst/>
            </a:prstGeom>
            <a:solidFill>
              <a:schemeClr val="tx2"/>
            </a:solidFill>
            <a:ln w="9525">
              <a:solidFill>
                <a:schemeClr val="tx1"/>
              </a:solidFill>
              <a:round/>
            </a:ln>
            <a:effectLst/>
          </p:spPr>
          <p:txBody>
            <a:bodyPr wrap="none" anchor="ctr"/>
            <a:lstStyle/>
            <a:p>
              <a:endParaRPr lang="zh-CN" altLang="en-US"/>
            </a:p>
          </p:txBody>
        </p:sp>
        <p:sp>
          <p:nvSpPr>
            <p:cNvPr id="690339" name="Oval 163"/>
            <p:cNvSpPr>
              <a:spLocks noChangeArrowheads="1"/>
            </p:cNvSpPr>
            <p:nvPr/>
          </p:nvSpPr>
          <p:spPr bwMode="auto">
            <a:xfrm>
              <a:off x="3312" y="2352"/>
              <a:ext cx="192" cy="192"/>
            </a:xfrm>
            <a:prstGeom prst="ellipse">
              <a:avLst/>
            </a:prstGeom>
            <a:solidFill>
              <a:schemeClr val="tx2"/>
            </a:solidFill>
            <a:ln w="9525">
              <a:solidFill>
                <a:schemeClr val="tx1"/>
              </a:solidFill>
              <a:round/>
            </a:ln>
            <a:effectLst/>
          </p:spPr>
          <p:txBody>
            <a:bodyPr wrap="none" anchor="ctr"/>
            <a:lstStyle/>
            <a:p>
              <a:endParaRPr lang="zh-CN" altLang="en-US"/>
            </a:p>
          </p:txBody>
        </p:sp>
        <p:sp>
          <p:nvSpPr>
            <p:cNvPr id="690340" name="Oval 164"/>
            <p:cNvSpPr>
              <a:spLocks noChangeArrowheads="1"/>
            </p:cNvSpPr>
            <p:nvPr/>
          </p:nvSpPr>
          <p:spPr bwMode="auto">
            <a:xfrm>
              <a:off x="1920" y="2352"/>
              <a:ext cx="192" cy="192"/>
            </a:xfrm>
            <a:prstGeom prst="ellipse">
              <a:avLst/>
            </a:prstGeom>
            <a:solidFill>
              <a:schemeClr val="tx2"/>
            </a:solidFill>
            <a:ln w="9525">
              <a:solidFill>
                <a:schemeClr val="tx1"/>
              </a:solidFill>
              <a:round/>
            </a:ln>
            <a:effectLst/>
          </p:spPr>
          <p:txBody>
            <a:bodyPr wrap="none" anchor="ctr"/>
            <a:lstStyle/>
            <a:p>
              <a:endParaRPr lang="zh-CN" altLang="en-US"/>
            </a:p>
          </p:txBody>
        </p:sp>
        <p:sp>
          <p:nvSpPr>
            <p:cNvPr id="690341" name="Oval 165"/>
            <p:cNvSpPr>
              <a:spLocks noChangeArrowheads="1"/>
            </p:cNvSpPr>
            <p:nvPr/>
          </p:nvSpPr>
          <p:spPr bwMode="auto">
            <a:xfrm>
              <a:off x="2640" y="2928"/>
              <a:ext cx="192" cy="192"/>
            </a:xfrm>
            <a:prstGeom prst="ellipse">
              <a:avLst/>
            </a:prstGeom>
            <a:solidFill>
              <a:schemeClr val="tx2"/>
            </a:solidFill>
            <a:ln w="9525">
              <a:solidFill>
                <a:schemeClr val="tx1"/>
              </a:solidFill>
              <a:round/>
            </a:ln>
            <a:effectLst/>
          </p:spPr>
          <p:txBody>
            <a:bodyPr wrap="none" anchor="ctr"/>
            <a:lstStyle/>
            <a:p>
              <a:endParaRPr lang="zh-CN" altLang="en-US"/>
            </a:p>
          </p:txBody>
        </p:sp>
        <p:sp>
          <p:nvSpPr>
            <p:cNvPr id="690342" name="Oval 166"/>
            <p:cNvSpPr>
              <a:spLocks noChangeArrowheads="1"/>
            </p:cNvSpPr>
            <p:nvPr/>
          </p:nvSpPr>
          <p:spPr bwMode="auto">
            <a:xfrm>
              <a:off x="2640" y="1776"/>
              <a:ext cx="192" cy="192"/>
            </a:xfrm>
            <a:prstGeom prst="ellipse">
              <a:avLst/>
            </a:prstGeom>
            <a:solidFill>
              <a:schemeClr val="tx2"/>
            </a:solidFill>
            <a:ln w="9525">
              <a:solidFill>
                <a:schemeClr val="tx1"/>
              </a:solidFill>
              <a:round/>
            </a:ln>
            <a:effectLst/>
          </p:spPr>
          <p:txBody>
            <a:bodyPr wrap="none" anchor="ctr"/>
            <a:lstStyle/>
            <a:p>
              <a:endParaRPr lang="zh-CN" altLang="en-US"/>
            </a:p>
          </p:txBody>
        </p:sp>
        <p:sp>
          <p:nvSpPr>
            <p:cNvPr id="690343" name="Oval 167"/>
            <p:cNvSpPr>
              <a:spLocks noChangeArrowheads="1"/>
            </p:cNvSpPr>
            <p:nvPr/>
          </p:nvSpPr>
          <p:spPr bwMode="auto">
            <a:xfrm>
              <a:off x="1920" y="1776"/>
              <a:ext cx="192" cy="192"/>
            </a:xfrm>
            <a:prstGeom prst="ellipse">
              <a:avLst/>
            </a:prstGeom>
            <a:solidFill>
              <a:schemeClr val="tx1"/>
            </a:solidFill>
            <a:ln w="9525">
              <a:solidFill>
                <a:schemeClr val="tx1"/>
              </a:solidFill>
              <a:round/>
            </a:ln>
            <a:effectLst/>
          </p:spPr>
          <p:txBody>
            <a:bodyPr wrap="none" anchor="ctr"/>
            <a:lstStyle/>
            <a:p>
              <a:endParaRPr lang="zh-CN" altLang="en-US"/>
            </a:p>
          </p:txBody>
        </p:sp>
        <p:sp>
          <p:nvSpPr>
            <p:cNvPr id="690344" name="Oval 168"/>
            <p:cNvSpPr>
              <a:spLocks noChangeArrowheads="1"/>
            </p:cNvSpPr>
            <p:nvPr/>
          </p:nvSpPr>
          <p:spPr bwMode="auto">
            <a:xfrm>
              <a:off x="3312" y="2928"/>
              <a:ext cx="192" cy="192"/>
            </a:xfrm>
            <a:prstGeom prst="ellipse">
              <a:avLst/>
            </a:prstGeom>
            <a:solidFill>
              <a:schemeClr val="tx1"/>
            </a:solidFill>
            <a:ln w="9525">
              <a:solidFill>
                <a:schemeClr val="tx1"/>
              </a:solidFill>
              <a:round/>
            </a:ln>
            <a:effectLst/>
          </p:spPr>
          <p:txBody>
            <a:bodyPr wrap="none" anchor="ctr"/>
            <a:lstStyle/>
            <a:p>
              <a:endParaRPr lang="zh-CN" altLang="en-US"/>
            </a:p>
          </p:txBody>
        </p:sp>
        <p:sp>
          <p:nvSpPr>
            <p:cNvPr id="690345" name="Oval 169"/>
            <p:cNvSpPr>
              <a:spLocks noChangeArrowheads="1"/>
            </p:cNvSpPr>
            <p:nvPr/>
          </p:nvSpPr>
          <p:spPr bwMode="auto">
            <a:xfrm>
              <a:off x="1920" y="2928"/>
              <a:ext cx="192" cy="192"/>
            </a:xfrm>
            <a:prstGeom prst="ellipse">
              <a:avLst/>
            </a:prstGeom>
            <a:solidFill>
              <a:schemeClr val="tx1"/>
            </a:solidFill>
            <a:ln w="9525">
              <a:solidFill>
                <a:schemeClr val="tx1"/>
              </a:solidFill>
              <a:round/>
            </a:ln>
            <a:effectLst/>
          </p:spPr>
          <p:txBody>
            <a:bodyPr wrap="none" anchor="ctr"/>
            <a:lstStyle/>
            <a:p>
              <a:endParaRPr lang="zh-CN" altLang="en-US"/>
            </a:p>
          </p:txBody>
        </p:sp>
        <p:sp>
          <p:nvSpPr>
            <p:cNvPr id="690346" name="Oval 170"/>
            <p:cNvSpPr>
              <a:spLocks noChangeArrowheads="1"/>
            </p:cNvSpPr>
            <p:nvPr/>
          </p:nvSpPr>
          <p:spPr bwMode="auto">
            <a:xfrm>
              <a:off x="3312" y="1776"/>
              <a:ext cx="192" cy="192"/>
            </a:xfrm>
            <a:prstGeom prst="ellipse">
              <a:avLst/>
            </a:prstGeom>
            <a:solidFill>
              <a:schemeClr val="tx1"/>
            </a:solidFill>
            <a:ln w="9525">
              <a:solidFill>
                <a:schemeClr val="tx1"/>
              </a:solidFill>
              <a:round/>
            </a:ln>
            <a:effectLst/>
          </p:spPr>
          <p:txBody>
            <a:bodyPr wrap="none" anchor="ctr"/>
            <a:lstStyle/>
            <a:p>
              <a:endParaRPr lang="zh-CN" altLang="en-US"/>
            </a:p>
          </p:txBody>
        </p:sp>
        <p:sp>
          <p:nvSpPr>
            <p:cNvPr id="690347" name="Line 171"/>
            <p:cNvSpPr>
              <a:spLocks noChangeShapeType="1"/>
            </p:cNvSpPr>
            <p:nvPr/>
          </p:nvSpPr>
          <p:spPr bwMode="auto">
            <a:xfrm flipV="1">
              <a:off x="2784" y="2016"/>
              <a:ext cx="0" cy="336"/>
            </a:xfrm>
            <a:prstGeom prst="line">
              <a:avLst/>
            </a:prstGeom>
            <a:noFill/>
            <a:ln w="9525">
              <a:solidFill>
                <a:schemeClr val="tx1"/>
              </a:solidFill>
              <a:round/>
              <a:tailEnd type="triangle" w="med" len="med"/>
            </a:ln>
            <a:effectLst/>
          </p:spPr>
          <p:txBody>
            <a:bodyPr wrap="none" anchor="ctr"/>
            <a:lstStyle/>
            <a:p>
              <a:endParaRPr lang="zh-CN" altLang="en-US"/>
            </a:p>
          </p:txBody>
        </p:sp>
        <p:sp>
          <p:nvSpPr>
            <p:cNvPr id="690348" name="Line 172"/>
            <p:cNvSpPr>
              <a:spLocks noChangeShapeType="1"/>
            </p:cNvSpPr>
            <p:nvPr/>
          </p:nvSpPr>
          <p:spPr bwMode="auto">
            <a:xfrm>
              <a:off x="2688" y="1968"/>
              <a:ext cx="0" cy="384"/>
            </a:xfrm>
            <a:prstGeom prst="line">
              <a:avLst/>
            </a:prstGeom>
            <a:noFill/>
            <a:ln w="9525">
              <a:solidFill>
                <a:schemeClr val="tx1"/>
              </a:solidFill>
              <a:round/>
              <a:tailEnd type="triangle" w="med" len="med"/>
            </a:ln>
            <a:effectLst/>
          </p:spPr>
          <p:txBody>
            <a:bodyPr wrap="none" anchor="ctr"/>
            <a:lstStyle/>
            <a:p>
              <a:endParaRPr lang="zh-CN" altLang="en-US"/>
            </a:p>
          </p:txBody>
        </p:sp>
        <p:sp>
          <p:nvSpPr>
            <p:cNvPr id="690349" name="Line 173"/>
            <p:cNvSpPr>
              <a:spLocks noChangeShapeType="1"/>
            </p:cNvSpPr>
            <p:nvPr/>
          </p:nvSpPr>
          <p:spPr bwMode="auto">
            <a:xfrm>
              <a:off x="2832" y="2400"/>
              <a:ext cx="432" cy="0"/>
            </a:xfrm>
            <a:prstGeom prst="line">
              <a:avLst/>
            </a:prstGeom>
            <a:noFill/>
            <a:ln w="9525">
              <a:solidFill>
                <a:schemeClr val="tx1"/>
              </a:solidFill>
              <a:round/>
              <a:tailEnd type="triangle" w="med" len="med"/>
            </a:ln>
            <a:effectLst/>
          </p:spPr>
          <p:txBody>
            <a:bodyPr wrap="none" anchor="ctr"/>
            <a:lstStyle/>
            <a:p>
              <a:endParaRPr lang="zh-CN" altLang="en-US"/>
            </a:p>
          </p:txBody>
        </p:sp>
        <p:sp>
          <p:nvSpPr>
            <p:cNvPr id="690350" name="Line 174"/>
            <p:cNvSpPr>
              <a:spLocks noChangeShapeType="1"/>
            </p:cNvSpPr>
            <p:nvPr/>
          </p:nvSpPr>
          <p:spPr bwMode="auto">
            <a:xfrm flipH="1">
              <a:off x="2832" y="2496"/>
              <a:ext cx="480" cy="0"/>
            </a:xfrm>
            <a:prstGeom prst="line">
              <a:avLst/>
            </a:prstGeom>
            <a:noFill/>
            <a:ln w="9525">
              <a:solidFill>
                <a:schemeClr val="tx1"/>
              </a:solidFill>
              <a:round/>
              <a:tailEnd type="triangle" w="med" len="med"/>
            </a:ln>
            <a:effectLst/>
          </p:spPr>
          <p:txBody>
            <a:bodyPr wrap="none" anchor="ctr"/>
            <a:lstStyle/>
            <a:p>
              <a:endParaRPr lang="zh-CN" altLang="en-US"/>
            </a:p>
          </p:txBody>
        </p:sp>
        <p:sp>
          <p:nvSpPr>
            <p:cNvPr id="690351" name="Line 175"/>
            <p:cNvSpPr>
              <a:spLocks noChangeShapeType="1"/>
            </p:cNvSpPr>
            <p:nvPr/>
          </p:nvSpPr>
          <p:spPr bwMode="auto">
            <a:xfrm>
              <a:off x="2688" y="2544"/>
              <a:ext cx="0" cy="336"/>
            </a:xfrm>
            <a:prstGeom prst="line">
              <a:avLst/>
            </a:prstGeom>
            <a:noFill/>
            <a:ln w="9525">
              <a:solidFill>
                <a:schemeClr val="tx1"/>
              </a:solidFill>
              <a:round/>
              <a:tailEnd type="triangle" w="med" len="med"/>
            </a:ln>
            <a:effectLst/>
          </p:spPr>
          <p:txBody>
            <a:bodyPr wrap="none" anchor="ctr"/>
            <a:lstStyle/>
            <a:p>
              <a:endParaRPr lang="zh-CN" altLang="en-US"/>
            </a:p>
          </p:txBody>
        </p:sp>
        <p:sp>
          <p:nvSpPr>
            <p:cNvPr id="690352" name="Line 176"/>
            <p:cNvSpPr>
              <a:spLocks noChangeShapeType="1"/>
            </p:cNvSpPr>
            <p:nvPr/>
          </p:nvSpPr>
          <p:spPr bwMode="auto">
            <a:xfrm flipV="1">
              <a:off x="2784" y="2544"/>
              <a:ext cx="0" cy="384"/>
            </a:xfrm>
            <a:prstGeom prst="line">
              <a:avLst/>
            </a:prstGeom>
            <a:noFill/>
            <a:ln w="9525">
              <a:solidFill>
                <a:schemeClr val="tx1"/>
              </a:solidFill>
              <a:round/>
              <a:tailEnd type="triangle" w="med" len="med"/>
            </a:ln>
            <a:effectLst/>
          </p:spPr>
          <p:txBody>
            <a:bodyPr wrap="none" anchor="ctr"/>
            <a:lstStyle/>
            <a:p>
              <a:endParaRPr lang="zh-CN" altLang="en-US"/>
            </a:p>
          </p:txBody>
        </p:sp>
        <p:sp>
          <p:nvSpPr>
            <p:cNvPr id="690353" name="Line 177"/>
            <p:cNvSpPr>
              <a:spLocks noChangeShapeType="1"/>
            </p:cNvSpPr>
            <p:nvPr/>
          </p:nvSpPr>
          <p:spPr bwMode="auto">
            <a:xfrm flipH="1">
              <a:off x="2208" y="2400"/>
              <a:ext cx="432" cy="0"/>
            </a:xfrm>
            <a:prstGeom prst="line">
              <a:avLst/>
            </a:prstGeom>
            <a:noFill/>
            <a:ln w="9525">
              <a:solidFill>
                <a:schemeClr val="tx1"/>
              </a:solidFill>
              <a:round/>
              <a:tailEnd type="triangle" w="med" len="med"/>
            </a:ln>
            <a:effectLst/>
          </p:spPr>
          <p:txBody>
            <a:bodyPr wrap="none" anchor="ctr"/>
            <a:lstStyle/>
            <a:p>
              <a:endParaRPr lang="zh-CN" altLang="en-US"/>
            </a:p>
          </p:txBody>
        </p:sp>
        <p:sp>
          <p:nvSpPr>
            <p:cNvPr id="690354" name="Line 178"/>
            <p:cNvSpPr>
              <a:spLocks noChangeShapeType="1"/>
            </p:cNvSpPr>
            <p:nvPr/>
          </p:nvSpPr>
          <p:spPr bwMode="auto">
            <a:xfrm>
              <a:off x="2112" y="2496"/>
              <a:ext cx="432" cy="0"/>
            </a:xfrm>
            <a:prstGeom prst="line">
              <a:avLst/>
            </a:prstGeom>
            <a:noFill/>
            <a:ln w="9525">
              <a:solidFill>
                <a:schemeClr val="tx1"/>
              </a:solidFill>
              <a:round/>
              <a:tailEnd type="triangle" w="med" len="med"/>
            </a:ln>
            <a:effectLst/>
          </p:spPr>
          <p:txBody>
            <a:bodyPr wrap="none"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901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9017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checkerboard(across)">
                                      <p:cBhvr>
                                        <p:cTn id="15" dur="5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dissolve">
                                      <p:cBhvr>
                                        <p:cTn id="2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0179"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1202" name="Rectangle 2"/>
          <p:cNvSpPr>
            <a:spLocks noGrp="1" noChangeArrowheads="1"/>
          </p:cNvSpPr>
          <p:nvPr>
            <p:ph type="title"/>
          </p:nvPr>
        </p:nvSpPr>
        <p:spPr>
          <a:xfrm>
            <a:off x="642910" y="500042"/>
            <a:ext cx="7772400" cy="1143000"/>
          </a:xfrm>
        </p:spPr>
        <p:txBody>
          <a:bodyPr/>
          <a:lstStyle/>
          <a:p>
            <a:r>
              <a:rPr lang="zh-CN" altLang="en-US" sz="4400" dirty="0">
                <a:latin typeface="华文新魏" panose="02010800040101010101" pitchFamily="2" charset="-122"/>
                <a:ea typeface="华文新魏" panose="02010800040101010101" pitchFamily="2" charset="-122"/>
              </a:rPr>
              <a:t>非结构化通讯</a:t>
            </a:r>
            <a:endParaRPr lang="zh-CN" altLang="en-US" sz="4400" dirty="0">
              <a:latin typeface="华文新魏" panose="02010800040101010101" pitchFamily="2" charset="-122"/>
              <a:ea typeface="华文新魏" panose="02010800040101010101" pitchFamily="2" charset="-122"/>
            </a:endParaRPr>
          </a:p>
        </p:txBody>
      </p:sp>
      <p:sp>
        <p:nvSpPr>
          <p:cNvPr id="691203" name="Rectangle 3"/>
          <p:cNvSpPr>
            <a:spLocks noGrp="1" noChangeArrowheads="1"/>
          </p:cNvSpPr>
          <p:nvPr>
            <p:ph type="body" sz="half" idx="1"/>
          </p:nvPr>
        </p:nvSpPr>
        <p:spPr>
          <a:xfrm>
            <a:off x="609600" y="1752600"/>
            <a:ext cx="7131050" cy="4572000"/>
          </a:xfrm>
        </p:spPr>
        <p:txBody>
          <a:bodyPr/>
          <a:lstStyle/>
          <a:p>
            <a:r>
              <a:rPr lang="zh-CN" altLang="en-US" sz="3200">
                <a:latin typeface="华文新魏" panose="02010800040101010101" pitchFamily="2" charset="-122"/>
                <a:ea typeface="华文新魏" panose="02010800040101010101" pitchFamily="2" charset="-122"/>
              </a:rPr>
              <a:t>没有一个统一的通讯模式</a:t>
            </a:r>
            <a:endParaRPr lang="zh-CN" altLang="en-US" sz="3200">
              <a:latin typeface="华文新魏" panose="02010800040101010101" pitchFamily="2" charset="-122"/>
              <a:ea typeface="华文新魏" panose="02010800040101010101" pitchFamily="2" charset="-122"/>
            </a:endParaRPr>
          </a:p>
          <a:p>
            <a:r>
              <a:rPr lang="zh-CN" altLang="en-US" sz="3200">
                <a:latin typeface="华文新魏" panose="02010800040101010101" pitchFamily="2" charset="-122"/>
                <a:ea typeface="华文新魏" panose="02010800040101010101" pitchFamily="2" charset="-122"/>
              </a:rPr>
              <a:t>例如：无结构化网格</a:t>
            </a:r>
            <a:endParaRPr lang="zh-CN" altLang="en-US" sz="3200">
              <a:latin typeface="华文新魏" panose="02010800040101010101" pitchFamily="2" charset="-122"/>
              <a:ea typeface="华文新魏" panose="02010800040101010101" pitchFamily="2" charset="-122"/>
            </a:endParaRPr>
          </a:p>
        </p:txBody>
      </p:sp>
      <p:pic>
        <p:nvPicPr>
          <p:cNvPr id="691204" name="Picture 4" descr="Housing"/>
          <p:cNvPicPr>
            <a:picLocks noGrp="1" noChangeAspect="1" noChangeArrowheads="1"/>
          </p:cNvPicPr>
          <p:nvPr>
            <p:ph sz="half" idx="2"/>
          </p:nvPr>
        </p:nvPicPr>
        <p:blipFill>
          <a:blip r:embed="rId1"/>
          <a:srcRect/>
          <a:stretch>
            <a:fillRect/>
          </a:stretch>
        </p:blipFill>
        <p:spPr>
          <a:xfrm>
            <a:off x="4611688" y="1860550"/>
            <a:ext cx="3848100" cy="4089400"/>
          </a:xfr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9120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9120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912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120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3250" name="Rectangle 2"/>
          <p:cNvSpPr>
            <a:spLocks noGrp="1" noChangeArrowheads="1"/>
          </p:cNvSpPr>
          <p:nvPr>
            <p:ph type="title"/>
          </p:nvPr>
        </p:nvSpPr>
        <p:spPr>
          <a:xfrm>
            <a:off x="571472" y="500042"/>
            <a:ext cx="7848600" cy="428628"/>
          </a:xfrm>
        </p:spPr>
        <p:txBody>
          <a:bodyPr>
            <a:normAutofit fontScale="90000"/>
          </a:bodyPr>
          <a:lstStyle/>
          <a:p>
            <a:r>
              <a:rPr lang="zh-CN" altLang="en-US" sz="4400" dirty="0"/>
              <a:t>通讯判据 </a:t>
            </a:r>
            <a:endParaRPr lang="zh-CN" altLang="en-US" sz="4400" dirty="0"/>
          </a:p>
        </p:txBody>
      </p:sp>
      <p:sp>
        <p:nvSpPr>
          <p:cNvPr id="693251" name="Rectangle 3"/>
          <p:cNvSpPr>
            <a:spLocks noGrp="1" noChangeArrowheads="1"/>
          </p:cNvSpPr>
          <p:nvPr>
            <p:ph type="body" idx="1"/>
          </p:nvPr>
        </p:nvSpPr>
        <p:spPr>
          <a:xfrm>
            <a:off x="357158" y="1500174"/>
            <a:ext cx="8215370" cy="4572032"/>
          </a:xfrm>
        </p:spPr>
        <p:txBody>
          <a:bodyPr/>
          <a:lstStyle/>
          <a:p>
            <a:r>
              <a:rPr lang="zh-CN" altLang="en-US" sz="3200" dirty="0">
                <a:latin typeface="华文新魏" panose="02010800040101010101" pitchFamily="2" charset="-122"/>
                <a:ea typeface="华文新魏" panose="02010800040101010101" pitchFamily="2" charset="-122"/>
              </a:rPr>
              <a:t>所有任务是否执行大致相当的通讯</a:t>
            </a:r>
            <a:r>
              <a:rPr lang="en-US" altLang="zh-CN" sz="3200" dirty="0">
                <a:latin typeface="华文新魏" panose="02010800040101010101" pitchFamily="2" charset="-122"/>
                <a:ea typeface="华文新魏" panose="02010800040101010101" pitchFamily="2" charset="-122"/>
              </a:rPr>
              <a:t>?</a:t>
            </a:r>
            <a:endParaRPr lang="en-US" altLang="zh-CN" sz="3200" dirty="0">
              <a:latin typeface="华文新魏" panose="02010800040101010101" pitchFamily="2" charset="-122"/>
              <a:ea typeface="华文新魏" panose="02010800040101010101" pitchFamily="2" charset="-122"/>
            </a:endParaRPr>
          </a:p>
          <a:p>
            <a:r>
              <a:rPr lang="zh-CN" altLang="en-US" sz="3200" dirty="0">
                <a:latin typeface="华文新魏" panose="02010800040101010101" pitchFamily="2" charset="-122"/>
                <a:ea typeface="华文新魏" panose="02010800040101010101" pitchFamily="2" charset="-122"/>
              </a:rPr>
              <a:t>是否尽可能的局部通讯？</a:t>
            </a:r>
            <a:endParaRPr lang="zh-CN" altLang="en-US" sz="3200" dirty="0">
              <a:latin typeface="华文新魏" panose="02010800040101010101" pitchFamily="2" charset="-122"/>
              <a:ea typeface="华文新魏" panose="02010800040101010101" pitchFamily="2" charset="-122"/>
            </a:endParaRPr>
          </a:p>
          <a:p>
            <a:r>
              <a:rPr lang="zh-CN" altLang="en-US" sz="3200" dirty="0">
                <a:latin typeface="华文新魏" panose="02010800040101010101" pitchFamily="2" charset="-122"/>
                <a:ea typeface="华文新魏" panose="02010800040101010101" pitchFamily="2" charset="-122"/>
              </a:rPr>
              <a:t>通讯操作是否能并行执行</a:t>
            </a:r>
            <a:r>
              <a:rPr lang="en-US" altLang="zh-CN" sz="3200" dirty="0">
                <a:latin typeface="华文新魏" panose="02010800040101010101" pitchFamily="2" charset="-122"/>
                <a:ea typeface="华文新魏" panose="02010800040101010101" pitchFamily="2" charset="-122"/>
              </a:rPr>
              <a:t>?</a:t>
            </a:r>
            <a:endParaRPr lang="en-US" altLang="zh-CN" sz="3200" dirty="0">
              <a:latin typeface="华文新魏" panose="02010800040101010101" pitchFamily="2" charset="-122"/>
              <a:ea typeface="华文新魏" panose="02010800040101010101" pitchFamily="2" charset="-122"/>
            </a:endParaRPr>
          </a:p>
          <a:p>
            <a:r>
              <a:rPr lang="zh-CN" altLang="en-US" sz="3200" dirty="0">
                <a:latin typeface="华文新魏" panose="02010800040101010101" pitchFamily="2" charset="-122"/>
                <a:ea typeface="华文新魏" panose="02010800040101010101" pitchFamily="2" charset="-122"/>
              </a:rPr>
              <a:t>同步任务的计算能否并行执行？</a:t>
            </a:r>
            <a:endParaRPr lang="zh-CN" altLang="en-US" dirty="0">
              <a:latin typeface="华文新魏" panose="02010800040101010101" pitchFamily="2" charset="-122"/>
              <a:ea typeface="华文新魏"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932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9325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9325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9325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3251"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22" name="Rectangle 2"/>
          <p:cNvSpPr>
            <a:spLocks noGrp="1" noChangeArrowheads="1"/>
          </p:cNvSpPr>
          <p:nvPr>
            <p:ph type="title"/>
          </p:nvPr>
        </p:nvSpPr>
        <p:spPr>
          <a:xfrm>
            <a:off x="500034" y="500042"/>
            <a:ext cx="7848600" cy="571504"/>
          </a:xfrm>
        </p:spPr>
        <p:txBody>
          <a:bodyPr>
            <a:normAutofit fontScale="90000"/>
          </a:bodyPr>
          <a:lstStyle/>
          <a:p>
            <a:r>
              <a:rPr lang="zh-CN" altLang="en-US" sz="4400" dirty="0" smtClean="0"/>
              <a:t>组合方法</a:t>
            </a:r>
            <a:r>
              <a:rPr lang="zh-CN" altLang="en-US" sz="4400" dirty="0"/>
              <a:t>描述 </a:t>
            </a:r>
            <a:endParaRPr lang="zh-CN" altLang="en-US" sz="4400" dirty="0"/>
          </a:p>
        </p:txBody>
      </p:sp>
      <p:sp>
        <p:nvSpPr>
          <p:cNvPr id="696323" name="Rectangle 3"/>
          <p:cNvSpPr>
            <a:spLocks noGrp="1" noChangeArrowheads="1"/>
          </p:cNvSpPr>
          <p:nvPr>
            <p:ph type="body" idx="1"/>
          </p:nvPr>
        </p:nvSpPr>
        <p:spPr>
          <a:xfrm>
            <a:off x="357158" y="1285861"/>
            <a:ext cx="8501122" cy="4735528"/>
          </a:xfrm>
        </p:spPr>
        <p:txBody>
          <a:bodyPr/>
          <a:lstStyle/>
          <a:p>
            <a:pPr>
              <a:lnSpc>
                <a:spcPct val="90000"/>
              </a:lnSpc>
            </a:pPr>
            <a:r>
              <a:rPr lang="zh-CN" altLang="en-US" sz="3200" dirty="0">
                <a:latin typeface="华文新魏" panose="02010800040101010101" pitchFamily="2" charset="-122"/>
                <a:ea typeface="华文新魏" panose="02010800040101010101" pitchFamily="2" charset="-122"/>
              </a:rPr>
              <a:t>组合是由抽象到具体的过程，是将组合的任务能在一类并行机上有效的执行；</a:t>
            </a:r>
            <a:endParaRPr lang="zh-CN" altLang="en-US" sz="3200" dirty="0">
              <a:latin typeface="华文新魏" panose="02010800040101010101" pitchFamily="2" charset="-122"/>
              <a:ea typeface="华文新魏" panose="02010800040101010101" pitchFamily="2" charset="-122"/>
            </a:endParaRPr>
          </a:p>
          <a:p>
            <a:pPr>
              <a:lnSpc>
                <a:spcPct val="90000"/>
              </a:lnSpc>
            </a:pPr>
            <a:r>
              <a:rPr lang="zh-CN" altLang="en-US" sz="3200" dirty="0">
                <a:latin typeface="华文新魏" panose="02010800040101010101" pitchFamily="2" charset="-122"/>
                <a:ea typeface="华文新魏" panose="02010800040101010101" pitchFamily="2" charset="-122"/>
              </a:rPr>
              <a:t>合并小尺寸任务，减少任务数。如果任务数恰好等于处理器数，则也完成了映射过程；</a:t>
            </a:r>
            <a:endParaRPr lang="zh-CN" altLang="en-US" sz="3200" dirty="0">
              <a:latin typeface="华文新魏" panose="02010800040101010101" pitchFamily="2" charset="-122"/>
              <a:ea typeface="华文新魏" panose="02010800040101010101" pitchFamily="2" charset="-122"/>
            </a:endParaRPr>
          </a:p>
          <a:p>
            <a:pPr>
              <a:lnSpc>
                <a:spcPct val="90000"/>
              </a:lnSpc>
            </a:pPr>
            <a:r>
              <a:rPr lang="zh-CN" altLang="en-US" sz="3200" dirty="0">
                <a:latin typeface="华文新魏" panose="02010800040101010101" pitchFamily="2" charset="-122"/>
                <a:ea typeface="华文新魏" panose="02010800040101010101" pitchFamily="2" charset="-122"/>
              </a:rPr>
              <a:t>通过增加任务的粒度和重复计算，可以减少通讯成本；</a:t>
            </a:r>
            <a:endParaRPr lang="zh-CN" altLang="en-US" sz="3200" dirty="0">
              <a:latin typeface="华文新魏" panose="02010800040101010101" pitchFamily="2" charset="-122"/>
              <a:ea typeface="华文新魏" panose="02010800040101010101" pitchFamily="2" charset="-122"/>
            </a:endParaRPr>
          </a:p>
          <a:p>
            <a:pPr>
              <a:lnSpc>
                <a:spcPct val="90000"/>
              </a:lnSpc>
            </a:pPr>
            <a:r>
              <a:rPr lang="zh-CN" altLang="en-US" sz="3200" dirty="0">
                <a:latin typeface="华文新魏" panose="02010800040101010101" pitchFamily="2" charset="-122"/>
                <a:ea typeface="华文新魏" panose="02010800040101010101" pitchFamily="2" charset="-122"/>
              </a:rPr>
              <a:t>保持映射和扩展的灵活性，降低软件工程成本；</a:t>
            </a:r>
            <a:endParaRPr lang="zh-CN" altLang="en-US" dirty="0">
              <a:latin typeface="华文新魏" panose="02010800040101010101" pitchFamily="2" charset="-122"/>
              <a:ea typeface="华文新魏"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963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9632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9632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9632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2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8370" name="Rectangle 2"/>
          <p:cNvSpPr>
            <a:spLocks noGrp="1" noChangeArrowheads="1"/>
          </p:cNvSpPr>
          <p:nvPr>
            <p:ph type="title"/>
          </p:nvPr>
        </p:nvSpPr>
        <p:spPr>
          <a:xfrm>
            <a:off x="500034" y="500042"/>
            <a:ext cx="7772400" cy="747698"/>
          </a:xfrm>
        </p:spPr>
        <p:txBody>
          <a:bodyPr>
            <a:normAutofit fontScale="90000"/>
          </a:bodyPr>
          <a:lstStyle/>
          <a:p>
            <a:r>
              <a:rPr lang="zh-CN" altLang="en-US" sz="4400" dirty="0">
                <a:ea typeface="华文新魏" panose="02010800040101010101" pitchFamily="2" charset="-122"/>
              </a:rPr>
              <a:t>表面</a:t>
            </a:r>
            <a:r>
              <a:rPr lang="en-US" altLang="zh-CN" sz="4400" dirty="0">
                <a:ea typeface="华文新魏" panose="02010800040101010101" pitchFamily="2" charset="-122"/>
              </a:rPr>
              <a:t>-</a:t>
            </a:r>
            <a:r>
              <a:rPr lang="zh-CN" altLang="en-US" sz="4400" dirty="0">
                <a:ea typeface="华文新魏" panose="02010800040101010101" pitchFamily="2" charset="-122"/>
              </a:rPr>
              <a:t>容积效应</a:t>
            </a:r>
            <a:endParaRPr lang="zh-CN" altLang="en-US" sz="4400" dirty="0">
              <a:ea typeface="华文新魏" panose="02010800040101010101" pitchFamily="2" charset="-122"/>
            </a:endParaRPr>
          </a:p>
        </p:txBody>
      </p:sp>
      <p:sp>
        <p:nvSpPr>
          <p:cNvPr id="698371" name="Rectangle 3"/>
          <p:cNvSpPr>
            <a:spLocks noGrp="1" noChangeArrowheads="1"/>
          </p:cNvSpPr>
          <p:nvPr>
            <p:ph type="body" sz="half" idx="1"/>
          </p:nvPr>
        </p:nvSpPr>
        <p:spPr>
          <a:xfrm>
            <a:off x="609600" y="1484313"/>
            <a:ext cx="7634288" cy="4572000"/>
          </a:xfrm>
        </p:spPr>
        <p:txBody>
          <a:bodyPr/>
          <a:lstStyle/>
          <a:p>
            <a:r>
              <a:rPr lang="zh-CN" altLang="en-US" sz="3200">
                <a:latin typeface="华文新魏" panose="02010800040101010101" pitchFamily="2" charset="-122"/>
                <a:ea typeface="华文新魏" panose="02010800040101010101" pitchFamily="2" charset="-122"/>
              </a:rPr>
              <a:t>通讯量与任务子集的表面成正比，计算量与任务子集的体积成正比；</a:t>
            </a:r>
            <a:endParaRPr lang="zh-CN" altLang="en-US" sz="3200">
              <a:latin typeface="华文新魏" panose="02010800040101010101" pitchFamily="2" charset="-122"/>
              <a:ea typeface="华文新魏" panose="02010800040101010101" pitchFamily="2" charset="-122"/>
            </a:endParaRPr>
          </a:p>
          <a:p>
            <a:r>
              <a:rPr lang="zh-CN" altLang="en-US" sz="3200">
                <a:latin typeface="华文新魏" panose="02010800040101010101" pitchFamily="2" charset="-122"/>
                <a:ea typeface="华文新魏" panose="02010800040101010101" pitchFamily="2" charset="-122"/>
              </a:rPr>
              <a:t>增加重复计算有可能减少通讯量；</a:t>
            </a:r>
            <a:endParaRPr lang="zh-CN" altLang="en-US" sz="3200">
              <a:latin typeface="华文新魏" panose="02010800040101010101" pitchFamily="2" charset="-122"/>
              <a:ea typeface="华文新魏" panose="02010800040101010101" pitchFamily="2" charset="-122"/>
            </a:endParaRPr>
          </a:p>
        </p:txBody>
      </p:sp>
      <p:graphicFrame>
        <p:nvGraphicFramePr>
          <p:cNvPr id="698372" name="Object 4"/>
          <p:cNvGraphicFramePr>
            <a:graphicFrameLocks noChangeAspect="1"/>
          </p:cNvGraphicFramePr>
          <p:nvPr>
            <p:ph sz="half" idx="2"/>
          </p:nvPr>
        </p:nvGraphicFramePr>
        <p:xfrm>
          <a:off x="1835150" y="3141663"/>
          <a:ext cx="5299075" cy="3101975"/>
        </p:xfrm>
        <a:graphic>
          <a:graphicData uri="http://schemas.openxmlformats.org/presentationml/2006/ole">
            <mc:AlternateContent xmlns:mc="http://schemas.openxmlformats.org/markup-compatibility/2006">
              <mc:Choice xmlns:v="urn:schemas-microsoft-com:vml" Requires="v">
                <p:oleObj spid="_x0000_s8193" name="Visio" r:id="rId1" imgW="3612515" imgH="2122170" progId="Visio.Drawing.11">
                  <p:embed/>
                </p:oleObj>
              </mc:Choice>
              <mc:Fallback>
                <p:oleObj name="Visio" r:id="rId1" imgW="3612515" imgH="2122170" progId="Visio.Drawing.11">
                  <p:embed/>
                  <p:pic>
                    <p:nvPicPr>
                      <p:cNvPr id="0" name="图片 8192"/>
                      <p:cNvPicPr>
                        <a:picLocks noChangeAspect="1"/>
                      </p:cNvPicPr>
                      <p:nvPr/>
                    </p:nvPicPr>
                    <p:blipFill>
                      <a:blip r:embed="rId2"/>
                      <a:stretch>
                        <a:fillRect/>
                      </a:stretch>
                    </p:blipFill>
                    <p:spPr>
                      <a:xfrm>
                        <a:off x="1835150" y="3141663"/>
                        <a:ext cx="5299075" cy="3101975"/>
                      </a:xfrm>
                      <a:prstGeom prst="rect">
                        <a:avLst/>
                      </a:prstGeom>
                      <a:noFill/>
                      <a:ln w="9525">
                        <a:noFill/>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983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983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983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8371"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0418" name="Rectangle 2"/>
          <p:cNvSpPr>
            <a:spLocks noGrp="1" noChangeArrowheads="1"/>
          </p:cNvSpPr>
          <p:nvPr>
            <p:ph type="title"/>
          </p:nvPr>
        </p:nvSpPr>
        <p:spPr/>
        <p:txBody>
          <a:bodyPr>
            <a:normAutofit fontScale="90000"/>
          </a:bodyPr>
          <a:lstStyle/>
          <a:p>
            <a:r>
              <a:rPr lang="zh-CN" altLang="en-US" sz="4400">
                <a:ea typeface="华文新魏" panose="02010800040101010101" pitchFamily="2" charset="-122"/>
              </a:rPr>
              <a:t>重复计算</a:t>
            </a:r>
            <a:endParaRPr lang="zh-CN" altLang="en-US" sz="4400">
              <a:ea typeface="华文新魏" panose="02010800040101010101" pitchFamily="2" charset="-122"/>
            </a:endParaRPr>
          </a:p>
        </p:txBody>
      </p:sp>
      <p:sp>
        <p:nvSpPr>
          <p:cNvPr id="700419" name="Rectangle 3"/>
          <p:cNvSpPr>
            <a:spLocks noGrp="1" noChangeArrowheads="1"/>
          </p:cNvSpPr>
          <p:nvPr>
            <p:ph idx="1"/>
          </p:nvPr>
        </p:nvSpPr>
        <p:spPr/>
        <p:txBody>
          <a:bodyPr/>
          <a:lstStyle/>
          <a:p>
            <a:r>
              <a:rPr lang="zh-CN" altLang="en-US" sz="3200">
                <a:latin typeface="华文新魏" panose="02010800040101010101" pitchFamily="2" charset="-122"/>
                <a:ea typeface="华文新魏" panose="02010800040101010101" pitchFamily="2" charset="-122"/>
              </a:rPr>
              <a:t>重复计算减少通讯量，但增加了计算量，应保持恰当的平衡；</a:t>
            </a:r>
            <a:endParaRPr lang="zh-CN" altLang="en-US" sz="3200">
              <a:latin typeface="华文新魏" panose="02010800040101010101" pitchFamily="2" charset="-122"/>
              <a:ea typeface="华文新魏" panose="02010800040101010101" pitchFamily="2" charset="-122"/>
            </a:endParaRPr>
          </a:p>
          <a:p>
            <a:r>
              <a:rPr lang="zh-CN" altLang="en-US" sz="3200">
                <a:latin typeface="华文新魏" panose="02010800040101010101" pitchFamily="2" charset="-122"/>
                <a:ea typeface="华文新魏" panose="02010800040101010101" pitchFamily="2" charset="-122"/>
              </a:rPr>
              <a:t>重复计算的目标应减少算法的总运算时间；</a:t>
            </a:r>
            <a:endParaRPr lang="zh-CN" altLang="en-US" sz="3200">
              <a:latin typeface="华文新魏" panose="02010800040101010101" pitchFamily="2" charset="-122"/>
              <a:ea typeface="华文新魏"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004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0041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0419"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1442" name="Rectangle 2"/>
          <p:cNvSpPr>
            <a:spLocks noGrp="1" noChangeArrowheads="1"/>
          </p:cNvSpPr>
          <p:nvPr>
            <p:ph type="title"/>
          </p:nvPr>
        </p:nvSpPr>
        <p:spPr/>
        <p:txBody>
          <a:bodyPr>
            <a:normAutofit fontScale="90000"/>
          </a:bodyPr>
          <a:lstStyle/>
          <a:p>
            <a:r>
              <a:rPr lang="zh-CN" altLang="en-US" sz="4400">
                <a:ea typeface="华文新魏" panose="02010800040101010101" pitchFamily="2" charset="-122"/>
              </a:rPr>
              <a:t>重复计算</a:t>
            </a:r>
            <a:endParaRPr lang="zh-CN" altLang="en-US" sz="4400">
              <a:ea typeface="华文新魏" panose="02010800040101010101" pitchFamily="2" charset="-122"/>
            </a:endParaRPr>
          </a:p>
        </p:txBody>
      </p:sp>
      <p:graphicFrame>
        <p:nvGraphicFramePr>
          <p:cNvPr id="701444" name="Object 4"/>
          <p:cNvGraphicFramePr>
            <a:graphicFrameLocks noChangeAspect="1"/>
          </p:cNvGraphicFramePr>
          <p:nvPr>
            <p:ph idx="1"/>
          </p:nvPr>
        </p:nvGraphicFramePr>
        <p:xfrm>
          <a:off x="1433166" y="2714620"/>
          <a:ext cx="6507047" cy="2071702"/>
        </p:xfrm>
        <a:graphic>
          <a:graphicData uri="http://schemas.openxmlformats.org/presentationml/2006/ole">
            <mc:AlternateContent xmlns:mc="http://schemas.openxmlformats.org/markup-compatibility/2006">
              <mc:Choice xmlns:v="urn:schemas-microsoft-com:vml" Requires="v">
                <p:oleObj spid="_x0000_s9217" name="Visio" r:id="rId1" imgW="3488055" imgH="1117600" progId="Visio.Drawing.11">
                  <p:embed/>
                </p:oleObj>
              </mc:Choice>
              <mc:Fallback>
                <p:oleObj name="Visio" r:id="rId1" imgW="3488055" imgH="1117600" progId="Visio.Drawing.11">
                  <p:embed/>
                  <p:pic>
                    <p:nvPicPr>
                      <p:cNvPr id="0" name="图片 9216"/>
                      <p:cNvPicPr>
                        <a:picLocks noChangeAspect="1"/>
                      </p:cNvPicPr>
                      <p:nvPr/>
                    </p:nvPicPr>
                    <p:blipFill>
                      <a:blip r:embed="rId2"/>
                      <a:stretch>
                        <a:fillRect/>
                      </a:stretch>
                    </p:blipFill>
                    <p:spPr>
                      <a:xfrm>
                        <a:off x="1433166" y="2714620"/>
                        <a:ext cx="6507047" cy="2071702"/>
                      </a:xfrm>
                      <a:prstGeom prst="rect">
                        <a:avLst/>
                      </a:prstGeom>
                      <a:noFill/>
                      <a:ln w="9525">
                        <a:noFill/>
                      </a:ln>
                    </p:spPr>
                  </p:pic>
                </p:oleObj>
              </mc:Fallback>
            </mc:AlternateContent>
          </a:graphicData>
        </a:graphic>
      </p:graphicFrame>
      <p:sp>
        <p:nvSpPr>
          <p:cNvPr id="701443" name="Rectangle 3"/>
          <p:cNvSpPr>
            <a:spLocks noGrp="1" noChangeArrowheads="1"/>
          </p:cNvSpPr>
          <p:nvPr>
            <p:ph type="body" sz="half" idx="4294967295"/>
          </p:nvPr>
        </p:nvSpPr>
        <p:spPr>
          <a:xfrm>
            <a:off x="142844" y="1449388"/>
            <a:ext cx="8429684" cy="4572000"/>
          </a:xfrm>
        </p:spPr>
        <p:txBody>
          <a:bodyPr/>
          <a:lstStyle/>
          <a:p>
            <a:r>
              <a:rPr lang="zh-CN" altLang="en-US" sz="3200" dirty="0">
                <a:latin typeface="华文新魏" panose="02010800040101010101" pitchFamily="2" charset="-122"/>
                <a:ea typeface="华文新魏" panose="02010800040101010101" pitchFamily="2" charset="-122"/>
              </a:rPr>
              <a:t>示例：二叉树上</a:t>
            </a:r>
            <a:r>
              <a:rPr lang="en-US" altLang="zh-CN" sz="3200" dirty="0">
                <a:latin typeface="华文新魏" panose="02010800040101010101" pitchFamily="2" charset="-122"/>
                <a:ea typeface="华文新魏" panose="02010800040101010101" pitchFamily="2" charset="-122"/>
              </a:rPr>
              <a:t>N</a:t>
            </a:r>
            <a:r>
              <a:rPr lang="zh-CN" altLang="en-US" sz="3200" dirty="0">
                <a:latin typeface="华文新魏" panose="02010800040101010101" pitchFamily="2" charset="-122"/>
                <a:ea typeface="华文新魏" panose="02010800040101010101" pitchFamily="2" charset="-122"/>
              </a:rPr>
              <a:t>个处理器求</a:t>
            </a:r>
            <a:r>
              <a:rPr lang="en-US" altLang="zh-CN" sz="3200" dirty="0">
                <a:latin typeface="华文新魏" panose="02010800040101010101" pitchFamily="2" charset="-122"/>
                <a:ea typeface="华文新魏" panose="02010800040101010101" pitchFamily="2" charset="-122"/>
              </a:rPr>
              <a:t>N</a:t>
            </a:r>
            <a:r>
              <a:rPr lang="zh-CN" altLang="en-US" sz="3200" dirty="0">
                <a:latin typeface="华文新魏" panose="02010800040101010101" pitchFamily="2" charset="-122"/>
                <a:ea typeface="华文新魏" panose="02010800040101010101" pitchFamily="2" charset="-122"/>
              </a:rPr>
              <a:t>个数的全和，要求每个处理器均保持全和。</a:t>
            </a:r>
            <a:endParaRPr lang="zh-CN" altLang="en-US" sz="3200" dirty="0">
              <a:latin typeface="华文新魏" panose="02010800040101010101" pitchFamily="2" charset="-122"/>
              <a:ea typeface="华文新魏" panose="02010800040101010101" pitchFamily="2" charset="-122"/>
            </a:endParaRPr>
          </a:p>
          <a:p>
            <a:endParaRPr lang="en-US" altLang="zh-CN" sz="3200" dirty="0">
              <a:latin typeface="华文新魏" panose="02010800040101010101" pitchFamily="2" charset="-122"/>
              <a:ea typeface="华文新魏" panose="02010800040101010101" pitchFamily="2" charset="-122"/>
            </a:endParaRPr>
          </a:p>
          <a:p>
            <a:endParaRPr lang="en-US" altLang="zh-CN" sz="3200" dirty="0">
              <a:latin typeface="华文新魏" panose="02010800040101010101" pitchFamily="2" charset="-122"/>
              <a:ea typeface="华文新魏" panose="02010800040101010101" pitchFamily="2" charset="-122"/>
            </a:endParaRPr>
          </a:p>
          <a:p>
            <a:endParaRPr lang="en-US" altLang="zh-CN" sz="3200" dirty="0">
              <a:latin typeface="华文新魏" panose="02010800040101010101" pitchFamily="2" charset="-122"/>
              <a:ea typeface="华文新魏" panose="02010800040101010101" pitchFamily="2" charset="-122"/>
            </a:endParaRPr>
          </a:p>
          <a:p>
            <a:endParaRPr lang="en-US" altLang="zh-CN" sz="3200" dirty="0">
              <a:latin typeface="华文新魏" panose="02010800040101010101" pitchFamily="2" charset="-122"/>
              <a:ea typeface="华文新魏" panose="02010800040101010101" pitchFamily="2" charset="-122"/>
            </a:endParaRPr>
          </a:p>
          <a:p>
            <a:pPr>
              <a:buFont typeface="Wingdings" panose="05000000000000000000" pitchFamily="2" charset="2"/>
              <a:buNone/>
            </a:pPr>
            <a:r>
              <a:rPr lang="en-US" altLang="zh-CN" sz="3200" dirty="0">
                <a:latin typeface="华文新魏" panose="02010800040101010101" pitchFamily="2" charset="-122"/>
                <a:ea typeface="华文新魏" panose="02010800040101010101" pitchFamily="2" charset="-122"/>
              </a:rPr>
              <a:t>                </a:t>
            </a:r>
            <a:r>
              <a:rPr lang="zh-CN" altLang="en-US" sz="2800" dirty="0">
                <a:latin typeface="华文新魏" panose="02010800040101010101" pitchFamily="2" charset="-122"/>
                <a:ea typeface="华文新魏" panose="02010800040101010101" pitchFamily="2" charset="-122"/>
              </a:rPr>
              <a:t>二叉树上求和，共需</a:t>
            </a:r>
            <a:r>
              <a:rPr lang="en-US" altLang="zh-CN" sz="2800" dirty="0">
                <a:latin typeface="华文新魏" panose="02010800040101010101" pitchFamily="2" charset="-122"/>
                <a:ea typeface="华文新魏" panose="02010800040101010101" pitchFamily="2" charset="-122"/>
              </a:rPr>
              <a:t>2logN</a:t>
            </a:r>
            <a:r>
              <a:rPr lang="zh-CN" altLang="en-US" sz="2800" dirty="0">
                <a:latin typeface="华文新魏" panose="02010800040101010101" pitchFamily="2" charset="-122"/>
                <a:ea typeface="华文新魏" panose="02010800040101010101" pitchFamily="2" charset="-122"/>
              </a:rPr>
              <a:t>步</a:t>
            </a:r>
            <a:endParaRPr lang="zh-CN" altLang="en-US" sz="3200" dirty="0">
              <a:latin typeface="华文新魏" panose="02010800040101010101" pitchFamily="2" charset="-122"/>
              <a:ea typeface="华文新魏"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014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701444"/>
                                        </p:tgtEl>
                                        <p:attrNameLst>
                                          <p:attrName>style.visibility</p:attrName>
                                        </p:attrNameLst>
                                      </p:cBhvr>
                                      <p:to>
                                        <p:strVal val="visible"/>
                                      </p:to>
                                    </p:set>
                                    <p:anim calcmode="lin" valueType="num">
                                      <p:cBhvr additive="base">
                                        <p:cTn id="11" dur="500" fill="hold"/>
                                        <p:tgtEl>
                                          <p:spTgt spid="701444"/>
                                        </p:tgtEl>
                                        <p:attrNameLst>
                                          <p:attrName>ppt_x</p:attrName>
                                        </p:attrNameLst>
                                      </p:cBhvr>
                                      <p:tavLst>
                                        <p:tav tm="0">
                                          <p:val>
                                            <p:strVal val="#ppt_x"/>
                                          </p:val>
                                        </p:tav>
                                        <p:tav tm="100000">
                                          <p:val>
                                            <p:strVal val="#ppt_x"/>
                                          </p:val>
                                        </p:tav>
                                      </p:tavLst>
                                    </p:anim>
                                    <p:anim calcmode="lin" valueType="num">
                                      <p:cBhvr additive="base">
                                        <p:cTn id="12" dur="500" fill="hold"/>
                                        <p:tgtEl>
                                          <p:spTgt spid="70144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0144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144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2466" name="Rectangle 2"/>
          <p:cNvSpPr>
            <a:spLocks noGrp="1" noChangeArrowheads="1"/>
          </p:cNvSpPr>
          <p:nvPr>
            <p:ph type="title"/>
          </p:nvPr>
        </p:nvSpPr>
        <p:spPr/>
        <p:txBody>
          <a:bodyPr>
            <a:normAutofit fontScale="90000"/>
          </a:bodyPr>
          <a:lstStyle/>
          <a:p>
            <a:r>
              <a:rPr lang="zh-CN" altLang="en-US" sz="4400">
                <a:ea typeface="华文新魏" panose="02010800040101010101" pitchFamily="2" charset="-122"/>
              </a:rPr>
              <a:t>重复计算</a:t>
            </a:r>
            <a:endParaRPr lang="zh-CN" altLang="en-US" sz="4400">
              <a:ea typeface="华文新魏" panose="02010800040101010101" pitchFamily="2" charset="-122"/>
            </a:endParaRPr>
          </a:p>
        </p:txBody>
      </p:sp>
      <p:graphicFrame>
        <p:nvGraphicFramePr>
          <p:cNvPr id="702468" name="Object 4"/>
          <p:cNvGraphicFramePr>
            <a:graphicFrameLocks noChangeAspect="1"/>
          </p:cNvGraphicFramePr>
          <p:nvPr>
            <p:ph idx="1"/>
          </p:nvPr>
        </p:nvGraphicFramePr>
        <p:xfrm>
          <a:off x="2428860" y="2279798"/>
          <a:ext cx="5130593" cy="3435218"/>
        </p:xfrm>
        <a:graphic>
          <a:graphicData uri="http://schemas.openxmlformats.org/presentationml/2006/ole">
            <mc:AlternateContent xmlns:mc="http://schemas.openxmlformats.org/markup-compatibility/2006">
              <mc:Choice xmlns:v="urn:schemas-microsoft-com:vml" Requires="v">
                <p:oleObj spid="_x0000_s10241" name="Visio" r:id="rId1" imgW="3488055" imgH="2336800" progId="Visio.Drawing.11">
                  <p:embed/>
                </p:oleObj>
              </mc:Choice>
              <mc:Fallback>
                <p:oleObj name="Visio" r:id="rId1" imgW="3488055" imgH="2336800" progId="Visio.Drawing.11">
                  <p:embed/>
                  <p:pic>
                    <p:nvPicPr>
                      <p:cNvPr id="0" name="图片 10240"/>
                      <p:cNvPicPr>
                        <a:picLocks noChangeAspect="1"/>
                      </p:cNvPicPr>
                      <p:nvPr/>
                    </p:nvPicPr>
                    <p:blipFill>
                      <a:blip r:embed="rId2"/>
                      <a:stretch>
                        <a:fillRect/>
                      </a:stretch>
                    </p:blipFill>
                    <p:spPr>
                      <a:xfrm>
                        <a:off x="2428860" y="2279798"/>
                        <a:ext cx="5130593" cy="3435218"/>
                      </a:xfrm>
                      <a:prstGeom prst="rect">
                        <a:avLst/>
                      </a:prstGeom>
                      <a:noFill/>
                      <a:ln w="9525">
                        <a:noFill/>
                      </a:ln>
                    </p:spPr>
                  </p:pic>
                </p:oleObj>
              </mc:Fallback>
            </mc:AlternateContent>
          </a:graphicData>
        </a:graphic>
      </p:graphicFrame>
      <p:sp>
        <p:nvSpPr>
          <p:cNvPr id="6" name="灯片编号占位符 5"/>
          <p:cNvSpPr>
            <a:spLocks noGrp="1"/>
          </p:cNvSpPr>
          <p:nvPr>
            <p:ph type="sldNum" sz="quarter" idx="12"/>
          </p:nvPr>
        </p:nvSpPr>
        <p:spPr/>
        <p:txBody>
          <a:bodyPr/>
          <a:lstStyle/>
          <a:p>
            <a:fld id="{072C9421-78E3-45D0-9163-22740C26BDD4}" type="slidenum">
              <a:rPr lang="zh-CN" altLang="en-US"/>
            </a:fld>
            <a:endParaRPr lang="en-US" altLang="zh-CN"/>
          </a:p>
        </p:txBody>
      </p:sp>
      <p:sp>
        <p:nvSpPr>
          <p:cNvPr id="702467" name="Rectangle 3"/>
          <p:cNvSpPr>
            <a:spLocks noGrp="1" noChangeArrowheads="1"/>
          </p:cNvSpPr>
          <p:nvPr>
            <p:ph type="body" sz="half" idx="4294967295"/>
          </p:nvPr>
        </p:nvSpPr>
        <p:spPr>
          <a:xfrm>
            <a:off x="950913" y="1268413"/>
            <a:ext cx="8193087" cy="5219700"/>
          </a:xfrm>
        </p:spPr>
        <p:txBody>
          <a:bodyPr/>
          <a:lstStyle/>
          <a:p>
            <a:r>
              <a:rPr lang="zh-CN" altLang="en-US" sz="3200" dirty="0">
                <a:latin typeface="华文新魏" panose="02010800040101010101" pitchFamily="2" charset="-122"/>
                <a:ea typeface="华文新魏" panose="02010800040101010101" pitchFamily="2" charset="-122"/>
              </a:rPr>
              <a:t>示例：二叉树上</a:t>
            </a:r>
            <a:r>
              <a:rPr lang="en-US" altLang="zh-CN" sz="3200" dirty="0">
                <a:latin typeface="华文新魏" panose="02010800040101010101" pitchFamily="2" charset="-122"/>
                <a:ea typeface="华文新魏" panose="02010800040101010101" pitchFamily="2" charset="-122"/>
              </a:rPr>
              <a:t>N</a:t>
            </a:r>
            <a:r>
              <a:rPr lang="zh-CN" altLang="en-US" sz="3200" dirty="0">
                <a:latin typeface="华文新魏" panose="02010800040101010101" pitchFamily="2" charset="-122"/>
                <a:ea typeface="华文新魏" panose="02010800040101010101" pitchFamily="2" charset="-122"/>
              </a:rPr>
              <a:t>个处理器求</a:t>
            </a:r>
            <a:r>
              <a:rPr lang="en-US" altLang="zh-CN" sz="3200" dirty="0">
                <a:latin typeface="华文新魏" panose="02010800040101010101" pitchFamily="2" charset="-122"/>
                <a:ea typeface="华文新魏" panose="02010800040101010101" pitchFamily="2" charset="-122"/>
              </a:rPr>
              <a:t>N</a:t>
            </a:r>
            <a:r>
              <a:rPr lang="zh-CN" altLang="en-US" sz="3200" dirty="0">
                <a:latin typeface="华文新魏" panose="02010800040101010101" pitchFamily="2" charset="-122"/>
                <a:ea typeface="华文新魏" panose="02010800040101010101" pitchFamily="2" charset="-122"/>
              </a:rPr>
              <a:t>个数的全和，要求每个处理器均保持全和。</a:t>
            </a:r>
            <a:endParaRPr lang="zh-CN" altLang="en-US" sz="3200" dirty="0">
              <a:latin typeface="华文新魏" panose="02010800040101010101" pitchFamily="2" charset="-122"/>
              <a:ea typeface="华文新魏" panose="02010800040101010101" pitchFamily="2" charset="-122"/>
            </a:endParaRPr>
          </a:p>
          <a:p>
            <a:endParaRPr lang="zh-CN" altLang="en-US" sz="3200" dirty="0">
              <a:latin typeface="华文新魏" panose="02010800040101010101" pitchFamily="2" charset="-122"/>
              <a:ea typeface="华文新魏" panose="02010800040101010101" pitchFamily="2" charset="-122"/>
            </a:endParaRPr>
          </a:p>
          <a:p>
            <a:endParaRPr lang="en-US" altLang="zh-CN" sz="3200" dirty="0">
              <a:latin typeface="华文新魏" panose="02010800040101010101" pitchFamily="2" charset="-122"/>
              <a:ea typeface="华文新魏" panose="02010800040101010101" pitchFamily="2" charset="-122"/>
            </a:endParaRPr>
          </a:p>
          <a:p>
            <a:endParaRPr lang="en-US" altLang="zh-CN" sz="3200" dirty="0">
              <a:latin typeface="华文新魏" panose="02010800040101010101" pitchFamily="2" charset="-122"/>
              <a:ea typeface="华文新魏" panose="02010800040101010101" pitchFamily="2" charset="-122"/>
            </a:endParaRPr>
          </a:p>
          <a:p>
            <a:endParaRPr lang="en-US" altLang="zh-CN" sz="3200" dirty="0">
              <a:latin typeface="华文新魏" panose="02010800040101010101" pitchFamily="2" charset="-122"/>
              <a:ea typeface="华文新魏" panose="02010800040101010101" pitchFamily="2" charset="-122"/>
            </a:endParaRPr>
          </a:p>
          <a:p>
            <a:endParaRPr lang="en-US" altLang="zh-CN" sz="3200" dirty="0">
              <a:latin typeface="华文新魏" panose="02010800040101010101" pitchFamily="2" charset="-122"/>
              <a:ea typeface="华文新魏" panose="02010800040101010101" pitchFamily="2" charset="-122"/>
            </a:endParaRPr>
          </a:p>
          <a:p>
            <a:endParaRPr lang="en-US" altLang="zh-CN" sz="3200" dirty="0">
              <a:latin typeface="华文新魏" panose="02010800040101010101" pitchFamily="2" charset="-122"/>
              <a:ea typeface="华文新魏" panose="02010800040101010101" pitchFamily="2" charset="-122"/>
            </a:endParaRPr>
          </a:p>
          <a:p>
            <a:pPr>
              <a:buFont typeface="Wingdings" panose="05000000000000000000" pitchFamily="2" charset="2"/>
              <a:buNone/>
            </a:pPr>
            <a:r>
              <a:rPr lang="en-US" altLang="zh-CN" sz="3200" dirty="0">
                <a:latin typeface="华文新魏" panose="02010800040101010101" pitchFamily="2" charset="-122"/>
                <a:ea typeface="华文新魏" panose="02010800040101010101" pitchFamily="2" charset="-122"/>
              </a:rPr>
              <a:t>      </a:t>
            </a:r>
            <a:r>
              <a:rPr lang="zh-CN" altLang="en-US" sz="2800" dirty="0">
                <a:latin typeface="华文新魏" panose="02010800040101010101" pitchFamily="2" charset="-122"/>
                <a:ea typeface="华文新魏" panose="02010800040101010101" pitchFamily="2" charset="-122"/>
              </a:rPr>
              <a:t>蝶式结构求和，使用了重复计算，共需</a:t>
            </a:r>
            <a:r>
              <a:rPr lang="en-US" altLang="zh-CN" sz="2800" dirty="0" err="1">
                <a:latin typeface="华文新魏" panose="02010800040101010101" pitchFamily="2" charset="-122"/>
                <a:ea typeface="华文新魏" panose="02010800040101010101" pitchFamily="2" charset="-122"/>
              </a:rPr>
              <a:t>logN</a:t>
            </a:r>
            <a:r>
              <a:rPr lang="zh-CN" altLang="en-US" sz="2800" dirty="0">
                <a:latin typeface="华文新魏" panose="02010800040101010101" pitchFamily="2" charset="-122"/>
                <a:ea typeface="华文新魏" panose="02010800040101010101" pitchFamily="2" charset="-122"/>
              </a:rPr>
              <a:t>步</a:t>
            </a:r>
            <a:endParaRPr lang="zh-CN" altLang="en-US" sz="3200" dirty="0">
              <a:latin typeface="华文新魏" panose="02010800040101010101" pitchFamily="2" charset="-122"/>
              <a:ea typeface="华文新魏"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024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702468"/>
                                        </p:tgtEl>
                                        <p:attrNameLst>
                                          <p:attrName>style.visibility</p:attrName>
                                        </p:attrNameLst>
                                      </p:cBhvr>
                                      <p:to>
                                        <p:strVal val="visible"/>
                                      </p:to>
                                    </p:set>
                                    <p:anim calcmode="lin" valueType="num">
                                      <p:cBhvr additive="base">
                                        <p:cTn id="11" dur="500" fill="hold"/>
                                        <p:tgtEl>
                                          <p:spTgt spid="702468"/>
                                        </p:tgtEl>
                                        <p:attrNameLst>
                                          <p:attrName>ppt_x</p:attrName>
                                        </p:attrNameLst>
                                      </p:cBhvr>
                                      <p:tavLst>
                                        <p:tav tm="0">
                                          <p:val>
                                            <p:strVal val="#ppt_x"/>
                                          </p:val>
                                        </p:tav>
                                        <p:tav tm="100000">
                                          <p:val>
                                            <p:strVal val="#ppt_x"/>
                                          </p:val>
                                        </p:tav>
                                      </p:tavLst>
                                    </p:anim>
                                    <p:anim calcmode="lin" valueType="num">
                                      <p:cBhvr additive="base">
                                        <p:cTn id="12" dur="500" fill="hold"/>
                                        <p:tgtEl>
                                          <p:spTgt spid="702468"/>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0246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2467"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5"/>
          <p:cNvSpPr>
            <a:spLocks noGrp="1"/>
          </p:cNvSpPr>
          <p:nvPr>
            <p:ph type="dt" sz="half" idx="12"/>
          </p:nvPr>
        </p:nvSpPr>
        <p:spPr/>
        <p:txBody>
          <a:bodyPr/>
          <a:lstStyle/>
          <a:p>
            <a:fld id="{60A092EF-95F2-40FC-8D11-A7F17FC41073}" type="datetime1">
              <a:rPr lang="zh-CN" altLang="en-US"/>
            </a:fld>
            <a:endParaRPr lang="en-US" altLang="zh-CN"/>
          </a:p>
        </p:txBody>
      </p:sp>
      <p:sp>
        <p:nvSpPr>
          <p:cNvPr id="704514" name="Rectangle 2"/>
          <p:cNvSpPr>
            <a:spLocks noGrp="1" noChangeArrowheads="1"/>
          </p:cNvSpPr>
          <p:nvPr>
            <p:ph type="title"/>
          </p:nvPr>
        </p:nvSpPr>
        <p:spPr>
          <a:xfrm>
            <a:off x="571472" y="500042"/>
            <a:ext cx="7848600" cy="571504"/>
          </a:xfrm>
        </p:spPr>
        <p:txBody>
          <a:bodyPr>
            <a:normAutofit fontScale="90000"/>
          </a:bodyPr>
          <a:lstStyle/>
          <a:p>
            <a:r>
              <a:rPr lang="zh-CN" altLang="en-US" sz="4400" dirty="0"/>
              <a:t>组合判据 </a:t>
            </a:r>
            <a:endParaRPr lang="zh-CN" altLang="en-US" sz="4400" dirty="0"/>
          </a:p>
        </p:txBody>
      </p:sp>
      <p:sp>
        <p:nvSpPr>
          <p:cNvPr id="704515" name="Rectangle 3"/>
          <p:cNvSpPr>
            <a:spLocks noGrp="1" noChangeArrowheads="1"/>
          </p:cNvSpPr>
          <p:nvPr>
            <p:ph type="body" idx="1"/>
          </p:nvPr>
        </p:nvSpPr>
        <p:spPr>
          <a:xfrm>
            <a:off x="357158" y="1428736"/>
            <a:ext cx="8072494" cy="4643470"/>
          </a:xfrm>
        </p:spPr>
        <p:txBody>
          <a:bodyPr/>
          <a:lstStyle/>
          <a:p>
            <a:r>
              <a:rPr lang="zh-CN" altLang="en-US" sz="3200" dirty="0">
                <a:latin typeface="华文新魏" panose="02010800040101010101" pitchFamily="2" charset="-122"/>
                <a:ea typeface="华文新魏" panose="02010800040101010101" pitchFamily="2" charset="-122"/>
              </a:rPr>
              <a:t>增加粒度是否减少了通讯成本？</a:t>
            </a:r>
            <a:endParaRPr lang="en-US" altLang="zh-CN" sz="3200" dirty="0">
              <a:latin typeface="华文新魏" panose="02010800040101010101" pitchFamily="2" charset="-122"/>
              <a:ea typeface="华文新魏" panose="02010800040101010101" pitchFamily="2" charset="-122"/>
            </a:endParaRPr>
          </a:p>
          <a:p>
            <a:r>
              <a:rPr lang="zh-CN" altLang="en-US" sz="3200" dirty="0">
                <a:latin typeface="华文新魏" panose="02010800040101010101" pitchFamily="2" charset="-122"/>
                <a:ea typeface="华文新魏" panose="02010800040101010101" pitchFamily="2" charset="-122"/>
              </a:rPr>
              <a:t>重复计算是否已权衡了其得益？</a:t>
            </a:r>
            <a:endParaRPr lang="zh-CN" altLang="en-US" sz="3200" dirty="0">
              <a:latin typeface="华文新魏" panose="02010800040101010101" pitchFamily="2" charset="-122"/>
              <a:ea typeface="华文新魏" panose="02010800040101010101" pitchFamily="2" charset="-122"/>
            </a:endParaRPr>
          </a:p>
          <a:p>
            <a:r>
              <a:rPr lang="zh-CN" altLang="en-US" sz="3200" dirty="0">
                <a:latin typeface="华文新魏" panose="02010800040101010101" pitchFamily="2" charset="-122"/>
                <a:ea typeface="华文新魏" panose="02010800040101010101" pitchFamily="2" charset="-122"/>
              </a:rPr>
              <a:t>是否保持了灵活性和可扩放性？</a:t>
            </a:r>
            <a:endParaRPr lang="zh-CN" altLang="en-US" sz="3200" dirty="0">
              <a:latin typeface="华文新魏" panose="02010800040101010101" pitchFamily="2" charset="-122"/>
              <a:ea typeface="华文新魏" panose="02010800040101010101" pitchFamily="2" charset="-122"/>
            </a:endParaRPr>
          </a:p>
          <a:p>
            <a:r>
              <a:rPr lang="zh-CN" altLang="en-US" sz="3200" dirty="0">
                <a:latin typeface="华文新魏" panose="02010800040101010101" pitchFamily="2" charset="-122"/>
                <a:ea typeface="华文新魏" panose="02010800040101010101" pitchFamily="2" charset="-122"/>
              </a:rPr>
              <a:t>组合的任务数是否与问题尺寸成比例</a:t>
            </a:r>
            <a:r>
              <a:rPr lang="en-US" altLang="zh-CN" sz="3200" dirty="0">
                <a:latin typeface="华文新魏" panose="02010800040101010101" pitchFamily="2" charset="-122"/>
                <a:ea typeface="华文新魏" panose="02010800040101010101" pitchFamily="2" charset="-122"/>
              </a:rPr>
              <a:t>?</a:t>
            </a:r>
            <a:endParaRPr lang="en-US" altLang="zh-CN" sz="3200" dirty="0">
              <a:latin typeface="华文新魏" panose="02010800040101010101" pitchFamily="2" charset="-122"/>
              <a:ea typeface="华文新魏" panose="02010800040101010101" pitchFamily="2" charset="-122"/>
            </a:endParaRPr>
          </a:p>
          <a:p>
            <a:r>
              <a:rPr lang="zh-CN" altLang="en-US" sz="3200" dirty="0" smtClean="0">
                <a:latin typeface="华文新魏" panose="02010800040101010101" pitchFamily="2" charset="-122"/>
                <a:ea typeface="华文新魏" panose="02010800040101010101" pitchFamily="2" charset="-122"/>
              </a:rPr>
              <a:t>有没有</a:t>
            </a:r>
            <a:r>
              <a:rPr lang="zh-CN" altLang="en-US" sz="3200" dirty="0">
                <a:latin typeface="华文新魏" panose="02010800040101010101" pitchFamily="2" charset="-122"/>
                <a:ea typeface="华文新魏" panose="02010800040101010101" pitchFamily="2" charset="-122"/>
              </a:rPr>
              <a:t>减少并行执行的机会？</a:t>
            </a:r>
            <a:endParaRPr lang="zh-CN" altLang="en-US" sz="3200" dirty="0">
              <a:latin typeface="华文新魏" panose="02010800040101010101" pitchFamily="2" charset="-122"/>
              <a:ea typeface="华文新魏"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045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045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0451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0451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0451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4515"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7586" name="Rectangle 2"/>
          <p:cNvSpPr>
            <a:spLocks noGrp="1" noChangeArrowheads="1"/>
          </p:cNvSpPr>
          <p:nvPr>
            <p:ph type="title"/>
          </p:nvPr>
        </p:nvSpPr>
        <p:spPr>
          <a:xfrm>
            <a:off x="500034" y="500042"/>
            <a:ext cx="7848600" cy="561960"/>
          </a:xfrm>
        </p:spPr>
        <p:txBody>
          <a:bodyPr>
            <a:normAutofit fontScale="90000"/>
          </a:bodyPr>
          <a:lstStyle/>
          <a:p>
            <a:r>
              <a:rPr lang="zh-CN" altLang="en-US" sz="4400" dirty="0" smtClean="0"/>
              <a:t>映射方法</a:t>
            </a:r>
            <a:r>
              <a:rPr lang="zh-CN" altLang="en-US" sz="4400" dirty="0"/>
              <a:t>描述 </a:t>
            </a:r>
            <a:endParaRPr lang="zh-CN" altLang="en-US" sz="4400" dirty="0"/>
          </a:p>
        </p:txBody>
      </p:sp>
      <p:sp>
        <p:nvSpPr>
          <p:cNvPr id="707587" name="Rectangle 3"/>
          <p:cNvSpPr>
            <a:spLocks noGrp="1" noChangeArrowheads="1"/>
          </p:cNvSpPr>
          <p:nvPr>
            <p:ph type="body" idx="1"/>
          </p:nvPr>
        </p:nvSpPr>
        <p:spPr>
          <a:xfrm>
            <a:off x="357158" y="1428736"/>
            <a:ext cx="8359805" cy="4521214"/>
          </a:xfrm>
        </p:spPr>
        <p:txBody>
          <a:bodyPr/>
          <a:lstStyle/>
          <a:p>
            <a:r>
              <a:rPr lang="zh-CN" altLang="en-US" sz="3200" dirty="0">
                <a:latin typeface="华文新魏" panose="02010800040101010101" pitchFamily="2" charset="-122"/>
                <a:ea typeface="华文新魏" panose="02010800040101010101" pitchFamily="2" charset="-122"/>
              </a:rPr>
              <a:t>每个任务要映射到具体的处理器，定位到运行机器上；</a:t>
            </a:r>
            <a:endParaRPr lang="zh-CN" altLang="en-US" sz="3200" dirty="0">
              <a:latin typeface="华文新魏" panose="02010800040101010101" pitchFamily="2" charset="-122"/>
              <a:ea typeface="华文新魏" panose="02010800040101010101" pitchFamily="2" charset="-122"/>
            </a:endParaRPr>
          </a:p>
          <a:p>
            <a:r>
              <a:rPr lang="zh-CN" altLang="en-US" sz="3200" dirty="0">
                <a:latin typeface="华文新魏" panose="02010800040101010101" pitchFamily="2" charset="-122"/>
                <a:ea typeface="华文新魏" panose="02010800040101010101" pitchFamily="2" charset="-122"/>
              </a:rPr>
              <a:t>任务数大于处理器数时，存在负载平衡和任务调度问题；</a:t>
            </a:r>
            <a:endParaRPr lang="zh-CN" altLang="en-US" sz="3200" dirty="0">
              <a:latin typeface="华文新魏" panose="02010800040101010101" pitchFamily="2" charset="-122"/>
              <a:ea typeface="华文新魏" panose="02010800040101010101" pitchFamily="2" charset="-122"/>
            </a:endParaRPr>
          </a:p>
          <a:p>
            <a:r>
              <a:rPr lang="zh-CN" altLang="en-US" sz="3200" dirty="0">
                <a:latin typeface="华文新魏" panose="02010800040101010101" pitchFamily="2" charset="-122"/>
                <a:ea typeface="华文新魏" panose="02010800040101010101" pitchFamily="2" charset="-122"/>
              </a:rPr>
              <a:t>映射的目标：减少算法的执行时间</a:t>
            </a:r>
            <a:endParaRPr lang="zh-CN" altLang="en-US" sz="3200" dirty="0">
              <a:latin typeface="华文新魏" panose="02010800040101010101" pitchFamily="2" charset="-122"/>
              <a:ea typeface="华文新魏" panose="02010800040101010101" pitchFamily="2" charset="-122"/>
            </a:endParaRPr>
          </a:p>
          <a:p>
            <a:pPr lvl="1"/>
            <a:r>
              <a:rPr lang="zh-CN" altLang="en-US" sz="2800" dirty="0">
                <a:latin typeface="华文新魏" panose="02010800040101010101" pitchFamily="2" charset="-122"/>
                <a:ea typeface="华文新魏" panose="02010800040101010101" pitchFamily="2" charset="-122"/>
              </a:rPr>
              <a:t>并发的任务 </a:t>
            </a:r>
            <a:r>
              <a:rPr lang="en-US" altLang="zh-CN" sz="2800" dirty="0">
                <a:latin typeface="华文新魏" panose="02010800040101010101" pitchFamily="2" charset="-122"/>
                <a:ea typeface="华文新魏" panose="02010800040101010101" pitchFamily="2" charset="-122"/>
                <a:sym typeface="Wingdings" panose="05000000000000000000" pitchFamily="2" charset="2"/>
              </a:rPr>
              <a:t> </a:t>
            </a:r>
            <a:r>
              <a:rPr lang="zh-CN" altLang="en-US" sz="2800" dirty="0">
                <a:latin typeface="华文新魏" panose="02010800040101010101" pitchFamily="2" charset="-122"/>
                <a:ea typeface="华文新魏" panose="02010800040101010101" pitchFamily="2" charset="-122"/>
                <a:sym typeface="Wingdings" panose="05000000000000000000" pitchFamily="2" charset="2"/>
              </a:rPr>
              <a:t>不同的处理器</a:t>
            </a:r>
            <a:endParaRPr lang="zh-CN" altLang="en-US" sz="2800" dirty="0">
              <a:latin typeface="华文新魏" panose="02010800040101010101" pitchFamily="2" charset="-122"/>
              <a:ea typeface="华文新魏" panose="02010800040101010101" pitchFamily="2" charset="-122"/>
              <a:sym typeface="Wingdings" panose="05000000000000000000" pitchFamily="2" charset="2"/>
            </a:endParaRPr>
          </a:p>
          <a:p>
            <a:pPr lvl="1"/>
            <a:r>
              <a:rPr lang="zh-CN" altLang="en-US" sz="2800" dirty="0">
                <a:latin typeface="华文新魏" panose="02010800040101010101" pitchFamily="2" charset="-122"/>
                <a:ea typeface="华文新魏" panose="02010800040101010101" pitchFamily="2" charset="-122"/>
                <a:sym typeface="Wingdings" panose="05000000000000000000" pitchFamily="2" charset="2"/>
              </a:rPr>
              <a:t>任务之间存在高通讯的 </a:t>
            </a:r>
            <a:r>
              <a:rPr lang="en-US" altLang="zh-CN" sz="2800" dirty="0">
                <a:latin typeface="华文新魏" panose="02010800040101010101" pitchFamily="2" charset="-122"/>
                <a:ea typeface="华文新魏" panose="02010800040101010101" pitchFamily="2" charset="-122"/>
                <a:sym typeface="Wingdings" panose="05000000000000000000" pitchFamily="2" charset="2"/>
              </a:rPr>
              <a:t> </a:t>
            </a:r>
            <a:r>
              <a:rPr lang="zh-CN" altLang="en-US" sz="2800" dirty="0">
                <a:latin typeface="华文新魏" panose="02010800040101010101" pitchFamily="2" charset="-122"/>
                <a:ea typeface="华文新魏" panose="02010800040101010101" pitchFamily="2" charset="-122"/>
                <a:sym typeface="Wingdings" panose="05000000000000000000" pitchFamily="2" charset="2"/>
              </a:rPr>
              <a:t>同一处理器</a:t>
            </a:r>
            <a:endParaRPr lang="zh-CN" altLang="en-US" sz="2800" dirty="0">
              <a:latin typeface="华文新魏" panose="02010800040101010101" pitchFamily="2" charset="-122"/>
              <a:ea typeface="华文新魏" panose="02010800040101010101" pitchFamily="2" charset="-122"/>
            </a:endParaRPr>
          </a:p>
          <a:p>
            <a:r>
              <a:rPr lang="zh-CN" altLang="en-US" sz="3200" dirty="0">
                <a:latin typeface="华文新魏" panose="02010800040101010101" pitchFamily="2" charset="-122"/>
                <a:ea typeface="华文新魏" panose="02010800040101010101" pitchFamily="2" charset="-122"/>
              </a:rPr>
              <a:t>映射实际是一种权衡，属于</a:t>
            </a:r>
            <a:r>
              <a:rPr lang="en-US" altLang="zh-CN" sz="3200" dirty="0">
                <a:latin typeface="华文新魏" panose="02010800040101010101" pitchFamily="2" charset="-122"/>
                <a:ea typeface="华文新魏" panose="02010800040101010101" pitchFamily="2" charset="-122"/>
              </a:rPr>
              <a:t>NP</a:t>
            </a:r>
            <a:r>
              <a:rPr lang="zh-CN" altLang="en-US" sz="3200" dirty="0">
                <a:latin typeface="华文新魏" panose="02010800040101010101" pitchFamily="2" charset="-122"/>
                <a:ea typeface="华文新魏" panose="02010800040101010101" pitchFamily="2" charset="-122"/>
              </a:rPr>
              <a:t>完全问题；</a:t>
            </a:r>
            <a:endParaRPr lang="zh-CN" altLang="en-US" sz="3200" dirty="0">
              <a:latin typeface="华文新魏" panose="02010800040101010101" pitchFamily="2" charset="-122"/>
              <a:ea typeface="华文新魏"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075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0758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07587">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07587">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0758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0758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7587"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0850" name="Rectangle 2"/>
          <p:cNvSpPr>
            <a:spLocks noGrp="1" noChangeArrowheads="1"/>
          </p:cNvSpPr>
          <p:nvPr>
            <p:ph type="title"/>
          </p:nvPr>
        </p:nvSpPr>
        <p:spPr>
          <a:xfrm>
            <a:off x="574675" y="471471"/>
            <a:ext cx="7918450" cy="528637"/>
          </a:xfrm>
        </p:spPr>
        <p:txBody>
          <a:bodyPr>
            <a:normAutofit fontScale="90000"/>
          </a:bodyPr>
          <a:lstStyle/>
          <a:p>
            <a:pPr eaLnBrk="1" fontAlgn="auto" hangingPunct="1">
              <a:spcAft>
                <a:spcPts val="0"/>
              </a:spcAft>
              <a:defRPr/>
            </a:pPr>
            <a:r>
              <a:rPr lang="zh-CN" altLang="en-US" sz="3200" b="1" dirty="0" smtClean="0">
                <a:solidFill>
                  <a:schemeClr val="tx2">
                    <a:satMod val="200000"/>
                  </a:schemeClr>
                </a:solidFill>
              </a:rPr>
              <a:t>相关性</a:t>
            </a:r>
            <a:r>
              <a:rPr lang="zh-CN" altLang="en-US" sz="3200" b="1" dirty="0">
                <a:solidFill>
                  <a:schemeClr val="tx2">
                    <a:satMod val="200000"/>
                  </a:schemeClr>
                </a:solidFill>
              </a:rPr>
              <a:t>与可并行化</a:t>
            </a:r>
            <a:endParaRPr lang="en-US" altLang="ko-KR" sz="3200" b="1" dirty="0">
              <a:solidFill>
                <a:schemeClr val="tx2">
                  <a:satMod val="200000"/>
                </a:schemeClr>
              </a:solidFill>
            </a:endParaRPr>
          </a:p>
        </p:txBody>
      </p:sp>
      <p:sp>
        <p:nvSpPr>
          <p:cNvPr id="37892" name="Rectangle 3"/>
          <p:cNvSpPr>
            <a:spLocks noGrp="1" noChangeArrowheads="1"/>
          </p:cNvSpPr>
          <p:nvPr>
            <p:ph idx="1"/>
          </p:nvPr>
        </p:nvSpPr>
        <p:spPr>
          <a:xfrm>
            <a:off x="785813" y="1774825"/>
            <a:ext cx="7858125" cy="3654425"/>
          </a:xfrm>
        </p:spPr>
        <p:txBody>
          <a:bodyPr lIns="63500">
            <a:normAutofit lnSpcReduction="10000"/>
          </a:bodyPr>
          <a:lstStyle/>
          <a:p>
            <a:pPr marL="533400" indent="-533400" algn="just" eaLnBrk="1" fontAlgn="auto" hangingPunct="1">
              <a:spcAft>
                <a:spcPts val="0"/>
              </a:spcAft>
              <a:buClr>
                <a:schemeClr val="tx1"/>
              </a:buClr>
              <a:buFont typeface="Wingdings" panose="05000000000000000000"/>
              <a:buChar char=""/>
              <a:defRPr/>
            </a:pPr>
            <a:r>
              <a:rPr lang="zh-CN" altLang="en-US" dirty="0" smtClean="0">
                <a:latin typeface="Comic Sans MS" panose="030F0702030302020204" pitchFamily="66" charset="0"/>
              </a:rPr>
              <a:t>数据顺相关</a:t>
            </a:r>
            <a:endParaRPr lang="zh-CN" altLang="en-US" dirty="0" smtClean="0">
              <a:latin typeface="Comic Sans MS" panose="030F0702030302020204" pitchFamily="66" charset="0"/>
            </a:endParaRPr>
          </a:p>
          <a:p>
            <a:pPr marL="533400" indent="-533400" algn="just" eaLnBrk="1" fontAlgn="auto" hangingPunct="1">
              <a:spcAft>
                <a:spcPts val="0"/>
              </a:spcAft>
              <a:buFont typeface="Wingdings" panose="05000000000000000000" pitchFamily="2" charset="2"/>
              <a:buNone/>
              <a:defRPr/>
            </a:pPr>
            <a:endParaRPr lang="zh-CN" altLang="en-US" sz="2400" dirty="0" smtClean="0">
              <a:latin typeface="Comic Sans MS" panose="030F0702030302020204" pitchFamily="66" charset="0"/>
              <a:ea typeface="Arial Unicode MS" panose="020B0604020202020204" pitchFamily="34" charset="-122"/>
              <a:cs typeface="Arial Unicode MS" panose="020B0604020202020204" pitchFamily="34" charset="-122"/>
            </a:endParaRPr>
          </a:p>
          <a:p>
            <a:pPr marL="952500" lvl="1" indent="-457200" eaLnBrk="1" fontAlgn="auto" hangingPunct="1">
              <a:spcAft>
                <a:spcPts val="0"/>
              </a:spcAft>
              <a:buFont typeface="Wingdings" panose="05000000000000000000"/>
              <a:buChar char=""/>
              <a:defRPr/>
            </a:pPr>
            <a:r>
              <a:rPr lang="en-US" altLang="zh-CN" dirty="0" smtClean="0">
                <a:latin typeface="Comic Sans MS" panose="030F0702030302020204" pitchFamily="66" charset="0"/>
                <a:ea typeface="Arial Unicode MS" panose="020B0604020202020204" pitchFamily="34" charset="-122"/>
                <a:cs typeface="Arial Unicode MS" panose="020B0604020202020204" pitchFamily="34" charset="-122"/>
              </a:rPr>
              <a:t>P1</a:t>
            </a:r>
            <a:r>
              <a:rPr lang="zh-CN" altLang="en-US" dirty="0" smtClean="0">
                <a:latin typeface="Comic Sans MS" panose="030F0702030302020204" pitchFamily="66" charset="0"/>
                <a:ea typeface="Arial Unicode MS" panose="020B0604020202020204" pitchFamily="34" charset="-122"/>
                <a:cs typeface="Arial Unicode MS" panose="020B0604020202020204" pitchFamily="34" charset="-122"/>
              </a:rPr>
              <a:t>： </a:t>
            </a:r>
            <a:r>
              <a:rPr lang="en-US" altLang="zh-CN" dirty="0" smtClean="0">
                <a:latin typeface="Comic Sans MS" panose="030F0702030302020204" pitchFamily="66" charset="0"/>
                <a:ea typeface="Arial Unicode MS" panose="020B0604020202020204" pitchFamily="34" charset="-122"/>
                <a:cs typeface="Arial Unicode MS" panose="020B0604020202020204" pitchFamily="34" charset="-122"/>
              </a:rPr>
              <a:t>A</a:t>
            </a:r>
            <a:r>
              <a:rPr lang="zh-CN" altLang="en-US" dirty="0" smtClean="0">
                <a:latin typeface="Comic Sans MS" panose="030F0702030302020204" pitchFamily="66" charset="0"/>
              </a:rPr>
              <a:t>＝</a:t>
            </a:r>
            <a:r>
              <a:rPr lang="en-US" altLang="zh-CN" dirty="0" smtClean="0">
                <a:latin typeface="Comic Sans MS" panose="030F0702030302020204" pitchFamily="66" charset="0"/>
              </a:rPr>
              <a:t>B+C</a:t>
            </a:r>
            <a:endParaRPr lang="en-US" altLang="zh-CN" dirty="0" smtClean="0">
              <a:latin typeface="Comic Sans MS" panose="030F0702030302020204" pitchFamily="66" charset="0"/>
            </a:endParaRPr>
          </a:p>
          <a:p>
            <a:pPr marL="952500" lvl="1" indent="-457200" eaLnBrk="1" fontAlgn="auto" hangingPunct="1">
              <a:spcAft>
                <a:spcPts val="0"/>
              </a:spcAft>
              <a:buFont typeface="Wingdings" panose="05000000000000000000"/>
              <a:buChar char=""/>
              <a:defRPr/>
            </a:pPr>
            <a:r>
              <a:rPr lang="en-US" altLang="zh-CN" dirty="0" smtClean="0">
                <a:latin typeface="Comic Sans MS" panose="030F0702030302020204" pitchFamily="66" charset="0"/>
              </a:rPr>
              <a:t>P2</a:t>
            </a:r>
            <a:r>
              <a:rPr lang="zh-CN" altLang="en-US" dirty="0" smtClean="0">
                <a:latin typeface="Comic Sans MS" panose="030F0702030302020204" pitchFamily="66" charset="0"/>
              </a:rPr>
              <a:t>： </a:t>
            </a:r>
            <a:r>
              <a:rPr lang="en-US" altLang="zh-CN" dirty="0" smtClean="0">
                <a:latin typeface="Comic Sans MS" panose="030F0702030302020204" pitchFamily="66" charset="0"/>
              </a:rPr>
              <a:t>D</a:t>
            </a:r>
            <a:r>
              <a:rPr lang="zh-CN" altLang="en-US" dirty="0" smtClean="0">
                <a:latin typeface="Comic Sans MS" panose="030F0702030302020204" pitchFamily="66" charset="0"/>
              </a:rPr>
              <a:t>＝</a:t>
            </a:r>
            <a:r>
              <a:rPr lang="en-US" altLang="zh-CN" dirty="0" smtClean="0">
                <a:latin typeface="Comic Sans MS" panose="030F0702030302020204" pitchFamily="66" charset="0"/>
              </a:rPr>
              <a:t>A×B</a:t>
            </a:r>
            <a:endParaRPr lang="en-US" altLang="zh-CN" dirty="0" smtClean="0">
              <a:latin typeface="Comic Sans MS" panose="030F0702030302020204" pitchFamily="66" charset="0"/>
            </a:endParaRPr>
          </a:p>
          <a:p>
            <a:pPr marL="1752600" lvl="3" indent="-381000" algn="just" eaLnBrk="1" fontAlgn="auto" hangingPunct="1">
              <a:spcAft>
                <a:spcPts val="0"/>
              </a:spcAft>
              <a:buClr>
                <a:schemeClr val="accent3"/>
              </a:buClr>
              <a:buFont typeface="Wingdings 3" panose="05040102010807070707"/>
              <a:buChar char=""/>
              <a:defRPr/>
            </a:pPr>
            <a:r>
              <a:rPr lang="zh-CN" altLang="en-US" dirty="0" smtClean="0">
                <a:latin typeface="Comic Sans MS" panose="030F0702030302020204" pitchFamily="66" charset="0"/>
              </a:rPr>
              <a:t>其中，</a:t>
            </a:r>
            <a:r>
              <a:rPr lang="zh-CN" altLang="en-US" dirty="0" smtClean="0">
                <a:solidFill>
                  <a:srgbClr val="FF0000"/>
                </a:solidFill>
                <a:latin typeface="Comic Sans MS" panose="030F0702030302020204" pitchFamily="66" charset="0"/>
              </a:rPr>
              <a:t>变量</a:t>
            </a:r>
            <a:r>
              <a:rPr lang="en-US" altLang="zh-CN" dirty="0" smtClean="0">
                <a:solidFill>
                  <a:srgbClr val="FF0000"/>
                </a:solidFill>
                <a:latin typeface="Comic Sans MS" panose="030F0702030302020204" pitchFamily="66" charset="0"/>
              </a:rPr>
              <a:t>A</a:t>
            </a:r>
            <a:r>
              <a:rPr lang="zh-CN" altLang="en-US" dirty="0" smtClean="0">
                <a:latin typeface="Comic Sans MS" panose="030F0702030302020204" pitchFamily="66" charset="0"/>
              </a:rPr>
              <a:t>是导致</a:t>
            </a:r>
            <a:r>
              <a:rPr lang="en-US" altLang="zh-CN" dirty="0" smtClean="0">
                <a:latin typeface="Comic Sans MS" panose="030F0702030302020204" pitchFamily="66" charset="0"/>
              </a:rPr>
              <a:t>P1</a:t>
            </a:r>
            <a:r>
              <a:rPr lang="zh-CN" altLang="en-US" dirty="0" smtClean="0">
                <a:latin typeface="Comic Sans MS" panose="030F0702030302020204" pitchFamily="66" charset="0"/>
              </a:rPr>
              <a:t>和</a:t>
            </a:r>
            <a:r>
              <a:rPr lang="en-US" altLang="zh-CN" dirty="0" smtClean="0">
                <a:latin typeface="Comic Sans MS" panose="030F0702030302020204" pitchFamily="66" charset="0"/>
              </a:rPr>
              <a:t>P2</a:t>
            </a:r>
            <a:r>
              <a:rPr lang="zh-CN" altLang="en-US" dirty="0" smtClean="0">
                <a:latin typeface="Comic Sans MS" panose="030F0702030302020204" pitchFamily="66" charset="0"/>
              </a:rPr>
              <a:t>发生数据相关的原因。为了保证程序执行的语义正确性，变量</a:t>
            </a:r>
            <a:r>
              <a:rPr lang="en-US" altLang="zh-CN" dirty="0" smtClean="0">
                <a:latin typeface="Comic Sans MS" panose="030F0702030302020204" pitchFamily="66" charset="0"/>
              </a:rPr>
              <a:t>A</a:t>
            </a:r>
            <a:r>
              <a:rPr lang="zh-CN" altLang="en-US" dirty="0" smtClean="0">
                <a:latin typeface="Comic Sans MS" panose="030F0702030302020204" pitchFamily="66" charset="0"/>
              </a:rPr>
              <a:t>必须是先在</a:t>
            </a:r>
            <a:r>
              <a:rPr lang="en-US" altLang="zh-CN" dirty="0" smtClean="0">
                <a:latin typeface="Comic Sans MS" panose="030F0702030302020204" pitchFamily="66" charset="0"/>
              </a:rPr>
              <a:t>P1</a:t>
            </a:r>
            <a:r>
              <a:rPr lang="zh-CN" altLang="en-US" dirty="0" smtClean="0">
                <a:latin typeface="Comic Sans MS" panose="030F0702030302020204" pitchFamily="66" charset="0"/>
              </a:rPr>
              <a:t>中写入后方可从</a:t>
            </a:r>
            <a:r>
              <a:rPr lang="en-US" altLang="zh-CN" dirty="0" smtClean="0">
                <a:latin typeface="Comic Sans MS" panose="030F0702030302020204" pitchFamily="66" charset="0"/>
              </a:rPr>
              <a:t>P2</a:t>
            </a:r>
            <a:r>
              <a:rPr lang="zh-CN" altLang="en-US" dirty="0" smtClean="0">
                <a:latin typeface="Comic Sans MS" panose="030F0702030302020204" pitchFamily="66" charset="0"/>
              </a:rPr>
              <a:t>中读出，即必须</a:t>
            </a:r>
            <a:r>
              <a:rPr lang="zh-CN" altLang="en-US" dirty="0" smtClean="0">
                <a:solidFill>
                  <a:srgbClr val="FF0000"/>
                </a:solidFill>
                <a:latin typeface="Comic Sans MS" panose="030F0702030302020204" pitchFamily="66" charset="0"/>
              </a:rPr>
              <a:t>先写后读</a:t>
            </a:r>
            <a:r>
              <a:rPr lang="zh-CN" altLang="en-US" dirty="0" smtClean="0">
                <a:latin typeface="Comic Sans MS" panose="030F0702030302020204" pitchFamily="66" charset="0"/>
              </a:rPr>
              <a:t>。</a:t>
            </a:r>
            <a:endParaRPr lang="zh-CN" altLang="en-US" dirty="0" smtClean="0">
              <a:latin typeface="Comic Sans MS" panose="030F0702030302020204" pitchFamily="66" charset="0"/>
            </a:endParaRPr>
          </a:p>
          <a:p>
            <a:pPr marL="1752600" lvl="3" indent="-381000" algn="just" eaLnBrk="1" fontAlgn="auto" hangingPunct="1">
              <a:spcAft>
                <a:spcPts val="0"/>
              </a:spcAft>
              <a:buClr>
                <a:schemeClr val="accent3"/>
              </a:buClr>
              <a:buFont typeface="Wingdings 3" panose="05040102010807070707"/>
              <a:buChar char=""/>
              <a:defRPr/>
            </a:pPr>
            <a:endParaRPr lang="zh-CN" altLang="en-US" dirty="0" smtClean="0">
              <a:latin typeface="Comic Sans MS" panose="030F0702030302020204" pitchFamily="66" charset="0"/>
            </a:endParaRPr>
          </a:p>
          <a:p>
            <a:pPr marL="952500" lvl="1" indent="-457200" algn="just" eaLnBrk="1" fontAlgn="auto" hangingPunct="1">
              <a:spcAft>
                <a:spcPts val="0"/>
              </a:spcAft>
              <a:buFont typeface="Wingdings" panose="05000000000000000000"/>
              <a:buChar char=""/>
              <a:defRPr/>
            </a:pPr>
            <a:r>
              <a:rPr lang="zh-CN" altLang="en-US" dirty="0" smtClean="0">
                <a:latin typeface="Comic Sans MS" panose="030F0702030302020204" pitchFamily="66" charset="0"/>
              </a:rPr>
              <a:t>显然，</a:t>
            </a:r>
            <a:r>
              <a:rPr lang="en-US" altLang="zh-CN" dirty="0" smtClean="0">
                <a:latin typeface="Comic Sans MS" panose="030F0702030302020204" pitchFamily="66" charset="0"/>
              </a:rPr>
              <a:t>P1</a:t>
            </a:r>
            <a:r>
              <a:rPr lang="zh-CN" altLang="en-US" dirty="0" smtClean="0">
                <a:latin typeface="Comic Sans MS" panose="030F0702030302020204" pitchFamily="66" charset="0"/>
              </a:rPr>
              <a:t>和</a:t>
            </a:r>
            <a:r>
              <a:rPr lang="en-US" altLang="zh-CN" dirty="0" smtClean="0">
                <a:latin typeface="Comic Sans MS" panose="030F0702030302020204" pitchFamily="66" charset="0"/>
              </a:rPr>
              <a:t>P2</a:t>
            </a:r>
            <a:r>
              <a:rPr lang="zh-CN" altLang="en-US" dirty="0" smtClean="0">
                <a:latin typeface="Comic Sans MS" panose="030F0702030302020204" pitchFamily="66" charset="0"/>
              </a:rPr>
              <a:t>不能并行执行。</a:t>
            </a:r>
            <a:endParaRPr lang="zh-CN" altLang="en-US" dirty="0" smtClean="0">
              <a:latin typeface="Comic Sans MS" panose="030F0702030302020204" pitchFamily="66" charset="0"/>
            </a:endParaRPr>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9634" name="Rectangle 2"/>
          <p:cNvSpPr>
            <a:spLocks noGrp="1" noChangeArrowheads="1"/>
          </p:cNvSpPr>
          <p:nvPr>
            <p:ph type="title"/>
          </p:nvPr>
        </p:nvSpPr>
        <p:spPr>
          <a:xfrm>
            <a:off x="571472" y="500042"/>
            <a:ext cx="7848600" cy="490522"/>
          </a:xfrm>
        </p:spPr>
        <p:txBody>
          <a:bodyPr>
            <a:normAutofit fontScale="90000"/>
          </a:bodyPr>
          <a:lstStyle/>
          <a:p>
            <a:r>
              <a:rPr lang="zh-CN" altLang="en-US" sz="4400" dirty="0"/>
              <a:t>负载平衡算法 </a:t>
            </a:r>
            <a:endParaRPr lang="zh-CN" altLang="en-US" sz="4400" dirty="0"/>
          </a:p>
        </p:txBody>
      </p:sp>
      <p:sp>
        <p:nvSpPr>
          <p:cNvPr id="709635" name="Rectangle 3"/>
          <p:cNvSpPr>
            <a:spLocks noGrp="1" noChangeArrowheads="1"/>
          </p:cNvSpPr>
          <p:nvPr>
            <p:ph type="body" idx="1"/>
          </p:nvPr>
        </p:nvSpPr>
        <p:spPr>
          <a:xfrm>
            <a:off x="714348" y="1285861"/>
            <a:ext cx="7215238" cy="4714907"/>
          </a:xfrm>
        </p:spPr>
        <p:txBody>
          <a:bodyPr/>
          <a:lstStyle/>
          <a:p>
            <a:r>
              <a:rPr lang="zh-CN" altLang="en-US" sz="3200" dirty="0">
                <a:latin typeface="华文新魏" panose="02010800040101010101" pitchFamily="2" charset="-122"/>
                <a:ea typeface="华文新魏" panose="02010800040101010101" pitchFamily="2" charset="-122"/>
              </a:rPr>
              <a:t>静态的：</a:t>
            </a:r>
            <a:r>
              <a:rPr lang="zh-CN" altLang="en-US" sz="2800" dirty="0">
                <a:latin typeface="华文新魏" panose="02010800040101010101" pitchFamily="2" charset="-122"/>
                <a:ea typeface="华文新魏" panose="02010800040101010101" pitchFamily="2" charset="-122"/>
              </a:rPr>
              <a:t>事先确定；</a:t>
            </a:r>
            <a:endParaRPr lang="zh-CN" altLang="en-US" sz="2800" dirty="0">
              <a:latin typeface="华文新魏" panose="02010800040101010101" pitchFamily="2" charset="-122"/>
              <a:ea typeface="华文新魏" panose="02010800040101010101" pitchFamily="2" charset="-122"/>
            </a:endParaRPr>
          </a:p>
          <a:p>
            <a:r>
              <a:rPr lang="zh-CN" altLang="en-US" sz="3200" dirty="0">
                <a:latin typeface="华文新魏" panose="02010800040101010101" pitchFamily="2" charset="-122"/>
                <a:ea typeface="华文新魏" panose="02010800040101010101" pitchFamily="2" charset="-122"/>
              </a:rPr>
              <a:t>概率的：</a:t>
            </a:r>
            <a:r>
              <a:rPr lang="zh-CN" altLang="en-US" sz="2800" dirty="0">
                <a:latin typeface="华文新魏" panose="02010800040101010101" pitchFamily="2" charset="-122"/>
                <a:ea typeface="华文新魏" panose="02010800040101010101" pitchFamily="2" charset="-122"/>
              </a:rPr>
              <a:t>随机确定；</a:t>
            </a:r>
            <a:endParaRPr lang="zh-CN" altLang="en-US" sz="2800" dirty="0">
              <a:latin typeface="华文新魏" panose="02010800040101010101" pitchFamily="2" charset="-122"/>
              <a:ea typeface="华文新魏" panose="02010800040101010101" pitchFamily="2" charset="-122"/>
            </a:endParaRPr>
          </a:p>
          <a:p>
            <a:r>
              <a:rPr lang="zh-CN" altLang="en-US" sz="3200" dirty="0">
                <a:latin typeface="华文新魏" panose="02010800040101010101" pitchFamily="2" charset="-122"/>
                <a:ea typeface="华文新魏" panose="02010800040101010101" pitchFamily="2" charset="-122"/>
              </a:rPr>
              <a:t>动态的：</a:t>
            </a:r>
            <a:r>
              <a:rPr lang="zh-CN" altLang="en-US" sz="2800" dirty="0">
                <a:latin typeface="华文新魏" panose="02010800040101010101" pitchFamily="2" charset="-122"/>
                <a:ea typeface="华文新魏" panose="02010800040101010101" pitchFamily="2" charset="-122"/>
              </a:rPr>
              <a:t>执行期间动态负载；</a:t>
            </a:r>
            <a:endParaRPr lang="zh-CN" altLang="en-US" sz="2800" dirty="0">
              <a:latin typeface="华文新魏" panose="02010800040101010101" pitchFamily="2" charset="-122"/>
              <a:ea typeface="华文新魏" panose="02010800040101010101" pitchFamily="2" charset="-122"/>
            </a:endParaRPr>
          </a:p>
          <a:p>
            <a:r>
              <a:rPr lang="zh-CN" altLang="en-US" sz="3200" dirty="0">
                <a:latin typeface="华文新魏" panose="02010800040101010101" pitchFamily="2" charset="-122"/>
                <a:ea typeface="华文新魏" panose="02010800040101010101" pitchFamily="2" charset="-122"/>
              </a:rPr>
              <a:t>基于域分解的：</a:t>
            </a:r>
            <a:endParaRPr lang="zh-CN" altLang="en-US" sz="3200" dirty="0">
              <a:latin typeface="华文新魏" panose="02010800040101010101" pitchFamily="2" charset="-122"/>
              <a:ea typeface="华文新魏" panose="02010800040101010101" pitchFamily="2" charset="-122"/>
            </a:endParaRPr>
          </a:p>
          <a:p>
            <a:pPr lvl="1"/>
            <a:r>
              <a:rPr lang="zh-CN" altLang="en-US" sz="2800" dirty="0">
                <a:latin typeface="华文新魏" panose="02010800040101010101" pitchFamily="2" charset="-122"/>
                <a:ea typeface="华文新魏" panose="02010800040101010101" pitchFamily="2" charset="-122"/>
              </a:rPr>
              <a:t>递归对剖</a:t>
            </a:r>
            <a:endParaRPr lang="zh-CN" altLang="en-US" sz="2800" dirty="0">
              <a:latin typeface="华文新魏" panose="02010800040101010101" pitchFamily="2" charset="-122"/>
              <a:ea typeface="华文新魏" panose="02010800040101010101" pitchFamily="2" charset="-122"/>
            </a:endParaRPr>
          </a:p>
          <a:p>
            <a:pPr lvl="1"/>
            <a:r>
              <a:rPr lang="zh-CN" altLang="en-US" sz="2800" dirty="0" smtClean="0">
                <a:latin typeface="华文新魏" panose="02010800040101010101" pitchFamily="2" charset="-122"/>
                <a:ea typeface="华文新魏" panose="02010800040101010101" pitchFamily="2" charset="-122"/>
              </a:rPr>
              <a:t>概率</a:t>
            </a:r>
            <a:r>
              <a:rPr lang="zh-CN" altLang="en-US" sz="2800" dirty="0">
                <a:latin typeface="华文新魏" panose="02010800040101010101" pitchFamily="2" charset="-122"/>
                <a:ea typeface="华文新魏" panose="02010800040101010101" pitchFamily="2" charset="-122"/>
              </a:rPr>
              <a:t>方法</a:t>
            </a:r>
            <a:endParaRPr lang="zh-CN" altLang="en-US" sz="2800" dirty="0">
              <a:latin typeface="华文新魏" panose="02010800040101010101" pitchFamily="2" charset="-122"/>
              <a:ea typeface="华文新魏" panose="02010800040101010101" pitchFamily="2" charset="-122"/>
            </a:endParaRPr>
          </a:p>
          <a:p>
            <a:pPr lvl="1"/>
            <a:r>
              <a:rPr lang="zh-CN" altLang="en-US" sz="2800" dirty="0">
                <a:latin typeface="华文新魏" panose="02010800040101010101" pitchFamily="2" charset="-122"/>
                <a:ea typeface="华文新魏" panose="02010800040101010101" pitchFamily="2" charset="-122"/>
              </a:rPr>
              <a:t>循环映射</a:t>
            </a:r>
            <a:endParaRPr lang="zh-CN" altLang="en-US" sz="2800" dirty="0">
              <a:latin typeface="华文新魏" panose="02010800040101010101" pitchFamily="2" charset="-122"/>
              <a:ea typeface="华文新魏"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096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0963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0963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09635">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09635">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09635">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0963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9635"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1682" name="Rectangle 2"/>
          <p:cNvSpPr>
            <a:spLocks noGrp="1" noChangeArrowheads="1"/>
          </p:cNvSpPr>
          <p:nvPr>
            <p:ph type="title"/>
          </p:nvPr>
        </p:nvSpPr>
        <p:spPr/>
        <p:txBody>
          <a:bodyPr>
            <a:normAutofit fontScale="90000"/>
          </a:bodyPr>
          <a:lstStyle/>
          <a:p>
            <a:r>
              <a:rPr lang="zh-CN" altLang="en-US" sz="4400"/>
              <a:t>任务调度算法 </a:t>
            </a:r>
            <a:endParaRPr lang="zh-CN" altLang="en-US" sz="4400"/>
          </a:p>
        </p:txBody>
      </p:sp>
      <p:graphicFrame>
        <p:nvGraphicFramePr>
          <p:cNvPr id="711684" name="Object 4"/>
          <p:cNvGraphicFramePr>
            <a:graphicFrameLocks noChangeAspect="1"/>
          </p:cNvGraphicFramePr>
          <p:nvPr>
            <p:ph idx="1"/>
          </p:nvPr>
        </p:nvGraphicFramePr>
        <p:xfrm>
          <a:off x="3214678" y="3429000"/>
          <a:ext cx="4395445" cy="1890724"/>
        </p:xfrm>
        <a:graphic>
          <a:graphicData uri="http://schemas.openxmlformats.org/presentationml/2006/ole">
            <mc:AlternateContent xmlns:mc="http://schemas.openxmlformats.org/markup-compatibility/2006">
              <mc:Choice xmlns:v="urn:schemas-microsoft-com:vml" Requires="v">
                <p:oleObj spid="_x0000_s11265" name="Visio" r:id="rId1" imgW="2551430" imgH="1106170" progId="Visio.Drawing.11">
                  <p:embed/>
                </p:oleObj>
              </mc:Choice>
              <mc:Fallback>
                <p:oleObj name="Visio" r:id="rId1" imgW="2551430" imgH="1106170" progId="Visio.Drawing.11">
                  <p:embed/>
                  <p:pic>
                    <p:nvPicPr>
                      <p:cNvPr id="0" name="图片 11264"/>
                      <p:cNvPicPr>
                        <a:picLocks noChangeAspect="1"/>
                      </p:cNvPicPr>
                      <p:nvPr/>
                    </p:nvPicPr>
                    <p:blipFill>
                      <a:blip r:embed="rId2"/>
                      <a:stretch>
                        <a:fillRect/>
                      </a:stretch>
                    </p:blipFill>
                    <p:spPr>
                      <a:xfrm>
                        <a:off x="3214678" y="3429000"/>
                        <a:ext cx="4395445" cy="1890724"/>
                      </a:xfrm>
                      <a:prstGeom prst="rect">
                        <a:avLst/>
                      </a:prstGeom>
                      <a:noFill/>
                      <a:ln w="9525">
                        <a:noFill/>
                      </a:ln>
                    </p:spPr>
                  </p:pic>
                </p:oleObj>
              </mc:Fallback>
            </mc:AlternateContent>
          </a:graphicData>
        </a:graphic>
      </p:graphicFrame>
      <p:sp>
        <p:nvSpPr>
          <p:cNvPr id="711683" name="Rectangle 3"/>
          <p:cNvSpPr>
            <a:spLocks noGrp="1" noChangeArrowheads="1"/>
          </p:cNvSpPr>
          <p:nvPr>
            <p:ph type="body" sz="half" idx="4294967295"/>
          </p:nvPr>
        </p:nvSpPr>
        <p:spPr>
          <a:xfrm>
            <a:off x="0" y="1484313"/>
            <a:ext cx="7994650" cy="4572000"/>
          </a:xfrm>
        </p:spPr>
        <p:txBody>
          <a:bodyPr/>
          <a:lstStyle/>
          <a:p>
            <a:r>
              <a:rPr lang="zh-CN" altLang="en-US" sz="3200" dirty="0">
                <a:latin typeface="华文新魏" panose="02010800040101010101" pitchFamily="2" charset="-122"/>
                <a:ea typeface="华文新魏" panose="02010800040101010101" pitchFamily="2" charset="-122"/>
              </a:rPr>
              <a:t>任务放在集中的或分散的任务池中，使用任务调度算法将池中的任务分配给特定的处理器。下面是两种常用调度模式：</a:t>
            </a:r>
            <a:endParaRPr lang="zh-CN" altLang="en-US" sz="2800" dirty="0">
              <a:latin typeface="华文新魏" panose="02010800040101010101" pitchFamily="2" charset="-122"/>
              <a:ea typeface="华文新魏" panose="02010800040101010101" pitchFamily="2" charset="-122"/>
            </a:endParaRPr>
          </a:p>
          <a:p>
            <a:r>
              <a:rPr lang="zh-CN" altLang="en-US" sz="3200" dirty="0">
                <a:latin typeface="华文新魏" panose="02010800040101010101" pitchFamily="2" charset="-122"/>
                <a:ea typeface="华文新魏" panose="02010800040101010101" pitchFamily="2" charset="-122"/>
              </a:rPr>
              <a:t>经理</a:t>
            </a:r>
            <a:r>
              <a:rPr lang="en-US" altLang="zh-CN" sz="3200" dirty="0">
                <a:latin typeface="华文新魏" panose="02010800040101010101" pitchFamily="2" charset="-122"/>
                <a:ea typeface="华文新魏" panose="02010800040101010101" pitchFamily="2" charset="-122"/>
              </a:rPr>
              <a:t>/</a:t>
            </a:r>
            <a:r>
              <a:rPr lang="zh-CN" altLang="en-US" sz="3200" dirty="0">
                <a:latin typeface="华文新魏" panose="02010800040101010101" pitchFamily="2" charset="-122"/>
                <a:ea typeface="华文新魏" panose="02010800040101010101" pitchFamily="2" charset="-122"/>
              </a:rPr>
              <a:t>雇员模式</a:t>
            </a:r>
            <a:endParaRPr lang="zh-CN" altLang="en-US" sz="3200" dirty="0">
              <a:latin typeface="华文新魏" panose="02010800040101010101" pitchFamily="2" charset="-122"/>
              <a:ea typeface="华文新魏" panose="02010800040101010101" pitchFamily="2" charset="-122"/>
            </a:endParaRPr>
          </a:p>
          <a:p>
            <a:pPr>
              <a:buFont typeface="Wingdings" panose="05000000000000000000" pitchFamily="2" charset="2"/>
              <a:buNone/>
            </a:pPr>
            <a:endParaRPr lang="zh-CN" altLang="en-US" sz="2800" dirty="0">
              <a:latin typeface="华文新魏" panose="02010800040101010101" pitchFamily="2" charset="-122"/>
              <a:ea typeface="华文新魏" panose="02010800040101010101" pitchFamily="2" charset="-122"/>
            </a:endParaRPr>
          </a:p>
          <a:p>
            <a:pPr>
              <a:buFont typeface="Wingdings" panose="05000000000000000000" pitchFamily="2" charset="2"/>
              <a:buNone/>
            </a:pPr>
            <a:endParaRPr lang="zh-CN" altLang="en-US" sz="2800" dirty="0">
              <a:latin typeface="华文新魏" panose="02010800040101010101" pitchFamily="2" charset="-122"/>
              <a:ea typeface="华文新魏" panose="02010800040101010101" pitchFamily="2" charset="-122"/>
            </a:endParaRPr>
          </a:p>
          <a:p>
            <a:pPr>
              <a:buFont typeface="Wingdings" panose="05000000000000000000" pitchFamily="2" charset="2"/>
              <a:buNone/>
            </a:pPr>
            <a:endParaRPr lang="zh-CN" altLang="en-US" sz="2800" dirty="0">
              <a:latin typeface="华文新魏" panose="02010800040101010101" pitchFamily="2" charset="-122"/>
              <a:ea typeface="华文新魏" panose="02010800040101010101" pitchFamily="2" charset="-122"/>
            </a:endParaRPr>
          </a:p>
          <a:p>
            <a:r>
              <a:rPr lang="zh-CN" altLang="en-US" sz="3200" dirty="0">
                <a:latin typeface="华文新魏" panose="02010800040101010101" pitchFamily="2" charset="-122"/>
                <a:ea typeface="华文新魏" panose="02010800040101010101" pitchFamily="2" charset="-122"/>
              </a:rPr>
              <a:t>非集中模式</a:t>
            </a:r>
            <a:endParaRPr lang="zh-CN" altLang="en-US" sz="2800" dirty="0">
              <a:latin typeface="华文新魏" panose="02010800040101010101" pitchFamily="2" charset="-122"/>
              <a:ea typeface="华文新魏"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16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1168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2" fill="hold" nodeType="clickEffect">
                                  <p:stCondLst>
                                    <p:cond delay="0"/>
                                  </p:stCondLst>
                                  <p:childTnLst>
                                    <p:set>
                                      <p:cBhvr>
                                        <p:cTn id="14" dur="1" fill="hold">
                                          <p:stCondLst>
                                            <p:cond delay="0"/>
                                          </p:stCondLst>
                                        </p:cTn>
                                        <p:tgtEl>
                                          <p:spTgt spid="711684"/>
                                        </p:tgtEl>
                                        <p:attrNameLst>
                                          <p:attrName>style.visibility</p:attrName>
                                        </p:attrNameLst>
                                      </p:cBhvr>
                                      <p:to>
                                        <p:strVal val="visible"/>
                                      </p:to>
                                    </p:set>
                                    <p:anim calcmode="lin" valueType="num">
                                      <p:cBhvr additive="base">
                                        <p:cTn id="15" dur="500" fill="hold"/>
                                        <p:tgtEl>
                                          <p:spTgt spid="711684"/>
                                        </p:tgtEl>
                                        <p:attrNameLst>
                                          <p:attrName>ppt_x</p:attrName>
                                        </p:attrNameLst>
                                      </p:cBhvr>
                                      <p:tavLst>
                                        <p:tav tm="0">
                                          <p:val>
                                            <p:strVal val="1+#ppt_w/2"/>
                                          </p:val>
                                        </p:tav>
                                        <p:tav tm="100000">
                                          <p:val>
                                            <p:strVal val="#ppt_x"/>
                                          </p:val>
                                        </p:tav>
                                      </p:tavLst>
                                    </p:anim>
                                    <p:anim calcmode="lin" valueType="num">
                                      <p:cBhvr additive="base">
                                        <p:cTn id="16" dur="500" fill="hold"/>
                                        <p:tgtEl>
                                          <p:spTgt spid="711684"/>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1168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1683"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3730" name="Rectangle 2"/>
          <p:cNvSpPr>
            <a:spLocks noGrp="1" noChangeArrowheads="1"/>
          </p:cNvSpPr>
          <p:nvPr>
            <p:ph type="title"/>
          </p:nvPr>
        </p:nvSpPr>
        <p:spPr>
          <a:xfrm>
            <a:off x="571472" y="500042"/>
            <a:ext cx="7848600" cy="571504"/>
          </a:xfrm>
        </p:spPr>
        <p:txBody>
          <a:bodyPr>
            <a:normAutofit fontScale="90000"/>
          </a:bodyPr>
          <a:lstStyle/>
          <a:p>
            <a:r>
              <a:rPr lang="zh-CN" altLang="en-US" sz="4400" dirty="0"/>
              <a:t>映射判据 </a:t>
            </a:r>
            <a:endParaRPr lang="zh-CN" altLang="en-US" sz="4400" dirty="0"/>
          </a:p>
        </p:txBody>
      </p:sp>
      <p:sp>
        <p:nvSpPr>
          <p:cNvPr id="713731" name="Rectangle 3"/>
          <p:cNvSpPr>
            <a:spLocks noGrp="1" noChangeArrowheads="1"/>
          </p:cNvSpPr>
          <p:nvPr>
            <p:ph type="body" idx="1"/>
          </p:nvPr>
        </p:nvSpPr>
        <p:spPr>
          <a:xfrm>
            <a:off x="285720" y="1428736"/>
            <a:ext cx="8318530" cy="4448189"/>
          </a:xfrm>
        </p:spPr>
        <p:txBody>
          <a:bodyPr/>
          <a:lstStyle/>
          <a:p>
            <a:r>
              <a:rPr lang="zh-CN" altLang="en-US" sz="3200" dirty="0">
                <a:latin typeface="华文新魏" panose="02010800040101010101" pitchFamily="2" charset="-122"/>
                <a:ea typeface="华文新魏" panose="02010800040101010101" pitchFamily="2" charset="-122"/>
              </a:rPr>
              <a:t>采用集中式负载平衡方案，是否存在通讯瓶颈？</a:t>
            </a:r>
            <a:endParaRPr lang="zh-CN" altLang="en-US" sz="3200" dirty="0">
              <a:latin typeface="华文新魏" panose="02010800040101010101" pitchFamily="2" charset="-122"/>
              <a:ea typeface="华文新魏" panose="02010800040101010101" pitchFamily="2" charset="-122"/>
            </a:endParaRPr>
          </a:p>
          <a:p>
            <a:r>
              <a:rPr lang="zh-CN" altLang="en-US" sz="3200" dirty="0">
                <a:latin typeface="华文新魏" panose="02010800040101010101" pitchFamily="2" charset="-122"/>
                <a:ea typeface="华文新魏" panose="02010800040101010101" pitchFamily="2" charset="-122"/>
              </a:rPr>
              <a:t>采用动态负载平衡方案，调度策略的成本如何？</a:t>
            </a:r>
            <a:endParaRPr lang="zh-CN" altLang="en-US" sz="3200" dirty="0">
              <a:latin typeface="华文新魏" panose="02010800040101010101" pitchFamily="2" charset="-122"/>
              <a:ea typeface="华文新魏"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373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1373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3731"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5778" name="Rectangle 2"/>
          <p:cNvSpPr>
            <a:spLocks noGrp="1" noChangeArrowheads="1"/>
          </p:cNvSpPr>
          <p:nvPr>
            <p:ph type="title"/>
          </p:nvPr>
        </p:nvSpPr>
        <p:spPr>
          <a:xfrm>
            <a:off x="571472" y="500042"/>
            <a:ext cx="7848600" cy="571504"/>
          </a:xfrm>
        </p:spPr>
        <p:txBody>
          <a:bodyPr>
            <a:normAutofit fontScale="90000"/>
          </a:bodyPr>
          <a:lstStyle/>
          <a:p>
            <a:r>
              <a:rPr lang="zh-CN" altLang="en-US" sz="4400" dirty="0"/>
              <a:t>小 结 </a:t>
            </a:r>
            <a:endParaRPr lang="zh-CN" altLang="en-US" sz="4400" dirty="0"/>
          </a:p>
        </p:txBody>
      </p:sp>
      <p:sp>
        <p:nvSpPr>
          <p:cNvPr id="715779" name="Rectangle 3"/>
          <p:cNvSpPr>
            <a:spLocks noGrp="1" noChangeArrowheads="1"/>
          </p:cNvSpPr>
          <p:nvPr>
            <p:ph type="body" idx="1"/>
          </p:nvPr>
        </p:nvSpPr>
        <p:spPr>
          <a:xfrm>
            <a:off x="1214438" y="1485900"/>
            <a:ext cx="7245350" cy="4751388"/>
          </a:xfrm>
        </p:spPr>
        <p:txBody>
          <a:bodyPr/>
          <a:lstStyle/>
          <a:p>
            <a:r>
              <a:rPr lang="zh-CN" altLang="en-US" sz="3200" dirty="0">
                <a:ea typeface="华文新魏" panose="02010800040101010101" pitchFamily="2" charset="-122"/>
              </a:rPr>
              <a:t>划分</a:t>
            </a:r>
            <a:endParaRPr lang="zh-CN" altLang="en-US" sz="3200" dirty="0">
              <a:ea typeface="华文新魏" panose="02010800040101010101" pitchFamily="2" charset="-122"/>
            </a:endParaRPr>
          </a:p>
          <a:p>
            <a:pPr lvl="1"/>
            <a:r>
              <a:rPr lang="zh-CN" altLang="en-US" sz="2800" dirty="0">
                <a:ea typeface="华文新魏" panose="02010800040101010101" pitchFamily="2" charset="-122"/>
              </a:rPr>
              <a:t>域分解和功能分解</a:t>
            </a:r>
            <a:endParaRPr lang="zh-CN" altLang="en-US" sz="2800" dirty="0">
              <a:ea typeface="华文新魏" panose="02010800040101010101" pitchFamily="2" charset="-122"/>
            </a:endParaRPr>
          </a:p>
          <a:p>
            <a:r>
              <a:rPr lang="zh-CN" altLang="en-US" sz="3200" dirty="0">
                <a:ea typeface="华文新魏" panose="02010800040101010101" pitchFamily="2" charset="-122"/>
              </a:rPr>
              <a:t>通讯</a:t>
            </a:r>
            <a:endParaRPr lang="zh-CN" altLang="en-US" sz="3200" dirty="0">
              <a:ea typeface="华文新魏" panose="02010800040101010101" pitchFamily="2" charset="-122"/>
            </a:endParaRPr>
          </a:p>
          <a:p>
            <a:pPr lvl="1"/>
            <a:r>
              <a:rPr lang="zh-CN" altLang="en-US" sz="2800" dirty="0">
                <a:ea typeface="华文新魏" panose="02010800040101010101" pitchFamily="2" charset="-122"/>
              </a:rPr>
              <a:t>任务间的数据交换</a:t>
            </a:r>
            <a:endParaRPr lang="en-US" altLang="zh-CN" sz="2800" dirty="0">
              <a:ea typeface="华文新魏" panose="02010800040101010101" pitchFamily="2" charset="-122"/>
            </a:endParaRPr>
          </a:p>
          <a:p>
            <a:r>
              <a:rPr lang="zh-CN" altLang="en-US" sz="3200" dirty="0">
                <a:ea typeface="华文新魏" panose="02010800040101010101" pitchFamily="2" charset="-122"/>
              </a:rPr>
              <a:t>组合</a:t>
            </a:r>
            <a:endParaRPr lang="zh-CN" altLang="en-US" sz="3200" dirty="0">
              <a:ea typeface="华文新魏" panose="02010800040101010101" pitchFamily="2" charset="-122"/>
            </a:endParaRPr>
          </a:p>
          <a:p>
            <a:pPr lvl="1"/>
            <a:r>
              <a:rPr lang="zh-CN" altLang="en-US" sz="2800" dirty="0">
                <a:ea typeface="华文新魏" panose="02010800040101010101" pitchFamily="2" charset="-122"/>
              </a:rPr>
              <a:t>任务的合并使得算法更有效</a:t>
            </a:r>
            <a:endParaRPr lang="zh-CN" altLang="en-US" sz="2800" dirty="0">
              <a:ea typeface="华文新魏" panose="02010800040101010101" pitchFamily="2" charset="-122"/>
            </a:endParaRPr>
          </a:p>
          <a:p>
            <a:r>
              <a:rPr lang="zh-CN" altLang="en-US" sz="3200" dirty="0">
                <a:ea typeface="华文新魏" panose="02010800040101010101" pitchFamily="2" charset="-122"/>
              </a:rPr>
              <a:t>映射</a:t>
            </a:r>
            <a:endParaRPr lang="zh-CN" altLang="en-US" sz="3200" dirty="0">
              <a:ea typeface="华文新魏" panose="02010800040101010101" pitchFamily="2" charset="-122"/>
            </a:endParaRPr>
          </a:p>
          <a:p>
            <a:pPr lvl="1"/>
            <a:r>
              <a:rPr lang="zh-CN" altLang="en-US" sz="2800" dirty="0">
                <a:latin typeface="华文新魏" panose="02010800040101010101" pitchFamily="2" charset="-122"/>
                <a:ea typeface="华文新魏" panose="02010800040101010101" pitchFamily="2" charset="-122"/>
              </a:rPr>
              <a:t>将任务分配到处理器，并保持负载平衡</a:t>
            </a:r>
            <a:endParaRPr lang="zh-CN" altLang="en-US" sz="2800" dirty="0">
              <a:latin typeface="华文新魏" panose="02010800040101010101" pitchFamily="2" charset="-122"/>
              <a:ea typeface="华文新魏"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577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15779">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1577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1577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15779">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15779">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15779">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1577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5779"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
          <p:cNvSpPr>
            <a:spLocks noGrp="1"/>
          </p:cNvSpPr>
          <p:nvPr>
            <p:ph type="title"/>
          </p:nvPr>
        </p:nvSpPr>
        <p:spPr/>
        <p:txBody>
          <a:bodyPr>
            <a:normAutofit/>
          </a:bodyPr>
          <a:lstStyle/>
          <a:p>
            <a:r>
              <a:rPr lang="zh-CN" altLang="en-US" dirty="0" smtClean="0">
                <a:solidFill>
                  <a:schemeClr val="tx2">
                    <a:satMod val="200000"/>
                  </a:schemeClr>
                </a:solidFill>
              </a:rPr>
              <a:t>并行程序设计模型</a:t>
            </a:r>
            <a:endParaRPr kumimoji="0" lang="zh-CN" altLang="en-US" cap="none" dirty="0" smtClean="0"/>
          </a:p>
        </p:txBody>
      </p:sp>
      <p:sp>
        <p:nvSpPr>
          <p:cNvPr id="15362" name="文本占位符 2"/>
          <p:cNvSpPr>
            <a:spLocks noGrp="1"/>
          </p:cNvSpPr>
          <p:nvPr>
            <p:ph type="body" idx="1"/>
          </p:nvPr>
        </p:nvSpPr>
        <p:spPr/>
        <p:txBody>
          <a:bodyPr/>
          <a:lstStyle/>
          <a:p>
            <a:r>
              <a:rPr lang="en-US" dirty="0" smtClean="0"/>
              <a:t>Parallel Algorithmic </a:t>
            </a:r>
            <a:r>
              <a:rPr lang="en-US" altLang="zh-CN" dirty="0" smtClean="0"/>
              <a:t>Concept</a:t>
            </a:r>
            <a:endParaRPr kumimoji="0" lang="zh-CN" altLang="en-US" dirty="0" smtClean="0"/>
          </a:p>
        </p:txBody>
      </p: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0962" name="Rectangle 2"/>
          <p:cNvSpPr>
            <a:spLocks noGrp="1" noChangeArrowheads="1"/>
          </p:cNvSpPr>
          <p:nvPr>
            <p:ph type="title"/>
          </p:nvPr>
        </p:nvSpPr>
        <p:spPr/>
        <p:txBody>
          <a:bodyPr>
            <a:normAutofit fontScale="90000"/>
          </a:bodyPr>
          <a:lstStyle/>
          <a:p>
            <a:pPr eaLnBrk="1" fontAlgn="auto" hangingPunct="1">
              <a:spcAft>
                <a:spcPts val="0"/>
              </a:spcAft>
              <a:defRPr/>
            </a:pPr>
            <a:r>
              <a:rPr lang="zh-CN" altLang="en-US" dirty="0">
                <a:solidFill>
                  <a:schemeClr val="tx2">
                    <a:satMod val="200000"/>
                  </a:schemeClr>
                </a:solidFill>
              </a:rPr>
              <a:t>并行程序设计模型</a:t>
            </a:r>
            <a:endParaRPr lang="zh-CN" altLang="en-US" dirty="0">
              <a:solidFill>
                <a:schemeClr val="tx2">
                  <a:satMod val="200000"/>
                </a:schemeClr>
              </a:solidFill>
            </a:endParaRPr>
          </a:p>
        </p:txBody>
      </p:sp>
      <p:sp>
        <p:nvSpPr>
          <p:cNvPr id="74755" name="Rectangle 3"/>
          <p:cNvSpPr>
            <a:spLocks noGrp="1" noChangeArrowheads="1"/>
          </p:cNvSpPr>
          <p:nvPr>
            <p:ph idx="1"/>
          </p:nvPr>
        </p:nvSpPr>
        <p:spPr/>
        <p:txBody>
          <a:bodyPr/>
          <a:lstStyle/>
          <a:p>
            <a:pPr marL="457200" indent="-457200" eaLnBrk="1" hangingPunct="1">
              <a:spcBef>
                <a:spcPct val="0"/>
              </a:spcBef>
            </a:pPr>
            <a:r>
              <a:rPr lang="zh-CN" altLang="en-US" sz="2800" smtClean="0">
                <a:latin typeface="华文新魏" panose="02010800040101010101" pitchFamily="2" charset="-122"/>
                <a:ea typeface="华文新魏" panose="02010800040101010101" pitchFamily="2" charset="-122"/>
              </a:rPr>
              <a:t>数据并行模型（</a:t>
            </a:r>
            <a:r>
              <a:rPr lang="en-US" altLang="zh-CN" sz="2800" smtClean="0">
                <a:ea typeface="华文新魏" panose="02010800040101010101" pitchFamily="2" charset="-122"/>
              </a:rPr>
              <a:t>Data Parallel</a:t>
            </a:r>
            <a:r>
              <a:rPr lang="zh-CN" altLang="en-US" sz="2800" smtClean="0">
                <a:latin typeface="华文新魏" panose="02010800040101010101" pitchFamily="2" charset="-122"/>
                <a:ea typeface="华文新魏" panose="02010800040101010101" pitchFamily="2" charset="-122"/>
              </a:rPr>
              <a:t>）</a:t>
            </a:r>
            <a:endParaRPr lang="zh-CN" altLang="en-US" sz="2800" smtClean="0">
              <a:latin typeface="华文新魏" panose="02010800040101010101" pitchFamily="2" charset="-122"/>
              <a:ea typeface="华文新魏" panose="02010800040101010101" pitchFamily="2" charset="-122"/>
            </a:endParaRPr>
          </a:p>
          <a:p>
            <a:pPr marL="457200" indent="-457200" eaLnBrk="1" hangingPunct="1">
              <a:spcBef>
                <a:spcPct val="0"/>
              </a:spcBef>
            </a:pPr>
            <a:endParaRPr lang="zh-CN" altLang="en-US" sz="2800" smtClean="0">
              <a:latin typeface="华文新魏" panose="02010800040101010101" pitchFamily="2" charset="-122"/>
              <a:ea typeface="华文新魏" panose="02010800040101010101" pitchFamily="2" charset="-122"/>
            </a:endParaRPr>
          </a:p>
          <a:p>
            <a:pPr marL="457200" indent="-457200" eaLnBrk="1" hangingPunct="1">
              <a:spcBef>
                <a:spcPct val="0"/>
              </a:spcBef>
            </a:pPr>
            <a:r>
              <a:rPr lang="zh-CN" altLang="en-US" sz="2800" smtClean="0">
                <a:latin typeface="华文新魏" panose="02010800040101010101" pitchFamily="2" charset="-122"/>
                <a:ea typeface="华文新魏" panose="02010800040101010101" pitchFamily="2" charset="-122"/>
              </a:rPr>
              <a:t>消息传递模型（</a:t>
            </a:r>
            <a:r>
              <a:rPr lang="en-US" altLang="zh-CN" sz="2800" smtClean="0">
                <a:ea typeface="华文新魏" panose="02010800040101010101" pitchFamily="2" charset="-122"/>
              </a:rPr>
              <a:t>Message Passing</a:t>
            </a:r>
            <a:r>
              <a:rPr lang="zh-CN" altLang="en-US" sz="2800" smtClean="0">
                <a:latin typeface="华文新魏" panose="02010800040101010101" pitchFamily="2" charset="-122"/>
                <a:ea typeface="华文新魏" panose="02010800040101010101" pitchFamily="2" charset="-122"/>
              </a:rPr>
              <a:t>）</a:t>
            </a:r>
            <a:endParaRPr lang="zh-CN" altLang="en-US" sz="2800" smtClean="0">
              <a:latin typeface="华文新魏" panose="02010800040101010101" pitchFamily="2" charset="-122"/>
              <a:ea typeface="华文新魏" panose="02010800040101010101" pitchFamily="2" charset="-122"/>
            </a:endParaRPr>
          </a:p>
          <a:p>
            <a:pPr marL="457200" indent="-457200" eaLnBrk="1" hangingPunct="1">
              <a:spcBef>
                <a:spcPct val="0"/>
              </a:spcBef>
            </a:pPr>
            <a:endParaRPr lang="zh-CN" altLang="en-US" sz="2800" smtClean="0">
              <a:latin typeface="华文新魏" panose="02010800040101010101" pitchFamily="2" charset="-122"/>
              <a:ea typeface="华文新魏" panose="02010800040101010101" pitchFamily="2" charset="-122"/>
            </a:endParaRPr>
          </a:p>
          <a:p>
            <a:pPr marL="457200" indent="-457200" eaLnBrk="1" hangingPunct="1">
              <a:spcBef>
                <a:spcPct val="0"/>
              </a:spcBef>
            </a:pPr>
            <a:r>
              <a:rPr lang="zh-CN" altLang="en-US" sz="2800" smtClean="0">
                <a:latin typeface="华文新魏" panose="02010800040101010101" pitchFamily="2" charset="-122"/>
                <a:ea typeface="华文新魏" panose="02010800040101010101" pitchFamily="2" charset="-122"/>
              </a:rPr>
              <a:t>共享变量模型（</a:t>
            </a:r>
            <a:r>
              <a:rPr lang="en-US" altLang="zh-CN" sz="2800" smtClean="0">
                <a:ea typeface="华文新魏" panose="02010800040101010101" pitchFamily="2" charset="-122"/>
              </a:rPr>
              <a:t>Shared Variable</a:t>
            </a:r>
            <a:r>
              <a:rPr lang="zh-CN" altLang="en-US" sz="2800" smtClean="0">
                <a:latin typeface="华文新魏" panose="02010800040101010101" pitchFamily="2" charset="-122"/>
                <a:ea typeface="华文新魏" panose="02010800040101010101" pitchFamily="2" charset="-122"/>
              </a:rPr>
              <a:t>）</a:t>
            </a:r>
            <a:endParaRPr lang="zh-CN" altLang="en-US" sz="2800" smtClean="0">
              <a:latin typeface="华文新魏" panose="02010800040101010101" pitchFamily="2" charset="-122"/>
              <a:ea typeface="华文新魏" panose="02010800040101010101" pitchFamily="2" charset="-122"/>
            </a:endParaRPr>
          </a:p>
        </p:txBody>
      </p:sp>
      <p:sp>
        <p:nvSpPr>
          <p:cNvPr id="74756" name="日期占位符 5"/>
          <p:cNvSpPr>
            <a:spLocks noGrp="1"/>
          </p:cNvSpPr>
          <p:nvPr>
            <p:ph type="dt" sz="quarter" idx="10"/>
          </p:nvPr>
        </p:nvSpPr>
        <p:spPr bwMode="auto">
          <a:xfrm>
            <a:off x="6553200" y="6248400"/>
            <a:ext cx="1905000" cy="457200"/>
          </a:xfrm>
          <a:noFill/>
          <a:ln>
            <a:miter lim="800000"/>
          </a:ln>
        </p:spPr>
        <p:txBody>
          <a:bodyPr wrap="square" lIns="91440" tIns="45720" rIns="91440" bIns="45720" numCol="1" anchor="t" anchorCtr="0" compatLnSpc="1"/>
          <a:lstStyle/>
          <a:p>
            <a:pPr algn="r"/>
            <a:fld id="{527F5991-C0D5-4395-97B0-6304644D0E68}" type="datetime1">
              <a:rPr lang="zh-CN" altLang="en-US" smtClean="0"/>
            </a:fld>
            <a:endParaRPr lang="en-US" altLang="zh-CN" smtClean="0"/>
          </a:p>
        </p:txBody>
      </p:sp>
      <p:sp>
        <p:nvSpPr>
          <p:cNvPr id="74757" name="灯片编号占位符 4"/>
          <p:cNvSpPr>
            <a:spLocks noGrp="1"/>
          </p:cNvSpPr>
          <p:nvPr>
            <p:ph type="sldNum" sz="quarter" idx="12"/>
          </p:nvPr>
        </p:nvSpPr>
        <p:spPr bwMode="auto">
          <a:xfrm>
            <a:off x="3124200" y="6248400"/>
            <a:ext cx="2895600" cy="457200"/>
          </a:xfrm>
          <a:noFill/>
          <a:ln>
            <a:miter lim="800000"/>
          </a:ln>
        </p:spPr>
        <p:txBody>
          <a:bodyPr wrap="square" lIns="91440" tIns="45720" rIns="91440" bIns="45720" numCol="1" anchor="t" anchorCtr="0" compatLnSpc="1"/>
          <a:lstStyle/>
          <a:p>
            <a:fld id="{A158B85A-4C23-49BE-8BFD-D68D665AA508}" type="slidenum">
              <a:rPr lang="zh-CN" altLang="en-US" smtClean="0"/>
            </a:fld>
            <a:endParaRPr lang="en-US" altLang="zh-CN" smtClean="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7106" name="Rectangle 2"/>
          <p:cNvSpPr>
            <a:spLocks noGrp="1" noChangeArrowheads="1"/>
          </p:cNvSpPr>
          <p:nvPr>
            <p:ph type="title"/>
          </p:nvPr>
        </p:nvSpPr>
        <p:spPr>
          <a:xfrm>
            <a:off x="728663" y="428604"/>
            <a:ext cx="7772400" cy="714380"/>
          </a:xfrm>
        </p:spPr>
        <p:txBody>
          <a:bodyPr/>
          <a:lstStyle/>
          <a:p>
            <a:pPr eaLnBrk="1" fontAlgn="auto" hangingPunct="1">
              <a:spcAft>
                <a:spcPts val="0"/>
              </a:spcAft>
              <a:defRPr/>
            </a:pPr>
            <a:r>
              <a:rPr lang="zh-CN" altLang="en-US" dirty="0">
                <a:solidFill>
                  <a:schemeClr val="tx2">
                    <a:satMod val="200000"/>
                  </a:schemeClr>
                </a:solidFill>
                <a:latin typeface="华文行楷" panose="02010800040101010101" pitchFamily="2" charset="-122"/>
              </a:rPr>
              <a:t>数据并行（</a:t>
            </a:r>
            <a:r>
              <a:rPr lang="en-US" altLang="zh-CN" dirty="0">
                <a:solidFill>
                  <a:schemeClr val="tx2">
                    <a:satMod val="200000"/>
                  </a:schemeClr>
                </a:solidFill>
              </a:rPr>
              <a:t>Data Parallel</a:t>
            </a:r>
            <a:r>
              <a:rPr lang="zh-CN" altLang="en-US" dirty="0">
                <a:solidFill>
                  <a:schemeClr val="tx2">
                    <a:satMod val="200000"/>
                  </a:schemeClr>
                </a:solidFill>
                <a:latin typeface="华文行楷" panose="02010800040101010101" pitchFamily="2" charset="-122"/>
              </a:rPr>
              <a:t>）</a:t>
            </a:r>
            <a:endParaRPr lang="zh-CN" altLang="en-US" dirty="0">
              <a:solidFill>
                <a:schemeClr val="tx2">
                  <a:satMod val="200000"/>
                </a:schemeClr>
              </a:solidFill>
              <a:latin typeface="华文行楷" panose="02010800040101010101" pitchFamily="2" charset="-122"/>
            </a:endParaRPr>
          </a:p>
        </p:txBody>
      </p:sp>
      <p:sp>
        <p:nvSpPr>
          <p:cNvPr id="77827" name="Rectangle 3"/>
          <p:cNvSpPr>
            <a:spLocks noGrp="1" noChangeArrowheads="1"/>
          </p:cNvSpPr>
          <p:nvPr>
            <p:ph idx="1"/>
          </p:nvPr>
        </p:nvSpPr>
        <p:spPr>
          <a:xfrm>
            <a:off x="0" y="1143000"/>
            <a:ext cx="8858250" cy="5214938"/>
          </a:xfrm>
        </p:spPr>
        <p:txBody>
          <a:bodyPr/>
          <a:lstStyle/>
          <a:p>
            <a:pPr eaLnBrk="1" hangingPunct="1">
              <a:lnSpc>
                <a:spcPct val="150000"/>
              </a:lnSpc>
              <a:defRPr/>
            </a:pPr>
            <a:r>
              <a:rPr lang="zh-CN" altLang="en-US" sz="3200" dirty="0" smtClean="0">
                <a:latin typeface="华文新魏" panose="02010800040101010101" pitchFamily="2" charset="-122"/>
                <a:ea typeface="华文新魏" panose="02010800040101010101" pitchFamily="2" charset="-122"/>
              </a:rPr>
              <a:t>数据并行指的是用多重功能部件把同一操作作用到一组数据上。</a:t>
            </a:r>
            <a:endParaRPr lang="zh-CN" altLang="en-US" sz="3200" dirty="0" smtClean="0">
              <a:latin typeface="华文新魏" panose="02010800040101010101" pitchFamily="2" charset="-122"/>
              <a:ea typeface="华文新魏" panose="02010800040101010101" pitchFamily="2" charset="-122"/>
            </a:endParaRPr>
          </a:p>
          <a:p>
            <a:pPr eaLnBrk="1" hangingPunct="1">
              <a:lnSpc>
                <a:spcPct val="150000"/>
              </a:lnSpc>
              <a:defRPr/>
            </a:pPr>
            <a:r>
              <a:rPr lang="zh-CN" altLang="en-US" sz="3200" dirty="0" smtClean="0">
                <a:latin typeface="华文新魏" panose="02010800040101010101" pitchFamily="2" charset="-122"/>
                <a:ea typeface="华文新魏" panose="02010800040101010101" pitchFamily="2" charset="-122"/>
              </a:rPr>
              <a:t>数据并行程序就是作用在数据集上的一串操作。</a:t>
            </a:r>
            <a:endParaRPr lang="zh-CN" altLang="en-US" sz="3200" dirty="0" smtClean="0">
              <a:latin typeface="华文新魏" panose="02010800040101010101" pitchFamily="2" charset="-122"/>
              <a:ea typeface="华文新魏" panose="02010800040101010101" pitchFamily="2" charset="-122"/>
            </a:endParaRPr>
          </a:p>
          <a:p>
            <a:pPr eaLnBrk="1" hangingPunct="1">
              <a:lnSpc>
                <a:spcPct val="150000"/>
              </a:lnSpc>
              <a:defRPr/>
            </a:pPr>
            <a:r>
              <a:rPr lang="zh-CN" altLang="en-US" sz="3200" dirty="0" smtClean="0">
                <a:latin typeface="华文新魏" panose="02010800040101010101" pitchFamily="2" charset="-122"/>
                <a:ea typeface="华文新魏" panose="02010800040101010101" pitchFamily="2" charset="-122"/>
              </a:rPr>
              <a:t>对数据进行区域划分方法就得到数据并行算法。</a:t>
            </a:r>
            <a:endParaRPr lang="en-US" altLang="zh-CN" sz="3200" dirty="0" smtClean="0">
              <a:latin typeface="华文新魏" panose="02010800040101010101" pitchFamily="2" charset="-122"/>
              <a:ea typeface="华文新魏" panose="02010800040101010101" pitchFamily="2" charset="-122"/>
            </a:endParaRPr>
          </a:p>
          <a:p>
            <a:pPr marL="411480" lvl="1" indent="-342900" eaLnBrk="1" hangingPunct="1">
              <a:lnSpc>
                <a:spcPct val="150000"/>
              </a:lnSpc>
              <a:spcBef>
                <a:spcPts val="700"/>
              </a:spcBef>
              <a:buClr>
                <a:schemeClr val="tx2"/>
              </a:buClr>
              <a:buSzPct val="95000"/>
              <a:buFont typeface="Wingdings" panose="05000000000000000000" pitchFamily="2" charset="2"/>
              <a:buChar char=""/>
              <a:defRPr/>
            </a:pPr>
            <a:r>
              <a:rPr lang="en-US" altLang="zh-CN" sz="3200" dirty="0" smtClean="0">
                <a:latin typeface="华文新魏" panose="02010800040101010101" pitchFamily="2" charset="-122"/>
                <a:ea typeface="华文新魏" panose="02010800040101010101" pitchFamily="2" charset="-122"/>
              </a:rPr>
              <a:t>SIMD</a:t>
            </a:r>
            <a:r>
              <a:rPr lang="zh-CN" altLang="en-US" sz="3200" dirty="0" smtClean="0">
                <a:latin typeface="华文新魏" panose="02010800040101010101" pitchFamily="2" charset="-122"/>
                <a:ea typeface="华文新魏" panose="02010800040101010101" pitchFamily="2" charset="-122"/>
              </a:rPr>
              <a:t>的自然模型，也可运行于</a:t>
            </a:r>
            <a:r>
              <a:rPr lang="en-US" altLang="zh-CN" sz="3200" dirty="0" smtClean="0">
                <a:latin typeface="华文新魏" panose="02010800040101010101" pitchFamily="2" charset="-122"/>
                <a:ea typeface="华文新魏" panose="02010800040101010101" pitchFamily="2" charset="-122"/>
              </a:rPr>
              <a:t>SPMD</a:t>
            </a:r>
            <a:r>
              <a:rPr lang="zh-CN" altLang="en-US" sz="3200" dirty="0" smtClean="0">
                <a:latin typeface="华文新魏" panose="02010800040101010101" pitchFamily="2" charset="-122"/>
                <a:ea typeface="华文新魏" panose="02010800040101010101" pitchFamily="2" charset="-122"/>
              </a:rPr>
              <a:t>机器上</a:t>
            </a:r>
            <a:endParaRPr lang="zh-CN" altLang="en-US" sz="3200" dirty="0" smtClean="0">
              <a:latin typeface="华文新魏" panose="02010800040101010101" pitchFamily="2" charset="-122"/>
              <a:ea typeface="华文新魏" panose="02010800040101010101" pitchFamily="2" charset="-122"/>
            </a:endParaRPr>
          </a:p>
          <a:p>
            <a:pPr eaLnBrk="1" hangingPunct="1">
              <a:defRPr/>
            </a:pPr>
            <a:endParaRPr lang="zh-CN" altLang="en-US" sz="3600" dirty="0" smtClean="0">
              <a:latin typeface="华文新魏" panose="02010800040101010101" pitchFamily="2" charset="-122"/>
              <a:ea typeface="华文新魏" panose="02010800040101010101" pitchFamily="2" charset="-122"/>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7106" name="Rectangle 2"/>
          <p:cNvSpPr>
            <a:spLocks noGrp="1" noChangeArrowheads="1"/>
          </p:cNvSpPr>
          <p:nvPr>
            <p:ph type="title"/>
          </p:nvPr>
        </p:nvSpPr>
        <p:spPr>
          <a:xfrm>
            <a:off x="728663" y="71438"/>
            <a:ext cx="7772400" cy="1143000"/>
          </a:xfrm>
        </p:spPr>
        <p:txBody>
          <a:bodyPr/>
          <a:lstStyle/>
          <a:p>
            <a:pPr eaLnBrk="1" fontAlgn="auto" hangingPunct="1">
              <a:spcAft>
                <a:spcPts val="0"/>
              </a:spcAft>
              <a:defRPr/>
            </a:pPr>
            <a:r>
              <a:rPr lang="zh-CN" altLang="en-US" dirty="0">
                <a:solidFill>
                  <a:schemeClr val="tx2">
                    <a:satMod val="200000"/>
                  </a:schemeClr>
                </a:solidFill>
                <a:latin typeface="华文行楷" panose="02010800040101010101" pitchFamily="2" charset="-122"/>
              </a:rPr>
              <a:t>数据并行（</a:t>
            </a:r>
            <a:r>
              <a:rPr lang="en-US" altLang="zh-CN" dirty="0">
                <a:solidFill>
                  <a:schemeClr val="tx2">
                    <a:satMod val="200000"/>
                  </a:schemeClr>
                </a:solidFill>
              </a:rPr>
              <a:t>Data Parallel</a:t>
            </a:r>
            <a:r>
              <a:rPr lang="zh-CN" altLang="en-US" dirty="0">
                <a:solidFill>
                  <a:schemeClr val="tx2">
                    <a:satMod val="200000"/>
                  </a:schemeClr>
                </a:solidFill>
                <a:latin typeface="华文行楷" panose="02010800040101010101" pitchFamily="2" charset="-122"/>
              </a:rPr>
              <a:t>）</a:t>
            </a:r>
            <a:endParaRPr lang="zh-CN" altLang="en-US" dirty="0">
              <a:solidFill>
                <a:schemeClr val="tx2">
                  <a:satMod val="200000"/>
                </a:schemeClr>
              </a:solidFill>
              <a:latin typeface="华文行楷" panose="02010800040101010101" pitchFamily="2" charset="-122"/>
            </a:endParaRPr>
          </a:p>
        </p:txBody>
      </p:sp>
      <p:sp>
        <p:nvSpPr>
          <p:cNvPr id="76803" name="Rectangle 3"/>
          <p:cNvSpPr>
            <a:spLocks noGrp="1" noChangeArrowheads="1"/>
          </p:cNvSpPr>
          <p:nvPr>
            <p:ph idx="1"/>
          </p:nvPr>
        </p:nvSpPr>
        <p:spPr>
          <a:xfrm>
            <a:off x="214313" y="1143000"/>
            <a:ext cx="8643937" cy="5214938"/>
          </a:xfrm>
        </p:spPr>
        <p:txBody>
          <a:bodyPr/>
          <a:lstStyle/>
          <a:p>
            <a:pPr eaLnBrk="1" hangingPunct="1"/>
            <a:r>
              <a:rPr lang="zh-CN" altLang="en-US" sz="3600" dirty="0" smtClean="0">
                <a:latin typeface="华文新魏" panose="02010800040101010101" pitchFamily="2" charset="-122"/>
                <a:ea typeface="华文新魏" panose="02010800040101010101" pitchFamily="2" charset="-122"/>
              </a:rPr>
              <a:t>数据并行模型的特点</a:t>
            </a:r>
            <a:endParaRPr lang="zh-CN" altLang="en-US" sz="3600" dirty="0" smtClean="0">
              <a:latin typeface="华文新魏" panose="02010800040101010101" pitchFamily="2" charset="-122"/>
              <a:ea typeface="华文新魏" panose="02010800040101010101" pitchFamily="2" charset="-122"/>
            </a:endParaRPr>
          </a:p>
          <a:p>
            <a:pPr lvl="1" eaLnBrk="1" hangingPunct="1"/>
            <a:r>
              <a:rPr lang="zh-CN" altLang="en-US" sz="3200" dirty="0" smtClean="0">
                <a:latin typeface="华文新魏" panose="02010800040101010101" pitchFamily="2" charset="-122"/>
                <a:ea typeface="华文新魏" panose="02010800040101010101" pitchFamily="2" charset="-122"/>
              </a:rPr>
              <a:t>单进程（多线程）</a:t>
            </a:r>
            <a:endParaRPr lang="zh-CN" altLang="en-US" sz="3200" dirty="0" smtClean="0">
              <a:latin typeface="华文新魏" panose="02010800040101010101" pitchFamily="2" charset="-122"/>
              <a:ea typeface="华文新魏" panose="02010800040101010101" pitchFamily="2" charset="-122"/>
            </a:endParaRPr>
          </a:p>
          <a:p>
            <a:pPr lvl="1" eaLnBrk="1" hangingPunct="1"/>
            <a:r>
              <a:rPr lang="zh-CN" altLang="en-US" sz="3200" dirty="0" smtClean="0">
                <a:latin typeface="华文新魏" panose="02010800040101010101" pitchFamily="2" charset="-122"/>
                <a:ea typeface="华文新魏" panose="02010800040101010101" pitchFamily="2" charset="-122"/>
              </a:rPr>
              <a:t>在密集的数据结构上进行并行操作</a:t>
            </a:r>
            <a:endParaRPr lang="zh-CN" altLang="en-US" sz="3200" dirty="0" smtClean="0">
              <a:latin typeface="华文新魏" panose="02010800040101010101" pitchFamily="2" charset="-122"/>
              <a:ea typeface="华文新魏" panose="02010800040101010101" pitchFamily="2" charset="-122"/>
            </a:endParaRPr>
          </a:p>
          <a:p>
            <a:pPr lvl="1" eaLnBrk="1" hangingPunct="1"/>
            <a:r>
              <a:rPr lang="zh-CN" altLang="en-US" sz="3200" dirty="0" smtClean="0">
                <a:latin typeface="华文新魏" panose="02010800040101010101" pitchFamily="2" charset="-122"/>
                <a:ea typeface="华文新魏" panose="02010800040101010101" pitchFamily="2" charset="-122"/>
              </a:rPr>
              <a:t>每条语句后有一个隐式同步</a:t>
            </a:r>
            <a:endParaRPr lang="zh-CN" altLang="en-US" sz="3200" dirty="0" smtClean="0">
              <a:latin typeface="华文新魏" panose="02010800040101010101" pitchFamily="2" charset="-122"/>
              <a:ea typeface="华文新魏" panose="02010800040101010101" pitchFamily="2" charset="-122"/>
            </a:endParaRPr>
          </a:p>
          <a:p>
            <a:pPr lvl="1" eaLnBrk="1" hangingPunct="1"/>
            <a:r>
              <a:rPr lang="zh-CN" altLang="en-US" sz="3200" dirty="0" smtClean="0">
                <a:latin typeface="华文新魏" panose="02010800040101010101" pitchFamily="2" charset="-122"/>
                <a:ea typeface="华文新魏" panose="02010800040101010101" pitchFamily="2" charset="-122"/>
              </a:rPr>
              <a:t>全局命名空间：所有变量驻留在单地址空间内</a:t>
            </a:r>
            <a:endParaRPr lang="zh-CN" altLang="en-US" sz="3200" dirty="0" smtClean="0">
              <a:latin typeface="华文新魏" panose="02010800040101010101" pitchFamily="2" charset="-122"/>
              <a:ea typeface="华文新魏" panose="02010800040101010101" pitchFamily="2" charset="-122"/>
            </a:endParaRPr>
          </a:p>
          <a:p>
            <a:pPr lvl="1" eaLnBrk="1" hangingPunct="1"/>
            <a:r>
              <a:rPr lang="zh-CN" altLang="en-US" sz="3200" dirty="0" smtClean="0">
                <a:latin typeface="华文新魏" panose="02010800040101010101" pitchFamily="2" charset="-122"/>
                <a:ea typeface="华文新魏" panose="02010800040101010101" pitchFamily="2" charset="-122"/>
              </a:rPr>
              <a:t>隐式交互：由变量赋值隐式地实现通信</a:t>
            </a:r>
            <a:endParaRPr lang="zh-CN" altLang="en-US" sz="3200" dirty="0" smtClean="0">
              <a:latin typeface="华文新魏" panose="02010800040101010101" pitchFamily="2" charset="-122"/>
              <a:ea typeface="华文新魏" panose="02010800040101010101" pitchFamily="2" charset="-122"/>
            </a:endParaRPr>
          </a:p>
          <a:p>
            <a:pPr lvl="1" eaLnBrk="1" hangingPunct="1"/>
            <a:r>
              <a:rPr lang="zh-CN" altLang="en-US" sz="3200" dirty="0" smtClean="0">
                <a:latin typeface="华文新魏" panose="02010800040101010101" pitchFamily="2" charset="-122"/>
                <a:ea typeface="华文新魏" panose="02010800040101010101" pitchFamily="2" charset="-122"/>
              </a:rPr>
              <a:t>隐式数据分配：程序员可以提示编译器如何分配数据</a:t>
            </a:r>
            <a:endParaRPr lang="zh-CN" altLang="en-US" sz="3200" dirty="0" smtClean="0">
              <a:latin typeface="华文新魏" panose="02010800040101010101" pitchFamily="2" charset="-122"/>
              <a:ea typeface="华文新魏" panose="02010800040101010101" pitchFamily="2" charset="-122"/>
            </a:endParaRPr>
          </a:p>
        </p:txBody>
      </p:sp>
      <p:sp>
        <p:nvSpPr>
          <p:cNvPr id="76804" name="日期占位符 5"/>
          <p:cNvSpPr>
            <a:spLocks noGrp="1"/>
          </p:cNvSpPr>
          <p:nvPr>
            <p:ph type="dt" sz="quarter" idx="10"/>
          </p:nvPr>
        </p:nvSpPr>
        <p:spPr bwMode="auto">
          <a:xfrm>
            <a:off x="6553200" y="6248400"/>
            <a:ext cx="1905000" cy="457200"/>
          </a:xfrm>
          <a:noFill/>
          <a:ln>
            <a:miter lim="800000"/>
          </a:ln>
        </p:spPr>
        <p:txBody>
          <a:bodyPr wrap="square" lIns="91440" tIns="45720" rIns="91440" bIns="45720" numCol="1" anchor="t" anchorCtr="0" compatLnSpc="1"/>
          <a:lstStyle/>
          <a:p>
            <a:pPr algn="r"/>
            <a:fld id="{54DF0F60-BBAF-4355-A961-0C8327C9640F}" type="datetime1">
              <a:rPr lang="zh-CN" altLang="en-US" smtClean="0"/>
            </a:fld>
            <a:endParaRPr lang="en-US" altLang="zh-CN" smtClean="0"/>
          </a:p>
        </p:txBody>
      </p:sp>
      <p:sp>
        <p:nvSpPr>
          <p:cNvPr id="76805" name="灯片编号占位符 4"/>
          <p:cNvSpPr>
            <a:spLocks noGrp="1"/>
          </p:cNvSpPr>
          <p:nvPr>
            <p:ph type="sldNum" sz="quarter" idx="12"/>
          </p:nvPr>
        </p:nvSpPr>
        <p:spPr bwMode="auto">
          <a:xfrm>
            <a:off x="3124200" y="6248400"/>
            <a:ext cx="2895600" cy="457200"/>
          </a:xfrm>
          <a:noFill/>
          <a:ln>
            <a:miter lim="800000"/>
          </a:ln>
        </p:spPr>
        <p:txBody>
          <a:bodyPr wrap="square" lIns="91440" tIns="45720" rIns="91440" bIns="45720" numCol="1" anchor="t" anchorCtr="0" compatLnSpc="1"/>
          <a:lstStyle/>
          <a:p>
            <a:fld id="{7E891602-9670-4AC2-BDEC-AB0C7700A456}" type="slidenum">
              <a:rPr lang="zh-CN" altLang="en-US" smtClean="0"/>
            </a:fld>
            <a:endParaRPr lang="en-US" altLang="zh-CN" smtClean="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内容占位符 2"/>
          <p:cNvSpPr>
            <a:spLocks noGrp="1"/>
          </p:cNvSpPr>
          <p:nvPr>
            <p:ph idx="1"/>
          </p:nvPr>
        </p:nvSpPr>
        <p:spPr>
          <a:xfrm>
            <a:off x="571472" y="1142984"/>
            <a:ext cx="7972425" cy="5357812"/>
          </a:xfrm>
        </p:spPr>
        <p:txBody>
          <a:bodyPr/>
          <a:lstStyle/>
          <a:p>
            <a:pPr eaLnBrk="1" hangingPunct="1"/>
            <a:r>
              <a:rPr lang="en-US" altLang="zh-CN" sz="2800" dirty="0" smtClean="0">
                <a:latin typeface="华文新魏" panose="02010800040101010101" pitchFamily="2" charset="-122"/>
                <a:ea typeface="华文新魏" panose="02010800040101010101" pitchFamily="2" charset="-122"/>
              </a:rPr>
              <a:t>FORTRAN90</a:t>
            </a:r>
            <a:r>
              <a:rPr lang="zh-CN" altLang="en-US" sz="2800" dirty="0" smtClean="0">
                <a:latin typeface="华文新魏" panose="02010800040101010101" pitchFamily="2" charset="-122"/>
                <a:ea typeface="华文新魏" panose="02010800040101010101" pitchFamily="2" charset="-122"/>
              </a:rPr>
              <a:t>是一种流行的数据并行语言，对</a:t>
            </a:r>
            <a:r>
              <a:rPr lang="en-US" altLang="zh-CN" sz="2800" dirty="0" smtClean="0">
                <a:latin typeface="华文新魏" panose="02010800040101010101" pitchFamily="2" charset="-122"/>
                <a:ea typeface="华文新魏" panose="02010800040101010101" pitchFamily="2" charset="-122"/>
              </a:rPr>
              <a:t>FORTRAN</a:t>
            </a:r>
            <a:r>
              <a:rPr lang="zh-CN" altLang="en-US" sz="2800" dirty="0" smtClean="0">
                <a:latin typeface="华文新魏" panose="02010800040101010101" pitchFamily="2" charset="-122"/>
                <a:ea typeface="华文新魏" panose="02010800040101010101" pitchFamily="2" charset="-122"/>
              </a:rPr>
              <a:t>作改进，增加并行性支持</a:t>
            </a:r>
            <a:endParaRPr lang="zh-CN" altLang="en-US" sz="2800" dirty="0" smtClean="0">
              <a:latin typeface="华文新魏" panose="02010800040101010101" pitchFamily="2" charset="-122"/>
              <a:ea typeface="华文新魏" panose="02010800040101010101" pitchFamily="2" charset="-122"/>
            </a:endParaRPr>
          </a:p>
          <a:p>
            <a:pPr lvl="1" eaLnBrk="1" hangingPunct="1"/>
            <a:r>
              <a:rPr lang="zh-CN" altLang="en-US" sz="2800" dirty="0" smtClean="0">
                <a:latin typeface="华文新魏" panose="02010800040101010101" pitchFamily="2" charset="-122"/>
                <a:ea typeface="华文新魏" panose="02010800040101010101" pitchFamily="2" charset="-122"/>
              </a:rPr>
              <a:t>元素的并行数组操作</a:t>
            </a:r>
            <a:endParaRPr lang="zh-CN" altLang="en-US" sz="2800" dirty="0" smtClean="0">
              <a:latin typeface="华文新魏" panose="02010800040101010101" pitchFamily="2" charset="-122"/>
              <a:ea typeface="华文新魏" panose="02010800040101010101" pitchFamily="2" charset="-122"/>
            </a:endParaRPr>
          </a:p>
          <a:p>
            <a:pPr lvl="1" eaLnBrk="1" hangingPunct="1"/>
            <a:r>
              <a:rPr lang="zh-CN" altLang="en-US" sz="2800" dirty="0" smtClean="0">
                <a:latin typeface="华文新魏" panose="02010800040101010101" pitchFamily="2" charset="-122"/>
                <a:ea typeface="华文新魏" panose="02010800040101010101" pitchFamily="2" charset="-122"/>
              </a:rPr>
              <a:t>将整个数组或数组的一部分视为一个操作数</a:t>
            </a:r>
            <a:endParaRPr lang="en-US" altLang="zh-CN" sz="2800" dirty="0" smtClean="0">
              <a:latin typeface="华文新魏" panose="02010800040101010101" pitchFamily="2" charset="-122"/>
              <a:ea typeface="华文新魏" panose="02010800040101010101" pitchFamily="2" charset="-122"/>
            </a:endParaRPr>
          </a:p>
          <a:p>
            <a:pPr eaLnBrk="1" hangingPunct="1"/>
            <a:r>
              <a:rPr lang="zh-CN" altLang="en-US" sz="2800" dirty="0" smtClean="0">
                <a:latin typeface="华文新魏" panose="02010800040101010101" pitchFamily="2" charset="-122"/>
                <a:ea typeface="华文新魏" panose="02010800040101010101" pitchFamily="2" charset="-122"/>
              </a:rPr>
              <a:t>高性能</a:t>
            </a:r>
            <a:r>
              <a:rPr lang="en-US" altLang="zh-CN" sz="2800" dirty="0" smtClean="0">
                <a:latin typeface="华文新魏" panose="02010800040101010101" pitchFamily="2" charset="-122"/>
                <a:ea typeface="华文新魏" panose="02010800040101010101" pitchFamily="2" charset="-122"/>
              </a:rPr>
              <a:t>FORTRAN</a:t>
            </a:r>
            <a:r>
              <a:rPr lang="zh-CN" altLang="en-US" sz="2800" dirty="0" smtClean="0">
                <a:latin typeface="华文新魏" panose="02010800040101010101" pitchFamily="2" charset="-122"/>
                <a:ea typeface="华文新魏" panose="02010800040101010101" pitchFamily="2" charset="-122"/>
              </a:rPr>
              <a:t>（</a:t>
            </a:r>
            <a:r>
              <a:rPr lang="en-US" altLang="zh-CN" sz="2800" dirty="0" smtClean="0">
                <a:latin typeface="华文新魏" panose="02010800040101010101" pitchFamily="2" charset="-122"/>
                <a:ea typeface="华文新魏" panose="02010800040101010101" pitchFamily="2" charset="-122"/>
              </a:rPr>
              <a:t>HPF</a:t>
            </a:r>
            <a:r>
              <a:rPr lang="zh-CN" altLang="en-US" sz="2800" dirty="0" smtClean="0">
                <a:latin typeface="华文新魏" panose="02010800040101010101" pitchFamily="2" charset="-122"/>
                <a:ea typeface="华文新魏" panose="02010800040101010101" pitchFamily="2" charset="-122"/>
              </a:rPr>
              <a:t>），</a:t>
            </a:r>
            <a:r>
              <a:rPr lang="en-US" altLang="zh-CN" sz="2800" dirty="0" smtClean="0">
                <a:latin typeface="华文新魏" panose="02010800040101010101" pitchFamily="2" charset="-122"/>
                <a:ea typeface="华文新魏" panose="02010800040101010101" pitchFamily="2" charset="-122"/>
              </a:rPr>
              <a:t>HPF</a:t>
            </a:r>
            <a:r>
              <a:rPr lang="zh-CN" altLang="en-US" sz="2800" dirty="0" smtClean="0">
                <a:latin typeface="华文新魏" panose="02010800040101010101" pitchFamily="2" charset="-122"/>
                <a:ea typeface="华文新魏" panose="02010800040101010101" pitchFamily="2" charset="-122"/>
              </a:rPr>
              <a:t>是一个语言标准，为</a:t>
            </a:r>
            <a:r>
              <a:rPr lang="en-US" altLang="zh-CN" sz="2800" dirty="0" smtClean="0">
                <a:latin typeface="华文新魏" panose="02010800040101010101" pitchFamily="2" charset="-122"/>
                <a:ea typeface="华文新魏" panose="02010800040101010101" pitchFamily="2" charset="-122"/>
              </a:rPr>
              <a:t>FORTRAN90</a:t>
            </a:r>
            <a:r>
              <a:rPr lang="zh-CN" altLang="en-US" sz="2800" dirty="0" smtClean="0">
                <a:latin typeface="华文新魏" panose="02010800040101010101" pitchFamily="2" charset="-122"/>
                <a:ea typeface="华文新魏" panose="02010800040101010101" pitchFamily="2" charset="-122"/>
              </a:rPr>
              <a:t>的扩展</a:t>
            </a:r>
            <a:endParaRPr lang="zh-CN" altLang="en-US" sz="2800" dirty="0" smtClean="0">
              <a:latin typeface="华文新魏" panose="02010800040101010101" pitchFamily="2" charset="-122"/>
              <a:ea typeface="华文新魏" panose="02010800040101010101" pitchFamily="2" charset="-122"/>
            </a:endParaRPr>
          </a:p>
          <a:p>
            <a:pPr lvl="1" eaLnBrk="1" hangingPunct="1"/>
            <a:r>
              <a:rPr lang="zh-CN" altLang="en-US" sz="2800" dirty="0" smtClean="0">
                <a:latin typeface="华文新魏" panose="02010800040101010101" pitchFamily="2" charset="-122"/>
                <a:ea typeface="华文新魏" panose="02010800040101010101" pitchFamily="2" charset="-122"/>
              </a:rPr>
              <a:t>支持数据并行编程</a:t>
            </a:r>
            <a:endParaRPr lang="zh-CN" altLang="en-US" sz="2800" dirty="0" smtClean="0">
              <a:latin typeface="华文新魏" panose="02010800040101010101" pitchFamily="2" charset="-122"/>
              <a:ea typeface="华文新魏" panose="02010800040101010101" pitchFamily="2" charset="-122"/>
            </a:endParaRPr>
          </a:p>
          <a:p>
            <a:pPr lvl="1" eaLnBrk="1" hangingPunct="1"/>
            <a:r>
              <a:rPr lang="zh-CN" altLang="en-US" sz="2800" dirty="0" smtClean="0">
                <a:latin typeface="华文新魏" panose="02010800040101010101" pitchFamily="2" charset="-122"/>
                <a:ea typeface="华文新魏" panose="02010800040101010101" pitchFamily="2" charset="-122"/>
              </a:rPr>
              <a:t>非均匀存储器访问代价获取</a:t>
            </a:r>
            <a:r>
              <a:rPr lang="en-US" altLang="zh-CN" sz="2800" dirty="0" smtClean="0">
                <a:latin typeface="华文新魏" panose="02010800040101010101" pitchFamily="2" charset="-122"/>
                <a:ea typeface="华文新魏" panose="02010800040101010101" pitchFamily="2" charset="-122"/>
              </a:rPr>
              <a:t>MIMD</a:t>
            </a:r>
            <a:r>
              <a:rPr lang="zh-CN" altLang="en-US" sz="2800" dirty="0" smtClean="0">
                <a:latin typeface="华文新魏" panose="02010800040101010101" pitchFamily="2" charset="-122"/>
                <a:ea typeface="华文新魏" panose="02010800040101010101" pitchFamily="2" charset="-122"/>
              </a:rPr>
              <a:t>和</a:t>
            </a:r>
            <a:r>
              <a:rPr lang="en-US" altLang="zh-CN" sz="2800" dirty="0" smtClean="0">
                <a:latin typeface="华文新魏" panose="02010800040101010101" pitchFamily="2" charset="-122"/>
                <a:ea typeface="华文新魏" panose="02010800040101010101" pitchFamily="2" charset="-122"/>
              </a:rPr>
              <a:t>SIMD</a:t>
            </a:r>
            <a:endParaRPr lang="en-US" altLang="zh-CN" sz="2800" dirty="0" smtClean="0">
              <a:latin typeface="华文新魏" panose="02010800040101010101" pitchFamily="2" charset="-122"/>
              <a:ea typeface="华文新魏" panose="02010800040101010101" pitchFamily="2" charset="-122"/>
            </a:endParaRPr>
          </a:p>
          <a:p>
            <a:pPr lvl="1" eaLnBrk="1" hangingPunct="1"/>
            <a:r>
              <a:rPr lang="zh-CN" altLang="en-US" sz="2800" dirty="0" smtClean="0">
                <a:latin typeface="华文新魏" panose="02010800040101010101" pitchFamily="2" charset="-122"/>
                <a:ea typeface="华文新魏" panose="02010800040101010101" pitchFamily="2" charset="-122"/>
              </a:rPr>
              <a:t>计算的最高性能</a:t>
            </a:r>
            <a:endParaRPr lang="zh-CN" altLang="en-US" sz="2800" dirty="0" smtClean="0">
              <a:latin typeface="华文新魏" panose="02010800040101010101" pitchFamily="2" charset="-122"/>
              <a:ea typeface="华文新魏" panose="02010800040101010101" pitchFamily="2" charset="-122"/>
            </a:endParaRPr>
          </a:p>
          <a:p>
            <a:pPr lvl="1" eaLnBrk="1" hangingPunct="1"/>
            <a:r>
              <a:rPr lang="zh-CN" altLang="en-US" sz="2800" dirty="0" smtClean="0">
                <a:latin typeface="华文新魏" panose="02010800040101010101" pitchFamily="2" charset="-122"/>
                <a:ea typeface="华文新魏" panose="02010800040101010101" pitchFamily="2" charset="-122"/>
              </a:rPr>
              <a:t>具有为各种不同体系结构进行性能调试能力</a:t>
            </a:r>
            <a:endParaRPr lang="zh-CN" altLang="en-US" sz="2800" dirty="0" smtClean="0">
              <a:latin typeface="华文新魏" panose="02010800040101010101" pitchFamily="2" charset="-122"/>
              <a:ea typeface="华文新魏" panose="02010800040101010101" pitchFamily="2" charset="-122"/>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9154" name="Rectangle 2"/>
          <p:cNvSpPr>
            <a:spLocks noGrp="1" noChangeArrowheads="1"/>
          </p:cNvSpPr>
          <p:nvPr>
            <p:ph type="title"/>
          </p:nvPr>
        </p:nvSpPr>
        <p:spPr>
          <a:xfrm>
            <a:off x="180975" y="214313"/>
            <a:ext cx="8534400" cy="1014412"/>
          </a:xfrm>
        </p:spPr>
        <p:txBody>
          <a:bodyPr/>
          <a:lstStyle/>
          <a:p>
            <a:pPr eaLnBrk="1" fontAlgn="auto" hangingPunct="1">
              <a:spcAft>
                <a:spcPts val="0"/>
              </a:spcAft>
              <a:defRPr/>
            </a:pPr>
            <a:r>
              <a:rPr lang="zh-CN" altLang="en-US" dirty="0">
                <a:solidFill>
                  <a:schemeClr val="tx2">
                    <a:satMod val="200000"/>
                  </a:schemeClr>
                </a:solidFill>
                <a:latin typeface="华文行楷" panose="02010800040101010101" pitchFamily="2" charset="-122"/>
              </a:rPr>
              <a:t>消息传递</a:t>
            </a:r>
            <a:r>
              <a:rPr lang="zh-CN" altLang="en-US" dirty="0">
                <a:solidFill>
                  <a:schemeClr val="tx2">
                    <a:satMod val="200000"/>
                  </a:schemeClr>
                </a:solidFill>
              </a:rPr>
              <a:t>（</a:t>
            </a:r>
            <a:r>
              <a:rPr lang="en-US" altLang="zh-CN" dirty="0">
                <a:solidFill>
                  <a:schemeClr val="tx2">
                    <a:satMod val="200000"/>
                  </a:schemeClr>
                </a:solidFill>
              </a:rPr>
              <a:t>Message Passing</a:t>
            </a:r>
            <a:r>
              <a:rPr lang="zh-CN" altLang="en-US" dirty="0">
                <a:solidFill>
                  <a:schemeClr val="tx2">
                    <a:satMod val="200000"/>
                  </a:schemeClr>
                </a:solidFill>
              </a:rPr>
              <a:t>）</a:t>
            </a:r>
            <a:endParaRPr lang="zh-CN" altLang="en-US" dirty="0">
              <a:solidFill>
                <a:schemeClr val="tx2">
                  <a:satMod val="200000"/>
                </a:schemeClr>
              </a:solidFill>
            </a:endParaRPr>
          </a:p>
        </p:txBody>
      </p:sp>
      <p:sp>
        <p:nvSpPr>
          <p:cNvPr id="79875" name="Rectangle 3"/>
          <p:cNvSpPr>
            <a:spLocks noGrp="1" noChangeArrowheads="1"/>
          </p:cNvSpPr>
          <p:nvPr>
            <p:ph idx="1"/>
          </p:nvPr>
        </p:nvSpPr>
        <p:spPr>
          <a:xfrm>
            <a:off x="609600" y="1412875"/>
            <a:ext cx="7848600" cy="4911725"/>
          </a:xfrm>
        </p:spPr>
        <p:txBody>
          <a:bodyPr>
            <a:normAutofit lnSpcReduction="10000"/>
          </a:bodyPr>
          <a:lstStyle/>
          <a:p>
            <a:pPr eaLnBrk="1" hangingPunct="1">
              <a:lnSpc>
                <a:spcPct val="150000"/>
              </a:lnSpc>
            </a:pPr>
            <a:r>
              <a:rPr lang="zh-CN" altLang="en-US" sz="2800" dirty="0" smtClean="0">
                <a:latin typeface="华文新魏" panose="02010800040101010101" pitchFamily="2" charset="-122"/>
                <a:ea typeface="华文新魏" panose="02010800040101010101" pitchFamily="2" charset="-122"/>
              </a:rPr>
              <a:t>驻留在各处理器上的进程通过显式地发送和接收消息来实现数据交换</a:t>
            </a:r>
            <a:endParaRPr lang="en-US" altLang="zh-CN" sz="2800" dirty="0" smtClean="0">
              <a:latin typeface="华文新魏" panose="02010800040101010101" pitchFamily="2" charset="-122"/>
              <a:ea typeface="华文新魏" panose="02010800040101010101" pitchFamily="2" charset="-122"/>
            </a:endParaRPr>
          </a:p>
          <a:p>
            <a:pPr lvl="1" eaLnBrk="1" hangingPunct="1">
              <a:lnSpc>
                <a:spcPct val="150000"/>
              </a:lnSpc>
            </a:pPr>
            <a:r>
              <a:rPr lang="zh-CN" altLang="en-US" sz="2800" dirty="0" smtClean="0"/>
              <a:t> </a:t>
            </a:r>
            <a:r>
              <a:rPr lang="zh-CN" altLang="en-US" sz="2800" dirty="0" smtClean="0">
                <a:latin typeface="华文新魏" panose="02010800040101010101" pitchFamily="2" charset="-122"/>
                <a:ea typeface="华文新魏" panose="02010800040101010101" pitchFamily="2" charset="-122"/>
              </a:rPr>
              <a:t>多任务并行求解，任务间需要协同</a:t>
            </a:r>
            <a:endParaRPr lang="zh-CN" altLang="en-US" sz="2800" dirty="0" smtClean="0">
              <a:latin typeface="华文新魏" panose="02010800040101010101" pitchFamily="2" charset="-122"/>
              <a:ea typeface="华文新魏" panose="02010800040101010101" pitchFamily="2" charset="-122"/>
            </a:endParaRPr>
          </a:p>
          <a:p>
            <a:pPr lvl="1" eaLnBrk="1" hangingPunct="1">
              <a:lnSpc>
                <a:spcPct val="150000"/>
              </a:lnSpc>
            </a:pPr>
            <a:r>
              <a:rPr lang="zh-CN" altLang="en-US" sz="2800" dirty="0" smtClean="0">
                <a:latin typeface="华文新魏" panose="02010800040101010101" pitchFamily="2" charset="-122"/>
                <a:ea typeface="华文新魏" panose="02010800040101010101" pitchFamily="2" charset="-122"/>
              </a:rPr>
              <a:t> 地址空间独立</a:t>
            </a:r>
            <a:endParaRPr lang="zh-CN" altLang="en-US" sz="2800" dirty="0" smtClean="0">
              <a:latin typeface="华文新魏" panose="02010800040101010101" pitchFamily="2" charset="-122"/>
              <a:ea typeface="华文新魏" panose="02010800040101010101" pitchFamily="2" charset="-122"/>
            </a:endParaRPr>
          </a:p>
          <a:p>
            <a:pPr lvl="1" eaLnBrk="1" hangingPunct="1">
              <a:lnSpc>
                <a:spcPct val="150000"/>
              </a:lnSpc>
            </a:pPr>
            <a:r>
              <a:rPr lang="zh-CN" altLang="en-US" sz="2800" dirty="0" smtClean="0">
                <a:latin typeface="华文新魏" panose="02010800040101010101" pitchFamily="2" charset="-122"/>
                <a:ea typeface="华文新魏" panose="02010800040101010101" pitchFamily="2" charset="-122"/>
              </a:rPr>
              <a:t> 发送方以消息的形式发送数据</a:t>
            </a:r>
            <a:endParaRPr lang="zh-CN" altLang="en-US" sz="2800" dirty="0" smtClean="0">
              <a:latin typeface="华文新魏" panose="02010800040101010101" pitchFamily="2" charset="-122"/>
              <a:ea typeface="华文新魏" panose="02010800040101010101" pitchFamily="2" charset="-122"/>
            </a:endParaRPr>
          </a:p>
          <a:p>
            <a:pPr lvl="1" eaLnBrk="1" hangingPunct="1">
              <a:lnSpc>
                <a:spcPct val="150000"/>
              </a:lnSpc>
            </a:pPr>
            <a:r>
              <a:rPr lang="zh-CN" altLang="en-US" sz="2800" dirty="0" smtClean="0">
                <a:latin typeface="华文新魏" panose="02010800040101010101" pitchFamily="2" charset="-122"/>
                <a:ea typeface="华文新魏" panose="02010800040101010101" pitchFamily="2" charset="-122"/>
              </a:rPr>
              <a:t> 接收方参与接收消息，完成数据接收</a:t>
            </a:r>
            <a:endParaRPr lang="zh-CN" altLang="en-US" sz="2800" dirty="0" smtClean="0">
              <a:latin typeface="华文新魏" panose="02010800040101010101" pitchFamily="2" charset="-122"/>
              <a:ea typeface="华文新魏" panose="02010800040101010101" pitchFamily="2" charset="-122"/>
            </a:endParaRPr>
          </a:p>
          <a:p>
            <a:pPr lvl="1" eaLnBrk="1" hangingPunct="1">
              <a:lnSpc>
                <a:spcPct val="150000"/>
              </a:lnSpc>
            </a:pPr>
            <a:r>
              <a:rPr lang="zh-CN" altLang="en-US" sz="2800" dirty="0" smtClean="0">
                <a:latin typeface="华文新魏" panose="02010800040101010101" pitchFamily="2" charset="-122"/>
                <a:ea typeface="华文新魏" panose="02010800040101010101" pitchFamily="2" charset="-122"/>
              </a:rPr>
              <a:t> 双方通过消息完成进程间协同</a:t>
            </a:r>
            <a:endParaRPr lang="zh-CN" altLang="en-US" sz="2800" dirty="0" smtClean="0">
              <a:latin typeface="华文新魏" panose="02010800040101010101" pitchFamily="2" charset="-122"/>
              <a:ea typeface="华文新魏" panose="02010800040101010101" pitchFamily="2" charset="-122"/>
            </a:endParaRPr>
          </a:p>
        </p:txBody>
      </p:sp>
      <p:sp>
        <p:nvSpPr>
          <p:cNvPr id="79876" name="日期占位符 5"/>
          <p:cNvSpPr>
            <a:spLocks noGrp="1"/>
          </p:cNvSpPr>
          <p:nvPr>
            <p:ph type="dt" sz="quarter" idx="10"/>
          </p:nvPr>
        </p:nvSpPr>
        <p:spPr bwMode="auto">
          <a:xfrm>
            <a:off x="6553200" y="6248400"/>
            <a:ext cx="1905000" cy="457200"/>
          </a:xfrm>
          <a:noFill/>
          <a:ln>
            <a:miter lim="800000"/>
          </a:ln>
        </p:spPr>
        <p:txBody>
          <a:bodyPr wrap="square" lIns="91440" tIns="45720" rIns="91440" bIns="45720" numCol="1" anchor="t" anchorCtr="0" compatLnSpc="1"/>
          <a:lstStyle/>
          <a:p>
            <a:pPr algn="r"/>
            <a:fld id="{468A82BE-D3E3-4C67-B3E8-F17C397523CF}" type="datetime1">
              <a:rPr lang="zh-CN" altLang="en-US" smtClean="0"/>
            </a:fld>
            <a:endParaRPr lang="en-US" altLang="zh-CN" smtClean="0"/>
          </a:p>
        </p:txBody>
      </p:sp>
      <p:sp>
        <p:nvSpPr>
          <p:cNvPr id="79877" name="灯片编号占位符 4"/>
          <p:cNvSpPr>
            <a:spLocks noGrp="1"/>
          </p:cNvSpPr>
          <p:nvPr>
            <p:ph type="sldNum" sz="quarter" idx="12"/>
          </p:nvPr>
        </p:nvSpPr>
        <p:spPr bwMode="auto">
          <a:xfrm>
            <a:off x="3124200" y="6248400"/>
            <a:ext cx="2895600" cy="457200"/>
          </a:xfrm>
          <a:noFill/>
          <a:ln>
            <a:miter lim="800000"/>
          </a:ln>
        </p:spPr>
        <p:txBody>
          <a:bodyPr wrap="square" lIns="91440" tIns="45720" rIns="91440" bIns="45720" numCol="1" anchor="t" anchorCtr="0" compatLnSpc="1"/>
          <a:lstStyle/>
          <a:p>
            <a:fld id="{6DEC2361-5898-4F56-969D-A32A36771343}" type="slidenum">
              <a:rPr lang="zh-CN" altLang="en-US" smtClean="0"/>
            </a:fld>
            <a:endParaRPr lang="en-US" altLang="zh-CN"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2898" name="Rectangle 2"/>
          <p:cNvSpPr>
            <a:spLocks noGrp="1" noChangeArrowheads="1"/>
          </p:cNvSpPr>
          <p:nvPr>
            <p:ph type="title"/>
          </p:nvPr>
        </p:nvSpPr>
        <p:spPr>
          <a:xfrm>
            <a:off x="574675" y="542909"/>
            <a:ext cx="7918450" cy="528637"/>
          </a:xfrm>
        </p:spPr>
        <p:txBody>
          <a:bodyPr/>
          <a:lstStyle/>
          <a:p>
            <a:pPr eaLnBrk="1" fontAlgn="auto" hangingPunct="1">
              <a:spcAft>
                <a:spcPts val="0"/>
              </a:spcAft>
              <a:defRPr/>
            </a:pPr>
            <a:r>
              <a:rPr lang="zh-CN" altLang="en-US" sz="2800" dirty="0" smtClean="0">
                <a:solidFill>
                  <a:schemeClr val="tx2">
                    <a:satMod val="200000"/>
                  </a:schemeClr>
                </a:solidFill>
              </a:rPr>
              <a:t>相关性</a:t>
            </a:r>
            <a:r>
              <a:rPr lang="zh-CN" altLang="en-US" sz="2800" dirty="0">
                <a:solidFill>
                  <a:schemeClr val="tx2">
                    <a:satMod val="200000"/>
                  </a:schemeClr>
                </a:solidFill>
              </a:rPr>
              <a:t>与可并行化</a:t>
            </a:r>
            <a:endParaRPr lang="en-US" altLang="ko-KR" sz="2800" dirty="0">
              <a:solidFill>
                <a:schemeClr val="tx2">
                  <a:satMod val="200000"/>
                </a:schemeClr>
              </a:solidFill>
            </a:endParaRPr>
          </a:p>
        </p:txBody>
      </p:sp>
      <p:sp>
        <p:nvSpPr>
          <p:cNvPr id="37891" name="Rectangle 3"/>
          <p:cNvSpPr>
            <a:spLocks noGrp="1" noChangeArrowheads="1"/>
          </p:cNvSpPr>
          <p:nvPr>
            <p:ph idx="1"/>
          </p:nvPr>
        </p:nvSpPr>
        <p:spPr>
          <a:xfrm>
            <a:off x="898525" y="1655763"/>
            <a:ext cx="7245350" cy="3844925"/>
          </a:xfrm>
        </p:spPr>
        <p:txBody>
          <a:bodyPr lIns="63500"/>
          <a:lstStyle/>
          <a:p>
            <a:pPr marL="533400" indent="-533400" algn="just" eaLnBrk="1" hangingPunct="1">
              <a:buClr>
                <a:schemeClr val="tx1"/>
              </a:buClr>
            </a:pPr>
            <a:r>
              <a:rPr lang="zh-CN" altLang="en-US" smtClean="0">
                <a:latin typeface="Comic Sans MS" panose="030F0702030302020204" pitchFamily="66" charset="0"/>
              </a:rPr>
              <a:t>数据反相关</a:t>
            </a:r>
            <a:endParaRPr lang="zh-CN" altLang="en-US" smtClean="0">
              <a:latin typeface="Comic Sans MS" panose="030F0702030302020204" pitchFamily="66" charset="0"/>
            </a:endParaRPr>
          </a:p>
          <a:p>
            <a:pPr marL="533400" indent="-533400" algn="just" eaLnBrk="1" hangingPunct="1">
              <a:buFont typeface="Wingdings" panose="05000000000000000000" pitchFamily="2" charset="2"/>
              <a:buNone/>
            </a:pPr>
            <a:endParaRPr lang="zh-CN" altLang="en-US" sz="2400" smtClean="0">
              <a:latin typeface="Comic Sans MS" panose="030F0702030302020204" pitchFamily="66" charset="0"/>
              <a:ea typeface="Arial Unicode MS" panose="020B0604020202020204" pitchFamily="34" charset="-122"/>
              <a:cs typeface="Arial Unicode MS" panose="020B0604020202020204" pitchFamily="34" charset="-122"/>
            </a:endParaRPr>
          </a:p>
          <a:p>
            <a:pPr marL="952500" lvl="1" indent="-457200" eaLnBrk="1" hangingPunct="1"/>
            <a:r>
              <a:rPr lang="en-US" altLang="zh-CN" smtClean="0">
                <a:latin typeface="Comic Sans MS" panose="030F0702030302020204" pitchFamily="66" charset="0"/>
                <a:ea typeface="Arial Unicode MS" panose="020B0604020202020204" pitchFamily="34" charset="-122"/>
                <a:cs typeface="Arial Unicode MS" panose="020B0604020202020204" pitchFamily="34" charset="-122"/>
              </a:rPr>
              <a:t>P1</a:t>
            </a:r>
            <a:r>
              <a:rPr lang="zh-CN" altLang="en-US" smtClean="0">
                <a:latin typeface="Comic Sans MS" panose="030F0702030302020204" pitchFamily="66" charset="0"/>
                <a:ea typeface="Arial Unicode MS" panose="020B0604020202020204" pitchFamily="34" charset="-122"/>
                <a:cs typeface="Arial Unicode MS" panose="020B0604020202020204" pitchFamily="34" charset="-122"/>
              </a:rPr>
              <a:t>： </a:t>
            </a:r>
            <a:r>
              <a:rPr lang="en-US" altLang="zh-CN" smtClean="0">
                <a:latin typeface="Comic Sans MS" panose="030F0702030302020204" pitchFamily="66" charset="0"/>
                <a:ea typeface="Arial Unicode MS" panose="020B0604020202020204" pitchFamily="34" charset="-122"/>
                <a:cs typeface="Arial Unicode MS" panose="020B0604020202020204" pitchFamily="34" charset="-122"/>
              </a:rPr>
              <a:t>A</a:t>
            </a:r>
            <a:r>
              <a:rPr lang="zh-CN" altLang="en-US" smtClean="0">
                <a:latin typeface="Comic Sans MS" panose="030F0702030302020204" pitchFamily="66" charset="0"/>
              </a:rPr>
              <a:t>＝</a:t>
            </a:r>
            <a:r>
              <a:rPr lang="en-US" altLang="zh-CN" smtClean="0">
                <a:latin typeface="Comic Sans MS" panose="030F0702030302020204" pitchFamily="66" charset="0"/>
              </a:rPr>
              <a:t>B×C</a:t>
            </a:r>
            <a:endParaRPr lang="en-US" altLang="zh-CN" smtClean="0">
              <a:latin typeface="Comic Sans MS" panose="030F0702030302020204" pitchFamily="66" charset="0"/>
            </a:endParaRPr>
          </a:p>
          <a:p>
            <a:pPr marL="952500" lvl="1" indent="-457200" eaLnBrk="1" hangingPunct="1"/>
            <a:r>
              <a:rPr lang="en-US" altLang="zh-CN" smtClean="0">
                <a:latin typeface="Comic Sans MS" panose="030F0702030302020204" pitchFamily="66" charset="0"/>
              </a:rPr>
              <a:t>P2</a:t>
            </a:r>
            <a:r>
              <a:rPr lang="zh-CN" altLang="en-US" smtClean="0">
                <a:latin typeface="Comic Sans MS" panose="030F0702030302020204" pitchFamily="66" charset="0"/>
              </a:rPr>
              <a:t>： </a:t>
            </a:r>
            <a:r>
              <a:rPr lang="en-US" altLang="zh-CN" smtClean="0">
                <a:latin typeface="Comic Sans MS" panose="030F0702030302020204" pitchFamily="66" charset="0"/>
              </a:rPr>
              <a:t>C</a:t>
            </a:r>
            <a:r>
              <a:rPr lang="zh-CN" altLang="en-US" smtClean="0">
                <a:latin typeface="Comic Sans MS" panose="030F0702030302020204" pitchFamily="66" charset="0"/>
              </a:rPr>
              <a:t>＝</a:t>
            </a:r>
            <a:r>
              <a:rPr lang="en-US" altLang="zh-CN" smtClean="0">
                <a:latin typeface="Comic Sans MS" panose="030F0702030302020204" pitchFamily="66" charset="0"/>
              </a:rPr>
              <a:t>E+D</a:t>
            </a:r>
            <a:endParaRPr lang="en-US" altLang="zh-CN" smtClean="0">
              <a:latin typeface="Comic Sans MS" panose="030F0702030302020204" pitchFamily="66" charset="0"/>
            </a:endParaRPr>
          </a:p>
          <a:p>
            <a:pPr marL="1752600" lvl="3" indent="-381000" algn="just" eaLnBrk="1" hangingPunct="1"/>
            <a:r>
              <a:rPr lang="en-US" altLang="zh-CN" smtClean="0">
                <a:latin typeface="Comic Sans MS" panose="030F0702030302020204" pitchFamily="66" charset="0"/>
              </a:rPr>
              <a:t>P1</a:t>
            </a:r>
            <a:r>
              <a:rPr lang="zh-CN" altLang="en-US" smtClean="0">
                <a:latin typeface="Comic Sans MS" panose="030F0702030302020204" pitchFamily="66" charset="0"/>
              </a:rPr>
              <a:t>通过</a:t>
            </a:r>
            <a:r>
              <a:rPr lang="zh-CN" altLang="en-US" smtClean="0">
                <a:solidFill>
                  <a:srgbClr val="FF0000"/>
                </a:solidFill>
                <a:latin typeface="Comic Sans MS" panose="030F0702030302020204" pitchFamily="66" charset="0"/>
              </a:rPr>
              <a:t>变量</a:t>
            </a:r>
            <a:r>
              <a:rPr lang="en-US" altLang="zh-CN" smtClean="0">
                <a:solidFill>
                  <a:srgbClr val="FF0000"/>
                </a:solidFill>
                <a:latin typeface="Comic Sans MS" panose="030F0702030302020204" pitchFamily="66" charset="0"/>
              </a:rPr>
              <a:t>C</a:t>
            </a:r>
            <a:r>
              <a:rPr lang="zh-CN" altLang="en-US" smtClean="0">
                <a:latin typeface="Comic Sans MS" panose="030F0702030302020204" pitchFamily="66" charset="0"/>
              </a:rPr>
              <a:t>数据相关于</a:t>
            </a:r>
            <a:r>
              <a:rPr lang="en-US" altLang="zh-CN" smtClean="0">
                <a:latin typeface="Comic Sans MS" panose="030F0702030302020204" pitchFamily="66" charset="0"/>
              </a:rPr>
              <a:t>P2</a:t>
            </a:r>
            <a:r>
              <a:rPr lang="zh-CN" altLang="en-US" smtClean="0">
                <a:latin typeface="Comic Sans MS" panose="030F0702030302020204" pitchFamily="66" charset="0"/>
              </a:rPr>
              <a:t>。为保证语义正确性，必须等</a:t>
            </a:r>
            <a:r>
              <a:rPr lang="en-US" altLang="zh-CN" smtClean="0">
                <a:latin typeface="Comic Sans MS" panose="030F0702030302020204" pitchFamily="66" charset="0"/>
              </a:rPr>
              <a:t>P1</a:t>
            </a:r>
            <a:r>
              <a:rPr lang="zh-CN" altLang="en-US" smtClean="0">
                <a:latin typeface="Comic Sans MS" panose="030F0702030302020204" pitchFamily="66" charset="0"/>
              </a:rPr>
              <a:t>将变量</a:t>
            </a:r>
            <a:r>
              <a:rPr lang="en-US" altLang="zh-CN" smtClean="0">
                <a:latin typeface="Comic Sans MS" panose="030F0702030302020204" pitchFamily="66" charset="0"/>
              </a:rPr>
              <a:t>C</a:t>
            </a:r>
            <a:r>
              <a:rPr lang="zh-CN" altLang="en-US" smtClean="0">
                <a:latin typeface="Comic Sans MS" panose="030F0702030302020204" pitchFamily="66" charset="0"/>
              </a:rPr>
              <a:t>读出后，</a:t>
            </a:r>
            <a:r>
              <a:rPr lang="en-US" altLang="zh-CN" smtClean="0">
                <a:latin typeface="Comic Sans MS" panose="030F0702030302020204" pitchFamily="66" charset="0"/>
              </a:rPr>
              <a:t>P2</a:t>
            </a:r>
            <a:r>
              <a:rPr lang="zh-CN" altLang="en-US" smtClean="0">
                <a:latin typeface="Comic Sans MS" panose="030F0702030302020204" pitchFamily="66" charset="0"/>
              </a:rPr>
              <a:t>方可向变量</a:t>
            </a:r>
            <a:r>
              <a:rPr lang="en-US" altLang="zh-CN" smtClean="0">
                <a:latin typeface="Comic Sans MS" panose="030F0702030302020204" pitchFamily="66" charset="0"/>
              </a:rPr>
              <a:t>C</a:t>
            </a:r>
            <a:r>
              <a:rPr lang="zh-CN" altLang="en-US" smtClean="0">
                <a:latin typeface="Comic Sans MS" panose="030F0702030302020204" pitchFamily="66" charset="0"/>
              </a:rPr>
              <a:t>进行写入操作，即必须</a:t>
            </a:r>
            <a:r>
              <a:rPr lang="zh-CN" altLang="en-US" smtClean="0">
                <a:solidFill>
                  <a:srgbClr val="FF0000"/>
                </a:solidFill>
                <a:latin typeface="Comic Sans MS" panose="030F0702030302020204" pitchFamily="66" charset="0"/>
              </a:rPr>
              <a:t>先读后写</a:t>
            </a:r>
            <a:r>
              <a:rPr lang="zh-CN" altLang="en-US" smtClean="0">
                <a:latin typeface="Comic Sans MS" panose="030F0702030302020204" pitchFamily="66" charset="0"/>
              </a:rPr>
              <a:t>。</a:t>
            </a:r>
            <a:endParaRPr lang="zh-CN" altLang="en-US" smtClean="0">
              <a:latin typeface="Comic Sans MS" panose="030F0702030302020204" pitchFamily="66" charset="0"/>
            </a:endParaRPr>
          </a:p>
          <a:p>
            <a:pPr marL="952500" lvl="1" indent="-457200" algn="just" eaLnBrk="1" hangingPunct="1"/>
            <a:r>
              <a:rPr lang="zh-CN" altLang="en-US" smtClean="0">
                <a:latin typeface="Comic Sans MS" panose="030F0702030302020204" pitchFamily="66" charset="0"/>
              </a:rPr>
              <a:t>也不可并行化</a:t>
            </a:r>
            <a:endParaRPr lang="zh-CN" altLang="en-US" smtClean="0">
              <a:latin typeface="Comic Sans MS" panose="030F0702030302020204" pitchFamily="66" charset="0"/>
            </a:endParaRPr>
          </a:p>
          <a:p>
            <a:pPr marL="533400" indent="-533400" algn="just" eaLnBrk="1" hangingPunct="1"/>
            <a:endParaRPr lang="zh-CN" altLang="en-US" smtClean="0">
              <a:latin typeface="Comic Sans MS" panose="030F0702030302020204" pitchFamily="66" charset="0"/>
            </a:endParaRPr>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9154" name="Rectangle 2"/>
          <p:cNvSpPr>
            <a:spLocks noGrp="1" noChangeArrowheads="1"/>
          </p:cNvSpPr>
          <p:nvPr>
            <p:ph type="title"/>
          </p:nvPr>
        </p:nvSpPr>
        <p:spPr>
          <a:xfrm>
            <a:off x="180975" y="214313"/>
            <a:ext cx="8534400" cy="1014412"/>
          </a:xfrm>
        </p:spPr>
        <p:txBody>
          <a:bodyPr/>
          <a:lstStyle/>
          <a:p>
            <a:pPr eaLnBrk="1" fontAlgn="auto" hangingPunct="1">
              <a:spcAft>
                <a:spcPts val="0"/>
              </a:spcAft>
              <a:defRPr/>
            </a:pPr>
            <a:r>
              <a:rPr lang="zh-CN" altLang="en-US" dirty="0">
                <a:solidFill>
                  <a:schemeClr val="tx2">
                    <a:satMod val="200000"/>
                  </a:schemeClr>
                </a:solidFill>
                <a:latin typeface="华文行楷" panose="02010800040101010101" pitchFamily="2" charset="-122"/>
              </a:rPr>
              <a:t>消息传递</a:t>
            </a:r>
            <a:r>
              <a:rPr lang="zh-CN" altLang="en-US" dirty="0">
                <a:solidFill>
                  <a:schemeClr val="tx2">
                    <a:satMod val="200000"/>
                  </a:schemeClr>
                </a:solidFill>
              </a:rPr>
              <a:t>（</a:t>
            </a:r>
            <a:r>
              <a:rPr lang="en-US" altLang="zh-CN" dirty="0">
                <a:solidFill>
                  <a:schemeClr val="tx2">
                    <a:satMod val="200000"/>
                  </a:schemeClr>
                </a:solidFill>
              </a:rPr>
              <a:t>Message Passing</a:t>
            </a:r>
            <a:r>
              <a:rPr lang="zh-CN" altLang="en-US" dirty="0">
                <a:solidFill>
                  <a:schemeClr val="tx2">
                    <a:satMod val="200000"/>
                  </a:schemeClr>
                </a:solidFill>
              </a:rPr>
              <a:t>）</a:t>
            </a:r>
            <a:endParaRPr lang="zh-CN" altLang="en-US" dirty="0">
              <a:solidFill>
                <a:schemeClr val="tx2">
                  <a:satMod val="200000"/>
                </a:schemeClr>
              </a:solidFill>
            </a:endParaRPr>
          </a:p>
        </p:txBody>
      </p:sp>
      <p:sp>
        <p:nvSpPr>
          <p:cNvPr id="80901" name="Rectangle 3"/>
          <p:cNvSpPr>
            <a:spLocks noGrp="1" noChangeArrowheads="1"/>
          </p:cNvSpPr>
          <p:nvPr>
            <p:ph idx="1"/>
          </p:nvPr>
        </p:nvSpPr>
        <p:spPr>
          <a:xfrm>
            <a:off x="609600" y="1412875"/>
            <a:ext cx="7891463" cy="4911725"/>
          </a:xfrm>
        </p:spPr>
        <p:txBody>
          <a:bodyPr>
            <a:normAutofit/>
          </a:bodyPr>
          <a:lstStyle/>
          <a:p>
            <a:pPr marL="411480" eaLnBrk="1" fontAlgn="auto" hangingPunct="1">
              <a:lnSpc>
                <a:spcPct val="150000"/>
              </a:lnSpc>
              <a:spcAft>
                <a:spcPts val="0"/>
              </a:spcAft>
              <a:buFont typeface="Wingdings" panose="05000000000000000000"/>
              <a:buChar char=""/>
              <a:defRPr/>
            </a:pPr>
            <a:r>
              <a:rPr lang="zh-CN" altLang="en-US" dirty="0" smtClean="0">
                <a:latin typeface="华文新魏" panose="02010800040101010101" pitchFamily="2" charset="-122"/>
                <a:ea typeface="华文新魏" panose="02010800040101010101" pitchFamily="2" charset="-122"/>
              </a:rPr>
              <a:t>概况：</a:t>
            </a:r>
            <a:endParaRPr lang="zh-CN" altLang="en-US" dirty="0" smtClean="0">
              <a:latin typeface="华文新魏" panose="02010800040101010101" pitchFamily="2" charset="-122"/>
              <a:ea typeface="华文新魏" panose="02010800040101010101" pitchFamily="2" charset="-122"/>
            </a:endParaRPr>
          </a:p>
          <a:p>
            <a:pPr marL="740410" lvl="1" eaLnBrk="1" fontAlgn="auto" hangingPunct="1">
              <a:lnSpc>
                <a:spcPct val="150000"/>
              </a:lnSpc>
              <a:spcAft>
                <a:spcPts val="0"/>
              </a:spcAft>
              <a:buFont typeface="Wingdings" panose="05000000000000000000"/>
              <a:buChar char=""/>
              <a:defRPr/>
            </a:pPr>
            <a:r>
              <a:rPr lang="en-US" altLang="zh-CN" sz="2400" dirty="0" smtClean="0">
                <a:latin typeface="华文新魏" panose="02010800040101010101" pitchFamily="2" charset="-122"/>
                <a:ea typeface="华文新魏" panose="02010800040101010101" pitchFamily="2" charset="-122"/>
              </a:rPr>
              <a:t>MPP, COW</a:t>
            </a:r>
            <a:r>
              <a:rPr lang="zh-CN" altLang="en-US" sz="2400" dirty="0" smtClean="0">
                <a:latin typeface="华文新魏" panose="02010800040101010101" pitchFamily="2" charset="-122"/>
                <a:ea typeface="华文新魏" panose="02010800040101010101" pitchFamily="2" charset="-122"/>
              </a:rPr>
              <a:t>的自然模型，也可应用于共享变量多机系统，适合开发大粒度的并行性</a:t>
            </a:r>
            <a:endParaRPr lang="zh-CN" altLang="en-US" sz="2400" dirty="0" smtClean="0">
              <a:latin typeface="华文新魏" panose="02010800040101010101" pitchFamily="2" charset="-122"/>
              <a:ea typeface="华文新魏" panose="02010800040101010101" pitchFamily="2" charset="-122"/>
            </a:endParaRPr>
          </a:p>
          <a:p>
            <a:pPr marL="740410" lvl="1" eaLnBrk="1" fontAlgn="auto" hangingPunct="1">
              <a:lnSpc>
                <a:spcPct val="150000"/>
              </a:lnSpc>
              <a:spcAft>
                <a:spcPts val="0"/>
              </a:spcAft>
              <a:buFont typeface="Wingdings" panose="05000000000000000000"/>
              <a:buChar char=""/>
              <a:defRPr/>
            </a:pPr>
            <a:r>
              <a:rPr lang="zh-CN" altLang="en-US" sz="2400" dirty="0" smtClean="0">
                <a:latin typeface="华文新魏" panose="02010800040101010101" pitchFamily="2" charset="-122"/>
                <a:ea typeface="华文新魏" panose="02010800040101010101" pitchFamily="2" charset="-122"/>
              </a:rPr>
              <a:t>广泛使用的标准消息传递库</a:t>
            </a:r>
            <a:r>
              <a:rPr lang="en-US" altLang="zh-CN" sz="2400" dirty="0" smtClean="0">
                <a:latin typeface="华文新魏" panose="02010800040101010101" pitchFamily="2" charset="-122"/>
                <a:ea typeface="华文新魏" panose="02010800040101010101" pitchFamily="2" charset="-122"/>
              </a:rPr>
              <a:t>MPI</a:t>
            </a:r>
            <a:r>
              <a:rPr lang="zh-CN" altLang="en-US" sz="2400" dirty="0" smtClean="0">
                <a:latin typeface="华文新魏" panose="02010800040101010101" pitchFamily="2" charset="-122"/>
                <a:ea typeface="华文新魏" panose="02010800040101010101" pitchFamily="2" charset="-122"/>
              </a:rPr>
              <a:t>和</a:t>
            </a:r>
            <a:r>
              <a:rPr lang="en-US" altLang="zh-CN" sz="2400" dirty="0" smtClean="0">
                <a:latin typeface="华文新魏" panose="02010800040101010101" pitchFamily="2" charset="-122"/>
                <a:ea typeface="华文新魏" panose="02010800040101010101" pitchFamily="2" charset="-122"/>
              </a:rPr>
              <a:t>PVM</a:t>
            </a:r>
            <a:endParaRPr lang="en-US" altLang="zh-CN" sz="2400" dirty="0" smtClean="0">
              <a:latin typeface="华文新魏" panose="02010800040101010101" pitchFamily="2" charset="-122"/>
              <a:ea typeface="华文新魏" panose="02010800040101010101" pitchFamily="2" charset="-122"/>
            </a:endParaRPr>
          </a:p>
          <a:p>
            <a:pPr eaLnBrk="1" hangingPunct="1">
              <a:lnSpc>
                <a:spcPct val="150000"/>
              </a:lnSpc>
              <a:defRPr/>
            </a:pPr>
            <a:r>
              <a:rPr lang="zh-CN" altLang="en-US" dirty="0" smtClean="0">
                <a:latin typeface="华文新魏" panose="02010800040101010101" pitchFamily="2" charset="-122"/>
                <a:ea typeface="华文新魏" panose="02010800040101010101" pitchFamily="2" charset="-122"/>
              </a:rPr>
              <a:t>消息传递：通过进程间互相通信实现协同和交换数据</a:t>
            </a:r>
            <a:endParaRPr lang="zh-CN" altLang="en-US" dirty="0" smtClean="0">
              <a:latin typeface="华文新魏" panose="02010800040101010101" pitchFamily="2" charset="-122"/>
              <a:ea typeface="华文新魏" panose="02010800040101010101" pitchFamily="2" charset="-122"/>
            </a:endParaRPr>
          </a:p>
        </p:txBody>
      </p:sp>
      <p:sp>
        <p:nvSpPr>
          <p:cNvPr id="80900" name="日期占位符 5"/>
          <p:cNvSpPr>
            <a:spLocks noGrp="1"/>
          </p:cNvSpPr>
          <p:nvPr>
            <p:ph type="dt" sz="quarter" idx="10"/>
          </p:nvPr>
        </p:nvSpPr>
        <p:spPr bwMode="auto">
          <a:xfrm>
            <a:off x="6553200" y="6248400"/>
            <a:ext cx="1905000" cy="457200"/>
          </a:xfrm>
          <a:noFill/>
          <a:ln>
            <a:miter lim="800000"/>
          </a:ln>
        </p:spPr>
        <p:txBody>
          <a:bodyPr wrap="square" lIns="91440" tIns="45720" rIns="91440" bIns="45720" numCol="1" anchor="t" anchorCtr="0" compatLnSpc="1"/>
          <a:lstStyle/>
          <a:p>
            <a:pPr algn="r"/>
            <a:fld id="{BB692F9F-9AE5-4ADF-A4F8-28ADA095C303}" type="datetime1">
              <a:rPr lang="zh-CN" altLang="en-US" smtClean="0"/>
            </a:fld>
            <a:endParaRPr lang="en-US" altLang="zh-CN" smtClean="0"/>
          </a:p>
        </p:txBody>
      </p:sp>
      <p:sp>
        <p:nvSpPr>
          <p:cNvPr id="2" name="灯片编号占位符 4"/>
          <p:cNvSpPr>
            <a:spLocks noGrp="1"/>
          </p:cNvSpPr>
          <p:nvPr>
            <p:ph type="sldNum" sz="quarter" idx="12"/>
          </p:nvPr>
        </p:nvSpPr>
        <p:spPr bwMode="auto">
          <a:xfrm>
            <a:off x="3124200" y="6248400"/>
            <a:ext cx="2895600" cy="457200"/>
          </a:xfrm>
          <a:noFill/>
          <a:ln>
            <a:miter lim="800000"/>
          </a:ln>
        </p:spPr>
        <p:txBody>
          <a:bodyPr wrap="square" lIns="91440" tIns="45720" rIns="91440" bIns="45720" numCol="1" anchor="t" anchorCtr="0" compatLnSpc="1"/>
          <a:lstStyle/>
          <a:p>
            <a:fld id="{70252B76-DB12-4C8E-87B9-A8E9BC61E64B}" type="slidenum">
              <a:rPr lang="zh-CN" altLang="en-US" smtClean="0"/>
            </a:fld>
            <a:endParaRPr lang="en-US" altLang="zh-CN" smtClean="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内容占位符 2"/>
          <p:cNvSpPr>
            <a:spLocks noGrp="1"/>
          </p:cNvSpPr>
          <p:nvPr>
            <p:ph idx="1"/>
          </p:nvPr>
        </p:nvSpPr>
        <p:spPr>
          <a:xfrm>
            <a:off x="571472" y="1144588"/>
            <a:ext cx="7772400" cy="5713412"/>
          </a:xfrm>
        </p:spPr>
        <p:txBody>
          <a:bodyPr/>
          <a:lstStyle/>
          <a:p>
            <a:pPr eaLnBrk="1" hangingPunct="1">
              <a:buFont typeface="Wingdings" panose="05000000000000000000" pitchFamily="2" charset="2"/>
              <a:buNone/>
            </a:pPr>
            <a:r>
              <a:rPr lang="zh-CN" altLang="en-US" sz="3200" dirty="0" smtClean="0">
                <a:latin typeface="华文新魏" panose="02010800040101010101" pitchFamily="2" charset="-122"/>
                <a:ea typeface="华文新魏" panose="02010800040101010101" pitchFamily="2" charset="-122"/>
              </a:rPr>
              <a:t>消息传递模型特点</a:t>
            </a:r>
            <a:r>
              <a:rPr lang="en-US" altLang="zh-CN" sz="3200" dirty="0" smtClean="0">
                <a:latin typeface="华文新魏" panose="02010800040101010101" pitchFamily="2" charset="-122"/>
                <a:ea typeface="华文新魏" panose="02010800040101010101" pitchFamily="2" charset="-122"/>
              </a:rPr>
              <a:t>(1)</a:t>
            </a:r>
            <a:r>
              <a:rPr lang="zh-CN" altLang="en-US" sz="3200" dirty="0" smtClean="0">
                <a:latin typeface="华文新魏" panose="02010800040101010101" pitchFamily="2" charset="-122"/>
                <a:ea typeface="华文新魏" panose="02010800040101010101" pitchFamily="2" charset="-122"/>
              </a:rPr>
              <a:t>：</a:t>
            </a:r>
            <a:endParaRPr lang="zh-CN" altLang="en-US" sz="3200" dirty="0" smtClean="0">
              <a:latin typeface="华文新魏" panose="02010800040101010101" pitchFamily="2" charset="-122"/>
              <a:ea typeface="华文新魏" panose="02010800040101010101" pitchFamily="2" charset="-122"/>
            </a:endParaRPr>
          </a:p>
          <a:p>
            <a:pPr eaLnBrk="1" hangingPunct="1"/>
            <a:r>
              <a:rPr lang="zh-CN" altLang="en-US" dirty="0" smtClean="0">
                <a:latin typeface="华文新魏" panose="02010800040101010101" pitchFamily="2" charset="-122"/>
                <a:ea typeface="华文新魏" panose="02010800040101010101" pitchFamily="2" charset="-122"/>
              </a:rPr>
              <a:t>多进程程：每个进程可执行不同代码</a:t>
            </a:r>
            <a:endParaRPr lang="zh-CN" altLang="en-US" dirty="0" smtClean="0">
              <a:latin typeface="华文新魏" panose="02010800040101010101" pitchFamily="2" charset="-122"/>
              <a:ea typeface="华文新魏" panose="02010800040101010101" pitchFamily="2" charset="-122"/>
            </a:endParaRPr>
          </a:p>
          <a:p>
            <a:pPr lvl="1" eaLnBrk="1" hangingPunct="1"/>
            <a:r>
              <a:rPr lang="zh-CN" altLang="en-US" dirty="0" smtClean="0">
                <a:latin typeface="华文新魏" panose="02010800040101010101" pitchFamily="2" charset="-122"/>
                <a:ea typeface="华文新魏" panose="02010800040101010101" pitchFamily="2" charset="-122"/>
              </a:rPr>
              <a:t>支持控制并行（</a:t>
            </a:r>
            <a:r>
              <a:rPr lang="en-US" altLang="zh-CN" dirty="0" smtClean="0">
                <a:latin typeface="华文新魏" panose="02010800040101010101" pitchFamily="2" charset="-122"/>
                <a:ea typeface="华文新魏" panose="02010800040101010101" pitchFamily="2" charset="-122"/>
              </a:rPr>
              <a:t>MPMD</a:t>
            </a:r>
            <a:r>
              <a:rPr lang="zh-CN" altLang="en-US" dirty="0" smtClean="0">
                <a:latin typeface="华文新魏" panose="02010800040101010101" pitchFamily="2" charset="-122"/>
                <a:ea typeface="华文新魏" panose="02010800040101010101" pitchFamily="2" charset="-122"/>
              </a:rPr>
              <a:t>）</a:t>
            </a:r>
            <a:endParaRPr lang="zh-CN" altLang="en-US" dirty="0" smtClean="0">
              <a:latin typeface="华文新魏" panose="02010800040101010101" pitchFamily="2" charset="-122"/>
              <a:ea typeface="华文新魏" panose="02010800040101010101" pitchFamily="2" charset="-122"/>
            </a:endParaRPr>
          </a:p>
          <a:p>
            <a:pPr lvl="1" eaLnBrk="1" hangingPunct="1"/>
            <a:r>
              <a:rPr lang="zh-CN" altLang="en-US" dirty="0" smtClean="0">
                <a:latin typeface="华文新魏" panose="02010800040101010101" pitchFamily="2" charset="-122"/>
                <a:ea typeface="华文新魏" panose="02010800040101010101" pitchFamily="2" charset="-122"/>
              </a:rPr>
              <a:t>支持数据并行（</a:t>
            </a:r>
            <a:r>
              <a:rPr lang="en-US" altLang="zh-CN" dirty="0" smtClean="0">
                <a:latin typeface="华文新魏" panose="02010800040101010101" pitchFamily="2" charset="-122"/>
                <a:ea typeface="华文新魏" panose="02010800040101010101" pitchFamily="2" charset="-122"/>
              </a:rPr>
              <a:t>SPMD</a:t>
            </a:r>
            <a:r>
              <a:rPr lang="zh-CN" altLang="en-US" dirty="0" smtClean="0">
                <a:latin typeface="华文新魏" panose="02010800040101010101" pitchFamily="2" charset="-122"/>
                <a:ea typeface="华文新魏" panose="02010800040101010101" pitchFamily="2" charset="-122"/>
              </a:rPr>
              <a:t>）</a:t>
            </a:r>
            <a:endParaRPr lang="zh-CN" altLang="en-US" dirty="0" smtClean="0">
              <a:latin typeface="华文新魏" panose="02010800040101010101" pitchFamily="2" charset="-122"/>
              <a:ea typeface="华文新魏" panose="02010800040101010101" pitchFamily="2" charset="-122"/>
            </a:endParaRPr>
          </a:p>
          <a:p>
            <a:pPr eaLnBrk="1" hangingPunct="1"/>
            <a:r>
              <a:rPr lang="zh-CN" altLang="en-US" dirty="0" smtClean="0">
                <a:latin typeface="华文新魏" panose="02010800040101010101" pitchFamily="2" charset="-122"/>
                <a:ea typeface="华文新魏" panose="02010800040101010101" pitchFamily="2" charset="-122"/>
              </a:rPr>
              <a:t>异步并行性：进程异步执行</a:t>
            </a:r>
            <a:endParaRPr lang="zh-CN" altLang="en-US" dirty="0" smtClean="0">
              <a:latin typeface="华文新魏" panose="02010800040101010101" pitchFamily="2" charset="-122"/>
              <a:ea typeface="华文新魏" panose="02010800040101010101" pitchFamily="2" charset="-122"/>
            </a:endParaRPr>
          </a:p>
          <a:p>
            <a:pPr lvl="1" eaLnBrk="1" hangingPunct="1"/>
            <a:r>
              <a:rPr lang="zh-CN" altLang="en-US" dirty="0" smtClean="0">
                <a:latin typeface="华文新魏" panose="02010800040101010101" pitchFamily="2" charset="-122"/>
                <a:ea typeface="华文新魏" panose="02010800040101010101" pitchFamily="2" charset="-122"/>
              </a:rPr>
              <a:t>路障同步</a:t>
            </a:r>
            <a:endParaRPr lang="zh-CN" altLang="en-US" dirty="0" smtClean="0">
              <a:latin typeface="华文新魏" panose="02010800040101010101" pitchFamily="2" charset="-122"/>
              <a:ea typeface="华文新魏" panose="02010800040101010101" pitchFamily="2" charset="-122"/>
            </a:endParaRPr>
          </a:p>
          <a:p>
            <a:pPr lvl="1" eaLnBrk="1" hangingPunct="1"/>
            <a:r>
              <a:rPr lang="zh-CN" altLang="en-US" dirty="0" smtClean="0">
                <a:latin typeface="华文新魏" panose="02010800040101010101" pitchFamily="2" charset="-122"/>
                <a:ea typeface="华文新魏" panose="02010800040101010101" pitchFamily="2" charset="-122"/>
              </a:rPr>
              <a:t>锁定通信（如</a:t>
            </a:r>
            <a:r>
              <a:rPr lang="en-US" altLang="zh-CN" dirty="0" smtClean="0">
                <a:latin typeface="华文新魏" panose="02010800040101010101" pitchFamily="2" charset="-122"/>
                <a:ea typeface="华文新魏" panose="02010800040101010101" pitchFamily="2" charset="-122"/>
              </a:rPr>
              <a:t>REDUCE</a:t>
            </a:r>
            <a:r>
              <a:rPr lang="zh-CN" altLang="en-US" dirty="0" smtClean="0">
                <a:latin typeface="华文新魏" panose="02010800040101010101" pitchFamily="2" charset="-122"/>
                <a:ea typeface="华文新魏" panose="02010800040101010101" pitchFamily="2" charset="-122"/>
              </a:rPr>
              <a:t>）同步</a:t>
            </a:r>
            <a:endParaRPr lang="zh-CN" altLang="en-US" dirty="0" smtClean="0">
              <a:latin typeface="华文新魏" panose="02010800040101010101" pitchFamily="2" charset="-122"/>
              <a:ea typeface="华文新魏" panose="02010800040101010101" pitchFamily="2" charset="-122"/>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内容占位符 2"/>
          <p:cNvSpPr>
            <a:spLocks noGrp="1"/>
          </p:cNvSpPr>
          <p:nvPr>
            <p:ph idx="1"/>
          </p:nvPr>
        </p:nvSpPr>
        <p:spPr>
          <a:xfrm>
            <a:off x="500034" y="1144588"/>
            <a:ext cx="7772400" cy="5713412"/>
          </a:xfrm>
        </p:spPr>
        <p:txBody>
          <a:bodyPr/>
          <a:lstStyle/>
          <a:p>
            <a:pPr eaLnBrk="1" hangingPunct="1">
              <a:buFont typeface="Wingdings" panose="05000000000000000000" pitchFamily="2" charset="2"/>
              <a:buNone/>
            </a:pPr>
            <a:r>
              <a:rPr lang="zh-CN" altLang="en-US" sz="3200" dirty="0" smtClean="0">
                <a:latin typeface="华文新魏" panose="02010800040101010101" pitchFamily="2" charset="-122"/>
                <a:ea typeface="华文新魏" panose="02010800040101010101" pitchFamily="2" charset="-122"/>
              </a:rPr>
              <a:t>消息传递模型特点</a:t>
            </a:r>
            <a:r>
              <a:rPr lang="en-US" altLang="zh-CN" sz="3200" dirty="0" smtClean="0">
                <a:latin typeface="华文新魏" panose="02010800040101010101" pitchFamily="2" charset="-122"/>
                <a:ea typeface="华文新魏" panose="02010800040101010101" pitchFamily="2" charset="-122"/>
              </a:rPr>
              <a:t>(2)</a:t>
            </a:r>
            <a:r>
              <a:rPr lang="zh-CN" altLang="en-US" sz="3200" dirty="0" smtClean="0">
                <a:latin typeface="华文新魏" panose="02010800040101010101" pitchFamily="2" charset="-122"/>
                <a:ea typeface="华文新魏" panose="02010800040101010101" pitchFamily="2" charset="-122"/>
              </a:rPr>
              <a:t>：</a:t>
            </a:r>
            <a:endParaRPr lang="zh-CN" altLang="en-US" sz="3200" dirty="0" smtClean="0">
              <a:latin typeface="华文新魏" panose="02010800040101010101" pitchFamily="2" charset="-122"/>
              <a:ea typeface="华文新魏" panose="02010800040101010101" pitchFamily="2" charset="-122"/>
            </a:endParaRPr>
          </a:p>
          <a:p>
            <a:pPr eaLnBrk="1" hangingPunct="1"/>
            <a:r>
              <a:rPr lang="zh-CN" altLang="en-US" dirty="0" smtClean="0">
                <a:latin typeface="华文新魏" panose="02010800040101010101" pitchFamily="2" charset="-122"/>
                <a:ea typeface="华文新魏" panose="02010800040101010101" pitchFamily="2" charset="-122"/>
              </a:rPr>
              <a:t>分离的地址空间：</a:t>
            </a:r>
            <a:endParaRPr lang="zh-CN" altLang="en-US" dirty="0" smtClean="0">
              <a:latin typeface="华文新魏" panose="02010800040101010101" pitchFamily="2" charset="-122"/>
              <a:ea typeface="华文新魏" panose="02010800040101010101" pitchFamily="2" charset="-122"/>
            </a:endParaRPr>
          </a:p>
          <a:p>
            <a:pPr lvl="1" eaLnBrk="1" hangingPunct="1"/>
            <a:r>
              <a:rPr lang="zh-CN" altLang="en-US" dirty="0" smtClean="0">
                <a:latin typeface="华文新魏" panose="02010800040101010101" pitchFamily="2" charset="-122"/>
                <a:ea typeface="华文新魏" panose="02010800040101010101" pitchFamily="2" charset="-122"/>
              </a:rPr>
              <a:t>进程驻留在不同的地址空间</a:t>
            </a:r>
            <a:endParaRPr lang="zh-CN" altLang="en-US" dirty="0" smtClean="0">
              <a:latin typeface="华文新魏" panose="02010800040101010101" pitchFamily="2" charset="-122"/>
              <a:ea typeface="华文新魏" panose="02010800040101010101" pitchFamily="2" charset="-122"/>
            </a:endParaRPr>
          </a:p>
          <a:p>
            <a:pPr lvl="1" eaLnBrk="1" hangingPunct="1"/>
            <a:r>
              <a:rPr lang="zh-CN" altLang="en-US" dirty="0" smtClean="0">
                <a:latin typeface="华文新魏" panose="02010800040101010101" pitchFamily="2" charset="-122"/>
                <a:ea typeface="华文新魏" panose="02010800040101010101" pitchFamily="2" charset="-122"/>
              </a:rPr>
              <a:t>一个进程不能读另一个进程的变量</a:t>
            </a:r>
            <a:endParaRPr lang="zh-CN" altLang="en-US" dirty="0" smtClean="0">
              <a:latin typeface="华文新魏" panose="02010800040101010101" pitchFamily="2" charset="-122"/>
              <a:ea typeface="华文新魏" panose="02010800040101010101" pitchFamily="2" charset="-122"/>
            </a:endParaRPr>
          </a:p>
          <a:p>
            <a:pPr eaLnBrk="1" hangingPunct="1"/>
            <a:r>
              <a:rPr lang="zh-CN" altLang="en-US" dirty="0" smtClean="0">
                <a:latin typeface="华文新魏" panose="02010800040101010101" pitchFamily="2" charset="-122"/>
                <a:ea typeface="华文新魏" panose="02010800040101010101" pitchFamily="2" charset="-122"/>
              </a:rPr>
              <a:t>显式交互：</a:t>
            </a:r>
            <a:endParaRPr lang="zh-CN" altLang="en-US" dirty="0" smtClean="0">
              <a:latin typeface="华文新魏" panose="02010800040101010101" pitchFamily="2" charset="-122"/>
              <a:ea typeface="华文新魏" panose="02010800040101010101" pitchFamily="2" charset="-122"/>
            </a:endParaRPr>
          </a:p>
          <a:p>
            <a:pPr lvl="1" eaLnBrk="1" hangingPunct="1"/>
            <a:r>
              <a:rPr lang="zh-CN" altLang="en-US" dirty="0" smtClean="0">
                <a:latin typeface="华文新魏" panose="02010800040101010101" pitchFamily="2" charset="-122"/>
                <a:ea typeface="华文新魏" panose="02010800040101010101" pitchFamily="2" charset="-122"/>
              </a:rPr>
              <a:t>程序员解决所有交互问题</a:t>
            </a:r>
            <a:endParaRPr lang="zh-CN" altLang="en-US" dirty="0" smtClean="0">
              <a:latin typeface="华文新魏" panose="02010800040101010101" pitchFamily="2" charset="-122"/>
              <a:ea typeface="华文新魏" panose="02010800040101010101" pitchFamily="2" charset="-122"/>
            </a:endParaRPr>
          </a:p>
          <a:p>
            <a:pPr eaLnBrk="1" hangingPunct="1"/>
            <a:r>
              <a:rPr lang="zh-CN" altLang="en-US" sz="3400" dirty="0" smtClean="0">
                <a:latin typeface="华文新魏" panose="02010800040101010101" pitchFamily="2" charset="-122"/>
                <a:ea typeface="华文新魏" panose="02010800040101010101" pitchFamily="2" charset="-122"/>
              </a:rPr>
              <a:t>显式分配：</a:t>
            </a:r>
            <a:endParaRPr lang="zh-CN" altLang="en-US" sz="3400" dirty="0" smtClean="0">
              <a:latin typeface="华文新魏" panose="02010800040101010101" pitchFamily="2" charset="-122"/>
              <a:ea typeface="华文新魏" panose="02010800040101010101" pitchFamily="2" charset="-122"/>
            </a:endParaRPr>
          </a:p>
          <a:p>
            <a:pPr lvl="1" eaLnBrk="1" hangingPunct="1"/>
            <a:r>
              <a:rPr lang="zh-CN" altLang="en-US" sz="2200" dirty="0" smtClean="0">
                <a:latin typeface="华文新魏" panose="02010800040101010101" pitchFamily="2" charset="-122"/>
                <a:ea typeface="华文新魏" panose="02010800040101010101" pitchFamily="2" charset="-122"/>
              </a:rPr>
              <a:t>工作负载和数据均需用户用显式方法分配给进程</a:t>
            </a:r>
            <a:endParaRPr lang="zh-CN" altLang="en-US" sz="2200" dirty="0" smtClean="0">
              <a:latin typeface="华文新魏" panose="02010800040101010101" pitchFamily="2" charset="-122"/>
              <a:ea typeface="华文新魏" panose="02010800040101010101" pitchFamily="2" charset="-122"/>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1202" name="Rectangle 2"/>
          <p:cNvSpPr>
            <a:spLocks noGrp="1" noChangeArrowheads="1"/>
          </p:cNvSpPr>
          <p:nvPr>
            <p:ph type="title"/>
          </p:nvPr>
        </p:nvSpPr>
        <p:spPr/>
        <p:txBody>
          <a:bodyPr>
            <a:normAutofit fontScale="90000"/>
          </a:bodyPr>
          <a:lstStyle/>
          <a:p>
            <a:pPr eaLnBrk="1" fontAlgn="auto" hangingPunct="1">
              <a:spcAft>
                <a:spcPts val="0"/>
              </a:spcAft>
              <a:defRPr/>
            </a:pPr>
            <a:r>
              <a:rPr lang="zh-CN" altLang="en-US">
                <a:solidFill>
                  <a:schemeClr val="tx2">
                    <a:satMod val="200000"/>
                  </a:schemeClr>
                </a:solidFill>
                <a:latin typeface="华文行楷" panose="02010800040101010101" pitchFamily="2" charset="-122"/>
              </a:rPr>
              <a:t>共享变量</a:t>
            </a:r>
            <a:r>
              <a:rPr lang="zh-CN" altLang="en-US">
                <a:solidFill>
                  <a:schemeClr val="tx2">
                    <a:satMod val="200000"/>
                  </a:schemeClr>
                </a:solidFill>
              </a:rPr>
              <a:t>（</a:t>
            </a:r>
            <a:r>
              <a:rPr lang="en-US" altLang="zh-CN">
                <a:solidFill>
                  <a:schemeClr val="tx2">
                    <a:satMod val="200000"/>
                  </a:schemeClr>
                </a:solidFill>
              </a:rPr>
              <a:t>Shared Variable</a:t>
            </a:r>
            <a:r>
              <a:rPr lang="zh-CN" altLang="en-US">
                <a:solidFill>
                  <a:schemeClr val="tx2">
                    <a:satMod val="200000"/>
                  </a:schemeClr>
                </a:solidFill>
              </a:rPr>
              <a:t>）</a:t>
            </a:r>
            <a:endParaRPr lang="zh-CN" altLang="en-US">
              <a:solidFill>
                <a:schemeClr val="tx2">
                  <a:satMod val="200000"/>
                </a:schemeClr>
              </a:solidFill>
            </a:endParaRPr>
          </a:p>
        </p:txBody>
      </p:sp>
      <p:sp>
        <p:nvSpPr>
          <p:cNvPr id="84995" name="Rectangle 3"/>
          <p:cNvSpPr>
            <a:spLocks noGrp="1" noChangeArrowheads="1"/>
          </p:cNvSpPr>
          <p:nvPr>
            <p:ph idx="1"/>
          </p:nvPr>
        </p:nvSpPr>
        <p:spPr>
          <a:xfrm>
            <a:off x="609600" y="1557338"/>
            <a:ext cx="7848600" cy="4767262"/>
          </a:xfrm>
        </p:spPr>
        <p:txBody>
          <a:bodyPr>
            <a:normAutofit fontScale="92500" lnSpcReduction="10000"/>
          </a:bodyPr>
          <a:lstStyle/>
          <a:p>
            <a:pPr eaLnBrk="1" hangingPunct="1"/>
            <a:r>
              <a:rPr lang="zh-CN" altLang="en-US" dirty="0" smtClean="0"/>
              <a:t>驻留在各处理器上的进程可以通过读</a:t>
            </a:r>
            <a:r>
              <a:rPr lang="en-US" altLang="zh-CN" dirty="0" smtClean="0"/>
              <a:t>/</a:t>
            </a:r>
            <a:r>
              <a:rPr lang="zh-CN" altLang="en-US" dirty="0" smtClean="0"/>
              <a:t>写共享变量实现数据交换</a:t>
            </a:r>
            <a:endParaRPr lang="zh-CN" altLang="en-US" dirty="0" smtClean="0"/>
          </a:p>
          <a:p>
            <a:pPr lvl="1" eaLnBrk="1" hangingPunct="1"/>
            <a:r>
              <a:rPr lang="zh-CN" altLang="en-US" dirty="0" smtClean="0"/>
              <a:t>多线程：</a:t>
            </a:r>
            <a:r>
              <a:rPr lang="en-US" altLang="zh-CN" dirty="0" smtClean="0"/>
              <a:t>SPMD, MPMD</a:t>
            </a:r>
            <a:endParaRPr lang="en-US" altLang="zh-CN" dirty="0" smtClean="0"/>
          </a:p>
          <a:p>
            <a:pPr lvl="1" eaLnBrk="1" hangingPunct="1"/>
            <a:r>
              <a:rPr lang="zh-CN" altLang="en-US" dirty="0" smtClean="0"/>
              <a:t>异步</a:t>
            </a:r>
            <a:endParaRPr lang="zh-CN" altLang="en-US" dirty="0" smtClean="0"/>
          </a:p>
          <a:p>
            <a:pPr lvl="1" eaLnBrk="1" hangingPunct="1"/>
            <a:r>
              <a:rPr lang="zh-CN" altLang="en-US" dirty="0" smtClean="0"/>
              <a:t>单一地址空间</a:t>
            </a:r>
            <a:endParaRPr lang="zh-CN" altLang="en-US" dirty="0" smtClean="0"/>
          </a:p>
          <a:p>
            <a:pPr lvl="1" eaLnBrk="1" hangingPunct="1"/>
            <a:r>
              <a:rPr lang="zh-CN" altLang="en-US" dirty="0" smtClean="0"/>
              <a:t>显式同步</a:t>
            </a:r>
            <a:endParaRPr lang="zh-CN" altLang="en-US" dirty="0" smtClean="0"/>
          </a:p>
          <a:p>
            <a:pPr lvl="1" eaLnBrk="1" hangingPunct="1"/>
            <a:r>
              <a:rPr lang="zh-CN" altLang="en-US" dirty="0" smtClean="0"/>
              <a:t>隐式数据分布</a:t>
            </a:r>
            <a:endParaRPr lang="zh-CN" altLang="en-US" dirty="0" smtClean="0"/>
          </a:p>
          <a:p>
            <a:pPr lvl="1" eaLnBrk="1" hangingPunct="1"/>
            <a:r>
              <a:rPr lang="zh-CN" altLang="en-US" dirty="0" smtClean="0"/>
              <a:t>隐式通信</a:t>
            </a:r>
            <a:endParaRPr lang="zh-CN" altLang="en-US" dirty="0" smtClean="0"/>
          </a:p>
          <a:p>
            <a:pPr eaLnBrk="1" hangingPunct="1"/>
            <a:r>
              <a:rPr lang="en-US" altLang="zh-CN" dirty="0" smtClean="0"/>
              <a:t>PVP</a:t>
            </a:r>
            <a:r>
              <a:rPr lang="zh-CN" altLang="en-US" dirty="0" smtClean="0"/>
              <a:t>、</a:t>
            </a:r>
            <a:r>
              <a:rPr lang="en-US" altLang="zh-CN" dirty="0" smtClean="0"/>
              <a:t>SMP</a:t>
            </a:r>
            <a:r>
              <a:rPr lang="zh-CN" altLang="en-US" dirty="0" smtClean="0"/>
              <a:t>、</a:t>
            </a:r>
            <a:r>
              <a:rPr lang="en-US" altLang="zh-CN" dirty="0" smtClean="0"/>
              <a:t>DSM</a:t>
            </a:r>
            <a:r>
              <a:rPr lang="zh-CN" altLang="en-US" dirty="0" smtClean="0"/>
              <a:t>的自然模型</a:t>
            </a:r>
            <a:endParaRPr lang="zh-CN" altLang="en-US" dirty="0" smtClean="0"/>
          </a:p>
          <a:p>
            <a:pPr eaLnBrk="1" hangingPunct="1"/>
            <a:r>
              <a:rPr lang="en-US" altLang="zh-CN" dirty="0" err="1" smtClean="0"/>
              <a:t>OpenMP</a:t>
            </a:r>
            <a:r>
              <a:rPr lang="zh-CN" altLang="en-US" dirty="0" smtClean="0"/>
              <a:t>、</a:t>
            </a:r>
            <a:r>
              <a:rPr lang="en-US" altLang="zh-CN" dirty="0" err="1" smtClean="0"/>
              <a:t>Pthreads</a:t>
            </a:r>
            <a:r>
              <a:rPr lang="zh-CN" altLang="en-US" dirty="0" smtClean="0"/>
              <a:t>等</a:t>
            </a:r>
            <a:endParaRPr lang="zh-CN" altLang="en-US" sz="2400" dirty="0" smtClean="0">
              <a:latin typeface="华文新魏" panose="02010800040101010101" pitchFamily="2" charset="-122"/>
              <a:ea typeface="华文新魏" panose="02010800040101010101" pitchFamily="2" charset="-122"/>
            </a:endParaRPr>
          </a:p>
        </p:txBody>
      </p:sp>
      <p:sp>
        <p:nvSpPr>
          <p:cNvPr id="84996" name="日期占位符 5"/>
          <p:cNvSpPr>
            <a:spLocks noGrp="1"/>
          </p:cNvSpPr>
          <p:nvPr>
            <p:ph type="dt" sz="quarter" idx="10"/>
          </p:nvPr>
        </p:nvSpPr>
        <p:spPr bwMode="auto">
          <a:xfrm>
            <a:off x="6553200" y="6248400"/>
            <a:ext cx="1905000" cy="457200"/>
          </a:xfrm>
          <a:noFill/>
          <a:ln>
            <a:miter lim="800000"/>
          </a:ln>
        </p:spPr>
        <p:txBody>
          <a:bodyPr wrap="square" lIns="91440" tIns="45720" rIns="91440" bIns="45720" numCol="1" anchor="t" anchorCtr="0" compatLnSpc="1"/>
          <a:lstStyle/>
          <a:p>
            <a:pPr algn="r"/>
            <a:fld id="{BB4E56E0-0F66-41E9-B197-B75D5B126A1C}" type="datetime1">
              <a:rPr lang="zh-CN" altLang="en-US" smtClean="0"/>
            </a:fld>
            <a:endParaRPr lang="en-US" altLang="zh-CN" smtClean="0"/>
          </a:p>
        </p:txBody>
      </p:sp>
      <p:sp>
        <p:nvSpPr>
          <p:cNvPr id="84997" name="灯片编号占位符 4"/>
          <p:cNvSpPr>
            <a:spLocks noGrp="1"/>
          </p:cNvSpPr>
          <p:nvPr>
            <p:ph type="sldNum" sz="quarter" idx="12"/>
          </p:nvPr>
        </p:nvSpPr>
        <p:spPr bwMode="auto">
          <a:xfrm>
            <a:off x="3124200" y="6248400"/>
            <a:ext cx="2895600" cy="457200"/>
          </a:xfrm>
          <a:noFill/>
          <a:ln>
            <a:miter lim="800000"/>
          </a:ln>
        </p:spPr>
        <p:txBody>
          <a:bodyPr wrap="square" lIns="91440" tIns="45720" rIns="91440" bIns="45720" numCol="1" anchor="t" anchorCtr="0" compatLnSpc="1"/>
          <a:lstStyle/>
          <a:p>
            <a:fld id="{9F5B05AF-717E-4758-A7AE-B4439AC98C58}" type="slidenum">
              <a:rPr lang="zh-CN" altLang="en-US" smtClean="0"/>
            </a:fld>
            <a:endParaRPr lang="en-US" altLang="zh-CN"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946" name="Rectangle 2"/>
          <p:cNvSpPr>
            <a:spLocks noGrp="1" noChangeArrowheads="1"/>
          </p:cNvSpPr>
          <p:nvPr>
            <p:ph type="title"/>
          </p:nvPr>
        </p:nvSpPr>
        <p:spPr>
          <a:xfrm>
            <a:off x="574675" y="500042"/>
            <a:ext cx="7918450" cy="528637"/>
          </a:xfrm>
        </p:spPr>
        <p:txBody>
          <a:bodyPr/>
          <a:lstStyle/>
          <a:p>
            <a:pPr eaLnBrk="1" fontAlgn="auto" hangingPunct="1">
              <a:spcAft>
                <a:spcPts val="0"/>
              </a:spcAft>
              <a:defRPr/>
            </a:pPr>
            <a:r>
              <a:rPr lang="zh-CN" altLang="en-US" sz="2800" dirty="0" smtClean="0">
                <a:solidFill>
                  <a:schemeClr val="tx2">
                    <a:satMod val="200000"/>
                  </a:schemeClr>
                </a:solidFill>
              </a:rPr>
              <a:t>相关性</a:t>
            </a:r>
            <a:r>
              <a:rPr lang="zh-CN" altLang="en-US" sz="2800" dirty="0">
                <a:solidFill>
                  <a:schemeClr val="tx2">
                    <a:satMod val="200000"/>
                  </a:schemeClr>
                </a:solidFill>
              </a:rPr>
              <a:t>与可并行化</a:t>
            </a:r>
            <a:endParaRPr lang="en-US" altLang="ko-KR" sz="2800" dirty="0">
              <a:solidFill>
                <a:schemeClr val="tx2">
                  <a:satMod val="200000"/>
                </a:schemeClr>
              </a:solidFill>
            </a:endParaRPr>
          </a:p>
        </p:txBody>
      </p:sp>
      <p:sp>
        <p:nvSpPr>
          <p:cNvPr id="38915" name="Rectangle 3"/>
          <p:cNvSpPr>
            <a:spLocks noGrp="1" noChangeArrowheads="1"/>
          </p:cNvSpPr>
          <p:nvPr>
            <p:ph idx="1"/>
          </p:nvPr>
        </p:nvSpPr>
        <p:spPr>
          <a:xfrm>
            <a:off x="650875" y="2097405"/>
            <a:ext cx="7708900" cy="3819525"/>
          </a:xfrm>
        </p:spPr>
        <p:txBody>
          <a:bodyPr lIns="63500"/>
          <a:lstStyle/>
          <a:p>
            <a:pPr marL="533400" indent="-533400" algn="just" eaLnBrk="1" hangingPunct="1">
              <a:buClr>
                <a:schemeClr val="tx1"/>
              </a:buClr>
            </a:pPr>
            <a:r>
              <a:rPr lang="zh-CN" altLang="en-US" sz="2400" dirty="0" smtClean="0">
                <a:latin typeface="Comic Sans MS" panose="030F0702030302020204" pitchFamily="66" charset="0"/>
              </a:rPr>
              <a:t>数据输出相关</a:t>
            </a:r>
            <a:endParaRPr lang="zh-CN" altLang="en-US" sz="2400" dirty="0" smtClean="0">
              <a:latin typeface="Comic Sans MS" panose="030F0702030302020204" pitchFamily="66" charset="0"/>
            </a:endParaRPr>
          </a:p>
          <a:p>
            <a:pPr marL="533400" indent="-533400" algn="just" eaLnBrk="1" hangingPunct="1">
              <a:buFont typeface="Wingdings" panose="05000000000000000000" pitchFamily="2" charset="2"/>
              <a:buNone/>
            </a:pPr>
            <a:endParaRPr lang="zh-CN" altLang="en-US" sz="2400" dirty="0" smtClean="0">
              <a:latin typeface="Comic Sans MS" panose="030F0702030302020204" pitchFamily="66" charset="0"/>
              <a:ea typeface="Arial Unicode MS" panose="020B0604020202020204" pitchFamily="34" charset="-122"/>
              <a:cs typeface="Arial Unicode MS" panose="020B0604020202020204" pitchFamily="34" charset="-122"/>
            </a:endParaRPr>
          </a:p>
          <a:p>
            <a:pPr marL="952500" lvl="1" indent="-457200" eaLnBrk="1" hangingPunct="1"/>
            <a:r>
              <a:rPr lang="en-US" altLang="zh-CN" dirty="0" smtClean="0">
                <a:latin typeface="Comic Sans MS" panose="030F0702030302020204" pitchFamily="66" charset="0"/>
                <a:ea typeface="Arial Unicode MS" panose="020B0604020202020204" pitchFamily="34" charset="-122"/>
                <a:cs typeface="Arial Unicode MS" panose="020B0604020202020204" pitchFamily="34" charset="-122"/>
              </a:rPr>
              <a:t>P1</a:t>
            </a:r>
            <a:r>
              <a:rPr lang="zh-CN" altLang="en-US" dirty="0" smtClean="0">
                <a:latin typeface="Comic Sans MS" panose="030F0702030302020204" pitchFamily="66" charset="0"/>
                <a:ea typeface="Arial Unicode MS" panose="020B0604020202020204" pitchFamily="34" charset="-122"/>
                <a:cs typeface="Arial Unicode MS" panose="020B0604020202020204" pitchFamily="34" charset="-122"/>
              </a:rPr>
              <a:t>：</a:t>
            </a:r>
            <a:r>
              <a:rPr lang="zh-CN" altLang="en-US" dirty="0" smtClean="0">
                <a:latin typeface="Comic Sans MS" panose="030F0702030302020204" pitchFamily="66" charset="0"/>
              </a:rPr>
              <a:t> </a:t>
            </a:r>
            <a:r>
              <a:rPr lang="en-US" altLang="zh-CN" dirty="0" smtClean="0">
                <a:latin typeface="Comic Sans MS" panose="030F0702030302020204" pitchFamily="66" charset="0"/>
              </a:rPr>
              <a:t>A</a:t>
            </a:r>
            <a:r>
              <a:rPr lang="zh-CN" altLang="en-US" dirty="0" smtClean="0">
                <a:latin typeface="Comic Sans MS" panose="030F0702030302020204" pitchFamily="66" charset="0"/>
              </a:rPr>
              <a:t>＝</a:t>
            </a:r>
            <a:r>
              <a:rPr lang="en-US" altLang="zh-CN" dirty="0" smtClean="0">
                <a:latin typeface="Comic Sans MS" panose="030F0702030302020204" pitchFamily="66" charset="0"/>
              </a:rPr>
              <a:t>B+C</a:t>
            </a:r>
            <a:endParaRPr lang="en-US" altLang="zh-CN" dirty="0" smtClean="0">
              <a:latin typeface="Comic Sans MS" panose="030F0702030302020204" pitchFamily="66" charset="0"/>
            </a:endParaRPr>
          </a:p>
          <a:p>
            <a:pPr marL="952500" lvl="1" indent="-457200" eaLnBrk="1" hangingPunct="1"/>
            <a:r>
              <a:rPr lang="en-US" altLang="zh-CN" dirty="0" smtClean="0">
                <a:latin typeface="Comic Sans MS" panose="030F0702030302020204" pitchFamily="66" charset="0"/>
              </a:rPr>
              <a:t>P2</a:t>
            </a:r>
            <a:r>
              <a:rPr lang="zh-CN" altLang="en-US" dirty="0" smtClean="0">
                <a:latin typeface="Comic Sans MS" panose="030F0702030302020204" pitchFamily="66" charset="0"/>
              </a:rPr>
              <a:t>： </a:t>
            </a:r>
            <a:r>
              <a:rPr lang="en-US" altLang="zh-CN" dirty="0" smtClean="0">
                <a:latin typeface="Comic Sans MS" panose="030F0702030302020204" pitchFamily="66" charset="0"/>
              </a:rPr>
              <a:t>A</a:t>
            </a:r>
            <a:r>
              <a:rPr lang="zh-CN" altLang="en-US" dirty="0" smtClean="0">
                <a:latin typeface="Comic Sans MS" panose="030F0702030302020204" pitchFamily="66" charset="0"/>
              </a:rPr>
              <a:t>＝</a:t>
            </a:r>
            <a:r>
              <a:rPr lang="en-US" altLang="zh-CN" dirty="0" smtClean="0">
                <a:latin typeface="Comic Sans MS" panose="030F0702030302020204" pitchFamily="66" charset="0"/>
              </a:rPr>
              <a:t>D×E</a:t>
            </a:r>
            <a:endParaRPr lang="en-US" altLang="zh-CN" dirty="0" smtClean="0">
              <a:latin typeface="Comic Sans MS" panose="030F0702030302020204" pitchFamily="66" charset="0"/>
            </a:endParaRPr>
          </a:p>
          <a:p>
            <a:pPr marL="1752600" lvl="3" indent="-381000" algn="just" eaLnBrk="1" hangingPunct="1"/>
            <a:r>
              <a:rPr lang="zh-CN" altLang="en-US" dirty="0" smtClean="0">
                <a:latin typeface="Comic Sans MS" panose="030F0702030302020204" pitchFamily="66" charset="0"/>
              </a:rPr>
              <a:t>为保证语义正确性，必须保证</a:t>
            </a:r>
            <a:r>
              <a:rPr lang="en-US" altLang="zh-CN" dirty="0" smtClean="0">
                <a:solidFill>
                  <a:srgbClr val="FF0000"/>
                </a:solidFill>
                <a:latin typeface="Comic Sans MS" panose="030F0702030302020204" pitchFamily="66" charset="0"/>
              </a:rPr>
              <a:t>P1</a:t>
            </a:r>
            <a:r>
              <a:rPr lang="zh-CN" altLang="en-US" dirty="0" smtClean="0">
                <a:solidFill>
                  <a:srgbClr val="FF0000"/>
                </a:solidFill>
                <a:latin typeface="Comic Sans MS" panose="030F0702030302020204" pitchFamily="66" charset="0"/>
              </a:rPr>
              <a:t>先写入</a:t>
            </a:r>
            <a:r>
              <a:rPr lang="en-US" altLang="zh-CN" dirty="0" smtClean="0">
                <a:solidFill>
                  <a:srgbClr val="FF0000"/>
                </a:solidFill>
                <a:latin typeface="Comic Sans MS" panose="030F0702030302020204" pitchFamily="66" charset="0"/>
              </a:rPr>
              <a:t>A</a:t>
            </a:r>
            <a:r>
              <a:rPr lang="zh-CN" altLang="en-US" dirty="0" smtClean="0">
                <a:latin typeface="Comic Sans MS" panose="030F0702030302020204" pitchFamily="66" charset="0"/>
              </a:rPr>
              <a:t>，然后允许</a:t>
            </a:r>
            <a:r>
              <a:rPr lang="en-US" altLang="zh-CN" dirty="0" smtClean="0">
                <a:solidFill>
                  <a:srgbClr val="FF0000"/>
                </a:solidFill>
                <a:latin typeface="Comic Sans MS" panose="030F0702030302020204" pitchFamily="66" charset="0"/>
              </a:rPr>
              <a:t>P2</a:t>
            </a:r>
            <a:r>
              <a:rPr lang="zh-CN" altLang="en-US" dirty="0" smtClean="0">
                <a:solidFill>
                  <a:srgbClr val="FF0000"/>
                </a:solidFill>
                <a:latin typeface="Comic Sans MS" panose="030F0702030302020204" pitchFamily="66" charset="0"/>
              </a:rPr>
              <a:t>再写入</a:t>
            </a:r>
            <a:r>
              <a:rPr lang="en-US" altLang="zh-CN" dirty="0" smtClean="0">
                <a:solidFill>
                  <a:srgbClr val="FF0000"/>
                </a:solidFill>
                <a:latin typeface="Comic Sans MS" panose="030F0702030302020204" pitchFamily="66" charset="0"/>
              </a:rPr>
              <a:t>A</a:t>
            </a:r>
            <a:r>
              <a:rPr lang="zh-CN" altLang="en-US" dirty="0" smtClean="0">
                <a:latin typeface="Comic Sans MS" panose="030F0702030302020204" pitchFamily="66" charset="0"/>
              </a:rPr>
              <a:t>。</a:t>
            </a:r>
            <a:endParaRPr lang="zh-CN" altLang="en-US" dirty="0" smtClean="0">
              <a:latin typeface="Comic Sans MS" panose="030F0702030302020204" pitchFamily="66" charset="0"/>
            </a:endParaRPr>
          </a:p>
          <a:p>
            <a:pPr marL="533400" indent="-533400" algn="just" eaLnBrk="1" hangingPunct="1">
              <a:buNone/>
            </a:pPr>
            <a:endParaRPr lang="zh-CN" altLang="en-US" sz="2000" dirty="0" smtClean="0">
              <a:latin typeface="Comic Sans MS" panose="030F0702030302020204" pitchFamily="66" charset="0"/>
            </a:endParaRP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2658" name="Rectangle 2"/>
          <p:cNvSpPr>
            <a:spLocks noGrp="1" noChangeArrowheads="1"/>
          </p:cNvSpPr>
          <p:nvPr>
            <p:ph type="title"/>
          </p:nvPr>
        </p:nvSpPr>
        <p:spPr>
          <a:xfrm>
            <a:off x="500034" y="500042"/>
            <a:ext cx="7848600" cy="490522"/>
          </a:xfrm>
        </p:spPr>
        <p:txBody>
          <a:bodyPr>
            <a:normAutofit fontScale="90000"/>
          </a:bodyPr>
          <a:lstStyle/>
          <a:p>
            <a:r>
              <a:rPr lang="zh-CN" altLang="en-US" sz="4400" dirty="0"/>
              <a:t> 并行算法的表达</a:t>
            </a:r>
            <a:endParaRPr lang="zh-CN" altLang="en-US" sz="4400" dirty="0"/>
          </a:p>
        </p:txBody>
      </p:sp>
      <p:sp>
        <p:nvSpPr>
          <p:cNvPr id="582659" name="Rectangle 3"/>
          <p:cNvSpPr>
            <a:spLocks noGrp="1" noChangeArrowheads="1"/>
          </p:cNvSpPr>
          <p:nvPr>
            <p:ph type="body" idx="1"/>
          </p:nvPr>
        </p:nvSpPr>
        <p:spPr>
          <a:xfrm>
            <a:off x="285720" y="1357298"/>
            <a:ext cx="8607455" cy="4627577"/>
          </a:xfrm>
        </p:spPr>
        <p:txBody>
          <a:bodyPr>
            <a:normAutofit fontScale="92500" lnSpcReduction="10000"/>
          </a:bodyPr>
          <a:lstStyle/>
          <a:p>
            <a:r>
              <a:rPr lang="zh-CN" altLang="en-US" sz="3200" dirty="0"/>
              <a:t>描述语言</a:t>
            </a:r>
            <a:endParaRPr lang="zh-CN" altLang="en-US" sz="3200" dirty="0"/>
          </a:p>
          <a:p>
            <a:pPr lvl="1"/>
            <a:r>
              <a:rPr lang="zh-CN" altLang="en-US" sz="2400" dirty="0"/>
              <a:t>可以使用类</a:t>
            </a:r>
            <a:r>
              <a:rPr lang="en-US" altLang="zh-CN" sz="2400" dirty="0" err="1"/>
              <a:t>Algol</a:t>
            </a:r>
            <a:r>
              <a:rPr lang="zh-CN" altLang="en-US" sz="2400" dirty="0"/>
              <a:t>、类</a:t>
            </a:r>
            <a:r>
              <a:rPr lang="en-US" altLang="zh-CN" sz="2400" dirty="0"/>
              <a:t>Pascal</a:t>
            </a:r>
            <a:r>
              <a:rPr lang="zh-CN" altLang="en-US" sz="2400" dirty="0"/>
              <a:t>等；</a:t>
            </a:r>
            <a:endParaRPr lang="zh-CN" altLang="en-US" sz="2400" dirty="0"/>
          </a:p>
          <a:p>
            <a:pPr lvl="1"/>
            <a:r>
              <a:rPr lang="zh-CN" altLang="en-US" sz="2400" dirty="0"/>
              <a:t>在描述语言中引入并行语句。</a:t>
            </a:r>
            <a:endParaRPr lang="zh-CN" altLang="en-US" sz="2400" dirty="0"/>
          </a:p>
          <a:p>
            <a:r>
              <a:rPr lang="zh-CN" altLang="en-US" sz="3200" dirty="0"/>
              <a:t>并行语句示例</a:t>
            </a:r>
            <a:endParaRPr lang="zh-CN" altLang="en-US" sz="3200" dirty="0"/>
          </a:p>
          <a:p>
            <a:pPr lvl="1"/>
            <a:r>
              <a:rPr lang="en-US" altLang="zh-CN" sz="2400" dirty="0"/>
              <a:t>Par-do</a:t>
            </a:r>
            <a:r>
              <a:rPr lang="zh-CN" altLang="en-US" sz="2400" dirty="0"/>
              <a:t>语句</a:t>
            </a:r>
            <a:endParaRPr lang="zh-CN" altLang="en-US" sz="2400" dirty="0"/>
          </a:p>
          <a:p>
            <a:pPr lvl="1">
              <a:buFont typeface="Wingdings" panose="05000000000000000000" pitchFamily="2" charset="2"/>
              <a:buNone/>
            </a:pPr>
            <a:r>
              <a:rPr lang="zh-CN" altLang="en-US" sz="2400" dirty="0"/>
              <a:t>          </a:t>
            </a:r>
            <a:r>
              <a:rPr lang="en-US" altLang="zh-CN" sz="1800" dirty="0"/>
              <a:t>for </a:t>
            </a:r>
            <a:r>
              <a:rPr lang="en-US" altLang="zh-CN" sz="1800" dirty="0" err="1"/>
              <a:t>i</a:t>
            </a:r>
            <a:r>
              <a:rPr lang="en-US" altLang="zh-CN" sz="1800" dirty="0"/>
              <a:t>=1 to n par-do</a:t>
            </a:r>
            <a:endParaRPr lang="en-US" altLang="zh-CN" sz="1800" dirty="0"/>
          </a:p>
          <a:p>
            <a:pPr lvl="1">
              <a:buFont typeface="Wingdings" panose="05000000000000000000" pitchFamily="2" charset="2"/>
              <a:buNone/>
            </a:pPr>
            <a:r>
              <a:rPr lang="en-US" altLang="zh-CN" sz="1800" dirty="0"/>
              <a:t>                    </a:t>
            </a:r>
            <a:r>
              <a:rPr lang="en-US" altLang="zh-CN" sz="1800" dirty="0">
                <a:latin typeface="Arial" panose="020B0604020202020204"/>
              </a:rPr>
              <a:t>……</a:t>
            </a:r>
            <a:endParaRPr lang="en-US" altLang="zh-CN" sz="1800" dirty="0"/>
          </a:p>
          <a:p>
            <a:pPr lvl="1">
              <a:buFont typeface="Wingdings" panose="05000000000000000000" pitchFamily="2" charset="2"/>
              <a:buNone/>
            </a:pPr>
            <a:r>
              <a:rPr lang="en-US" altLang="zh-CN" sz="1800" dirty="0"/>
              <a:t>            end for</a:t>
            </a:r>
            <a:endParaRPr lang="en-US" altLang="zh-CN" sz="2400" dirty="0"/>
          </a:p>
          <a:p>
            <a:pPr lvl="1"/>
            <a:r>
              <a:rPr lang="en-US" altLang="zh-CN" sz="2400" dirty="0"/>
              <a:t>for all</a:t>
            </a:r>
            <a:r>
              <a:rPr lang="zh-CN" altLang="en-US" sz="2400" dirty="0"/>
              <a:t>语句</a:t>
            </a:r>
            <a:endParaRPr lang="zh-CN" altLang="en-US" sz="2400" dirty="0"/>
          </a:p>
          <a:p>
            <a:pPr lvl="1">
              <a:buFont typeface="Wingdings" panose="05000000000000000000" pitchFamily="2" charset="2"/>
              <a:buNone/>
            </a:pPr>
            <a:r>
              <a:rPr lang="zh-CN" altLang="en-US" sz="1800" dirty="0"/>
              <a:t>             </a:t>
            </a:r>
            <a:r>
              <a:rPr lang="en-US" altLang="zh-CN" sz="1800" dirty="0"/>
              <a:t>for all Pi, where 0</a:t>
            </a:r>
            <a:r>
              <a:rPr lang="en-US" altLang="zh-CN" sz="1800" dirty="0">
                <a:latin typeface="华文中宋" panose="02010600040101010101" pitchFamily="2" charset="-122"/>
                <a:ea typeface="华文中宋" panose="02010600040101010101" pitchFamily="2" charset="-122"/>
              </a:rPr>
              <a:t>≤i≤k</a:t>
            </a:r>
            <a:endParaRPr lang="en-US" altLang="zh-CN" sz="1800" dirty="0">
              <a:latin typeface="华文中宋" panose="02010600040101010101" pitchFamily="2" charset="-122"/>
              <a:ea typeface="华文中宋" panose="02010600040101010101" pitchFamily="2" charset="-122"/>
            </a:endParaRPr>
          </a:p>
          <a:p>
            <a:pPr lvl="1">
              <a:buFont typeface="Wingdings" panose="05000000000000000000" pitchFamily="2" charset="2"/>
              <a:buNone/>
            </a:pPr>
            <a:r>
              <a:rPr lang="en-US" altLang="zh-CN" sz="1800" dirty="0"/>
              <a:t>               </a:t>
            </a:r>
            <a:r>
              <a:rPr lang="en-US" altLang="zh-CN" sz="1800" dirty="0">
                <a:latin typeface="Arial" panose="020B0604020202020204"/>
              </a:rPr>
              <a:t>……</a:t>
            </a:r>
            <a:endParaRPr lang="en-US" altLang="zh-CN" sz="1800" dirty="0"/>
          </a:p>
          <a:p>
            <a:pPr lvl="1">
              <a:buFont typeface="Wingdings" panose="05000000000000000000" pitchFamily="2" charset="2"/>
              <a:buNone/>
            </a:pPr>
            <a:r>
              <a:rPr lang="en-US" altLang="zh-CN" sz="1800" dirty="0"/>
              <a:t>             end for         </a:t>
            </a:r>
            <a:endParaRPr lang="en-US" altLang="zh-CN" sz="1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265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8265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8265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8265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82659">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82659">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82659">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82659">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82659">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82659">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82659">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8265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2659"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706" name="Rectangle 2"/>
          <p:cNvSpPr>
            <a:spLocks noGrp="1" noChangeArrowheads="1"/>
          </p:cNvSpPr>
          <p:nvPr>
            <p:ph type="title"/>
          </p:nvPr>
        </p:nvSpPr>
        <p:spPr>
          <a:xfrm>
            <a:off x="539750" y="509586"/>
            <a:ext cx="7848600" cy="561960"/>
          </a:xfrm>
        </p:spPr>
        <p:txBody>
          <a:bodyPr>
            <a:normAutofit fontScale="90000"/>
          </a:bodyPr>
          <a:lstStyle/>
          <a:p>
            <a:r>
              <a:rPr lang="zh-CN" altLang="en-US" sz="4400" dirty="0"/>
              <a:t> 并行算法的复杂性度量</a:t>
            </a:r>
            <a:endParaRPr lang="en-US" altLang="zh-CN" sz="4400" dirty="0"/>
          </a:p>
        </p:txBody>
      </p:sp>
      <p:sp>
        <p:nvSpPr>
          <p:cNvPr id="584707" name="Rectangle 3"/>
          <p:cNvSpPr>
            <a:spLocks noGrp="1" noChangeArrowheads="1"/>
          </p:cNvSpPr>
          <p:nvPr>
            <p:ph type="body" idx="1"/>
          </p:nvPr>
        </p:nvSpPr>
        <p:spPr>
          <a:xfrm>
            <a:off x="609600" y="1557338"/>
            <a:ext cx="8283575" cy="4572000"/>
          </a:xfrm>
        </p:spPr>
        <p:txBody>
          <a:bodyPr/>
          <a:lstStyle/>
          <a:p>
            <a:pPr>
              <a:lnSpc>
                <a:spcPct val="90000"/>
              </a:lnSpc>
            </a:pPr>
            <a:r>
              <a:rPr lang="zh-CN" altLang="en-US" sz="3200" dirty="0"/>
              <a:t>串行算法的复杂性度量</a:t>
            </a:r>
            <a:endParaRPr lang="zh-CN" altLang="en-US" sz="3200" dirty="0"/>
          </a:p>
          <a:p>
            <a:pPr lvl="1">
              <a:lnSpc>
                <a:spcPct val="90000"/>
              </a:lnSpc>
            </a:pPr>
            <a:r>
              <a:rPr lang="zh-CN" altLang="en-US" sz="2400" dirty="0"/>
              <a:t>最坏情况下的复杂度</a:t>
            </a:r>
            <a:r>
              <a:rPr lang="en-US" altLang="zh-CN" sz="2400" dirty="0"/>
              <a:t>(Worst-CASE Complexity)</a:t>
            </a:r>
            <a:endParaRPr lang="en-US" altLang="zh-CN" sz="2400" dirty="0"/>
          </a:p>
          <a:p>
            <a:pPr lvl="1">
              <a:lnSpc>
                <a:spcPct val="90000"/>
              </a:lnSpc>
            </a:pPr>
            <a:r>
              <a:rPr lang="zh-CN" altLang="en-US" sz="2400" dirty="0"/>
              <a:t>期望复杂度</a:t>
            </a:r>
            <a:r>
              <a:rPr lang="en-US" altLang="zh-CN" sz="2400" dirty="0"/>
              <a:t>(Expected Complexity)</a:t>
            </a:r>
            <a:endParaRPr lang="en-US" altLang="zh-CN" sz="2400" dirty="0"/>
          </a:p>
          <a:p>
            <a:pPr>
              <a:lnSpc>
                <a:spcPct val="90000"/>
              </a:lnSpc>
            </a:pPr>
            <a:r>
              <a:rPr lang="zh-CN" altLang="en-US" sz="3200" dirty="0"/>
              <a:t>并行算法的几个复杂性度量指标</a:t>
            </a:r>
            <a:endParaRPr lang="zh-CN" altLang="en-US" sz="3200" dirty="0"/>
          </a:p>
          <a:p>
            <a:pPr lvl="1">
              <a:lnSpc>
                <a:spcPct val="90000"/>
              </a:lnSpc>
            </a:pPr>
            <a:r>
              <a:rPr lang="zh-CN" altLang="en-US" sz="2400" dirty="0"/>
              <a:t>运行时间</a:t>
            </a:r>
            <a:r>
              <a:rPr lang="en-US" altLang="zh-CN" sz="2400" dirty="0"/>
              <a:t>t(n):</a:t>
            </a:r>
            <a:r>
              <a:rPr lang="zh-CN" altLang="en-US" sz="2400" dirty="0"/>
              <a:t>包含计算时间和通讯时间，分别用计算时间步和选路时间步作单位。</a:t>
            </a:r>
            <a:r>
              <a:rPr lang="en-US" altLang="zh-CN" sz="2400" dirty="0"/>
              <a:t>n</a:t>
            </a:r>
            <a:r>
              <a:rPr lang="zh-CN" altLang="en-US" sz="2400" dirty="0"/>
              <a:t>为问题实例的输入规模。</a:t>
            </a:r>
            <a:endParaRPr lang="zh-CN" altLang="en-US" sz="2400" dirty="0"/>
          </a:p>
          <a:p>
            <a:pPr lvl="1">
              <a:lnSpc>
                <a:spcPct val="90000"/>
              </a:lnSpc>
            </a:pPr>
            <a:r>
              <a:rPr lang="zh-CN" altLang="en-US" sz="2400" dirty="0"/>
              <a:t>处理器数</a:t>
            </a:r>
            <a:r>
              <a:rPr lang="en-US" altLang="zh-CN" sz="2400" dirty="0"/>
              <a:t>p(n)</a:t>
            </a:r>
            <a:endParaRPr lang="en-US" altLang="zh-CN" sz="2400" dirty="0"/>
          </a:p>
          <a:p>
            <a:pPr lvl="1">
              <a:lnSpc>
                <a:spcPct val="90000"/>
              </a:lnSpc>
            </a:pPr>
            <a:r>
              <a:rPr lang="zh-CN" altLang="en-US" sz="2400" dirty="0"/>
              <a:t>并行算法成本</a:t>
            </a:r>
            <a:r>
              <a:rPr lang="en-US" altLang="zh-CN" sz="2400" dirty="0"/>
              <a:t>c(n): c(n)=t(n)p(n)</a:t>
            </a:r>
            <a:endParaRPr lang="en-US" altLang="zh-CN" sz="2400" dirty="0"/>
          </a:p>
          <a:p>
            <a:pPr lvl="1">
              <a:lnSpc>
                <a:spcPct val="90000"/>
              </a:lnSpc>
            </a:pPr>
            <a:r>
              <a:rPr lang="zh-CN" altLang="en-US" sz="2400" dirty="0"/>
              <a:t>总运算量</a:t>
            </a:r>
            <a:r>
              <a:rPr lang="en-US" altLang="zh-CN" sz="2400" dirty="0"/>
              <a:t>W(n): </a:t>
            </a:r>
            <a:r>
              <a:rPr lang="zh-CN" altLang="en-US" sz="2400" dirty="0"/>
              <a:t>并行算法求解问题时所完成的总的操作步数。</a:t>
            </a:r>
            <a:endParaRPr lang="zh-CN" altLang="en-US" sz="2400" dirty="0"/>
          </a:p>
          <a:p>
            <a:pPr lvl="1">
              <a:lnSpc>
                <a:spcPct val="90000"/>
              </a:lnSpc>
              <a:buFont typeface="Wingdings" panose="05000000000000000000" pitchFamily="2" charset="2"/>
              <a:buNone/>
            </a:pPr>
            <a:r>
              <a:rPr lang="zh-CN" altLang="en-US" sz="1800" dirty="0"/>
              <a:t>    </a:t>
            </a:r>
            <a:endParaRPr lang="en-US" altLang="zh-CN" sz="1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470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8470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8470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8470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84707">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84707">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84707">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84707">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8470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4707" grpId="0" build="p"/>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7298</Words>
  <Application>WPS 演示</Application>
  <PresentationFormat>全屏显示(4:3)</PresentationFormat>
  <Paragraphs>626</Paragraphs>
  <Slides>63</Slides>
  <Notes>13</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21</vt:i4>
      </vt:variant>
      <vt:variant>
        <vt:lpstr>幻灯片标题</vt:lpstr>
      </vt:variant>
      <vt:variant>
        <vt:i4>63</vt:i4>
      </vt:variant>
    </vt:vector>
  </HeadingPairs>
  <TitlesOfParts>
    <vt:vector size="100" baseType="lpstr">
      <vt:lpstr>Arial</vt:lpstr>
      <vt:lpstr>宋体</vt:lpstr>
      <vt:lpstr>Wingdings</vt:lpstr>
      <vt:lpstr>Comic Sans MS</vt:lpstr>
      <vt:lpstr>Arial Unicode MS</vt:lpstr>
      <vt:lpstr>Wingdings</vt:lpstr>
      <vt:lpstr>Wingdings 3</vt:lpstr>
      <vt:lpstr>Arial</vt:lpstr>
      <vt:lpstr>华文中宋</vt:lpstr>
      <vt:lpstr>Calibri</vt:lpstr>
      <vt:lpstr>微软雅黑</vt:lpstr>
      <vt:lpstr>华文新魏</vt:lpstr>
      <vt:lpstr>Tahoma</vt:lpstr>
      <vt:lpstr>华文行楷</vt:lpstr>
      <vt:lpstr>Malgun Gothic</vt:lpstr>
      <vt:lpstr>Office 主题</vt:lpstr>
      <vt:lpstr>Equation.3</vt:lpstr>
      <vt:lpstr>Equation.3</vt:lpstr>
      <vt:lpstr>Equation.3</vt:lpstr>
      <vt:lpstr>Equation.3</vt:lpstr>
      <vt:lpstr>Equation.3</vt:lpstr>
      <vt:lpstr>Equation.3</vt:lpstr>
      <vt:lpstr>Equation.3</vt:lpstr>
      <vt:lpstr>Equation.3</vt:lpstr>
      <vt:lpstr>Equation.3</vt:lpstr>
      <vt:lpstr>Visio.Drawing.11</vt:lpstr>
      <vt:lpstr>Visio.Drawing.11</vt:lpstr>
      <vt:lpstr>Equation.3</vt:lpstr>
      <vt:lpstr>Visio.Drawing.11</vt:lpstr>
      <vt:lpstr>Visio.Drawing.11</vt:lpstr>
      <vt:lpstr>Equation.3</vt:lpstr>
      <vt:lpstr>Equation.3</vt:lpstr>
      <vt:lpstr>Visio.Drawing.11</vt:lpstr>
      <vt:lpstr>Visio.Drawing.11</vt:lpstr>
      <vt:lpstr>Visio.Drawing.11</vt:lpstr>
      <vt:lpstr>Equation.3</vt:lpstr>
      <vt:lpstr>Equation.3</vt:lpstr>
      <vt:lpstr>PowerPoint 演示文稿</vt:lpstr>
      <vt:lpstr>并行算法概念 </vt:lpstr>
      <vt:lpstr>并行算法的定义和分类</vt:lpstr>
      <vt:lpstr>相关性与可并行化</vt:lpstr>
      <vt:lpstr>相关性与可并行化</vt:lpstr>
      <vt:lpstr>相关性与可并行化</vt:lpstr>
      <vt:lpstr>相关性与可并行化</vt:lpstr>
      <vt:lpstr> 并行算法的表达</vt:lpstr>
      <vt:lpstr> 并行算法的复杂性度量</vt:lpstr>
      <vt:lpstr> 并行算法的复杂性度量</vt:lpstr>
      <vt:lpstr>并行算法的WT表示</vt:lpstr>
      <vt:lpstr>并行算法的WT表示</vt:lpstr>
      <vt:lpstr>并行算法的同步</vt:lpstr>
      <vt:lpstr>并行算法的通讯</vt:lpstr>
      <vt:lpstr>并行算法的通讯</vt:lpstr>
      <vt:lpstr>并行算法的通讯</vt:lpstr>
      <vt:lpstr>并行程序开发方法</vt:lpstr>
      <vt:lpstr>并行程序开发策略</vt:lpstr>
      <vt:lpstr>并行编程模式</vt:lpstr>
      <vt:lpstr>主-从式（Master-Slave）</vt:lpstr>
      <vt:lpstr>单程序多数据流（SPMD）</vt:lpstr>
      <vt:lpstr>数据流水线（Data Pipelining）</vt:lpstr>
      <vt:lpstr>分治策略（Divide and Conquer）</vt:lpstr>
      <vt:lpstr>并行应用编程过程－PCAM</vt:lpstr>
      <vt:lpstr> PCAM设计过程</vt:lpstr>
      <vt:lpstr> 划分方法描述</vt:lpstr>
      <vt:lpstr>域分解 </vt:lpstr>
      <vt:lpstr>域分解 </vt:lpstr>
      <vt:lpstr>域分解 </vt:lpstr>
      <vt:lpstr> 均匀划分技术</vt:lpstr>
      <vt:lpstr> 均匀划分技术</vt:lpstr>
      <vt:lpstr>功能分解 </vt:lpstr>
      <vt:lpstr>功能分解 </vt:lpstr>
      <vt:lpstr>划分判据 </vt:lpstr>
      <vt:lpstr> 通讯方法描述</vt:lpstr>
      <vt:lpstr> 四种通讯模式</vt:lpstr>
      <vt:lpstr>局部通讯</vt:lpstr>
      <vt:lpstr>全局通讯</vt:lpstr>
      <vt:lpstr>PowerPoint 演示文稿</vt:lpstr>
      <vt:lpstr>结构化通讯</vt:lpstr>
      <vt:lpstr>非结构化通讯</vt:lpstr>
      <vt:lpstr>通讯判据 </vt:lpstr>
      <vt:lpstr>组合方法描述 </vt:lpstr>
      <vt:lpstr>表面-容积效应</vt:lpstr>
      <vt:lpstr>重复计算</vt:lpstr>
      <vt:lpstr>重复计算</vt:lpstr>
      <vt:lpstr>重复计算</vt:lpstr>
      <vt:lpstr>组合判据 </vt:lpstr>
      <vt:lpstr>映射方法描述 </vt:lpstr>
      <vt:lpstr>负载平衡算法 </vt:lpstr>
      <vt:lpstr>任务调度算法 </vt:lpstr>
      <vt:lpstr>映射判据 </vt:lpstr>
      <vt:lpstr>小 结 </vt:lpstr>
      <vt:lpstr>并行程序设计模型</vt:lpstr>
      <vt:lpstr>并行程序设计模型</vt:lpstr>
      <vt:lpstr>数据并行（Data Parallel）</vt:lpstr>
      <vt:lpstr>数据并行（Data Parallel）</vt:lpstr>
      <vt:lpstr>PowerPoint 演示文稿</vt:lpstr>
      <vt:lpstr>消息传递（Message Passing）</vt:lpstr>
      <vt:lpstr>消息传递（Message Passing）</vt:lpstr>
      <vt:lpstr>PowerPoint 演示文稿</vt:lpstr>
      <vt:lpstr>PowerPoint 演示文稿</vt:lpstr>
      <vt:lpstr>共享变量（Shared Variable）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zth</dc:creator>
  <cp:lastModifiedBy>yunlan</cp:lastModifiedBy>
  <cp:revision>329</cp:revision>
  <dcterms:created xsi:type="dcterms:W3CDTF">2013-08-31T06:22:00Z</dcterms:created>
  <dcterms:modified xsi:type="dcterms:W3CDTF">2018-12-06T14:19:46Z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2052-11.1.0.8002</vt:lpwstr>
  </property>
</Properties>
</file>