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41"/>
  </p:handoutMasterIdLst>
  <p:sldIdLst>
    <p:sldId id="311" r:id="rId3"/>
    <p:sldId id="436" r:id="rId4"/>
    <p:sldId id="437" r:id="rId5"/>
    <p:sldId id="477" r:id="rId6"/>
    <p:sldId id="439" r:id="rId7"/>
    <p:sldId id="440" r:id="rId8"/>
    <p:sldId id="441" r:id="rId9"/>
    <p:sldId id="479" r:id="rId10"/>
    <p:sldId id="484" r:id="rId11"/>
    <p:sldId id="485" r:id="rId13"/>
    <p:sldId id="486" r:id="rId14"/>
    <p:sldId id="451" r:id="rId15"/>
    <p:sldId id="487" r:id="rId16"/>
    <p:sldId id="488" r:id="rId17"/>
    <p:sldId id="489" r:id="rId18"/>
    <p:sldId id="455" r:id="rId19"/>
    <p:sldId id="456" r:id="rId20"/>
    <p:sldId id="490" r:id="rId21"/>
    <p:sldId id="458" r:id="rId22"/>
    <p:sldId id="491" r:id="rId23"/>
    <p:sldId id="459" r:id="rId24"/>
    <p:sldId id="493" r:id="rId25"/>
    <p:sldId id="460" r:id="rId26"/>
    <p:sldId id="461" r:id="rId27"/>
    <p:sldId id="492" r:id="rId28"/>
    <p:sldId id="494" r:id="rId29"/>
    <p:sldId id="464" r:id="rId30"/>
    <p:sldId id="466" r:id="rId31"/>
    <p:sldId id="467" r:id="rId32"/>
    <p:sldId id="468" r:id="rId33"/>
    <p:sldId id="495" r:id="rId34"/>
    <p:sldId id="470" r:id="rId35"/>
    <p:sldId id="472" r:id="rId36"/>
    <p:sldId id="473" r:id="rId37"/>
    <p:sldId id="474" r:id="rId38"/>
    <p:sldId id="475" r:id="rId39"/>
    <p:sldId id="476"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831" autoAdjust="0"/>
    <p:restoredTop sz="84412" autoAdjust="0"/>
  </p:normalViewPr>
  <p:slideViewPr>
    <p:cSldViewPr>
      <p:cViewPr>
        <p:scale>
          <a:sx n="70" d="100"/>
          <a:sy n="70" d="100"/>
        </p:scale>
        <p:origin x="-2094" y="-570"/>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84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ltLang="zh-CN" sz="1800" dirty="0" smtClean="0"/>
              <a:t>APRAM</a:t>
            </a:r>
            <a:r>
              <a:rPr lang="zh-CN" altLang="en-US" sz="1800" dirty="0" smtClean="0"/>
              <a:t>模型中，计算由一系列用同步障碍语句分开的全局相（</a:t>
            </a:r>
            <a:r>
              <a:rPr lang="en-US" altLang="zh-CN" sz="1800" dirty="0" smtClean="0"/>
              <a:t>Global Phase</a:t>
            </a:r>
            <a:r>
              <a:rPr lang="zh-CN" altLang="en-US" sz="1800" dirty="0" smtClean="0"/>
              <a:t>）所组成。如下面的图。在全局相内，每个处理器异步的运行其局部的程序；每个局部程序中的最后一条指令是一条同步障碍指令，各处理器均可以异步的读取和写入全局存储器，但在同一个全局相中，不允许两个处理器访问同一单元。正是因为不同的处理器访问存储单元总是由同步障碍指令所分开，所以指令完成时间上的差异并不影响整个计算。 </a:t>
            </a:r>
            <a:endParaRPr lang="zh-CN" altLang="en-US" sz="1800" dirty="0" smtClean="0"/>
          </a:p>
          <a:p>
            <a:endParaRPr lang="zh-CN" altLang="en-US" dirty="0"/>
          </a:p>
        </p:txBody>
      </p:sp>
      <p:sp>
        <p:nvSpPr>
          <p:cNvPr id="4" name="灯片编号占位符 3"/>
          <p:cNvSpPr>
            <a:spLocks noGrp="1"/>
          </p:cNvSpPr>
          <p:nvPr>
            <p:ph type="sldNum" sz="quarter" idx="10"/>
          </p:nvPr>
        </p:nvSpPr>
        <p:spPr/>
        <p:txBody>
          <a:bodyPr/>
          <a:lstStyle/>
          <a:p>
            <a:fld id="{0AA29D1B-E0E9-4E3B-886D-F1E8C25A67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500066"/>
          </a:xfrm>
        </p:spPr>
        <p:txBody>
          <a:bodyPr>
            <a:normAutofit/>
          </a:bodyPr>
          <a:lstStyle>
            <a:lvl1pPr>
              <a:defRPr sz="3600" b="1">
                <a:solidFill>
                  <a:srgbClr val="00206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4282" y="1214422"/>
            <a:ext cx="8715436" cy="5000660"/>
          </a:xfrm>
        </p:spPr>
        <p:txBody>
          <a:bodyPr/>
          <a:lstStyle>
            <a:lvl1pPr>
              <a:defRPr>
                <a:solidFill>
                  <a:srgbClr val="0000FF"/>
                </a:solidFill>
              </a:defRPr>
            </a:lvl1pPr>
            <a:lvl2pPr>
              <a:buFont typeface="Arial" panose="020B0604020202020204" pitchFamily="34" charset="0"/>
              <a:buChar char="–"/>
              <a:defRPr/>
            </a:lvl2pPr>
            <a:lvl3pPr>
              <a:buFont typeface="Arial" panose="020B0604020202020204" pitchFamily="34" charset="0"/>
              <a:buChar char="–"/>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cxnSp>
        <p:nvCxnSpPr>
          <p:cNvPr id="9" name="直接连接符 8"/>
          <p:cNvCxnSpPr/>
          <p:nvPr userDrawn="1"/>
        </p:nvCxnSpPr>
        <p:spPr>
          <a:xfrm>
            <a:off x="0" y="1000108"/>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071546"/>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238B-5A1F-47EA-BB34-BC51B67E19BF}"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GIF"/><Relationship Id="rId1"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GIF"/><Relationship Id="rId1"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bsp-worldwide.org/implmnts/oxtool/bsplib.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r>
              <a:rPr lang="zh-CN" altLang="en-US" b="1" dirty="0" smtClean="0">
                <a:solidFill>
                  <a:srgbClr val="FF0000"/>
                </a:solidFill>
              </a:rPr>
              <a:t>并行计算模型</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APRAM</a:t>
            </a:r>
            <a:r>
              <a:rPr lang="zh-CN" altLang="en-US" dirty="0" smtClean="0"/>
              <a:t>模型中的时间计算</a:t>
            </a:r>
            <a:endParaRPr lang="zh-CN" altLang="en-US" dirty="0"/>
          </a:p>
        </p:txBody>
      </p:sp>
      <p:sp>
        <p:nvSpPr>
          <p:cNvPr id="3" name="内容占位符 2"/>
          <p:cNvSpPr>
            <a:spLocks noGrp="1"/>
          </p:cNvSpPr>
          <p:nvPr>
            <p:ph idx="1"/>
          </p:nvPr>
        </p:nvSpPr>
        <p:spPr>
          <a:xfrm>
            <a:off x="214282" y="1214422"/>
            <a:ext cx="8715436" cy="4143404"/>
          </a:xfrm>
        </p:spPr>
        <p:txBody>
          <a:bodyPr/>
          <a:lstStyle/>
          <a:p>
            <a:r>
              <a:rPr lang="zh-CN" altLang="en-US" sz="2000" dirty="0" smtClean="0"/>
              <a:t>假定局部操作为单位时间；</a:t>
            </a:r>
            <a:endParaRPr lang="en-US" altLang="zh-CN" sz="2000" dirty="0" smtClean="0"/>
          </a:p>
          <a:p>
            <a:r>
              <a:rPr lang="zh-CN" altLang="en-US" sz="2000" dirty="0" smtClean="0"/>
              <a:t>全局读</a:t>
            </a:r>
            <a:r>
              <a:rPr lang="en-US" altLang="zh-CN" sz="2000" dirty="0" smtClean="0"/>
              <a:t>/</a:t>
            </a:r>
            <a:r>
              <a:rPr lang="zh-CN" altLang="en-US" sz="2000" dirty="0" smtClean="0"/>
              <a:t>写时间为</a:t>
            </a:r>
            <a:r>
              <a:rPr lang="en-US" altLang="zh-CN" sz="2000" dirty="0" smtClean="0"/>
              <a:t>d</a:t>
            </a:r>
            <a:r>
              <a:rPr lang="zh-CN" altLang="en-US" sz="2000" dirty="0" smtClean="0"/>
              <a:t>，它定量化了通信延迟，代表读</a:t>
            </a:r>
            <a:r>
              <a:rPr lang="en-US" altLang="zh-CN" sz="2000" dirty="0" smtClean="0"/>
              <a:t>/</a:t>
            </a:r>
            <a:r>
              <a:rPr lang="zh-CN" altLang="en-US" sz="2000" dirty="0" smtClean="0"/>
              <a:t>写全局存储器的平均时间，</a:t>
            </a:r>
            <a:r>
              <a:rPr lang="en-US" altLang="zh-CN" sz="2000" dirty="0" smtClean="0"/>
              <a:t>d</a:t>
            </a:r>
            <a:r>
              <a:rPr lang="zh-CN" altLang="en-US" sz="2000" dirty="0" smtClean="0"/>
              <a:t>随计算机中的处理器增加而增加；</a:t>
            </a:r>
            <a:endParaRPr lang="en-US" altLang="zh-CN" sz="2000" dirty="0" smtClean="0"/>
          </a:p>
          <a:p>
            <a:r>
              <a:rPr lang="zh-CN" altLang="en-US" sz="2000" dirty="0" smtClean="0"/>
              <a:t>同步障碍指令的时间为</a:t>
            </a:r>
            <a:r>
              <a:rPr lang="en-US" altLang="zh-CN" sz="2000" dirty="0" smtClean="0"/>
              <a:t>B</a:t>
            </a:r>
            <a:r>
              <a:rPr lang="zh-CN" altLang="en-US" sz="2000" dirty="0" smtClean="0"/>
              <a:t>，它是处理器数</a:t>
            </a:r>
            <a:r>
              <a:rPr lang="en-US" altLang="zh-CN" sz="2000" dirty="0" smtClean="0"/>
              <a:t>p</a:t>
            </a:r>
            <a:r>
              <a:rPr lang="zh-CN" altLang="en-US" sz="2000" dirty="0" smtClean="0"/>
              <a:t>的非降函数</a:t>
            </a:r>
            <a:r>
              <a:rPr lang="en-US" altLang="zh-CN" sz="2000" dirty="0" smtClean="0"/>
              <a:t>B=B(p)</a:t>
            </a:r>
            <a:r>
              <a:rPr lang="zh-CN" altLang="en-US" sz="2000" dirty="0" smtClean="0"/>
              <a:t>。</a:t>
            </a:r>
            <a:endParaRPr lang="en-US" altLang="zh-CN" sz="2000" dirty="0" smtClean="0"/>
          </a:p>
          <a:p>
            <a:r>
              <a:rPr lang="zh-CN" altLang="en-US" sz="2000" dirty="0" smtClean="0"/>
              <a:t>在</a:t>
            </a:r>
            <a:r>
              <a:rPr lang="en-US" altLang="zh-CN" sz="2000" dirty="0" smtClean="0"/>
              <a:t>APRAM</a:t>
            </a:r>
            <a:r>
              <a:rPr lang="zh-CN" altLang="en-US" sz="2000" dirty="0" smtClean="0"/>
              <a:t>中假定上述参数服从如下的关系</a:t>
            </a:r>
            <a:r>
              <a:rPr lang="en-US" altLang="zh-CN" sz="2000" dirty="0" smtClean="0"/>
              <a:t>:</a:t>
            </a:r>
            <a:endParaRPr lang="en-US" altLang="zh-CN" sz="2000" dirty="0" smtClean="0"/>
          </a:p>
          <a:p>
            <a:endParaRPr lang="en-US" altLang="zh-CN" sz="2000" dirty="0" smtClean="0"/>
          </a:p>
          <a:p>
            <a:endParaRPr lang="en-US" altLang="zh-CN" sz="2000" dirty="0" smtClean="0"/>
          </a:p>
          <a:p>
            <a:r>
              <a:rPr lang="zh-CN" altLang="en-US" sz="2000" dirty="0" smtClean="0"/>
              <a:t>令</a:t>
            </a:r>
            <a:r>
              <a:rPr lang="en-US" altLang="zh-CN" sz="2000" dirty="0" err="1" smtClean="0"/>
              <a:t>t</a:t>
            </a:r>
            <a:r>
              <a:rPr lang="en-US" altLang="zh-CN" sz="1100" dirty="0" err="1" smtClean="0"/>
              <a:t>pk</a:t>
            </a:r>
            <a:r>
              <a:rPr lang="zh-CN" altLang="en-US" sz="2000" dirty="0" smtClean="0"/>
              <a:t>为全局相内各处理器指令执行时间的最大值，则整个程序运行时间</a:t>
            </a:r>
            <a:r>
              <a:rPr lang="en-US" altLang="zh-CN" sz="2000" dirty="0" smtClean="0"/>
              <a:t>T</a:t>
            </a:r>
            <a:r>
              <a:rPr lang="zh-CN" altLang="en-US" sz="2000" dirty="0" smtClean="0"/>
              <a:t>为各相的时间之和加上</a:t>
            </a:r>
            <a:r>
              <a:rPr lang="en-US" altLang="zh-CN" sz="2000" dirty="0" smtClean="0"/>
              <a:t>B</a:t>
            </a:r>
            <a:r>
              <a:rPr lang="zh-CN" altLang="en-US" sz="2000" dirty="0" smtClean="0"/>
              <a:t>乘以同步障碍的次数，即</a:t>
            </a:r>
            <a:endParaRPr lang="zh-CN" altLang="en-US" sz="2000" dirty="0" smtClean="0"/>
          </a:p>
          <a:p>
            <a:endParaRPr lang="zh-CN" altLang="en-US" sz="2000" dirty="0"/>
          </a:p>
        </p:txBody>
      </p:sp>
      <p:pic>
        <p:nvPicPr>
          <p:cNvPr id="4" name="图片 3" descr="6.gif"/>
          <p:cNvPicPr>
            <a:picLocks noChangeAspect="1"/>
          </p:cNvPicPr>
          <p:nvPr/>
        </p:nvPicPr>
        <p:blipFill>
          <a:blip r:embed="rId1"/>
          <a:stretch>
            <a:fillRect/>
          </a:stretch>
        </p:blipFill>
        <p:spPr>
          <a:xfrm>
            <a:off x="2428860" y="3143248"/>
            <a:ext cx="2362213" cy="376240"/>
          </a:xfrm>
          <a:prstGeom prst="rect">
            <a:avLst/>
          </a:prstGeom>
        </p:spPr>
      </p:pic>
      <p:pic>
        <p:nvPicPr>
          <p:cNvPr id="6" name="图片 5" descr="9.gif"/>
          <p:cNvPicPr>
            <a:picLocks noChangeAspect="1"/>
          </p:cNvPicPr>
          <p:nvPr/>
        </p:nvPicPr>
        <p:blipFill>
          <a:blip r:embed="rId2"/>
          <a:stretch>
            <a:fillRect/>
          </a:stretch>
        </p:blipFill>
        <p:spPr>
          <a:xfrm>
            <a:off x="2500297" y="4643446"/>
            <a:ext cx="2500331" cy="630578"/>
          </a:xfrm>
          <a:prstGeom prst="rect">
            <a:avLst/>
          </a:prstGeom>
        </p:spPr>
      </p:pic>
      <p:sp>
        <p:nvSpPr>
          <p:cNvPr id="7" name="TextBox 6"/>
          <p:cNvSpPr txBox="1"/>
          <p:nvPr/>
        </p:nvSpPr>
        <p:spPr>
          <a:xfrm>
            <a:off x="214282" y="5500702"/>
            <a:ext cx="8715436" cy="923330"/>
          </a:xfrm>
          <a:prstGeom prst="rect">
            <a:avLst/>
          </a:prstGeom>
          <a:noFill/>
        </p:spPr>
        <p:txBody>
          <a:bodyPr wrap="square" rtlCol="0">
            <a:spAutoFit/>
          </a:bodyPr>
          <a:lstStyle/>
          <a:p>
            <a:pPr algn="just"/>
            <a:r>
              <a:rPr lang="en-US" altLang="zh-CN" dirty="0" smtClean="0"/>
              <a:t>APRAM</a:t>
            </a:r>
            <a:r>
              <a:rPr lang="zh-CN" altLang="en-US" dirty="0" smtClean="0"/>
              <a:t>模型比其</a:t>
            </a:r>
            <a:r>
              <a:rPr lang="en-US" altLang="zh-CN" dirty="0" smtClean="0"/>
              <a:t>PRAM</a:t>
            </a:r>
            <a:r>
              <a:rPr lang="zh-CN" altLang="en-US" dirty="0" smtClean="0"/>
              <a:t>来更接近于实际的并行计算机，且保留了</a:t>
            </a:r>
            <a:r>
              <a:rPr lang="en-US" altLang="zh-CN" dirty="0" smtClean="0"/>
              <a:t>PRAM</a:t>
            </a:r>
            <a:r>
              <a:rPr lang="zh-CN" altLang="en-US" dirty="0" smtClean="0"/>
              <a:t>编程的简捷性；由于使用了同步障碍指令，所以不管各处理器的延迟有多长，程序必定是正确的；而且因为</a:t>
            </a:r>
            <a:r>
              <a:rPr lang="en-US" altLang="zh-CN" dirty="0" smtClean="0"/>
              <a:t>APRAM</a:t>
            </a:r>
            <a:r>
              <a:rPr lang="zh-CN" altLang="en-US" dirty="0" smtClean="0"/>
              <a:t>模型中的成本参数是定量化的，所以对算法的分析也不困难。</a:t>
            </a:r>
            <a:endParaRPr lang="zh-CN" altLang="en-US" dirty="0"/>
          </a:p>
        </p:txBody>
      </p:sp>
      <p:sp>
        <p:nvSpPr>
          <p:cNvPr id="8" name="TextBox 7"/>
          <p:cNvSpPr txBox="1"/>
          <p:nvPr/>
        </p:nvSpPr>
        <p:spPr>
          <a:xfrm>
            <a:off x="5019122" y="4786322"/>
            <a:ext cx="1338828" cy="369332"/>
          </a:xfrm>
          <a:prstGeom prst="rect">
            <a:avLst/>
          </a:prstGeom>
          <a:noFill/>
        </p:spPr>
        <p:txBody>
          <a:bodyPr wrap="none" rtlCol="0">
            <a:spAutoFit/>
          </a:bodyPr>
          <a:lstStyle/>
          <a:p>
            <a:r>
              <a:rPr lang="zh-CN" altLang="en-US" dirty="0" smtClean="0"/>
              <a:t>同步障次数</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en-US" altLang="zh-CN" dirty="0" smtClean="0"/>
              <a:t>BSP</a:t>
            </a:r>
            <a:r>
              <a:rPr lang="zh-CN" altLang="en-US" dirty="0" smtClean="0"/>
              <a:t>模型</a:t>
            </a:r>
            <a:br>
              <a:rPr lang="en-US" altLang="zh-CN" dirty="0" smtClean="0"/>
            </a:b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computer </a:t>
            </a:r>
            <a:r>
              <a:rPr lang="en-US" altLang="zh-CN" dirty="0" smtClean="0"/>
              <a:t>model</a:t>
            </a:r>
            <a:endParaRPr kumimoji="0" lang="zh-CN" alt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42910" y="500042"/>
            <a:ext cx="7848600" cy="500066"/>
          </a:xfrm>
        </p:spPr>
        <p:txBody>
          <a:bodyPr>
            <a:normAutofit fontScale="90000"/>
          </a:bodyPr>
          <a:lstStyle/>
          <a:p>
            <a:pPr eaLnBrk="1" hangingPunct="1">
              <a:defRPr/>
            </a:pPr>
            <a:r>
              <a:rPr lang="zh-CN" altLang="en-US" dirty="0" smtClean="0"/>
              <a:t> </a:t>
            </a:r>
            <a:r>
              <a:rPr lang="en-US" altLang="zh-CN" sz="2700" dirty="0" smtClean="0"/>
              <a:t>BSP( </a:t>
            </a:r>
            <a:r>
              <a:rPr lang="en-US" altLang="zh-CN" sz="2700" dirty="0" smtClean="0">
                <a:solidFill>
                  <a:srgbClr val="FF0000"/>
                </a:solidFill>
              </a:rPr>
              <a:t>B</a:t>
            </a:r>
            <a:r>
              <a:rPr lang="en-US" altLang="zh-CN" sz="2700" dirty="0" smtClean="0"/>
              <a:t>ulk </a:t>
            </a:r>
            <a:r>
              <a:rPr lang="en-US" altLang="zh-CN" sz="2700" dirty="0" smtClean="0">
                <a:solidFill>
                  <a:srgbClr val="FF0000"/>
                </a:solidFill>
              </a:rPr>
              <a:t>S</a:t>
            </a:r>
            <a:r>
              <a:rPr lang="en-US" altLang="zh-CN" sz="2700" dirty="0" smtClean="0"/>
              <a:t>ynchronous </a:t>
            </a:r>
            <a:r>
              <a:rPr lang="en-US" altLang="zh-CN" sz="2700" dirty="0" smtClean="0">
                <a:solidFill>
                  <a:srgbClr val="FF0000"/>
                </a:solidFill>
              </a:rPr>
              <a:t>P</a:t>
            </a:r>
            <a:r>
              <a:rPr lang="en-US" altLang="zh-CN" sz="2700" dirty="0" smtClean="0"/>
              <a:t>arallel-</a:t>
            </a:r>
            <a:r>
              <a:rPr lang="zh-CN" altLang="en-US" sz="2700" dirty="0" smtClean="0"/>
              <a:t>“大”同步模型)模型</a:t>
            </a:r>
            <a:endParaRPr lang="zh-CN" altLang="en-US" sz="2700" dirty="0" smtClean="0"/>
          </a:p>
        </p:txBody>
      </p:sp>
      <p:sp>
        <p:nvSpPr>
          <p:cNvPr id="510979" name="Rectangle 3"/>
          <p:cNvSpPr>
            <a:spLocks noGrp="1" noChangeArrowheads="1"/>
          </p:cNvSpPr>
          <p:nvPr>
            <p:ph type="body" idx="1"/>
          </p:nvPr>
        </p:nvSpPr>
        <p:spPr>
          <a:xfrm>
            <a:off x="285720" y="1357298"/>
            <a:ext cx="8501122" cy="4857784"/>
          </a:xfrm>
        </p:spPr>
        <p:txBody>
          <a:bodyPr>
            <a:normAutofit lnSpcReduction="10000"/>
          </a:bodyPr>
          <a:lstStyle/>
          <a:p>
            <a:pPr marL="457200" indent="-457200" eaLnBrk="1" hangingPunct="1"/>
            <a:r>
              <a:rPr lang="zh-CN" altLang="en-US" dirty="0" smtClean="0"/>
              <a:t>基本概念</a:t>
            </a:r>
            <a:endParaRPr lang="zh-CN" altLang="en-US" dirty="0" smtClean="0"/>
          </a:p>
          <a:p>
            <a:pPr marL="838200" lvl="1" indent="-381000" algn="just" eaLnBrk="1" hangingPunct="1"/>
            <a:r>
              <a:rPr lang="zh-CN" altLang="en-US" sz="2400" dirty="0" smtClean="0"/>
              <a:t>由</a:t>
            </a:r>
            <a:r>
              <a:rPr lang="en-US" altLang="zh-CN" sz="2400" dirty="0" smtClean="0"/>
              <a:t>Valiant(1990)</a:t>
            </a:r>
            <a:r>
              <a:rPr lang="zh-CN" altLang="en-US" sz="2400" dirty="0" smtClean="0"/>
              <a:t>提出的，</a:t>
            </a:r>
            <a:r>
              <a:rPr lang="zh-CN" altLang="en-US" sz="2400" dirty="0" smtClean="0">
                <a:latin typeface="Arial" panose="020B0604020202020204" pitchFamily="34" charset="0"/>
              </a:rPr>
              <a:t>“</a:t>
            </a:r>
            <a:r>
              <a:rPr lang="zh-CN" altLang="en-US" sz="2400" dirty="0" smtClean="0"/>
              <a:t>块</a:t>
            </a:r>
            <a:r>
              <a:rPr lang="zh-CN" altLang="en-US" sz="2400" dirty="0" smtClean="0">
                <a:latin typeface="Arial" panose="020B0604020202020204" pitchFamily="34" charset="0"/>
              </a:rPr>
              <a:t>”</a:t>
            </a:r>
            <a:r>
              <a:rPr lang="zh-CN" altLang="en-US" sz="2400" dirty="0" smtClean="0"/>
              <a:t>同步模型，是一种异步</a:t>
            </a:r>
            <a:r>
              <a:rPr lang="en-US" altLang="zh-CN" sz="2400" dirty="0" smtClean="0"/>
              <a:t>MIMD-</a:t>
            </a:r>
            <a:r>
              <a:rPr lang="en-US" altLang="zh-CN" sz="2400" dirty="0" smtClean="0">
                <a:solidFill>
                  <a:schemeClr val="tx2"/>
                </a:solidFill>
              </a:rPr>
              <a:t>DM</a:t>
            </a:r>
            <a:r>
              <a:rPr lang="zh-CN" altLang="en-US" sz="2400" dirty="0" smtClean="0">
                <a:solidFill>
                  <a:schemeClr val="tx2"/>
                </a:solidFill>
              </a:rPr>
              <a:t>（</a:t>
            </a:r>
            <a:r>
              <a:rPr lang="en-US" altLang="zh-CN" sz="2400" dirty="0" smtClean="0">
                <a:solidFill>
                  <a:srgbClr val="FF0000"/>
                </a:solidFill>
              </a:rPr>
              <a:t>d</a:t>
            </a:r>
            <a:r>
              <a:rPr lang="en-US" altLang="zh-CN" sz="2400" dirty="0" smtClean="0">
                <a:solidFill>
                  <a:schemeClr val="tx2"/>
                </a:solidFill>
              </a:rPr>
              <a:t>istributed </a:t>
            </a:r>
            <a:r>
              <a:rPr lang="en-US" altLang="zh-CN" sz="2400" dirty="0" smtClean="0">
                <a:solidFill>
                  <a:srgbClr val="FF0000"/>
                </a:solidFill>
              </a:rPr>
              <a:t>m</a:t>
            </a:r>
            <a:r>
              <a:rPr lang="en-US" altLang="zh-CN" sz="2400" dirty="0" smtClean="0">
                <a:solidFill>
                  <a:schemeClr val="tx2"/>
                </a:solidFill>
              </a:rPr>
              <a:t>emory</a:t>
            </a:r>
            <a:r>
              <a:rPr lang="zh-CN" altLang="en-US" sz="2400" dirty="0" smtClean="0">
                <a:solidFill>
                  <a:schemeClr val="tx2"/>
                </a:solidFill>
              </a:rPr>
              <a:t>）</a:t>
            </a:r>
            <a:r>
              <a:rPr lang="zh-CN" altLang="en-US" sz="2400" dirty="0" smtClean="0"/>
              <a:t>模型，支持</a:t>
            </a:r>
            <a:r>
              <a:rPr lang="zh-CN" altLang="en-US" sz="2400" dirty="0" smtClean="0">
                <a:solidFill>
                  <a:schemeClr val="tx2"/>
                </a:solidFill>
              </a:rPr>
              <a:t>消息传递</a:t>
            </a:r>
            <a:r>
              <a:rPr lang="zh-CN" altLang="en-US" sz="2400" dirty="0" smtClean="0"/>
              <a:t>系统，块内异步并行，块间显式同步。</a:t>
            </a:r>
            <a:r>
              <a:rPr lang="zh-CN" altLang="en-US" dirty="0" smtClean="0"/>
              <a:t> </a:t>
            </a:r>
            <a:endParaRPr lang="zh-CN" altLang="en-US" sz="2400" dirty="0" smtClean="0"/>
          </a:p>
          <a:p>
            <a:pPr marL="457200" indent="-457200" eaLnBrk="1" hangingPunct="1"/>
            <a:r>
              <a:rPr lang="zh-CN" altLang="en-US" dirty="0" smtClean="0"/>
              <a:t>模型参数</a:t>
            </a:r>
            <a:endParaRPr lang="zh-CN" altLang="en-US" dirty="0" smtClean="0"/>
          </a:p>
          <a:p>
            <a:pPr marL="838200" lvl="1" indent="-381000" eaLnBrk="1" hangingPunct="1"/>
            <a:r>
              <a:rPr lang="en-US" altLang="zh-CN" sz="2400" i="1" dirty="0" smtClean="0"/>
              <a:t>p</a:t>
            </a:r>
            <a:r>
              <a:rPr lang="zh-CN" altLang="en-US" sz="2400" dirty="0" smtClean="0"/>
              <a:t>：处理器数</a:t>
            </a:r>
            <a:r>
              <a:rPr lang="en-US" altLang="zh-CN" sz="2400" dirty="0" smtClean="0"/>
              <a:t>(</a:t>
            </a:r>
            <a:r>
              <a:rPr lang="zh-CN" altLang="en-US" sz="2400" dirty="0" smtClean="0"/>
              <a:t>带有存储器</a:t>
            </a:r>
            <a:r>
              <a:rPr lang="en-US" altLang="zh-CN" sz="2400" dirty="0" smtClean="0"/>
              <a:t>)</a:t>
            </a:r>
            <a:endParaRPr lang="en-US" altLang="zh-CN" sz="2400" dirty="0" smtClean="0"/>
          </a:p>
          <a:p>
            <a:pPr marL="838200" lvl="1" indent="-381000" eaLnBrk="1" hangingPunct="1"/>
            <a:r>
              <a:rPr lang="en-US" altLang="zh-CN" sz="2400" i="1" dirty="0" smtClean="0"/>
              <a:t>S</a:t>
            </a:r>
            <a:r>
              <a:rPr lang="zh-CN" altLang="en-US" sz="2400" dirty="0" smtClean="0"/>
              <a:t>：处理器计算速度</a:t>
            </a:r>
            <a:endParaRPr lang="en-US" altLang="zh-CN" sz="2400" dirty="0" smtClean="0"/>
          </a:p>
          <a:p>
            <a:pPr marL="838200" lvl="1" indent="-381000" eaLnBrk="1" hangingPunct="1"/>
            <a:r>
              <a:rPr lang="en-US" altLang="zh-CN" sz="2400" i="1" dirty="0" smtClean="0"/>
              <a:t>l</a:t>
            </a:r>
            <a:r>
              <a:rPr lang="zh-CN" altLang="en-US" sz="2400" dirty="0" smtClean="0"/>
              <a:t>：同步障时间（全局同步之间的时间间隔）</a:t>
            </a:r>
            <a:r>
              <a:rPr lang="en-US" altLang="zh-CN" sz="2400" dirty="0" smtClean="0"/>
              <a:t>(Barrier synchronization time)</a:t>
            </a:r>
            <a:endParaRPr lang="en-US" altLang="zh-CN" sz="2400" i="1" dirty="0" smtClean="0"/>
          </a:p>
          <a:p>
            <a:pPr marL="838200" lvl="1" indent="-381000"/>
            <a:r>
              <a:rPr lang="en-US" altLang="zh-CN" sz="2400" i="1" dirty="0" smtClean="0"/>
              <a:t>g</a:t>
            </a:r>
            <a:r>
              <a:rPr lang="zh-CN" altLang="en-US" sz="2400" dirty="0" smtClean="0"/>
              <a:t>：处理器</a:t>
            </a:r>
            <a:r>
              <a:rPr lang="en-US" altLang="zh-CN" sz="2400" dirty="0" smtClean="0"/>
              <a:t>/</a:t>
            </a:r>
            <a:r>
              <a:rPr lang="zh-CN" altLang="en-US" sz="2400" dirty="0" smtClean="0"/>
              <a:t>存储器模块之间点对点传递消息的路由器，</a:t>
            </a:r>
            <a:r>
              <a:rPr lang="en-US" altLang="zh-CN" sz="2400" dirty="0" smtClean="0"/>
              <a:t>g</a:t>
            </a:r>
            <a:r>
              <a:rPr lang="zh-CN" altLang="en-US" sz="2400" dirty="0" smtClean="0"/>
              <a:t>表示路由器吞吐率（也称为带宽因子）</a:t>
            </a:r>
            <a:br>
              <a:rPr lang="zh-CN" altLang="en-US" sz="2400" dirty="0" smtClean="0"/>
            </a:b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09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09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09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09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0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BSP</a:t>
            </a:r>
            <a:r>
              <a:rPr lang="zh-CN" altLang="en-US" dirty="0" smtClean="0"/>
              <a:t>模型中的计算</a:t>
            </a:r>
            <a:endParaRPr lang="zh-CN" altLang="en-US" dirty="0"/>
          </a:p>
        </p:txBody>
      </p:sp>
      <p:pic>
        <p:nvPicPr>
          <p:cNvPr id="4" name="内容占位符 3" descr="10.gif"/>
          <p:cNvPicPr>
            <a:picLocks noGrp="1" noChangeAspect="1"/>
          </p:cNvPicPr>
          <p:nvPr>
            <p:ph idx="1"/>
          </p:nvPr>
        </p:nvPicPr>
        <p:blipFill>
          <a:blip r:embed="rId1"/>
          <a:stretch>
            <a:fillRect/>
          </a:stretch>
        </p:blipFill>
        <p:spPr>
          <a:xfrm>
            <a:off x="4638675" y="1928802"/>
            <a:ext cx="4505325" cy="3876675"/>
          </a:xfrm>
        </p:spPr>
      </p:pic>
      <p:sp>
        <p:nvSpPr>
          <p:cNvPr id="5" name="Rectangle 3"/>
          <p:cNvSpPr txBox="1">
            <a:spLocks noChangeArrowheads="1"/>
          </p:cNvSpPr>
          <p:nvPr/>
        </p:nvSpPr>
        <p:spPr>
          <a:xfrm>
            <a:off x="214282" y="1643050"/>
            <a:ext cx="4429125" cy="4572000"/>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计算过程</a:t>
            </a:r>
            <a:endParaRPr kumimoji="0" lang="zh-CN" altLang="en-US" sz="2400" b="0" i="0" u="none" strike="noStrike" kern="1200" cap="none" spc="0" normalizeH="0" baseline="0" noProof="0" dirty="0" smtClean="0">
              <a:ln>
                <a:noFill/>
              </a:ln>
              <a:solidFill>
                <a:srgbClr val="0000FF"/>
              </a:solidFill>
              <a:effectLst/>
              <a:uLnTx/>
              <a:uFillTx/>
              <a:latin typeface="+mn-lt"/>
              <a:ea typeface="+mn-ea"/>
              <a:cs typeface="+mn-cs"/>
            </a:endParaRPr>
          </a:p>
          <a:p>
            <a:pPr marL="838200" marR="0" lvl="1" indent="-3810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由</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若干超级步</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组成，</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838200" marR="0" lvl="1" indent="-3810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每个超级步计算模式为</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右图</a:t>
            </a:r>
            <a:endParaRPr kumimoji="0" lang="zh-CN" altLang="en-US" sz="2400" b="0" i="0" u="none" strike="noStrike" kern="1200" cap="none" spc="0" normalizeH="0" baseline="0" noProof="0" dirty="0" smtClean="0">
              <a:ln>
                <a:noFill/>
              </a:ln>
              <a:solidFill>
                <a:schemeClr val="tx2"/>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优缺点</a:t>
            </a:r>
            <a:endParaRPr kumimoji="0" lang="zh-CN" altLang="en-US" sz="2400" b="0" i="0" u="none" strike="noStrike" kern="120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     强调了计算和通讯的分离，</a:t>
            </a:r>
            <a:endParaRPr kumimoji="0" lang="zh-CN" altLang="en-US" sz="2400" b="0" i="0" u="none" strike="noStrike" kern="120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     提供了一个编程环境，易于</a:t>
            </a:r>
            <a:endParaRPr kumimoji="0" lang="zh-CN" altLang="en-US" sz="2400" b="0" i="0" u="none" strike="noStrike" kern="120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     程序复杂性分析。</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但需要</a:t>
            </a: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显</a:t>
            </a:r>
            <a:endParaRPr kumimoji="0" lang="zh-CN" altLang="en-US" sz="24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FF0000"/>
                </a:solidFill>
                <a:effectLst/>
                <a:uLnTx/>
                <a:uFillTx/>
                <a:latin typeface="+mn-lt"/>
                <a:ea typeface="+mn-ea"/>
                <a:cs typeface="+mn-cs"/>
              </a:rPr>
              <a:t>     式同步机制</a:t>
            </a: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，限制至多</a:t>
            </a:r>
            <a:r>
              <a:rPr kumimoji="0" lang="en-US" altLang="zh-CN" sz="2400" b="0" i="0" u="none" strike="noStrike" kern="1200" cap="none" spc="0" normalizeH="0" baseline="0" noProof="0" dirty="0" smtClean="0">
                <a:ln>
                  <a:noFill/>
                </a:ln>
                <a:solidFill>
                  <a:srgbClr val="0000FF"/>
                </a:solidFill>
                <a:effectLst/>
                <a:uLnTx/>
                <a:uFillTx/>
                <a:latin typeface="+mn-lt"/>
                <a:ea typeface="+mn-ea"/>
                <a:cs typeface="+mn-cs"/>
              </a:rPr>
              <a:t>h</a:t>
            </a: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条</a:t>
            </a:r>
            <a:endParaRPr kumimoji="0" lang="zh-CN" altLang="en-US" sz="2400" b="0" i="0" u="none" strike="noStrike" kern="120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0000FF"/>
                </a:solidFill>
                <a:effectLst/>
                <a:uLnTx/>
                <a:uFillTx/>
                <a:latin typeface="+mn-lt"/>
                <a:ea typeface="+mn-ea"/>
                <a:cs typeface="+mn-cs"/>
              </a:rPr>
              <a:t>     消息的传递等。</a:t>
            </a:r>
            <a:endParaRPr kumimoji="0" lang="zh-CN" altLang="en-US" sz="2400" b="0" i="0" u="none" strike="noStrike" kern="120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BSP</a:t>
            </a:r>
            <a:r>
              <a:rPr lang="zh-CN" altLang="en-US" dirty="0" smtClean="0"/>
              <a:t>模型中的成本分析</a:t>
            </a:r>
            <a:endParaRPr lang="zh-CN" altLang="en-US" dirty="0"/>
          </a:p>
        </p:txBody>
      </p:sp>
      <p:sp>
        <p:nvSpPr>
          <p:cNvPr id="3" name="内容占位符 2"/>
          <p:cNvSpPr>
            <a:spLocks noGrp="1"/>
          </p:cNvSpPr>
          <p:nvPr>
            <p:ph idx="1"/>
          </p:nvPr>
        </p:nvSpPr>
        <p:spPr/>
        <p:txBody>
          <a:bodyPr>
            <a:normAutofit/>
          </a:bodyPr>
          <a:lstStyle/>
          <a:p>
            <a:pPr algn="just"/>
            <a:r>
              <a:rPr lang="zh-CN" altLang="en-US" dirty="0" smtClean="0"/>
              <a:t>假设</a:t>
            </a:r>
            <a:r>
              <a:rPr lang="en-US" altLang="zh-CN" dirty="0" smtClean="0"/>
              <a:t>p</a:t>
            </a:r>
            <a:r>
              <a:rPr lang="zh-CN" altLang="en-US" dirty="0" smtClean="0"/>
              <a:t>台处理机同时传送</a:t>
            </a:r>
            <a:r>
              <a:rPr lang="en-US" altLang="zh-CN" dirty="0" smtClean="0"/>
              <a:t>h</a:t>
            </a:r>
            <a:r>
              <a:rPr lang="zh-CN" altLang="en-US" dirty="0" smtClean="0"/>
              <a:t>个字节的信息，则</a:t>
            </a:r>
            <a:r>
              <a:rPr lang="en-US" altLang="zh-CN" dirty="0" smtClean="0"/>
              <a:t>g</a:t>
            </a:r>
            <a:r>
              <a:rPr lang="zh-CN" altLang="en-US" dirty="0" smtClean="0"/>
              <a:t>*</a:t>
            </a:r>
            <a:r>
              <a:rPr lang="en-US" altLang="zh-CN" dirty="0" smtClean="0"/>
              <a:t>h</a:t>
            </a:r>
            <a:r>
              <a:rPr lang="zh-CN" altLang="en-US" dirty="0" smtClean="0"/>
              <a:t>就是通信的开销。同步和通信的开销都规格化为处理机指令条数。</a:t>
            </a:r>
            <a:endParaRPr lang="en-US" altLang="zh-CN" dirty="0" smtClean="0"/>
          </a:p>
          <a:p>
            <a:pPr lvl="1">
              <a:buNone/>
            </a:pPr>
            <a:r>
              <a:rPr lang="zh-CN" altLang="en-US" dirty="0" smtClean="0"/>
              <a:t>一个超级计算步成本</a:t>
            </a:r>
            <a:r>
              <a:rPr lang="en-US" altLang="zh-CN" dirty="0" smtClean="0"/>
              <a:t>=</a:t>
            </a:r>
            <a:endParaRPr lang="en-US" altLang="zh-CN" dirty="0" smtClean="0"/>
          </a:p>
          <a:p>
            <a:pPr lvl="2"/>
            <a:endParaRPr lang="en-US" altLang="zh-CN" dirty="0" smtClean="0"/>
          </a:p>
          <a:p>
            <a:pPr lvl="2"/>
            <a:r>
              <a:rPr lang="zh-CN" altLang="en-US" dirty="0" smtClean="0"/>
              <a:t>其中</a:t>
            </a:r>
            <a:r>
              <a:rPr lang="en-US" altLang="zh-CN" dirty="0" err="1" smtClean="0"/>
              <a:t>w</a:t>
            </a:r>
            <a:r>
              <a:rPr lang="en-US" altLang="zh-CN" sz="1200" dirty="0" err="1" smtClean="0"/>
              <a:t>i</a:t>
            </a:r>
            <a:r>
              <a:rPr lang="zh-CN" altLang="en-US" dirty="0" smtClean="0"/>
              <a:t>是处理器</a:t>
            </a:r>
            <a:r>
              <a:rPr lang="en-US" altLang="zh-CN" dirty="0" err="1" smtClean="0"/>
              <a:t>i</a:t>
            </a:r>
            <a:r>
              <a:rPr lang="zh-CN" altLang="en-US" dirty="0" smtClean="0"/>
              <a:t>的计算时间，通常假定公式中每一个参数都取最大值，公式可以简单表示为</a:t>
            </a:r>
            <a:r>
              <a:rPr lang="en-US" altLang="zh-CN" dirty="0" err="1" smtClean="0"/>
              <a:t>w+hg+l</a:t>
            </a:r>
            <a:r>
              <a:rPr lang="zh-CN" altLang="en-US" dirty="0" smtClean="0"/>
              <a:t>。</a:t>
            </a:r>
            <a:endParaRPr lang="en-US" altLang="zh-CN" dirty="0" smtClean="0"/>
          </a:p>
          <a:p>
            <a:pPr lvl="2"/>
            <a:r>
              <a:rPr lang="en-US" altLang="zh-CN" dirty="0" smtClean="0"/>
              <a:t>BSP</a:t>
            </a:r>
            <a:r>
              <a:rPr lang="zh-CN" altLang="en-US" dirty="0" smtClean="0"/>
              <a:t>程序的执行时间是每个超步执行时间之和</a:t>
            </a:r>
            <a:endParaRPr lang="zh-CN" altLang="en-US" dirty="0" smtClean="0"/>
          </a:p>
          <a:p>
            <a:endParaRPr lang="en-US" altLang="zh-CN" dirty="0" smtClean="0"/>
          </a:p>
          <a:p>
            <a:endParaRPr lang="zh-CN" altLang="en-US" dirty="0"/>
          </a:p>
        </p:txBody>
      </p:sp>
      <p:pic>
        <p:nvPicPr>
          <p:cNvPr id="4" name="图片 3" descr="11.gif"/>
          <p:cNvPicPr>
            <a:picLocks noChangeAspect="1"/>
          </p:cNvPicPr>
          <p:nvPr/>
        </p:nvPicPr>
        <p:blipFill>
          <a:blip r:embed="rId1"/>
          <a:stretch>
            <a:fillRect/>
          </a:stretch>
        </p:blipFill>
        <p:spPr>
          <a:xfrm>
            <a:off x="4357686" y="2786058"/>
            <a:ext cx="2965909" cy="500066"/>
          </a:xfrm>
          <a:prstGeom prst="rect">
            <a:avLst/>
          </a:prstGeom>
        </p:spPr>
      </p:pic>
      <p:pic>
        <p:nvPicPr>
          <p:cNvPr id="5" name="图片 4" descr="12.gif"/>
          <p:cNvPicPr>
            <a:picLocks noChangeAspect="1"/>
          </p:cNvPicPr>
          <p:nvPr/>
        </p:nvPicPr>
        <p:blipFill>
          <a:blip r:embed="rId2"/>
          <a:stretch>
            <a:fillRect/>
          </a:stretch>
        </p:blipFill>
        <p:spPr>
          <a:xfrm>
            <a:off x="2857488" y="5143512"/>
            <a:ext cx="4095779" cy="107157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85000" lnSpcReduction="20000"/>
          </a:bodyPr>
          <a:lstStyle/>
          <a:p>
            <a:pPr algn="just">
              <a:spcBef>
                <a:spcPct val="50000"/>
              </a:spcBef>
            </a:pPr>
            <a:r>
              <a:rPr lang="en-US" altLang="zh-CN" dirty="0" smtClean="0"/>
              <a:t>BSP（</a:t>
            </a:r>
            <a:r>
              <a:rPr lang="zh-CN" altLang="en-US" dirty="0" smtClean="0"/>
              <a:t>整体大同步）简化了算法（程序）的设计和分析，当然就牺牲了运行时间，因为延迟通信意味着所有的进程均必须等待最慢者。</a:t>
            </a:r>
            <a:endParaRPr lang="zh-CN" altLang="en-US" dirty="0" smtClean="0"/>
          </a:p>
          <a:p>
            <a:pPr algn="just">
              <a:spcBef>
                <a:spcPct val="50000"/>
              </a:spcBef>
            </a:pPr>
            <a:r>
              <a:rPr lang="zh-CN" altLang="en-US" dirty="0" smtClean="0"/>
              <a:t> 一种改进的办法是采用子集同步（</a:t>
            </a:r>
            <a:r>
              <a:rPr lang="en-US" altLang="zh-CN" dirty="0" smtClean="0"/>
              <a:t>Subset Synchronization ）,</a:t>
            </a:r>
            <a:r>
              <a:rPr lang="zh-CN" altLang="en-US" dirty="0" smtClean="0"/>
              <a:t>即将所有的进程按快、慢程度分成若干个子集，于是整体的大同步就演变为子集内的同步。</a:t>
            </a:r>
            <a:endParaRPr lang="zh-CN" altLang="en-US" dirty="0" smtClean="0"/>
          </a:p>
          <a:p>
            <a:pPr algn="just">
              <a:spcBef>
                <a:spcPct val="50000"/>
              </a:spcBef>
            </a:pPr>
            <a:r>
              <a:rPr lang="zh-CN" altLang="en-US" dirty="0" smtClean="0"/>
              <a:t>如果子集小到其中只包含成对的发/收者，则它就变成了异步的个体同步，</a:t>
            </a:r>
            <a:r>
              <a:rPr lang="zh-CN" altLang="en-US" dirty="0" smtClean="0">
                <a:solidFill>
                  <a:schemeClr val="tx2"/>
                </a:solidFill>
              </a:rPr>
              <a:t>就是</a:t>
            </a:r>
            <a:r>
              <a:rPr lang="en-US" altLang="zh-CN" dirty="0" err="1" smtClean="0">
                <a:solidFill>
                  <a:schemeClr val="tx2"/>
                </a:solidFill>
              </a:rPr>
              <a:t>logP</a:t>
            </a:r>
            <a:r>
              <a:rPr lang="zh-CN" altLang="en-US" dirty="0" smtClean="0">
                <a:solidFill>
                  <a:schemeClr val="tx2"/>
                </a:solidFill>
              </a:rPr>
              <a:t>模型</a:t>
            </a:r>
            <a:r>
              <a:rPr lang="zh-CN" altLang="en-US" dirty="0" smtClean="0"/>
              <a:t>了。</a:t>
            </a:r>
            <a:endParaRPr lang="zh-CN" altLang="en-US" dirty="0" smtClean="0"/>
          </a:p>
          <a:p>
            <a:pPr algn="just">
              <a:spcBef>
                <a:spcPct val="50000"/>
              </a:spcBef>
            </a:pPr>
            <a:r>
              <a:rPr lang="zh-CN" altLang="en-US" dirty="0" smtClean="0"/>
              <a:t> 也就是说，如果</a:t>
            </a:r>
            <a:r>
              <a:rPr lang="en-US" altLang="zh-CN" dirty="0" smtClean="0"/>
              <a:t>BSP</a:t>
            </a:r>
            <a:r>
              <a:rPr lang="zh-CN" altLang="en-US" dirty="0" smtClean="0"/>
              <a:t>中考虑到个体通信所造成的开销（</a:t>
            </a:r>
            <a:r>
              <a:rPr lang="en-US" altLang="zh-CN" dirty="0" smtClean="0"/>
              <a:t>Overhead）</a:t>
            </a:r>
            <a:r>
              <a:rPr lang="zh-CN" altLang="en-US" dirty="0" smtClean="0"/>
              <a:t>而去掉路障（</a:t>
            </a:r>
            <a:r>
              <a:rPr lang="en-US" altLang="zh-CN" dirty="0" smtClean="0"/>
              <a:t>Barrier）</a:t>
            </a:r>
            <a:r>
              <a:rPr lang="zh-CN" altLang="en-US" dirty="0" smtClean="0"/>
              <a:t>同步就变成了</a:t>
            </a:r>
            <a:r>
              <a:rPr lang="en-US" altLang="zh-CN" dirty="0" err="1" smtClean="0"/>
              <a:t>logP</a:t>
            </a:r>
            <a:r>
              <a:rPr lang="en-US" altLang="zh-CN" dirty="0" smtClean="0"/>
              <a:t>,</a:t>
            </a:r>
            <a:endParaRPr lang="en-US" altLang="zh-CN" dirty="0" smtClean="0"/>
          </a:p>
          <a:p>
            <a:pPr algn="just">
              <a:spcBef>
                <a:spcPct val="50000"/>
              </a:spcBef>
            </a:pPr>
            <a:r>
              <a:rPr lang="en-US" altLang="zh-CN" dirty="0" smtClean="0"/>
              <a:t>   </a:t>
            </a:r>
            <a:r>
              <a:rPr lang="zh-CN" altLang="en-US" dirty="0" smtClean="0"/>
              <a:t>即 </a:t>
            </a:r>
            <a:r>
              <a:rPr lang="en-US" altLang="zh-CN" dirty="0" err="1" smtClean="0"/>
              <a:t>BSP+Overhead</a:t>
            </a:r>
            <a:r>
              <a:rPr lang="en-US" altLang="zh-CN" dirty="0" smtClean="0"/>
              <a:t> - Barriers </a:t>
            </a:r>
            <a:r>
              <a:rPr lang="zh-CN" altLang="en-US" dirty="0" smtClean="0"/>
              <a:t>＝</a:t>
            </a:r>
            <a:r>
              <a:rPr lang="en-US" altLang="zh-CN" dirty="0" err="1" smtClean="0"/>
              <a:t>LogP</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txBox="1">
            <a:spLocks noChangeArrowheads="1"/>
          </p:cNvSpPr>
          <p:nvPr/>
        </p:nvSpPr>
        <p:spPr bwMode="auto">
          <a:xfrm>
            <a:off x="214282" y="1214422"/>
            <a:ext cx="8429625" cy="3785652"/>
          </a:xfrm>
          <a:prstGeom prst="rect">
            <a:avLst/>
          </a:prstGeom>
          <a:noFill/>
          <a:ln w="9525">
            <a:noFill/>
            <a:miter lim="800000"/>
          </a:ln>
        </p:spPr>
        <p:txBody>
          <a:bodyPr wrap="square">
            <a:spAutoFit/>
          </a:bodyPr>
          <a:lstStyle/>
          <a:p>
            <a:pPr algn="l">
              <a:lnSpc>
                <a:spcPct val="150000"/>
              </a:lnSpc>
            </a:pPr>
            <a:r>
              <a:rPr lang="en-US" altLang="zh-CN" sz="3200" b="1" dirty="0">
                <a:solidFill>
                  <a:srgbClr val="0070C0"/>
                </a:solidFill>
              </a:rPr>
              <a:t>BSP</a:t>
            </a:r>
            <a:r>
              <a:rPr lang="zh-CN" altLang="en-US" sz="3200" b="1" dirty="0">
                <a:solidFill>
                  <a:srgbClr val="0070C0"/>
                </a:solidFill>
              </a:rPr>
              <a:t>模型应用举例</a:t>
            </a:r>
            <a:r>
              <a:rPr lang="zh-CN" altLang="en-US" sz="3200" dirty="0"/>
              <a:t>：</a:t>
            </a:r>
            <a:endParaRPr lang="en-US" altLang="zh-CN" sz="3200" dirty="0"/>
          </a:p>
          <a:p>
            <a:pPr algn="l">
              <a:lnSpc>
                <a:spcPct val="150000"/>
              </a:lnSpc>
            </a:pPr>
            <a:r>
              <a:rPr lang="zh-CN" altLang="en-US" dirty="0"/>
              <a:t>集群计算机上基于</a:t>
            </a:r>
            <a:r>
              <a:rPr lang="en-US" altLang="zh-CN" dirty="0"/>
              <a:t>BSP</a:t>
            </a:r>
            <a:r>
              <a:rPr lang="zh-CN" altLang="en-US" dirty="0"/>
              <a:t>模型的并行算法及其程序设计</a:t>
            </a:r>
            <a:endParaRPr lang="en-US" altLang="zh-CN" dirty="0"/>
          </a:p>
          <a:p>
            <a:pPr algn="l">
              <a:lnSpc>
                <a:spcPct val="150000"/>
              </a:lnSpc>
            </a:pPr>
            <a:r>
              <a:rPr lang="zh-CN" altLang="en-US" sz="1400" dirty="0"/>
              <a:t>西安交大  彭勤科，徐宏斌等</a:t>
            </a:r>
            <a:endParaRPr lang="en-US" altLang="zh-CN" sz="1400" dirty="0"/>
          </a:p>
          <a:p>
            <a:pPr algn="l">
              <a:lnSpc>
                <a:spcPct val="150000"/>
              </a:lnSpc>
            </a:pPr>
            <a:r>
              <a:rPr lang="zh-CN" altLang="en-US" dirty="0"/>
              <a:t>集群计算机利用高速网络把一群</a:t>
            </a:r>
            <a:r>
              <a:rPr lang="en-US" altLang="zh-CN" dirty="0"/>
              <a:t>PC</a:t>
            </a:r>
            <a:r>
              <a:rPr lang="zh-CN" altLang="en-US" dirty="0"/>
              <a:t>机或工作站连接起来，在集群系统软件的支持下进行并行计算，它的每个计算节点有自己的处理器、内存甚至硬盘，这与</a:t>
            </a:r>
            <a:r>
              <a:rPr lang="en-US" altLang="zh-CN" dirty="0"/>
              <a:t>BSP</a:t>
            </a:r>
            <a:r>
              <a:rPr lang="zh-CN" altLang="en-US" dirty="0"/>
              <a:t>模型对并行计算机的抽象是完全一致的。由</a:t>
            </a:r>
            <a:r>
              <a:rPr lang="en-US" altLang="zh-CN" dirty="0"/>
              <a:t>BSP</a:t>
            </a:r>
            <a:r>
              <a:rPr lang="zh-CN" altLang="en-US" dirty="0"/>
              <a:t>模型的代价公式可以看出。</a:t>
            </a:r>
            <a:r>
              <a:rPr lang="en-US" altLang="zh-CN" dirty="0"/>
              <a:t>BSP</a:t>
            </a:r>
            <a:r>
              <a:rPr lang="zh-CN" altLang="en-US" dirty="0"/>
              <a:t>算法的性能取决于本地计算时间、全局通信时间和总体通信时间。</a:t>
            </a:r>
            <a:endParaRPr lang="en-US" altLang="zh-CN" dirty="0"/>
          </a:p>
          <a:p>
            <a:pPr algn="l"/>
            <a:endParaRPr lang="en-US" altLang="zh-CN" dirty="0"/>
          </a:p>
          <a:p>
            <a:pPr algn="l"/>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642938" y="1071563"/>
            <a:ext cx="7772400" cy="4114800"/>
          </a:xfrm>
        </p:spPr>
        <p:txBody>
          <a:bodyPr>
            <a:normAutofit fontScale="92500" lnSpcReduction="20000"/>
          </a:bodyPr>
          <a:lstStyle/>
          <a:p>
            <a:pPr algn="just" eaLnBrk="1" hangingPunct="1">
              <a:lnSpc>
                <a:spcPct val="150000"/>
              </a:lnSpc>
            </a:pPr>
            <a:r>
              <a:rPr lang="zh-CN" altLang="en-US" sz="2800" dirty="0" smtClean="0"/>
              <a:t>根据</a:t>
            </a:r>
            <a:r>
              <a:rPr lang="en-US" altLang="zh-CN" sz="2800" dirty="0" smtClean="0"/>
              <a:t>BSP</a:t>
            </a:r>
            <a:r>
              <a:rPr lang="zh-CN" altLang="en-US" sz="2800" dirty="0" smtClean="0"/>
              <a:t>模型和集群计算机的特点，要充分发挥集群计算机的能力，开发基于</a:t>
            </a:r>
            <a:r>
              <a:rPr lang="en-US" altLang="zh-CN" sz="2800" dirty="0" smtClean="0"/>
              <a:t>BSP</a:t>
            </a:r>
            <a:r>
              <a:rPr lang="zh-CN" altLang="en-US" sz="2800" dirty="0" smtClean="0"/>
              <a:t>模型的性能优越的并行算法和软件，至少考虑如下两个原则</a:t>
            </a:r>
            <a:r>
              <a:rPr lang="zh-CN" altLang="en-US" dirty="0" smtClean="0"/>
              <a:t>：</a:t>
            </a:r>
            <a:endParaRPr lang="en-US" altLang="zh-CN" dirty="0" smtClean="0"/>
          </a:p>
          <a:p>
            <a:pPr lvl="1" eaLnBrk="1" hangingPunct="1">
              <a:lnSpc>
                <a:spcPct val="150000"/>
              </a:lnSpc>
            </a:pPr>
            <a:r>
              <a:rPr lang="zh-CN" altLang="en-US" sz="2000" dirty="0" smtClean="0"/>
              <a:t>均衡地分配计算任务：每个超步完成本地计算的时间取决于计算时间最长的节点，因此，算法设计时要尽可能保证每个超步总分配格每个计算节点的计算任务相同；</a:t>
            </a:r>
            <a:endParaRPr lang="en-US" altLang="zh-CN" sz="2000" dirty="0" smtClean="0"/>
          </a:p>
          <a:p>
            <a:pPr lvl="1" eaLnBrk="1" hangingPunct="1">
              <a:lnSpc>
                <a:spcPct val="150000"/>
              </a:lnSpc>
            </a:pPr>
            <a:r>
              <a:rPr lang="zh-CN" altLang="en-US" sz="2000" dirty="0" smtClean="0"/>
              <a:t>减少通信代价：由于通信的速度相对较慢，过多的通信将大大增加计算代价，这就决定了程序设计时必须尽量较少各节点间的通信，也就是说，最好采用粗粒度的并行算法。</a:t>
            </a:r>
            <a:endParaRPr lang="zh-CN" altLang="en-US" sz="2000" dirty="0" smtClean="0"/>
          </a:p>
        </p:txBody>
      </p:sp>
      <p:sp>
        <p:nvSpPr>
          <p:cNvPr id="3" name="TextBox 2"/>
          <p:cNvSpPr txBox="1"/>
          <p:nvPr/>
        </p:nvSpPr>
        <p:spPr>
          <a:xfrm>
            <a:off x="928662" y="5857892"/>
            <a:ext cx="5918736" cy="369332"/>
          </a:xfrm>
          <a:prstGeom prst="rect">
            <a:avLst/>
          </a:prstGeom>
          <a:noFill/>
        </p:spPr>
        <p:txBody>
          <a:bodyPr wrap="none" rtlCol="0">
            <a:spAutoFit/>
          </a:bodyPr>
          <a:lstStyle/>
          <a:p>
            <a:r>
              <a:rPr lang="en-US" dirty="0" smtClean="0">
                <a:hlinkClick r:id="rId1"/>
              </a:rPr>
              <a:t>http://www.bsp-worldwide.org/implmnts/oxtool/bsplib.html</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en-US" altLang="zh-CN" dirty="0" err="1" smtClean="0"/>
              <a:t>LogP</a:t>
            </a:r>
            <a:r>
              <a:rPr lang="zh-CN" altLang="en-US" dirty="0" smtClean="0"/>
              <a:t>模型</a:t>
            </a:r>
            <a:br>
              <a:rPr lang="en-US" altLang="zh-CN" dirty="0" smtClean="0"/>
            </a:b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computer </a:t>
            </a:r>
            <a:r>
              <a:rPr lang="en-US" altLang="zh-CN" dirty="0" smtClean="0"/>
              <a:t>model</a:t>
            </a:r>
            <a:endParaRPr kumimoji="0" lang="zh-CN" altLang="en-US"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1472" y="428604"/>
            <a:ext cx="7848600" cy="642942"/>
          </a:xfrm>
        </p:spPr>
        <p:txBody>
          <a:bodyPr/>
          <a:lstStyle/>
          <a:p>
            <a:pPr eaLnBrk="1" hangingPunct="1">
              <a:defRPr/>
            </a:pPr>
            <a:r>
              <a:rPr lang="zh-CN" altLang="en-US" dirty="0" smtClean="0"/>
              <a:t> </a:t>
            </a:r>
            <a:r>
              <a:rPr lang="en-US" altLang="zh-CN" dirty="0" err="1" smtClean="0"/>
              <a:t>logP</a:t>
            </a:r>
            <a:r>
              <a:rPr lang="zh-CN" altLang="en-US" dirty="0" smtClean="0"/>
              <a:t>模型</a:t>
            </a:r>
            <a:endParaRPr lang="zh-CN" altLang="en-US" dirty="0" smtClean="0"/>
          </a:p>
        </p:txBody>
      </p:sp>
      <p:sp>
        <p:nvSpPr>
          <p:cNvPr id="515075" name="Rectangle 3"/>
          <p:cNvSpPr>
            <a:spLocks noGrp="1" noChangeArrowheads="1"/>
          </p:cNvSpPr>
          <p:nvPr>
            <p:ph type="body" idx="1"/>
          </p:nvPr>
        </p:nvSpPr>
        <p:spPr>
          <a:xfrm>
            <a:off x="357158" y="1285860"/>
            <a:ext cx="8501122" cy="5072098"/>
          </a:xfrm>
        </p:spPr>
        <p:txBody>
          <a:bodyPr>
            <a:normAutofit/>
          </a:bodyPr>
          <a:lstStyle/>
          <a:p>
            <a:pPr marL="457200" indent="-457200" eaLnBrk="1" hangingPunct="1"/>
            <a:r>
              <a:rPr lang="zh-CN" altLang="en-US" dirty="0" smtClean="0"/>
              <a:t>基本概念</a:t>
            </a:r>
            <a:endParaRPr lang="zh-CN" altLang="en-US" dirty="0" smtClean="0"/>
          </a:p>
          <a:p>
            <a:pPr marL="838200" lvl="1" indent="-381000" eaLnBrk="1" hangingPunct="1"/>
            <a:r>
              <a:rPr lang="zh-CN" altLang="en-US" sz="2400" dirty="0" smtClean="0"/>
              <a:t>由</a:t>
            </a:r>
            <a:r>
              <a:rPr lang="en-US" altLang="zh-CN" sz="2400" dirty="0" smtClean="0"/>
              <a:t>Culler(1993)</a:t>
            </a:r>
            <a:r>
              <a:rPr lang="zh-CN" altLang="en-US" sz="2400" dirty="0" smtClean="0"/>
              <a:t>年提出的，是一种</a:t>
            </a:r>
            <a:r>
              <a:rPr lang="zh-CN" altLang="en-US" sz="2400" dirty="0" smtClean="0">
                <a:solidFill>
                  <a:srgbClr val="FF0000"/>
                </a:solidFill>
              </a:rPr>
              <a:t>分布存储</a:t>
            </a:r>
            <a:r>
              <a:rPr lang="zh-CN" altLang="en-US" sz="2400" dirty="0" smtClean="0"/>
              <a:t>的、</a:t>
            </a:r>
            <a:r>
              <a:rPr lang="zh-CN" altLang="en-US" sz="2400" dirty="0" smtClean="0">
                <a:solidFill>
                  <a:srgbClr val="FF0000"/>
                </a:solidFill>
              </a:rPr>
              <a:t>点到点通讯</a:t>
            </a:r>
            <a:r>
              <a:rPr lang="zh-CN" altLang="en-US" sz="2400" dirty="0" smtClean="0"/>
              <a:t>的多处理机模型，其中通讯由一组参数描述，实行隐式同步。</a:t>
            </a:r>
            <a:endParaRPr lang="zh-CN" altLang="en-US" sz="2400" dirty="0" smtClean="0"/>
          </a:p>
          <a:p>
            <a:pPr marL="457200" indent="-457200" eaLnBrk="1" hangingPunct="1"/>
            <a:r>
              <a:rPr lang="zh-CN" altLang="en-US" dirty="0" smtClean="0"/>
              <a:t>模型参数</a:t>
            </a:r>
            <a:endParaRPr lang="zh-CN" altLang="en-US" dirty="0" smtClean="0"/>
          </a:p>
          <a:p>
            <a:pPr marL="838200" lvl="1" indent="-381000" eaLnBrk="1" hangingPunct="1"/>
            <a:r>
              <a:rPr lang="en-US" altLang="zh-CN" sz="2400" i="1" dirty="0" smtClean="0"/>
              <a:t>L</a:t>
            </a:r>
            <a:r>
              <a:rPr lang="zh-CN" altLang="en-US" sz="2400" i="1" dirty="0" smtClean="0"/>
              <a:t>：</a:t>
            </a:r>
            <a:r>
              <a:rPr lang="en-US" altLang="zh-CN" sz="2400" dirty="0" smtClean="0"/>
              <a:t>network latency</a:t>
            </a:r>
            <a:endParaRPr lang="en-US" altLang="zh-CN" sz="2400" dirty="0" smtClean="0"/>
          </a:p>
          <a:p>
            <a:pPr marL="838200" lvl="1" indent="-381000" eaLnBrk="1" hangingPunct="1"/>
            <a:r>
              <a:rPr lang="en-US" altLang="zh-CN" sz="2400" i="1" dirty="0" smtClean="0"/>
              <a:t>o</a:t>
            </a:r>
            <a:r>
              <a:rPr lang="zh-CN" altLang="en-US" sz="2400" i="1" dirty="0" smtClean="0"/>
              <a:t>：</a:t>
            </a:r>
            <a:r>
              <a:rPr lang="en-US" altLang="zh-CN" sz="2400" dirty="0" smtClean="0"/>
              <a:t>communication overhead</a:t>
            </a:r>
            <a:endParaRPr lang="en-US" altLang="zh-CN" sz="2400" dirty="0" smtClean="0"/>
          </a:p>
          <a:p>
            <a:pPr marL="838200" lvl="1" indent="-381000" eaLnBrk="1" hangingPunct="1"/>
            <a:r>
              <a:rPr lang="en-US" altLang="zh-CN" sz="2400" i="1" dirty="0" smtClean="0"/>
              <a:t>g</a:t>
            </a:r>
            <a:r>
              <a:rPr lang="zh-CN" altLang="en-US" sz="2400" i="1" dirty="0" smtClean="0"/>
              <a:t>：</a:t>
            </a:r>
            <a:r>
              <a:rPr lang="en-US" altLang="zh-CN" sz="2400" dirty="0" smtClean="0"/>
              <a:t>gap=1/bandwidth</a:t>
            </a:r>
            <a:endParaRPr lang="en-US" altLang="zh-CN" sz="2400" dirty="0" smtClean="0"/>
          </a:p>
          <a:p>
            <a:pPr marL="838200" lvl="1" indent="-381000" eaLnBrk="1" hangingPunct="1"/>
            <a:r>
              <a:rPr lang="en-US" altLang="zh-CN" sz="2400" i="1" dirty="0" smtClean="0"/>
              <a:t>P</a:t>
            </a:r>
            <a:r>
              <a:rPr lang="zh-CN" altLang="en-US" sz="2400" i="1" dirty="0" smtClean="0"/>
              <a:t>：</a:t>
            </a:r>
            <a:r>
              <a:rPr lang="en-US" altLang="zh-CN" sz="2400" dirty="0" smtClean="0"/>
              <a:t>the number of processors</a:t>
            </a:r>
            <a:endParaRPr lang="en-US" altLang="zh-CN" sz="2400" dirty="0" smtClean="0"/>
          </a:p>
          <a:p>
            <a:pPr marL="838200" lvl="1" indent="-381000" eaLnBrk="1" hangingPunct="1">
              <a:buFont typeface="Wingdings" panose="05000000000000000000" pitchFamily="2" charset="2"/>
              <a:buNone/>
            </a:pPr>
            <a:r>
              <a:rPr lang="zh-CN" altLang="en-US" sz="2400" dirty="0" smtClean="0"/>
              <a:t>注：</a:t>
            </a:r>
            <a:r>
              <a:rPr lang="en-US" altLang="zh-CN" sz="2400" i="1" dirty="0" smtClean="0"/>
              <a:t>L</a:t>
            </a:r>
            <a:r>
              <a:rPr lang="zh-CN" altLang="en-US" sz="2400" dirty="0" smtClean="0"/>
              <a:t>和</a:t>
            </a:r>
            <a:r>
              <a:rPr lang="en-US" altLang="zh-CN" sz="2400" i="1" dirty="0" smtClean="0"/>
              <a:t>g</a:t>
            </a:r>
            <a:r>
              <a:rPr lang="zh-CN" altLang="en-US" sz="2400" dirty="0" smtClean="0"/>
              <a:t>反映了通讯网络的容量</a:t>
            </a:r>
            <a:r>
              <a:rPr lang="zh-CN" altLang="en-US" dirty="0" smtClean="0"/>
              <a:t>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50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50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50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0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50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50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5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0" y="1142984"/>
            <a:ext cx="8929718" cy="5429287"/>
          </a:xfrm>
        </p:spPr>
        <p:txBody>
          <a:bodyPr>
            <a:normAutofit lnSpcReduction="10000"/>
          </a:bodyPr>
          <a:lstStyle/>
          <a:p>
            <a:pPr>
              <a:lnSpc>
                <a:spcPct val="150000"/>
              </a:lnSpc>
            </a:pPr>
            <a:r>
              <a:rPr lang="zh-CN" altLang="en-US" sz="2400" dirty="0" smtClean="0"/>
              <a:t>并行计算模型通常指从并行算法的设计和分析出发，将各种并行计算机（至少某一类并行计算机）的基本特征抽象出来，形成一个抽象的计算模型。</a:t>
            </a:r>
            <a:endParaRPr lang="en-US" altLang="zh-CN" sz="2400" dirty="0" smtClean="0"/>
          </a:p>
          <a:p>
            <a:pPr>
              <a:lnSpc>
                <a:spcPct val="150000"/>
              </a:lnSpc>
            </a:pPr>
            <a:r>
              <a:rPr lang="zh-CN" altLang="en-US" sz="2400" dirty="0" smtClean="0"/>
              <a:t>从更广的意义上说，并行计算模型为并行计算提供了硬件和软件界面（</a:t>
            </a:r>
            <a:r>
              <a:rPr lang="en-US" altLang="zh-CN" sz="2400" dirty="0" smtClean="0"/>
              <a:t>interface</a:t>
            </a:r>
            <a:r>
              <a:rPr lang="zh-CN" altLang="en-US" sz="2400" dirty="0" smtClean="0"/>
              <a:t>），在该界面的约定下，并行系统硬件设计者和软件设计者可以开发对并行性的支持机制，从而提高系统的性能。</a:t>
            </a:r>
            <a:endParaRPr lang="zh-CN" altLang="en-US" sz="2400" dirty="0" smtClean="0"/>
          </a:p>
          <a:p>
            <a:pPr eaLnBrk="1" hangingPunct="1">
              <a:lnSpc>
                <a:spcPct val="150000"/>
              </a:lnSpc>
            </a:pPr>
            <a:r>
              <a:rPr lang="zh-CN" altLang="en-US" sz="2400" dirty="0" smtClean="0"/>
              <a:t>目前，并行计算机没有一个统一的计算模型。不过，人们已经提出了几种有价值的参考模型：</a:t>
            </a:r>
            <a:endParaRPr lang="zh-CN" altLang="en-US" sz="2400" dirty="0" smtClean="0"/>
          </a:p>
          <a:p>
            <a:pPr lvl="1" algn="just">
              <a:lnSpc>
                <a:spcPct val="150000"/>
              </a:lnSpc>
            </a:pPr>
            <a:r>
              <a:rPr lang="en-US" altLang="zh-CN" sz="1600" dirty="0" smtClean="0"/>
              <a:t>PRAM</a:t>
            </a:r>
            <a:r>
              <a:rPr lang="zh-CN" altLang="en-US" sz="1600" dirty="0" smtClean="0"/>
              <a:t>模型，</a:t>
            </a:r>
            <a:r>
              <a:rPr lang="en-US" altLang="zh-CN" sz="1600" dirty="0" smtClean="0"/>
              <a:t>BSP</a:t>
            </a:r>
            <a:r>
              <a:rPr lang="zh-CN" altLang="en-US" sz="1600" dirty="0" smtClean="0"/>
              <a:t>模型，</a:t>
            </a:r>
            <a:r>
              <a:rPr lang="en-US" altLang="zh-CN" sz="1600" dirty="0" err="1" smtClean="0"/>
              <a:t>LogP</a:t>
            </a:r>
            <a:r>
              <a:rPr lang="zh-CN" altLang="en-US" sz="1600" dirty="0" smtClean="0"/>
              <a:t>模型，</a:t>
            </a:r>
            <a:r>
              <a:rPr lang="en-US" altLang="zh-CN" sz="1600" dirty="0" err="1" smtClean="0"/>
              <a:t>PlogP</a:t>
            </a:r>
            <a:r>
              <a:rPr lang="en-US" altLang="zh-CN" sz="1600" dirty="0" smtClean="0"/>
              <a:t>,  MMGP,  </a:t>
            </a:r>
            <a:r>
              <a:rPr lang="en-US" altLang="zh-CN" sz="1600" dirty="0" err="1" smtClean="0"/>
              <a:t>mPlogP</a:t>
            </a:r>
            <a:r>
              <a:rPr lang="zh-CN" altLang="en-US" sz="1600" dirty="0" smtClean="0"/>
              <a:t>模型等。 </a:t>
            </a:r>
            <a:endParaRPr lang="zh-CN" altLang="en-US"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214282" y="1214422"/>
            <a:ext cx="8715436" cy="4214842"/>
          </a:xfrm>
        </p:spPr>
        <p:txBody>
          <a:bodyPr/>
          <a:lstStyle/>
          <a:p>
            <a:r>
              <a:rPr lang="zh-CN" altLang="en-US" dirty="0" smtClean="0"/>
              <a:t>对于一个具体的并行机，通道带宽为</a:t>
            </a:r>
            <a:r>
              <a:rPr lang="en-US" altLang="zh-CN" dirty="0" smtClean="0"/>
              <a:t>w</a:t>
            </a:r>
            <a:r>
              <a:rPr lang="zh-CN" altLang="en-US" dirty="0" smtClean="0"/>
              <a:t>，经过</a:t>
            </a:r>
            <a:r>
              <a:rPr lang="en-US" altLang="zh-CN" dirty="0" smtClean="0"/>
              <a:t>H</a:t>
            </a:r>
            <a:r>
              <a:rPr lang="zh-CN" altLang="en-US" dirty="0" smtClean="0"/>
              <a:t>个跨步（</a:t>
            </a:r>
            <a:r>
              <a:rPr lang="en-US" altLang="zh-CN" dirty="0" smtClean="0"/>
              <a:t>Hops</a:t>
            </a:r>
            <a:r>
              <a:rPr lang="zh-CN" altLang="en-US" dirty="0" smtClean="0"/>
              <a:t>）的网络传输一个</a:t>
            </a:r>
            <a:r>
              <a:rPr lang="en-US" altLang="zh-CN" dirty="0" smtClean="0"/>
              <a:t>M</a:t>
            </a:r>
            <a:r>
              <a:rPr lang="zh-CN" altLang="en-US" dirty="0" smtClean="0"/>
              <a:t>位的消息所花的时间为：</a:t>
            </a:r>
            <a:endParaRPr lang="en-US" altLang="zh-CN" dirty="0" smtClean="0"/>
          </a:p>
          <a:p>
            <a:endParaRPr lang="en-US" altLang="zh-CN" dirty="0" smtClean="0"/>
          </a:p>
          <a:p>
            <a:pPr lvl="1"/>
            <a:r>
              <a:rPr lang="zh-CN" altLang="en-US" sz="1600" dirty="0" smtClean="0"/>
              <a:t>其中：</a:t>
            </a:r>
            <a:r>
              <a:rPr lang="en-US" altLang="zh-CN" sz="1600" i="1" dirty="0" err="1" smtClean="0"/>
              <a:t>T</a:t>
            </a:r>
            <a:r>
              <a:rPr lang="en-US" altLang="zh-CN" sz="1100" i="1" dirty="0" err="1" smtClean="0"/>
              <a:t>send</a:t>
            </a:r>
            <a:r>
              <a:rPr lang="zh-CN" altLang="en-US" sz="1600" dirty="0" smtClean="0"/>
              <a:t>为发送开销，既第一位数据被送上网络之前处理器为网络接口准备数据的时间</a:t>
            </a:r>
            <a:endParaRPr lang="en-US" altLang="zh-CN" sz="1600" dirty="0" smtClean="0"/>
          </a:p>
          <a:p>
            <a:pPr lvl="1"/>
            <a:r>
              <a:rPr lang="en-US" altLang="zh-CN" sz="1600" i="1" dirty="0" err="1" smtClean="0"/>
              <a:t>Trev</a:t>
            </a:r>
            <a:r>
              <a:rPr lang="zh-CN" altLang="en-US" sz="1600" dirty="0" smtClean="0"/>
              <a:t>为接收开销，既从最后一位数据到达直到接收处理器用此数据进行处理的时间；</a:t>
            </a:r>
            <a:endParaRPr lang="en-US" altLang="zh-CN" sz="1600" dirty="0" smtClean="0"/>
          </a:p>
          <a:p>
            <a:pPr lvl="1"/>
            <a:r>
              <a:rPr lang="zh-CN" altLang="en-US" sz="1600" i="1" dirty="0" smtClean="0"/>
              <a:t>             </a:t>
            </a:r>
            <a:r>
              <a:rPr lang="zh-CN" altLang="en-US" sz="1600" dirty="0" smtClean="0"/>
              <a:t>发送数据的时间</a:t>
            </a:r>
            <a:endParaRPr lang="en-US" altLang="zh-CN" sz="1600" dirty="0" smtClean="0"/>
          </a:p>
          <a:p>
            <a:pPr lvl="1"/>
            <a:r>
              <a:rPr lang="en-US" altLang="zh-CN" sz="1600" dirty="0" smtClean="0"/>
              <a:t>r: </a:t>
            </a:r>
            <a:r>
              <a:rPr lang="zh-CN" altLang="en-US" sz="1600" dirty="0" smtClean="0"/>
              <a:t>数据通过网络每一个中间节点的延迟时间</a:t>
            </a:r>
            <a:endParaRPr lang="en-US" altLang="zh-CN" sz="1600" dirty="0" smtClean="0"/>
          </a:p>
          <a:p>
            <a:pPr lvl="1"/>
            <a:endParaRPr lang="zh-CN" altLang="en-US" dirty="0"/>
          </a:p>
        </p:txBody>
      </p:sp>
      <p:graphicFrame>
        <p:nvGraphicFramePr>
          <p:cNvPr id="4" name="对象 3"/>
          <p:cNvGraphicFramePr>
            <a:graphicFrameLocks noChangeAspect="1"/>
          </p:cNvGraphicFramePr>
          <p:nvPr/>
        </p:nvGraphicFramePr>
        <p:xfrm>
          <a:off x="4521200" y="3359150"/>
          <a:ext cx="101600" cy="139700"/>
        </p:xfrm>
        <a:graphic>
          <a:graphicData uri="http://schemas.openxmlformats.org/presentationml/2006/ole">
            <mc:AlternateContent xmlns:mc="http://schemas.openxmlformats.org/markup-compatibility/2006">
              <mc:Choice xmlns:v="urn:schemas-microsoft-com:vml" Requires="v">
                <p:oleObj spid="_x0000_s1025" name="Equation" r:id="rId1" imgW="2438400" imgH="3352800" progId="Equation.DSMT4">
                  <p:embed/>
                </p:oleObj>
              </mc:Choice>
              <mc:Fallback>
                <p:oleObj name="Equation" r:id="rId1" imgW="2438400" imgH="3352800" progId="Equation.DSMT4">
                  <p:embed/>
                  <p:pic>
                    <p:nvPicPr>
                      <p:cNvPr id="0" name="图片 1024"/>
                      <p:cNvPicPr>
                        <a:picLocks noChangeAspect="1"/>
                      </p:cNvPicPr>
                      <p:nvPr/>
                    </p:nvPicPr>
                    <p:blipFill>
                      <a:blip r:embed="rId2"/>
                      <a:stretch>
                        <a:fillRect/>
                      </a:stretch>
                    </p:blipFill>
                    <p:spPr>
                      <a:xfrm>
                        <a:off x="4521200" y="3359150"/>
                        <a:ext cx="101600" cy="13970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2571736" y="2857496"/>
          <a:ext cx="3710807" cy="357190"/>
        </p:xfrm>
        <a:graphic>
          <a:graphicData uri="http://schemas.openxmlformats.org/presentationml/2006/ole">
            <mc:AlternateContent xmlns:mc="http://schemas.openxmlformats.org/markup-compatibility/2006">
              <mc:Choice xmlns:v="urn:schemas-microsoft-com:vml" Requires="v">
                <p:oleObj spid="_x0000_s1026" name="Equation" r:id="rId3" imgW="56997600" imgH="5486400" progId="Equation.3">
                  <p:embed/>
                </p:oleObj>
              </mc:Choice>
              <mc:Fallback>
                <p:oleObj name="Equation" r:id="rId3" imgW="56997600" imgH="5486400" progId="Equation.3">
                  <p:embed/>
                  <p:pic>
                    <p:nvPicPr>
                      <p:cNvPr id="0" name="图片 1025"/>
                      <p:cNvPicPr>
                        <a:picLocks noChangeAspect="1"/>
                      </p:cNvPicPr>
                      <p:nvPr/>
                    </p:nvPicPr>
                    <p:blipFill>
                      <a:blip r:embed="rId4"/>
                      <a:stretch>
                        <a:fillRect/>
                      </a:stretch>
                    </p:blipFill>
                    <p:spPr>
                      <a:xfrm>
                        <a:off x="2571736" y="2857496"/>
                        <a:ext cx="3710807" cy="357190"/>
                      </a:xfrm>
                      <a:prstGeom prst="rect">
                        <a:avLst/>
                      </a:prstGeom>
                      <a:noFill/>
                      <a:ln w="9525">
                        <a:noFill/>
                      </a:ln>
                    </p:spPr>
                  </p:pic>
                </p:oleObj>
              </mc:Fallback>
            </mc:AlternateContent>
          </a:graphicData>
        </a:graphic>
      </p:graphicFrame>
      <p:graphicFrame>
        <p:nvGraphicFramePr>
          <p:cNvPr id="195588" name="Object 4"/>
          <p:cNvGraphicFramePr>
            <a:graphicFrameLocks noChangeAspect="1"/>
          </p:cNvGraphicFramePr>
          <p:nvPr/>
        </p:nvGraphicFramePr>
        <p:xfrm>
          <a:off x="1071538" y="4214818"/>
          <a:ext cx="508000" cy="228600"/>
        </p:xfrm>
        <a:graphic>
          <a:graphicData uri="http://schemas.openxmlformats.org/presentationml/2006/ole">
            <mc:AlternateContent xmlns:mc="http://schemas.openxmlformats.org/markup-compatibility/2006">
              <mc:Choice xmlns:v="urn:schemas-microsoft-com:vml" Requires="v">
                <p:oleObj spid="_x0000_s1027" name="公式" r:id="rId5" imgW="12192000" imgH="5486400" progId="Equation.3">
                  <p:embed/>
                </p:oleObj>
              </mc:Choice>
              <mc:Fallback>
                <p:oleObj name="公式" r:id="rId5" imgW="12192000" imgH="5486400" progId="Equation.3">
                  <p:embed/>
                  <p:pic>
                    <p:nvPicPr>
                      <p:cNvPr id="0" name="图片 1026"/>
                      <p:cNvPicPr>
                        <a:picLocks noChangeAspect="1"/>
                      </p:cNvPicPr>
                      <p:nvPr/>
                    </p:nvPicPr>
                    <p:blipFill>
                      <a:blip r:embed="rId6"/>
                      <a:stretch>
                        <a:fillRect/>
                      </a:stretch>
                    </p:blipFill>
                    <p:spPr>
                      <a:xfrm>
                        <a:off x="1071538" y="4214818"/>
                        <a:ext cx="508000" cy="228600"/>
                      </a:xfrm>
                      <a:prstGeom prst="rect">
                        <a:avLst/>
                      </a:prstGeom>
                      <a:noFill/>
                      <a:ln w="9525">
                        <a:noFill/>
                      </a:ln>
                    </p:spPr>
                  </p:pic>
                </p:oleObj>
              </mc:Fallback>
            </mc:AlternateContent>
          </a:graphicData>
        </a:graphic>
      </p:graphicFrame>
      <p:sp>
        <p:nvSpPr>
          <p:cNvPr id="7" name="TextBox 6"/>
          <p:cNvSpPr txBox="1"/>
          <p:nvPr/>
        </p:nvSpPr>
        <p:spPr>
          <a:xfrm>
            <a:off x="357158" y="4929198"/>
            <a:ext cx="6942478" cy="369332"/>
          </a:xfrm>
          <a:prstGeom prst="rect">
            <a:avLst/>
          </a:prstGeom>
          <a:noFill/>
        </p:spPr>
        <p:txBody>
          <a:bodyPr wrap="none" rtlCol="0">
            <a:spAutoFit/>
          </a:bodyPr>
          <a:lstStyle/>
          <a:p>
            <a:r>
              <a:rPr lang="zh-CN" altLang="en-US" dirty="0" smtClean="0"/>
              <a:t>分析：网络空载或者轻载时</a:t>
            </a:r>
            <a:r>
              <a:rPr lang="en-US" altLang="zh-CN" i="1" dirty="0" smtClean="0"/>
              <a:t>T</a:t>
            </a:r>
            <a:r>
              <a:rPr lang="zh-CN" altLang="en-US" i="1" dirty="0" smtClean="0"/>
              <a:t>（</a:t>
            </a:r>
            <a:r>
              <a:rPr lang="en-US" altLang="zh-CN" i="1" dirty="0" smtClean="0"/>
              <a:t>M,H</a:t>
            </a:r>
            <a:r>
              <a:rPr lang="zh-CN" altLang="en-US" i="1" dirty="0" smtClean="0"/>
              <a:t>）</a:t>
            </a:r>
            <a:r>
              <a:rPr lang="zh-CN" altLang="en-US" dirty="0" smtClean="0"/>
              <a:t>中起主导作用的是</a:t>
            </a:r>
            <a:r>
              <a:rPr lang="en-US" altLang="zh-CN" dirty="0" err="1" smtClean="0"/>
              <a:t>Tsend</a:t>
            </a:r>
            <a:r>
              <a:rPr lang="zh-CN" altLang="en-US" dirty="0" smtClean="0"/>
              <a:t>和</a:t>
            </a:r>
            <a:r>
              <a:rPr lang="en-US" altLang="zh-CN" dirty="0" err="1" smtClean="0"/>
              <a:t>Trev</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71500" y="571500"/>
            <a:ext cx="7848600" cy="500046"/>
          </a:xfrm>
        </p:spPr>
        <p:txBody>
          <a:bodyPr>
            <a:normAutofit fontScale="90000"/>
          </a:bodyPr>
          <a:lstStyle/>
          <a:p>
            <a:pPr eaLnBrk="1" hangingPunct="1">
              <a:defRPr/>
            </a:pPr>
            <a:r>
              <a:rPr lang="zh-CN" altLang="en-US" dirty="0" smtClean="0"/>
              <a:t> </a:t>
            </a:r>
            <a:r>
              <a:rPr lang="en-US" altLang="zh-CN" dirty="0" err="1" smtClean="0"/>
              <a:t>logP</a:t>
            </a:r>
            <a:r>
              <a:rPr lang="zh-CN" altLang="en-US" dirty="0" smtClean="0"/>
              <a:t>模型</a:t>
            </a:r>
            <a:endParaRPr lang="zh-CN" altLang="en-US" dirty="0" smtClean="0"/>
          </a:p>
        </p:txBody>
      </p:sp>
      <p:sp>
        <p:nvSpPr>
          <p:cNvPr id="516099" name="Rectangle 3"/>
          <p:cNvSpPr>
            <a:spLocks noGrp="1" noChangeArrowheads="1"/>
          </p:cNvSpPr>
          <p:nvPr>
            <p:ph type="body" idx="1"/>
          </p:nvPr>
        </p:nvSpPr>
        <p:spPr>
          <a:xfrm>
            <a:off x="214282" y="1285860"/>
            <a:ext cx="8593168" cy="5192728"/>
          </a:xfrm>
        </p:spPr>
        <p:txBody>
          <a:bodyPr>
            <a:normAutofit lnSpcReduction="10000"/>
          </a:bodyPr>
          <a:lstStyle/>
          <a:p>
            <a:pPr marL="457200" indent="-457200" eaLnBrk="1" hangingPunct="1"/>
            <a:r>
              <a:rPr lang="zh-CN" altLang="en-US" b="1" dirty="0" smtClean="0">
                <a:solidFill>
                  <a:schemeClr val="tx2"/>
                </a:solidFill>
              </a:rPr>
              <a:t>优缺点</a:t>
            </a:r>
            <a:endParaRPr lang="zh-CN" altLang="en-US" b="1" dirty="0" smtClean="0">
              <a:solidFill>
                <a:schemeClr val="tx2"/>
              </a:solidFill>
            </a:endParaRPr>
          </a:p>
          <a:p>
            <a:pPr marL="457200" indent="-457200" algn="just" eaLnBrk="1" hangingPunct="1">
              <a:lnSpc>
                <a:spcPct val="150000"/>
              </a:lnSpc>
              <a:buFont typeface="Wingdings" panose="05000000000000000000" pitchFamily="2" charset="2"/>
              <a:buNone/>
            </a:pPr>
            <a:r>
              <a:rPr lang="zh-CN" altLang="en-US" dirty="0" smtClean="0"/>
              <a:t>    </a:t>
            </a:r>
            <a:r>
              <a:rPr lang="zh-CN" altLang="en-US" sz="2000" dirty="0" smtClean="0"/>
              <a:t>捕捉了</a:t>
            </a:r>
            <a:r>
              <a:rPr lang="en-US" altLang="zh-CN" sz="2000" dirty="0" err="1" smtClean="0"/>
              <a:t>MPC（Massively</a:t>
            </a:r>
            <a:r>
              <a:rPr lang="en-US" altLang="zh-CN" sz="2000" dirty="0" smtClean="0"/>
              <a:t> Parallel Computers-</a:t>
            </a:r>
            <a:r>
              <a:rPr lang="zh-CN" altLang="en-US" sz="2000" dirty="0" smtClean="0"/>
              <a:t>大规模并行机）的通讯瓶颈，</a:t>
            </a:r>
            <a:r>
              <a:rPr lang="zh-CN" altLang="en-US" sz="2000" dirty="0" smtClean="0">
                <a:solidFill>
                  <a:schemeClr val="tx2"/>
                </a:solidFill>
              </a:rPr>
              <a:t>隐藏了并行机的网络拓扑、路由、协议</a:t>
            </a:r>
            <a:r>
              <a:rPr lang="zh-CN" altLang="en-US" sz="2000" dirty="0" smtClean="0"/>
              <a:t>，可以</a:t>
            </a:r>
            <a:r>
              <a:rPr lang="zh-CN" altLang="en-US" sz="2000" dirty="0" smtClean="0">
                <a:solidFill>
                  <a:schemeClr val="tx2"/>
                </a:solidFill>
              </a:rPr>
              <a:t>应用到共享存储、消息传递、数据并行的编程模型中</a:t>
            </a:r>
            <a:r>
              <a:rPr lang="zh-CN" altLang="en-US" sz="2000" dirty="0" smtClean="0"/>
              <a:t>；但</a:t>
            </a:r>
            <a:r>
              <a:rPr lang="zh-CN" altLang="en-US" sz="2000" dirty="0" smtClean="0">
                <a:solidFill>
                  <a:schemeClr val="tx2"/>
                </a:solidFill>
              </a:rPr>
              <a:t>难以进行算法描述</a:t>
            </a:r>
            <a:r>
              <a:rPr lang="zh-CN" altLang="en-US" sz="2000" dirty="0" smtClean="0"/>
              <a:t>、设计和分析。 </a:t>
            </a:r>
            <a:endParaRPr lang="zh-CN" altLang="en-US" dirty="0" smtClean="0"/>
          </a:p>
          <a:p>
            <a:pPr marL="457200" indent="-457200" eaLnBrk="1" hangingPunct="1">
              <a:lnSpc>
                <a:spcPct val="150000"/>
              </a:lnSpc>
            </a:pPr>
            <a:r>
              <a:rPr lang="en-US" altLang="zh-CN" b="1" dirty="0" smtClean="0"/>
              <a:t>BSP vs. </a:t>
            </a:r>
            <a:r>
              <a:rPr lang="en-US" altLang="zh-CN" b="1" dirty="0" err="1" smtClean="0"/>
              <a:t>LogP</a:t>
            </a:r>
            <a:endParaRPr lang="zh-CN" altLang="en-US" dirty="0" smtClean="0"/>
          </a:p>
          <a:p>
            <a:pPr marL="838200" lvl="1" indent="-381000" eaLnBrk="1" hangingPunct="1">
              <a:lnSpc>
                <a:spcPct val="150000"/>
              </a:lnSpc>
            </a:pPr>
            <a:r>
              <a:rPr lang="en-US" altLang="zh-CN" sz="2000" dirty="0" err="1" smtClean="0"/>
              <a:t>BSP</a:t>
            </a:r>
            <a:r>
              <a:rPr lang="en-US" altLang="zh-CN" sz="2000" dirty="0" err="1" smtClean="0">
                <a:sym typeface="Wingdings" panose="05000000000000000000" pitchFamily="2" charset="2"/>
              </a:rPr>
              <a:t></a:t>
            </a:r>
            <a:r>
              <a:rPr lang="en-US" altLang="zh-CN" sz="2000" dirty="0" err="1" smtClean="0"/>
              <a:t>LogP</a:t>
            </a:r>
            <a:r>
              <a:rPr lang="zh-CN" altLang="en-US" sz="2000" dirty="0" smtClean="0"/>
              <a:t>：</a:t>
            </a:r>
            <a:r>
              <a:rPr lang="en-US" altLang="zh-CN" sz="2000" dirty="0" smtClean="0"/>
              <a:t>BSP</a:t>
            </a:r>
            <a:r>
              <a:rPr lang="zh-CN" altLang="en-US" sz="2000" dirty="0" smtClean="0"/>
              <a:t>块同步</a:t>
            </a:r>
            <a:r>
              <a:rPr lang="zh-CN" altLang="en-US" sz="2000" dirty="0" smtClean="0">
                <a:sym typeface="Wingdings" panose="05000000000000000000" pitchFamily="2" charset="2"/>
              </a:rPr>
              <a:t></a:t>
            </a:r>
            <a:r>
              <a:rPr lang="en-US" altLang="zh-CN" sz="2000" dirty="0" smtClean="0"/>
              <a:t>BSP</a:t>
            </a:r>
            <a:r>
              <a:rPr lang="zh-CN" altLang="en-US" sz="2000" dirty="0" smtClean="0"/>
              <a:t>子集同步</a:t>
            </a:r>
            <a:r>
              <a:rPr lang="zh-CN" altLang="en-US" sz="2000" dirty="0" smtClean="0">
                <a:sym typeface="Wingdings" panose="05000000000000000000" pitchFamily="2" charset="2"/>
              </a:rPr>
              <a:t></a:t>
            </a:r>
            <a:r>
              <a:rPr lang="en-US" altLang="zh-CN" sz="2000" dirty="0" smtClean="0"/>
              <a:t>BSP</a:t>
            </a:r>
            <a:r>
              <a:rPr lang="zh-CN" altLang="en-US" sz="2000" dirty="0" smtClean="0"/>
              <a:t>进程对同步＝</a:t>
            </a:r>
            <a:r>
              <a:rPr lang="en-US" altLang="zh-CN" sz="2000" dirty="0" err="1" smtClean="0"/>
              <a:t>LogP</a:t>
            </a:r>
            <a:endParaRPr lang="en-US" altLang="zh-CN" sz="2000" dirty="0" smtClean="0"/>
          </a:p>
          <a:p>
            <a:pPr marL="838200" lvl="1" indent="-381000" eaLnBrk="1" hangingPunct="1">
              <a:lnSpc>
                <a:spcPct val="150000"/>
              </a:lnSpc>
            </a:pPr>
            <a:r>
              <a:rPr lang="en-US" altLang="zh-CN" sz="2000" dirty="0" err="1" smtClean="0"/>
              <a:t>BSP+Overhead</a:t>
            </a:r>
            <a:r>
              <a:rPr lang="en-US" altLang="zh-CN" sz="2000" dirty="0" smtClean="0"/>
              <a:t> </a:t>
            </a:r>
            <a:r>
              <a:rPr lang="zh-CN" altLang="en-US" sz="2000" dirty="0" smtClean="0"/>
              <a:t>－</a:t>
            </a:r>
            <a:r>
              <a:rPr lang="en-US" altLang="zh-CN" sz="2000" dirty="0" smtClean="0"/>
              <a:t> Barriers </a:t>
            </a:r>
            <a:r>
              <a:rPr lang="zh-CN" altLang="en-US" sz="2000" dirty="0" smtClean="0"/>
              <a:t>＝</a:t>
            </a:r>
            <a:r>
              <a:rPr lang="en-US" altLang="zh-CN" sz="2000" dirty="0" err="1" smtClean="0"/>
              <a:t>LogP</a:t>
            </a:r>
            <a:endParaRPr lang="en-US" altLang="zh-CN" sz="2000" dirty="0" smtClean="0"/>
          </a:p>
          <a:p>
            <a:pPr marL="838200" lvl="1" indent="-381000" eaLnBrk="1" hangingPunct="1">
              <a:lnSpc>
                <a:spcPct val="150000"/>
              </a:lnSpc>
            </a:pPr>
            <a:r>
              <a:rPr lang="en-US" altLang="zh-CN" sz="2000" dirty="0" smtClean="0"/>
              <a:t>BSP</a:t>
            </a:r>
            <a:r>
              <a:rPr lang="zh-CN" altLang="en-US" sz="2000" dirty="0" smtClean="0"/>
              <a:t>提供了更方便的程序设计环境，</a:t>
            </a:r>
            <a:r>
              <a:rPr lang="en-US" altLang="zh-CN" sz="2000" dirty="0" err="1" smtClean="0"/>
              <a:t>LogP</a:t>
            </a:r>
            <a:r>
              <a:rPr lang="zh-CN" altLang="en-US" sz="2000" dirty="0" smtClean="0"/>
              <a:t>更好地利用了机器资源</a:t>
            </a:r>
            <a:endParaRPr lang="zh-CN" altLang="en-US" sz="2000" dirty="0" smtClean="0"/>
          </a:p>
          <a:p>
            <a:pPr marL="838200" lvl="1" indent="-381000" eaLnBrk="1" hangingPunct="1">
              <a:lnSpc>
                <a:spcPct val="150000"/>
              </a:lnSpc>
            </a:pPr>
            <a:r>
              <a:rPr lang="en-US" altLang="zh-CN" sz="2000" dirty="0" smtClean="0"/>
              <a:t>BSP</a:t>
            </a:r>
            <a:r>
              <a:rPr lang="zh-CN" altLang="en-US" sz="2000" dirty="0" smtClean="0"/>
              <a:t>似乎更简单、方便和符合结构化编程 </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6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60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60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0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609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6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en-US" altLang="zh-CN" dirty="0" smtClean="0"/>
              <a:t>PLOGP</a:t>
            </a:r>
            <a:r>
              <a:rPr lang="zh-CN" altLang="en-US" dirty="0" smtClean="0"/>
              <a:t>模型</a:t>
            </a:r>
            <a:br>
              <a:rPr lang="en-US" altLang="zh-CN" dirty="0" smtClean="0"/>
            </a:b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computer </a:t>
            </a:r>
            <a:r>
              <a:rPr lang="en-US" altLang="zh-CN" dirty="0" smtClean="0"/>
              <a:t>model</a:t>
            </a:r>
            <a:endParaRPr kumimoji="0"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85800" y="500042"/>
            <a:ext cx="7772400" cy="533384"/>
          </a:xfrm>
        </p:spPr>
        <p:txBody>
          <a:bodyPr>
            <a:normAutofit fontScale="90000"/>
          </a:bodyPr>
          <a:lstStyle/>
          <a:p>
            <a:pPr>
              <a:defRPr/>
            </a:pPr>
            <a:r>
              <a:rPr lang="en-US" altLang="zh-CN" dirty="0" err="1" smtClean="0"/>
              <a:t>PlogP</a:t>
            </a:r>
            <a:r>
              <a:rPr lang="zh-CN" altLang="en-US" dirty="0" smtClean="0"/>
              <a:t>模型</a:t>
            </a:r>
            <a:endParaRPr lang="zh-CN" altLang="en-US" dirty="0" smtClean="0"/>
          </a:p>
        </p:txBody>
      </p:sp>
      <p:sp>
        <p:nvSpPr>
          <p:cNvPr id="3" name="内容占位符 2"/>
          <p:cNvSpPr>
            <a:spLocks noGrp="1"/>
          </p:cNvSpPr>
          <p:nvPr>
            <p:ph idx="1"/>
          </p:nvPr>
        </p:nvSpPr>
        <p:spPr>
          <a:xfrm>
            <a:off x="285720" y="1214422"/>
            <a:ext cx="8501122" cy="4929222"/>
          </a:xfrm>
        </p:spPr>
        <p:txBody>
          <a:bodyPr>
            <a:normAutofit/>
          </a:bodyPr>
          <a:lstStyle/>
          <a:p>
            <a:pPr>
              <a:defRPr/>
            </a:pPr>
            <a:r>
              <a:rPr lang="zh-CN" altLang="en-US" dirty="0" smtClean="0"/>
              <a:t>基本概念</a:t>
            </a:r>
            <a:endParaRPr lang="zh-CN" altLang="en-US" dirty="0" smtClean="0"/>
          </a:p>
          <a:p>
            <a:pPr>
              <a:buFont typeface="Wingdings" panose="05000000000000000000" pitchFamily="2" charset="2"/>
              <a:buNone/>
              <a:defRPr/>
            </a:pPr>
            <a:r>
              <a:rPr lang="en-US" altLang="zh-CN" dirty="0" smtClean="0"/>
              <a:t>        </a:t>
            </a:r>
            <a:r>
              <a:rPr lang="zh-CN" altLang="en-US" sz="2400" dirty="0" smtClean="0"/>
              <a:t>由</a:t>
            </a:r>
            <a:r>
              <a:rPr lang="en-US" altLang="zh-CN" sz="2400" dirty="0" err="1" smtClean="0"/>
              <a:t>Alexandrov</a:t>
            </a:r>
            <a:r>
              <a:rPr lang="zh-CN" altLang="en-US" sz="2400" dirty="0" smtClean="0"/>
              <a:t>在</a:t>
            </a:r>
            <a:r>
              <a:rPr lang="en-US" altLang="zh-CN" sz="2400" dirty="0" smtClean="0"/>
              <a:t>2000</a:t>
            </a:r>
            <a:r>
              <a:rPr lang="zh-CN" altLang="en-US" sz="2400" dirty="0" smtClean="0"/>
              <a:t>年提出的一种基于</a:t>
            </a:r>
            <a:r>
              <a:rPr lang="en-US" altLang="zh-CN" sz="2400" dirty="0" err="1" smtClean="0"/>
              <a:t>logP</a:t>
            </a:r>
            <a:r>
              <a:rPr lang="zh-CN" altLang="en-US" sz="2400" dirty="0" smtClean="0"/>
              <a:t>的模型</a:t>
            </a:r>
            <a:r>
              <a:rPr lang="en-US" altLang="zh-CN" sz="2400" dirty="0" err="1" smtClean="0"/>
              <a:t>PlogP</a:t>
            </a:r>
            <a:r>
              <a:rPr lang="zh-CN" altLang="en-US" sz="2400" dirty="0" smtClean="0"/>
              <a:t>，它是对</a:t>
            </a:r>
            <a:r>
              <a:rPr lang="en-US" altLang="zh-CN" sz="2400" dirty="0" err="1" smtClean="0"/>
              <a:t>logP</a:t>
            </a:r>
            <a:r>
              <a:rPr lang="zh-CN" altLang="en-US" sz="2400" dirty="0" smtClean="0"/>
              <a:t>不能预测长信息开销的一种改进模式。</a:t>
            </a:r>
            <a:endParaRPr lang="en-US" altLang="zh-CN" sz="2400" dirty="0" smtClean="0"/>
          </a:p>
          <a:p>
            <a:pPr marL="457200" indent="-457200" eaLnBrk="1" hangingPunct="1">
              <a:defRPr/>
            </a:pPr>
            <a:r>
              <a:rPr lang="zh-CN" altLang="en-US" dirty="0" smtClean="0"/>
              <a:t>模型参数</a:t>
            </a:r>
            <a:endParaRPr lang="zh-CN" altLang="en-US" dirty="0" smtClean="0"/>
          </a:p>
          <a:p>
            <a:pPr marL="1007745">
              <a:defRPr/>
            </a:pPr>
            <a:r>
              <a:rPr lang="en-US" altLang="zh-CN" sz="2400" dirty="0" smtClean="0"/>
              <a:t>L</a:t>
            </a:r>
            <a:r>
              <a:rPr lang="zh-CN" altLang="en-US" sz="2400" dirty="0" smtClean="0"/>
              <a:t>表示点对点的通信延迟</a:t>
            </a:r>
            <a:endParaRPr lang="en-US" altLang="zh-CN" sz="2400" dirty="0" smtClean="0"/>
          </a:p>
          <a:p>
            <a:pPr marL="1007745">
              <a:defRPr/>
            </a:pPr>
            <a:r>
              <a:rPr lang="en-US" altLang="zh-CN" sz="2400" i="1" dirty="0" smtClean="0"/>
              <a:t>o</a:t>
            </a:r>
            <a:r>
              <a:rPr lang="en-US" altLang="zh-CN" sz="2400" i="1" baseline="-25000" dirty="0" smtClean="0"/>
              <a:t>r</a:t>
            </a:r>
            <a:r>
              <a:rPr lang="en-US" altLang="zh-CN" sz="2400" i="1" dirty="0" smtClean="0"/>
              <a:t>(m)</a:t>
            </a:r>
            <a:r>
              <a:rPr lang="zh-CN" altLang="en-US" sz="2400" i="1" dirty="0" smtClean="0"/>
              <a:t>接受者开销（</a:t>
            </a:r>
            <a:r>
              <a:rPr lang="en-US" altLang="zh-CN" sz="2400" i="1" dirty="0" smtClean="0"/>
              <a:t>m</a:t>
            </a:r>
            <a:r>
              <a:rPr lang="zh-CN" altLang="en-US" sz="2400" i="1" dirty="0" smtClean="0"/>
              <a:t>表示信息的大小）</a:t>
            </a:r>
            <a:endParaRPr lang="en-US" altLang="zh-CN" sz="2400" i="1" dirty="0" smtClean="0"/>
          </a:p>
          <a:p>
            <a:pPr marL="1007745">
              <a:defRPr/>
            </a:pPr>
            <a:r>
              <a:rPr lang="en-US" altLang="zh-CN" sz="2400" i="1" dirty="0" err="1" smtClean="0"/>
              <a:t>o</a:t>
            </a:r>
            <a:r>
              <a:rPr lang="en-US" altLang="zh-CN" sz="1200" i="1" dirty="0" err="1" smtClean="0"/>
              <a:t>s</a:t>
            </a:r>
            <a:r>
              <a:rPr lang="en-US" altLang="zh-CN" sz="2400" i="1" dirty="0" smtClean="0"/>
              <a:t>(m)</a:t>
            </a:r>
            <a:r>
              <a:rPr lang="zh-CN" altLang="en-US" sz="2400" i="1" dirty="0" smtClean="0"/>
              <a:t>发送者的开销</a:t>
            </a:r>
            <a:endParaRPr lang="en-US" altLang="zh-CN" sz="2400" i="1" dirty="0" smtClean="0"/>
          </a:p>
          <a:p>
            <a:pPr marL="1007745">
              <a:defRPr/>
            </a:pPr>
            <a:r>
              <a:rPr lang="en-US" altLang="zh-CN" sz="2400" i="1" dirty="0" smtClean="0"/>
              <a:t>g(m)</a:t>
            </a:r>
            <a:r>
              <a:rPr lang="zh-CN" altLang="en-US" sz="2400" i="1" dirty="0" smtClean="0"/>
              <a:t>每个信息之间的间隔</a:t>
            </a:r>
            <a:endParaRPr lang="en-US" altLang="zh-CN" sz="2400" i="1" dirty="0" smtClean="0"/>
          </a:p>
          <a:p>
            <a:pPr marL="1007745">
              <a:defRPr/>
            </a:pPr>
            <a:r>
              <a:rPr lang="en-US" altLang="zh-CN" sz="2400" i="1" dirty="0" smtClean="0"/>
              <a:t>P</a:t>
            </a:r>
            <a:r>
              <a:rPr lang="zh-CN" altLang="en-US" sz="2400" i="1" dirty="0" smtClean="0"/>
              <a:t>表示通信中的节点数</a:t>
            </a:r>
            <a:endParaRPr lang="en-US" altLang="zh-CN" sz="2400" dirty="0" smtClean="0"/>
          </a:p>
          <a:p>
            <a:pPr>
              <a:buFont typeface="Wingdings" panose="05000000000000000000" pitchFamily="2" charset="2"/>
              <a:buNone/>
              <a:defRPr/>
            </a:pPr>
            <a:endParaRPr lang="en-US" altLang="zh-CN" dirty="0" smtClean="0"/>
          </a:p>
          <a:p>
            <a:pPr>
              <a:buFont typeface="Wingdings" panose="05000000000000000000" pitchFamily="2" charset="2"/>
              <a:buNone/>
              <a:defRPr/>
            </a:pP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normAutofit fontScale="90000"/>
          </a:bodyPr>
          <a:lstStyle/>
          <a:p>
            <a:pPr>
              <a:defRPr/>
            </a:pPr>
            <a:r>
              <a:rPr lang="en-US" altLang="zh-CN" smtClean="0"/>
              <a:t>PlogP</a:t>
            </a:r>
            <a:r>
              <a:rPr lang="zh-CN" altLang="en-US" smtClean="0"/>
              <a:t>模型</a:t>
            </a:r>
            <a:endParaRPr lang="zh-CN" altLang="en-US" smtClean="0"/>
          </a:p>
        </p:txBody>
      </p:sp>
      <p:sp>
        <p:nvSpPr>
          <p:cNvPr id="30723" name="内容占位符 2"/>
          <p:cNvSpPr>
            <a:spLocks noGrp="1"/>
          </p:cNvSpPr>
          <p:nvPr>
            <p:ph idx="1"/>
          </p:nvPr>
        </p:nvSpPr>
        <p:spPr/>
        <p:txBody>
          <a:bodyPr/>
          <a:lstStyle/>
          <a:p>
            <a:r>
              <a:rPr lang="zh-CN" altLang="en-US" dirty="0" smtClean="0"/>
              <a:t>优缺点</a:t>
            </a:r>
            <a:endParaRPr lang="en-US" altLang="zh-CN" dirty="0" smtClean="0"/>
          </a:p>
          <a:p>
            <a:endParaRPr lang="en-US" altLang="zh-CN" dirty="0" smtClean="0"/>
          </a:p>
          <a:p>
            <a:pPr algn="just">
              <a:lnSpc>
                <a:spcPct val="150000"/>
              </a:lnSpc>
              <a:buFont typeface="Wingdings" panose="05000000000000000000" pitchFamily="2" charset="2"/>
              <a:buNone/>
            </a:pPr>
            <a:r>
              <a:rPr lang="zh-CN" altLang="en-US" dirty="0" smtClean="0"/>
              <a:t>          可以模拟结点间的通信，但由于忽略了节点内部通信和异构并行性，因此不适用于异构多核计算机。</a:t>
            </a:r>
            <a:endParaRPr lang="en-US" altLang="zh-CN" dirty="0" smtClean="0"/>
          </a:p>
          <a:p>
            <a:pPr>
              <a:buFont typeface="Wingdings" panose="05000000000000000000" pitchFamily="2" charset="2"/>
              <a:buNone/>
            </a:pPr>
            <a:r>
              <a:rPr lang="zh-CN" altLang="en-US" dirty="0" smtClean="0"/>
              <a:t>  </a:t>
            </a: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PRAM</a:t>
            </a:r>
            <a:r>
              <a:rPr lang="zh-CN" altLang="en-US" sz="2800" dirty="0" smtClean="0"/>
              <a:t>、</a:t>
            </a:r>
            <a:r>
              <a:rPr lang="en-US" altLang="zh-CN" sz="2800" dirty="0" smtClean="0"/>
              <a:t>BSP</a:t>
            </a:r>
            <a:r>
              <a:rPr lang="zh-CN" altLang="en-US" sz="2800" dirty="0" smtClean="0"/>
              <a:t>和</a:t>
            </a:r>
            <a:r>
              <a:rPr lang="en-US" altLang="zh-CN" sz="2800" dirty="0" err="1" smtClean="0"/>
              <a:t>LogP</a:t>
            </a:r>
            <a:r>
              <a:rPr lang="zh-CN" altLang="en-US" sz="2800" dirty="0" smtClean="0"/>
              <a:t>并行模型之间的关系及其比较</a:t>
            </a:r>
            <a:endParaRPr lang="zh-CN" altLang="en-US" sz="2800" dirty="0"/>
          </a:p>
        </p:txBody>
      </p:sp>
      <p:sp>
        <p:nvSpPr>
          <p:cNvPr id="3" name="内容占位符 2"/>
          <p:cNvSpPr>
            <a:spLocks noGrp="1"/>
          </p:cNvSpPr>
          <p:nvPr>
            <p:ph idx="1"/>
          </p:nvPr>
        </p:nvSpPr>
        <p:spPr/>
        <p:txBody>
          <a:bodyPr/>
          <a:lstStyle/>
          <a:p>
            <a:pPr>
              <a:lnSpc>
                <a:spcPct val="150000"/>
              </a:lnSpc>
            </a:pPr>
            <a:r>
              <a:rPr lang="en-US" altLang="zh-CN" sz="2800" dirty="0" smtClean="0">
                <a:solidFill>
                  <a:schemeClr val="tx1"/>
                </a:solidFill>
              </a:rPr>
              <a:t>PRAM</a:t>
            </a:r>
            <a:r>
              <a:rPr lang="zh-CN" altLang="en-US" sz="2800" dirty="0" smtClean="0">
                <a:solidFill>
                  <a:schemeClr val="tx1"/>
                </a:solidFill>
              </a:rPr>
              <a:t>是一个理想化的模型，忽略了通信和同步开销</a:t>
            </a:r>
            <a:endParaRPr lang="en-US" altLang="zh-CN" sz="2800" dirty="0" smtClean="0">
              <a:solidFill>
                <a:schemeClr val="tx1"/>
              </a:solidFill>
            </a:endParaRPr>
          </a:p>
          <a:p>
            <a:pPr>
              <a:lnSpc>
                <a:spcPct val="150000"/>
              </a:lnSpc>
            </a:pPr>
            <a:r>
              <a:rPr lang="en-US" altLang="zh-CN" sz="2800" dirty="0" smtClean="0">
                <a:solidFill>
                  <a:schemeClr val="tx1"/>
                </a:solidFill>
              </a:rPr>
              <a:t>PARM</a:t>
            </a:r>
            <a:r>
              <a:rPr lang="zh-CN" altLang="en-US" sz="2800" dirty="0" smtClean="0">
                <a:solidFill>
                  <a:schemeClr val="tx1"/>
                </a:solidFill>
              </a:rPr>
              <a:t>模型可以看为</a:t>
            </a:r>
            <a:r>
              <a:rPr lang="en-US" altLang="zh-CN" sz="2800" dirty="0" smtClean="0">
                <a:solidFill>
                  <a:schemeClr val="tx1"/>
                </a:solidFill>
              </a:rPr>
              <a:t>BSP</a:t>
            </a:r>
            <a:r>
              <a:rPr lang="zh-CN" altLang="en-US" sz="2800" dirty="0" smtClean="0">
                <a:solidFill>
                  <a:schemeClr val="tx1"/>
                </a:solidFill>
              </a:rPr>
              <a:t>模型的简化，在</a:t>
            </a:r>
            <a:r>
              <a:rPr lang="en-US" altLang="zh-CN" sz="2800" dirty="0" smtClean="0">
                <a:solidFill>
                  <a:schemeClr val="tx1"/>
                </a:solidFill>
              </a:rPr>
              <a:t>BSP</a:t>
            </a:r>
            <a:r>
              <a:rPr lang="zh-CN" altLang="en-US" sz="2800" dirty="0" smtClean="0">
                <a:solidFill>
                  <a:schemeClr val="tx1"/>
                </a:solidFill>
              </a:rPr>
              <a:t>模型中，令参数</a:t>
            </a:r>
            <a:r>
              <a:rPr lang="en-US" altLang="zh-CN" sz="2800" dirty="0" smtClean="0">
                <a:solidFill>
                  <a:schemeClr val="tx1"/>
                </a:solidFill>
              </a:rPr>
              <a:t>g=1,L=0</a:t>
            </a:r>
            <a:r>
              <a:rPr lang="zh-CN" altLang="en-US" sz="2800" dirty="0" smtClean="0">
                <a:solidFill>
                  <a:schemeClr val="tx1"/>
                </a:solidFill>
              </a:rPr>
              <a:t>，</a:t>
            </a:r>
            <a:r>
              <a:rPr lang="en-US" altLang="zh-CN" sz="2800" dirty="0" smtClean="0">
                <a:solidFill>
                  <a:schemeClr val="tx1"/>
                </a:solidFill>
              </a:rPr>
              <a:t>BSP</a:t>
            </a:r>
            <a:r>
              <a:rPr lang="zh-CN" altLang="en-US" sz="2800" dirty="0" smtClean="0">
                <a:solidFill>
                  <a:schemeClr val="tx1"/>
                </a:solidFill>
              </a:rPr>
              <a:t>模型演变为</a:t>
            </a:r>
            <a:r>
              <a:rPr lang="en-US" altLang="zh-CN" sz="2800" dirty="0" smtClean="0">
                <a:solidFill>
                  <a:schemeClr val="tx1"/>
                </a:solidFill>
              </a:rPr>
              <a:t>PARM</a:t>
            </a:r>
            <a:r>
              <a:rPr lang="zh-CN" altLang="en-US" sz="2800" dirty="0" smtClean="0">
                <a:solidFill>
                  <a:schemeClr val="tx1"/>
                </a:solidFill>
              </a:rPr>
              <a:t>模型。</a:t>
            </a:r>
            <a:r>
              <a:rPr lang="en-US" altLang="zh-CN" sz="2800" dirty="0" smtClean="0">
                <a:solidFill>
                  <a:schemeClr val="tx1"/>
                </a:solidFill>
              </a:rPr>
              <a:t>L=0</a:t>
            </a:r>
            <a:r>
              <a:rPr lang="zh-CN" altLang="en-US" sz="2800" dirty="0" smtClean="0">
                <a:solidFill>
                  <a:schemeClr val="tx1"/>
                </a:solidFill>
              </a:rPr>
              <a:t>表示忽略了同步开销，</a:t>
            </a:r>
            <a:r>
              <a:rPr lang="en-US" altLang="zh-CN" sz="2800" dirty="0" smtClean="0">
                <a:solidFill>
                  <a:schemeClr val="tx1"/>
                </a:solidFill>
              </a:rPr>
              <a:t>g=1</a:t>
            </a:r>
            <a:r>
              <a:rPr lang="zh-CN" altLang="en-US" sz="2800" dirty="0" smtClean="0">
                <a:solidFill>
                  <a:schemeClr val="tx1"/>
                </a:solidFill>
              </a:rPr>
              <a:t>表明本地存取和远程存取开销一样。</a:t>
            </a:r>
            <a:endParaRPr lang="en-US" altLang="zh-CN" sz="2800" dirty="0" smtClean="0">
              <a:solidFill>
                <a:schemeClr val="tx1"/>
              </a:solidFill>
            </a:endParaRPr>
          </a:p>
          <a:p>
            <a:pPr marL="342900" lvl="1" indent="-342900">
              <a:lnSpc>
                <a:spcPct val="150000"/>
              </a:lnSpc>
              <a:buFont typeface="Arial" panose="020B0604020202020204" pitchFamily="34" charset="0"/>
              <a:buChar char="•"/>
            </a:pPr>
            <a:r>
              <a:rPr lang="en-US" altLang="zh-CN" dirty="0" err="1" smtClean="0"/>
              <a:t>BSP+Overhead</a:t>
            </a:r>
            <a:r>
              <a:rPr lang="en-US" altLang="zh-CN" dirty="0" smtClean="0"/>
              <a:t> - Barriers </a:t>
            </a:r>
            <a:r>
              <a:rPr lang="zh-CN" altLang="en-US" dirty="0" smtClean="0"/>
              <a:t>＝</a:t>
            </a:r>
            <a:r>
              <a:rPr lang="en-US" altLang="zh-CN" dirty="0" err="1" smtClean="0"/>
              <a:t>LogP</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en-US" altLang="zh-CN" dirty="0" smtClean="0">
                <a:ea typeface="华文新魏" panose="02010800040101010101" pitchFamily="2" charset="-122"/>
              </a:rPr>
              <a:t>MMGP</a:t>
            </a:r>
            <a:r>
              <a:rPr lang="zh-CN" altLang="en-US" dirty="0" smtClean="0"/>
              <a:t>模型</a:t>
            </a:r>
            <a:br>
              <a:rPr lang="en-US" altLang="zh-CN" dirty="0" smtClean="0"/>
            </a:b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computer </a:t>
            </a:r>
            <a:r>
              <a:rPr lang="en-US" altLang="zh-CN" dirty="0" smtClean="0"/>
              <a:t>model</a:t>
            </a:r>
            <a:endParaRPr kumimoji="0" lang="zh-CN" alt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0" y="1142984"/>
            <a:ext cx="8715436" cy="4214842"/>
          </a:xfrm>
        </p:spPr>
        <p:txBody>
          <a:bodyPr/>
          <a:lstStyle/>
          <a:p>
            <a:pPr eaLnBrk="1" hangingPunct="1"/>
            <a:r>
              <a:rPr lang="zh-CN" altLang="en-US" dirty="0" smtClean="0"/>
              <a:t>基本概念</a:t>
            </a:r>
            <a:endParaRPr lang="zh-CN" altLang="en-US" dirty="0" smtClean="0"/>
          </a:p>
          <a:p>
            <a:pPr lvl="1" algn="just" eaLnBrk="1" hangingPunct="1"/>
            <a:r>
              <a:rPr lang="zh-CN" altLang="en-US" sz="2400" dirty="0" smtClean="0"/>
              <a:t>由</a:t>
            </a:r>
            <a:r>
              <a:rPr lang="en-US" altLang="zh-CN" sz="2400" dirty="0" err="1" smtClean="0"/>
              <a:t>Filip</a:t>
            </a:r>
            <a:r>
              <a:rPr lang="en-US" altLang="zh-CN" sz="2400" dirty="0" smtClean="0"/>
              <a:t> </a:t>
            </a:r>
            <a:r>
              <a:rPr lang="en-US" altLang="zh-CN" sz="2400" dirty="0" err="1" smtClean="0"/>
              <a:t>Blagojevic</a:t>
            </a:r>
            <a:r>
              <a:rPr lang="zh-CN" altLang="en-US" sz="2400" dirty="0" smtClean="0"/>
              <a:t>和</a:t>
            </a:r>
            <a:r>
              <a:rPr lang="en-US" altLang="zh-CN" sz="2400" dirty="0" err="1" smtClean="0"/>
              <a:t>Xizhou</a:t>
            </a:r>
            <a:r>
              <a:rPr lang="en-US" altLang="zh-CN" sz="2400" dirty="0" smtClean="0"/>
              <a:t> </a:t>
            </a:r>
            <a:r>
              <a:rPr lang="en-US" altLang="zh-CN" sz="2400" dirty="0" err="1" smtClean="0"/>
              <a:t>Feng</a:t>
            </a:r>
            <a:r>
              <a:rPr lang="en-US" altLang="zh-CN" sz="2400" dirty="0" smtClean="0"/>
              <a:t> 2008</a:t>
            </a:r>
            <a:r>
              <a:rPr lang="zh-CN" altLang="en-US" sz="2400" dirty="0" smtClean="0"/>
              <a:t>年提出，通过主机处理器并行层和多加速处理核并行层进行分析</a:t>
            </a:r>
            <a:r>
              <a:rPr lang="zh-CN" altLang="en-US" sz="2400" dirty="0" smtClean="0">
                <a:solidFill>
                  <a:srgbClr val="FFC000"/>
                </a:solidFill>
              </a:rPr>
              <a:t>。</a:t>
            </a:r>
            <a:endParaRPr lang="en-US" altLang="zh-CN" sz="2400" dirty="0" smtClean="0">
              <a:solidFill>
                <a:srgbClr val="FFC000"/>
              </a:solidFill>
            </a:endParaRPr>
          </a:p>
          <a:p>
            <a:pPr lvl="1" algn="just" eaLnBrk="1" hangingPunct="1"/>
            <a:r>
              <a:rPr lang="zh-CN" altLang="en-US" sz="2400" dirty="0" smtClean="0"/>
              <a:t>目的：预测程序执行时间和传统核与加速核同时使用可扩展性</a:t>
            </a:r>
            <a:endParaRPr lang="zh-CN" altLang="en-US" sz="2400" dirty="0" smtClean="0"/>
          </a:p>
          <a:p>
            <a:pPr algn="just" eaLnBrk="1" hangingPunct="1"/>
            <a:r>
              <a:rPr lang="zh-CN" altLang="en-US" dirty="0" smtClean="0"/>
              <a:t>结构图</a:t>
            </a:r>
            <a:endParaRPr lang="zh-CN" altLang="en-US" dirty="0" smtClean="0"/>
          </a:p>
        </p:txBody>
      </p:sp>
      <p:sp>
        <p:nvSpPr>
          <p:cNvPr id="34819" name="Rectangle 2"/>
          <p:cNvSpPr>
            <a:spLocks noGrp="1" noChangeArrowheads="1"/>
          </p:cNvSpPr>
          <p:nvPr>
            <p:ph type="title"/>
          </p:nvPr>
        </p:nvSpPr>
        <p:spPr>
          <a:xfrm>
            <a:off x="214282" y="500042"/>
            <a:ext cx="8929718" cy="500046"/>
          </a:xfrm>
        </p:spPr>
        <p:txBody>
          <a:bodyPr>
            <a:normAutofit fontScale="90000"/>
          </a:bodyPr>
          <a:lstStyle/>
          <a:p>
            <a:pPr algn="l" eaLnBrk="1" hangingPunct="1">
              <a:defRPr/>
            </a:pPr>
            <a:br>
              <a:rPr lang="en-US" altLang="zh-CN" u="sng" dirty="0" smtClean="0">
                <a:ea typeface="华文新魏" panose="02010800040101010101" pitchFamily="2" charset="-122"/>
              </a:rPr>
            </a:br>
            <a:r>
              <a:rPr lang="en-US" altLang="zh-CN" sz="2700" dirty="0" smtClean="0">
                <a:ea typeface="华文新魏" panose="02010800040101010101" pitchFamily="2" charset="-122"/>
              </a:rPr>
              <a:t>MMGP</a:t>
            </a:r>
            <a:r>
              <a:rPr lang="zh-CN" altLang="en-US" sz="2700" dirty="0" smtClean="0">
                <a:ea typeface="华文新魏" panose="02010800040101010101" pitchFamily="2" charset="-122"/>
              </a:rPr>
              <a:t>模型</a:t>
            </a:r>
            <a:r>
              <a:rPr lang="zh-CN" altLang="en-US" sz="2700" dirty="0" smtClean="0">
                <a:latin typeface="+mn-lt"/>
              </a:rPr>
              <a:t>（</a:t>
            </a:r>
            <a:r>
              <a:rPr lang="en-US" altLang="zh-CN" sz="2700" dirty="0" smtClean="0">
                <a:latin typeface="+mn-lt"/>
              </a:rPr>
              <a:t>Model of Multi-Grain Parallelism</a:t>
            </a:r>
            <a:r>
              <a:rPr lang="zh-CN" altLang="en-US" sz="2700" dirty="0" smtClean="0">
                <a:latin typeface="+mn-lt"/>
              </a:rPr>
              <a:t>，针对</a:t>
            </a:r>
            <a:r>
              <a:rPr lang="en-US" altLang="zh-CN" sz="2700" dirty="0" smtClean="0">
                <a:latin typeface="+mn-lt"/>
              </a:rPr>
              <a:t>CELL</a:t>
            </a:r>
            <a:r>
              <a:rPr lang="zh-CN" altLang="en-US" sz="2700" dirty="0" smtClean="0">
                <a:latin typeface="+mn-lt"/>
              </a:rPr>
              <a:t>处理器）</a:t>
            </a:r>
            <a:br>
              <a:rPr lang="en-US" altLang="zh-CN" dirty="0" smtClean="0">
                <a:ea typeface="华文新魏" panose="02010800040101010101" pitchFamily="2" charset="-122"/>
              </a:rPr>
            </a:br>
            <a:endParaRPr lang="zh-CN" altLang="en-US" sz="2800" u="sng" dirty="0" smtClean="0">
              <a:ea typeface="华文新魏" panose="02010800040101010101" pitchFamily="2" charset="-122"/>
            </a:endParaRPr>
          </a:p>
        </p:txBody>
      </p:sp>
      <p:pic>
        <p:nvPicPr>
          <p:cNvPr id="4" name="Picture 2"/>
          <p:cNvPicPr>
            <a:picLocks noChangeAspect="1" noChangeArrowheads="1"/>
          </p:cNvPicPr>
          <p:nvPr/>
        </p:nvPicPr>
        <p:blipFill>
          <a:blip r:embed="rId1"/>
          <a:srcRect/>
          <a:stretch>
            <a:fillRect/>
          </a:stretch>
        </p:blipFill>
        <p:spPr>
          <a:xfrm>
            <a:off x="1857356" y="3000372"/>
            <a:ext cx="5143536" cy="3020915"/>
          </a:xfrm>
          <a:prstGeom prst="rect">
            <a:avLst/>
          </a:prstGeom>
          <a:noFill/>
        </p:spPr>
      </p:pic>
      <p:sp>
        <p:nvSpPr>
          <p:cNvPr id="5" name="TextBox 4"/>
          <p:cNvSpPr txBox="1">
            <a:spLocks noChangeArrowheads="1"/>
          </p:cNvSpPr>
          <p:nvPr/>
        </p:nvSpPr>
        <p:spPr bwMode="auto">
          <a:xfrm>
            <a:off x="785786" y="6000768"/>
            <a:ext cx="7572375" cy="830262"/>
          </a:xfrm>
          <a:prstGeom prst="rect">
            <a:avLst/>
          </a:prstGeom>
          <a:noFill/>
          <a:ln w="9525">
            <a:noFill/>
            <a:miter lim="800000"/>
          </a:ln>
        </p:spPr>
        <p:txBody>
          <a:bodyPr>
            <a:spAutoFit/>
          </a:bodyPr>
          <a:lstStyle/>
          <a:p>
            <a:pPr algn="l"/>
            <a:r>
              <a:rPr lang="en-US" altLang="zh-CN" dirty="0"/>
              <a:t>HPU</a:t>
            </a:r>
            <a:r>
              <a:rPr lang="zh-CN" altLang="en-US" dirty="0"/>
              <a:t>主机处理单元</a:t>
            </a:r>
            <a:r>
              <a:rPr lang="en-US" altLang="zh-CN" dirty="0"/>
              <a:t>(Host processing unit)</a:t>
            </a:r>
            <a:endParaRPr lang="en-US" altLang="zh-CN" dirty="0"/>
          </a:p>
          <a:p>
            <a:pPr algn="l"/>
            <a:r>
              <a:rPr lang="en-US" altLang="zh-CN" dirty="0"/>
              <a:t>APU</a:t>
            </a:r>
            <a:r>
              <a:rPr lang="zh-CN" altLang="en-US" dirty="0"/>
              <a:t>加速处理单元</a:t>
            </a:r>
            <a:r>
              <a:rPr lang="en-US" altLang="zh-CN" dirty="0"/>
              <a:t>(Accelerator processing unit)</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normAutofit fontScale="90000"/>
          </a:bodyPr>
          <a:lstStyle/>
          <a:p>
            <a:pPr>
              <a:defRPr/>
            </a:pPr>
            <a:r>
              <a:rPr lang="en-US" altLang="zh-CN" smtClean="0">
                <a:ea typeface="华文新魏" panose="02010800040101010101" pitchFamily="2" charset="-122"/>
              </a:rPr>
              <a:t>MMGP</a:t>
            </a:r>
            <a:r>
              <a:rPr lang="zh-CN" altLang="en-US" smtClean="0">
                <a:ea typeface="华文新魏" panose="02010800040101010101" pitchFamily="2" charset="-122"/>
              </a:rPr>
              <a:t>模型</a:t>
            </a:r>
            <a:endParaRPr lang="zh-CN" altLang="en-US" smtClean="0"/>
          </a:p>
        </p:txBody>
      </p:sp>
      <p:sp>
        <p:nvSpPr>
          <p:cNvPr id="35843" name="内容占位符 2"/>
          <p:cNvSpPr>
            <a:spLocks noGrp="1"/>
          </p:cNvSpPr>
          <p:nvPr>
            <p:ph idx="1"/>
          </p:nvPr>
        </p:nvSpPr>
        <p:spPr>
          <a:xfrm>
            <a:off x="500034" y="1500174"/>
            <a:ext cx="7848600" cy="642942"/>
          </a:xfrm>
        </p:spPr>
        <p:txBody>
          <a:bodyPr>
            <a:normAutofit/>
          </a:bodyPr>
          <a:lstStyle/>
          <a:p>
            <a:r>
              <a:rPr lang="zh-CN" altLang="en-US" dirty="0" smtClean="0"/>
              <a:t>软件的抽象</a:t>
            </a:r>
            <a:r>
              <a:rPr lang="en-US" altLang="zh-CN" dirty="0" smtClean="0"/>
              <a:t> </a:t>
            </a:r>
            <a:endParaRPr lang="zh-CN" altLang="en-US" dirty="0" smtClean="0"/>
          </a:p>
        </p:txBody>
      </p:sp>
      <p:pic>
        <p:nvPicPr>
          <p:cNvPr id="35844" name="Picture 3"/>
          <p:cNvPicPr>
            <a:picLocks noChangeAspect="1" noChangeArrowheads="1"/>
          </p:cNvPicPr>
          <p:nvPr/>
        </p:nvPicPr>
        <p:blipFill>
          <a:blip r:embed="rId1"/>
          <a:srcRect/>
          <a:stretch>
            <a:fillRect/>
          </a:stretch>
        </p:blipFill>
        <p:spPr bwMode="auto">
          <a:xfrm>
            <a:off x="285720" y="2000240"/>
            <a:ext cx="8143875" cy="3857625"/>
          </a:xfrm>
          <a:prstGeom prst="rect">
            <a:avLst/>
          </a:prstGeom>
          <a:noFill/>
          <a:ln w="9525">
            <a:noFill/>
            <a:miter lim="800000"/>
            <a:headEnd/>
            <a:tailEnd/>
          </a:ln>
        </p:spPr>
      </p:pic>
      <p:sp>
        <p:nvSpPr>
          <p:cNvPr id="35845" name="矩形 4"/>
          <p:cNvSpPr>
            <a:spLocks noChangeArrowheads="1"/>
          </p:cNvSpPr>
          <p:nvPr/>
        </p:nvSpPr>
        <p:spPr bwMode="auto">
          <a:xfrm>
            <a:off x="2500298" y="6000768"/>
            <a:ext cx="4318000" cy="461962"/>
          </a:xfrm>
          <a:prstGeom prst="rect">
            <a:avLst/>
          </a:prstGeom>
          <a:noFill/>
          <a:ln w="9525">
            <a:noFill/>
            <a:miter lim="800000"/>
          </a:ln>
        </p:spPr>
        <p:txBody>
          <a:bodyPr wrap="none">
            <a:spAutoFit/>
          </a:bodyPr>
          <a:lstStyle/>
          <a:p>
            <a:r>
              <a:rPr lang="en-US" altLang="zh-CN" dirty="0"/>
              <a:t>Hierarchical Task Graph (HTG</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normAutofit fontScale="90000"/>
          </a:bodyPr>
          <a:lstStyle/>
          <a:p>
            <a:pPr>
              <a:defRPr/>
            </a:pPr>
            <a:r>
              <a:rPr lang="en-US" altLang="zh-CN" dirty="0" smtClean="0"/>
              <a:t>MMGP</a:t>
            </a:r>
            <a:r>
              <a:rPr lang="zh-CN" altLang="en-US" dirty="0" smtClean="0"/>
              <a:t>模型</a:t>
            </a:r>
            <a:endParaRPr lang="zh-CN" altLang="en-US" dirty="0" smtClean="0"/>
          </a:p>
        </p:txBody>
      </p:sp>
      <p:sp>
        <p:nvSpPr>
          <p:cNvPr id="4100" name="内容占位符 2"/>
          <p:cNvSpPr>
            <a:spLocks noGrp="1"/>
          </p:cNvSpPr>
          <p:nvPr>
            <p:ph idx="1"/>
          </p:nvPr>
        </p:nvSpPr>
        <p:spPr>
          <a:xfrm>
            <a:off x="285720" y="1428736"/>
            <a:ext cx="8501122" cy="4786346"/>
          </a:xfrm>
        </p:spPr>
        <p:txBody>
          <a:bodyPr/>
          <a:lstStyle/>
          <a:p>
            <a:r>
              <a:rPr lang="zh-CN" altLang="en-US" dirty="0" smtClean="0"/>
              <a:t>模型参数</a:t>
            </a:r>
            <a:endParaRPr lang="en-US" altLang="zh-CN" dirty="0" smtClean="0"/>
          </a:p>
          <a:p>
            <a:pPr>
              <a:buFont typeface="Wingdings" panose="05000000000000000000" pitchFamily="2" charset="2"/>
              <a:buNone/>
            </a:pPr>
            <a:r>
              <a:rPr lang="en-US" dirty="0" smtClean="0">
                <a:solidFill>
                  <a:schemeClr val="tx1"/>
                </a:solidFill>
              </a:rPr>
              <a:t>  </a:t>
            </a:r>
            <a:r>
              <a:rPr lang="en-US" altLang="zh-CN" sz="2000" dirty="0" smtClean="0">
                <a:solidFill>
                  <a:schemeClr val="tx1"/>
                </a:solidFill>
              </a:rPr>
              <a:t>O</a:t>
            </a:r>
            <a:r>
              <a:rPr lang="en-US" altLang="zh-CN" sz="1600" dirty="0" smtClean="0">
                <a:solidFill>
                  <a:schemeClr val="tx1"/>
                </a:solidFill>
              </a:rPr>
              <a:t>r</a:t>
            </a:r>
            <a:r>
              <a:rPr lang="zh-CN" altLang="en-US" sz="2000" dirty="0" smtClean="0">
                <a:solidFill>
                  <a:schemeClr val="tx1"/>
                </a:solidFill>
              </a:rPr>
              <a:t>：接受信息的代价</a:t>
            </a:r>
            <a:endParaRPr lang="en-US" altLang="zh-CN" sz="2000" dirty="0" smtClean="0">
              <a:solidFill>
                <a:schemeClr val="tx1"/>
              </a:solidFill>
            </a:endParaRPr>
          </a:p>
          <a:p>
            <a:pPr>
              <a:buFont typeface="Wingdings" panose="05000000000000000000" pitchFamily="2" charset="2"/>
              <a:buNone/>
            </a:pPr>
            <a:r>
              <a:rPr lang="en-US" sz="2000" dirty="0" smtClean="0">
                <a:solidFill>
                  <a:schemeClr val="tx1"/>
                </a:solidFill>
              </a:rPr>
              <a:t>   </a:t>
            </a:r>
            <a:r>
              <a:rPr lang="en-US" altLang="zh-CN" sz="2000" dirty="0" smtClean="0">
                <a:solidFill>
                  <a:schemeClr val="tx1"/>
                </a:solidFill>
              </a:rPr>
              <a:t>O</a:t>
            </a:r>
            <a:r>
              <a:rPr lang="en-US" altLang="zh-CN" sz="1600" dirty="0" smtClean="0">
                <a:solidFill>
                  <a:schemeClr val="tx1"/>
                </a:solidFill>
              </a:rPr>
              <a:t>s</a:t>
            </a:r>
            <a:r>
              <a:rPr lang="zh-CN" altLang="en-US" sz="2000" dirty="0" smtClean="0">
                <a:solidFill>
                  <a:schemeClr val="tx1"/>
                </a:solidFill>
              </a:rPr>
              <a:t>：发送信息的代价。</a:t>
            </a:r>
            <a:endParaRPr lang="en-US" altLang="zh-CN" sz="2000" dirty="0" smtClean="0">
              <a:solidFill>
                <a:schemeClr val="tx1"/>
              </a:solidFill>
            </a:endParaRPr>
          </a:p>
          <a:p>
            <a:pPr>
              <a:buFont typeface="Wingdings" panose="05000000000000000000" pitchFamily="2" charset="2"/>
              <a:buNone/>
            </a:pPr>
            <a:r>
              <a:rPr lang="en-US" sz="2000" dirty="0" smtClean="0">
                <a:solidFill>
                  <a:schemeClr val="tx1"/>
                </a:solidFill>
              </a:rPr>
              <a:t>    </a:t>
            </a:r>
            <a:r>
              <a:rPr lang="en-US" altLang="zh-CN" sz="2000" dirty="0" smtClean="0">
                <a:solidFill>
                  <a:schemeClr val="tx1"/>
                </a:solidFill>
              </a:rPr>
              <a:t>L</a:t>
            </a:r>
            <a:r>
              <a:rPr lang="zh-CN" altLang="en-US" sz="2000" dirty="0" smtClean="0">
                <a:solidFill>
                  <a:schemeClr val="tx1"/>
                </a:solidFill>
              </a:rPr>
              <a:t>：通信延迟。</a:t>
            </a:r>
            <a:endParaRPr lang="en-US" altLang="zh-CN" sz="2000" dirty="0" smtClean="0">
              <a:solidFill>
                <a:schemeClr val="tx1"/>
              </a:solidFill>
            </a:endParaRPr>
          </a:p>
          <a:p>
            <a:pPr>
              <a:buFont typeface="Wingdings" panose="05000000000000000000" pitchFamily="2" charset="2"/>
              <a:buNone/>
            </a:pPr>
            <a:r>
              <a:rPr lang="en-US" altLang="zh-CN" sz="2000" dirty="0" smtClean="0">
                <a:solidFill>
                  <a:schemeClr val="tx1"/>
                </a:solidFill>
              </a:rPr>
              <a:t>   T</a:t>
            </a:r>
            <a:r>
              <a:rPr lang="en-US" altLang="zh-CN" sz="1000" dirty="0" smtClean="0">
                <a:solidFill>
                  <a:schemeClr val="tx1"/>
                </a:solidFill>
              </a:rPr>
              <a:t>CSW</a:t>
            </a:r>
            <a:r>
              <a:rPr lang="zh-CN" altLang="en-US" sz="2000" dirty="0" smtClean="0">
                <a:solidFill>
                  <a:schemeClr val="tx1"/>
                </a:solidFill>
              </a:rPr>
              <a:t>：</a:t>
            </a:r>
            <a:r>
              <a:rPr lang="en-US" altLang="zh-CN" sz="2000" dirty="0" smtClean="0">
                <a:solidFill>
                  <a:schemeClr val="tx1"/>
                </a:solidFill>
              </a:rPr>
              <a:t>HPU</a:t>
            </a:r>
            <a:r>
              <a:rPr lang="zh-CN" altLang="en-US" sz="2000" dirty="0" smtClean="0">
                <a:solidFill>
                  <a:schemeClr val="tx1"/>
                </a:solidFill>
              </a:rPr>
              <a:t>上下文切换所用的时间。</a:t>
            </a:r>
            <a:endParaRPr lang="en-US" altLang="zh-CN" sz="2000" dirty="0" smtClean="0">
              <a:solidFill>
                <a:schemeClr val="tx1"/>
              </a:solidFill>
            </a:endParaRPr>
          </a:p>
          <a:p>
            <a:pPr>
              <a:buFont typeface="Wingdings" panose="05000000000000000000" pitchFamily="2" charset="2"/>
              <a:buNone/>
            </a:pPr>
            <a:r>
              <a:rPr lang="en-US" sz="2000" dirty="0" smtClean="0">
                <a:solidFill>
                  <a:schemeClr val="tx1"/>
                </a:solidFill>
              </a:rPr>
              <a:t>    </a:t>
            </a:r>
            <a:r>
              <a:rPr lang="en-US" altLang="zh-CN" sz="2000" dirty="0" err="1" smtClean="0">
                <a:solidFill>
                  <a:schemeClr val="tx1"/>
                </a:solidFill>
              </a:rPr>
              <a:t>O</a:t>
            </a:r>
            <a:r>
              <a:rPr lang="en-US" altLang="zh-CN" sz="1400" dirty="0" err="1" smtClean="0">
                <a:solidFill>
                  <a:schemeClr val="tx1"/>
                </a:solidFill>
              </a:rPr>
              <a:t>col</a:t>
            </a:r>
            <a:r>
              <a:rPr lang="zh-CN" altLang="en-US" sz="2000" dirty="0" smtClean="0">
                <a:solidFill>
                  <a:schemeClr val="tx1"/>
                </a:solidFill>
              </a:rPr>
              <a:t>：全局同步化所用的时间，</a:t>
            </a:r>
            <a:endParaRPr lang="en-US" altLang="zh-CN" sz="2000" dirty="0" smtClean="0">
              <a:solidFill>
                <a:schemeClr val="tx1"/>
              </a:solidFill>
            </a:endParaRPr>
          </a:p>
          <a:p>
            <a:pPr>
              <a:buFont typeface="Wingdings" panose="05000000000000000000" pitchFamily="2" charset="2"/>
              <a:buNone/>
            </a:pPr>
            <a:r>
              <a:rPr lang="en-US" altLang="zh-CN" sz="2000" dirty="0" smtClean="0">
                <a:solidFill>
                  <a:schemeClr val="tx1"/>
                </a:solidFill>
              </a:rPr>
              <a:t>        </a:t>
            </a:r>
            <a:r>
              <a:rPr lang="zh-CN" altLang="en-US" sz="2000" dirty="0" smtClean="0">
                <a:solidFill>
                  <a:schemeClr val="tx1"/>
                </a:solidFill>
              </a:rPr>
              <a:t>：是用于统计在</a:t>
            </a:r>
            <a:r>
              <a:rPr lang="en-US" altLang="zh-CN" sz="2000" dirty="0" smtClean="0">
                <a:solidFill>
                  <a:schemeClr val="tx1"/>
                </a:solidFill>
              </a:rPr>
              <a:t>HPU</a:t>
            </a:r>
            <a:r>
              <a:rPr lang="zh-CN" altLang="en-US" sz="2000" dirty="0" smtClean="0">
                <a:solidFill>
                  <a:schemeClr val="tx1"/>
                </a:solidFill>
              </a:rPr>
              <a:t>上线程之间的冲突。</a:t>
            </a:r>
            <a:endParaRPr lang="en-US" altLang="zh-CN" sz="2000" dirty="0" smtClean="0">
              <a:solidFill>
                <a:schemeClr val="tx1"/>
              </a:solidFill>
            </a:endParaRPr>
          </a:p>
          <a:p>
            <a:pPr>
              <a:buFont typeface="Wingdings" panose="05000000000000000000" pitchFamily="2" charset="2"/>
              <a:buNone/>
            </a:pPr>
            <a:r>
              <a:rPr lang="en-US" altLang="zh-CN" sz="2000" dirty="0" smtClean="0">
                <a:solidFill>
                  <a:schemeClr val="tx1"/>
                </a:solidFill>
              </a:rPr>
              <a:t>    p</a:t>
            </a:r>
            <a:r>
              <a:rPr lang="zh-CN" altLang="en-US" sz="2000" dirty="0" smtClean="0">
                <a:solidFill>
                  <a:schemeClr val="tx1"/>
                </a:solidFill>
              </a:rPr>
              <a:t>：</a:t>
            </a:r>
            <a:r>
              <a:rPr lang="en-US" altLang="zh-CN" sz="2000" dirty="0" smtClean="0">
                <a:solidFill>
                  <a:schemeClr val="tx1"/>
                </a:solidFill>
              </a:rPr>
              <a:t>APU</a:t>
            </a:r>
            <a:r>
              <a:rPr lang="zh-CN" altLang="en-US" sz="2000" dirty="0" smtClean="0">
                <a:solidFill>
                  <a:schemeClr val="tx1"/>
                </a:solidFill>
              </a:rPr>
              <a:t>的个数。</a:t>
            </a:r>
            <a:endParaRPr lang="en-US" altLang="zh-CN" sz="2000" dirty="0" smtClean="0">
              <a:solidFill>
                <a:schemeClr val="tx1"/>
              </a:solidFill>
            </a:endParaRPr>
          </a:p>
          <a:p>
            <a:pPr>
              <a:buFont typeface="Wingdings" panose="05000000000000000000" pitchFamily="2" charset="2"/>
              <a:buNone/>
            </a:pPr>
            <a:r>
              <a:rPr lang="en-US" altLang="zh-CN" sz="2000" dirty="0" smtClean="0">
                <a:solidFill>
                  <a:schemeClr val="tx1"/>
                </a:solidFill>
              </a:rPr>
              <a:t>    T</a:t>
            </a:r>
            <a:r>
              <a:rPr lang="en-US" altLang="zh-CN" sz="1100" dirty="0" smtClean="0">
                <a:solidFill>
                  <a:schemeClr val="tx1"/>
                </a:solidFill>
              </a:rPr>
              <a:t>HPU</a:t>
            </a:r>
            <a:r>
              <a:rPr lang="zh-CN" altLang="en-US" sz="2000" dirty="0" smtClean="0">
                <a:solidFill>
                  <a:schemeClr val="tx1"/>
                </a:solidFill>
              </a:rPr>
              <a:t>：</a:t>
            </a:r>
            <a:r>
              <a:rPr lang="en-US" altLang="zh-CN" sz="2000" dirty="0" smtClean="0">
                <a:solidFill>
                  <a:schemeClr val="tx1"/>
                </a:solidFill>
              </a:rPr>
              <a:t>HPU</a:t>
            </a:r>
            <a:r>
              <a:rPr lang="zh-CN" altLang="en-US" sz="2000" dirty="0" smtClean="0">
                <a:solidFill>
                  <a:schemeClr val="tx1"/>
                </a:solidFill>
              </a:rPr>
              <a:t>的执行时间。</a:t>
            </a:r>
            <a:endParaRPr lang="en-US" altLang="zh-CN" sz="2000" dirty="0" smtClean="0">
              <a:solidFill>
                <a:schemeClr val="tx1"/>
              </a:solidFill>
            </a:endParaRPr>
          </a:p>
          <a:p>
            <a:pPr>
              <a:buFont typeface="Wingdings" panose="05000000000000000000" pitchFamily="2" charset="2"/>
              <a:buNone/>
            </a:pPr>
            <a:r>
              <a:rPr lang="en-US" altLang="zh-CN" sz="2000" dirty="0" smtClean="0">
                <a:solidFill>
                  <a:schemeClr val="tx1"/>
                </a:solidFill>
              </a:rPr>
              <a:t>    T</a:t>
            </a:r>
            <a:r>
              <a:rPr lang="en-US" altLang="zh-CN" sz="1100" dirty="0" smtClean="0">
                <a:solidFill>
                  <a:schemeClr val="tx1"/>
                </a:solidFill>
              </a:rPr>
              <a:t>APU</a:t>
            </a:r>
            <a:r>
              <a:rPr lang="zh-CN" altLang="en-US" sz="2000" dirty="0" smtClean="0">
                <a:solidFill>
                  <a:schemeClr val="tx1"/>
                </a:solidFill>
              </a:rPr>
              <a:t>：</a:t>
            </a:r>
            <a:r>
              <a:rPr lang="en-US" altLang="zh-CN" sz="2000" dirty="0" smtClean="0">
                <a:solidFill>
                  <a:schemeClr val="tx1"/>
                </a:solidFill>
              </a:rPr>
              <a:t>APU</a:t>
            </a:r>
            <a:r>
              <a:rPr lang="zh-CN" altLang="en-US" sz="2000" dirty="0" smtClean="0">
                <a:solidFill>
                  <a:schemeClr val="tx1"/>
                </a:solidFill>
              </a:rPr>
              <a:t>的执行时间。</a:t>
            </a:r>
            <a:endParaRPr lang="zh-CN" altLang="en-US" sz="2000" dirty="0" smtClean="0">
              <a:solidFill>
                <a:schemeClr val="tx1"/>
              </a:solidFill>
            </a:endParaRPr>
          </a:p>
        </p:txBody>
      </p:sp>
      <p:graphicFrame>
        <p:nvGraphicFramePr>
          <p:cNvPr id="4098" name="Object 2"/>
          <p:cNvGraphicFramePr>
            <a:graphicFrameLocks noChangeAspect="1"/>
          </p:cNvGraphicFramePr>
          <p:nvPr/>
        </p:nvGraphicFramePr>
        <p:xfrm>
          <a:off x="500034" y="4000504"/>
          <a:ext cx="428625" cy="500062"/>
        </p:xfrm>
        <a:graphic>
          <a:graphicData uri="http://schemas.openxmlformats.org/presentationml/2006/ole">
            <mc:AlternateContent xmlns:mc="http://schemas.openxmlformats.org/markup-compatibility/2006">
              <mc:Choice xmlns:v="urn:schemas-microsoft-com:vml" Requires="v">
                <p:oleObj spid="_x0000_s2049" name="Equation" r:id="rId1" imgW="4267200" imgH="4572000" progId="Equation.DSMT4">
                  <p:embed/>
                </p:oleObj>
              </mc:Choice>
              <mc:Fallback>
                <p:oleObj name="Equation" r:id="rId1" imgW="4267200" imgH="4572000" progId="Equation.DSMT4">
                  <p:embed/>
                  <p:pic>
                    <p:nvPicPr>
                      <p:cNvPr id="0" name="Object 2"/>
                      <p:cNvPicPr>
                        <a:picLocks noChangeAspect="1"/>
                      </p:cNvPicPr>
                      <p:nvPr/>
                    </p:nvPicPr>
                    <p:blipFill>
                      <a:blip r:embed="rId2"/>
                      <a:stretch>
                        <a:fillRect/>
                      </a:stretch>
                    </p:blipFill>
                    <p:spPr>
                      <a:xfrm>
                        <a:off x="500034" y="4000504"/>
                        <a:ext cx="428625" cy="500062"/>
                      </a:xfrm>
                      <a:prstGeom prst="rect">
                        <a:avLst/>
                      </a:prstGeom>
                      <a:noFill/>
                      <a:ln w="9525">
                        <a:noFill/>
                      </a:ln>
                    </p:spPr>
                  </p:pic>
                </p:oleObj>
              </mc:Fallback>
            </mc:AlternateContent>
          </a:graphicData>
        </a:graphic>
      </p:graphicFrame>
      <p:pic>
        <p:nvPicPr>
          <p:cNvPr id="149507" name="Picture 3"/>
          <p:cNvPicPr>
            <a:picLocks noChangeAspect="1" noChangeArrowheads="1"/>
          </p:cNvPicPr>
          <p:nvPr/>
        </p:nvPicPr>
        <p:blipFill>
          <a:blip r:embed="rId3"/>
          <a:srcRect/>
          <a:stretch>
            <a:fillRect/>
          </a:stretch>
        </p:blipFill>
        <p:spPr bwMode="auto">
          <a:xfrm>
            <a:off x="1571604" y="5643578"/>
            <a:ext cx="5842913" cy="538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defRPr/>
            </a:pPr>
            <a:endParaRPr lang="zh-CN" altLang="en-US" smtClean="0"/>
          </a:p>
        </p:txBody>
      </p:sp>
      <p:sp>
        <p:nvSpPr>
          <p:cNvPr id="9219" name="Rectangle 3"/>
          <p:cNvSpPr>
            <a:spLocks noGrp="1" noChangeArrowheads="1"/>
          </p:cNvSpPr>
          <p:nvPr>
            <p:ph type="body" idx="1"/>
          </p:nvPr>
        </p:nvSpPr>
        <p:spPr/>
        <p:txBody>
          <a:bodyPr/>
          <a:lstStyle/>
          <a:p>
            <a:pPr eaLnBrk="1" hangingPunct="1">
              <a:lnSpc>
                <a:spcPct val="150000"/>
              </a:lnSpc>
            </a:pPr>
            <a:r>
              <a:rPr lang="zh-CN" altLang="en-US" dirty="0" smtClean="0"/>
              <a:t>并行算法的设计依赖于并行计算模型，由于并行计算模型与具体并行系统的差异性，一个并行算法在不同计算系统上运行的效率是不同的。</a:t>
            </a:r>
            <a:endParaRPr lang="zh-CN" altLang="en-US" dirty="0" smtClean="0"/>
          </a:p>
          <a:p>
            <a:pPr eaLnBrk="1" hangingPunct="1">
              <a:lnSpc>
                <a:spcPct val="150000"/>
              </a:lnSpc>
            </a:pPr>
            <a:r>
              <a:rPr lang="zh-CN" altLang="en-US" dirty="0" smtClean="0"/>
              <a:t>因此，研究并行计算模型在具体并行计算系统上实现的规律对开发高性能的并行计算软件具有重要意义。</a:t>
            </a:r>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571472" y="500042"/>
            <a:ext cx="7848600" cy="571504"/>
          </a:xfrm>
        </p:spPr>
        <p:txBody>
          <a:bodyPr>
            <a:normAutofit fontScale="90000"/>
          </a:bodyPr>
          <a:lstStyle/>
          <a:p>
            <a:pPr>
              <a:defRPr/>
            </a:pPr>
            <a:r>
              <a:rPr lang="en-US" altLang="zh-CN" dirty="0" smtClean="0">
                <a:ea typeface="华文新魏" panose="02010800040101010101" pitchFamily="2" charset="-122"/>
              </a:rPr>
              <a:t>MMGP</a:t>
            </a:r>
            <a:r>
              <a:rPr lang="zh-CN" altLang="en-US" dirty="0" smtClean="0">
                <a:ea typeface="华文新魏" panose="02010800040101010101" pitchFamily="2" charset="-122"/>
              </a:rPr>
              <a:t>模型</a:t>
            </a:r>
            <a:endParaRPr lang="zh-CN" altLang="en-US" dirty="0" smtClean="0"/>
          </a:p>
        </p:txBody>
      </p:sp>
      <p:sp>
        <p:nvSpPr>
          <p:cNvPr id="36867" name="内容占位符 2"/>
          <p:cNvSpPr>
            <a:spLocks noGrp="1"/>
          </p:cNvSpPr>
          <p:nvPr>
            <p:ph idx="1"/>
          </p:nvPr>
        </p:nvSpPr>
        <p:spPr/>
        <p:txBody>
          <a:bodyPr/>
          <a:lstStyle/>
          <a:p>
            <a:r>
              <a:rPr lang="zh-CN" altLang="en-US" smtClean="0"/>
              <a:t>优缺点</a:t>
            </a:r>
            <a:endParaRPr lang="en-US" altLang="zh-CN" smtClean="0"/>
          </a:p>
          <a:p>
            <a:endParaRPr lang="en-US" altLang="zh-CN" smtClean="0"/>
          </a:p>
          <a:p>
            <a:pPr>
              <a:buFont typeface="Wingdings" panose="05000000000000000000" pitchFamily="2" charset="2"/>
              <a:buNone/>
            </a:pPr>
            <a:r>
              <a:rPr lang="zh-CN" altLang="en-US" smtClean="0"/>
              <a:t>         相对于</a:t>
            </a:r>
            <a:r>
              <a:rPr lang="en-US" altLang="zh-CN" smtClean="0"/>
              <a:t>PRAM</a:t>
            </a:r>
            <a:r>
              <a:rPr lang="zh-CN" altLang="en-US" smtClean="0"/>
              <a:t>、</a:t>
            </a:r>
            <a:r>
              <a:rPr lang="en-US" altLang="zh-CN" smtClean="0"/>
              <a:t>logP</a:t>
            </a:r>
            <a:r>
              <a:rPr lang="zh-CN" altLang="en-US" smtClean="0"/>
              <a:t>、</a:t>
            </a:r>
            <a:r>
              <a:rPr lang="en-US" altLang="zh-CN" smtClean="0"/>
              <a:t>PlogP</a:t>
            </a:r>
            <a:r>
              <a:rPr lang="zh-CN" altLang="en-US" smtClean="0"/>
              <a:t>考虑了在异构多核计算机上的通信和访存特点。</a:t>
            </a:r>
            <a:endParaRPr lang="en-US" altLang="zh-CN" smtClean="0"/>
          </a:p>
          <a:p>
            <a:pPr>
              <a:buFont typeface="Wingdings" panose="05000000000000000000" pitchFamily="2" charset="2"/>
              <a:buNone/>
            </a:pPr>
            <a:r>
              <a:rPr lang="en-US" altLang="zh-CN" smtClean="0"/>
              <a:t>         </a:t>
            </a:r>
            <a:r>
              <a:rPr lang="zh-CN" altLang="en-US" smtClean="0"/>
              <a:t>忽略了加速处理核之间的通信。</a:t>
            </a:r>
            <a:r>
              <a:rPr lang="en-US" altLang="zh-CN" smtClean="0"/>
              <a:t>         </a:t>
            </a:r>
            <a:endParaRPr lang="en-US" altLang="zh-CN" smtClean="0"/>
          </a:p>
          <a:p>
            <a:pPr>
              <a:buFont typeface="Wingdings" panose="05000000000000000000" pitchFamily="2" charset="2"/>
              <a:buNone/>
            </a:pPr>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en-US" altLang="zh-CN" dirty="0" err="1" smtClean="0">
                <a:ea typeface="华文新魏" panose="02010800040101010101" pitchFamily="2" charset="-122"/>
              </a:rPr>
              <a:t>mPlogP</a:t>
            </a:r>
            <a:r>
              <a:rPr lang="zh-CN" altLang="en-US" dirty="0" smtClean="0"/>
              <a:t>模型</a:t>
            </a:r>
            <a:br>
              <a:rPr lang="en-US" altLang="zh-CN" dirty="0" smtClean="0"/>
            </a:b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computer </a:t>
            </a:r>
            <a:r>
              <a:rPr lang="en-US" altLang="zh-CN" dirty="0" smtClean="0"/>
              <a:t>model</a:t>
            </a:r>
            <a:endParaRPr kumimoji="0" lang="zh-CN" alt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normAutofit fontScale="90000"/>
          </a:bodyPr>
          <a:lstStyle/>
          <a:p>
            <a:pPr>
              <a:defRPr/>
            </a:pPr>
            <a:r>
              <a:rPr lang="en-US" altLang="zh-CN" dirty="0" err="1" smtClean="0">
                <a:ea typeface="华文新魏" panose="02010800040101010101" pitchFamily="2" charset="-122"/>
              </a:rPr>
              <a:t>mPlogP</a:t>
            </a:r>
            <a:r>
              <a:rPr lang="zh-CN" altLang="en-US" dirty="0" smtClean="0">
                <a:ea typeface="华文新魏" panose="02010800040101010101" pitchFamily="2" charset="-122"/>
              </a:rPr>
              <a:t>模型</a:t>
            </a:r>
            <a:endParaRPr lang="zh-CN" altLang="en-US" dirty="0" smtClean="0">
              <a:solidFill>
                <a:srgbClr val="FF0000"/>
              </a:solidFill>
            </a:endParaRPr>
          </a:p>
        </p:txBody>
      </p:sp>
      <p:sp>
        <p:nvSpPr>
          <p:cNvPr id="3" name="内容占位符 2"/>
          <p:cNvSpPr>
            <a:spLocks noGrp="1"/>
          </p:cNvSpPr>
          <p:nvPr>
            <p:ph idx="1"/>
          </p:nvPr>
        </p:nvSpPr>
        <p:spPr>
          <a:xfrm>
            <a:off x="214282" y="1071546"/>
            <a:ext cx="8715436" cy="3357586"/>
          </a:xfrm>
        </p:spPr>
        <p:txBody>
          <a:bodyPr/>
          <a:lstStyle/>
          <a:p>
            <a:pPr marL="457200" indent="-457200" eaLnBrk="1" hangingPunct="1">
              <a:defRPr/>
            </a:pPr>
            <a:r>
              <a:rPr lang="zh-CN" altLang="en-US" dirty="0" smtClean="0"/>
              <a:t>基本概念</a:t>
            </a:r>
            <a:endParaRPr lang="zh-CN" altLang="en-US" dirty="0" smtClean="0"/>
          </a:p>
          <a:p>
            <a:pPr marL="838200" lvl="1" indent="-381000" eaLnBrk="1" hangingPunct="1">
              <a:defRPr/>
            </a:pPr>
            <a:r>
              <a:rPr lang="zh-CN" altLang="en-US" sz="2400" dirty="0" smtClean="0"/>
              <a:t>由</a:t>
            </a:r>
            <a:r>
              <a:rPr lang="en-US" altLang="zh-CN" sz="2400" dirty="0" smtClean="0"/>
              <a:t>Liang Li, </a:t>
            </a:r>
            <a:r>
              <a:rPr lang="en-US" altLang="zh-CN" sz="2400" dirty="0" err="1" smtClean="0"/>
              <a:t>Xingjun</a:t>
            </a:r>
            <a:r>
              <a:rPr lang="en-US" altLang="zh-CN" sz="2400" dirty="0" smtClean="0"/>
              <a:t> Zhang</a:t>
            </a:r>
            <a:r>
              <a:rPr lang="zh-CN" altLang="en-US" sz="2400" dirty="0" smtClean="0"/>
              <a:t>（西交大）在</a:t>
            </a:r>
            <a:r>
              <a:rPr lang="en-US" altLang="zh-CN" sz="2400" dirty="0" smtClean="0"/>
              <a:t>2010</a:t>
            </a:r>
            <a:r>
              <a:rPr lang="zh-CN" altLang="en-US" sz="2400" dirty="0" smtClean="0"/>
              <a:t>年提出的，是一种适应异构多核计算机的并行编程模型。</a:t>
            </a:r>
            <a:endParaRPr lang="en-US" altLang="zh-CN" sz="2400" dirty="0" smtClean="0"/>
          </a:p>
          <a:p>
            <a:pPr marL="838200" lvl="1" indent="-381000" eaLnBrk="1" hangingPunct="1">
              <a:defRPr/>
            </a:pPr>
            <a:r>
              <a:rPr lang="zh-CN" altLang="en-US" sz="2400" dirty="0" smtClean="0"/>
              <a:t>采用内存访问对计算行为进行建模、估算程序执行时间、指导并行程序优化</a:t>
            </a:r>
            <a:endParaRPr lang="zh-CN" altLang="en-US" sz="2400" dirty="0" smtClean="0"/>
          </a:p>
          <a:p>
            <a:pPr marL="457200" indent="-457200" eaLnBrk="1" hangingPunct="1">
              <a:defRPr/>
            </a:pPr>
            <a:r>
              <a:rPr lang="zh-CN" altLang="en-US" dirty="0" smtClean="0"/>
              <a:t>模型结构图</a:t>
            </a:r>
            <a:endParaRPr lang="zh-CN" altLang="en-US" dirty="0" smtClean="0"/>
          </a:p>
          <a:p>
            <a:pPr>
              <a:defRPr/>
            </a:pPr>
            <a:endParaRPr lang="zh-CN" altLang="en-US" dirty="0"/>
          </a:p>
        </p:txBody>
      </p:sp>
      <p:pic>
        <p:nvPicPr>
          <p:cNvPr id="4" name="Picture 2"/>
          <p:cNvPicPr>
            <a:picLocks noChangeAspect="1" noChangeArrowheads="1"/>
          </p:cNvPicPr>
          <p:nvPr/>
        </p:nvPicPr>
        <p:blipFill>
          <a:blip r:embed="rId1"/>
          <a:srcRect/>
          <a:stretch>
            <a:fillRect/>
          </a:stretch>
        </p:blipFill>
        <p:spPr>
          <a:xfrm>
            <a:off x="2928926" y="3357561"/>
            <a:ext cx="4929222" cy="2919055"/>
          </a:xfrm>
          <a:prstGeom prst="rect">
            <a:avLst/>
          </a:prstGeom>
          <a:noFill/>
        </p:spPr>
      </p:pic>
      <p:sp>
        <p:nvSpPr>
          <p:cNvPr id="5" name="TextBox 3"/>
          <p:cNvSpPr txBox="1">
            <a:spLocks noChangeArrowheads="1"/>
          </p:cNvSpPr>
          <p:nvPr/>
        </p:nvSpPr>
        <p:spPr bwMode="auto">
          <a:xfrm>
            <a:off x="1571652" y="6215063"/>
            <a:ext cx="6786562" cy="369887"/>
          </a:xfrm>
          <a:prstGeom prst="rect">
            <a:avLst/>
          </a:prstGeom>
          <a:noFill/>
          <a:ln w="9525">
            <a:noFill/>
            <a:miter lim="800000"/>
          </a:ln>
        </p:spPr>
        <p:txBody>
          <a:bodyPr>
            <a:spAutoFit/>
          </a:bodyPr>
          <a:lstStyle/>
          <a:p>
            <a:pPr algn="ctr"/>
            <a:r>
              <a:rPr lang="zh-CN" altLang="en-US" sz="1800" dirty="0"/>
              <a:t>管理任务由传统核执行，计算任务由计算核执行</a:t>
            </a:r>
            <a:endParaRPr lang="zh-CN" alt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normAutofit fontScale="90000"/>
          </a:bodyPr>
          <a:lstStyle/>
          <a:p>
            <a:pPr>
              <a:defRPr/>
            </a:pPr>
            <a:r>
              <a:rPr lang="en-US" altLang="zh-CN" smtClean="0"/>
              <a:t>mPlogP</a:t>
            </a:r>
            <a:r>
              <a:rPr lang="zh-CN" altLang="en-US" smtClean="0"/>
              <a:t>模型</a:t>
            </a:r>
            <a:endParaRPr lang="zh-CN" altLang="en-US" smtClean="0"/>
          </a:p>
        </p:txBody>
      </p:sp>
      <p:sp>
        <p:nvSpPr>
          <p:cNvPr id="3" name="内容占位符 2"/>
          <p:cNvSpPr>
            <a:spLocks noGrp="1"/>
          </p:cNvSpPr>
          <p:nvPr>
            <p:ph idx="1"/>
          </p:nvPr>
        </p:nvSpPr>
        <p:spPr>
          <a:xfrm>
            <a:off x="214282" y="1428736"/>
            <a:ext cx="8715375" cy="4857771"/>
          </a:xfrm>
        </p:spPr>
        <p:txBody>
          <a:bodyPr>
            <a:normAutofit fontScale="70000" lnSpcReduction="20000"/>
          </a:bodyPr>
          <a:lstStyle/>
          <a:p>
            <a:pPr>
              <a:lnSpc>
                <a:spcPct val="170000"/>
              </a:lnSpc>
              <a:defRPr/>
            </a:pPr>
            <a:r>
              <a:rPr lang="zh-CN" altLang="en-US" dirty="0" smtClean="0"/>
              <a:t>参数意义</a:t>
            </a:r>
            <a:r>
              <a:rPr lang="zh-CN" altLang="en-US" sz="2400" dirty="0" smtClean="0"/>
              <a:t>（传统核主要负责数据管理</a:t>
            </a:r>
            <a:r>
              <a:rPr lang="en-US" altLang="zh-CN" sz="2400" dirty="0" smtClean="0"/>
              <a:t>,</a:t>
            </a:r>
            <a:r>
              <a:rPr lang="zh-CN" altLang="en-US" sz="2400" dirty="0" smtClean="0"/>
              <a:t>分发）</a:t>
            </a:r>
            <a:endParaRPr lang="en-US" altLang="zh-CN" sz="2400" dirty="0" smtClean="0"/>
          </a:p>
          <a:p>
            <a:pPr>
              <a:lnSpc>
                <a:spcPct val="170000"/>
              </a:lnSpc>
              <a:buFont typeface="Wingdings" panose="05000000000000000000" pitchFamily="2" charset="2"/>
              <a:buNone/>
              <a:defRPr/>
            </a:pPr>
            <a:r>
              <a:rPr lang="zh-CN" altLang="en-US" i="1" dirty="0" smtClean="0"/>
              <a:t>  </a:t>
            </a:r>
            <a:r>
              <a:rPr lang="zh-CN" altLang="en-US" dirty="0" smtClean="0"/>
              <a:t>（</a:t>
            </a:r>
            <a:r>
              <a:rPr lang="en-US" altLang="zh-CN" sz="2600" dirty="0" smtClean="0"/>
              <a:t>1</a:t>
            </a:r>
            <a:r>
              <a:rPr lang="zh-CN" altLang="en-US" sz="2600" dirty="0" smtClean="0"/>
              <a:t>）</a:t>
            </a:r>
            <a:r>
              <a:rPr lang="en-US" altLang="zh-CN" sz="2600" i="1" dirty="0" smtClean="0"/>
              <a:t>O </a:t>
            </a:r>
            <a:r>
              <a:rPr lang="zh-CN" altLang="en-US" sz="2600" i="1" dirty="0" smtClean="0"/>
              <a:t>表示一个核接受和发送一条信息的时间：</a:t>
            </a:r>
            <a:endParaRPr lang="en-US" altLang="zh-CN" sz="2600" i="1" dirty="0" smtClean="0"/>
          </a:p>
          <a:p>
            <a:pPr>
              <a:lnSpc>
                <a:spcPct val="170000"/>
              </a:lnSpc>
              <a:buFont typeface="Wingdings" panose="05000000000000000000" pitchFamily="2" charset="2"/>
              <a:buNone/>
              <a:defRPr/>
            </a:pPr>
            <a:r>
              <a:rPr lang="en-US" altLang="zh-CN" sz="2600" i="1" dirty="0" smtClean="0"/>
              <a:t>    </a:t>
            </a:r>
            <a:r>
              <a:rPr lang="en-US" altLang="zh-CN" sz="2600" i="1" dirty="0" err="1" smtClean="0"/>
              <a:t>os</a:t>
            </a:r>
            <a:r>
              <a:rPr lang="en-US" altLang="zh-CN" sz="2600" dirty="0" smtClean="0"/>
              <a:t>= {</a:t>
            </a:r>
            <a:r>
              <a:rPr lang="en-US" altLang="zh-CN" sz="2600" i="1" dirty="0" smtClean="0"/>
              <a:t>os1,os2}  </a:t>
            </a:r>
            <a:r>
              <a:rPr lang="en-US" altLang="zh-CN" sz="2600" i="1" dirty="0" err="1" smtClean="0"/>
              <a:t>os</a:t>
            </a:r>
            <a:r>
              <a:rPr lang="en-US" altLang="zh-CN" sz="2600" i="1" dirty="0" smtClean="0"/>
              <a:t> </a:t>
            </a:r>
            <a:r>
              <a:rPr lang="zh-CN" altLang="en-US" sz="2600" dirty="0" smtClean="0"/>
              <a:t>表示发送的代价，</a:t>
            </a:r>
            <a:r>
              <a:rPr lang="en-US" altLang="zh-CN" sz="2600" i="1" dirty="0" smtClean="0"/>
              <a:t>os1</a:t>
            </a:r>
            <a:r>
              <a:rPr lang="zh-CN" altLang="en-US" sz="2600" dirty="0" smtClean="0"/>
              <a:t>表示传统核发送的代价，</a:t>
            </a:r>
            <a:r>
              <a:rPr lang="en-US" altLang="zh-CN" sz="2600" dirty="0" smtClean="0"/>
              <a:t>os2</a:t>
            </a:r>
            <a:r>
              <a:rPr lang="zh-CN" altLang="en-US" sz="2600" dirty="0" smtClean="0"/>
              <a:t>表示计算核发送的代价</a:t>
            </a:r>
            <a:endParaRPr lang="en-US" altLang="zh-CN" sz="2600" dirty="0" smtClean="0"/>
          </a:p>
          <a:p>
            <a:pPr>
              <a:lnSpc>
                <a:spcPct val="170000"/>
              </a:lnSpc>
              <a:buFont typeface="Wingdings" panose="05000000000000000000" pitchFamily="2" charset="2"/>
              <a:buNone/>
              <a:defRPr/>
            </a:pPr>
            <a:r>
              <a:rPr lang="en-US" altLang="zh-CN" sz="2600" i="1" dirty="0" smtClean="0"/>
              <a:t>    os1 </a:t>
            </a:r>
            <a:r>
              <a:rPr lang="zh-CN" altLang="en-US" sz="2600" dirty="0" smtClean="0"/>
              <a:t>属于</a:t>
            </a:r>
            <a:r>
              <a:rPr lang="en-US" altLang="zh-CN" sz="2600" dirty="0" smtClean="0"/>
              <a:t>{os1i,os1e} </a:t>
            </a:r>
            <a:r>
              <a:rPr lang="en-US" altLang="zh-CN" sz="2600" i="1" dirty="0" smtClean="0"/>
              <a:t>os1i</a:t>
            </a:r>
            <a:r>
              <a:rPr lang="zh-CN" altLang="en-US" sz="2600" i="1" dirty="0" smtClean="0"/>
              <a:t>表示核内部发送信息的代价，</a:t>
            </a:r>
            <a:r>
              <a:rPr lang="en-US" altLang="zh-CN" sz="2600" i="1" dirty="0" smtClean="0"/>
              <a:t>os1e</a:t>
            </a:r>
            <a:r>
              <a:rPr lang="zh-CN" altLang="en-US" sz="2600" i="1" dirty="0" smtClean="0"/>
              <a:t>表示核间发送信息的代价（都在传统层）</a:t>
            </a:r>
            <a:endParaRPr lang="en-US" altLang="zh-CN" sz="2600" i="1" dirty="0" smtClean="0"/>
          </a:p>
          <a:p>
            <a:pPr>
              <a:lnSpc>
                <a:spcPct val="170000"/>
              </a:lnSpc>
              <a:buFont typeface="Wingdings" panose="05000000000000000000" pitchFamily="2" charset="2"/>
              <a:buNone/>
              <a:defRPr/>
            </a:pPr>
            <a:r>
              <a:rPr lang="en-US" altLang="zh-CN" sz="2600" i="1" dirty="0" smtClean="0"/>
              <a:t>      or= {or1,or2},</a:t>
            </a:r>
            <a:r>
              <a:rPr lang="zh-CN" altLang="en-US" sz="2600" i="1" dirty="0" smtClean="0"/>
              <a:t>表示在传统层和计算层接受信息所用的时间。</a:t>
            </a:r>
            <a:endParaRPr lang="en-US" altLang="zh-CN" sz="2600" i="1" dirty="0" smtClean="0"/>
          </a:p>
          <a:p>
            <a:pPr>
              <a:lnSpc>
                <a:spcPct val="170000"/>
              </a:lnSpc>
              <a:buFont typeface="Wingdings" panose="05000000000000000000" pitchFamily="2" charset="2"/>
              <a:buNone/>
              <a:defRPr/>
            </a:pPr>
            <a:r>
              <a:rPr lang="en-US" altLang="zh-CN" i="1" dirty="0" smtClean="0">
                <a:sym typeface="Wingdings" panose="05000000000000000000" pitchFamily="2" charset="2"/>
              </a:rPr>
              <a:t>  </a:t>
            </a:r>
            <a:r>
              <a:rPr lang="zh-CN" altLang="en-US" dirty="0" smtClean="0">
                <a:sym typeface="Wingdings" panose="05000000000000000000" pitchFamily="2" charset="2"/>
              </a:rPr>
              <a:t>（注：在不同层上结点内部通信和结点间的通信是不一样，所以要分别模拟）</a:t>
            </a:r>
            <a:endParaRPr lang="en-US" altLang="zh-CN" dirty="0" smtClean="0">
              <a:sym typeface="Wingdings" panose="05000000000000000000" pitchFamily="2"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normAutofit fontScale="90000"/>
          </a:bodyPr>
          <a:lstStyle/>
          <a:p>
            <a:pPr>
              <a:defRPr/>
            </a:pPr>
            <a:endParaRPr lang="zh-CN" altLang="en-US" smtClean="0"/>
          </a:p>
        </p:txBody>
      </p:sp>
      <p:sp>
        <p:nvSpPr>
          <p:cNvPr id="41987" name="内容占位符 2"/>
          <p:cNvSpPr>
            <a:spLocks noGrp="1"/>
          </p:cNvSpPr>
          <p:nvPr>
            <p:ph idx="1"/>
          </p:nvPr>
        </p:nvSpPr>
        <p:spPr/>
        <p:txBody>
          <a:bodyPr/>
          <a:lstStyle/>
          <a:p>
            <a:r>
              <a:rPr lang="en-US" altLang="zh-CN" smtClean="0"/>
              <a:t>l</a:t>
            </a:r>
            <a:r>
              <a:rPr lang="zh-CN" altLang="en-US" smtClean="0"/>
              <a:t>表示从发送者发送到接受者接受消息的延迟时间</a:t>
            </a:r>
            <a:endParaRPr lang="en-US" altLang="zh-CN" smtClean="0"/>
          </a:p>
          <a:p>
            <a:pPr>
              <a:buFont typeface="Wingdings" panose="05000000000000000000" pitchFamily="2" charset="2"/>
              <a:buNone/>
            </a:pPr>
            <a:r>
              <a:rPr lang="en-US" altLang="zh-CN" smtClean="0"/>
              <a:t>   </a:t>
            </a:r>
            <a:r>
              <a:rPr lang="en-US" altLang="zh-CN" sz="1800" smtClean="0"/>
              <a:t>l = {l1, l2}, l1</a:t>
            </a:r>
            <a:r>
              <a:rPr lang="zh-CN" altLang="en-US" sz="1800" smtClean="0"/>
              <a:t>表示在传统层上的通信延迟，</a:t>
            </a:r>
            <a:r>
              <a:rPr lang="en-US" altLang="zh-CN" sz="1800" smtClean="0"/>
              <a:t>l2</a:t>
            </a:r>
            <a:r>
              <a:rPr lang="zh-CN" altLang="en-US" sz="1800" smtClean="0"/>
              <a:t>表示在计算层上的通信延迟</a:t>
            </a:r>
            <a:endParaRPr lang="en-US" altLang="zh-CN" sz="1800" smtClean="0"/>
          </a:p>
          <a:p>
            <a:pPr>
              <a:buFont typeface="Wingdings" panose="05000000000000000000" pitchFamily="2" charset="2"/>
              <a:buNone/>
            </a:pPr>
            <a:r>
              <a:rPr lang="en-US" altLang="zh-CN" sz="1800" smtClean="0"/>
              <a:t>     l1={l1i,l1e} l1i</a:t>
            </a:r>
            <a:r>
              <a:rPr lang="zh-CN" altLang="en-US" sz="1800" smtClean="0"/>
              <a:t>表示在传统层上的结点内部结点的通信，</a:t>
            </a:r>
            <a:r>
              <a:rPr lang="en-US" altLang="zh-CN" sz="1800" smtClean="0"/>
              <a:t>l1e</a:t>
            </a:r>
            <a:r>
              <a:rPr lang="zh-CN" altLang="en-US" sz="1800" smtClean="0"/>
              <a:t>表示在传统层上结点间的通信</a:t>
            </a:r>
            <a:endParaRPr lang="en-US" altLang="zh-CN" smtClean="0"/>
          </a:p>
          <a:p>
            <a:r>
              <a:rPr lang="en-US" altLang="zh-CN" smtClean="0"/>
              <a:t>g</a:t>
            </a:r>
            <a:r>
              <a:rPr lang="zh-CN" altLang="en-US" smtClean="0"/>
              <a:t>表示核发送两个连续信息之间的时间间隔，可以体现出核发送信息的效率。</a:t>
            </a:r>
            <a:endParaRPr lang="en-US" altLang="zh-CN" smtClean="0"/>
          </a:p>
          <a:p>
            <a:pPr>
              <a:buFont typeface="Wingdings" panose="05000000000000000000" pitchFamily="2" charset="2"/>
              <a:buNone/>
            </a:pPr>
            <a:r>
              <a:rPr lang="en-US" altLang="zh-CN" i="1" smtClean="0"/>
              <a:t>  </a:t>
            </a:r>
            <a:r>
              <a:rPr lang="en-US" altLang="zh-CN" sz="1400" smtClean="0"/>
              <a:t>g</a:t>
            </a:r>
            <a:r>
              <a:rPr lang="zh-CN" altLang="en-US" sz="1400" smtClean="0"/>
              <a:t>的大小主要依靠通信和网络的特点，</a:t>
            </a:r>
            <a:r>
              <a:rPr lang="en-US" altLang="zh-CN" sz="1400" smtClean="0"/>
              <a:t>g = {g1, g2}</a:t>
            </a:r>
            <a:r>
              <a:rPr lang="zh-CN" altLang="en-US" sz="1400" smtClean="0"/>
              <a:t>，</a:t>
            </a:r>
            <a:r>
              <a:rPr lang="en-US" altLang="zh-CN" sz="1400" smtClean="0"/>
              <a:t>g1</a:t>
            </a:r>
            <a:r>
              <a:rPr lang="zh-CN" altLang="en-US" sz="1400" smtClean="0"/>
              <a:t>表示在传统层上两个信息之间的时间间隔，</a:t>
            </a:r>
            <a:r>
              <a:rPr lang="en-US" altLang="zh-CN" sz="1400" smtClean="0"/>
              <a:t>g2</a:t>
            </a:r>
            <a:r>
              <a:rPr lang="zh-CN" altLang="en-US" sz="1400" smtClean="0"/>
              <a:t>表示在计算层上发送两个信息之间的间隔。</a:t>
            </a:r>
            <a:r>
              <a:rPr lang="en-US" altLang="zh-CN" sz="1400" smtClean="0"/>
              <a:t> </a:t>
            </a:r>
            <a:endParaRPr lang="en-US" altLang="zh-CN" sz="1400" smtClean="0"/>
          </a:p>
          <a:p>
            <a:pPr>
              <a:buFont typeface="Wingdings" panose="05000000000000000000" pitchFamily="2" charset="2"/>
              <a:buNone/>
            </a:pPr>
            <a:r>
              <a:rPr lang="en-US" altLang="zh-CN" sz="1400" smtClean="0"/>
              <a:t>   g1   {g1i,g1e} </a:t>
            </a:r>
            <a:r>
              <a:rPr lang="zh-CN" altLang="en-US" sz="1400" smtClean="0"/>
              <a:t>，</a:t>
            </a:r>
            <a:r>
              <a:rPr lang="en-US" altLang="zh-CN" sz="1400" smtClean="0"/>
              <a:t>g1i</a:t>
            </a:r>
            <a:r>
              <a:rPr lang="zh-CN" altLang="en-US" sz="1400" smtClean="0"/>
              <a:t>表示在传统层上结点内部通信之间的间隔，</a:t>
            </a:r>
            <a:r>
              <a:rPr lang="en-US" altLang="zh-CN" sz="1400" smtClean="0"/>
              <a:t>g1e</a:t>
            </a:r>
            <a:r>
              <a:rPr lang="zh-CN" altLang="en-US" sz="1400" smtClean="0"/>
              <a:t>表示在传统层上结点之间的通信时间间隔</a:t>
            </a:r>
            <a:endParaRPr lang="zh-CN" altLang="en-US" sz="1400" smtClean="0"/>
          </a:p>
          <a:p>
            <a:endParaRPr lang="en-US" altLang="zh-CN" i="1"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normAutofit fontScale="90000"/>
          </a:bodyPr>
          <a:lstStyle/>
          <a:p>
            <a:pPr>
              <a:defRPr/>
            </a:pPr>
            <a:endParaRPr lang="zh-CN" altLang="en-US" smtClean="0"/>
          </a:p>
        </p:txBody>
      </p:sp>
      <p:sp>
        <p:nvSpPr>
          <p:cNvPr id="43011" name="内容占位符 2"/>
          <p:cNvSpPr>
            <a:spLocks noGrp="1"/>
          </p:cNvSpPr>
          <p:nvPr>
            <p:ph idx="1"/>
          </p:nvPr>
        </p:nvSpPr>
        <p:spPr/>
        <p:txBody>
          <a:bodyPr/>
          <a:lstStyle/>
          <a:p>
            <a:pPr>
              <a:defRPr/>
            </a:pPr>
            <a:r>
              <a:rPr lang="en-US" altLang="zh-CN" dirty="0" smtClean="0"/>
              <a:t>m</a:t>
            </a:r>
            <a:r>
              <a:rPr lang="zh-CN" altLang="en-US" dirty="0" smtClean="0"/>
              <a:t>表示内存访问时间，被定义为访问内存所需的时间。</a:t>
            </a:r>
            <a:endParaRPr lang="en-US" altLang="zh-CN" dirty="0" smtClean="0"/>
          </a:p>
          <a:p>
            <a:pPr>
              <a:buFont typeface="Wingdings" panose="05000000000000000000" pitchFamily="2" charset="2"/>
              <a:buNone/>
              <a:defRPr/>
            </a:pPr>
            <a:r>
              <a:rPr lang="en-US" altLang="zh-CN" sz="2000" dirty="0" smtClean="0"/>
              <a:t>     m</a:t>
            </a:r>
            <a:r>
              <a:rPr lang="zh-CN" altLang="en-US" sz="1600" dirty="0" smtClean="0"/>
              <a:t>反映了访问内存的效率。</a:t>
            </a:r>
            <a:r>
              <a:rPr lang="en-US" altLang="zh-CN" sz="1600" dirty="0" smtClean="0"/>
              <a:t>m</a:t>
            </a:r>
            <a:r>
              <a:rPr lang="zh-CN" altLang="en-US" sz="1600" dirty="0" smtClean="0"/>
              <a:t>与内存访问模式和数据顺序、数据大小有关系。数据访问模式有：读，写，读写。传统的核只能访问内存，而计算核既可访问内存，又可访问自己的内存。</a:t>
            </a:r>
            <a:r>
              <a:rPr lang="en-US" altLang="zh-CN" sz="1600" dirty="0" smtClean="0"/>
              <a:t>m ={m1, m2, me},m1</a:t>
            </a:r>
            <a:r>
              <a:rPr lang="zh-CN" altLang="en-US" sz="1600" dirty="0" smtClean="0"/>
              <a:t>表示传统核访问内存所用的时间，</a:t>
            </a:r>
            <a:r>
              <a:rPr lang="en-US" altLang="zh-CN" sz="1600" dirty="0" smtClean="0"/>
              <a:t>m2</a:t>
            </a:r>
            <a:r>
              <a:rPr lang="zh-CN" altLang="en-US" sz="1600" dirty="0" smtClean="0"/>
              <a:t>表示计算核访问自己内存所用的时间，</a:t>
            </a:r>
            <a:r>
              <a:rPr lang="en-US" altLang="zh-CN" sz="1600" dirty="0" smtClean="0"/>
              <a:t>me</a:t>
            </a:r>
            <a:r>
              <a:rPr lang="zh-CN" altLang="en-US" sz="1600" dirty="0" smtClean="0"/>
              <a:t>表示计算核访问内存所用的时间。</a:t>
            </a:r>
            <a:endParaRPr lang="en-US" altLang="zh-CN" sz="1600" dirty="0" smtClean="0"/>
          </a:p>
          <a:p>
            <a:pPr>
              <a:defRPr/>
            </a:pPr>
            <a:r>
              <a:rPr lang="en-US" altLang="zh-CN" dirty="0" smtClean="0"/>
              <a:t>P</a:t>
            </a:r>
            <a:r>
              <a:rPr lang="zh-CN" altLang="en-US" dirty="0" smtClean="0"/>
              <a:t>表示核的数目，传统核的数目为</a:t>
            </a:r>
            <a:r>
              <a:rPr lang="en-US" altLang="zh-CN" dirty="0" smtClean="0"/>
              <a:t>Pp</a:t>
            </a:r>
            <a:r>
              <a:rPr lang="zh-CN" altLang="en-US" dirty="0" smtClean="0"/>
              <a:t>，计算核的数目为</a:t>
            </a:r>
            <a:r>
              <a:rPr lang="en-US" altLang="zh-CN" dirty="0" smtClean="0"/>
              <a:t>Ps</a:t>
            </a:r>
            <a:r>
              <a:rPr lang="zh-CN" altLang="en-US" dirty="0" smtClean="0"/>
              <a:t>。</a:t>
            </a:r>
            <a:endParaRPr lang="en-US" altLang="zh-CN" dirty="0" smtClean="0"/>
          </a:p>
          <a:p>
            <a:pPr marL="0" indent="0" algn="just">
              <a:buFont typeface="Wingdings" panose="05000000000000000000" pitchFamily="2" charset="2"/>
              <a:buNone/>
              <a:defRPr/>
            </a:pPr>
            <a:r>
              <a:rPr lang="zh-CN" altLang="en-US" sz="2800" dirty="0" smtClean="0"/>
              <a:t>这些参数组合起来表示异构多核计算机异构并行算法。</a:t>
            </a:r>
            <a:endParaRPr lang="zh-CN" altLang="en-US"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a:off x="1676400" y="228600"/>
            <a:ext cx="3733800" cy="457200"/>
          </a:xfrm>
          <a:prstGeom prst="rect">
            <a:avLst/>
          </a:prstGeom>
          <a:noFill/>
          <a:ln w="9525">
            <a:noFill/>
            <a:miter lim="800000"/>
          </a:ln>
          <a:effectLst/>
        </p:spPr>
        <p:txBody>
          <a:bodyPr>
            <a:spAutoFit/>
          </a:bodyPr>
          <a:lstStyle/>
          <a:p>
            <a:pPr>
              <a:defRPr/>
            </a:pPr>
            <a:endParaRPr lang="zh-CN" altLang="en-US">
              <a:effectLst>
                <a:outerShdw blurRad="38100" dist="38100" dir="2700000" algn="tl">
                  <a:srgbClr val="C0C0C0"/>
                </a:outerShdw>
              </a:effectLst>
            </a:endParaRPr>
          </a:p>
        </p:txBody>
      </p:sp>
      <p:sp>
        <p:nvSpPr>
          <p:cNvPr id="520195" name="Text Box 3"/>
          <p:cNvSpPr txBox="1">
            <a:spLocks noChangeArrowheads="1"/>
          </p:cNvSpPr>
          <p:nvPr/>
        </p:nvSpPr>
        <p:spPr bwMode="auto">
          <a:xfrm>
            <a:off x="1828800" y="304800"/>
            <a:ext cx="5029200" cy="457200"/>
          </a:xfrm>
          <a:prstGeom prst="rect">
            <a:avLst/>
          </a:prstGeom>
          <a:noFill/>
          <a:ln w="9525">
            <a:noFill/>
            <a:miter lim="800000"/>
          </a:ln>
          <a:effectLst/>
        </p:spPr>
        <p:txBody>
          <a:bodyPr>
            <a:spAutoFit/>
          </a:bodyPr>
          <a:lstStyle/>
          <a:p>
            <a:pPr>
              <a:spcBef>
                <a:spcPct val="50000"/>
              </a:spcBef>
              <a:defRPr/>
            </a:pPr>
            <a:r>
              <a:rPr lang="zh-CN" altLang="en-US">
                <a:effectLst>
                  <a:outerShdw blurRad="38100" dist="38100" dir="2700000" algn="tl">
                    <a:srgbClr val="C0C0C0"/>
                  </a:outerShdw>
                </a:effectLst>
              </a:rPr>
              <a:t>表</a:t>
            </a:r>
            <a:r>
              <a:rPr lang="en-US" altLang="zh-CN">
                <a:effectLst>
                  <a:outerShdw blurRad="38100" dist="38100" dir="2700000" algn="tl">
                    <a:srgbClr val="C0C0C0"/>
                  </a:outerShdw>
                </a:effectLst>
              </a:rPr>
              <a:t>3.1 </a:t>
            </a:r>
            <a:r>
              <a:rPr lang="zh-CN" altLang="en-US">
                <a:effectLst>
                  <a:outerShdw blurRad="38100" dist="38100" dir="2700000" algn="tl">
                    <a:srgbClr val="C0C0C0"/>
                  </a:outerShdw>
                </a:effectLst>
              </a:rPr>
              <a:t>并行计算模型综合比较一览表</a:t>
            </a:r>
            <a:endParaRPr lang="zh-CN" altLang="en-US">
              <a:effectLst>
                <a:outerShdw blurRad="38100" dist="38100" dir="2700000" algn="tl">
                  <a:srgbClr val="C0C0C0"/>
                </a:outerShdw>
              </a:effectLst>
            </a:endParaRPr>
          </a:p>
        </p:txBody>
      </p:sp>
      <p:sp>
        <p:nvSpPr>
          <p:cNvPr id="44036" name="Line 4"/>
          <p:cNvSpPr>
            <a:spLocks noChangeShapeType="1"/>
          </p:cNvSpPr>
          <p:nvPr/>
        </p:nvSpPr>
        <p:spPr bwMode="auto">
          <a:xfrm>
            <a:off x="685800" y="838200"/>
            <a:ext cx="7696200" cy="0"/>
          </a:xfrm>
          <a:prstGeom prst="line">
            <a:avLst/>
          </a:prstGeom>
          <a:noFill/>
          <a:ln w="9525">
            <a:noFill/>
            <a:round/>
          </a:ln>
        </p:spPr>
        <p:txBody>
          <a:bodyPr/>
          <a:lstStyle/>
          <a:p>
            <a:endParaRPr lang="zh-CN" altLang="en-US"/>
          </a:p>
        </p:txBody>
      </p:sp>
      <p:sp>
        <p:nvSpPr>
          <p:cNvPr id="44037" name="Line 5"/>
          <p:cNvSpPr>
            <a:spLocks noChangeShapeType="1"/>
          </p:cNvSpPr>
          <p:nvPr/>
        </p:nvSpPr>
        <p:spPr bwMode="auto">
          <a:xfrm>
            <a:off x="685800" y="990600"/>
            <a:ext cx="7543800" cy="0"/>
          </a:xfrm>
          <a:prstGeom prst="line">
            <a:avLst/>
          </a:prstGeom>
          <a:noFill/>
          <a:ln w="9525">
            <a:solidFill>
              <a:schemeClr val="tx1"/>
            </a:solidFill>
            <a:round/>
          </a:ln>
        </p:spPr>
        <p:txBody>
          <a:bodyPr/>
          <a:lstStyle/>
          <a:p>
            <a:endParaRPr lang="zh-CN" altLang="en-US"/>
          </a:p>
        </p:txBody>
      </p:sp>
      <p:sp>
        <p:nvSpPr>
          <p:cNvPr id="44038" name="Line 6"/>
          <p:cNvSpPr>
            <a:spLocks noChangeShapeType="1"/>
          </p:cNvSpPr>
          <p:nvPr/>
        </p:nvSpPr>
        <p:spPr bwMode="auto">
          <a:xfrm>
            <a:off x="762000" y="1600200"/>
            <a:ext cx="7543800" cy="0"/>
          </a:xfrm>
          <a:prstGeom prst="line">
            <a:avLst/>
          </a:prstGeom>
          <a:noFill/>
          <a:ln w="9525">
            <a:solidFill>
              <a:schemeClr val="tx1"/>
            </a:solidFill>
            <a:round/>
          </a:ln>
        </p:spPr>
        <p:txBody>
          <a:bodyPr/>
          <a:lstStyle/>
          <a:p>
            <a:endParaRPr lang="zh-CN" altLang="en-US"/>
          </a:p>
        </p:txBody>
      </p:sp>
      <p:sp>
        <p:nvSpPr>
          <p:cNvPr id="44039" name="Line 7"/>
          <p:cNvSpPr>
            <a:spLocks noChangeShapeType="1"/>
          </p:cNvSpPr>
          <p:nvPr/>
        </p:nvSpPr>
        <p:spPr bwMode="auto">
          <a:xfrm>
            <a:off x="838200" y="2209800"/>
            <a:ext cx="7543800" cy="0"/>
          </a:xfrm>
          <a:prstGeom prst="line">
            <a:avLst/>
          </a:prstGeom>
          <a:noFill/>
          <a:ln w="9525">
            <a:solidFill>
              <a:schemeClr val="tx1"/>
            </a:solidFill>
            <a:round/>
          </a:ln>
        </p:spPr>
        <p:txBody>
          <a:bodyPr/>
          <a:lstStyle/>
          <a:p>
            <a:endParaRPr lang="zh-CN" altLang="en-US"/>
          </a:p>
        </p:txBody>
      </p:sp>
      <p:sp>
        <p:nvSpPr>
          <p:cNvPr id="44040" name="Line 8"/>
          <p:cNvSpPr>
            <a:spLocks noChangeShapeType="1"/>
          </p:cNvSpPr>
          <p:nvPr/>
        </p:nvSpPr>
        <p:spPr bwMode="auto">
          <a:xfrm>
            <a:off x="838200" y="2819400"/>
            <a:ext cx="7543800" cy="0"/>
          </a:xfrm>
          <a:prstGeom prst="line">
            <a:avLst/>
          </a:prstGeom>
          <a:noFill/>
          <a:ln w="9525">
            <a:solidFill>
              <a:schemeClr val="tx1"/>
            </a:solidFill>
            <a:round/>
          </a:ln>
        </p:spPr>
        <p:txBody>
          <a:bodyPr/>
          <a:lstStyle/>
          <a:p>
            <a:endParaRPr lang="zh-CN" altLang="en-US"/>
          </a:p>
        </p:txBody>
      </p:sp>
      <p:sp>
        <p:nvSpPr>
          <p:cNvPr id="44041" name="Line 9"/>
          <p:cNvSpPr>
            <a:spLocks noChangeShapeType="1"/>
          </p:cNvSpPr>
          <p:nvPr/>
        </p:nvSpPr>
        <p:spPr bwMode="auto">
          <a:xfrm>
            <a:off x="838200" y="3505200"/>
            <a:ext cx="7543800" cy="0"/>
          </a:xfrm>
          <a:prstGeom prst="line">
            <a:avLst/>
          </a:prstGeom>
          <a:noFill/>
          <a:ln w="9525">
            <a:solidFill>
              <a:schemeClr val="tx1"/>
            </a:solidFill>
            <a:round/>
          </a:ln>
        </p:spPr>
        <p:txBody>
          <a:bodyPr/>
          <a:lstStyle/>
          <a:p>
            <a:endParaRPr lang="zh-CN" altLang="en-US"/>
          </a:p>
        </p:txBody>
      </p:sp>
      <p:sp>
        <p:nvSpPr>
          <p:cNvPr id="44042" name="Line 10"/>
          <p:cNvSpPr>
            <a:spLocks noChangeShapeType="1"/>
          </p:cNvSpPr>
          <p:nvPr/>
        </p:nvSpPr>
        <p:spPr bwMode="auto">
          <a:xfrm>
            <a:off x="762000" y="4572000"/>
            <a:ext cx="7543800" cy="0"/>
          </a:xfrm>
          <a:prstGeom prst="line">
            <a:avLst/>
          </a:prstGeom>
          <a:noFill/>
          <a:ln w="9525">
            <a:solidFill>
              <a:schemeClr val="tx1"/>
            </a:solidFill>
            <a:round/>
          </a:ln>
        </p:spPr>
        <p:txBody>
          <a:bodyPr/>
          <a:lstStyle/>
          <a:p>
            <a:endParaRPr lang="zh-CN" altLang="en-US"/>
          </a:p>
        </p:txBody>
      </p:sp>
      <p:sp>
        <p:nvSpPr>
          <p:cNvPr id="44043" name="Line 11"/>
          <p:cNvSpPr>
            <a:spLocks noChangeShapeType="1"/>
          </p:cNvSpPr>
          <p:nvPr/>
        </p:nvSpPr>
        <p:spPr bwMode="auto">
          <a:xfrm>
            <a:off x="762000" y="5105400"/>
            <a:ext cx="7543800" cy="0"/>
          </a:xfrm>
          <a:prstGeom prst="line">
            <a:avLst/>
          </a:prstGeom>
          <a:noFill/>
          <a:ln w="9525">
            <a:solidFill>
              <a:schemeClr val="tx1"/>
            </a:solidFill>
            <a:round/>
          </a:ln>
        </p:spPr>
        <p:txBody>
          <a:bodyPr/>
          <a:lstStyle/>
          <a:p>
            <a:endParaRPr lang="zh-CN" altLang="en-US"/>
          </a:p>
        </p:txBody>
      </p:sp>
      <p:sp>
        <p:nvSpPr>
          <p:cNvPr id="44044" name="Line 12"/>
          <p:cNvSpPr>
            <a:spLocks noChangeShapeType="1"/>
          </p:cNvSpPr>
          <p:nvPr/>
        </p:nvSpPr>
        <p:spPr bwMode="auto">
          <a:xfrm>
            <a:off x="762000" y="5943600"/>
            <a:ext cx="7543800" cy="0"/>
          </a:xfrm>
          <a:prstGeom prst="line">
            <a:avLst/>
          </a:prstGeom>
          <a:noFill/>
          <a:ln w="9525">
            <a:solidFill>
              <a:schemeClr val="tx1"/>
            </a:solidFill>
            <a:round/>
          </a:ln>
        </p:spPr>
        <p:txBody>
          <a:bodyPr/>
          <a:lstStyle/>
          <a:p>
            <a:endParaRPr lang="zh-CN" altLang="en-US"/>
          </a:p>
        </p:txBody>
      </p:sp>
      <p:sp>
        <p:nvSpPr>
          <p:cNvPr id="44045" name="Line 13"/>
          <p:cNvSpPr>
            <a:spLocks noChangeShapeType="1"/>
          </p:cNvSpPr>
          <p:nvPr/>
        </p:nvSpPr>
        <p:spPr bwMode="auto">
          <a:xfrm>
            <a:off x="762000" y="6629400"/>
            <a:ext cx="7543800" cy="0"/>
          </a:xfrm>
          <a:prstGeom prst="line">
            <a:avLst/>
          </a:prstGeom>
          <a:noFill/>
          <a:ln w="9525">
            <a:solidFill>
              <a:schemeClr val="tx1"/>
            </a:solidFill>
            <a:round/>
          </a:ln>
        </p:spPr>
        <p:txBody>
          <a:bodyPr/>
          <a:lstStyle/>
          <a:p>
            <a:endParaRPr lang="zh-CN" altLang="en-US"/>
          </a:p>
        </p:txBody>
      </p:sp>
      <p:sp>
        <p:nvSpPr>
          <p:cNvPr id="44046" name="Line 14"/>
          <p:cNvSpPr>
            <a:spLocks noChangeShapeType="1"/>
          </p:cNvSpPr>
          <p:nvPr/>
        </p:nvSpPr>
        <p:spPr bwMode="auto">
          <a:xfrm>
            <a:off x="2286000" y="990600"/>
            <a:ext cx="0" cy="5562600"/>
          </a:xfrm>
          <a:prstGeom prst="line">
            <a:avLst/>
          </a:prstGeom>
          <a:noFill/>
          <a:ln w="9525">
            <a:solidFill>
              <a:schemeClr val="tx1"/>
            </a:solidFill>
            <a:round/>
          </a:ln>
        </p:spPr>
        <p:txBody>
          <a:bodyPr/>
          <a:lstStyle/>
          <a:p>
            <a:endParaRPr lang="zh-CN" altLang="en-US"/>
          </a:p>
        </p:txBody>
      </p:sp>
      <p:sp>
        <p:nvSpPr>
          <p:cNvPr id="44047" name="Line 16"/>
          <p:cNvSpPr>
            <a:spLocks noChangeShapeType="1"/>
          </p:cNvSpPr>
          <p:nvPr/>
        </p:nvSpPr>
        <p:spPr bwMode="auto">
          <a:xfrm>
            <a:off x="3962400" y="990600"/>
            <a:ext cx="0" cy="5562600"/>
          </a:xfrm>
          <a:prstGeom prst="line">
            <a:avLst/>
          </a:prstGeom>
          <a:noFill/>
          <a:ln w="9525">
            <a:solidFill>
              <a:schemeClr val="tx1"/>
            </a:solidFill>
            <a:round/>
          </a:ln>
        </p:spPr>
        <p:txBody>
          <a:bodyPr/>
          <a:lstStyle/>
          <a:p>
            <a:endParaRPr lang="zh-CN" altLang="en-US"/>
          </a:p>
        </p:txBody>
      </p:sp>
      <p:sp>
        <p:nvSpPr>
          <p:cNvPr id="44048" name="Line 17"/>
          <p:cNvSpPr>
            <a:spLocks noChangeShapeType="1"/>
          </p:cNvSpPr>
          <p:nvPr/>
        </p:nvSpPr>
        <p:spPr bwMode="auto">
          <a:xfrm>
            <a:off x="5715000" y="990600"/>
            <a:ext cx="0" cy="5562600"/>
          </a:xfrm>
          <a:prstGeom prst="line">
            <a:avLst/>
          </a:prstGeom>
          <a:noFill/>
          <a:ln w="9525">
            <a:solidFill>
              <a:schemeClr val="tx1"/>
            </a:solidFill>
            <a:round/>
          </a:ln>
        </p:spPr>
        <p:txBody>
          <a:bodyPr/>
          <a:lstStyle/>
          <a:p>
            <a:endParaRPr lang="zh-CN" altLang="en-US"/>
          </a:p>
        </p:txBody>
      </p:sp>
      <p:sp>
        <p:nvSpPr>
          <p:cNvPr id="44049" name="Line 18"/>
          <p:cNvSpPr>
            <a:spLocks noChangeShapeType="1"/>
          </p:cNvSpPr>
          <p:nvPr/>
        </p:nvSpPr>
        <p:spPr bwMode="auto">
          <a:xfrm>
            <a:off x="7315200" y="990600"/>
            <a:ext cx="0" cy="5562600"/>
          </a:xfrm>
          <a:prstGeom prst="line">
            <a:avLst/>
          </a:prstGeom>
          <a:noFill/>
          <a:ln w="9525">
            <a:solidFill>
              <a:schemeClr val="tx1"/>
            </a:solidFill>
            <a:round/>
          </a:ln>
        </p:spPr>
        <p:txBody>
          <a:bodyPr/>
          <a:lstStyle/>
          <a:p>
            <a:endParaRPr lang="zh-CN" altLang="en-US"/>
          </a:p>
        </p:txBody>
      </p:sp>
      <p:sp>
        <p:nvSpPr>
          <p:cNvPr id="44050" name="Line 19"/>
          <p:cNvSpPr>
            <a:spLocks noChangeShapeType="1"/>
          </p:cNvSpPr>
          <p:nvPr/>
        </p:nvSpPr>
        <p:spPr bwMode="auto">
          <a:xfrm>
            <a:off x="762000" y="990600"/>
            <a:ext cx="1447800" cy="533400"/>
          </a:xfrm>
          <a:prstGeom prst="line">
            <a:avLst/>
          </a:prstGeom>
          <a:noFill/>
          <a:ln w="9525">
            <a:solidFill>
              <a:schemeClr val="tx1"/>
            </a:solidFill>
            <a:round/>
          </a:ln>
        </p:spPr>
        <p:txBody>
          <a:bodyPr/>
          <a:lstStyle/>
          <a:p>
            <a:endParaRPr lang="zh-CN" altLang="en-US"/>
          </a:p>
        </p:txBody>
      </p:sp>
      <p:sp>
        <p:nvSpPr>
          <p:cNvPr id="520212" name="Text Box 20"/>
          <p:cNvSpPr txBox="1">
            <a:spLocks noChangeArrowheads="1"/>
          </p:cNvSpPr>
          <p:nvPr/>
        </p:nvSpPr>
        <p:spPr bwMode="auto">
          <a:xfrm>
            <a:off x="1447800" y="1066800"/>
            <a:ext cx="914400" cy="304800"/>
          </a:xfrm>
          <a:prstGeom prst="rect">
            <a:avLst/>
          </a:prstGeom>
          <a:noFill/>
          <a:ln w="9525">
            <a:noFill/>
            <a:miter lim="800000"/>
          </a:ln>
          <a:effectLst/>
        </p:spPr>
        <p:txBody>
          <a:bodyPr>
            <a:spAutoFit/>
          </a:bodyPr>
          <a:lstStyle/>
          <a:p>
            <a:pPr>
              <a:spcBef>
                <a:spcPct val="50000"/>
              </a:spcBef>
              <a:defRPr/>
            </a:pPr>
            <a:r>
              <a:rPr lang="zh-CN" altLang="en-US" sz="1400">
                <a:effectLst>
                  <a:outerShdw blurRad="38100" dist="38100" dir="2700000" algn="tl">
                    <a:srgbClr val="C0C0C0"/>
                  </a:outerShdw>
                </a:effectLst>
              </a:rPr>
              <a:t>模型</a:t>
            </a:r>
            <a:endParaRPr lang="zh-CN" altLang="en-US" sz="1400">
              <a:effectLst>
                <a:outerShdw blurRad="38100" dist="38100" dir="2700000" algn="tl">
                  <a:srgbClr val="C0C0C0"/>
                </a:outerShdw>
              </a:effectLst>
            </a:endParaRPr>
          </a:p>
        </p:txBody>
      </p:sp>
      <p:sp>
        <p:nvSpPr>
          <p:cNvPr id="520213" name="Text Box 21"/>
          <p:cNvSpPr txBox="1">
            <a:spLocks noChangeArrowheads="1"/>
          </p:cNvSpPr>
          <p:nvPr/>
        </p:nvSpPr>
        <p:spPr bwMode="auto">
          <a:xfrm>
            <a:off x="838200" y="1219200"/>
            <a:ext cx="762000" cy="304800"/>
          </a:xfrm>
          <a:prstGeom prst="rect">
            <a:avLst/>
          </a:prstGeom>
          <a:noFill/>
          <a:ln w="9525">
            <a:noFill/>
            <a:miter lim="800000"/>
          </a:ln>
          <a:effectLst/>
        </p:spPr>
        <p:txBody>
          <a:bodyPr>
            <a:spAutoFit/>
          </a:bodyPr>
          <a:lstStyle/>
          <a:p>
            <a:pPr>
              <a:spcBef>
                <a:spcPct val="50000"/>
              </a:spcBef>
              <a:defRPr/>
            </a:pPr>
            <a:r>
              <a:rPr lang="zh-CN" altLang="en-US" sz="1400">
                <a:effectLst>
                  <a:outerShdw blurRad="38100" dist="38100" dir="2700000" algn="tl">
                    <a:srgbClr val="C0C0C0"/>
                  </a:outerShdw>
                </a:effectLst>
              </a:rPr>
              <a:t>属性</a:t>
            </a:r>
            <a:endParaRPr lang="zh-CN" altLang="en-US" sz="1400">
              <a:effectLst>
                <a:outerShdw blurRad="38100" dist="38100" dir="2700000" algn="tl">
                  <a:srgbClr val="C0C0C0"/>
                </a:outerShdw>
              </a:effectLst>
            </a:endParaRPr>
          </a:p>
        </p:txBody>
      </p:sp>
      <p:sp>
        <p:nvSpPr>
          <p:cNvPr id="520214" name="Text Box 22"/>
          <p:cNvSpPr txBox="1">
            <a:spLocks noChangeArrowheads="1"/>
          </p:cNvSpPr>
          <p:nvPr/>
        </p:nvSpPr>
        <p:spPr bwMode="auto">
          <a:xfrm>
            <a:off x="6324600" y="1143000"/>
            <a:ext cx="184150" cy="457200"/>
          </a:xfrm>
          <a:prstGeom prst="rect">
            <a:avLst/>
          </a:prstGeom>
          <a:noFill/>
          <a:ln w="9525">
            <a:noFill/>
            <a:miter lim="800000"/>
          </a:ln>
          <a:effectLst/>
        </p:spPr>
        <p:txBody>
          <a:bodyPr wrap="none">
            <a:spAutoFit/>
          </a:bodyPr>
          <a:lstStyle/>
          <a:p>
            <a:pPr>
              <a:defRPr/>
            </a:pPr>
            <a:endParaRPr lang="zh-CN" altLang="en-US">
              <a:effectLst>
                <a:outerShdw blurRad="38100" dist="38100" dir="2700000" algn="tl">
                  <a:srgbClr val="C0C0C0"/>
                </a:outerShdw>
              </a:effectLst>
            </a:endParaRPr>
          </a:p>
        </p:txBody>
      </p:sp>
      <p:sp>
        <p:nvSpPr>
          <p:cNvPr id="520215" name="Text Box 23"/>
          <p:cNvSpPr txBox="1">
            <a:spLocks noChangeArrowheads="1"/>
          </p:cNvSpPr>
          <p:nvPr/>
        </p:nvSpPr>
        <p:spPr bwMode="auto">
          <a:xfrm>
            <a:off x="2590800" y="1143000"/>
            <a:ext cx="1295400" cy="304800"/>
          </a:xfrm>
          <a:prstGeom prst="rect">
            <a:avLst/>
          </a:prstGeom>
          <a:noFill/>
          <a:ln w="9525">
            <a:noFill/>
            <a:miter lim="800000"/>
          </a:ln>
          <a:effectLst/>
        </p:spPr>
        <p:txBody>
          <a:bodyPr>
            <a:spAutoFit/>
          </a:bodyPr>
          <a:lstStyle/>
          <a:p>
            <a:pPr>
              <a:spcBef>
                <a:spcPct val="50000"/>
              </a:spcBef>
              <a:defRPr/>
            </a:pPr>
            <a:r>
              <a:rPr lang="en-US" altLang="zh-CN" sz="1400">
                <a:effectLst>
                  <a:outerShdw blurRad="38100" dist="38100" dir="2700000" algn="tl">
                    <a:srgbClr val="C0C0C0"/>
                  </a:outerShdw>
                </a:effectLst>
              </a:rPr>
              <a:t>PRAM</a:t>
            </a:r>
            <a:endParaRPr lang="en-US" altLang="zh-CN" sz="1400">
              <a:effectLst>
                <a:outerShdw blurRad="38100" dist="38100" dir="2700000" algn="tl">
                  <a:srgbClr val="C0C0C0"/>
                </a:outerShdw>
              </a:effectLst>
            </a:endParaRPr>
          </a:p>
        </p:txBody>
      </p:sp>
      <p:sp>
        <p:nvSpPr>
          <p:cNvPr id="520216" name="Text Box 24"/>
          <p:cNvSpPr txBox="1">
            <a:spLocks noChangeArrowheads="1"/>
          </p:cNvSpPr>
          <p:nvPr/>
        </p:nvSpPr>
        <p:spPr bwMode="auto">
          <a:xfrm>
            <a:off x="4267200" y="1143000"/>
            <a:ext cx="1295400" cy="304800"/>
          </a:xfrm>
          <a:prstGeom prst="rect">
            <a:avLst/>
          </a:prstGeom>
          <a:noFill/>
          <a:ln w="9525">
            <a:noFill/>
            <a:miter lim="800000"/>
          </a:ln>
          <a:effectLst/>
        </p:spPr>
        <p:txBody>
          <a:bodyPr>
            <a:spAutoFit/>
          </a:bodyPr>
          <a:lstStyle/>
          <a:p>
            <a:pPr>
              <a:spcBef>
                <a:spcPct val="50000"/>
              </a:spcBef>
              <a:defRPr/>
            </a:pPr>
            <a:r>
              <a:rPr lang="en-US" altLang="zh-CN" sz="1400">
                <a:effectLst>
                  <a:outerShdw blurRad="38100" dist="38100" dir="2700000" algn="tl">
                    <a:srgbClr val="C0C0C0"/>
                  </a:outerShdw>
                </a:effectLst>
              </a:rPr>
              <a:t>APRAM</a:t>
            </a:r>
            <a:endParaRPr lang="en-US" altLang="zh-CN" sz="1400">
              <a:effectLst>
                <a:outerShdw blurRad="38100" dist="38100" dir="2700000" algn="tl">
                  <a:srgbClr val="C0C0C0"/>
                </a:outerShdw>
              </a:effectLst>
            </a:endParaRPr>
          </a:p>
        </p:txBody>
      </p:sp>
      <p:sp>
        <p:nvSpPr>
          <p:cNvPr id="520217" name="Text Box 25"/>
          <p:cNvSpPr txBox="1">
            <a:spLocks noChangeArrowheads="1"/>
          </p:cNvSpPr>
          <p:nvPr/>
        </p:nvSpPr>
        <p:spPr bwMode="auto">
          <a:xfrm>
            <a:off x="5867400" y="1143000"/>
            <a:ext cx="1295400" cy="304800"/>
          </a:xfrm>
          <a:prstGeom prst="rect">
            <a:avLst/>
          </a:prstGeom>
          <a:noFill/>
          <a:ln w="9525">
            <a:noFill/>
            <a:miter lim="800000"/>
          </a:ln>
          <a:effectLst/>
        </p:spPr>
        <p:txBody>
          <a:bodyPr>
            <a:spAutoFit/>
          </a:bodyPr>
          <a:lstStyle/>
          <a:p>
            <a:pPr>
              <a:spcBef>
                <a:spcPct val="50000"/>
              </a:spcBef>
              <a:defRPr/>
            </a:pPr>
            <a:r>
              <a:rPr lang="en-US" altLang="zh-CN" sz="1400">
                <a:effectLst>
                  <a:outerShdw blurRad="38100" dist="38100" dir="2700000" algn="tl">
                    <a:srgbClr val="C0C0C0"/>
                  </a:outerShdw>
                </a:effectLst>
              </a:rPr>
              <a:t>BSP</a:t>
            </a:r>
            <a:endParaRPr lang="en-US" altLang="zh-CN" sz="1400">
              <a:effectLst>
                <a:outerShdw blurRad="38100" dist="38100" dir="2700000" algn="tl">
                  <a:srgbClr val="C0C0C0"/>
                </a:outerShdw>
              </a:effectLst>
            </a:endParaRPr>
          </a:p>
        </p:txBody>
      </p:sp>
      <p:sp>
        <p:nvSpPr>
          <p:cNvPr id="520218" name="Text Box 26"/>
          <p:cNvSpPr txBox="1">
            <a:spLocks noChangeArrowheads="1"/>
          </p:cNvSpPr>
          <p:nvPr/>
        </p:nvSpPr>
        <p:spPr bwMode="auto">
          <a:xfrm>
            <a:off x="7467600" y="1143000"/>
            <a:ext cx="1295400" cy="304800"/>
          </a:xfrm>
          <a:prstGeom prst="rect">
            <a:avLst/>
          </a:prstGeom>
          <a:noFill/>
          <a:ln w="9525">
            <a:noFill/>
            <a:miter lim="800000"/>
          </a:ln>
          <a:effectLst/>
        </p:spPr>
        <p:txBody>
          <a:bodyPr>
            <a:spAutoFit/>
          </a:bodyPr>
          <a:lstStyle/>
          <a:p>
            <a:pPr>
              <a:spcBef>
                <a:spcPct val="50000"/>
              </a:spcBef>
              <a:defRPr/>
            </a:pPr>
            <a:r>
              <a:rPr lang="en-US" altLang="zh-CN" sz="1400">
                <a:effectLst>
                  <a:outerShdw blurRad="38100" dist="38100" dir="2700000" algn="tl">
                    <a:srgbClr val="C0C0C0"/>
                  </a:outerShdw>
                </a:effectLst>
              </a:rPr>
              <a:t>logP</a:t>
            </a:r>
            <a:endParaRPr lang="en-US" altLang="zh-CN" sz="1400">
              <a:effectLst>
                <a:outerShdw blurRad="38100" dist="38100" dir="2700000" algn="tl">
                  <a:srgbClr val="C0C0C0"/>
                </a:outerShdw>
              </a:effectLst>
            </a:endParaRPr>
          </a:p>
        </p:txBody>
      </p:sp>
      <p:sp>
        <p:nvSpPr>
          <p:cNvPr id="520219" name="Text Box 27"/>
          <p:cNvSpPr txBox="1">
            <a:spLocks noChangeArrowheads="1"/>
          </p:cNvSpPr>
          <p:nvPr/>
        </p:nvSpPr>
        <p:spPr bwMode="auto">
          <a:xfrm>
            <a:off x="914400" y="18288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体系结构</a:t>
            </a:r>
            <a:endParaRPr lang="zh-CN" altLang="en-US" sz="1600">
              <a:effectLst>
                <a:outerShdw blurRad="38100" dist="38100" dir="2700000" algn="tl">
                  <a:srgbClr val="C0C0C0"/>
                </a:outerShdw>
              </a:effectLst>
            </a:endParaRPr>
          </a:p>
        </p:txBody>
      </p:sp>
      <p:sp>
        <p:nvSpPr>
          <p:cNvPr id="520220" name="Text Box 28"/>
          <p:cNvSpPr txBox="1">
            <a:spLocks noChangeArrowheads="1"/>
          </p:cNvSpPr>
          <p:nvPr/>
        </p:nvSpPr>
        <p:spPr bwMode="auto">
          <a:xfrm>
            <a:off x="1066800" y="22860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计算模式</a:t>
            </a:r>
            <a:endParaRPr lang="zh-CN" altLang="en-US" sz="1600">
              <a:effectLst>
                <a:outerShdw blurRad="38100" dist="38100" dir="2700000" algn="tl">
                  <a:srgbClr val="C0C0C0"/>
                </a:outerShdw>
              </a:effectLst>
            </a:endParaRPr>
          </a:p>
        </p:txBody>
      </p:sp>
      <p:sp>
        <p:nvSpPr>
          <p:cNvPr id="520221" name="Text Box 29"/>
          <p:cNvSpPr txBox="1">
            <a:spLocks noChangeArrowheads="1"/>
          </p:cNvSpPr>
          <p:nvPr/>
        </p:nvSpPr>
        <p:spPr bwMode="auto">
          <a:xfrm>
            <a:off x="1066800" y="29718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同步方式</a:t>
            </a:r>
            <a:endParaRPr lang="zh-CN" altLang="en-US" sz="1600">
              <a:effectLst>
                <a:outerShdw blurRad="38100" dist="38100" dir="2700000" algn="tl">
                  <a:srgbClr val="C0C0C0"/>
                </a:outerShdw>
              </a:effectLst>
            </a:endParaRPr>
          </a:p>
        </p:txBody>
      </p:sp>
      <p:sp>
        <p:nvSpPr>
          <p:cNvPr id="520222" name="Text Box 30"/>
          <p:cNvSpPr txBox="1">
            <a:spLocks noChangeArrowheads="1"/>
          </p:cNvSpPr>
          <p:nvPr/>
        </p:nvSpPr>
        <p:spPr bwMode="auto">
          <a:xfrm>
            <a:off x="914400" y="38862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模型参数</a:t>
            </a:r>
            <a:endParaRPr lang="zh-CN" altLang="en-US" sz="1600">
              <a:effectLst>
                <a:outerShdw blurRad="38100" dist="38100" dir="2700000" algn="tl">
                  <a:srgbClr val="C0C0C0"/>
                </a:outerShdw>
              </a:effectLst>
            </a:endParaRPr>
          </a:p>
        </p:txBody>
      </p:sp>
      <p:sp>
        <p:nvSpPr>
          <p:cNvPr id="520223" name="Text Box 31"/>
          <p:cNvSpPr txBox="1">
            <a:spLocks noChangeArrowheads="1"/>
          </p:cNvSpPr>
          <p:nvPr/>
        </p:nvSpPr>
        <p:spPr bwMode="auto">
          <a:xfrm>
            <a:off x="2286000" y="4495800"/>
            <a:ext cx="1219200" cy="703263"/>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细粒度/</a:t>
            </a:r>
            <a:endParaRPr lang="zh-CN" altLang="en-US" sz="1600">
              <a:effectLst>
                <a:outerShdw blurRad="38100" dist="38100" dir="2700000" algn="tl">
                  <a:srgbClr val="C0C0C0"/>
                </a:outerShdw>
              </a:effectLst>
            </a:endParaRPr>
          </a:p>
          <a:p>
            <a:pPr>
              <a:spcBef>
                <a:spcPct val="50000"/>
              </a:spcBef>
              <a:defRPr/>
            </a:pPr>
            <a:r>
              <a:rPr lang="zh-CN" altLang="en-US" sz="1600">
                <a:effectLst>
                  <a:outerShdw blurRad="38100" dist="38100" dir="2700000" algn="tl">
                    <a:srgbClr val="C0C0C0"/>
                  </a:outerShdw>
                </a:effectLst>
              </a:rPr>
              <a:t>中粒度</a:t>
            </a:r>
            <a:endParaRPr lang="zh-CN" altLang="en-US" sz="1600">
              <a:effectLst>
                <a:outerShdw blurRad="38100" dist="38100" dir="2700000" algn="tl">
                  <a:srgbClr val="C0C0C0"/>
                </a:outerShdw>
              </a:effectLst>
            </a:endParaRPr>
          </a:p>
        </p:txBody>
      </p:sp>
      <p:sp>
        <p:nvSpPr>
          <p:cNvPr id="520224" name="Text Box 32"/>
          <p:cNvSpPr txBox="1">
            <a:spLocks noChangeArrowheads="1"/>
          </p:cNvSpPr>
          <p:nvPr/>
        </p:nvSpPr>
        <p:spPr bwMode="auto">
          <a:xfrm>
            <a:off x="914400" y="52578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通信方式</a:t>
            </a:r>
            <a:endParaRPr lang="zh-CN" altLang="en-US" sz="1600">
              <a:effectLst>
                <a:outerShdw blurRad="38100" dist="38100" dir="2700000" algn="tl">
                  <a:srgbClr val="C0C0C0"/>
                </a:outerShdw>
              </a:effectLst>
            </a:endParaRPr>
          </a:p>
        </p:txBody>
      </p:sp>
      <p:sp>
        <p:nvSpPr>
          <p:cNvPr id="520225" name="Text Box 33"/>
          <p:cNvSpPr txBox="1">
            <a:spLocks noChangeArrowheads="1"/>
          </p:cNvSpPr>
          <p:nvPr/>
        </p:nvSpPr>
        <p:spPr bwMode="auto">
          <a:xfrm>
            <a:off x="609600" y="6096000"/>
            <a:ext cx="1600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编程地址空间</a:t>
            </a:r>
            <a:endParaRPr lang="zh-CN" altLang="en-US" sz="1600">
              <a:effectLst>
                <a:outerShdw blurRad="38100" dist="38100" dir="2700000" algn="tl">
                  <a:srgbClr val="C0C0C0"/>
                </a:outerShdw>
              </a:effectLst>
            </a:endParaRPr>
          </a:p>
        </p:txBody>
      </p:sp>
      <p:sp>
        <p:nvSpPr>
          <p:cNvPr id="520226" name="Text Box 34"/>
          <p:cNvSpPr txBox="1">
            <a:spLocks noChangeArrowheads="1"/>
          </p:cNvSpPr>
          <p:nvPr/>
        </p:nvSpPr>
        <p:spPr bwMode="auto">
          <a:xfrm>
            <a:off x="2438400" y="1752600"/>
            <a:ext cx="1295400" cy="336550"/>
          </a:xfrm>
          <a:prstGeom prst="rect">
            <a:avLst/>
          </a:prstGeom>
          <a:noFill/>
          <a:ln w="9525">
            <a:noFill/>
            <a:miter lim="800000"/>
          </a:ln>
          <a:effectLst/>
        </p:spPr>
        <p:txBody>
          <a:bodyPr>
            <a:spAutoFit/>
          </a:bodyPr>
          <a:lstStyle/>
          <a:p>
            <a:pPr>
              <a:spcBef>
                <a:spcPct val="50000"/>
              </a:spcBef>
              <a:defRPr/>
            </a:pPr>
            <a:r>
              <a:rPr lang="en-US" altLang="zh-CN" sz="1600">
                <a:effectLst>
                  <a:outerShdw blurRad="38100" dist="38100" dir="2700000" algn="tl">
                    <a:srgbClr val="C0C0C0"/>
                  </a:outerShdw>
                </a:effectLst>
              </a:rPr>
              <a:t>SIMD-SM</a:t>
            </a:r>
            <a:endParaRPr lang="en-US" altLang="zh-CN" sz="1600">
              <a:effectLst>
                <a:outerShdw blurRad="38100" dist="38100" dir="2700000" algn="tl">
                  <a:srgbClr val="C0C0C0"/>
                </a:outerShdw>
              </a:effectLst>
            </a:endParaRPr>
          </a:p>
        </p:txBody>
      </p:sp>
      <p:sp>
        <p:nvSpPr>
          <p:cNvPr id="520227" name="Text Box 35"/>
          <p:cNvSpPr txBox="1">
            <a:spLocks noChangeArrowheads="1"/>
          </p:cNvSpPr>
          <p:nvPr/>
        </p:nvSpPr>
        <p:spPr bwMode="auto">
          <a:xfrm>
            <a:off x="4191000" y="1752600"/>
            <a:ext cx="1295400" cy="336550"/>
          </a:xfrm>
          <a:prstGeom prst="rect">
            <a:avLst/>
          </a:prstGeom>
          <a:noFill/>
          <a:ln w="9525">
            <a:noFill/>
            <a:miter lim="800000"/>
          </a:ln>
          <a:effectLst/>
        </p:spPr>
        <p:txBody>
          <a:bodyPr>
            <a:spAutoFit/>
          </a:bodyPr>
          <a:lstStyle/>
          <a:p>
            <a:pPr>
              <a:spcBef>
                <a:spcPct val="50000"/>
              </a:spcBef>
              <a:defRPr/>
            </a:pPr>
            <a:r>
              <a:rPr lang="en-US" altLang="zh-CN" sz="1600">
                <a:effectLst>
                  <a:outerShdw blurRad="38100" dist="38100" dir="2700000" algn="tl">
                    <a:srgbClr val="C0C0C0"/>
                  </a:outerShdw>
                </a:effectLst>
              </a:rPr>
              <a:t>MIMD-SM</a:t>
            </a:r>
            <a:endParaRPr lang="en-US" altLang="zh-CN" sz="1600">
              <a:effectLst>
                <a:outerShdw blurRad="38100" dist="38100" dir="2700000" algn="tl">
                  <a:srgbClr val="C0C0C0"/>
                </a:outerShdw>
              </a:effectLst>
            </a:endParaRPr>
          </a:p>
        </p:txBody>
      </p:sp>
      <p:sp>
        <p:nvSpPr>
          <p:cNvPr id="520228" name="Text Box 36"/>
          <p:cNvSpPr txBox="1">
            <a:spLocks noChangeArrowheads="1"/>
          </p:cNvSpPr>
          <p:nvPr/>
        </p:nvSpPr>
        <p:spPr bwMode="auto">
          <a:xfrm>
            <a:off x="5867400" y="1752600"/>
            <a:ext cx="1295400" cy="336550"/>
          </a:xfrm>
          <a:prstGeom prst="rect">
            <a:avLst/>
          </a:prstGeom>
          <a:noFill/>
          <a:ln w="9525">
            <a:noFill/>
            <a:miter lim="800000"/>
          </a:ln>
          <a:effectLst/>
        </p:spPr>
        <p:txBody>
          <a:bodyPr>
            <a:spAutoFit/>
          </a:bodyPr>
          <a:lstStyle/>
          <a:p>
            <a:pPr>
              <a:spcBef>
                <a:spcPct val="50000"/>
              </a:spcBef>
              <a:defRPr/>
            </a:pPr>
            <a:r>
              <a:rPr lang="en-US" altLang="zh-CN" sz="1600">
                <a:effectLst>
                  <a:outerShdw blurRad="38100" dist="38100" dir="2700000" algn="tl">
                    <a:srgbClr val="C0C0C0"/>
                  </a:outerShdw>
                </a:effectLst>
              </a:rPr>
              <a:t>MIMD-DM</a:t>
            </a:r>
            <a:endParaRPr lang="en-US" altLang="zh-CN" sz="1600">
              <a:effectLst>
                <a:outerShdw blurRad="38100" dist="38100" dir="2700000" algn="tl">
                  <a:srgbClr val="C0C0C0"/>
                </a:outerShdw>
              </a:effectLst>
            </a:endParaRPr>
          </a:p>
        </p:txBody>
      </p:sp>
      <p:sp>
        <p:nvSpPr>
          <p:cNvPr id="520229" name="Text Box 37"/>
          <p:cNvSpPr txBox="1">
            <a:spLocks noChangeArrowheads="1"/>
          </p:cNvSpPr>
          <p:nvPr/>
        </p:nvSpPr>
        <p:spPr bwMode="auto">
          <a:xfrm>
            <a:off x="7391400" y="1676400"/>
            <a:ext cx="1295400" cy="336550"/>
          </a:xfrm>
          <a:prstGeom prst="rect">
            <a:avLst/>
          </a:prstGeom>
          <a:noFill/>
          <a:ln w="9525">
            <a:noFill/>
            <a:miter lim="800000"/>
          </a:ln>
          <a:effectLst/>
        </p:spPr>
        <p:txBody>
          <a:bodyPr>
            <a:spAutoFit/>
          </a:bodyPr>
          <a:lstStyle/>
          <a:p>
            <a:pPr>
              <a:spcBef>
                <a:spcPct val="50000"/>
              </a:spcBef>
              <a:defRPr/>
            </a:pPr>
            <a:r>
              <a:rPr lang="en-US" altLang="zh-CN" sz="1600" dirty="0">
                <a:effectLst>
                  <a:outerShdw blurRad="38100" dist="38100" dir="2700000" algn="tl">
                    <a:srgbClr val="C0C0C0"/>
                  </a:outerShdw>
                </a:effectLst>
              </a:rPr>
              <a:t>MIMD-DM</a:t>
            </a:r>
            <a:endParaRPr lang="en-US" altLang="zh-CN" sz="1600" dirty="0">
              <a:effectLst>
                <a:outerShdw blurRad="38100" dist="38100" dir="2700000" algn="tl">
                  <a:srgbClr val="C0C0C0"/>
                </a:outerShdw>
              </a:effectLst>
            </a:endParaRPr>
          </a:p>
        </p:txBody>
      </p:sp>
      <p:sp>
        <p:nvSpPr>
          <p:cNvPr id="520230" name="Text Box 38"/>
          <p:cNvSpPr txBox="1">
            <a:spLocks noChangeArrowheads="1"/>
          </p:cNvSpPr>
          <p:nvPr/>
        </p:nvSpPr>
        <p:spPr bwMode="auto">
          <a:xfrm>
            <a:off x="4191000" y="24384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异步计算</a:t>
            </a:r>
            <a:endParaRPr lang="zh-CN" altLang="en-US" sz="1600">
              <a:effectLst>
                <a:outerShdw blurRad="38100" dist="38100" dir="2700000" algn="tl">
                  <a:srgbClr val="C0C0C0"/>
                </a:outerShdw>
              </a:effectLst>
            </a:endParaRPr>
          </a:p>
        </p:txBody>
      </p:sp>
      <p:sp>
        <p:nvSpPr>
          <p:cNvPr id="520231" name="Text Box 39"/>
          <p:cNvSpPr txBox="1">
            <a:spLocks noChangeArrowheads="1"/>
          </p:cNvSpPr>
          <p:nvPr/>
        </p:nvSpPr>
        <p:spPr bwMode="auto">
          <a:xfrm>
            <a:off x="5791200" y="24384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异步计算</a:t>
            </a:r>
            <a:endParaRPr lang="zh-CN" altLang="en-US" sz="1600">
              <a:effectLst>
                <a:outerShdw blurRad="38100" dist="38100" dir="2700000" algn="tl">
                  <a:srgbClr val="C0C0C0"/>
                </a:outerShdw>
              </a:effectLst>
            </a:endParaRPr>
          </a:p>
        </p:txBody>
      </p:sp>
      <p:sp>
        <p:nvSpPr>
          <p:cNvPr id="520232" name="Text Box 40"/>
          <p:cNvSpPr txBox="1">
            <a:spLocks noChangeArrowheads="1"/>
          </p:cNvSpPr>
          <p:nvPr/>
        </p:nvSpPr>
        <p:spPr bwMode="auto">
          <a:xfrm>
            <a:off x="7467600" y="2362200"/>
            <a:ext cx="14478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异步计算</a:t>
            </a:r>
            <a:endParaRPr lang="zh-CN" altLang="en-US" sz="1600">
              <a:effectLst>
                <a:outerShdw blurRad="38100" dist="38100" dir="2700000" algn="tl">
                  <a:srgbClr val="C0C0C0"/>
                </a:outerShdw>
              </a:effectLst>
            </a:endParaRPr>
          </a:p>
        </p:txBody>
      </p:sp>
      <p:sp>
        <p:nvSpPr>
          <p:cNvPr id="520233" name="Text Box 41"/>
          <p:cNvSpPr txBox="1">
            <a:spLocks noChangeArrowheads="1"/>
          </p:cNvSpPr>
          <p:nvPr/>
        </p:nvSpPr>
        <p:spPr bwMode="auto">
          <a:xfrm>
            <a:off x="2286000" y="23622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同步计算</a:t>
            </a:r>
            <a:endParaRPr lang="zh-CN" altLang="en-US" sz="1600">
              <a:effectLst>
                <a:outerShdw blurRad="38100" dist="38100" dir="2700000" algn="tl">
                  <a:srgbClr val="C0C0C0"/>
                </a:outerShdw>
              </a:effectLst>
            </a:endParaRPr>
          </a:p>
        </p:txBody>
      </p:sp>
      <p:sp>
        <p:nvSpPr>
          <p:cNvPr id="520234" name="Text Box 42"/>
          <p:cNvSpPr txBox="1">
            <a:spLocks noChangeArrowheads="1"/>
          </p:cNvSpPr>
          <p:nvPr/>
        </p:nvSpPr>
        <p:spPr bwMode="auto">
          <a:xfrm>
            <a:off x="2438400" y="30480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自动同步</a:t>
            </a:r>
            <a:endParaRPr lang="zh-CN" altLang="en-US" sz="1600">
              <a:effectLst>
                <a:outerShdw blurRad="38100" dist="38100" dir="2700000" algn="tl">
                  <a:srgbClr val="C0C0C0"/>
                </a:outerShdw>
              </a:effectLst>
            </a:endParaRPr>
          </a:p>
        </p:txBody>
      </p:sp>
      <p:sp>
        <p:nvSpPr>
          <p:cNvPr id="520235" name="Text Box 43"/>
          <p:cNvSpPr txBox="1">
            <a:spLocks noChangeArrowheads="1"/>
          </p:cNvSpPr>
          <p:nvPr/>
        </p:nvSpPr>
        <p:spPr bwMode="auto">
          <a:xfrm>
            <a:off x="4191000" y="30480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路障同步</a:t>
            </a:r>
            <a:endParaRPr lang="zh-CN" altLang="en-US" sz="1600">
              <a:effectLst>
                <a:outerShdw blurRad="38100" dist="38100" dir="2700000" algn="tl">
                  <a:srgbClr val="C0C0C0"/>
                </a:outerShdw>
              </a:effectLst>
            </a:endParaRPr>
          </a:p>
        </p:txBody>
      </p:sp>
      <p:sp>
        <p:nvSpPr>
          <p:cNvPr id="520236" name="Text Box 44"/>
          <p:cNvSpPr txBox="1">
            <a:spLocks noChangeArrowheads="1"/>
          </p:cNvSpPr>
          <p:nvPr/>
        </p:nvSpPr>
        <p:spPr bwMode="auto">
          <a:xfrm>
            <a:off x="6019800" y="29718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路障同步</a:t>
            </a:r>
            <a:endParaRPr lang="zh-CN" altLang="en-US" sz="1600">
              <a:effectLst>
                <a:outerShdw blurRad="38100" dist="38100" dir="2700000" algn="tl">
                  <a:srgbClr val="C0C0C0"/>
                </a:outerShdw>
              </a:effectLst>
            </a:endParaRPr>
          </a:p>
        </p:txBody>
      </p:sp>
      <p:sp>
        <p:nvSpPr>
          <p:cNvPr id="520237" name="Text Box 45"/>
          <p:cNvSpPr txBox="1">
            <a:spLocks noChangeArrowheads="1"/>
          </p:cNvSpPr>
          <p:nvPr/>
        </p:nvSpPr>
        <p:spPr bwMode="auto">
          <a:xfrm>
            <a:off x="7543800" y="30480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隐式同步</a:t>
            </a:r>
            <a:endParaRPr lang="zh-CN" altLang="en-US" sz="1600">
              <a:effectLst>
                <a:outerShdw blurRad="38100" dist="38100" dir="2700000" algn="tl">
                  <a:srgbClr val="C0C0C0"/>
                </a:outerShdw>
              </a:effectLst>
            </a:endParaRPr>
          </a:p>
        </p:txBody>
      </p:sp>
      <p:sp>
        <p:nvSpPr>
          <p:cNvPr id="520239" name="Text Box 47"/>
          <p:cNvSpPr txBox="1">
            <a:spLocks noChangeArrowheads="1"/>
          </p:cNvSpPr>
          <p:nvPr/>
        </p:nvSpPr>
        <p:spPr bwMode="auto">
          <a:xfrm>
            <a:off x="2286000" y="3657600"/>
            <a:ext cx="1493838" cy="703263"/>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1</a:t>
            </a:r>
            <a:endParaRPr lang="en-US" altLang="zh-CN" sz="1600">
              <a:effectLst>
                <a:outerShdw blurRad="38100" dist="38100" dir="2700000" algn="tl">
                  <a:srgbClr val="C0C0C0"/>
                </a:outerShdw>
              </a:effectLst>
            </a:endParaRPr>
          </a:p>
          <a:p>
            <a:pPr>
              <a:spcBef>
                <a:spcPct val="50000"/>
              </a:spcBef>
              <a:defRPr/>
            </a:pPr>
            <a:r>
              <a:rPr lang="zh-CN" altLang="en-US" sz="1600">
                <a:effectLst>
                  <a:outerShdw blurRad="38100" dist="38100" dir="2700000" algn="tl">
                    <a:srgbClr val="C0C0C0"/>
                  </a:outerShdw>
                </a:effectLst>
              </a:rPr>
              <a:t>（单位时间步）</a:t>
            </a:r>
            <a:endParaRPr lang="zh-CN" altLang="en-US" sz="1600">
              <a:effectLst>
                <a:outerShdw blurRad="38100" dist="38100" dir="2700000" algn="tl">
                  <a:srgbClr val="C0C0C0"/>
                </a:outerShdw>
              </a:effectLst>
            </a:endParaRPr>
          </a:p>
        </p:txBody>
      </p:sp>
      <p:sp>
        <p:nvSpPr>
          <p:cNvPr id="520240" name="Text Box 48"/>
          <p:cNvSpPr txBox="1">
            <a:spLocks noChangeArrowheads="1"/>
          </p:cNvSpPr>
          <p:nvPr/>
        </p:nvSpPr>
        <p:spPr bwMode="auto">
          <a:xfrm>
            <a:off x="4076700" y="3505200"/>
            <a:ext cx="1676400" cy="1322070"/>
          </a:xfrm>
          <a:prstGeom prst="rect">
            <a:avLst/>
          </a:prstGeom>
          <a:noFill/>
          <a:ln w="9525">
            <a:noFill/>
            <a:miter lim="800000"/>
          </a:ln>
          <a:effectLst/>
        </p:spPr>
        <p:txBody>
          <a:bodyPr wrap="square">
            <a:spAutoFit/>
          </a:bodyPr>
          <a:lstStyle/>
          <a:p>
            <a:pPr>
              <a:spcBef>
                <a:spcPct val="50000"/>
              </a:spcBef>
              <a:defRPr/>
            </a:pPr>
            <a:r>
              <a:rPr lang="en-US" altLang="zh-CN" sz="1400">
                <a:effectLst>
                  <a:outerShdw blurRad="38100" dist="38100" dir="2700000" algn="tl">
                    <a:srgbClr val="C0C0C0"/>
                  </a:outerShdw>
                </a:effectLst>
              </a:rPr>
              <a:t>d,B</a:t>
            </a:r>
            <a:endParaRPr lang="en-US" altLang="zh-CN" sz="1400">
              <a:effectLst>
                <a:outerShdw blurRad="38100" dist="38100" dir="2700000" algn="tl">
                  <a:srgbClr val="C0C0C0"/>
                </a:outerShdw>
              </a:effectLst>
            </a:endParaRPr>
          </a:p>
          <a:p>
            <a:pPr>
              <a:spcBef>
                <a:spcPct val="50000"/>
              </a:spcBef>
              <a:defRPr/>
            </a:pPr>
            <a:r>
              <a:rPr lang="en-US" altLang="zh-CN" sz="1400">
                <a:effectLst>
                  <a:outerShdw blurRad="38100" dist="38100" dir="2700000" algn="tl">
                    <a:srgbClr val="C0C0C0"/>
                  </a:outerShdw>
                </a:effectLst>
              </a:rPr>
              <a:t>d:</a:t>
            </a:r>
            <a:r>
              <a:rPr lang="zh-CN" altLang="en-US" sz="1400">
                <a:effectLst>
                  <a:outerShdw blurRad="38100" dist="38100" dir="2700000" algn="tl">
                    <a:srgbClr val="C0C0C0"/>
                  </a:outerShdw>
                </a:effectLst>
              </a:rPr>
              <a:t>读/写时间</a:t>
            </a:r>
            <a:endParaRPr lang="zh-CN" altLang="en-US" sz="1400">
              <a:effectLst>
                <a:outerShdw blurRad="38100" dist="38100" dir="2700000" algn="tl">
                  <a:srgbClr val="C0C0C0"/>
                </a:outerShdw>
              </a:effectLst>
            </a:endParaRPr>
          </a:p>
          <a:p>
            <a:pPr>
              <a:spcBef>
                <a:spcPct val="50000"/>
              </a:spcBef>
              <a:defRPr/>
            </a:pPr>
            <a:r>
              <a:rPr lang="en-US" altLang="zh-CN" sz="1400">
                <a:effectLst>
                  <a:outerShdw blurRad="38100" dist="38100" dir="2700000" algn="tl">
                    <a:srgbClr val="C0C0C0"/>
                  </a:outerShdw>
                </a:effectLst>
              </a:rPr>
              <a:t>B:</a:t>
            </a:r>
            <a:r>
              <a:rPr lang="zh-CN" altLang="en-US" sz="1400">
                <a:effectLst>
                  <a:outerShdw blurRad="38100" dist="38100" dir="2700000" algn="tl">
                    <a:srgbClr val="C0C0C0"/>
                  </a:outerShdw>
                </a:effectLst>
              </a:rPr>
              <a:t>同步时间</a:t>
            </a:r>
            <a:endParaRPr lang="zh-CN" altLang="en-US" sz="1400">
              <a:effectLst>
                <a:outerShdw blurRad="38100" dist="38100" dir="2700000" algn="tl">
                  <a:srgbClr val="C0C0C0"/>
                </a:outerShdw>
              </a:effectLst>
            </a:endParaRPr>
          </a:p>
          <a:p>
            <a:pPr>
              <a:spcBef>
                <a:spcPct val="50000"/>
              </a:spcBef>
              <a:defRPr/>
            </a:pPr>
            <a:endParaRPr lang="zh-CN" altLang="en-US" sz="1600">
              <a:effectLst>
                <a:outerShdw blurRad="38100" dist="38100" dir="2700000" algn="tl">
                  <a:srgbClr val="C0C0C0"/>
                </a:outerShdw>
              </a:effectLst>
            </a:endParaRPr>
          </a:p>
        </p:txBody>
      </p:sp>
      <p:sp>
        <p:nvSpPr>
          <p:cNvPr id="520241" name="Text Box 49"/>
          <p:cNvSpPr txBox="1">
            <a:spLocks noChangeArrowheads="1"/>
          </p:cNvSpPr>
          <p:nvPr/>
        </p:nvSpPr>
        <p:spPr bwMode="auto">
          <a:xfrm>
            <a:off x="5791200" y="3429000"/>
            <a:ext cx="1295400" cy="1106805"/>
          </a:xfrm>
          <a:prstGeom prst="rect">
            <a:avLst/>
          </a:prstGeom>
          <a:noFill/>
          <a:ln w="9525">
            <a:noFill/>
            <a:miter lim="800000"/>
          </a:ln>
          <a:effectLst/>
        </p:spPr>
        <p:txBody>
          <a:bodyPr>
            <a:spAutoFit/>
          </a:bodyPr>
          <a:lstStyle/>
          <a:p>
            <a:pPr>
              <a:spcBef>
                <a:spcPct val="50000"/>
              </a:spcBef>
              <a:defRPr/>
            </a:pPr>
            <a:r>
              <a:rPr lang="en-US" altLang="zh-CN" sz="1200">
                <a:effectLst>
                  <a:outerShdw blurRad="38100" dist="38100" dir="2700000" algn="tl">
                    <a:srgbClr val="C0C0C0"/>
                  </a:outerShdw>
                </a:effectLst>
              </a:rPr>
              <a:t>P,g,l</a:t>
            </a:r>
            <a:endParaRPr lang="en-US" altLang="zh-CN" sz="1200">
              <a:effectLst>
                <a:outerShdw blurRad="38100" dist="38100" dir="2700000" algn="tl">
                  <a:srgbClr val="C0C0C0"/>
                </a:outerShdw>
              </a:effectLst>
            </a:endParaRPr>
          </a:p>
          <a:p>
            <a:pPr>
              <a:spcBef>
                <a:spcPct val="50000"/>
              </a:spcBef>
              <a:defRPr/>
            </a:pPr>
            <a:r>
              <a:rPr lang="en-US" altLang="zh-CN" sz="1200">
                <a:effectLst>
                  <a:outerShdw blurRad="38100" dist="38100" dir="2700000" algn="tl">
                    <a:srgbClr val="C0C0C0"/>
                  </a:outerShdw>
                </a:effectLst>
              </a:rPr>
              <a:t>P:</a:t>
            </a:r>
            <a:r>
              <a:rPr lang="zh-CN" altLang="en-US" sz="1200">
                <a:effectLst>
                  <a:outerShdw blurRad="38100" dist="38100" dir="2700000" algn="tl">
                    <a:srgbClr val="C0C0C0"/>
                  </a:outerShdw>
                </a:effectLst>
              </a:rPr>
              <a:t>处理器数</a:t>
            </a:r>
            <a:endParaRPr lang="zh-CN" altLang="en-US" sz="1200">
              <a:effectLst>
                <a:outerShdw blurRad="38100" dist="38100" dir="2700000" algn="tl">
                  <a:srgbClr val="C0C0C0"/>
                </a:outerShdw>
              </a:effectLst>
            </a:endParaRPr>
          </a:p>
          <a:p>
            <a:pPr>
              <a:spcBef>
                <a:spcPct val="50000"/>
              </a:spcBef>
              <a:defRPr/>
            </a:pPr>
            <a:r>
              <a:rPr lang="en-US" altLang="zh-CN" sz="1200">
                <a:effectLst>
                  <a:outerShdw blurRad="38100" dist="38100" dir="2700000" algn="tl">
                    <a:srgbClr val="C0C0C0"/>
                  </a:outerShdw>
                </a:effectLst>
              </a:rPr>
              <a:t>g:</a:t>
            </a:r>
            <a:r>
              <a:rPr lang="zh-CN" altLang="en-US" sz="1200">
                <a:effectLst>
                  <a:outerShdw blurRad="38100" dist="38100" dir="2700000" algn="tl">
                    <a:srgbClr val="C0C0C0"/>
                  </a:outerShdw>
                </a:effectLst>
              </a:rPr>
              <a:t>带宽因子</a:t>
            </a:r>
            <a:endParaRPr lang="zh-CN" altLang="en-US" sz="1200">
              <a:effectLst>
                <a:outerShdw blurRad="38100" dist="38100" dir="2700000" algn="tl">
                  <a:srgbClr val="C0C0C0"/>
                </a:outerShdw>
              </a:effectLst>
            </a:endParaRPr>
          </a:p>
          <a:p>
            <a:pPr>
              <a:spcBef>
                <a:spcPct val="50000"/>
              </a:spcBef>
              <a:defRPr/>
            </a:pPr>
            <a:r>
              <a:rPr lang="en-US" altLang="zh-CN" sz="1200">
                <a:effectLst>
                  <a:outerShdw blurRad="38100" dist="38100" dir="2700000" algn="tl">
                    <a:srgbClr val="C0C0C0"/>
                  </a:outerShdw>
                </a:effectLst>
              </a:rPr>
              <a:t>L:</a:t>
            </a:r>
            <a:r>
              <a:rPr lang="zh-CN" altLang="en-US" sz="1200">
                <a:effectLst>
                  <a:outerShdw blurRad="38100" dist="38100" dir="2700000" algn="tl">
                    <a:srgbClr val="C0C0C0"/>
                  </a:outerShdw>
                </a:effectLst>
              </a:rPr>
              <a:t>同步间隔</a:t>
            </a:r>
            <a:endParaRPr lang="zh-CN" altLang="en-US" sz="1200">
              <a:effectLst>
                <a:outerShdw blurRad="38100" dist="38100" dir="2700000" algn="tl">
                  <a:srgbClr val="C0C0C0"/>
                </a:outerShdw>
              </a:effectLst>
            </a:endParaRPr>
          </a:p>
        </p:txBody>
      </p:sp>
      <p:sp>
        <p:nvSpPr>
          <p:cNvPr id="520242" name="Text Box 50"/>
          <p:cNvSpPr txBox="1">
            <a:spLocks noChangeArrowheads="1"/>
          </p:cNvSpPr>
          <p:nvPr/>
        </p:nvSpPr>
        <p:spPr bwMode="auto">
          <a:xfrm>
            <a:off x="7543800" y="3429000"/>
            <a:ext cx="1219200" cy="1158875"/>
          </a:xfrm>
          <a:prstGeom prst="rect">
            <a:avLst/>
          </a:prstGeom>
          <a:noFill/>
          <a:ln w="9525">
            <a:noFill/>
            <a:miter lim="800000"/>
          </a:ln>
          <a:effectLst/>
        </p:spPr>
        <p:txBody>
          <a:bodyPr>
            <a:spAutoFit/>
          </a:bodyPr>
          <a:lstStyle/>
          <a:p>
            <a:pPr>
              <a:spcBef>
                <a:spcPct val="50000"/>
              </a:spcBef>
              <a:defRPr/>
            </a:pPr>
            <a:r>
              <a:rPr lang="en-US" altLang="zh-CN" sz="1000">
                <a:effectLst>
                  <a:outerShdw blurRad="38100" dist="38100" dir="2700000" algn="tl">
                    <a:srgbClr val="C0C0C0"/>
                  </a:outerShdw>
                </a:effectLst>
              </a:rPr>
              <a:t>L,o,g,p</a:t>
            </a:r>
            <a:endParaRPr lang="en-US" altLang="zh-CN" sz="1000">
              <a:effectLst>
                <a:outerShdw blurRad="38100" dist="38100" dir="2700000" algn="tl">
                  <a:srgbClr val="C0C0C0"/>
                </a:outerShdw>
              </a:effectLst>
            </a:endParaRPr>
          </a:p>
          <a:p>
            <a:pPr>
              <a:spcBef>
                <a:spcPct val="50000"/>
              </a:spcBef>
              <a:defRPr/>
            </a:pPr>
            <a:r>
              <a:rPr lang="en-US" altLang="zh-CN" sz="1000">
                <a:effectLst>
                  <a:outerShdw blurRad="38100" dist="38100" dir="2700000" algn="tl">
                    <a:srgbClr val="C0C0C0"/>
                  </a:outerShdw>
                </a:effectLst>
              </a:rPr>
              <a:t>L:</a:t>
            </a:r>
            <a:r>
              <a:rPr lang="zh-CN" altLang="en-US" sz="1000">
                <a:effectLst>
                  <a:outerShdw blurRad="38100" dist="38100" dir="2700000" algn="tl">
                    <a:srgbClr val="C0C0C0"/>
                  </a:outerShdw>
                </a:effectLst>
              </a:rPr>
              <a:t>通信延迟</a:t>
            </a:r>
            <a:endParaRPr lang="en-US" altLang="zh-CN" sz="1000">
              <a:effectLst>
                <a:outerShdw blurRad="38100" dist="38100" dir="2700000" algn="tl">
                  <a:srgbClr val="C0C0C0"/>
                </a:outerShdw>
              </a:effectLst>
            </a:endParaRPr>
          </a:p>
          <a:p>
            <a:pPr>
              <a:spcBef>
                <a:spcPct val="50000"/>
              </a:spcBef>
              <a:defRPr/>
            </a:pPr>
            <a:r>
              <a:rPr lang="en-US" altLang="zh-CN" sz="1000">
                <a:effectLst>
                  <a:outerShdw blurRad="38100" dist="38100" dir="2700000" algn="tl">
                    <a:srgbClr val="C0C0C0"/>
                  </a:outerShdw>
                </a:effectLst>
              </a:rPr>
              <a:t>o:</a:t>
            </a:r>
            <a:r>
              <a:rPr lang="zh-CN" altLang="en-US" sz="1000">
                <a:effectLst>
                  <a:outerShdw blurRad="38100" dist="38100" dir="2700000" algn="tl">
                    <a:srgbClr val="C0C0C0"/>
                  </a:outerShdw>
                </a:effectLst>
              </a:rPr>
              <a:t>额外开销</a:t>
            </a:r>
            <a:endParaRPr lang="zh-CN" altLang="en-US" sz="1000">
              <a:effectLst>
                <a:outerShdw blurRad="38100" dist="38100" dir="2700000" algn="tl">
                  <a:srgbClr val="C0C0C0"/>
                </a:outerShdw>
              </a:effectLst>
            </a:endParaRPr>
          </a:p>
          <a:p>
            <a:pPr>
              <a:spcBef>
                <a:spcPct val="50000"/>
              </a:spcBef>
              <a:defRPr/>
            </a:pPr>
            <a:r>
              <a:rPr lang="en-US" altLang="zh-CN" sz="1000">
                <a:effectLst>
                  <a:outerShdw blurRad="38100" dist="38100" dir="2700000" algn="tl">
                    <a:srgbClr val="C0C0C0"/>
                  </a:outerShdw>
                </a:effectLst>
              </a:rPr>
              <a:t>g:</a:t>
            </a:r>
            <a:r>
              <a:rPr lang="zh-CN" altLang="en-US" sz="1000">
                <a:effectLst>
                  <a:outerShdw blurRad="38100" dist="38100" dir="2700000" algn="tl">
                    <a:srgbClr val="C0C0C0"/>
                  </a:outerShdw>
                </a:effectLst>
              </a:rPr>
              <a:t>带宽因子</a:t>
            </a:r>
            <a:endParaRPr lang="zh-CN" altLang="en-US" sz="1000">
              <a:effectLst>
                <a:outerShdw blurRad="38100" dist="38100" dir="2700000" algn="tl">
                  <a:srgbClr val="C0C0C0"/>
                </a:outerShdw>
              </a:effectLst>
            </a:endParaRPr>
          </a:p>
          <a:p>
            <a:pPr>
              <a:spcBef>
                <a:spcPct val="50000"/>
              </a:spcBef>
              <a:defRPr/>
            </a:pPr>
            <a:r>
              <a:rPr lang="en-US" altLang="zh-CN" sz="1000">
                <a:effectLst>
                  <a:outerShdw blurRad="38100" dist="38100" dir="2700000" algn="tl">
                    <a:srgbClr val="C0C0C0"/>
                  </a:outerShdw>
                </a:effectLst>
              </a:rPr>
              <a:t>p:</a:t>
            </a:r>
            <a:r>
              <a:rPr lang="zh-CN" altLang="en-US" sz="1000">
                <a:effectLst>
                  <a:outerShdw blurRad="38100" dist="38100" dir="2700000" algn="tl">
                    <a:srgbClr val="C0C0C0"/>
                  </a:outerShdw>
                </a:effectLst>
              </a:rPr>
              <a:t>处理器数</a:t>
            </a:r>
            <a:endParaRPr lang="zh-CN" altLang="en-US" sz="1000">
              <a:effectLst>
                <a:outerShdw blurRad="38100" dist="38100" dir="2700000" algn="tl">
                  <a:srgbClr val="C0C0C0"/>
                </a:outerShdw>
              </a:effectLst>
            </a:endParaRPr>
          </a:p>
        </p:txBody>
      </p:sp>
      <p:sp>
        <p:nvSpPr>
          <p:cNvPr id="520243" name="Text Box 51"/>
          <p:cNvSpPr txBox="1">
            <a:spLocks noChangeArrowheads="1"/>
          </p:cNvSpPr>
          <p:nvPr/>
        </p:nvSpPr>
        <p:spPr bwMode="auto">
          <a:xfrm>
            <a:off x="990600" y="47244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计算粒度</a:t>
            </a:r>
            <a:endParaRPr lang="zh-CN" altLang="en-US" sz="1600">
              <a:effectLst>
                <a:outerShdw blurRad="38100" dist="38100" dir="2700000" algn="tl">
                  <a:srgbClr val="C0C0C0"/>
                </a:outerShdw>
              </a:effectLst>
            </a:endParaRPr>
          </a:p>
        </p:txBody>
      </p:sp>
      <p:sp>
        <p:nvSpPr>
          <p:cNvPr id="520244" name="Text Box 52"/>
          <p:cNvSpPr txBox="1">
            <a:spLocks noChangeArrowheads="1"/>
          </p:cNvSpPr>
          <p:nvPr/>
        </p:nvSpPr>
        <p:spPr bwMode="auto">
          <a:xfrm>
            <a:off x="4114800" y="4495800"/>
            <a:ext cx="1219200" cy="703263"/>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中粒度/</a:t>
            </a:r>
            <a:endParaRPr lang="zh-CN" altLang="en-US" sz="1600">
              <a:effectLst>
                <a:outerShdw blurRad="38100" dist="38100" dir="2700000" algn="tl">
                  <a:srgbClr val="C0C0C0"/>
                </a:outerShdw>
              </a:effectLst>
            </a:endParaRPr>
          </a:p>
          <a:p>
            <a:pPr>
              <a:spcBef>
                <a:spcPct val="50000"/>
              </a:spcBef>
              <a:defRPr/>
            </a:pPr>
            <a:r>
              <a:rPr lang="zh-CN" altLang="en-US" sz="1600">
                <a:effectLst>
                  <a:outerShdw blurRad="38100" dist="38100" dir="2700000" algn="tl">
                    <a:srgbClr val="C0C0C0"/>
                  </a:outerShdw>
                </a:effectLst>
              </a:rPr>
              <a:t>大粒度</a:t>
            </a:r>
            <a:endParaRPr lang="zh-CN" altLang="en-US" sz="1600">
              <a:effectLst>
                <a:outerShdw blurRad="38100" dist="38100" dir="2700000" algn="tl">
                  <a:srgbClr val="C0C0C0"/>
                </a:outerShdw>
              </a:effectLst>
            </a:endParaRPr>
          </a:p>
        </p:txBody>
      </p:sp>
      <p:sp>
        <p:nvSpPr>
          <p:cNvPr id="520245" name="Text Box 53"/>
          <p:cNvSpPr txBox="1">
            <a:spLocks noChangeArrowheads="1"/>
          </p:cNvSpPr>
          <p:nvPr/>
        </p:nvSpPr>
        <p:spPr bwMode="auto">
          <a:xfrm>
            <a:off x="5829300" y="4587875"/>
            <a:ext cx="1219200" cy="915988"/>
          </a:xfrm>
          <a:prstGeom prst="rect">
            <a:avLst/>
          </a:prstGeom>
          <a:noFill/>
          <a:ln w="9525">
            <a:noFill/>
            <a:miter lim="800000"/>
          </a:ln>
          <a:effectLst/>
        </p:spPr>
        <p:txBody>
          <a:bodyPr>
            <a:spAutoFit/>
          </a:bodyPr>
          <a:lstStyle/>
          <a:p>
            <a:pPr>
              <a:spcBef>
                <a:spcPct val="50000"/>
              </a:spcBef>
              <a:defRPr/>
            </a:pPr>
            <a:r>
              <a:rPr lang="zh-CN" altLang="en-US" sz="1200">
                <a:effectLst>
                  <a:outerShdw blurRad="38100" dist="38100" dir="2700000" algn="tl">
                    <a:srgbClr val="C0C0C0"/>
                  </a:outerShdw>
                </a:effectLst>
              </a:rPr>
              <a:t>中粒度/</a:t>
            </a:r>
            <a:endParaRPr lang="zh-CN" altLang="en-US" sz="1200">
              <a:effectLst>
                <a:outerShdw blurRad="38100" dist="38100" dir="2700000" algn="tl">
                  <a:srgbClr val="C0C0C0"/>
                </a:outerShdw>
              </a:effectLst>
            </a:endParaRPr>
          </a:p>
          <a:p>
            <a:pPr>
              <a:spcBef>
                <a:spcPct val="50000"/>
              </a:spcBef>
              <a:defRPr/>
            </a:pPr>
            <a:r>
              <a:rPr lang="zh-CN" altLang="en-US" sz="1200">
                <a:effectLst>
                  <a:outerShdw blurRad="38100" dist="38100" dir="2700000" algn="tl">
                    <a:srgbClr val="C0C0C0"/>
                  </a:outerShdw>
                </a:effectLst>
              </a:rPr>
              <a:t>大粒度</a:t>
            </a:r>
            <a:endParaRPr lang="zh-CN" altLang="en-US" sz="1200">
              <a:effectLst>
                <a:outerShdw blurRad="38100" dist="38100" dir="2700000" algn="tl">
                  <a:srgbClr val="C0C0C0"/>
                </a:outerShdw>
              </a:effectLst>
            </a:endParaRPr>
          </a:p>
          <a:p>
            <a:pPr>
              <a:spcBef>
                <a:spcPct val="50000"/>
              </a:spcBef>
              <a:defRPr/>
            </a:pPr>
            <a:endParaRPr lang="zh-CN" altLang="en-US" sz="1600">
              <a:effectLst>
                <a:outerShdw blurRad="38100" dist="38100" dir="2700000" algn="tl">
                  <a:srgbClr val="C0C0C0"/>
                </a:outerShdw>
              </a:effectLst>
            </a:endParaRPr>
          </a:p>
        </p:txBody>
      </p:sp>
      <p:sp>
        <p:nvSpPr>
          <p:cNvPr id="520246" name="Text Box 54"/>
          <p:cNvSpPr txBox="1">
            <a:spLocks noChangeArrowheads="1"/>
          </p:cNvSpPr>
          <p:nvPr/>
        </p:nvSpPr>
        <p:spPr bwMode="auto">
          <a:xfrm>
            <a:off x="7391400" y="4724400"/>
            <a:ext cx="1219200" cy="549275"/>
          </a:xfrm>
          <a:prstGeom prst="rect">
            <a:avLst/>
          </a:prstGeom>
          <a:noFill/>
          <a:ln w="9525">
            <a:noFill/>
            <a:miter lim="800000"/>
          </a:ln>
          <a:effectLst/>
        </p:spPr>
        <p:txBody>
          <a:bodyPr>
            <a:spAutoFit/>
          </a:bodyPr>
          <a:lstStyle/>
          <a:p>
            <a:pPr>
              <a:spcBef>
                <a:spcPct val="50000"/>
              </a:spcBef>
              <a:defRPr/>
            </a:pPr>
            <a:r>
              <a:rPr lang="zh-CN" altLang="en-US" sz="1200">
                <a:effectLst>
                  <a:outerShdw blurRad="38100" dist="38100" dir="2700000" algn="tl">
                    <a:srgbClr val="C0C0C0"/>
                  </a:outerShdw>
                </a:effectLst>
              </a:rPr>
              <a:t>中粒度/</a:t>
            </a:r>
            <a:endParaRPr lang="zh-CN" altLang="en-US" sz="1200">
              <a:effectLst>
                <a:outerShdw blurRad="38100" dist="38100" dir="2700000" algn="tl">
                  <a:srgbClr val="C0C0C0"/>
                </a:outerShdw>
              </a:effectLst>
            </a:endParaRPr>
          </a:p>
          <a:p>
            <a:pPr>
              <a:spcBef>
                <a:spcPct val="50000"/>
              </a:spcBef>
              <a:defRPr/>
            </a:pPr>
            <a:r>
              <a:rPr lang="zh-CN" altLang="en-US" sz="1200">
                <a:effectLst>
                  <a:outerShdw blurRad="38100" dist="38100" dir="2700000" algn="tl">
                    <a:srgbClr val="C0C0C0"/>
                  </a:outerShdw>
                </a:effectLst>
              </a:rPr>
              <a:t>大粒度</a:t>
            </a:r>
            <a:endParaRPr lang="zh-CN" altLang="en-US" sz="1200">
              <a:effectLst>
                <a:outerShdw blurRad="38100" dist="38100" dir="2700000" algn="tl">
                  <a:srgbClr val="C0C0C0"/>
                </a:outerShdw>
              </a:effectLst>
            </a:endParaRPr>
          </a:p>
        </p:txBody>
      </p:sp>
      <p:sp>
        <p:nvSpPr>
          <p:cNvPr id="520247" name="Text Box 55"/>
          <p:cNvSpPr txBox="1">
            <a:spLocks noChangeArrowheads="1"/>
          </p:cNvSpPr>
          <p:nvPr/>
        </p:nvSpPr>
        <p:spPr bwMode="auto">
          <a:xfrm>
            <a:off x="5943600" y="5257800"/>
            <a:ext cx="1219200" cy="581025"/>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发送/接收消息</a:t>
            </a:r>
            <a:endParaRPr lang="zh-CN" altLang="en-US" sz="1600">
              <a:effectLst>
                <a:outerShdw blurRad="38100" dist="38100" dir="2700000" algn="tl">
                  <a:srgbClr val="C0C0C0"/>
                </a:outerShdw>
              </a:effectLst>
            </a:endParaRPr>
          </a:p>
        </p:txBody>
      </p:sp>
      <p:sp>
        <p:nvSpPr>
          <p:cNvPr id="520248" name="Text Box 56"/>
          <p:cNvSpPr txBox="1">
            <a:spLocks noChangeArrowheads="1"/>
          </p:cNvSpPr>
          <p:nvPr/>
        </p:nvSpPr>
        <p:spPr bwMode="auto">
          <a:xfrm>
            <a:off x="2362200" y="5181600"/>
            <a:ext cx="1219200" cy="703263"/>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读/写共</a:t>
            </a:r>
            <a:endParaRPr lang="zh-CN" altLang="en-US" sz="1600">
              <a:effectLst>
                <a:outerShdw blurRad="38100" dist="38100" dir="2700000" algn="tl">
                  <a:srgbClr val="C0C0C0"/>
                </a:outerShdw>
              </a:effectLst>
            </a:endParaRPr>
          </a:p>
          <a:p>
            <a:pPr>
              <a:spcBef>
                <a:spcPct val="50000"/>
              </a:spcBef>
              <a:defRPr/>
            </a:pPr>
            <a:r>
              <a:rPr lang="zh-CN" altLang="en-US" sz="1600">
                <a:effectLst>
                  <a:outerShdw blurRad="38100" dist="38100" dir="2700000" algn="tl">
                    <a:srgbClr val="C0C0C0"/>
                  </a:outerShdw>
                </a:effectLst>
              </a:rPr>
              <a:t>享变量</a:t>
            </a:r>
            <a:endParaRPr lang="zh-CN" altLang="en-US" sz="1600">
              <a:effectLst>
                <a:outerShdw blurRad="38100" dist="38100" dir="2700000" algn="tl">
                  <a:srgbClr val="C0C0C0"/>
                </a:outerShdw>
              </a:effectLst>
            </a:endParaRPr>
          </a:p>
        </p:txBody>
      </p:sp>
      <p:sp>
        <p:nvSpPr>
          <p:cNvPr id="520249" name="Text Box 57"/>
          <p:cNvSpPr txBox="1">
            <a:spLocks noChangeArrowheads="1"/>
          </p:cNvSpPr>
          <p:nvPr/>
        </p:nvSpPr>
        <p:spPr bwMode="auto">
          <a:xfrm>
            <a:off x="4267200" y="5334000"/>
            <a:ext cx="1219200" cy="703263"/>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读/写共</a:t>
            </a:r>
            <a:endParaRPr lang="zh-CN" altLang="en-US" sz="1600">
              <a:effectLst>
                <a:outerShdw blurRad="38100" dist="38100" dir="2700000" algn="tl">
                  <a:srgbClr val="C0C0C0"/>
                </a:outerShdw>
              </a:effectLst>
            </a:endParaRPr>
          </a:p>
          <a:p>
            <a:pPr>
              <a:spcBef>
                <a:spcPct val="50000"/>
              </a:spcBef>
              <a:defRPr/>
            </a:pPr>
            <a:r>
              <a:rPr lang="zh-CN" altLang="en-US" sz="1600">
                <a:effectLst>
                  <a:outerShdw blurRad="38100" dist="38100" dir="2700000" algn="tl">
                    <a:srgbClr val="C0C0C0"/>
                  </a:outerShdw>
                </a:effectLst>
              </a:rPr>
              <a:t>享变量</a:t>
            </a:r>
            <a:endParaRPr lang="zh-CN" altLang="en-US" sz="1600">
              <a:effectLst>
                <a:outerShdw blurRad="38100" dist="38100" dir="2700000" algn="tl">
                  <a:srgbClr val="C0C0C0"/>
                </a:outerShdw>
              </a:effectLst>
            </a:endParaRPr>
          </a:p>
        </p:txBody>
      </p:sp>
      <p:sp>
        <p:nvSpPr>
          <p:cNvPr id="520250" name="Text Box 58"/>
          <p:cNvSpPr txBox="1">
            <a:spLocks noChangeArrowheads="1"/>
          </p:cNvSpPr>
          <p:nvPr/>
        </p:nvSpPr>
        <p:spPr bwMode="auto">
          <a:xfrm>
            <a:off x="7467600" y="5334000"/>
            <a:ext cx="1219200" cy="947738"/>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发送/接收消息</a:t>
            </a:r>
            <a:endParaRPr lang="zh-CN" altLang="en-US" sz="1600">
              <a:effectLst>
                <a:outerShdw blurRad="38100" dist="38100" dir="2700000" algn="tl">
                  <a:srgbClr val="C0C0C0"/>
                </a:outerShdw>
              </a:effectLst>
            </a:endParaRPr>
          </a:p>
          <a:p>
            <a:pPr>
              <a:spcBef>
                <a:spcPct val="50000"/>
              </a:spcBef>
              <a:defRPr/>
            </a:pPr>
            <a:endParaRPr lang="zh-CN" altLang="en-US" sz="1600">
              <a:effectLst>
                <a:outerShdw blurRad="38100" dist="38100" dir="2700000" algn="tl">
                  <a:srgbClr val="C0C0C0"/>
                </a:outerShdw>
              </a:effectLst>
            </a:endParaRPr>
          </a:p>
        </p:txBody>
      </p:sp>
      <p:sp>
        <p:nvSpPr>
          <p:cNvPr id="520251" name="Text Box 59"/>
          <p:cNvSpPr txBox="1">
            <a:spLocks noChangeArrowheads="1"/>
          </p:cNvSpPr>
          <p:nvPr/>
        </p:nvSpPr>
        <p:spPr bwMode="auto">
          <a:xfrm>
            <a:off x="2362200" y="6172200"/>
            <a:ext cx="1600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全局地址空间</a:t>
            </a:r>
            <a:endParaRPr lang="zh-CN" altLang="en-US" sz="1600">
              <a:effectLst>
                <a:outerShdw blurRad="38100" dist="38100" dir="2700000" algn="tl">
                  <a:srgbClr val="C0C0C0"/>
                </a:outerShdw>
              </a:effectLst>
            </a:endParaRPr>
          </a:p>
        </p:txBody>
      </p:sp>
      <p:sp>
        <p:nvSpPr>
          <p:cNvPr id="520252" name="Text Box 60"/>
          <p:cNvSpPr txBox="1">
            <a:spLocks noChangeArrowheads="1"/>
          </p:cNvSpPr>
          <p:nvPr/>
        </p:nvSpPr>
        <p:spPr bwMode="auto">
          <a:xfrm>
            <a:off x="4114800" y="6096000"/>
            <a:ext cx="1600200" cy="33655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单一地址空间</a:t>
            </a:r>
            <a:endParaRPr lang="zh-CN" altLang="en-US" sz="1600" dirty="0">
              <a:effectLst>
                <a:outerShdw blurRad="38100" dist="38100" dir="2700000" algn="tl">
                  <a:srgbClr val="C0C0C0"/>
                </a:outerShdw>
              </a:effectLst>
            </a:endParaRPr>
          </a:p>
        </p:txBody>
      </p:sp>
      <p:sp>
        <p:nvSpPr>
          <p:cNvPr id="520253" name="Text Box 61"/>
          <p:cNvSpPr txBox="1">
            <a:spLocks noChangeArrowheads="1"/>
          </p:cNvSpPr>
          <p:nvPr/>
        </p:nvSpPr>
        <p:spPr bwMode="auto">
          <a:xfrm>
            <a:off x="5715000" y="5867400"/>
            <a:ext cx="1600200" cy="703263"/>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单地址/多</a:t>
            </a:r>
            <a:endParaRPr lang="zh-CN" altLang="en-US" sz="1600">
              <a:effectLst>
                <a:outerShdw blurRad="38100" dist="38100" dir="2700000" algn="tl">
                  <a:srgbClr val="C0C0C0"/>
                </a:outerShdw>
              </a:effectLst>
            </a:endParaRPr>
          </a:p>
          <a:p>
            <a:pPr>
              <a:spcBef>
                <a:spcPct val="50000"/>
              </a:spcBef>
              <a:defRPr/>
            </a:pPr>
            <a:r>
              <a:rPr lang="zh-CN" altLang="en-US" sz="1600">
                <a:effectLst>
                  <a:outerShdw blurRad="38100" dist="38100" dir="2700000" algn="tl">
                    <a:srgbClr val="C0C0C0"/>
                  </a:outerShdw>
                </a:effectLst>
              </a:rPr>
              <a:t>地址空间</a:t>
            </a:r>
            <a:endParaRPr lang="zh-CN" altLang="en-US" sz="1600">
              <a:effectLst>
                <a:outerShdw blurRad="38100" dist="38100" dir="2700000" algn="tl">
                  <a:srgbClr val="C0C0C0"/>
                </a:outerShdw>
              </a:effectLst>
            </a:endParaRPr>
          </a:p>
        </p:txBody>
      </p:sp>
      <p:sp>
        <p:nvSpPr>
          <p:cNvPr id="520254" name="Text Box 62"/>
          <p:cNvSpPr txBox="1">
            <a:spLocks noChangeArrowheads="1"/>
          </p:cNvSpPr>
          <p:nvPr/>
        </p:nvSpPr>
        <p:spPr bwMode="auto">
          <a:xfrm>
            <a:off x="7315200" y="6019800"/>
            <a:ext cx="1600200" cy="708025"/>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单地址/多</a:t>
            </a:r>
            <a:endParaRPr lang="zh-CN" altLang="en-US" sz="1600" dirty="0">
              <a:effectLst>
                <a:outerShdw blurRad="38100" dist="38100" dir="2700000" algn="tl">
                  <a:srgbClr val="C0C0C0"/>
                </a:outerShdw>
              </a:effectLst>
            </a:endParaRPr>
          </a:p>
          <a:p>
            <a:pPr>
              <a:spcBef>
                <a:spcPct val="50000"/>
              </a:spcBef>
              <a:defRPr/>
            </a:pPr>
            <a:r>
              <a:rPr lang="zh-CN" altLang="en-US" sz="1600" dirty="0">
                <a:effectLst>
                  <a:outerShdw blurRad="38100" dist="38100" dir="2700000" algn="tl">
                    <a:srgbClr val="C0C0C0"/>
                  </a:outerShdw>
                </a:effectLst>
              </a:rPr>
              <a:t>地址空间</a:t>
            </a:r>
            <a:endParaRPr lang="zh-CN" altLang="en-US" sz="16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a:off x="1676400" y="228600"/>
            <a:ext cx="3733800" cy="457200"/>
          </a:xfrm>
          <a:prstGeom prst="rect">
            <a:avLst/>
          </a:prstGeom>
          <a:noFill/>
          <a:ln w="9525">
            <a:noFill/>
            <a:miter lim="800000"/>
          </a:ln>
          <a:effectLst/>
        </p:spPr>
        <p:txBody>
          <a:bodyPr>
            <a:spAutoFit/>
          </a:bodyPr>
          <a:lstStyle/>
          <a:p>
            <a:pPr>
              <a:defRPr/>
            </a:pPr>
            <a:endParaRPr lang="zh-CN" altLang="en-US">
              <a:effectLst>
                <a:outerShdw blurRad="38100" dist="38100" dir="2700000" algn="tl">
                  <a:srgbClr val="C0C0C0"/>
                </a:outerShdw>
              </a:effectLst>
            </a:endParaRPr>
          </a:p>
        </p:txBody>
      </p:sp>
      <p:sp>
        <p:nvSpPr>
          <p:cNvPr id="520195" name="Text Box 3"/>
          <p:cNvSpPr txBox="1">
            <a:spLocks noChangeArrowheads="1"/>
          </p:cNvSpPr>
          <p:nvPr/>
        </p:nvSpPr>
        <p:spPr bwMode="auto">
          <a:xfrm>
            <a:off x="1828800" y="304800"/>
            <a:ext cx="5029200" cy="457200"/>
          </a:xfrm>
          <a:prstGeom prst="rect">
            <a:avLst/>
          </a:prstGeom>
          <a:noFill/>
          <a:ln w="9525">
            <a:noFill/>
            <a:miter lim="800000"/>
          </a:ln>
          <a:effectLst/>
        </p:spPr>
        <p:txBody>
          <a:bodyPr>
            <a:spAutoFit/>
          </a:bodyPr>
          <a:lstStyle/>
          <a:p>
            <a:pPr>
              <a:spcBef>
                <a:spcPct val="50000"/>
              </a:spcBef>
              <a:defRPr/>
            </a:pPr>
            <a:r>
              <a:rPr lang="zh-CN" altLang="en-US" dirty="0">
                <a:effectLst>
                  <a:outerShdw blurRad="38100" dist="38100" dir="2700000" algn="tl">
                    <a:srgbClr val="C0C0C0"/>
                  </a:outerShdw>
                </a:effectLst>
              </a:rPr>
              <a:t>并行计算模型综合比较一览表</a:t>
            </a:r>
            <a:endParaRPr lang="zh-CN" altLang="en-US" dirty="0">
              <a:effectLst>
                <a:outerShdw blurRad="38100" dist="38100" dir="2700000" algn="tl">
                  <a:srgbClr val="C0C0C0"/>
                </a:outerShdw>
              </a:effectLst>
            </a:endParaRPr>
          </a:p>
        </p:txBody>
      </p:sp>
      <p:sp>
        <p:nvSpPr>
          <p:cNvPr id="45060" name="Line 4"/>
          <p:cNvSpPr>
            <a:spLocks noChangeShapeType="1"/>
          </p:cNvSpPr>
          <p:nvPr/>
        </p:nvSpPr>
        <p:spPr bwMode="auto">
          <a:xfrm>
            <a:off x="685800" y="838200"/>
            <a:ext cx="7696200" cy="0"/>
          </a:xfrm>
          <a:prstGeom prst="line">
            <a:avLst/>
          </a:prstGeom>
          <a:noFill/>
          <a:ln w="9525">
            <a:noFill/>
            <a:round/>
          </a:ln>
        </p:spPr>
        <p:txBody>
          <a:bodyPr/>
          <a:lstStyle/>
          <a:p>
            <a:endParaRPr lang="zh-CN" altLang="en-US"/>
          </a:p>
        </p:txBody>
      </p:sp>
      <p:sp>
        <p:nvSpPr>
          <p:cNvPr id="45061" name="Line 5"/>
          <p:cNvSpPr>
            <a:spLocks noChangeShapeType="1"/>
          </p:cNvSpPr>
          <p:nvPr/>
        </p:nvSpPr>
        <p:spPr bwMode="auto">
          <a:xfrm>
            <a:off x="685800" y="990600"/>
            <a:ext cx="7543800" cy="0"/>
          </a:xfrm>
          <a:prstGeom prst="line">
            <a:avLst/>
          </a:prstGeom>
          <a:noFill/>
          <a:ln w="9525">
            <a:solidFill>
              <a:schemeClr val="tx1"/>
            </a:solidFill>
            <a:round/>
          </a:ln>
        </p:spPr>
        <p:txBody>
          <a:bodyPr/>
          <a:lstStyle/>
          <a:p>
            <a:endParaRPr lang="zh-CN" altLang="en-US"/>
          </a:p>
        </p:txBody>
      </p:sp>
      <p:sp>
        <p:nvSpPr>
          <p:cNvPr id="45062" name="Line 6"/>
          <p:cNvSpPr>
            <a:spLocks noChangeShapeType="1"/>
          </p:cNvSpPr>
          <p:nvPr/>
        </p:nvSpPr>
        <p:spPr bwMode="auto">
          <a:xfrm>
            <a:off x="762000" y="1600200"/>
            <a:ext cx="7543800" cy="0"/>
          </a:xfrm>
          <a:prstGeom prst="line">
            <a:avLst/>
          </a:prstGeom>
          <a:noFill/>
          <a:ln w="9525">
            <a:solidFill>
              <a:schemeClr val="tx1"/>
            </a:solidFill>
            <a:round/>
          </a:ln>
        </p:spPr>
        <p:txBody>
          <a:bodyPr/>
          <a:lstStyle/>
          <a:p>
            <a:endParaRPr lang="zh-CN" altLang="en-US"/>
          </a:p>
        </p:txBody>
      </p:sp>
      <p:sp>
        <p:nvSpPr>
          <p:cNvPr id="45063" name="Line 7"/>
          <p:cNvSpPr>
            <a:spLocks noChangeShapeType="1"/>
          </p:cNvSpPr>
          <p:nvPr/>
        </p:nvSpPr>
        <p:spPr bwMode="auto">
          <a:xfrm>
            <a:off x="838200" y="2209800"/>
            <a:ext cx="7543800" cy="0"/>
          </a:xfrm>
          <a:prstGeom prst="line">
            <a:avLst/>
          </a:prstGeom>
          <a:noFill/>
          <a:ln w="9525">
            <a:solidFill>
              <a:schemeClr val="tx1"/>
            </a:solidFill>
            <a:round/>
          </a:ln>
        </p:spPr>
        <p:txBody>
          <a:bodyPr/>
          <a:lstStyle/>
          <a:p>
            <a:endParaRPr lang="zh-CN" altLang="en-US"/>
          </a:p>
        </p:txBody>
      </p:sp>
      <p:sp>
        <p:nvSpPr>
          <p:cNvPr id="45064" name="Line 8"/>
          <p:cNvSpPr>
            <a:spLocks noChangeShapeType="1"/>
          </p:cNvSpPr>
          <p:nvPr/>
        </p:nvSpPr>
        <p:spPr bwMode="auto">
          <a:xfrm>
            <a:off x="838200" y="2819400"/>
            <a:ext cx="7543800" cy="0"/>
          </a:xfrm>
          <a:prstGeom prst="line">
            <a:avLst/>
          </a:prstGeom>
          <a:noFill/>
          <a:ln w="9525">
            <a:solidFill>
              <a:schemeClr val="tx1"/>
            </a:solidFill>
            <a:round/>
          </a:ln>
        </p:spPr>
        <p:txBody>
          <a:bodyPr/>
          <a:lstStyle/>
          <a:p>
            <a:endParaRPr lang="zh-CN" altLang="en-US"/>
          </a:p>
        </p:txBody>
      </p:sp>
      <p:sp>
        <p:nvSpPr>
          <p:cNvPr id="45065" name="Line 9"/>
          <p:cNvSpPr>
            <a:spLocks noChangeShapeType="1"/>
          </p:cNvSpPr>
          <p:nvPr/>
        </p:nvSpPr>
        <p:spPr bwMode="auto">
          <a:xfrm>
            <a:off x="838200" y="3505200"/>
            <a:ext cx="7543800" cy="0"/>
          </a:xfrm>
          <a:prstGeom prst="line">
            <a:avLst/>
          </a:prstGeom>
          <a:noFill/>
          <a:ln w="9525">
            <a:solidFill>
              <a:schemeClr val="tx1"/>
            </a:solidFill>
            <a:round/>
          </a:ln>
        </p:spPr>
        <p:txBody>
          <a:bodyPr/>
          <a:lstStyle/>
          <a:p>
            <a:endParaRPr lang="zh-CN" altLang="en-US"/>
          </a:p>
        </p:txBody>
      </p:sp>
      <p:sp>
        <p:nvSpPr>
          <p:cNvPr id="45066" name="Line 10"/>
          <p:cNvSpPr>
            <a:spLocks noChangeShapeType="1"/>
          </p:cNvSpPr>
          <p:nvPr/>
        </p:nvSpPr>
        <p:spPr bwMode="auto">
          <a:xfrm>
            <a:off x="785813" y="4786313"/>
            <a:ext cx="7543800" cy="0"/>
          </a:xfrm>
          <a:prstGeom prst="line">
            <a:avLst/>
          </a:prstGeom>
          <a:noFill/>
          <a:ln w="9525">
            <a:solidFill>
              <a:schemeClr val="tx1"/>
            </a:solidFill>
            <a:round/>
          </a:ln>
        </p:spPr>
        <p:txBody>
          <a:bodyPr/>
          <a:lstStyle/>
          <a:p>
            <a:endParaRPr lang="zh-CN" altLang="en-US"/>
          </a:p>
        </p:txBody>
      </p:sp>
      <p:sp>
        <p:nvSpPr>
          <p:cNvPr id="45067" name="Line 11"/>
          <p:cNvSpPr>
            <a:spLocks noChangeShapeType="1"/>
          </p:cNvSpPr>
          <p:nvPr/>
        </p:nvSpPr>
        <p:spPr bwMode="auto">
          <a:xfrm>
            <a:off x="785813" y="5214938"/>
            <a:ext cx="7543800" cy="0"/>
          </a:xfrm>
          <a:prstGeom prst="line">
            <a:avLst/>
          </a:prstGeom>
          <a:noFill/>
          <a:ln w="9525">
            <a:solidFill>
              <a:schemeClr val="tx1"/>
            </a:solidFill>
            <a:round/>
          </a:ln>
        </p:spPr>
        <p:txBody>
          <a:bodyPr/>
          <a:lstStyle/>
          <a:p>
            <a:endParaRPr lang="zh-CN" altLang="en-US"/>
          </a:p>
        </p:txBody>
      </p:sp>
      <p:sp>
        <p:nvSpPr>
          <p:cNvPr id="45068" name="Line 12"/>
          <p:cNvSpPr>
            <a:spLocks noChangeShapeType="1"/>
          </p:cNvSpPr>
          <p:nvPr/>
        </p:nvSpPr>
        <p:spPr bwMode="auto">
          <a:xfrm>
            <a:off x="762000" y="5943600"/>
            <a:ext cx="7543800" cy="0"/>
          </a:xfrm>
          <a:prstGeom prst="line">
            <a:avLst/>
          </a:prstGeom>
          <a:noFill/>
          <a:ln w="9525">
            <a:solidFill>
              <a:schemeClr val="tx1"/>
            </a:solidFill>
            <a:round/>
          </a:ln>
        </p:spPr>
        <p:txBody>
          <a:bodyPr/>
          <a:lstStyle/>
          <a:p>
            <a:endParaRPr lang="zh-CN" altLang="en-US"/>
          </a:p>
        </p:txBody>
      </p:sp>
      <p:sp>
        <p:nvSpPr>
          <p:cNvPr id="45069" name="Line 13"/>
          <p:cNvSpPr>
            <a:spLocks noChangeShapeType="1"/>
          </p:cNvSpPr>
          <p:nvPr/>
        </p:nvSpPr>
        <p:spPr bwMode="auto">
          <a:xfrm>
            <a:off x="762000" y="6629400"/>
            <a:ext cx="7543800" cy="0"/>
          </a:xfrm>
          <a:prstGeom prst="line">
            <a:avLst/>
          </a:prstGeom>
          <a:noFill/>
          <a:ln w="9525">
            <a:solidFill>
              <a:schemeClr val="tx1"/>
            </a:solidFill>
            <a:round/>
          </a:ln>
        </p:spPr>
        <p:txBody>
          <a:bodyPr/>
          <a:lstStyle/>
          <a:p>
            <a:endParaRPr lang="zh-CN" altLang="en-US"/>
          </a:p>
        </p:txBody>
      </p:sp>
      <p:sp>
        <p:nvSpPr>
          <p:cNvPr id="45070" name="Line 14"/>
          <p:cNvSpPr>
            <a:spLocks noChangeShapeType="1"/>
          </p:cNvSpPr>
          <p:nvPr/>
        </p:nvSpPr>
        <p:spPr bwMode="auto">
          <a:xfrm>
            <a:off x="2286000" y="990600"/>
            <a:ext cx="0" cy="5562600"/>
          </a:xfrm>
          <a:prstGeom prst="line">
            <a:avLst/>
          </a:prstGeom>
          <a:noFill/>
          <a:ln w="9525">
            <a:solidFill>
              <a:schemeClr val="tx1"/>
            </a:solidFill>
            <a:round/>
          </a:ln>
        </p:spPr>
        <p:txBody>
          <a:bodyPr/>
          <a:lstStyle/>
          <a:p>
            <a:endParaRPr lang="zh-CN" altLang="en-US"/>
          </a:p>
        </p:txBody>
      </p:sp>
      <p:sp>
        <p:nvSpPr>
          <p:cNvPr id="45071" name="Line 16"/>
          <p:cNvSpPr>
            <a:spLocks noChangeShapeType="1"/>
          </p:cNvSpPr>
          <p:nvPr/>
        </p:nvSpPr>
        <p:spPr bwMode="auto">
          <a:xfrm>
            <a:off x="3962400" y="990600"/>
            <a:ext cx="0" cy="5562600"/>
          </a:xfrm>
          <a:prstGeom prst="line">
            <a:avLst/>
          </a:prstGeom>
          <a:noFill/>
          <a:ln w="9525">
            <a:solidFill>
              <a:schemeClr val="tx1"/>
            </a:solidFill>
            <a:round/>
          </a:ln>
        </p:spPr>
        <p:txBody>
          <a:bodyPr/>
          <a:lstStyle/>
          <a:p>
            <a:endParaRPr lang="zh-CN" altLang="en-US"/>
          </a:p>
        </p:txBody>
      </p:sp>
      <p:sp>
        <p:nvSpPr>
          <p:cNvPr id="45072" name="Line 17"/>
          <p:cNvSpPr>
            <a:spLocks noChangeShapeType="1"/>
          </p:cNvSpPr>
          <p:nvPr/>
        </p:nvSpPr>
        <p:spPr bwMode="auto">
          <a:xfrm>
            <a:off x="5715000" y="990600"/>
            <a:ext cx="0" cy="5562600"/>
          </a:xfrm>
          <a:prstGeom prst="line">
            <a:avLst/>
          </a:prstGeom>
          <a:noFill/>
          <a:ln w="9525">
            <a:solidFill>
              <a:schemeClr val="tx1"/>
            </a:solidFill>
            <a:round/>
          </a:ln>
        </p:spPr>
        <p:txBody>
          <a:bodyPr/>
          <a:lstStyle/>
          <a:p>
            <a:endParaRPr lang="zh-CN" altLang="en-US"/>
          </a:p>
        </p:txBody>
      </p:sp>
      <p:sp>
        <p:nvSpPr>
          <p:cNvPr id="45073" name="Line 18"/>
          <p:cNvSpPr>
            <a:spLocks noChangeShapeType="1"/>
          </p:cNvSpPr>
          <p:nvPr/>
        </p:nvSpPr>
        <p:spPr bwMode="auto">
          <a:xfrm>
            <a:off x="7315200" y="990600"/>
            <a:ext cx="0" cy="5562600"/>
          </a:xfrm>
          <a:prstGeom prst="line">
            <a:avLst/>
          </a:prstGeom>
          <a:noFill/>
          <a:ln w="9525">
            <a:solidFill>
              <a:schemeClr val="tx1"/>
            </a:solidFill>
            <a:round/>
          </a:ln>
        </p:spPr>
        <p:txBody>
          <a:bodyPr/>
          <a:lstStyle/>
          <a:p>
            <a:endParaRPr lang="zh-CN" altLang="en-US"/>
          </a:p>
        </p:txBody>
      </p:sp>
      <p:sp>
        <p:nvSpPr>
          <p:cNvPr id="45074" name="Line 19"/>
          <p:cNvSpPr>
            <a:spLocks noChangeShapeType="1"/>
          </p:cNvSpPr>
          <p:nvPr/>
        </p:nvSpPr>
        <p:spPr bwMode="auto">
          <a:xfrm>
            <a:off x="762000" y="990600"/>
            <a:ext cx="1447800" cy="533400"/>
          </a:xfrm>
          <a:prstGeom prst="line">
            <a:avLst/>
          </a:prstGeom>
          <a:noFill/>
          <a:ln w="9525">
            <a:solidFill>
              <a:schemeClr val="tx1"/>
            </a:solidFill>
            <a:round/>
          </a:ln>
        </p:spPr>
        <p:txBody>
          <a:bodyPr/>
          <a:lstStyle/>
          <a:p>
            <a:endParaRPr lang="zh-CN" altLang="en-US"/>
          </a:p>
        </p:txBody>
      </p:sp>
      <p:sp>
        <p:nvSpPr>
          <p:cNvPr id="520212" name="Text Box 20"/>
          <p:cNvSpPr txBox="1">
            <a:spLocks noChangeArrowheads="1"/>
          </p:cNvSpPr>
          <p:nvPr/>
        </p:nvSpPr>
        <p:spPr bwMode="auto">
          <a:xfrm>
            <a:off x="1447800" y="1066800"/>
            <a:ext cx="914400" cy="304800"/>
          </a:xfrm>
          <a:prstGeom prst="rect">
            <a:avLst/>
          </a:prstGeom>
          <a:noFill/>
          <a:ln w="9525">
            <a:noFill/>
            <a:miter lim="800000"/>
          </a:ln>
          <a:effectLst/>
        </p:spPr>
        <p:txBody>
          <a:bodyPr>
            <a:spAutoFit/>
          </a:bodyPr>
          <a:lstStyle/>
          <a:p>
            <a:pPr>
              <a:spcBef>
                <a:spcPct val="50000"/>
              </a:spcBef>
              <a:defRPr/>
            </a:pPr>
            <a:r>
              <a:rPr lang="zh-CN" altLang="en-US" sz="1400">
                <a:effectLst>
                  <a:outerShdw blurRad="38100" dist="38100" dir="2700000" algn="tl">
                    <a:srgbClr val="C0C0C0"/>
                  </a:outerShdw>
                </a:effectLst>
              </a:rPr>
              <a:t>模型</a:t>
            </a:r>
            <a:endParaRPr lang="zh-CN" altLang="en-US" sz="1400">
              <a:effectLst>
                <a:outerShdw blurRad="38100" dist="38100" dir="2700000" algn="tl">
                  <a:srgbClr val="C0C0C0"/>
                </a:outerShdw>
              </a:effectLst>
            </a:endParaRPr>
          </a:p>
        </p:txBody>
      </p:sp>
      <p:sp>
        <p:nvSpPr>
          <p:cNvPr id="520213" name="Text Box 21"/>
          <p:cNvSpPr txBox="1">
            <a:spLocks noChangeArrowheads="1"/>
          </p:cNvSpPr>
          <p:nvPr/>
        </p:nvSpPr>
        <p:spPr bwMode="auto">
          <a:xfrm>
            <a:off x="838200" y="1219200"/>
            <a:ext cx="762000" cy="304800"/>
          </a:xfrm>
          <a:prstGeom prst="rect">
            <a:avLst/>
          </a:prstGeom>
          <a:noFill/>
          <a:ln w="9525">
            <a:noFill/>
            <a:miter lim="800000"/>
          </a:ln>
          <a:effectLst/>
        </p:spPr>
        <p:txBody>
          <a:bodyPr>
            <a:spAutoFit/>
          </a:bodyPr>
          <a:lstStyle/>
          <a:p>
            <a:pPr>
              <a:spcBef>
                <a:spcPct val="50000"/>
              </a:spcBef>
              <a:defRPr/>
            </a:pPr>
            <a:r>
              <a:rPr lang="zh-CN" altLang="en-US" sz="1400">
                <a:effectLst>
                  <a:outerShdw blurRad="38100" dist="38100" dir="2700000" algn="tl">
                    <a:srgbClr val="C0C0C0"/>
                  </a:outerShdw>
                </a:effectLst>
              </a:rPr>
              <a:t>属性</a:t>
            </a:r>
            <a:endParaRPr lang="zh-CN" altLang="en-US" sz="1400">
              <a:effectLst>
                <a:outerShdw blurRad="38100" dist="38100" dir="2700000" algn="tl">
                  <a:srgbClr val="C0C0C0"/>
                </a:outerShdw>
              </a:effectLst>
            </a:endParaRPr>
          </a:p>
        </p:txBody>
      </p:sp>
      <p:sp>
        <p:nvSpPr>
          <p:cNvPr id="520214" name="Text Box 22"/>
          <p:cNvSpPr txBox="1">
            <a:spLocks noChangeArrowheads="1"/>
          </p:cNvSpPr>
          <p:nvPr/>
        </p:nvSpPr>
        <p:spPr bwMode="auto">
          <a:xfrm>
            <a:off x="6324600" y="1143000"/>
            <a:ext cx="184150" cy="457200"/>
          </a:xfrm>
          <a:prstGeom prst="rect">
            <a:avLst/>
          </a:prstGeom>
          <a:noFill/>
          <a:ln w="9525">
            <a:noFill/>
            <a:miter lim="800000"/>
          </a:ln>
          <a:effectLst/>
        </p:spPr>
        <p:txBody>
          <a:bodyPr wrap="none">
            <a:spAutoFit/>
          </a:bodyPr>
          <a:lstStyle/>
          <a:p>
            <a:pPr>
              <a:defRPr/>
            </a:pPr>
            <a:endParaRPr lang="zh-CN" altLang="en-US">
              <a:effectLst>
                <a:outerShdw blurRad="38100" dist="38100" dir="2700000" algn="tl">
                  <a:srgbClr val="C0C0C0"/>
                </a:outerShdw>
              </a:effectLst>
            </a:endParaRPr>
          </a:p>
        </p:txBody>
      </p:sp>
      <p:sp>
        <p:nvSpPr>
          <p:cNvPr id="520215" name="Text Box 23"/>
          <p:cNvSpPr txBox="1">
            <a:spLocks noChangeArrowheads="1"/>
          </p:cNvSpPr>
          <p:nvPr/>
        </p:nvSpPr>
        <p:spPr bwMode="auto">
          <a:xfrm>
            <a:off x="2590800" y="1143000"/>
            <a:ext cx="1295400" cy="304800"/>
          </a:xfrm>
          <a:prstGeom prst="rect">
            <a:avLst/>
          </a:prstGeom>
          <a:noFill/>
          <a:ln w="9525">
            <a:noFill/>
            <a:miter lim="800000"/>
          </a:ln>
          <a:effectLst/>
        </p:spPr>
        <p:txBody>
          <a:bodyPr>
            <a:spAutoFit/>
          </a:bodyPr>
          <a:lstStyle/>
          <a:p>
            <a:pPr>
              <a:spcBef>
                <a:spcPct val="50000"/>
              </a:spcBef>
              <a:defRPr/>
            </a:pPr>
            <a:r>
              <a:rPr lang="en-US" altLang="zh-CN" sz="1400" dirty="0" err="1">
                <a:effectLst>
                  <a:outerShdw blurRad="38100" dist="38100" dir="2700000" algn="tl">
                    <a:srgbClr val="C0C0C0"/>
                  </a:outerShdw>
                </a:effectLst>
              </a:rPr>
              <a:t>PlogP</a:t>
            </a:r>
            <a:endParaRPr lang="en-US" altLang="zh-CN" sz="1400" dirty="0">
              <a:effectLst>
                <a:outerShdw blurRad="38100" dist="38100" dir="2700000" algn="tl">
                  <a:srgbClr val="C0C0C0"/>
                </a:outerShdw>
              </a:effectLst>
            </a:endParaRPr>
          </a:p>
        </p:txBody>
      </p:sp>
      <p:sp>
        <p:nvSpPr>
          <p:cNvPr id="520216" name="Text Box 24"/>
          <p:cNvSpPr txBox="1">
            <a:spLocks noChangeArrowheads="1"/>
          </p:cNvSpPr>
          <p:nvPr/>
        </p:nvSpPr>
        <p:spPr bwMode="auto">
          <a:xfrm>
            <a:off x="4267200" y="1143000"/>
            <a:ext cx="1295400" cy="304800"/>
          </a:xfrm>
          <a:prstGeom prst="rect">
            <a:avLst/>
          </a:prstGeom>
          <a:noFill/>
          <a:ln w="9525">
            <a:noFill/>
            <a:miter lim="800000"/>
          </a:ln>
          <a:effectLst/>
        </p:spPr>
        <p:txBody>
          <a:bodyPr>
            <a:spAutoFit/>
          </a:bodyPr>
          <a:lstStyle/>
          <a:p>
            <a:pPr>
              <a:spcBef>
                <a:spcPct val="50000"/>
              </a:spcBef>
              <a:defRPr/>
            </a:pPr>
            <a:r>
              <a:rPr lang="en-US" altLang="zh-CN" sz="1400" dirty="0">
                <a:effectLst>
                  <a:outerShdw blurRad="38100" dist="38100" dir="2700000" algn="tl">
                    <a:srgbClr val="C0C0C0"/>
                  </a:outerShdw>
                </a:effectLst>
              </a:rPr>
              <a:t>MMGP</a:t>
            </a:r>
            <a:endParaRPr lang="en-US" altLang="zh-CN" sz="1400" dirty="0">
              <a:effectLst>
                <a:outerShdw blurRad="38100" dist="38100" dir="2700000" algn="tl">
                  <a:srgbClr val="C0C0C0"/>
                </a:outerShdw>
              </a:effectLst>
            </a:endParaRPr>
          </a:p>
        </p:txBody>
      </p:sp>
      <p:sp>
        <p:nvSpPr>
          <p:cNvPr id="520217" name="Text Box 25"/>
          <p:cNvSpPr txBox="1">
            <a:spLocks noChangeArrowheads="1"/>
          </p:cNvSpPr>
          <p:nvPr/>
        </p:nvSpPr>
        <p:spPr bwMode="auto">
          <a:xfrm>
            <a:off x="5867400" y="1143000"/>
            <a:ext cx="1295400" cy="304800"/>
          </a:xfrm>
          <a:prstGeom prst="rect">
            <a:avLst/>
          </a:prstGeom>
          <a:noFill/>
          <a:ln w="9525">
            <a:noFill/>
            <a:miter lim="800000"/>
          </a:ln>
          <a:effectLst/>
        </p:spPr>
        <p:txBody>
          <a:bodyPr>
            <a:spAutoFit/>
          </a:bodyPr>
          <a:lstStyle/>
          <a:p>
            <a:pPr>
              <a:spcBef>
                <a:spcPct val="50000"/>
              </a:spcBef>
              <a:defRPr/>
            </a:pPr>
            <a:r>
              <a:rPr lang="en-US" altLang="zh-CN" sz="1400" dirty="0" err="1">
                <a:effectLst>
                  <a:outerShdw blurRad="38100" dist="38100" dir="2700000" algn="tl">
                    <a:srgbClr val="C0C0C0"/>
                  </a:outerShdw>
                </a:effectLst>
              </a:rPr>
              <a:t>mPlogP</a:t>
            </a:r>
            <a:endParaRPr lang="en-US" altLang="zh-CN" sz="1400" dirty="0">
              <a:effectLst>
                <a:outerShdw blurRad="38100" dist="38100" dir="2700000" algn="tl">
                  <a:srgbClr val="C0C0C0"/>
                </a:outerShdw>
              </a:effectLst>
            </a:endParaRPr>
          </a:p>
        </p:txBody>
      </p:sp>
      <p:sp>
        <p:nvSpPr>
          <p:cNvPr id="520219" name="Text Box 27"/>
          <p:cNvSpPr txBox="1">
            <a:spLocks noChangeArrowheads="1"/>
          </p:cNvSpPr>
          <p:nvPr/>
        </p:nvSpPr>
        <p:spPr bwMode="auto">
          <a:xfrm>
            <a:off x="914400" y="18288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体系结构</a:t>
            </a:r>
            <a:endParaRPr lang="zh-CN" altLang="en-US" sz="1600">
              <a:effectLst>
                <a:outerShdw blurRad="38100" dist="38100" dir="2700000" algn="tl">
                  <a:srgbClr val="C0C0C0"/>
                </a:outerShdw>
              </a:effectLst>
            </a:endParaRPr>
          </a:p>
        </p:txBody>
      </p:sp>
      <p:sp>
        <p:nvSpPr>
          <p:cNvPr id="520220" name="Text Box 28"/>
          <p:cNvSpPr txBox="1">
            <a:spLocks noChangeArrowheads="1"/>
          </p:cNvSpPr>
          <p:nvPr/>
        </p:nvSpPr>
        <p:spPr bwMode="auto">
          <a:xfrm>
            <a:off x="1066800" y="22860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计算模式</a:t>
            </a:r>
            <a:endParaRPr lang="zh-CN" altLang="en-US" sz="1600">
              <a:effectLst>
                <a:outerShdw blurRad="38100" dist="38100" dir="2700000" algn="tl">
                  <a:srgbClr val="C0C0C0"/>
                </a:outerShdw>
              </a:effectLst>
            </a:endParaRPr>
          </a:p>
        </p:txBody>
      </p:sp>
      <p:sp>
        <p:nvSpPr>
          <p:cNvPr id="520221" name="Text Box 29"/>
          <p:cNvSpPr txBox="1">
            <a:spLocks noChangeArrowheads="1"/>
          </p:cNvSpPr>
          <p:nvPr/>
        </p:nvSpPr>
        <p:spPr bwMode="auto">
          <a:xfrm>
            <a:off x="1066800" y="29718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同步方式</a:t>
            </a:r>
            <a:endParaRPr lang="zh-CN" altLang="en-US" sz="1600">
              <a:effectLst>
                <a:outerShdw blurRad="38100" dist="38100" dir="2700000" algn="tl">
                  <a:srgbClr val="C0C0C0"/>
                </a:outerShdw>
              </a:effectLst>
            </a:endParaRPr>
          </a:p>
        </p:txBody>
      </p:sp>
      <p:sp>
        <p:nvSpPr>
          <p:cNvPr id="520222" name="Text Box 30"/>
          <p:cNvSpPr txBox="1">
            <a:spLocks noChangeArrowheads="1"/>
          </p:cNvSpPr>
          <p:nvPr/>
        </p:nvSpPr>
        <p:spPr bwMode="auto">
          <a:xfrm>
            <a:off x="914400" y="38862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模型参数</a:t>
            </a:r>
            <a:endParaRPr lang="zh-CN" altLang="en-US" sz="1600">
              <a:effectLst>
                <a:outerShdw blurRad="38100" dist="38100" dir="2700000" algn="tl">
                  <a:srgbClr val="C0C0C0"/>
                </a:outerShdw>
              </a:effectLst>
            </a:endParaRPr>
          </a:p>
        </p:txBody>
      </p:sp>
      <p:sp>
        <p:nvSpPr>
          <p:cNvPr id="520223" name="Text Box 31"/>
          <p:cNvSpPr txBox="1">
            <a:spLocks noChangeArrowheads="1"/>
          </p:cNvSpPr>
          <p:nvPr/>
        </p:nvSpPr>
        <p:spPr bwMode="auto">
          <a:xfrm>
            <a:off x="2286000" y="4714875"/>
            <a:ext cx="1219200" cy="554038"/>
          </a:xfrm>
          <a:prstGeom prst="rect">
            <a:avLst/>
          </a:prstGeom>
          <a:noFill/>
          <a:ln w="9525">
            <a:noFill/>
            <a:miter lim="800000"/>
          </a:ln>
          <a:effectLst/>
        </p:spPr>
        <p:txBody>
          <a:bodyPr>
            <a:spAutoFit/>
          </a:bodyPr>
          <a:lstStyle/>
          <a:p>
            <a:pPr>
              <a:spcBef>
                <a:spcPct val="50000"/>
              </a:spcBef>
              <a:defRPr/>
            </a:pPr>
            <a:r>
              <a:rPr lang="zh-CN" altLang="en-US" sz="1200" dirty="0">
                <a:effectLst>
                  <a:outerShdw blurRad="38100" dist="38100" dir="2700000" algn="tl">
                    <a:srgbClr val="C0C0C0"/>
                  </a:outerShdw>
                </a:effectLst>
              </a:rPr>
              <a:t>中粒度/</a:t>
            </a:r>
            <a:endParaRPr lang="zh-CN" altLang="en-US" sz="1200" dirty="0">
              <a:effectLst>
                <a:outerShdw blurRad="38100" dist="38100" dir="2700000" algn="tl">
                  <a:srgbClr val="C0C0C0"/>
                </a:outerShdw>
              </a:effectLst>
            </a:endParaRPr>
          </a:p>
          <a:p>
            <a:pPr>
              <a:spcBef>
                <a:spcPct val="50000"/>
              </a:spcBef>
              <a:defRPr/>
            </a:pPr>
            <a:r>
              <a:rPr lang="zh-CN" altLang="en-US" sz="1200" dirty="0">
                <a:effectLst>
                  <a:outerShdw blurRad="38100" dist="38100" dir="2700000" algn="tl">
                    <a:srgbClr val="C0C0C0"/>
                  </a:outerShdw>
                </a:effectLst>
              </a:rPr>
              <a:t>大粒度</a:t>
            </a:r>
            <a:endParaRPr lang="zh-CN" altLang="en-US" sz="1200" dirty="0">
              <a:effectLst>
                <a:outerShdw blurRad="38100" dist="38100" dir="2700000" algn="tl">
                  <a:srgbClr val="C0C0C0"/>
                </a:outerShdw>
              </a:effectLst>
            </a:endParaRPr>
          </a:p>
        </p:txBody>
      </p:sp>
      <p:sp>
        <p:nvSpPr>
          <p:cNvPr id="520224" name="Text Box 32"/>
          <p:cNvSpPr txBox="1">
            <a:spLocks noChangeArrowheads="1"/>
          </p:cNvSpPr>
          <p:nvPr/>
        </p:nvSpPr>
        <p:spPr bwMode="auto">
          <a:xfrm>
            <a:off x="914400" y="52578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通信方式</a:t>
            </a:r>
            <a:endParaRPr lang="zh-CN" altLang="en-US" sz="1600">
              <a:effectLst>
                <a:outerShdw blurRad="38100" dist="38100" dir="2700000" algn="tl">
                  <a:srgbClr val="C0C0C0"/>
                </a:outerShdw>
              </a:effectLst>
            </a:endParaRPr>
          </a:p>
        </p:txBody>
      </p:sp>
      <p:sp>
        <p:nvSpPr>
          <p:cNvPr id="520225" name="Text Box 33"/>
          <p:cNvSpPr txBox="1">
            <a:spLocks noChangeArrowheads="1"/>
          </p:cNvSpPr>
          <p:nvPr/>
        </p:nvSpPr>
        <p:spPr bwMode="auto">
          <a:xfrm>
            <a:off x="609600" y="6096000"/>
            <a:ext cx="1600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编程地址空间</a:t>
            </a:r>
            <a:endParaRPr lang="zh-CN" altLang="en-US" sz="1600">
              <a:effectLst>
                <a:outerShdw blurRad="38100" dist="38100" dir="2700000" algn="tl">
                  <a:srgbClr val="C0C0C0"/>
                </a:outerShdw>
              </a:effectLst>
            </a:endParaRPr>
          </a:p>
        </p:txBody>
      </p:sp>
      <p:sp>
        <p:nvSpPr>
          <p:cNvPr id="520226" name="Text Box 34"/>
          <p:cNvSpPr txBox="1">
            <a:spLocks noChangeArrowheads="1"/>
          </p:cNvSpPr>
          <p:nvPr/>
        </p:nvSpPr>
        <p:spPr bwMode="auto">
          <a:xfrm>
            <a:off x="2438400" y="1752600"/>
            <a:ext cx="1295400" cy="336550"/>
          </a:xfrm>
          <a:prstGeom prst="rect">
            <a:avLst/>
          </a:prstGeom>
          <a:noFill/>
          <a:ln w="9525">
            <a:noFill/>
            <a:miter lim="800000"/>
          </a:ln>
          <a:effectLst/>
        </p:spPr>
        <p:txBody>
          <a:bodyPr>
            <a:spAutoFit/>
          </a:bodyPr>
          <a:lstStyle/>
          <a:p>
            <a:pPr>
              <a:spcBef>
                <a:spcPct val="50000"/>
              </a:spcBef>
              <a:defRPr/>
            </a:pPr>
            <a:r>
              <a:rPr lang="en-US" altLang="zh-CN" sz="1600" dirty="0">
                <a:effectLst>
                  <a:outerShdw blurRad="38100" dist="38100" dir="2700000" algn="tl">
                    <a:srgbClr val="C0C0C0"/>
                  </a:outerShdw>
                </a:effectLst>
              </a:rPr>
              <a:t>SIMD-DM</a:t>
            </a:r>
            <a:endParaRPr lang="en-US" altLang="zh-CN" sz="1600" dirty="0">
              <a:effectLst>
                <a:outerShdw blurRad="38100" dist="38100" dir="2700000" algn="tl">
                  <a:srgbClr val="C0C0C0"/>
                </a:outerShdw>
              </a:effectLst>
            </a:endParaRPr>
          </a:p>
        </p:txBody>
      </p:sp>
      <p:sp>
        <p:nvSpPr>
          <p:cNvPr id="520227" name="Text Box 35"/>
          <p:cNvSpPr txBox="1">
            <a:spLocks noChangeArrowheads="1"/>
          </p:cNvSpPr>
          <p:nvPr/>
        </p:nvSpPr>
        <p:spPr bwMode="auto">
          <a:xfrm>
            <a:off x="4191000" y="1752600"/>
            <a:ext cx="1295400" cy="336550"/>
          </a:xfrm>
          <a:prstGeom prst="rect">
            <a:avLst/>
          </a:prstGeom>
          <a:noFill/>
          <a:ln w="9525">
            <a:noFill/>
            <a:miter lim="800000"/>
          </a:ln>
          <a:effectLst/>
        </p:spPr>
        <p:txBody>
          <a:bodyPr>
            <a:spAutoFit/>
          </a:bodyPr>
          <a:lstStyle/>
          <a:p>
            <a:pPr>
              <a:spcBef>
                <a:spcPct val="50000"/>
              </a:spcBef>
              <a:defRPr/>
            </a:pPr>
            <a:r>
              <a:rPr lang="en-US" altLang="zh-CN" sz="1600" dirty="0">
                <a:effectLst>
                  <a:outerShdw blurRad="38100" dist="38100" dir="2700000" algn="tl">
                    <a:srgbClr val="C0C0C0"/>
                  </a:outerShdw>
                </a:effectLst>
              </a:rPr>
              <a:t>MIMD-DM</a:t>
            </a:r>
            <a:endParaRPr lang="en-US" altLang="zh-CN" sz="1600" dirty="0">
              <a:effectLst>
                <a:outerShdw blurRad="38100" dist="38100" dir="2700000" algn="tl">
                  <a:srgbClr val="C0C0C0"/>
                </a:outerShdw>
              </a:effectLst>
            </a:endParaRPr>
          </a:p>
        </p:txBody>
      </p:sp>
      <p:sp>
        <p:nvSpPr>
          <p:cNvPr id="520228" name="Text Box 36"/>
          <p:cNvSpPr txBox="1">
            <a:spLocks noChangeArrowheads="1"/>
          </p:cNvSpPr>
          <p:nvPr/>
        </p:nvSpPr>
        <p:spPr bwMode="auto">
          <a:xfrm>
            <a:off x="5867400" y="1752600"/>
            <a:ext cx="1295400" cy="336550"/>
          </a:xfrm>
          <a:prstGeom prst="rect">
            <a:avLst/>
          </a:prstGeom>
          <a:noFill/>
          <a:ln w="9525">
            <a:noFill/>
            <a:miter lim="800000"/>
          </a:ln>
          <a:effectLst/>
        </p:spPr>
        <p:txBody>
          <a:bodyPr>
            <a:spAutoFit/>
          </a:bodyPr>
          <a:lstStyle/>
          <a:p>
            <a:pPr>
              <a:spcBef>
                <a:spcPct val="50000"/>
              </a:spcBef>
              <a:defRPr/>
            </a:pPr>
            <a:r>
              <a:rPr lang="en-US" altLang="zh-CN" sz="1600">
                <a:effectLst>
                  <a:outerShdw blurRad="38100" dist="38100" dir="2700000" algn="tl">
                    <a:srgbClr val="C0C0C0"/>
                  </a:outerShdw>
                </a:effectLst>
              </a:rPr>
              <a:t>MIMD-DM</a:t>
            </a:r>
            <a:endParaRPr lang="en-US" altLang="zh-CN" sz="1600">
              <a:effectLst>
                <a:outerShdw blurRad="38100" dist="38100" dir="2700000" algn="tl">
                  <a:srgbClr val="C0C0C0"/>
                </a:outerShdw>
              </a:effectLst>
            </a:endParaRPr>
          </a:p>
        </p:txBody>
      </p:sp>
      <p:sp>
        <p:nvSpPr>
          <p:cNvPr id="520230" name="Text Box 38"/>
          <p:cNvSpPr txBox="1">
            <a:spLocks noChangeArrowheads="1"/>
          </p:cNvSpPr>
          <p:nvPr/>
        </p:nvSpPr>
        <p:spPr bwMode="auto">
          <a:xfrm>
            <a:off x="4214813" y="2357438"/>
            <a:ext cx="1219200" cy="33655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异步计算</a:t>
            </a:r>
            <a:endParaRPr lang="zh-CN" altLang="en-US" sz="1600" dirty="0">
              <a:effectLst>
                <a:outerShdw blurRad="38100" dist="38100" dir="2700000" algn="tl">
                  <a:srgbClr val="C0C0C0"/>
                </a:outerShdw>
              </a:effectLst>
            </a:endParaRPr>
          </a:p>
        </p:txBody>
      </p:sp>
      <p:sp>
        <p:nvSpPr>
          <p:cNvPr id="520231" name="Text Box 39"/>
          <p:cNvSpPr txBox="1">
            <a:spLocks noChangeArrowheads="1"/>
          </p:cNvSpPr>
          <p:nvPr/>
        </p:nvSpPr>
        <p:spPr bwMode="auto">
          <a:xfrm>
            <a:off x="5791200" y="24384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异步计算</a:t>
            </a:r>
            <a:endParaRPr lang="zh-CN" altLang="en-US" sz="1600">
              <a:effectLst>
                <a:outerShdw blurRad="38100" dist="38100" dir="2700000" algn="tl">
                  <a:srgbClr val="C0C0C0"/>
                </a:outerShdw>
              </a:effectLst>
            </a:endParaRPr>
          </a:p>
        </p:txBody>
      </p:sp>
      <p:sp>
        <p:nvSpPr>
          <p:cNvPr id="520233" name="Text Box 41"/>
          <p:cNvSpPr txBox="1">
            <a:spLocks noChangeArrowheads="1"/>
          </p:cNvSpPr>
          <p:nvPr/>
        </p:nvSpPr>
        <p:spPr bwMode="auto">
          <a:xfrm>
            <a:off x="2286000" y="2362200"/>
            <a:ext cx="1219200" cy="33655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异步计算</a:t>
            </a:r>
            <a:endParaRPr lang="zh-CN" altLang="en-US" sz="1600" dirty="0">
              <a:effectLst>
                <a:outerShdw blurRad="38100" dist="38100" dir="2700000" algn="tl">
                  <a:srgbClr val="C0C0C0"/>
                </a:outerShdw>
              </a:effectLst>
            </a:endParaRPr>
          </a:p>
        </p:txBody>
      </p:sp>
      <p:sp>
        <p:nvSpPr>
          <p:cNvPr id="520235" name="Text Box 43"/>
          <p:cNvSpPr txBox="1">
            <a:spLocks noChangeArrowheads="1"/>
          </p:cNvSpPr>
          <p:nvPr/>
        </p:nvSpPr>
        <p:spPr bwMode="auto">
          <a:xfrm>
            <a:off x="4191000" y="3000375"/>
            <a:ext cx="1219200" cy="33655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隐式同步</a:t>
            </a:r>
            <a:endParaRPr lang="zh-CN" altLang="en-US" sz="1600" dirty="0">
              <a:effectLst>
                <a:outerShdw blurRad="38100" dist="38100" dir="2700000" algn="tl">
                  <a:srgbClr val="C0C0C0"/>
                </a:outerShdw>
              </a:effectLst>
            </a:endParaRPr>
          </a:p>
        </p:txBody>
      </p:sp>
      <p:sp>
        <p:nvSpPr>
          <p:cNvPr id="520236" name="Text Box 44"/>
          <p:cNvSpPr txBox="1">
            <a:spLocks noChangeArrowheads="1"/>
          </p:cNvSpPr>
          <p:nvPr/>
        </p:nvSpPr>
        <p:spPr bwMode="auto">
          <a:xfrm>
            <a:off x="6019800" y="2971800"/>
            <a:ext cx="1219200" cy="33655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隐式同步</a:t>
            </a:r>
            <a:endParaRPr lang="zh-CN" altLang="en-US" sz="1600" dirty="0">
              <a:effectLst>
                <a:outerShdw blurRad="38100" dist="38100" dir="2700000" algn="tl">
                  <a:srgbClr val="C0C0C0"/>
                </a:outerShdw>
              </a:effectLst>
            </a:endParaRPr>
          </a:p>
        </p:txBody>
      </p:sp>
      <p:sp>
        <p:nvSpPr>
          <p:cNvPr id="520239" name="Text Box 47"/>
          <p:cNvSpPr txBox="1">
            <a:spLocks noChangeArrowheads="1"/>
          </p:cNvSpPr>
          <p:nvPr/>
        </p:nvSpPr>
        <p:spPr bwMode="auto">
          <a:xfrm>
            <a:off x="2286000" y="3500438"/>
            <a:ext cx="1493838" cy="1519237"/>
          </a:xfrm>
          <a:prstGeom prst="rect">
            <a:avLst/>
          </a:prstGeom>
          <a:noFill/>
          <a:ln w="9525">
            <a:noFill/>
            <a:miter lim="800000"/>
          </a:ln>
          <a:effectLst/>
        </p:spPr>
        <p:txBody>
          <a:bodyPr>
            <a:spAutoFit/>
          </a:bodyPr>
          <a:lstStyle/>
          <a:p>
            <a:pPr>
              <a:defRPr/>
            </a:pPr>
            <a:r>
              <a:rPr lang="en-US" altLang="zh-CN" sz="900" dirty="0"/>
              <a:t>L</a:t>
            </a:r>
            <a:r>
              <a:rPr lang="zh-CN" altLang="en-US" sz="900" dirty="0"/>
              <a:t>，</a:t>
            </a:r>
            <a:r>
              <a:rPr lang="en-US" altLang="zh-CN" sz="900" i="1" dirty="0"/>
              <a:t> </a:t>
            </a:r>
            <a:r>
              <a:rPr lang="en-US" altLang="zh-CN" sz="900" i="1" dirty="0" err="1"/>
              <a:t>os</a:t>
            </a:r>
            <a:r>
              <a:rPr lang="en-US" altLang="zh-CN" sz="900" i="1" dirty="0"/>
              <a:t>(m)</a:t>
            </a:r>
            <a:r>
              <a:rPr lang="zh-CN" altLang="en-US" sz="900" i="1" dirty="0"/>
              <a:t>，</a:t>
            </a:r>
            <a:r>
              <a:rPr lang="en-US" altLang="zh-CN" sz="900" i="1" dirty="0"/>
              <a:t> or(m) g(m)</a:t>
            </a:r>
            <a:r>
              <a:rPr lang="zh-CN" altLang="en-US" sz="900" i="1" dirty="0"/>
              <a:t>，</a:t>
            </a:r>
            <a:r>
              <a:rPr lang="en-US" altLang="zh-CN" sz="900" i="1" dirty="0"/>
              <a:t>p</a:t>
            </a:r>
            <a:r>
              <a:rPr lang="zh-CN" altLang="en-US" sz="900" i="1" dirty="0"/>
              <a:t>，</a:t>
            </a:r>
            <a:endParaRPr lang="en-US" altLang="zh-CN" sz="900" i="1" dirty="0"/>
          </a:p>
          <a:p>
            <a:pPr>
              <a:defRPr/>
            </a:pPr>
            <a:r>
              <a:rPr lang="en-US" altLang="zh-CN" sz="900" dirty="0"/>
              <a:t> L</a:t>
            </a:r>
            <a:r>
              <a:rPr lang="zh-CN" altLang="en-US" sz="900" dirty="0"/>
              <a:t>，</a:t>
            </a:r>
            <a:r>
              <a:rPr lang="en-US" altLang="zh-CN" sz="900" i="1" dirty="0"/>
              <a:t> </a:t>
            </a:r>
            <a:r>
              <a:rPr lang="zh-CN" altLang="en-US" sz="900" dirty="0"/>
              <a:t>表示点对点的通信延迟</a:t>
            </a:r>
            <a:r>
              <a:rPr lang="en-US" altLang="zh-CN" sz="900" i="1" dirty="0" err="1"/>
              <a:t>o</a:t>
            </a:r>
            <a:r>
              <a:rPr lang="en-US" altLang="zh-CN" sz="800" i="1" dirty="0" err="1"/>
              <a:t>s</a:t>
            </a:r>
            <a:r>
              <a:rPr lang="en-US" altLang="zh-CN" sz="900" i="1" dirty="0"/>
              <a:t>(m)</a:t>
            </a:r>
            <a:r>
              <a:rPr lang="zh-CN" altLang="en-US" sz="900" i="1" dirty="0"/>
              <a:t>接受者开销（</a:t>
            </a:r>
            <a:r>
              <a:rPr lang="en-US" altLang="zh-CN" sz="900" i="1" dirty="0"/>
              <a:t>m</a:t>
            </a:r>
            <a:r>
              <a:rPr lang="zh-CN" altLang="en-US" sz="900" i="1" dirty="0"/>
              <a:t>表示信息的大小）</a:t>
            </a:r>
            <a:endParaRPr lang="en-US" altLang="zh-CN" sz="900" i="1" dirty="0"/>
          </a:p>
          <a:p>
            <a:pPr>
              <a:defRPr/>
            </a:pPr>
            <a:r>
              <a:rPr lang="en-US" altLang="zh-CN" sz="900" i="1" dirty="0"/>
              <a:t>or(m)</a:t>
            </a:r>
            <a:r>
              <a:rPr lang="zh-CN" altLang="en-US" sz="900" i="1" dirty="0"/>
              <a:t>发送者的开销</a:t>
            </a:r>
            <a:endParaRPr lang="en-US" altLang="zh-CN" sz="900" i="1" dirty="0"/>
          </a:p>
          <a:p>
            <a:pPr>
              <a:defRPr/>
            </a:pPr>
            <a:r>
              <a:rPr lang="en-US" altLang="zh-CN" sz="900" i="1" dirty="0"/>
              <a:t>g(m)</a:t>
            </a:r>
            <a:r>
              <a:rPr lang="zh-CN" altLang="en-US" sz="900" i="1" dirty="0"/>
              <a:t>每个信息之间的间隔</a:t>
            </a:r>
            <a:endParaRPr lang="en-US" altLang="zh-CN" sz="900" i="1" dirty="0"/>
          </a:p>
          <a:p>
            <a:pPr>
              <a:defRPr/>
            </a:pPr>
            <a:r>
              <a:rPr lang="en-US" altLang="zh-CN" sz="900" i="1" dirty="0"/>
              <a:t>P</a:t>
            </a:r>
            <a:r>
              <a:rPr lang="zh-CN" altLang="en-US" sz="900" i="1" dirty="0"/>
              <a:t>表示通信中的节点数</a:t>
            </a:r>
            <a:endParaRPr lang="en-US" altLang="zh-CN" sz="900" dirty="0"/>
          </a:p>
          <a:p>
            <a:pPr>
              <a:spcBef>
                <a:spcPct val="50000"/>
              </a:spcBef>
              <a:defRPr/>
            </a:pPr>
            <a:r>
              <a:rPr lang="zh-CN" altLang="en-US" sz="900" dirty="0">
                <a:effectLst>
                  <a:outerShdw blurRad="38100" dist="38100" dir="2700000" algn="tl">
                    <a:srgbClr val="C0C0C0"/>
                  </a:outerShdw>
                </a:effectLst>
              </a:rPr>
              <a:t>）</a:t>
            </a:r>
            <a:endParaRPr lang="zh-CN" altLang="en-US" sz="900" dirty="0">
              <a:effectLst>
                <a:outerShdw blurRad="38100" dist="38100" dir="2700000" algn="tl">
                  <a:srgbClr val="C0C0C0"/>
                </a:outerShdw>
              </a:effectLst>
            </a:endParaRPr>
          </a:p>
        </p:txBody>
      </p:sp>
      <p:sp>
        <p:nvSpPr>
          <p:cNvPr id="520243" name="Text Box 51"/>
          <p:cNvSpPr txBox="1">
            <a:spLocks noChangeArrowheads="1"/>
          </p:cNvSpPr>
          <p:nvPr/>
        </p:nvSpPr>
        <p:spPr bwMode="auto">
          <a:xfrm>
            <a:off x="990600" y="4724400"/>
            <a:ext cx="1219200" cy="336550"/>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计算粒度</a:t>
            </a:r>
            <a:endParaRPr lang="zh-CN" altLang="en-US" sz="1600">
              <a:effectLst>
                <a:outerShdw blurRad="38100" dist="38100" dir="2700000" algn="tl">
                  <a:srgbClr val="C0C0C0"/>
                </a:outerShdw>
              </a:effectLst>
            </a:endParaRPr>
          </a:p>
        </p:txBody>
      </p:sp>
      <p:sp>
        <p:nvSpPr>
          <p:cNvPr id="520244" name="Text Box 52"/>
          <p:cNvSpPr txBox="1">
            <a:spLocks noChangeArrowheads="1"/>
          </p:cNvSpPr>
          <p:nvPr/>
        </p:nvSpPr>
        <p:spPr bwMode="auto">
          <a:xfrm>
            <a:off x="4114800" y="4714875"/>
            <a:ext cx="1219200" cy="554038"/>
          </a:xfrm>
          <a:prstGeom prst="rect">
            <a:avLst/>
          </a:prstGeom>
          <a:noFill/>
          <a:ln w="9525">
            <a:noFill/>
            <a:miter lim="800000"/>
          </a:ln>
          <a:effectLst/>
        </p:spPr>
        <p:txBody>
          <a:bodyPr>
            <a:spAutoFit/>
          </a:bodyPr>
          <a:lstStyle/>
          <a:p>
            <a:pPr>
              <a:spcBef>
                <a:spcPct val="50000"/>
              </a:spcBef>
              <a:defRPr/>
            </a:pPr>
            <a:r>
              <a:rPr lang="zh-CN" altLang="en-US" sz="1200" dirty="0">
                <a:effectLst>
                  <a:outerShdw blurRad="38100" dist="38100" dir="2700000" algn="tl">
                    <a:srgbClr val="C0C0C0"/>
                  </a:outerShdw>
                </a:effectLst>
              </a:rPr>
              <a:t>中粒度/</a:t>
            </a:r>
            <a:endParaRPr lang="zh-CN" altLang="en-US" sz="1200" dirty="0">
              <a:effectLst>
                <a:outerShdw blurRad="38100" dist="38100" dir="2700000" algn="tl">
                  <a:srgbClr val="C0C0C0"/>
                </a:outerShdw>
              </a:effectLst>
            </a:endParaRPr>
          </a:p>
          <a:p>
            <a:pPr>
              <a:spcBef>
                <a:spcPct val="50000"/>
              </a:spcBef>
              <a:defRPr/>
            </a:pPr>
            <a:r>
              <a:rPr lang="zh-CN" altLang="en-US" sz="1200" dirty="0">
                <a:effectLst>
                  <a:outerShdw blurRad="38100" dist="38100" dir="2700000" algn="tl">
                    <a:srgbClr val="C0C0C0"/>
                  </a:outerShdw>
                </a:effectLst>
              </a:rPr>
              <a:t>大粒度</a:t>
            </a:r>
            <a:endParaRPr lang="zh-CN" altLang="en-US" sz="1200" dirty="0">
              <a:effectLst>
                <a:outerShdw blurRad="38100" dist="38100" dir="2700000" algn="tl">
                  <a:srgbClr val="C0C0C0"/>
                </a:outerShdw>
              </a:effectLst>
            </a:endParaRPr>
          </a:p>
        </p:txBody>
      </p:sp>
      <p:sp>
        <p:nvSpPr>
          <p:cNvPr id="520245" name="Text Box 53"/>
          <p:cNvSpPr txBox="1">
            <a:spLocks noChangeArrowheads="1"/>
          </p:cNvSpPr>
          <p:nvPr/>
        </p:nvSpPr>
        <p:spPr bwMode="auto">
          <a:xfrm>
            <a:off x="5943600" y="4724400"/>
            <a:ext cx="1219200" cy="915988"/>
          </a:xfrm>
          <a:prstGeom prst="rect">
            <a:avLst/>
          </a:prstGeom>
          <a:noFill/>
          <a:ln w="9525">
            <a:noFill/>
            <a:miter lim="800000"/>
          </a:ln>
          <a:effectLst/>
        </p:spPr>
        <p:txBody>
          <a:bodyPr>
            <a:spAutoFit/>
          </a:bodyPr>
          <a:lstStyle/>
          <a:p>
            <a:pPr>
              <a:spcBef>
                <a:spcPct val="50000"/>
              </a:spcBef>
              <a:defRPr/>
            </a:pPr>
            <a:r>
              <a:rPr lang="zh-CN" altLang="en-US" sz="1200">
                <a:effectLst>
                  <a:outerShdw blurRad="38100" dist="38100" dir="2700000" algn="tl">
                    <a:srgbClr val="C0C0C0"/>
                  </a:outerShdw>
                </a:effectLst>
              </a:rPr>
              <a:t>中粒度/</a:t>
            </a:r>
            <a:endParaRPr lang="zh-CN" altLang="en-US" sz="1200">
              <a:effectLst>
                <a:outerShdw blurRad="38100" dist="38100" dir="2700000" algn="tl">
                  <a:srgbClr val="C0C0C0"/>
                </a:outerShdw>
              </a:effectLst>
            </a:endParaRPr>
          </a:p>
          <a:p>
            <a:pPr>
              <a:spcBef>
                <a:spcPct val="50000"/>
              </a:spcBef>
              <a:defRPr/>
            </a:pPr>
            <a:r>
              <a:rPr lang="zh-CN" altLang="en-US" sz="1200">
                <a:effectLst>
                  <a:outerShdw blurRad="38100" dist="38100" dir="2700000" algn="tl">
                    <a:srgbClr val="C0C0C0"/>
                  </a:outerShdw>
                </a:effectLst>
              </a:rPr>
              <a:t>大粒度</a:t>
            </a:r>
            <a:endParaRPr lang="zh-CN" altLang="en-US" sz="1200">
              <a:effectLst>
                <a:outerShdw blurRad="38100" dist="38100" dir="2700000" algn="tl">
                  <a:srgbClr val="C0C0C0"/>
                </a:outerShdw>
              </a:effectLst>
            </a:endParaRPr>
          </a:p>
          <a:p>
            <a:pPr>
              <a:spcBef>
                <a:spcPct val="50000"/>
              </a:spcBef>
              <a:defRPr/>
            </a:pPr>
            <a:endParaRPr lang="zh-CN" altLang="en-US" sz="1600">
              <a:effectLst>
                <a:outerShdw blurRad="38100" dist="38100" dir="2700000" algn="tl">
                  <a:srgbClr val="C0C0C0"/>
                </a:outerShdw>
              </a:effectLst>
            </a:endParaRPr>
          </a:p>
        </p:txBody>
      </p:sp>
      <p:sp>
        <p:nvSpPr>
          <p:cNvPr id="520247" name="Text Box 55"/>
          <p:cNvSpPr txBox="1">
            <a:spLocks noChangeArrowheads="1"/>
          </p:cNvSpPr>
          <p:nvPr/>
        </p:nvSpPr>
        <p:spPr bwMode="auto">
          <a:xfrm>
            <a:off x="5943600" y="5257800"/>
            <a:ext cx="1219200" cy="581025"/>
          </a:xfrm>
          <a:prstGeom prst="rect">
            <a:avLst/>
          </a:prstGeom>
          <a:noFill/>
          <a:ln w="9525">
            <a:noFill/>
            <a:miter lim="800000"/>
          </a:ln>
          <a:effectLst/>
        </p:spPr>
        <p:txBody>
          <a:bodyPr>
            <a:spAutoFit/>
          </a:bodyPr>
          <a:lstStyle/>
          <a:p>
            <a:pPr>
              <a:spcBef>
                <a:spcPct val="50000"/>
              </a:spcBef>
              <a:defRPr/>
            </a:pPr>
            <a:r>
              <a:rPr lang="zh-CN" altLang="en-US" sz="1600">
                <a:effectLst>
                  <a:outerShdw blurRad="38100" dist="38100" dir="2700000" algn="tl">
                    <a:srgbClr val="C0C0C0"/>
                  </a:outerShdw>
                </a:effectLst>
              </a:rPr>
              <a:t>发送/接收消息</a:t>
            </a:r>
            <a:endParaRPr lang="zh-CN" altLang="en-US" sz="1600">
              <a:effectLst>
                <a:outerShdw blurRad="38100" dist="38100" dir="2700000" algn="tl">
                  <a:srgbClr val="C0C0C0"/>
                </a:outerShdw>
              </a:effectLst>
            </a:endParaRPr>
          </a:p>
        </p:txBody>
      </p:sp>
      <p:sp>
        <p:nvSpPr>
          <p:cNvPr id="520248" name="Text Box 56"/>
          <p:cNvSpPr txBox="1">
            <a:spLocks noChangeArrowheads="1"/>
          </p:cNvSpPr>
          <p:nvPr/>
        </p:nvSpPr>
        <p:spPr bwMode="auto">
          <a:xfrm>
            <a:off x="2362200" y="5181600"/>
            <a:ext cx="1219200" cy="58420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发送/接受信息</a:t>
            </a:r>
            <a:endParaRPr lang="zh-CN" altLang="en-US" sz="1600" dirty="0">
              <a:effectLst>
                <a:outerShdw blurRad="38100" dist="38100" dir="2700000" algn="tl">
                  <a:srgbClr val="C0C0C0"/>
                </a:outerShdw>
              </a:effectLst>
            </a:endParaRPr>
          </a:p>
        </p:txBody>
      </p:sp>
      <p:sp>
        <p:nvSpPr>
          <p:cNvPr id="520249" name="Text Box 57"/>
          <p:cNvSpPr txBox="1">
            <a:spLocks noChangeArrowheads="1"/>
          </p:cNvSpPr>
          <p:nvPr/>
        </p:nvSpPr>
        <p:spPr bwMode="auto">
          <a:xfrm>
            <a:off x="4267200" y="5214938"/>
            <a:ext cx="1219200" cy="708025"/>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发送/</a:t>
            </a:r>
            <a:endParaRPr lang="zh-CN" altLang="en-US" sz="1600" dirty="0">
              <a:effectLst>
                <a:outerShdw blurRad="38100" dist="38100" dir="2700000" algn="tl">
                  <a:srgbClr val="C0C0C0"/>
                </a:outerShdw>
              </a:effectLst>
            </a:endParaRPr>
          </a:p>
          <a:p>
            <a:pPr>
              <a:spcBef>
                <a:spcPct val="50000"/>
              </a:spcBef>
              <a:defRPr/>
            </a:pPr>
            <a:r>
              <a:rPr lang="zh-CN" altLang="en-US" sz="1600" dirty="0">
                <a:effectLst>
                  <a:outerShdw blurRad="38100" dist="38100" dir="2700000" algn="tl">
                    <a:srgbClr val="C0C0C0"/>
                  </a:outerShdw>
                </a:effectLst>
              </a:rPr>
              <a:t>接受信息</a:t>
            </a:r>
            <a:endParaRPr lang="zh-CN" altLang="en-US" sz="1600" dirty="0">
              <a:effectLst>
                <a:outerShdw blurRad="38100" dist="38100" dir="2700000" algn="tl">
                  <a:srgbClr val="C0C0C0"/>
                </a:outerShdw>
              </a:effectLst>
            </a:endParaRPr>
          </a:p>
        </p:txBody>
      </p:sp>
      <p:sp>
        <p:nvSpPr>
          <p:cNvPr id="520251" name="Text Box 59"/>
          <p:cNvSpPr txBox="1">
            <a:spLocks noChangeArrowheads="1"/>
          </p:cNvSpPr>
          <p:nvPr/>
        </p:nvSpPr>
        <p:spPr bwMode="auto">
          <a:xfrm>
            <a:off x="2362200" y="6000750"/>
            <a:ext cx="1600200" cy="58420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单地址、多地址空间</a:t>
            </a:r>
            <a:endParaRPr lang="zh-CN" altLang="en-US" sz="1600" dirty="0">
              <a:effectLst>
                <a:outerShdw blurRad="38100" dist="38100" dir="2700000" algn="tl">
                  <a:srgbClr val="C0C0C0"/>
                </a:outerShdw>
              </a:effectLst>
            </a:endParaRPr>
          </a:p>
        </p:txBody>
      </p:sp>
      <p:sp>
        <p:nvSpPr>
          <p:cNvPr id="520252" name="Text Box 60"/>
          <p:cNvSpPr txBox="1">
            <a:spLocks noChangeArrowheads="1"/>
          </p:cNvSpPr>
          <p:nvPr/>
        </p:nvSpPr>
        <p:spPr bwMode="auto">
          <a:xfrm>
            <a:off x="4114800" y="6072188"/>
            <a:ext cx="1600200" cy="58420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单地址</a:t>
            </a:r>
            <a:r>
              <a:rPr lang="en-US" altLang="zh-CN" sz="1600" dirty="0">
                <a:effectLst>
                  <a:outerShdw blurRad="38100" dist="38100" dir="2700000" algn="tl">
                    <a:srgbClr val="C0C0C0"/>
                  </a:outerShdw>
                </a:effectLst>
              </a:rPr>
              <a:t>/</a:t>
            </a:r>
            <a:r>
              <a:rPr lang="zh-CN" altLang="en-US" sz="1600" dirty="0">
                <a:effectLst>
                  <a:outerShdw blurRad="38100" dist="38100" dir="2700000" algn="tl">
                    <a:srgbClr val="C0C0C0"/>
                  </a:outerShdw>
                </a:effectLst>
              </a:rPr>
              <a:t>多地址空间</a:t>
            </a:r>
            <a:endParaRPr lang="zh-CN" altLang="en-US" sz="1600" dirty="0">
              <a:effectLst>
                <a:outerShdw blurRad="38100" dist="38100" dir="2700000" algn="tl">
                  <a:srgbClr val="C0C0C0"/>
                </a:outerShdw>
              </a:effectLst>
            </a:endParaRPr>
          </a:p>
        </p:txBody>
      </p:sp>
      <p:sp>
        <p:nvSpPr>
          <p:cNvPr id="520253" name="Text Box 61"/>
          <p:cNvSpPr txBox="1">
            <a:spLocks noChangeArrowheads="1"/>
          </p:cNvSpPr>
          <p:nvPr/>
        </p:nvSpPr>
        <p:spPr bwMode="auto">
          <a:xfrm>
            <a:off x="5715000" y="5867400"/>
            <a:ext cx="1600200" cy="703263"/>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单地址/多</a:t>
            </a:r>
            <a:endParaRPr lang="zh-CN" altLang="en-US" sz="1600" dirty="0">
              <a:effectLst>
                <a:outerShdw blurRad="38100" dist="38100" dir="2700000" algn="tl">
                  <a:srgbClr val="C0C0C0"/>
                </a:outerShdw>
              </a:effectLst>
            </a:endParaRPr>
          </a:p>
          <a:p>
            <a:pPr>
              <a:spcBef>
                <a:spcPct val="50000"/>
              </a:spcBef>
              <a:defRPr/>
            </a:pPr>
            <a:r>
              <a:rPr lang="zh-CN" altLang="en-US" sz="1600" dirty="0">
                <a:effectLst>
                  <a:outerShdw blurRad="38100" dist="38100" dir="2700000" algn="tl">
                    <a:srgbClr val="C0C0C0"/>
                  </a:outerShdw>
                </a:effectLst>
              </a:rPr>
              <a:t>地址空间</a:t>
            </a:r>
            <a:endParaRPr lang="zh-CN" altLang="en-US" sz="1600" dirty="0">
              <a:effectLst>
                <a:outerShdw blurRad="38100" dist="38100" dir="2700000" algn="tl">
                  <a:srgbClr val="C0C0C0"/>
                </a:outerShdw>
              </a:effectLst>
            </a:endParaRPr>
          </a:p>
        </p:txBody>
      </p:sp>
      <p:sp>
        <p:nvSpPr>
          <p:cNvPr id="61" name="Text Box 45"/>
          <p:cNvSpPr txBox="1">
            <a:spLocks noChangeArrowheads="1"/>
          </p:cNvSpPr>
          <p:nvPr/>
        </p:nvSpPr>
        <p:spPr bwMode="auto">
          <a:xfrm>
            <a:off x="2500313" y="3000375"/>
            <a:ext cx="1219200" cy="336550"/>
          </a:xfrm>
          <a:prstGeom prst="rect">
            <a:avLst/>
          </a:prstGeom>
          <a:noFill/>
          <a:ln w="9525">
            <a:noFill/>
            <a:miter lim="800000"/>
          </a:ln>
          <a:effectLst/>
        </p:spPr>
        <p:txBody>
          <a:bodyPr>
            <a:spAutoFit/>
          </a:bodyPr>
          <a:lstStyle/>
          <a:p>
            <a:pPr>
              <a:spcBef>
                <a:spcPct val="50000"/>
              </a:spcBef>
              <a:defRPr/>
            </a:pPr>
            <a:r>
              <a:rPr lang="zh-CN" altLang="en-US" sz="1600" dirty="0">
                <a:effectLst>
                  <a:outerShdw blurRad="38100" dist="38100" dir="2700000" algn="tl">
                    <a:srgbClr val="C0C0C0"/>
                  </a:outerShdw>
                </a:effectLst>
              </a:rPr>
              <a:t>隐式同步</a:t>
            </a:r>
            <a:endParaRPr lang="zh-CN" altLang="en-US" sz="1600" dirty="0">
              <a:effectLst>
                <a:outerShdw blurRad="38100" dist="38100" dir="2700000" algn="tl">
                  <a:srgbClr val="C0C0C0"/>
                </a:outerShdw>
              </a:effectLst>
            </a:endParaRPr>
          </a:p>
        </p:txBody>
      </p:sp>
      <p:sp>
        <p:nvSpPr>
          <p:cNvPr id="45107" name="矩形 53"/>
          <p:cNvSpPr>
            <a:spLocks noChangeArrowheads="1"/>
          </p:cNvSpPr>
          <p:nvPr/>
        </p:nvSpPr>
        <p:spPr bwMode="auto">
          <a:xfrm>
            <a:off x="4071938" y="3714750"/>
            <a:ext cx="1571625" cy="646113"/>
          </a:xfrm>
          <a:prstGeom prst="rect">
            <a:avLst/>
          </a:prstGeom>
          <a:noFill/>
          <a:ln w="9525">
            <a:noFill/>
            <a:miter lim="800000"/>
          </a:ln>
        </p:spPr>
        <p:txBody>
          <a:bodyPr>
            <a:spAutoFit/>
          </a:bodyPr>
          <a:lstStyle/>
          <a:p>
            <a:pPr algn="just">
              <a:buFont typeface="Wingdings" panose="05000000000000000000" pitchFamily="2" charset="2"/>
              <a:buNone/>
            </a:pPr>
            <a:r>
              <a:rPr lang="en-US" altLang="zh-CN" sz="1200"/>
              <a:t>Oi</a:t>
            </a:r>
            <a:r>
              <a:rPr lang="zh-CN" altLang="en-US" sz="1200"/>
              <a:t>，</a:t>
            </a:r>
            <a:r>
              <a:rPr lang="en-US" altLang="zh-CN" sz="1200"/>
              <a:t>Oj</a:t>
            </a:r>
            <a:r>
              <a:rPr lang="zh-CN" altLang="en-US" sz="1200"/>
              <a:t>，</a:t>
            </a:r>
            <a:r>
              <a:rPr lang="en-US" altLang="zh-CN" sz="1200"/>
              <a:t>L</a:t>
            </a:r>
            <a:r>
              <a:rPr lang="zh-CN" altLang="en-US" sz="1200"/>
              <a:t>，</a:t>
            </a:r>
            <a:r>
              <a:rPr lang="en-US" altLang="zh-CN" sz="1200"/>
              <a:t>TCSW</a:t>
            </a:r>
            <a:r>
              <a:rPr lang="zh-CN" altLang="en-US" sz="1200"/>
              <a:t>，</a:t>
            </a:r>
            <a:r>
              <a:rPr lang="en-US" sz="1200"/>
              <a:t> </a:t>
            </a:r>
            <a:r>
              <a:rPr lang="en-US" altLang="zh-CN" sz="1200"/>
              <a:t>Ocol</a:t>
            </a:r>
            <a:r>
              <a:rPr lang="zh-CN" altLang="en-US" sz="1200"/>
              <a:t>，</a:t>
            </a:r>
            <a:r>
              <a:rPr lang="en-US" altLang="zh-CN" sz="1200"/>
              <a:t> p</a:t>
            </a:r>
            <a:r>
              <a:rPr lang="zh-CN" altLang="en-US" sz="1200"/>
              <a:t>，</a:t>
            </a:r>
            <a:r>
              <a:rPr lang="en-US" altLang="zh-CN" sz="1200"/>
              <a:t>THPU</a:t>
            </a:r>
            <a:r>
              <a:rPr lang="zh-CN" altLang="en-US" sz="1200"/>
              <a:t>，</a:t>
            </a:r>
            <a:r>
              <a:rPr lang="en-US" altLang="zh-CN" sz="1200"/>
              <a:t> TAPU</a:t>
            </a:r>
            <a:endParaRPr lang="zh-CN" altLang="en-US" sz="1200"/>
          </a:p>
        </p:txBody>
      </p:sp>
      <p:sp>
        <p:nvSpPr>
          <p:cNvPr id="45108" name="矩形 55"/>
          <p:cNvSpPr>
            <a:spLocks noChangeArrowheads="1"/>
          </p:cNvSpPr>
          <p:nvPr/>
        </p:nvSpPr>
        <p:spPr bwMode="auto">
          <a:xfrm>
            <a:off x="5857875" y="3857625"/>
            <a:ext cx="1357313" cy="276225"/>
          </a:xfrm>
          <a:prstGeom prst="rect">
            <a:avLst/>
          </a:prstGeom>
          <a:noFill/>
          <a:ln w="9525">
            <a:noFill/>
            <a:miter lim="800000"/>
          </a:ln>
        </p:spPr>
        <p:txBody>
          <a:bodyPr>
            <a:spAutoFit/>
          </a:bodyPr>
          <a:lstStyle/>
          <a:p>
            <a:pPr>
              <a:buFont typeface="Wingdings" panose="05000000000000000000" pitchFamily="2" charset="2"/>
              <a:buNone/>
            </a:pPr>
            <a:r>
              <a:rPr lang="en-US" altLang="zh-CN" sz="1200"/>
              <a:t>O </a:t>
            </a:r>
            <a:r>
              <a:rPr lang="zh-CN" altLang="en-US" sz="1200"/>
              <a:t>，</a:t>
            </a:r>
            <a:r>
              <a:rPr lang="en-US" altLang="zh-CN" sz="1200"/>
              <a:t>L</a:t>
            </a:r>
            <a:r>
              <a:rPr lang="zh-CN" altLang="en-US" sz="1200"/>
              <a:t>， </a:t>
            </a:r>
            <a:r>
              <a:rPr lang="en-US" altLang="zh-CN" sz="1200"/>
              <a:t>m</a:t>
            </a:r>
            <a:r>
              <a:rPr lang="zh-CN" altLang="en-US" sz="1200"/>
              <a:t>， </a:t>
            </a:r>
            <a:r>
              <a:rPr lang="en-US" altLang="zh-CN" sz="1200"/>
              <a:t>p</a:t>
            </a:r>
            <a:endParaRPr lang="zh-CN" altLang="en-US" sz="1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normAutofit/>
          </a:bodyPr>
          <a:lstStyle/>
          <a:p>
            <a:r>
              <a:rPr lang="en-US" altLang="zh-CN" dirty="0" smtClean="0"/>
              <a:t>PRAM</a:t>
            </a:r>
            <a:r>
              <a:rPr lang="zh-CN" altLang="en-US" dirty="0" smtClean="0"/>
              <a:t>模型</a:t>
            </a:r>
            <a:br>
              <a:rPr lang="en-US" altLang="zh-CN" dirty="0" smtClean="0"/>
            </a:br>
            <a:endParaRPr kumimoji="0" lang="zh-CN" altLang="en-US" cap="none" dirty="0" smtClean="0"/>
          </a:p>
        </p:txBody>
      </p:sp>
      <p:sp>
        <p:nvSpPr>
          <p:cNvPr id="15362" name="文本占位符 2"/>
          <p:cNvSpPr>
            <a:spLocks noGrp="1"/>
          </p:cNvSpPr>
          <p:nvPr>
            <p:ph type="body" idx="1"/>
          </p:nvPr>
        </p:nvSpPr>
        <p:spPr/>
        <p:txBody>
          <a:bodyPr/>
          <a:lstStyle/>
          <a:p>
            <a:r>
              <a:rPr lang="en-US" dirty="0" smtClean="0"/>
              <a:t>parallel computer </a:t>
            </a:r>
            <a:r>
              <a:rPr lang="en-US" altLang="zh-CN" dirty="0" smtClean="0"/>
              <a:t>model</a:t>
            </a:r>
            <a:endParaRPr kumimoji="0" lang="zh-CN" alt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500043"/>
            <a:ext cx="8915400" cy="500066"/>
          </a:xfrm>
        </p:spPr>
        <p:txBody>
          <a:bodyPr>
            <a:normAutofit/>
          </a:bodyPr>
          <a:lstStyle/>
          <a:p>
            <a:pPr eaLnBrk="1" hangingPunct="1">
              <a:defRPr/>
            </a:pPr>
            <a:r>
              <a:rPr lang="zh-CN" altLang="en-US" sz="2400" dirty="0" smtClean="0"/>
              <a:t> </a:t>
            </a:r>
            <a:r>
              <a:rPr lang="en-US" altLang="zh-CN" sz="2400" dirty="0" smtClean="0"/>
              <a:t>PRAM</a:t>
            </a:r>
            <a:r>
              <a:rPr lang="zh-CN" altLang="en-US" sz="2400" dirty="0" smtClean="0"/>
              <a:t>模型（</a:t>
            </a:r>
            <a:r>
              <a:rPr lang="en-US" altLang="zh-CN" sz="2400" dirty="0" smtClean="0"/>
              <a:t>Parallel Random Access Machine</a:t>
            </a:r>
            <a:r>
              <a:rPr lang="zh-CN" altLang="en-US" sz="2400" dirty="0" smtClean="0"/>
              <a:t>并行随机存取机器）</a:t>
            </a:r>
            <a:endParaRPr lang="zh-CN" altLang="en-US" sz="2400" dirty="0" smtClean="0"/>
          </a:p>
        </p:txBody>
      </p:sp>
      <p:sp>
        <p:nvSpPr>
          <p:cNvPr id="11267" name="Rectangle 3"/>
          <p:cNvSpPr>
            <a:spLocks noGrp="1" noChangeArrowheads="1"/>
          </p:cNvSpPr>
          <p:nvPr>
            <p:ph type="body" idx="1"/>
          </p:nvPr>
        </p:nvSpPr>
        <p:spPr>
          <a:xfrm>
            <a:off x="0" y="1071546"/>
            <a:ext cx="9144000" cy="3143272"/>
          </a:xfrm>
        </p:spPr>
        <p:txBody>
          <a:bodyPr/>
          <a:lstStyle/>
          <a:p>
            <a:pPr eaLnBrk="1" hangingPunct="1"/>
            <a:r>
              <a:rPr lang="zh-CN" altLang="en-US" dirty="0" smtClean="0"/>
              <a:t>基本概念</a:t>
            </a:r>
            <a:endParaRPr lang="zh-CN" altLang="en-US" dirty="0" smtClean="0"/>
          </a:p>
          <a:p>
            <a:pPr lvl="1" eaLnBrk="1" hangingPunct="1"/>
            <a:r>
              <a:rPr lang="zh-CN" altLang="en-US" sz="2000" dirty="0" smtClean="0"/>
              <a:t>由</a:t>
            </a:r>
            <a:r>
              <a:rPr lang="en-US" altLang="zh-CN" sz="2000" dirty="0" smtClean="0"/>
              <a:t>Fortune</a:t>
            </a:r>
            <a:r>
              <a:rPr lang="zh-CN" altLang="en-US" sz="2000" dirty="0" smtClean="0"/>
              <a:t>和</a:t>
            </a:r>
            <a:r>
              <a:rPr lang="en-US" altLang="zh-CN" sz="2000" dirty="0" smtClean="0"/>
              <a:t>Wyllie1978</a:t>
            </a:r>
            <a:r>
              <a:rPr lang="zh-CN" altLang="en-US" sz="2000" dirty="0" smtClean="0"/>
              <a:t>年提出，又称</a:t>
            </a:r>
            <a:r>
              <a:rPr lang="en-US" altLang="zh-CN" sz="2000" dirty="0" smtClean="0">
                <a:solidFill>
                  <a:schemeClr val="tx2"/>
                </a:solidFill>
              </a:rPr>
              <a:t>SIMD-SM</a:t>
            </a:r>
            <a:r>
              <a:rPr lang="zh-CN" altLang="en-US" sz="2000" dirty="0" smtClean="0">
                <a:solidFill>
                  <a:schemeClr val="tx2"/>
                </a:solidFill>
              </a:rPr>
              <a:t>（</a:t>
            </a:r>
            <a:r>
              <a:rPr lang="en-US" altLang="zh-CN" sz="2000" dirty="0" smtClean="0">
                <a:solidFill>
                  <a:srgbClr val="FF0000"/>
                </a:solidFill>
              </a:rPr>
              <a:t>s</a:t>
            </a:r>
            <a:r>
              <a:rPr lang="en-US" altLang="zh-CN" sz="2000" dirty="0" smtClean="0">
                <a:solidFill>
                  <a:schemeClr val="tx2"/>
                </a:solidFill>
              </a:rPr>
              <a:t>hared </a:t>
            </a:r>
            <a:r>
              <a:rPr lang="en-US" altLang="zh-CN" sz="2000" dirty="0" smtClean="0">
                <a:solidFill>
                  <a:srgbClr val="FF0000"/>
                </a:solidFill>
              </a:rPr>
              <a:t>m</a:t>
            </a:r>
            <a:r>
              <a:rPr lang="en-US" altLang="zh-CN" sz="2000" dirty="0" smtClean="0">
                <a:solidFill>
                  <a:schemeClr val="tx2"/>
                </a:solidFill>
              </a:rPr>
              <a:t>emory</a:t>
            </a:r>
            <a:r>
              <a:rPr lang="zh-CN" altLang="en-US" sz="2000" dirty="0" smtClean="0">
                <a:solidFill>
                  <a:schemeClr val="tx2"/>
                </a:solidFill>
              </a:rPr>
              <a:t>）模型</a:t>
            </a:r>
            <a:r>
              <a:rPr lang="zh-CN" altLang="en-US" sz="2000" dirty="0" smtClean="0"/>
              <a:t>。有一个集中的共享存储器和一个指令控制器，通过</a:t>
            </a:r>
            <a:r>
              <a:rPr lang="en-US" altLang="zh-CN" sz="2000" dirty="0" smtClean="0"/>
              <a:t>SM</a:t>
            </a:r>
            <a:r>
              <a:rPr lang="zh-CN" altLang="en-US" sz="2000" dirty="0" smtClean="0"/>
              <a:t>的</a:t>
            </a:r>
            <a:r>
              <a:rPr lang="en-US" altLang="zh-CN" sz="2000" dirty="0" smtClean="0"/>
              <a:t>R/W</a:t>
            </a:r>
            <a:r>
              <a:rPr lang="zh-CN" altLang="en-US" sz="2000" dirty="0" smtClean="0"/>
              <a:t>交换数据，隐式</a:t>
            </a:r>
            <a:r>
              <a:rPr lang="zh-CN" altLang="en-US" sz="2000" dirty="0" smtClean="0">
                <a:solidFill>
                  <a:schemeClr val="tx2"/>
                </a:solidFill>
              </a:rPr>
              <a:t>同步计算</a:t>
            </a:r>
            <a:r>
              <a:rPr lang="zh-CN" altLang="en-US" sz="2000" dirty="0" smtClean="0"/>
              <a:t>。</a:t>
            </a:r>
            <a:endParaRPr lang="en-US" altLang="zh-CN" sz="2000" dirty="0" smtClean="0"/>
          </a:p>
          <a:p>
            <a:pPr lvl="1"/>
            <a:r>
              <a:rPr lang="en-US" altLang="zh-CN" sz="2000" dirty="0" smtClean="0"/>
              <a:t>PRAM</a:t>
            </a:r>
            <a:r>
              <a:rPr lang="zh-CN" altLang="en-US" sz="2000" dirty="0" smtClean="0"/>
              <a:t>模型假定存在一个容量无限大的共享存储器，有有限个或无限个功能相同的处理器，且他们都具有简单的算术运算和逻辑判断功能，在任何时刻个处理器都可以通过共享存储单元相互交互数据。</a:t>
            </a:r>
            <a:endParaRPr lang="zh-CN" altLang="en-US" sz="2000" dirty="0" smtClean="0"/>
          </a:p>
        </p:txBody>
      </p:sp>
      <p:grpSp>
        <p:nvGrpSpPr>
          <p:cNvPr id="4" name="Group 4"/>
          <p:cNvGrpSpPr/>
          <p:nvPr/>
        </p:nvGrpSpPr>
        <p:grpSpPr bwMode="auto">
          <a:xfrm>
            <a:off x="3000364" y="3692546"/>
            <a:ext cx="3294062" cy="2736850"/>
            <a:chOff x="2955" y="7080"/>
            <a:chExt cx="3600" cy="3380"/>
          </a:xfrm>
        </p:grpSpPr>
        <p:sp>
          <p:nvSpPr>
            <p:cNvPr id="5" name="Rectangle 5"/>
            <p:cNvSpPr>
              <a:spLocks noChangeArrowheads="1"/>
            </p:cNvSpPr>
            <p:nvPr/>
          </p:nvSpPr>
          <p:spPr bwMode="auto">
            <a:xfrm>
              <a:off x="3855" y="7080"/>
              <a:ext cx="1591" cy="398"/>
            </a:xfrm>
            <a:prstGeom prst="rect">
              <a:avLst/>
            </a:prstGeom>
          </p:spPr>
          <p:style>
            <a:lnRef idx="2">
              <a:schemeClr val="accent3"/>
            </a:lnRef>
            <a:fillRef idx="1">
              <a:schemeClr val="lt1"/>
            </a:fillRef>
            <a:effectRef idx="0">
              <a:schemeClr val="accent3"/>
            </a:effectRef>
            <a:fontRef idx="minor">
              <a:schemeClr val="dk1"/>
            </a:fontRef>
          </p:style>
          <p:txBody>
            <a:bodyPr/>
            <a:lstStyle/>
            <a:p>
              <a:pPr>
                <a:defRPr/>
              </a:pPr>
              <a:r>
                <a:rPr lang="en-US" altLang="zh-CN" sz="1400" dirty="0">
                  <a:solidFill>
                    <a:srgbClr val="FF0000"/>
                  </a:solidFill>
                </a:rPr>
                <a:t>Control Unit</a:t>
              </a:r>
              <a:endParaRPr lang="en-US" altLang="zh-CN" sz="3200" dirty="0">
                <a:solidFill>
                  <a:srgbClr val="FF0000"/>
                </a:solidFill>
                <a:effectLst>
                  <a:outerShdw blurRad="38100" dist="38100" dir="2700000" algn="tl">
                    <a:srgbClr val="C0C0C0"/>
                  </a:outerShdw>
                </a:effectLst>
              </a:endParaRPr>
            </a:p>
          </p:txBody>
        </p:sp>
        <p:sp>
          <p:nvSpPr>
            <p:cNvPr id="6" name="Rectangle 6"/>
            <p:cNvSpPr>
              <a:spLocks noChangeArrowheads="1"/>
            </p:cNvSpPr>
            <p:nvPr/>
          </p:nvSpPr>
          <p:spPr bwMode="auto">
            <a:xfrm>
              <a:off x="2955" y="9170"/>
              <a:ext cx="3600" cy="467"/>
            </a:xfrm>
            <a:prstGeom prst="rect">
              <a:avLst/>
            </a:prstGeom>
          </p:spPr>
          <p:style>
            <a:lnRef idx="2">
              <a:schemeClr val="accent3"/>
            </a:lnRef>
            <a:fillRef idx="1">
              <a:schemeClr val="lt1"/>
            </a:fillRef>
            <a:effectRef idx="0">
              <a:schemeClr val="accent3"/>
            </a:effectRef>
            <a:fontRef idx="minor">
              <a:schemeClr val="dk1"/>
            </a:fontRef>
          </p:style>
          <p:txBody>
            <a:bodyPr/>
            <a:lstStyle/>
            <a:p>
              <a:pPr>
                <a:defRPr/>
              </a:pPr>
              <a:r>
                <a:rPr lang="en-US" altLang="zh-CN" sz="1400">
                  <a:solidFill>
                    <a:srgbClr val="FF0000"/>
                  </a:solidFill>
                </a:rPr>
                <a:t>Interconnection Network</a:t>
              </a:r>
              <a:endParaRPr lang="en-US" altLang="zh-CN" sz="3200">
                <a:solidFill>
                  <a:srgbClr val="FF0000"/>
                </a:solidFill>
                <a:effectLst>
                  <a:outerShdw blurRad="38100" dist="38100" dir="2700000" algn="tl">
                    <a:srgbClr val="C0C0C0"/>
                  </a:outerShdw>
                </a:effectLst>
              </a:endParaRPr>
            </a:p>
          </p:txBody>
        </p:sp>
        <p:grpSp>
          <p:nvGrpSpPr>
            <p:cNvPr id="7" name="Group 7"/>
            <p:cNvGrpSpPr/>
            <p:nvPr/>
          </p:nvGrpSpPr>
          <p:grpSpPr bwMode="auto">
            <a:xfrm>
              <a:off x="3064" y="7876"/>
              <a:ext cx="519" cy="1305"/>
              <a:chOff x="3064" y="7876"/>
              <a:chExt cx="519" cy="1305"/>
            </a:xfrm>
          </p:grpSpPr>
          <p:grpSp>
            <p:nvGrpSpPr>
              <p:cNvPr id="30" name="Group 8"/>
              <p:cNvGrpSpPr/>
              <p:nvPr/>
            </p:nvGrpSpPr>
            <p:grpSpPr bwMode="auto">
              <a:xfrm>
                <a:off x="3064" y="8199"/>
                <a:ext cx="519" cy="661"/>
                <a:chOff x="2884" y="8199"/>
                <a:chExt cx="519" cy="661"/>
              </a:xfrm>
            </p:grpSpPr>
            <p:sp>
              <p:nvSpPr>
                <p:cNvPr id="33" name="Rectangle 9"/>
                <p:cNvSpPr>
                  <a:spLocks noChangeArrowheads="1"/>
                </p:cNvSpPr>
                <p:nvPr/>
              </p:nvSpPr>
              <p:spPr bwMode="auto">
                <a:xfrm>
                  <a:off x="2884" y="8199"/>
                  <a:ext cx="519" cy="661"/>
                </a:xfrm>
                <a:prstGeom prst="rect">
                  <a:avLst/>
                </a:prstGeom>
              </p:spPr>
              <p:style>
                <a:lnRef idx="2">
                  <a:schemeClr val="accent3"/>
                </a:lnRef>
                <a:fillRef idx="1">
                  <a:schemeClr val="lt1"/>
                </a:fillRef>
                <a:effectRef idx="0">
                  <a:schemeClr val="accent3"/>
                </a:effectRef>
                <a:fontRef idx="minor">
                  <a:schemeClr val="dk1"/>
                </a:fontRef>
              </p:style>
              <p:txBody>
                <a:bodyPr lIns="0" tIns="0" rIns="0" bIns="0"/>
                <a:lstStyle/>
                <a:p>
                  <a:pPr algn="ctr">
                    <a:defRPr/>
                  </a:pPr>
                  <a:r>
                    <a:rPr lang="en-US" altLang="zh-CN" sz="1200" dirty="0">
                      <a:solidFill>
                        <a:srgbClr val="FF0000"/>
                      </a:solidFill>
                    </a:rPr>
                    <a:t>P</a:t>
                  </a:r>
                  <a:endParaRPr lang="en-US" altLang="zh-CN" sz="1200" dirty="0">
                    <a:solidFill>
                      <a:srgbClr val="FF0000"/>
                    </a:solidFill>
                  </a:endParaRPr>
                </a:p>
                <a:p>
                  <a:pPr algn="ctr">
                    <a:defRPr/>
                  </a:pPr>
                  <a:endParaRPr lang="en-US" altLang="zh-CN" sz="600" dirty="0">
                    <a:solidFill>
                      <a:srgbClr val="FF0000"/>
                    </a:solidFill>
                  </a:endParaRPr>
                </a:p>
                <a:p>
                  <a:pPr algn="ctr">
                    <a:defRPr/>
                  </a:pPr>
                  <a:r>
                    <a:rPr lang="en-US" altLang="zh-CN" sz="1200" dirty="0">
                      <a:solidFill>
                        <a:srgbClr val="FF0000"/>
                      </a:solidFill>
                    </a:rPr>
                    <a:t>LM</a:t>
                  </a:r>
                  <a:endParaRPr lang="en-US" altLang="zh-CN" sz="2800" dirty="0">
                    <a:solidFill>
                      <a:srgbClr val="FF0000"/>
                    </a:solidFill>
                    <a:effectLst>
                      <a:outerShdw blurRad="38100" dist="38100" dir="2700000" algn="tl">
                        <a:srgbClr val="C0C0C0"/>
                      </a:outerShdw>
                    </a:effectLst>
                  </a:endParaRPr>
                </a:p>
              </p:txBody>
            </p:sp>
            <p:sp>
              <p:nvSpPr>
                <p:cNvPr id="34" name="Line 10"/>
                <p:cNvSpPr>
                  <a:spLocks noChangeShapeType="1"/>
                </p:cNvSpPr>
                <p:nvPr/>
              </p:nvSpPr>
              <p:spPr bwMode="auto">
                <a:xfrm flipV="1">
                  <a:off x="2884" y="8501"/>
                  <a:ext cx="519" cy="10"/>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sp>
            <p:nvSpPr>
              <p:cNvPr id="31" name="Line 11"/>
              <p:cNvSpPr>
                <a:spLocks noChangeShapeType="1"/>
              </p:cNvSpPr>
              <p:nvPr/>
            </p:nvSpPr>
            <p:spPr bwMode="auto">
              <a:xfrm>
                <a:off x="3314" y="7876"/>
                <a:ext cx="2" cy="312"/>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sp>
            <p:nvSpPr>
              <p:cNvPr id="32" name="Line 12"/>
              <p:cNvSpPr>
                <a:spLocks noChangeShapeType="1"/>
              </p:cNvSpPr>
              <p:nvPr/>
            </p:nvSpPr>
            <p:spPr bwMode="auto">
              <a:xfrm>
                <a:off x="3316" y="8858"/>
                <a:ext cx="0" cy="323"/>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grpSp>
          <p:nvGrpSpPr>
            <p:cNvPr id="8" name="Group 13"/>
            <p:cNvGrpSpPr/>
            <p:nvPr/>
          </p:nvGrpSpPr>
          <p:grpSpPr bwMode="auto">
            <a:xfrm>
              <a:off x="3960" y="7901"/>
              <a:ext cx="527" cy="1269"/>
              <a:chOff x="3060" y="7900"/>
              <a:chExt cx="527" cy="1269"/>
            </a:xfrm>
          </p:grpSpPr>
          <p:grpSp>
            <p:nvGrpSpPr>
              <p:cNvPr id="25" name="Group 14"/>
              <p:cNvGrpSpPr/>
              <p:nvPr/>
            </p:nvGrpSpPr>
            <p:grpSpPr bwMode="auto">
              <a:xfrm>
                <a:off x="3060" y="8220"/>
                <a:ext cx="527" cy="614"/>
                <a:chOff x="2880" y="8220"/>
                <a:chExt cx="527" cy="614"/>
              </a:xfrm>
            </p:grpSpPr>
            <p:sp>
              <p:nvSpPr>
                <p:cNvPr id="28" name="Rectangle 15"/>
                <p:cNvSpPr>
                  <a:spLocks noChangeArrowheads="1"/>
                </p:cNvSpPr>
                <p:nvPr/>
              </p:nvSpPr>
              <p:spPr bwMode="auto">
                <a:xfrm>
                  <a:off x="2880" y="8220"/>
                  <a:ext cx="527" cy="614"/>
                </a:xfrm>
                <a:prstGeom prst="rect">
                  <a:avLst/>
                </a:prstGeom>
              </p:spPr>
              <p:style>
                <a:lnRef idx="2">
                  <a:schemeClr val="accent3"/>
                </a:lnRef>
                <a:fillRef idx="1">
                  <a:schemeClr val="lt1"/>
                </a:fillRef>
                <a:effectRef idx="0">
                  <a:schemeClr val="accent3"/>
                </a:effectRef>
                <a:fontRef idx="minor">
                  <a:schemeClr val="dk1"/>
                </a:fontRef>
              </p:style>
              <p:txBody>
                <a:bodyPr lIns="0" tIns="0" rIns="0" bIns="0"/>
                <a:lstStyle/>
                <a:p>
                  <a:pPr algn="ctr">
                    <a:defRPr/>
                  </a:pPr>
                  <a:r>
                    <a:rPr lang="en-US" altLang="zh-CN" sz="1200" dirty="0">
                      <a:solidFill>
                        <a:srgbClr val="FF0000"/>
                      </a:solidFill>
                    </a:rPr>
                    <a:t>P</a:t>
                  </a:r>
                  <a:endParaRPr lang="en-US" altLang="zh-CN" sz="1200" dirty="0">
                    <a:solidFill>
                      <a:srgbClr val="FF0000"/>
                    </a:solidFill>
                  </a:endParaRPr>
                </a:p>
                <a:p>
                  <a:pPr algn="ctr">
                    <a:defRPr/>
                  </a:pPr>
                  <a:endParaRPr lang="en-US" altLang="zh-CN" sz="600" dirty="0">
                    <a:solidFill>
                      <a:srgbClr val="FF0000"/>
                    </a:solidFill>
                  </a:endParaRPr>
                </a:p>
                <a:p>
                  <a:pPr algn="ctr">
                    <a:defRPr/>
                  </a:pPr>
                  <a:r>
                    <a:rPr lang="en-US" altLang="zh-CN" sz="1200" dirty="0">
                      <a:solidFill>
                        <a:srgbClr val="FF0000"/>
                      </a:solidFill>
                    </a:rPr>
                    <a:t>LM</a:t>
                  </a:r>
                  <a:endParaRPr lang="en-US" altLang="zh-CN" sz="2800" dirty="0">
                    <a:solidFill>
                      <a:srgbClr val="FF0000"/>
                    </a:solidFill>
                    <a:effectLst>
                      <a:outerShdw blurRad="38100" dist="38100" dir="2700000" algn="tl">
                        <a:srgbClr val="C0C0C0"/>
                      </a:outerShdw>
                    </a:effectLst>
                  </a:endParaRPr>
                </a:p>
              </p:txBody>
            </p:sp>
            <p:sp>
              <p:nvSpPr>
                <p:cNvPr id="29" name="Line 16"/>
                <p:cNvSpPr>
                  <a:spLocks noChangeShapeType="1"/>
                </p:cNvSpPr>
                <p:nvPr/>
              </p:nvSpPr>
              <p:spPr bwMode="auto">
                <a:xfrm flipV="1">
                  <a:off x="2880" y="8502"/>
                  <a:ext cx="526" cy="10"/>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sp>
            <p:nvSpPr>
              <p:cNvPr id="26" name="Line 17"/>
              <p:cNvSpPr>
                <a:spLocks noChangeShapeType="1"/>
              </p:cNvSpPr>
              <p:nvPr/>
            </p:nvSpPr>
            <p:spPr bwMode="auto">
              <a:xfrm>
                <a:off x="3315" y="7900"/>
                <a:ext cx="0" cy="312"/>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sp>
            <p:nvSpPr>
              <p:cNvPr id="27" name="Line 18"/>
              <p:cNvSpPr>
                <a:spLocks noChangeShapeType="1"/>
              </p:cNvSpPr>
              <p:nvPr/>
            </p:nvSpPr>
            <p:spPr bwMode="auto">
              <a:xfrm>
                <a:off x="3315" y="8857"/>
                <a:ext cx="2" cy="312"/>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grpSp>
          <p:nvGrpSpPr>
            <p:cNvPr id="9" name="Group 19"/>
            <p:cNvGrpSpPr/>
            <p:nvPr/>
          </p:nvGrpSpPr>
          <p:grpSpPr bwMode="auto">
            <a:xfrm>
              <a:off x="4860" y="7901"/>
              <a:ext cx="527" cy="1269"/>
              <a:chOff x="3060" y="7900"/>
              <a:chExt cx="527" cy="1269"/>
            </a:xfrm>
          </p:grpSpPr>
          <p:grpSp>
            <p:nvGrpSpPr>
              <p:cNvPr id="20" name="Group 20"/>
              <p:cNvGrpSpPr/>
              <p:nvPr/>
            </p:nvGrpSpPr>
            <p:grpSpPr bwMode="auto">
              <a:xfrm>
                <a:off x="3060" y="8220"/>
                <a:ext cx="527" cy="614"/>
                <a:chOff x="2880" y="8220"/>
                <a:chExt cx="527" cy="614"/>
              </a:xfrm>
            </p:grpSpPr>
            <p:sp>
              <p:nvSpPr>
                <p:cNvPr id="23" name="Rectangle 21"/>
                <p:cNvSpPr>
                  <a:spLocks noChangeArrowheads="1"/>
                </p:cNvSpPr>
                <p:nvPr/>
              </p:nvSpPr>
              <p:spPr bwMode="auto">
                <a:xfrm>
                  <a:off x="2880" y="8220"/>
                  <a:ext cx="527" cy="614"/>
                </a:xfrm>
                <a:prstGeom prst="rect">
                  <a:avLst/>
                </a:prstGeom>
              </p:spPr>
              <p:style>
                <a:lnRef idx="2">
                  <a:schemeClr val="accent3"/>
                </a:lnRef>
                <a:fillRef idx="1">
                  <a:schemeClr val="lt1"/>
                </a:fillRef>
                <a:effectRef idx="0">
                  <a:schemeClr val="accent3"/>
                </a:effectRef>
                <a:fontRef idx="minor">
                  <a:schemeClr val="dk1"/>
                </a:fontRef>
              </p:style>
              <p:txBody>
                <a:bodyPr lIns="0" tIns="0" rIns="0" bIns="0"/>
                <a:lstStyle/>
                <a:p>
                  <a:pPr algn="ctr">
                    <a:defRPr/>
                  </a:pPr>
                  <a:r>
                    <a:rPr lang="en-US" altLang="zh-CN" sz="1200" dirty="0">
                      <a:solidFill>
                        <a:srgbClr val="FF0000"/>
                      </a:solidFill>
                    </a:rPr>
                    <a:t>P</a:t>
                  </a:r>
                  <a:endParaRPr lang="en-US" altLang="zh-CN" sz="1200" dirty="0">
                    <a:solidFill>
                      <a:srgbClr val="FF0000"/>
                    </a:solidFill>
                  </a:endParaRPr>
                </a:p>
                <a:p>
                  <a:pPr>
                    <a:defRPr/>
                  </a:pPr>
                  <a:endParaRPr lang="en-US" altLang="zh-CN" sz="600" dirty="0">
                    <a:solidFill>
                      <a:srgbClr val="FF0000"/>
                    </a:solidFill>
                  </a:endParaRPr>
                </a:p>
                <a:p>
                  <a:pPr algn="ctr">
                    <a:defRPr/>
                  </a:pPr>
                  <a:r>
                    <a:rPr lang="en-US" altLang="zh-CN" sz="1200" dirty="0">
                      <a:solidFill>
                        <a:srgbClr val="FF0000"/>
                      </a:solidFill>
                    </a:rPr>
                    <a:t>LM</a:t>
                  </a:r>
                  <a:endParaRPr lang="en-US" altLang="zh-CN" sz="2800" dirty="0">
                    <a:solidFill>
                      <a:srgbClr val="FF0000"/>
                    </a:solidFill>
                    <a:effectLst>
                      <a:outerShdw blurRad="38100" dist="38100" dir="2700000" algn="tl">
                        <a:srgbClr val="C0C0C0"/>
                      </a:outerShdw>
                    </a:effectLst>
                  </a:endParaRPr>
                </a:p>
              </p:txBody>
            </p:sp>
            <p:sp>
              <p:nvSpPr>
                <p:cNvPr id="24" name="Line 22"/>
                <p:cNvSpPr>
                  <a:spLocks noChangeShapeType="1"/>
                </p:cNvSpPr>
                <p:nvPr/>
              </p:nvSpPr>
              <p:spPr bwMode="auto">
                <a:xfrm flipV="1">
                  <a:off x="2880" y="8502"/>
                  <a:ext cx="526" cy="10"/>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sp>
            <p:nvSpPr>
              <p:cNvPr id="21" name="Line 23"/>
              <p:cNvSpPr>
                <a:spLocks noChangeShapeType="1"/>
              </p:cNvSpPr>
              <p:nvPr/>
            </p:nvSpPr>
            <p:spPr bwMode="auto">
              <a:xfrm>
                <a:off x="3315" y="7900"/>
                <a:ext cx="0" cy="312"/>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sp>
            <p:nvSpPr>
              <p:cNvPr id="22" name="Line 24"/>
              <p:cNvSpPr>
                <a:spLocks noChangeShapeType="1"/>
              </p:cNvSpPr>
              <p:nvPr/>
            </p:nvSpPr>
            <p:spPr bwMode="auto">
              <a:xfrm>
                <a:off x="3315" y="8857"/>
                <a:ext cx="2" cy="312"/>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grpSp>
          <p:nvGrpSpPr>
            <p:cNvPr id="10" name="Group 25"/>
            <p:cNvGrpSpPr/>
            <p:nvPr/>
          </p:nvGrpSpPr>
          <p:grpSpPr bwMode="auto">
            <a:xfrm>
              <a:off x="5760" y="7878"/>
              <a:ext cx="527" cy="1305"/>
              <a:chOff x="3060" y="7876"/>
              <a:chExt cx="527" cy="1305"/>
            </a:xfrm>
          </p:grpSpPr>
          <p:grpSp>
            <p:nvGrpSpPr>
              <p:cNvPr id="15" name="Group 26"/>
              <p:cNvGrpSpPr/>
              <p:nvPr/>
            </p:nvGrpSpPr>
            <p:grpSpPr bwMode="auto">
              <a:xfrm>
                <a:off x="3060" y="8197"/>
                <a:ext cx="527" cy="661"/>
                <a:chOff x="2880" y="8197"/>
                <a:chExt cx="527" cy="661"/>
              </a:xfrm>
            </p:grpSpPr>
            <p:sp>
              <p:nvSpPr>
                <p:cNvPr id="18" name="Rectangle 27"/>
                <p:cNvSpPr>
                  <a:spLocks noChangeArrowheads="1"/>
                </p:cNvSpPr>
                <p:nvPr/>
              </p:nvSpPr>
              <p:spPr bwMode="auto">
                <a:xfrm>
                  <a:off x="2880" y="8197"/>
                  <a:ext cx="527" cy="661"/>
                </a:xfrm>
                <a:prstGeom prst="rect">
                  <a:avLst/>
                </a:prstGeom>
              </p:spPr>
              <p:style>
                <a:lnRef idx="2">
                  <a:schemeClr val="accent3"/>
                </a:lnRef>
                <a:fillRef idx="1">
                  <a:schemeClr val="lt1"/>
                </a:fillRef>
                <a:effectRef idx="0">
                  <a:schemeClr val="accent3"/>
                </a:effectRef>
                <a:fontRef idx="minor">
                  <a:schemeClr val="dk1"/>
                </a:fontRef>
              </p:style>
              <p:txBody>
                <a:bodyPr lIns="0" tIns="0" rIns="0" bIns="0"/>
                <a:lstStyle/>
                <a:p>
                  <a:pPr algn="ctr">
                    <a:defRPr/>
                  </a:pPr>
                  <a:r>
                    <a:rPr lang="en-US" altLang="zh-CN" sz="1200" dirty="0">
                      <a:solidFill>
                        <a:srgbClr val="FF0000"/>
                      </a:solidFill>
                    </a:rPr>
                    <a:t>P</a:t>
                  </a:r>
                  <a:endParaRPr lang="en-US" altLang="zh-CN" sz="1200" dirty="0">
                    <a:solidFill>
                      <a:srgbClr val="FF0000"/>
                    </a:solidFill>
                  </a:endParaRPr>
                </a:p>
                <a:p>
                  <a:pPr algn="ctr">
                    <a:defRPr/>
                  </a:pPr>
                  <a:endParaRPr lang="en-US" altLang="zh-CN" sz="500" dirty="0">
                    <a:solidFill>
                      <a:srgbClr val="FF0000"/>
                    </a:solidFill>
                  </a:endParaRPr>
                </a:p>
                <a:p>
                  <a:pPr algn="ctr">
                    <a:defRPr/>
                  </a:pPr>
                  <a:r>
                    <a:rPr lang="en-US" altLang="zh-CN" sz="1200" dirty="0">
                      <a:solidFill>
                        <a:srgbClr val="FF0000"/>
                      </a:solidFill>
                    </a:rPr>
                    <a:t>LM</a:t>
                  </a:r>
                  <a:endParaRPr lang="en-US" altLang="zh-CN" sz="2800" dirty="0">
                    <a:solidFill>
                      <a:srgbClr val="FF0000"/>
                    </a:solidFill>
                    <a:effectLst>
                      <a:outerShdw blurRad="38100" dist="38100" dir="2700000" algn="tl">
                        <a:srgbClr val="C0C0C0"/>
                      </a:outerShdw>
                    </a:effectLst>
                  </a:endParaRPr>
                </a:p>
              </p:txBody>
            </p:sp>
            <p:sp>
              <p:nvSpPr>
                <p:cNvPr id="19" name="Line 28"/>
                <p:cNvSpPr>
                  <a:spLocks noChangeShapeType="1"/>
                </p:cNvSpPr>
                <p:nvPr/>
              </p:nvSpPr>
              <p:spPr bwMode="auto">
                <a:xfrm flipV="1">
                  <a:off x="2880" y="8501"/>
                  <a:ext cx="526" cy="10"/>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sp>
            <p:nvSpPr>
              <p:cNvPr id="16" name="Line 29"/>
              <p:cNvSpPr>
                <a:spLocks noChangeShapeType="1"/>
              </p:cNvSpPr>
              <p:nvPr/>
            </p:nvSpPr>
            <p:spPr bwMode="auto">
              <a:xfrm>
                <a:off x="3315" y="7876"/>
                <a:ext cx="0" cy="312"/>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sp>
            <p:nvSpPr>
              <p:cNvPr id="17" name="Line 30"/>
              <p:cNvSpPr>
                <a:spLocks noChangeShapeType="1"/>
              </p:cNvSpPr>
              <p:nvPr/>
            </p:nvSpPr>
            <p:spPr bwMode="auto">
              <a:xfrm>
                <a:off x="3315" y="8858"/>
                <a:ext cx="2" cy="323"/>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sp>
          <p:nvSpPr>
            <p:cNvPr id="11" name="Line 31"/>
            <p:cNvSpPr>
              <a:spLocks noChangeShapeType="1"/>
            </p:cNvSpPr>
            <p:nvPr/>
          </p:nvSpPr>
          <p:spPr bwMode="auto">
            <a:xfrm flipV="1">
              <a:off x="3285" y="7872"/>
              <a:ext cx="2745" cy="2"/>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sp>
          <p:nvSpPr>
            <p:cNvPr id="12" name="Line 32"/>
            <p:cNvSpPr>
              <a:spLocks noChangeShapeType="1"/>
            </p:cNvSpPr>
            <p:nvPr/>
          </p:nvSpPr>
          <p:spPr bwMode="auto">
            <a:xfrm>
              <a:off x="4680" y="7502"/>
              <a:ext cx="2" cy="376"/>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sp>
          <p:nvSpPr>
            <p:cNvPr id="13" name="Rectangle 33"/>
            <p:cNvSpPr>
              <a:spLocks noChangeArrowheads="1"/>
            </p:cNvSpPr>
            <p:nvPr/>
          </p:nvSpPr>
          <p:spPr bwMode="auto">
            <a:xfrm>
              <a:off x="3659" y="10017"/>
              <a:ext cx="2117" cy="443"/>
            </a:xfrm>
            <a:prstGeom prst="rect">
              <a:avLst/>
            </a:prstGeom>
          </p:spPr>
          <p:style>
            <a:lnRef idx="2">
              <a:schemeClr val="accent3"/>
            </a:lnRef>
            <a:fillRef idx="1">
              <a:schemeClr val="lt1"/>
            </a:fillRef>
            <a:effectRef idx="0">
              <a:schemeClr val="accent3"/>
            </a:effectRef>
            <a:fontRef idx="minor">
              <a:schemeClr val="dk1"/>
            </a:fontRef>
          </p:style>
          <p:txBody>
            <a:bodyPr/>
            <a:lstStyle/>
            <a:p>
              <a:pPr>
                <a:defRPr/>
              </a:pPr>
              <a:r>
                <a:rPr lang="en-US" altLang="zh-CN" sz="1400" dirty="0">
                  <a:solidFill>
                    <a:srgbClr val="FF0000"/>
                  </a:solidFill>
                </a:rPr>
                <a:t>Shared Memory</a:t>
              </a:r>
              <a:endParaRPr lang="en-US" altLang="zh-CN" sz="3200" dirty="0">
                <a:solidFill>
                  <a:srgbClr val="FF0000"/>
                </a:solidFill>
                <a:effectLst>
                  <a:outerShdw blurRad="38100" dist="38100" dir="2700000" algn="tl">
                    <a:srgbClr val="C0C0C0"/>
                  </a:outerShdw>
                </a:effectLst>
              </a:endParaRPr>
            </a:p>
          </p:txBody>
        </p:sp>
        <p:sp>
          <p:nvSpPr>
            <p:cNvPr id="14" name="Line 34"/>
            <p:cNvSpPr>
              <a:spLocks noChangeShapeType="1"/>
            </p:cNvSpPr>
            <p:nvPr/>
          </p:nvSpPr>
          <p:spPr bwMode="auto">
            <a:xfrm>
              <a:off x="4711" y="9640"/>
              <a:ext cx="0" cy="376"/>
            </a:xfrm>
            <a:prstGeom prst="line">
              <a:avLst/>
            </a:prstGeom>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rgbClr val="FF0000"/>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500063" y="1142985"/>
            <a:ext cx="8058150" cy="5000660"/>
          </a:xfrm>
        </p:spPr>
        <p:txBody>
          <a:bodyPr>
            <a:normAutofit fontScale="77500" lnSpcReduction="20000"/>
          </a:bodyPr>
          <a:lstStyle/>
          <a:p>
            <a:pPr algn="just"/>
            <a:r>
              <a:rPr lang="zh-CN" altLang="en-US" sz="2800" dirty="0" smtClean="0"/>
              <a:t>根据处理器对共享存储单元同时读、同时写的限制，</a:t>
            </a:r>
            <a:r>
              <a:rPr lang="en-US" altLang="zh-CN" sz="2800" dirty="0" smtClean="0"/>
              <a:t>PRAM</a:t>
            </a:r>
            <a:r>
              <a:rPr lang="zh-CN" altLang="en-US" sz="2800" dirty="0" smtClean="0"/>
              <a:t>模型可以分为下面几种：</a:t>
            </a:r>
            <a:endParaRPr lang="en-US" altLang="zh-CN" sz="2800" dirty="0" smtClean="0"/>
          </a:p>
          <a:p>
            <a:pPr lvl="1" algn="just"/>
            <a:r>
              <a:rPr lang="zh-CN" altLang="en-US" sz="2400" dirty="0" smtClean="0"/>
              <a:t>不允许同时读和同时写（</a:t>
            </a:r>
            <a:r>
              <a:rPr lang="en-US" sz="2400" dirty="0" smtClean="0"/>
              <a:t>Exclusive-Read and Exclusive-Write）</a:t>
            </a:r>
            <a:r>
              <a:rPr lang="zh-CN" altLang="en-US" sz="2400" dirty="0" smtClean="0"/>
              <a:t>的</a:t>
            </a:r>
            <a:r>
              <a:rPr lang="en-US" sz="2400" dirty="0" smtClean="0"/>
              <a:t>PRAM</a:t>
            </a:r>
            <a:r>
              <a:rPr lang="zh-CN" altLang="en-US" sz="2400" dirty="0" smtClean="0"/>
              <a:t>模型，简称为</a:t>
            </a:r>
            <a:r>
              <a:rPr lang="en-US" sz="2400" dirty="0" smtClean="0"/>
              <a:t>PRAM-EREW；</a:t>
            </a:r>
            <a:endParaRPr lang="en-US" sz="2400" dirty="0" smtClean="0"/>
          </a:p>
          <a:p>
            <a:pPr lvl="1" algn="just"/>
            <a:r>
              <a:rPr lang="zh-CN" altLang="en-US" sz="2400" dirty="0" smtClean="0"/>
              <a:t>允许同时读但不允许同时写（</a:t>
            </a:r>
            <a:r>
              <a:rPr lang="en-US" sz="2400" dirty="0" smtClean="0"/>
              <a:t>Concurrent-Read and Exclusive-Write）</a:t>
            </a:r>
            <a:r>
              <a:rPr lang="zh-CN" altLang="en-US" sz="2400" dirty="0" smtClean="0"/>
              <a:t>的</a:t>
            </a:r>
            <a:r>
              <a:rPr lang="en-US" sz="2400" dirty="0" smtClean="0"/>
              <a:t>PRAM</a:t>
            </a:r>
            <a:r>
              <a:rPr lang="zh-CN" altLang="en-US" sz="2400" dirty="0" smtClean="0"/>
              <a:t>模型，简称为</a:t>
            </a:r>
            <a:r>
              <a:rPr lang="en-US" sz="2400" dirty="0" smtClean="0"/>
              <a:t>PRAM-CREW；</a:t>
            </a:r>
            <a:endParaRPr lang="en-US" sz="2400" dirty="0" smtClean="0"/>
          </a:p>
          <a:p>
            <a:pPr lvl="1"/>
            <a:r>
              <a:rPr lang="zh-CN" altLang="en-US" sz="2400" dirty="0" smtClean="0"/>
              <a:t>允许同时读和同时写（</a:t>
            </a:r>
            <a:r>
              <a:rPr lang="en-US" sz="2400" dirty="0" smtClean="0"/>
              <a:t>Concurrent-Read and Concurrent-Write）</a:t>
            </a:r>
            <a:r>
              <a:rPr lang="zh-CN" altLang="en-US" sz="2400" dirty="0" smtClean="0"/>
              <a:t>的</a:t>
            </a:r>
            <a:r>
              <a:rPr lang="en-US" sz="2400" dirty="0" smtClean="0"/>
              <a:t>PRAM</a:t>
            </a:r>
            <a:r>
              <a:rPr lang="zh-CN" altLang="en-US" sz="2400" dirty="0" smtClean="0"/>
              <a:t>模型，简称为</a:t>
            </a:r>
            <a:r>
              <a:rPr lang="en-US" sz="2400" dirty="0" smtClean="0"/>
              <a:t>PRAM-CRCW</a:t>
            </a:r>
            <a:endParaRPr lang="en-US" sz="2400" dirty="0" smtClean="0"/>
          </a:p>
          <a:p>
            <a:r>
              <a:rPr lang="zh-CN" altLang="en-US" dirty="0" smtClean="0"/>
              <a:t>显然，允许同时写是不现实的，于是又对</a:t>
            </a:r>
            <a:r>
              <a:rPr lang="en-US" altLang="zh-CN" dirty="0" smtClean="0"/>
              <a:t>PRAM-CRCW</a:t>
            </a:r>
            <a:r>
              <a:rPr lang="zh-CN" altLang="en-US" dirty="0" smtClean="0"/>
              <a:t>模型做了进一步约定，于是形成了下面几种模型：</a:t>
            </a:r>
            <a:endParaRPr lang="en-US" altLang="zh-CN" dirty="0" smtClean="0"/>
          </a:p>
          <a:p>
            <a:pPr lvl="1"/>
            <a:r>
              <a:rPr lang="zh-CN" altLang="en-US" sz="2500" dirty="0" smtClean="0"/>
              <a:t>只允许所有的处理器同时写相同的数，此时称为公共（</a:t>
            </a:r>
            <a:r>
              <a:rPr lang="en-US" altLang="zh-CN" sz="2500" dirty="0" smtClean="0"/>
              <a:t>common</a:t>
            </a:r>
            <a:r>
              <a:rPr lang="zh-CN" altLang="en-US" sz="2500" dirty="0" smtClean="0"/>
              <a:t>）的</a:t>
            </a:r>
            <a:r>
              <a:rPr lang="en-US" altLang="zh-CN" sz="2500" dirty="0" smtClean="0"/>
              <a:t>PRAM-CRCW</a:t>
            </a:r>
            <a:r>
              <a:rPr lang="zh-CN" altLang="en-US" sz="2500" dirty="0" smtClean="0"/>
              <a:t>，简称为</a:t>
            </a:r>
            <a:r>
              <a:rPr lang="en-US" altLang="zh-CN" sz="2500" dirty="0" smtClean="0"/>
              <a:t>CPRAM-CRCW</a:t>
            </a:r>
            <a:r>
              <a:rPr lang="zh-CN" altLang="en-US" sz="2500" dirty="0" smtClean="0"/>
              <a:t>；</a:t>
            </a:r>
            <a:endParaRPr lang="en-US" altLang="zh-CN" sz="2500" dirty="0" smtClean="0"/>
          </a:p>
          <a:p>
            <a:pPr lvl="1"/>
            <a:r>
              <a:rPr lang="zh-CN" altLang="en-US" sz="2500" dirty="0" smtClean="0"/>
              <a:t> 只允许最优先的处理器先写，此时称为优先（</a:t>
            </a:r>
            <a:r>
              <a:rPr lang="en-US" altLang="zh-CN" sz="2500" dirty="0" smtClean="0"/>
              <a:t>Priority</a:t>
            </a:r>
            <a:r>
              <a:rPr lang="zh-CN" altLang="en-US" sz="2500" dirty="0" smtClean="0"/>
              <a:t>）的</a:t>
            </a:r>
            <a:r>
              <a:rPr lang="en-US" altLang="zh-CN" sz="2500" dirty="0" smtClean="0"/>
              <a:t>PRAM-CRCW</a:t>
            </a:r>
            <a:r>
              <a:rPr lang="zh-CN" altLang="en-US" sz="2500" dirty="0" smtClean="0"/>
              <a:t>，简称为</a:t>
            </a:r>
            <a:r>
              <a:rPr lang="en-US" altLang="zh-CN" sz="2500" dirty="0" smtClean="0"/>
              <a:t>PPRAM-CRCW</a:t>
            </a:r>
            <a:r>
              <a:rPr lang="zh-CN" altLang="en-US" sz="2500" dirty="0" smtClean="0"/>
              <a:t>；</a:t>
            </a:r>
            <a:endParaRPr lang="en-US" altLang="zh-CN" sz="2500" dirty="0" smtClean="0"/>
          </a:p>
          <a:p>
            <a:pPr lvl="1"/>
            <a:r>
              <a:rPr lang="zh-CN" altLang="en-US" sz="2500" dirty="0" smtClean="0"/>
              <a:t>允许任意处理器自由写，此时称为任意（</a:t>
            </a:r>
            <a:r>
              <a:rPr lang="en-US" altLang="zh-CN" sz="2500" dirty="0" smtClean="0"/>
              <a:t>Arbitrary</a:t>
            </a:r>
            <a:r>
              <a:rPr lang="zh-CN" altLang="en-US" sz="2500" dirty="0" smtClean="0"/>
              <a:t>）的</a:t>
            </a:r>
            <a:r>
              <a:rPr lang="en-US" altLang="zh-CN" sz="2500" dirty="0" smtClean="0"/>
              <a:t>PRAM-CRCW</a:t>
            </a:r>
            <a:r>
              <a:rPr lang="zh-CN" altLang="en-US" sz="2500" dirty="0" smtClean="0"/>
              <a:t>，简称为</a:t>
            </a:r>
            <a:r>
              <a:rPr lang="en-US" altLang="zh-CN" sz="2500" dirty="0" smtClean="0"/>
              <a:t>APRAM-CRCW</a:t>
            </a:r>
            <a:r>
              <a:rPr lang="zh-CN" altLang="en-US" sz="2500" dirty="0" smtClean="0"/>
              <a:t>。</a:t>
            </a:r>
            <a:endParaRPr lang="en-US" altLang="zh-CN" sz="2500" dirty="0" smtClean="0"/>
          </a:p>
          <a:p>
            <a:pPr lvl="1"/>
            <a:r>
              <a:rPr lang="zh-CN" altLang="en-US" sz="2500" dirty="0" smtClean="0"/>
              <a:t> 往存储器中写的实际内容是所有处理器写的数的和，此时称为求和（</a:t>
            </a:r>
            <a:r>
              <a:rPr lang="en-US" altLang="zh-CN" sz="2500" dirty="0" smtClean="0"/>
              <a:t>Sum</a:t>
            </a:r>
            <a:r>
              <a:rPr lang="zh-CN" altLang="en-US" sz="2500" dirty="0" smtClean="0"/>
              <a:t>）的</a:t>
            </a:r>
            <a:r>
              <a:rPr lang="en-US" altLang="zh-CN" sz="2500" dirty="0" smtClean="0"/>
              <a:t>PRAM-CRCE</a:t>
            </a:r>
            <a:r>
              <a:rPr lang="zh-CN" altLang="en-US" sz="2500" dirty="0" smtClean="0"/>
              <a:t>，将称为</a:t>
            </a:r>
            <a:r>
              <a:rPr lang="en-US" altLang="zh-CN" sz="2500" dirty="0" smtClean="0"/>
              <a:t>SPRAM-CRCW</a:t>
            </a:r>
            <a:r>
              <a:rPr lang="zh-CN" altLang="en-US" dirty="0" smtClean="0"/>
              <a:t>。</a:t>
            </a:r>
            <a:endParaRPr lang="zh-CN" altLang="en-US" sz="2800" dirty="0" smtClean="0"/>
          </a:p>
        </p:txBody>
      </p:sp>
      <p:sp>
        <p:nvSpPr>
          <p:cNvPr id="3" name="TextBox 2"/>
          <p:cNvSpPr txBox="1"/>
          <p:nvPr/>
        </p:nvSpPr>
        <p:spPr>
          <a:xfrm>
            <a:off x="525679" y="6215082"/>
            <a:ext cx="8618321" cy="369332"/>
          </a:xfrm>
          <a:prstGeom prst="rect">
            <a:avLst/>
          </a:prstGeom>
          <a:noFill/>
        </p:spPr>
        <p:txBody>
          <a:bodyPr wrap="none" rtlCol="0">
            <a:spAutoFit/>
          </a:bodyPr>
          <a:lstStyle/>
          <a:p>
            <a:r>
              <a:rPr lang="zh-CN" altLang="en-US" dirty="0" smtClean="0"/>
              <a:t>（其中</a:t>
            </a:r>
            <a:r>
              <a:rPr lang="en-US" altLang="zh-CN" dirty="0" smtClean="0"/>
              <a:t>C</a:t>
            </a:r>
            <a:r>
              <a:rPr lang="zh-CN" altLang="en-US" dirty="0" smtClean="0"/>
              <a:t>代表</a:t>
            </a:r>
            <a:r>
              <a:rPr lang="en-US" altLang="zh-CN" dirty="0" err="1" smtClean="0"/>
              <a:t>Cuncurrent</a:t>
            </a:r>
            <a:r>
              <a:rPr lang="zh-CN" altLang="en-US" dirty="0" smtClean="0"/>
              <a:t>，意为允许并发操作，</a:t>
            </a:r>
            <a:r>
              <a:rPr lang="en-US" altLang="zh-CN" dirty="0" smtClean="0"/>
              <a:t>E-</a:t>
            </a:r>
            <a:r>
              <a:rPr lang="zh-CN" altLang="en-US" dirty="0" smtClean="0"/>
              <a:t>代表</a:t>
            </a:r>
            <a:r>
              <a:rPr lang="en-US" altLang="zh-CN" dirty="0" smtClean="0"/>
              <a:t>Exclusive</a:t>
            </a:r>
            <a:r>
              <a:rPr lang="zh-CN" altLang="en-US" dirty="0" smtClean="0"/>
              <a:t>，意味排斥并发操作）</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0034" y="500042"/>
            <a:ext cx="7848600" cy="500066"/>
          </a:xfrm>
        </p:spPr>
        <p:txBody>
          <a:bodyPr>
            <a:normAutofit fontScale="90000"/>
          </a:bodyPr>
          <a:lstStyle/>
          <a:p>
            <a:pPr eaLnBrk="1" hangingPunct="1">
              <a:defRPr/>
            </a:pPr>
            <a:r>
              <a:rPr lang="zh-CN" altLang="en-US" dirty="0" smtClean="0"/>
              <a:t> </a:t>
            </a:r>
            <a:r>
              <a:rPr lang="en-US" altLang="zh-CN" dirty="0" smtClean="0"/>
              <a:t>PRAM</a:t>
            </a:r>
            <a:r>
              <a:rPr lang="zh-CN" altLang="en-US" dirty="0" smtClean="0"/>
              <a:t>模型</a:t>
            </a:r>
            <a:endParaRPr lang="zh-CN" altLang="en-US" dirty="0" smtClean="0"/>
          </a:p>
        </p:txBody>
      </p:sp>
      <p:sp>
        <p:nvSpPr>
          <p:cNvPr id="503811" name="Rectangle 3"/>
          <p:cNvSpPr>
            <a:spLocks noGrp="1" noChangeArrowheads="1"/>
          </p:cNvSpPr>
          <p:nvPr>
            <p:ph type="body" idx="1"/>
          </p:nvPr>
        </p:nvSpPr>
        <p:spPr>
          <a:xfrm>
            <a:off x="285720" y="1428736"/>
            <a:ext cx="8715436" cy="4857784"/>
          </a:xfrm>
        </p:spPr>
        <p:txBody>
          <a:bodyPr/>
          <a:lstStyle/>
          <a:p>
            <a:pPr eaLnBrk="1" hangingPunct="1"/>
            <a:r>
              <a:rPr lang="zh-CN" altLang="en-US" dirty="0" smtClean="0"/>
              <a:t>优点</a:t>
            </a:r>
            <a:endParaRPr lang="zh-CN" altLang="en-US" dirty="0" smtClean="0"/>
          </a:p>
          <a:p>
            <a:pPr lvl="1" eaLnBrk="1" hangingPunct="1"/>
            <a:r>
              <a:rPr lang="zh-CN" altLang="en-US" sz="2400" dirty="0" smtClean="0"/>
              <a:t>适合并行算法表示和复杂性分析，易于使用，隐藏了并行机的通讯、同步等细节</a:t>
            </a:r>
            <a:r>
              <a:rPr lang="zh-CN" altLang="en-US" dirty="0" smtClean="0"/>
              <a:t>。</a:t>
            </a:r>
            <a:endParaRPr lang="zh-CN" altLang="en-US" dirty="0" smtClean="0"/>
          </a:p>
          <a:p>
            <a:pPr eaLnBrk="1" hangingPunct="1"/>
            <a:r>
              <a:rPr lang="zh-CN" altLang="en-US" dirty="0" smtClean="0"/>
              <a:t>缺点</a:t>
            </a:r>
            <a:endParaRPr lang="zh-CN" altLang="en-US" dirty="0" smtClean="0"/>
          </a:p>
          <a:p>
            <a:pPr lvl="1" eaLnBrk="1" hangingPunct="1"/>
            <a:r>
              <a:rPr lang="zh-CN" altLang="en-US" sz="2400" dirty="0" smtClean="0"/>
              <a:t>不适合</a:t>
            </a:r>
            <a:r>
              <a:rPr lang="en-US" altLang="zh-CN" sz="2400" dirty="0" smtClean="0"/>
              <a:t>MIMD</a:t>
            </a:r>
            <a:r>
              <a:rPr lang="zh-CN" altLang="en-US" sz="2400" dirty="0" smtClean="0"/>
              <a:t>并行机，忽略了</a:t>
            </a:r>
            <a:r>
              <a:rPr lang="en-US" altLang="zh-CN" sz="2400" dirty="0" smtClean="0"/>
              <a:t>SM</a:t>
            </a:r>
            <a:r>
              <a:rPr lang="zh-CN" altLang="en-US" sz="2400" dirty="0" smtClean="0"/>
              <a:t>的竞争、通讯延迟等因素</a:t>
            </a:r>
            <a:endParaRPr lang="zh-CN" altLang="en-US" sz="2400" dirty="0" smtClean="0"/>
          </a:p>
          <a:p>
            <a:pPr lvl="1" eaLnBrk="1" hangingPunct="1"/>
            <a:r>
              <a:rPr lang="zh-CN" altLang="en-US" sz="2400" dirty="0" smtClean="0"/>
              <a:t>不现实，首先容量无限大的存储器是不存在的，而且由于各方面的原因，全局访存通常要比预想的慢。其次，它忽略了通信带宽的影响。 </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38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38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3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3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2938" y="500063"/>
            <a:ext cx="7848600" cy="571483"/>
          </a:xfrm>
        </p:spPr>
        <p:txBody>
          <a:bodyPr>
            <a:normAutofit fontScale="90000"/>
          </a:bodyPr>
          <a:lstStyle/>
          <a:p>
            <a:pPr eaLnBrk="1" hangingPunct="1">
              <a:tabLst>
                <a:tab pos="180975" algn="l"/>
              </a:tabLst>
              <a:defRPr/>
            </a:pPr>
            <a:r>
              <a:rPr lang="en-US" altLang="zh-CN" sz="3200" dirty="0" smtClean="0">
                <a:solidFill>
                  <a:srgbClr val="FF0000"/>
                </a:solidFill>
              </a:rPr>
              <a:t>A</a:t>
            </a:r>
            <a:r>
              <a:rPr lang="en-US" altLang="zh-CN" sz="3200" dirty="0" smtClean="0"/>
              <a:t>PRAM(</a:t>
            </a:r>
            <a:r>
              <a:rPr lang="en-US" altLang="zh-CN" sz="3200" dirty="0" err="1" smtClean="0">
                <a:solidFill>
                  <a:srgbClr val="FF0000"/>
                </a:solidFill>
              </a:rPr>
              <a:t>Asynchrinize</a:t>
            </a:r>
            <a:r>
              <a:rPr lang="en-US" altLang="zh-CN" sz="3200" dirty="0" smtClean="0"/>
              <a:t>)</a:t>
            </a:r>
            <a:r>
              <a:rPr lang="zh-CN" altLang="en-US" sz="3200" dirty="0" smtClean="0"/>
              <a:t>模型</a:t>
            </a:r>
            <a:r>
              <a:rPr lang="en-US" altLang="zh-CN" sz="3200" dirty="0" smtClean="0"/>
              <a:t>(</a:t>
            </a:r>
            <a:r>
              <a:rPr lang="zh-CN" altLang="en-US" sz="3200" dirty="0" smtClean="0"/>
              <a:t>异步</a:t>
            </a:r>
            <a:r>
              <a:rPr lang="en-US" altLang="zh-CN" sz="3200" dirty="0" smtClean="0"/>
              <a:t>PRAM</a:t>
            </a:r>
            <a:r>
              <a:rPr lang="zh-CN" altLang="en-US" sz="3200" dirty="0" smtClean="0"/>
              <a:t>模型</a:t>
            </a:r>
            <a:r>
              <a:rPr lang="en-US" altLang="zh-CN" sz="3200" dirty="0" smtClean="0"/>
              <a:t>)</a:t>
            </a:r>
            <a:endParaRPr lang="zh-CN" altLang="en-US" sz="3200" dirty="0" smtClean="0"/>
          </a:p>
        </p:txBody>
      </p:sp>
      <p:sp>
        <p:nvSpPr>
          <p:cNvPr id="504835" name="Rectangle 3"/>
          <p:cNvSpPr>
            <a:spLocks noGrp="1" noChangeArrowheads="1"/>
          </p:cNvSpPr>
          <p:nvPr>
            <p:ph type="body" idx="1"/>
          </p:nvPr>
        </p:nvSpPr>
        <p:spPr>
          <a:xfrm>
            <a:off x="285720" y="1357298"/>
            <a:ext cx="8643998" cy="5143536"/>
          </a:xfrm>
        </p:spPr>
        <p:txBody>
          <a:bodyPr>
            <a:normAutofit fontScale="85000" lnSpcReduction="20000"/>
          </a:bodyPr>
          <a:lstStyle/>
          <a:p>
            <a:pPr marL="457200" indent="-457200" eaLnBrk="1" hangingPunct="1"/>
            <a:r>
              <a:rPr lang="zh-CN" altLang="en-US" dirty="0" smtClean="0"/>
              <a:t>基本概念</a:t>
            </a:r>
            <a:endParaRPr lang="zh-CN" altLang="en-US" dirty="0" smtClean="0"/>
          </a:p>
          <a:p>
            <a:pPr marL="838200" lvl="1" indent="-381000" algn="just" eaLnBrk="1" hangingPunct="1"/>
            <a:r>
              <a:rPr lang="zh-CN" altLang="en-US" sz="2400" dirty="0" smtClean="0"/>
              <a:t>又称分相（</a:t>
            </a:r>
            <a:r>
              <a:rPr lang="en-US" altLang="zh-CN" sz="2400" dirty="0" smtClean="0"/>
              <a:t>Phase</a:t>
            </a:r>
            <a:r>
              <a:rPr lang="zh-CN" altLang="en-US" sz="2400" dirty="0" smtClean="0"/>
              <a:t>）</a:t>
            </a:r>
            <a:r>
              <a:rPr lang="en-US" altLang="zh-CN" sz="2400" dirty="0" smtClean="0"/>
              <a:t>PRAM</a:t>
            </a:r>
            <a:r>
              <a:rPr lang="zh-CN" altLang="en-US" sz="2400" dirty="0" smtClean="0"/>
              <a:t>或</a:t>
            </a:r>
            <a:r>
              <a:rPr lang="en-US" altLang="zh-CN" sz="2400" dirty="0" smtClean="0">
                <a:solidFill>
                  <a:schemeClr val="tx2"/>
                </a:solidFill>
              </a:rPr>
              <a:t>MIMD-SM</a:t>
            </a:r>
            <a:r>
              <a:rPr lang="zh-CN" altLang="en-US" sz="2400" dirty="0" smtClean="0"/>
              <a:t>。每个处理器有其局部存储器、局部时钟、局部程序；无全局时钟，各处理器</a:t>
            </a:r>
            <a:r>
              <a:rPr lang="zh-CN" altLang="en-US" sz="2400" dirty="0" smtClean="0">
                <a:solidFill>
                  <a:schemeClr val="tx2"/>
                </a:solidFill>
              </a:rPr>
              <a:t>异步执行</a:t>
            </a:r>
            <a:r>
              <a:rPr lang="zh-CN" altLang="en-US" sz="2400" dirty="0" smtClean="0"/>
              <a:t>；处理器通过</a:t>
            </a:r>
            <a:r>
              <a:rPr lang="en-US" altLang="zh-CN" sz="2400" dirty="0" smtClean="0"/>
              <a:t>SM</a:t>
            </a:r>
            <a:r>
              <a:rPr lang="zh-CN" altLang="en-US" sz="2400" dirty="0" smtClean="0"/>
              <a:t>进行通讯；处理器间无依赖关系，需在并行程序中</a:t>
            </a:r>
            <a:r>
              <a:rPr lang="zh-CN" altLang="en-US" sz="2400" dirty="0" smtClean="0">
                <a:solidFill>
                  <a:schemeClr val="tx2"/>
                </a:solidFill>
              </a:rPr>
              <a:t>显式地加入同步</a:t>
            </a:r>
            <a:r>
              <a:rPr lang="zh-CN" altLang="en-US" sz="2400" dirty="0" smtClean="0"/>
              <a:t>路障(</a:t>
            </a:r>
            <a:r>
              <a:rPr lang="en-US" altLang="zh-CN" sz="2400" dirty="0" smtClean="0"/>
              <a:t>Synchronization Barrier)。</a:t>
            </a:r>
            <a:endParaRPr lang="en-US" altLang="zh-CN" sz="2400" dirty="0" smtClean="0"/>
          </a:p>
          <a:p>
            <a:pPr marL="457200" indent="-457200" eaLnBrk="1" hangingPunct="1"/>
            <a:r>
              <a:rPr lang="zh-CN" altLang="en-US" dirty="0" smtClean="0"/>
              <a:t>指令类型</a:t>
            </a:r>
            <a:endParaRPr lang="en-US" altLang="zh-CN" dirty="0" smtClean="0"/>
          </a:p>
          <a:p>
            <a:pPr marL="857250" lvl="1" indent="-457200"/>
            <a:r>
              <a:rPr lang="zh-CN" altLang="en-US" dirty="0" smtClean="0">
                <a:solidFill>
                  <a:srgbClr val="FF0000"/>
                </a:solidFill>
              </a:rPr>
              <a:t>全局读：</a:t>
            </a:r>
            <a:r>
              <a:rPr lang="zh-CN" altLang="en-US" dirty="0" smtClean="0"/>
              <a:t>将全局存储单元中的内容读到处理器的局部存储单元中；</a:t>
            </a:r>
            <a:endParaRPr lang="en-US" altLang="zh-CN" dirty="0" smtClean="0"/>
          </a:p>
          <a:p>
            <a:pPr marL="857250" lvl="1" indent="-457200"/>
            <a:r>
              <a:rPr lang="zh-CN" altLang="en-US" dirty="0" smtClean="0">
                <a:solidFill>
                  <a:srgbClr val="FF0000"/>
                </a:solidFill>
              </a:rPr>
              <a:t>局部操作：</a:t>
            </a:r>
            <a:r>
              <a:rPr lang="zh-CN" altLang="en-US" dirty="0" smtClean="0"/>
              <a:t>对局部存储器中的数据执行局部操作，操作的结果存放到局部存储器中；</a:t>
            </a:r>
            <a:endParaRPr lang="en-US" altLang="zh-CN" dirty="0" smtClean="0"/>
          </a:p>
          <a:p>
            <a:pPr marL="857250" lvl="1" indent="-457200"/>
            <a:r>
              <a:rPr lang="zh-CN" altLang="en-US" dirty="0" smtClean="0">
                <a:solidFill>
                  <a:srgbClr val="FF0000"/>
                </a:solidFill>
              </a:rPr>
              <a:t>全局写：</a:t>
            </a:r>
            <a:r>
              <a:rPr lang="zh-CN" altLang="en-US" dirty="0" smtClean="0"/>
              <a:t>将局部存储器单元中的内容写入全局存储单元中；</a:t>
            </a:r>
            <a:endParaRPr lang="en-US" altLang="zh-CN" dirty="0" smtClean="0"/>
          </a:p>
          <a:p>
            <a:pPr marL="857250" lvl="1" indent="-457200"/>
            <a:r>
              <a:rPr lang="zh-CN" altLang="en-US" dirty="0" smtClean="0">
                <a:solidFill>
                  <a:srgbClr val="FF0000"/>
                </a:solidFill>
              </a:rPr>
              <a:t>同步：</a:t>
            </a:r>
            <a:r>
              <a:rPr lang="zh-CN" altLang="en-US" dirty="0" smtClean="0"/>
              <a:t>同步是计算中的一个逻辑点，在该点各处理器均需要等待其他的处理器也到达该点后才能继续执行它们的局部程序。</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48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48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48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48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4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异步</a:t>
            </a:r>
            <a:r>
              <a:rPr lang="en-US" altLang="zh-CN" dirty="0" smtClean="0"/>
              <a:t>PRAM</a:t>
            </a:r>
            <a:r>
              <a:rPr lang="zh-CN" altLang="en-US" dirty="0" smtClean="0"/>
              <a:t>模型</a:t>
            </a:r>
            <a:endParaRPr lang="zh-CN" altLang="en-US" dirty="0"/>
          </a:p>
        </p:txBody>
      </p:sp>
      <p:sp>
        <p:nvSpPr>
          <p:cNvPr id="3" name="内容占位符 2"/>
          <p:cNvSpPr>
            <a:spLocks noGrp="1"/>
          </p:cNvSpPr>
          <p:nvPr>
            <p:ph idx="1"/>
          </p:nvPr>
        </p:nvSpPr>
        <p:spPr>
          <a:xfrm>
            <a:off x="214282" y="1214422"/>
            <a:ext cx="8715436" cy="2000264"/>
          </a:xfrm>
        </p:spPr>
        <p:txBody>
          <a:bodyPr>
            <a:normAutofit fontScale="55000" lnSpcReduction="20000"/>
          </a:bodyPr>
          <a:lstStyle/>
          <a:p>
            <a:r>
              <a:rPr lang="en-US" altLang="zh-CN" b="1" dirty="0" smtClean="0"/>
              <a:t>APRAM</a:t>
            </a:r>
            <a:r>
              <a:rPr lang="zh-CN" altLang="en-US" b="1" dirty="0" smtClean="0"/>
              <a:t>模型中的计算</a:t>
            </a:r>
            <a:endParaRPr lang="en-US" altLang="zh-CN" b="1" dirty="0" smtClean="0"/>
          </a:p>
          <a:p>
            <a:pPr lvl="1">
              <a:lnSpc>
                <a:spcPct val="140000"/>
              </a:lnSpc>
              <a:spcBef>
                <a:spcPct val="50000"/>
              </a:spcBef>
              <a:defRPr/>
            </a:pPr>
            <a:r>
              <a:rPr lang="zh-CN" altLang="en-US" dirty="0" smtClean="0"/>
              <a:t>计算由一系列用</a:t>
            </a:r>
            <a:r>
              <a:rPr lang="zh-CN" altLang="en-US" dirty="0" smtClean="0">
                <a:solidFill>
                  <a:schemeClr val="tx2"/>
                </a:solidFill>
              </a:rPr>
              <a:t>同步障分开</a:t>
            </a:r>
            <a:r>
              <a:rPr lang="zh-CN" altLang="en-US" dirty="0" smtClean="0"/>
              <a:t>的全局相所组成。</a:t>
            </a:r>
            <a:endParaRPr lang="zh-CN" altLang="en-US" dirty="0" smtClean="0"/>
          </a:p>
          <a:p>
            <a:pPr lvl="1">
              <a:lnSpc>
                <a:spcPct val="140000"/>
              </a:lnSpc>
              <a:spcBef>
                <a:spcPct val="50000"/>
              </a:spcBef>
              <a:defRPr/>
            </a:pPr>
            <a:r>
              <a:rPr lang="zh-CN" altLang="en-US" dirty="0" smtClean="0"/>
              <a:t>在各全局相内，每个处理器</a:t>
            </a:r>
            <a:r>
              <a:rPr lang="zh-CN" altLang="en-US" dirty="0" smtClean="0">
                <a:solidFill>
                  <a:schemeClr val="tx2"/>
                </a:solidFill>
              </a:rPr>
              <a:t>异步地运行其局部程序</a:t>
            </a:r>
            <a:r>
              <a:rPr lang="zh-CN" altLang="en-US" dirty="0" smtClean="0"/>
              <a:t>。</a:t>
            </a:r>
            <a:endParaRPr lang="zh-CN" altLang="en-US" dirty="0" smtClean="0"/>
          </a:p>
          <a:p>
            <a:pPr lvl="1">
              <a:lnSpc>
                <a:spcPct val="140000"/>
              </a:lnSpc>
              <a:spcBef>
                <a:spcPct val="50000"/>
              </a:spcBef>
              <a:defRPr/>
            </a:pPr>
            <a:r>
              <a:rPr lang="zh-CN" altLang="en-US" dirty="0" smtClean="0"/>
              <a:t>每个局部程序中最后一条指令是一条同步障指令。</a:t>
            </a:r>
            <a:endParaRPr lang="zh-CN" altLang="en-US" dirty="0" smtClean="0"/>
          </a:p>
          <a:p>
            <a:pPr lvl="1">
              <a:lnSpc>
                <a:spcPct val="140000"/>
              </a:lnSpc>
              <a:spcBef>
                <a:spcPct val="50000"/>
              </a:spcBef>
              <a:defRPr/>
            </a:pPr>
            <a:r>
              <a:rPr lang="zh-CN" altLang="en-US" dirty="0" smtClean="0"/>
              <a:t>各处理器均可异步地读取和写入全局存储器，</a:t>
            </a:r>
            <a:r>
              <a:rPr lang="zh-CN" altLang="en-US" dirty="0" smtClean="0">
                <a:solidFill>
                  <a:schemeClr val="tx2"/>
                </a:solidFill>
              </a:rPr>
              <a:t>但在同一相内不允许两个处理器访问同一单元</a:t>
            </a:r>
            <a:r>
              <a:rPr lang="zh-CN" altLang="en-US" dirty="0" smtClean="0">
                <a:effectLst>
                  <a:outerShdw blurRad="38100" dist="38100" dir="2700000" algn="tl">
                    <a:srgbClr val="C0C0C0"/>
                  </a:outerShdw>
                </a:effectLst>
              </a:rPr>
              <a:t>。</a:t>
            </a:r>
            <a:endParaRPr lang="zh-CN" altLang="en-US" dirty="0" smtClean="0">
              <a:effectLst>
                <a:outerShdw blurRad="38100" dist="38100" dir="2700000" algn="tl">
                  <a:srgbClr val="C0C0C0"/>
                </a:outerShdw>
              </a:effectLst>
            </a:endParaRPr>
          </a:p>
          <a:p>
            <a:pPr lvl="2"/>
            <a:endParaRPr lang="en-US" altLang="zh-CN" b="1" dirty="0" smtClean="0"/>
          </a:p>
        </p:txBody>
      </p:sp>
      <p:pic>
        <p:nvPicPr>
          <p:cNvPr id="4" name="Picture 1029"/>
          <p:cNvPicPr>
            <a:picLocks noChangeAspect="1" noChangeArrowheads="1"/>
          </p:cNvPicPr>
          <p:nvPr/>
        </p:nvPicPr>
        <p:blipFill>
          <a:blip r:embed="rId1"/>
          <a:srcRect/>
          <a:stretch>
            <a:fillRect/>
          </a:stretch>
        </p:blipFill>
        <p:spPr>
          <a:xfrm>
            <a:off x="928662" y="3071810"/>
            <a:ext cx="4664070" cy="3409947"/>
          </a:xfrm>
          <a:prstGeom prst="rect">
            <a:avLst/>
          </a:prstGeom>
          <a:noFill/>
        </p:spPr>
      </p:pic>
      <p:sp>
        <p:nvSpPr>
          <p:cNvPr id="5" name="Text Box 1034"/>
          <p:cNvSpPr txBox="1">
            <a:spLocks noChangeArrowheads="1"/>
          </p:cNvSpPr>
          <p:nvPr/>
        </p:nvSpPr>
        <p:spPr bwMode="auto">
          <a:xfrm>
            <a:off x="5572152" y="6215082"/>
            <a:ext cx="3571880" cy="338554"/>
          </a:xfrm>
          <a:prstGeom prst="rect">
            <a:avLst/>
          </a:prstGeom>
          <a:noFill/>
          <a:ln w="9525">
            <a:noFill/>
            <a:miter lim="800000"/>
          </a:ln>
          <a:effectLst/>
        </p:spPr>
        <p:txBody>
          <a:bodyPr wrap="square">
            <a:spAutoFit/>
          </a:bodyPr>
          <a:lstStyle/>
          <a:p>
            <a:pPr algn="l">
              <a:spcBef>
                <a:spcPct val="50000"/>
              </a:spcBef>
              <a:defRPr/>
            </a:pPr>
            <a:r>
              <a:rPr lang="en-US" altLang="zh-CN" sz="1600" dirty="0">
                <a:effectLst>
                  <a:outerShdw blurRad="38100" dist="38100" dir="2700000" algn="tl">
                    <a:srgbClr val="C0C0C0"/>
                  </a:outerShdw>
                </a:effectLst>
              </a:rPr>
              <a:t>APRAM</a:t>
            </a:r>
            <a:r>
              <a:rPr lang="zh-CN" altLang="en-US" sz="1600" dirty="0">
                <a:effectLst>
                  <a:outerShdw blurRad="38100" dist="38100" dir="2700000" algn="tl">
                    <a:srgbClr val="C0C0C0"/>
                  </a:outerShdw>
                </a:effectLst>
              </a:rPr>
              <a:t>中的异步计算，*表示局部操作</a:t>
            </a:r>
            <a:endParaRPr lang="zh-CN" altLang="en-US" sz="1600"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6559</Words>
  <Application>WPS 演示</Application>
  <PresentationFormat>全屏显示(4:3)</PresentationFormat>
  <Paragraphs>483</Paragraphs>
  <Slides>37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49" baseType="lpstr">
      <vt:lpstr>Arial</vt:lpstr>
      <vt:lpstr>宋体</vt:lpstr>
      <vt:lpstr>Wingdings</vt:lpstr>
      <vt:lpstr>Calibri</vt:lpstr>
      <vt:lpstr>微软雅黑</vt:lpstr>
      <vt:lpstr>Arial Unicode MS</vt:lpstr>
      <vt:lpstr>华文新魏</vt:lpstr>
      <vt:lpstr>Office 主题</vt:lpstr>
      <vt:lpstr>Equation.DSMT4</vt:lpstr>
      <vt:lpstr>Equation.3</vt:lpstr>
      <vt:lpstr>Equation.3</vt:lpstr>
      <vt:lpstr>Equation.DSMT4</vt:lpstr>
      <vt:lpstr>PowerPoint 演示文稿</vt:lpstr>
      <vt:lpstr>PowerPoint 演示文稿</vt:lpstr>
      <vt:lpstr>PowerPoint 演示文稿</vt:lpstr>
      <vt:lpstr>PRAM模型 </vt:lpstr>
      <vt:lpstr> PRAM模型（Parallel Random Access Machine并行随机存取机器）</vt:lpstr>
      <vt:lpstr>PowerPoint 演示文稿</vt:lpstr>
      <vt:lpstr> PRAM模型</vt:lpstr>
      <vt:lpstr>APRAM(Asynchrinize)模型(异步PRAM模型)</vt:lpstr>
      <vt:lpstr>异步PRAM模型</vt:lpstr>
      <vt:lpstr>APRAM模型中的时间计算</vt:lpstr>
      <vt:lpstr>BSP模型 </vt:lpstr>
      <vt:lpstr> BSP( Bulk Synchronous Parallel-“大”同步模型)模型</vt:lpstr>
      <vt:lpstr>BSP模型中的计算</vt:lpstr>
      <vt:lpstr>BSP模型中的成本分析</vt:lpstr>
      <vt:lpstr>PowerPoint 演示文稿</vt:lpstr>
      <vt:lpstr>PowerPoint 演示文稿</vt:lpstr>
      <vt:lpstr>PowerPoint 演示文稿</vt:lpstr>
      <vt:lpstr>LogP模型 </vt:lpstr>
      <vt:lpstr> logP模型</vt:lpstr>
      <vt:lpstr>PowerPoint 演示文稿</vt:lpstr>
      <vt:lpstr> logP模型</vt:lpstr>
      <vt:lpstr>PLOGP模型 </vt:lpstr>
      <vt:lpstr>PlogP模型</vt:lpstr>
      <vt:lpstr>PlogP模型</vt:lpstr>
      <vt:lpstr>PRAM、BSP和LogP并行模型之间的关系及其比较</vt:lpstr>
      <vt:lpstr>MMGP模型 </vt:lpstr>
      <vt:lpstr> MMGP模型（Model of Multi-Grain Parallelism，针对CELL处理器） </vt:lpstr>
      <vt:lpstr>MMGP模型</vt:lpstr>
      <vt:lpstr>MMGP模型</vt:lpstr>
      <vt:lpstr>MMGP模型</vt:lpstr>
      <vt:lpstr>mPlogP模型 </vt:lpstr>
      <vt:lpstr>mPlogP模型</vt:lpstr>
      <vt:lpstr>mPlogP模型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yunlan</cp:lastModifiedBy>
  <cp:revision>310</cp:revision>
  <dcterms:created xsi:type="dcterms:W3CDTF">2013-08-31T06:22:00Z</dcterms:created>
  <dcterms:modified xsi:type="dcterms:W3CDTF">2018-12-06T15:31:50Z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