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311" r:id="rId3"/>
    <p:sldId id="312" r:id="rId4"/>
    <p:sldId id="337" r:id="rId5"/>
    <p:sldId id="338" r:id="rId6"/>
    <p:sldId id="313" r:id="rId7"/>
    <p:sldId id="314" r:id="rId8"/>
    <p:sldId id="315" r:id="rId9"/>
    <p:sldId id="316" r:id="rId10"/>
    <p:sldId id="317" r:id="rId11"/>
    <p:sldId id="318" r:id="rId12"/>
    <p:sldId id="319" r:id="rId13"/>
    <p:sldId id="320" r:id="rId14"/>
    <p:sldId id="321" r:id="rId15"/>
    <p:sldId id="322" r:id="rId16"/>
    <p:sldId id="323" r:id="rId17"/>
    <p:sldId id="340" r:id="rId18"/>
    <p:sldId id="339" r:id="rId19"/>
    <p:sldId id="324" r:id="rId20"/>
    <p:sldId id="325" r:id="rId21"/>
    <p:sldId id="343" r:id="rId22"/>
    <p:sldId id="351" r:id="rId23"/>
    <p:sldId id="352" r:id="rId24"/>
    <p:sldId id="353" r:id="rId25"/>
    <p:sldId id="354" r:id="rId26"/>
    <p:sldId id="355"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7" r:id="rId43"/>
    <p:sldId id="376" r:id="rId44"/>
    <p:sldId id="378"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285" autoAdjust="0"/>
  </p:normalViewPr>
  <p:slideViewPr>
    <p:cSldViewPr>
      <p:cViewPr>
        <p:scale>
          <a:sx n="80" d="100"/>
          <a:sy n="80" d="100"/>
        </p:scale>
        <p:origin x="-1878" y="-186"/>
      </p:cViewPr>
      <p:guideLst>
        <p:guide orient="horz" pos="2198"/>
        <p:guide pos="2880"/>
      </p:guideLst>
    </p:cSldViewPr>
  </p:slideViewPr>
  <p:notesTextViewPr>
    <p:cViewPr>
      <p:scale>
        <a:sx n="125" d="100"/>
        <a:sy n="125" d="100"/>
      </p:scale>
      <p:origin x="0" y="0"/>
    </p:cViewPr>
  </p:notesTextViewPr>
  <p:notesViewPr>
    <p:cSldViewPr>
      <p:cViewPr varScale="1">
        <p:scale>
          <a:sx n="65" d="100"/>
          <a:sy n="65" d="100"/>
        </p:scale>
        <p:origin x="-2844" y="-114"/>
      </p:cViewPr>
      <p:guideLst>
        <p:guide orient="horz" pos="2932"/>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10929E-77A3-49F4-866C-9413E4EF60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2B91D-42B1-43A4-9088-049692D8DED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424AE-C9C5-4D71-80A3-563DB4968F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29D1B-E0E9-4E3B-886D-F1E8C25A67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descr="西瓜大.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8888" y="835025"/>
            <a:ext cx="7129462"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79613" y="1825625"/>
            <a:ext cx="2901950" cy="4267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3963" y="1825625"/>
            <a:ext cx="2903537" cy="4267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38175" y="569913"/>
            <a:ext cx="7772400" cy="7556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547813"/>
            <a:ext cx="7772400" cy="4548187"/>
          </a:xfrm>
        </p:spPr>
        <p:txBody>
          <a:bodyPr/>
          <a:lstStyle/>
          <a:p>
            <a:endParaRPr lang="zh-CN" altLang="en-US"/>
          </a:p>
        </p:txBody>
      </p:sp>
      <p:sp>
        <p:nvSpPr>
          <p:cNvPr id="4" name="日期占位符 3"/>
          <p:cNvSpPr>
            <a:spLocks noGrp="1"/>
          </p:cNvSpPr>
          <p:nvPr>
            <p:ph type="dt" sz="half" idx="10"/>
          </p:nvPr>
        </p:nvSpPr>
        <p:spPr>
          <a:xfrm>
            <a:off x="665163" y="6367463"/>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03563" y="6367463"/>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32563" y="6367463"/>
            <a:ext cx="1905000" cy="457200"/>
          </a:xfrm>
        </p:spPr>
        <p:txBody>
          <a:bodyPr/>
          <a:lstStyle>
            <a:lvl1pPr>
              <a:defRPr/>
            </a:lvl1pPr>
          </a:lstStyle>
          <a:p>
            <a:fld id="{310BA8E1-56B8-4E71-8081-F49C29CD22E5}"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17-1.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title"/>
          </p:nvPr>
        </p:nvSpPr>
        <p:spPr>
          <a:xfrm>
            <a:off x="214282" y="500042"/>
            <a:ext cx="8715436" cy="500066"/>
          </a:xfrm>
        </p:spPr>
        <p:txBody>
          <a:bodyPr>
            <a:normAutofit/>
          </a:bodyPr>
          <a:lstStyle>
            <a:lvl1pPr>
              <a:defRPr sz="3600" b="1">
                <a:solidFill>
                  <a:srgbClr val="00206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14282" y="1214422"/>
            <a:ext cx="8715436" cy="5000660"/>
          </a:xfrm>
        </p:spPr>
        <p:txBody>
          <a:bodyPr/>
          <a:lstStyle>
            <a:lvl1pPr>
              <a:defRPr>
                <a:solidFill>
                  <a:srgbClr val="0000FF"/>
                </a:solidFill>
              </a:defRPr>
            </a:lvl1pPr>
            <a:lvl2pPr>
              <a:buFont typeface="Arial" panose="020B0604020202020204" pitchFamily="34" charset="0"/>
              <a:buChar char="–"/>
              <a:defRPr/>
            </a:lvl2pPr>
            <a:lvl3pPr>
              <a:buFont typeface="Arial" panose="020B0604020202020204" pitchFamily="34" charset="0"/>
              <a:buChar char="–"/>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cxnSp>
        <p:nvCxnSpPr>
          <p:cNvPr id="9" name="直接连接符 8"/>
          <p:cNvCxnSpPr/>
          <p:nvPr userDrawn="1"/>
        </p:nvCxnSpPr>
        <p:spPr>
          <a:xfrm>
            <a:off x="0" y="1000108"/>
            <a:ext cx="9144000"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071546"/>
            <a:ext cx="4214810" cy="1588"/>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238B-5A1F-47EA-BB34-BC51B67E19BF}"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7A2B-A034-4DC0-8020-4A062C2A5A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file:///G:\&#24182;&#34892;&#35745;&#31639;\images\img_text\ch05\16.gif" TargetMode="External"/><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image" Target="../media/image12.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10.bin"/><Relationship Id="rId2" Type="http://schemas.openxmlformats.org/officeDocument/2006/relationships/image" Target="../media/image16.wmf"/><Relationship Id="rId1"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wmf"/><Relationship Id="rId7" Type="http://schemas.openxmlformats.org/officeDocument/2006/relationships/oleObject" Target="../embeddings/oleObject16.bin"/><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 Id="rId3" Type="http://schemas.openxmlformats.org/officeDocument/2006/relationships/oleObject" Target="../embeddings/oleObject14.bin"/><Relationship Id="rId2" Type="http://schemas.openxmlformats.org/officeDocument/2006/relationships/image" Target="../media/image20.wmf"/><Relationship Id="rId10" Type="http://schemas.openxmlformats.org/officeDocument/2006/relationships/vmlDrawing" Target="../drawings/vmlDrawing10.vml"/><Relationship Id="rId1"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19.bin"/><Relationship Id="rId2" Type="http://schemas.openxmlformats.org/officeDocument/2006/relationships/image" Target="../media/image25.wmf"/><Relationship Id="rId1"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8.wmf"/><Relationship Id="rId3" Type="http://schemas.openxmlformats.org/officeDocument/2006/relationships/oleObject" Target="../embeddings/oleObject21.bin"/><Relationship Id="rId2" Type="http://schemas.openxmlformats.org/officeDocument/2006/relationships/image" Target="../media/image27.wmf"/><Relationship Id="rId1"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32.wmf"/><Relationship Id="rId7" Type="http://schemas.openxmlformats.org/officeDocument/2006/relationships/oleObject" Target="../embeddings/oleObject25.bin"/><Relationship Id="rId6" Type="http://schemas.openxmlformats.org/officeDocument/2006/relationships/image" Target="../media/image31.wmf"/><Relationship Id="rId5" Type="http://schemas.openxmlformats.org/officeDocument/2006/relationships/oleObject" Target="../embeddings/oleObject24.bin"/><Relationship Id="rId4" Type="http://schemas.openxmlformats.org/officeDocument/2006/relationships/image" Target="../media/image30.wmf"/><Relationship Id="rId3" Type="http://schemas.openxmlformats.org/officeDocument/2006/relationships/oleObject" Target="../embeddings/oleObject23.bin"/><Relationship Id="rId2" Type="http://schemas.openxmlformats.org/officeDocument/2006/relationships/image" Target="../media/image29.wmf"/><Relationship Id="rId16" Type="http://schemas.openxmlformats.org/officeDocument/2006/relationships/vmlDrawing" Target="../drawings/vmlDrawing14.vml"/><Relationship Id="rId15" Type="http://schemas.openxmlformats.org/officeDocument/2006/relationships/slideLayout" Target="../slideLayouts/slideLayout2.xml"/><Relationship Id="rId14" Type="http://schemas.openxmlformats.org/officeDocument/2006/relationships/image" Target="../media/image35.wmf"/><Relationship Id="rId13" Type="http://schemas.openxmlformats.org/officeDocument/2006/relationships/oleObject" Target="../embeddings/oleObject28.bin"/><Relationship Id="rId12" Type="http://schemas.openxmlformats.org/officeDocument/2006/relationships/image" Target="../media/image34.wmf"/><Relationship Id="rId11" Type="http://schemas.openxmlformats.org/officeDocument/2006/relationships/oleObject" Target="../embeddings/oleObject27.bin"/><Relationship Id="rId10" Type="http://schemas.openxmlformats.org/officeDocument/2006/relationships/image" Target="../media/image33.wmf"/><Relationship Id="rId1"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r>
              <a:rPr lang="zh-CN" altLang="en-US" b="1" dirty="0" smtClean="0">
                <a:solidFill>
                  <a:srgbClr val="FF0000"/>
                </a:solidFill>
              </a:rPr>
              <a:t>并行计算性能评测</a:t>
            </a:r>
            <a:endParaRPr lang="zh-CN" altLang="en-US"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785786" y="500042"/>
            <a:ext cx="7543800" cy="533400"/>
          </a:xfrm>
        </p:spPr>
        <p:txBody>
          <a:bodyPr>
            <a:normAutofit fontScale="90000"/>
          </a:bodyPr>
          <a:lstStyle/>
          <a:p>
            <a:r>
              <a:rPr lang="zh-CN" altLang="en-US" dirty="0"/>
              <a:t>并行开销的表达式：整体通信</a:t>
            </a:r>
            <a:endParaRPr lang="zh-CN" altLang="en-US" dirty="0"/>
          </a:p>
        </p:txBody>
      </p:sp>
      <p:sp>
        <p:nvSpPr>
          <p:cNvPr id="552963" name="Rectangle 3"/>
          <p:cNvSpPr>
            <a:spLocks noGrp="1" noChangeArrowheads="1"/>
          </p:cNvSpPr>
          <p:nvPr>
            <p:ph type="body" idx="1"/>
          </p:nvPr>
        </p:nvSpPr>
        <p:spPr>
          <a:xfrm>
            <a:off x="214282" y="1219200"/>
            <a:ext cx="8715436" cy="5197475"/>
          </a:xfrm>
        </p:spPr>
        <p:txBody>
          <a:bodyPr>
            <a:normAutofit fontScale="92500" lnSpcReduction="10000"/>
          </a:bodyPr>
          <a:lstStyle/>
          <a:p>
            <a:r>
              <a:rPr lang="zh-CN" altLang="en-US" dirty="0"/>
              <a:t>典型的整体通信有：</a:t>
            </a:r>
            <a:endParaRPr lang="zh-CN" altLang="en-US" dirty="0"/>
          </a:p>
          <a:p>
            <a:pPr lvl="1"/>
            <a:r>
              <a:rPr lang="zh-CN" altLang="en-US" dirty="0"/>
              <a:t>广播</a:t>
            </a:r>
            <a:r>
              <a:rPr lang="zh-CN" altLang="en-US" dirty="0" smtClean="0"/>
              <a:t>（</a:t>
            </a:r>
            <a:r>
              <a:rPr lang="en-US" altLang="zh-CN" dirty="0"/>
              <a:t>Broadcasting）：</a:t>
            </a:r>
            <a:r>
              <a:rPr lang="zh-CN" altLang="en-US" dirty="0"/>
              <a:t>处理器0发送</a:t>
            </a:r>
            <a:r>
              <a:rPr lang="en-US" altLang="zh-CN" dirty="0"/>
              <a:t>m</a:t>
            </a:r>
            <a:r>
              <a:rPr lang="zh-CN" altLang="en-US" dirty="0"/>
              <a:t>个字节给所有的</a:t>
            </a:r>
            <a:r>
              <a:rPr lang="en-US" altLang="zh-CN" dirty="0"/>
              <a:t>n</a:t>
            </a:r>
            <a:r>
              <a:rPr lang="zh-CN" altLang="en-US" dirty="0"/>
              <a:t>个处理器</a:t>
            </a:r>
            <a:endParaRPr lang="zh-CN" altLang="en-US" dirty="0"/>
          </a:p>
          <a:p>
            <a:pPr lvl="1"/>
            <a:r>
              <a:rPr lang="zh-CN" altLang="en-US" dirty="0"/>
              <a:t>收集（</a:t>
            </a:r>
            <a:r>
              <a:rPr lang="en-US" altLang="zh-CN" dirty="0"/>
              <a:t>Gather）：</a:t>
            </a:r>
            <a:r>
              <a:rPr lang="zh-CN" altLang="en-US" dirty="0"/>
              <a:t>处理0接收所有</a:t>
            </a:r>
            <a:r>
              <a:rPr lang="en-US" altLang="zh-CN" dirty="0"/>
              <a:t>n</a:t>
            </a:r>
            <a:r>
              <a:rPr lang="zh-CN" altLang="en-US" dirty="0"/>
              <a:t>个处理器发来在消息，所以处理器0最终接收了</a:t>
            </a:r>
            <a:r>
              <a:rPr lang="en-US" altLang="zh-CN" dirty="0"/>
              <a:t>m n</a:t>
            </a:r>
            <a:r>
              <a:rPr lang="zh-CN" altLang="en-US" dirty="0"/>
              <a:t>个字节；</a:t>
            </a:r>
            <a:endParaRPr lang="zh-CN" altLang="en-US" dirty="0"/>
          </a:p>
          <a:p>
            <a:pPr lvl="1"/>
            <a:r>
              <a:rPr lang="zh-CN" altLang="en-US" dirty="0"/>
              <a:t>散射（</a:t>
            </a:r>
            <a:r>
              <a:rPr lang="en-US" altLang="zh-CN" dirty="0"/>
              <a:t>Scatter）：</a:t>
            </a:r>
            <a:r>
              <a:rPr lang="zh-CN" altLang="en-US" dirty="0"/>
              <a:t>处理器0发送了</a:t>
            </a:r>
            <a:r>
              <a:rPr lang="en-US" altLang="zh-CN" dirty="0"/>
              <a:t>m</a:t>
            </a:r>
            <a:r>
              <a:rPr lang="zh-CN" altLang="en-US" dirty="0"/>
              <a:t>个字节的不同消息给所有</a:t>
            </a:r>
            <a:r>
              <a:rPr lang="en-US" altLang="zh-CN" dirty="0"/>
              <a:t>n</a:t>
            </a:r>
            <a:r>
              <a:rPr lang="zh-CN" altLang="en-US" dirty="0"/>
              <a:t>个处理器，因此处理器0最终发送了</a:t>
            </a:r>
            <a:r>
              <a:rPr lang="en-US" altLang="zh-CN" dirty="0"/>
              <a:t>m n</a:t>
            </a:r>
            <a:r>
              <a:rPr lang="zh-CN" altLang="en-US" dirty="0"/>
              <a:t>个字节；</a:t>
            </a:r>
            <a:endParaRPr lang="zh-CN" altLang="en-US" dirty="0"/>
          </a:p>
          <a:p>
            <a:pPr lvl="1"/>
            <a:r>
              <a:rPr lang="zh-CN" altLang="en-US" dirty="0"/>
              <a:t>全交换（</a:t>
            </a:r>
            <a:r>
              <a:rPr lang="en-US" altLang="zh-CN" dirty="0"/>
              <a:t>Total Exchange）：</a:t>
            </a:r>
            <a:r>
              <a:rPr lang="zh-CN" altLang="en-US" dirty="0"/>
              <a:t>每个处理器均彼此相互发送</a:t>
            </a:r>
            <a:r>
              <a:rPr lang="en-US" altLang="zh-CN" dirty="0"/>
              <a:t>m</a:t>
            </a:r>
            <a:r>
              <a:rPr lang="zh-CN" altLang="en-US" dirty="0"/>
              <a:t>个字节的不同消息给对方，所以总通信量为</a:t>
            </a:r>
            <a:r>
              <a:rPr lang="en-US" altLang="zh-CN" dirty="0"/>
              <a:t>mn</a:t>
            </a:r>
            <a:r>
              <a:rPr lang="en-US" altLang="zh-CN" baseline="30000" dirty="0"/>
              <a:t>2</a:t>
            </a:r>
            <a:r>
              <a:rPr lang="zh-CN" altLang="en-US" dirty="0"/>
              <a:t>个字节；</a:t>
            </a:r>
            <a:endParaRPr lang="zh-CN" altLang="en-US" dirty="0"/>
          </a:p>
          <a:p>
            <a:pPr lvl="1"/>
            <a:r>
              <a:rPr lang="zh-CN" altLang="en-US" dirty="0"/>
              <a:t>循环移位（</a:t>
            </a:r>
            <a:r>
              <a:rPr lang="en-US" altLang="zh-CN" dirty="0"/>
              <a:t>Circular-shift）：</a:t>
            </a:r>
            <a:r>
              <a:rPr lang="zh-CN" altLang="en-US" dirty="0"/>
              <a:t>处理器</a:t>
            </a:r>
            <a:r>
              <a:rPr lang="en-US" altLang="zh-CN" dirty="0" err="1"/>
              <a:t>i</a:t>
            </a:r>
            <a:r>
              <a:rPr lang="zh-CN" altLang="en-US" dirty="0"/>
              <a:t>发送</a:t>
            </a:r>
            <a:r>
              <a:rPr lang="en-US" altLang="zh-CN" dirty="0"/>
              <a:t>m</a:t>
            </a:r>
            <a:r>
              <a:rPr lang="zh-CN" altLang="en-US" dirty="0"/>
              <a:t>个字节给处理器</a:t>
            </a:r>
            <a:r>
              <a:rPr lang="en-US" altLang="zh-CN" dirty="0"/>
              <a:t>i+1，</a:t>
            </a:r>
            <a:r>
              <a:rPr lang="zh-CN" altLang="en-US" dirty="0"/>
              <a:t>处理器</a:t>
            </a:r>
            <a:r>
              <a:rPr lang="en-US" altLang="zh-CN" dirty="0"/>
              <a:t>n-1</a:t>
            </a:r>
            <a:r>
              <a:rPr lang="zh-CN" altLang="en-US" dirty="0"/>
              <a:t>发送</a:t>
            </a:r>
            <a:r>
              <a:rPr lang="en-US" altLang="zh-CN" dirty="0"/>
              <a:t>m</a:t>
            </a:r>
            <a:r>
              <a:rPr lang="zh-CN" altLang="en-US" dirty="0"/>
              <a:t>个字节给处理器0，所以通信量为</a:t>
            </a:r>
            <a:r>
              <a:rPr lang="en-US" altLang="zh-CN" dirty="0"/>
              <a:t>m n</a:t>
            </a:r>
            <a:r>
              <a:rPr lang="zh-CN" altLang="en-US" dirty="0"/>
              <a:t>个字节。</a:t>
            </a:r>
            <a:endParaRPr lang="zh-CN"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714348" y="500042"/>
            <a:ext cx="7429500" cy="500066"/>
          </a:xfrm>
        </p:spPr>
        <p:txBody>
          <a:bodyPr>
            <a:normAutofit fontScale="90000"/>
          </a:bodyPr>
          <a:lstStyle/>
          <a:p>
            <a:r>
              <a:rPr lang="zh-CN" altLang="en-US" dirty="0"/>
              <a:t>机器的成本、价格与性/价比</a:t>
            </a:r>
            <a:endParaRPr lang="zh-CN" altLang="en-US" dirty="0"/>
          </a:p>
        </p:txBody>
      </p:sp>
      <p:sp>
        <p:nvSpPr>
          <p:cNvPr id="557059" name="Rectangle 3"/>
          <p:cNvSpPr>
            <a:spLocks noGrp="1" noChangeArrowheads="1"/>
          </p:cNvSpPr>
          <p:nvPr>
            <p:ph type="body" idx="1"/>
          </p:nvPr>
        </p:nvSpPr>
        <p:spPr>
          <a:xfrm>
            <a:off x="257172" y="1357298"/>
            <a:ext cx="8315356" cy="4572032"/>
          </a:xfrm>
        </p:spPr>
        <p:txBody>
          <a:bodyPr/>
          <a:lstStyle/>
          <a:p>
            <a:r>
              <a:rPr lang="zh-CN" altLang="en-US" dirty="0"/>
              <a:t>机器的成本与价格</a:t>
            </a:r>
            <a:endParaRPr lang="zh-CN" altLang="en-US" dirty="0"/>
          </a:p>
          <a:p>
            <a:r>
              <a:rPr lang="zh-CN" altLang="en-US" dirty="0"/>
              <a:t>机器的性能/价格比 </a:t>
            </a:r>
            <a:r>
              <a:rPr lang="en-US" altLang="zh-CN" dirty="0"/>
              <a:t>Performance/Cost Ratio </a:t>
            </a:r>
            <a:r>
              <a:rPr lang="en-US" altLang="zh-CN" dirty="0" smtClean="0"/>
              <a:t>：</a:t>
            </a:r>
            <a:r>
              <a:rPr lang="zh-CN" altLang="en-US" dirty="0" smtClean="0"/>
              <a:t>指</a:t>
            </a:r>
            <a:r>
              <a:rPr lang="zh-CN" altLang="en-US" dirty="0"/>
              <a:t>用单位代价（通常以百万美元表示）所获取的性能（通常以</a:t>
            </a:r>
            <a:r>
              <a:rPr lang="en-US" altLang="zh-CN" dirty="0"/>
              <a:t>MIPS</a:t>
            </a:r>
            <a:r>
              <a:rPr lang="zh-CN" altLang="en-US" dirty="0"/>
              <a:t>或</a:t>
            </a:r>
            <a:r>
              <a:rPr lang="en-US" altLang="zh-CN" dirty="0"/>
              <a:t>MFLOPS</a:t>
            </a:r>
            <a:r>
              <a:rPr lang="zh-CN" altLang="en-US" dirty="0"/>
              <a:t>表示） </a:t>
            </a:r>
            <a:endParaRPr lang="zh-CN" altLang="en-US" dirty="0"/>
          </a:p>
          <a:p>
            <a:r>
              <a:rPr lang="zh-CN" altLang="en-US" dirty="0"/>
              <a:t>利用率（</a:t>
            </a:r>
            <a:r>
              <a:rPr lang="en-US" altLang="zh-CN" dirty="0"/>
              <a:t>Utilization）：</a:t>
            </a:r>
            <a:r>
              <a:rPr lang="zh-CN" altLang="en-US" dirty="0"/>
              <a:t>可达到的速度与峰值速度之比 </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857224" y="642918"/>
            <a:ext cx="6867525" cy="368300"/>
          </a:xfrm>
        </p:spPr>
        <p:txBody>
          <a:bodyPr>
            <a:normAutofit fontScale="90000"/>
          </a:bodyPr>
          <a:lstStyle/>
          <a:p>
            <a:r>
              <a:rPr lang="zh-CN" altLang="en-US" dirty="0"/>
              <a:t>算法级性能评测</a:t>
            </a:r>
            <a:endParaRPr lang="zh-CN" altLang="en-US" dirty="0"/>
          </a:p>
        </p:txBody>
      </p:sp>
      <p:sp>
        <p:nvSpPr>
          <p:cNvPr id="573443" name="Rectangle 3"/>
          <p:cNvSpPr>
            <a:spLocks noGrp="1" noChangeArrowheads="1"/>
          </p:cNvSpPr>
          <p:nvPr>
            <p:ph type="body" idx="1"/>
          </p:nvPr>
        </p:nvSpPr>
        <p:spPr>
          <a:xfrm>
            <a:off x="685800" y="1143000"/>
            <a:ext cx="7848600" cy="5143520"/>
          </a:xfrm>
        </p:spPr>
        <p:txBody>
          <a:bodyPr>
            <a:normAutofit/>
          </a:bodyPr>
          <a:lstStyle/>
          <a:p>
            <a:r>
              <a:rPr lang="zh-CN" altLang="en-US" sz="2400" dirty="0"/>
              <a:t>加速比性能定律</a:t>
            </a:r>
            <a:endParaRPr lang="zh-CN" altLang="en-US" sz="2400" dirty="0"/>
          </a:p>
          <a:p>
            <a:pPr lvl="1"/>
            <a:r>
              <a:rPr lang="zh-CN" altLang="en-US" sz="2400" dirty="0"/>
              <a:t>并行系统的加速比是指对于一个给定的应用，并行算法（或并行程序）的执行速度相对于串行算法（或串行程序）的执行速度加快了多少倍。</a:t>
            </a:r>
            <a:endParaRPr lang="zh-CN" altLang="en-US" sz="2400" dirty="0"/>
          </a:p>
          <a:p>
            <a:pPr lvl="1"/>
            <a:r>
              <a:rPr lang="en-US" altLang="zh-CN" sz="2400" dirty="0"/>
              <a:t>Amdahl </a:t>
            </a:r>
            <a:r>
              <a:rPr lang="zh-CN" altLang="en-US" sz="2400" dirty="0"/>
              <a:t>定律</a:t>
            </a:r>
            <a:endParaRPr lang="zh-CN" altLang="en-US" sz="2400" dirty="0"/>
          </a:p>
          <a:p>
            <a:pPr lvl="1"/>
            <a:r>
              <a:rPr lang="en-US" altLang="zh-CN" sz="2400" dirty="0"/>
              <a:t>Gustafson</a:t>
            </a:r>
            <a:r>
              <a:rPr lang="zh-CN" altLang="en-US" sz="2400" dirty="0"/>
              <a:t>定律</a:t>
            </a:r>
            <a:endParaRPr lang="zh-CN" altLang="en-US" sz="2400" dirty="0"/>
          </a:p>
          <a:p>
            <a:pPr lvl="1"/>
            <a:r>
              <a:rPr lang="en-US" altLang="zh-CN" sz="2400" dirty="0"/>
              <a:t>Sun Ni</a:t>
            </a:r>
            <a:r>
              <a:rPr lang="zh-CN" altLang="en-US" sz="2400" dirty="0"/>
              <a:t>定律</a:t>
            </a:r>
            <a:endParaRPr lang="zh-CN" altLang="en-US" sz="2400" dirty="0"/>
          </a:p>
          <a:p>
            <a:r>
              <a:rPr lang="zh-CN" altLang="en-US" sz="2400" dirty="0" smtClean="0"/>
              <a:t>可扩展性</a:t>
            </a:r>
            <a:r>
              <a:rPr lang="zh-CN" altLang="en-US" sz="2400" dirty="0"/>
              <a:t>评测标准</a:t>
            </a:r>
            <a:endParaRPr lang="zh-CN" altLang="en-US" sz="2400" dirty="0"/>
          </a:p>
          <a:p>
            <a:pPr lvl="1"/>
            <a:r>
              <a:rPr lang="zh-CN" altLang="en-US" sz="2400" dirty="0"/>
              <a:t>等效率度量标准</a:t>
            </a:r>
            <a:endParaRPr lang="zh-CN" altLang="en-US" sz="2400" dirty="0"/>
          </a:p>
          <a:p>
            <a:pPr lvl="1"/>
            <a:r>
              <a:rPr lang="zh-CN" altLang="en-US" sz="2400" dirty="0"/>
              <a:t>等速度度量标准</a:t>
            </a:r>
            <a:endParaRPr lang="zh-CN" altLang="en-US" sz="2400" dirty="0"/>
          </a:p>
          <a:p>
            <a:pPr lvl="1"/>
            <a:r>
              <a:rPr lang="zh-CN" altLang="en-US" sz="2400" dirty="0"/>
              <a:t>平均延迟度量标准</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928662" y="571480"/>
            <a:ext cx="5572125" cy="368300"/>
          </a:xfrm>
        </p:spPr>
        <p:txBody>
          <a:bodyPr>
            <a:normAutofit fontScale="90000"/>
          </a:bodyPr>
          <a:lstStyle/>
          <a:p>
            <a:r>
              <a:rPr lang="en-US" altLang="zh-CN" dirty="0" smtClean="0"/>
              <a:t>Amdahl</a:t>
            </a:r>
            <a:r>
              <a:rPr lang="zh-CN" altLang="en-US" dirty="0" smtClean="0"/>
              <a:t> （阿姆达尔）</a:t>
            </a:r>
            <a:r>
              <a:rPr lang="en-US" altLang="zh-CN" dirty="0" smtClean="0"/>
              <a:t> </a:t>
            </a:r>
            <a:r>
              <a:rPr lang="zh-CN" altLang="en-US" dirty="0"/>
              <a:t>定律</a:t>
            </a:r>
            <a:endParaRPr lang="zh-CN" altLang="en-US" dirty="0"/>
          </a:p>
        </p:txBody>
      </p:sp>
      <p:sp>
        <p:nvSpPr>
          <p:cNvPr id="572419" name="Rectangle 3"/>
          <p:cNvSpPr>
            <a:spLocks noGrp="1" noChangeArrowheads="1"/>
          </p:cNvSpPr>
          <p:nvPr>
            <p:ph type="body" idx="1"/>
          </p:nvPr>
        </p:nvSpPr>
        <p:spPr>
          <a:xfrm>
            <a:off x="381000" y="1219200"/>
            <a:ext cx="8424863" cy="5353072"/>
          </a:xfrm>
        </p:spPr>
        <p:txBody>
          <a:bodyPr>
            <a:normAutofit/>
          </a:bodyPr>
          <a:lstStyle/>
          <a:p>
            <a:pPr>
              <a:lnSpc>
                <a:spcPct val="80000"/>
              </a:lnSpc>
            </a:pPr>
            <a:r>
              <a:rPr lang="zh-CN" altLang="en-US" sz="2000" b="1" dirty="0" smtClean="0">
                <a:latin typeface="仿宋_GB2312" pitchFamily="49" charset="-122"/>
              </a:rPr>
              <a:t>基本出发点</a:t>
            </a:r>
            <a:r>
              <a:rPr lang="zh-CN" altLang="en-US" sz="2000" dirty="0" smtClean="0">
                <a:latin typeface="仿宋_GB2312" pitchFamily="49" charset="-122"/>
              </a:rPr>
              <a:t>：</a:t>
            </a:r>
            <a:endParaRPr lang="zh-CN" altLang="en-US" sz="2000" dirty="0" smtClean="0">
              <a:latin typeface="仿宋_GB2312" pitchFamily="49" charset="-122"/>
            </a:endParaRPr>
          </a:p>
          <a:p>
            <a:pPr lvl="1">
              <a:lnSpc>
                <a:spcPct val="110000"/>
              </a:lnSpc>
            </a:pPr>
            <a:r>
              <a:rPr lang="zh-CN" altLang="en-US" sz="2200" b="1" dirty="0" smtClean="0">
                <a:latin typeface="仿宋_GB2312" pitchFamily="49" charset="-122"/>
              </a:rPr>
              <a:t>对于许多科学计算，实时性要求很高，即在这类应用中计算时间是个关键性因素，而计算负载是固定不变的。</a:t>
            </a:r>
            <a:r>
              <a:rPr lang="zh-CN" altLang="en-US" sz="2200" dirty="0" smtClean="0">
                <a:latin typeface="仿宋_GB2312" pitchFamily="49" charset="-122"/>
              </a:rPr>
              <a:t> </a:t>
            </a:r>
            <a:endParaRPr lang="zh-CN" altLang="en-US" sz="2200" b="1" dirty="0" smtClean="0">
              <a:latin typeface="仿宋_GB2312" pitchFamily="49" charset="-122"/>
            </a:endParaRPr>
          </a:p>
          <a:p>
            <a:pPr lvl="1">
              <a:lnSpc>
                <a:spcPct val="110000"/>
              </a:lnSpc>
            </a:pPr>
            <a:r>
              <a:rPr lang="zh-CN" altLang="en-US" sz="2200" b="1" dirty="0" smtClean="0">
                <a:latin typeface="仿宋_GB2312" pitchFamily="49" charset="-122"/>
              </a:rPr>
              <a:t>因为固定的计算负载可以分布在多个处理器上，这样增加了处理器就加快了执行速度，从而达到了加速的目的</a:t>
            </a:r>
            <a:r>
              <a:rPr lang="zh-CN" altLang="en-US" sz="2200" b="1" dirty="0" smtClean="0"/>
              <a:t>。</a:t>
            </a:r>
            <a:endParaRPr lang="zh-CN" altLang="en-US" sz="2200" b="1" dirty="0" smtClean="0"/>
          </a:p>
          <a:p>
            <a:pPr>
              <a:lnSpc>
                <a:spcPct val="90000"/>
              </a:lnSpc>
            </a:pPr>
            <a:endParaRPr lang="en-US" altLang="zh-CN" sz="1900" dirty="0" smtClean="0"/>
          </a:p>
          <a:p>
            <a:pPr>
              <a:lnSpc>
                <a:spcPct val="90000"/>
              </a:lnSpc>
            </a:pPr>
            <a:r>
              <a:rPr lang="en-US" altLang="zh-CN" sz="1900" dirty="0" smtClean="0"/>
              <a:t>P</a:t>
            </a:r>
            <a:r>
              <a:rPr lang="en-US" altLang="zh-CN" sz="1900" dirty="0"/>
              <a:t>：</a:t>
            </a:r>
            <a:r>
              <a:rPr lang="zh-CN" altLang="en-US" sz="1900" dirty="0"/>
              <a:t>处理器数；</a:t>
            </a:r>
            <a:endParaRPr lang="zh-CN" altLang="en-US" sz="1900" dirty="0"/>
          </a:p>
          <a:p>
            <a:pPr>
              <a:lnSpc>
                <a:spcPct val="90000"/>
              </a:lnSpc>
            </a:pPr>
            <a:r>
              <a:rPr lang="en-US" altLang="zh-CN" sz="1900" dirty="0"/>
              <a:t>W：</a:t>
            </a:r>
            <a:r>
              <a:rPr lang="zh-CN" altLang="en-US" sz="1900" dirty="0"/>
              <a:t>问题规模（计算负载、工作负载，给定问题的总计算量）；</a:t>
            </a:r>
            <a:endParaRPr lang="zh-CN" altLang="en-US" sz="1900" dirty="0"/>
          </a:p>
          <a:p>
            <a:pPr lvl="1">
              <a:lnSpc>
                <a:spcPct val="90000"/>
              </a:lnSpc>
            </a:pPr>
            <a:r>
              <a:rPr lang="en-US" altLang="zh-CN" sz="1900" dirty="0"/>
              <a:t>W</a:t>
            </a:r>
            <a:r>
              <a:rPr lang="en-US" altLang="zh-CN" sz="1900" baseline="-25000" dirty="0"/>
              <a:t>s</a:t>
            </a:r>
            <a:r>
              <a:rPr lang="en-US" altLang="zh-CN" sz="1900" dirty="0"/>
              <a:t>：</a:t>
            </a:r>
            <a:r>
              <a:rPr lang="zh-CN" altLang="en-US" sz="1900" dirty="0"/>
              <a:t>应用程序中的串行分量，</a:t>
            </a:r>
            <a:r>
              <a:rPr lang="en-US" altLang="zh-CN" sz="1900" dirty="0"/>
              <a:t>f</a:t>
            </a:r>
            <a:r>
              <a:rPr lang="zh-CN" altLang="en-US" sz="1900" dirty="0"/>
              <a:t>是串行分量比例（</a:t>
            </a:r>
            <a:r>
              <a:rPr lang="en-US" altLang="zh-CN" sz="1900" dirty="0"/>
              <a:t>f = W</a:t>
            </a:r>
            <a:r>
              <a:rPr lang="en-US" altLang="zh-CN" sz="1900" baseline="-25000" dirty="0"/>
              <a:t>s</a:t>
            </a:r>
            <a:r>
              <a:rPr lang="en-US" altLang="zh-CN" sz="1900" dirty="0"/>
              <a:t>/W， W</a:t>
            </a:r>
            <a:r>
              <a:rPr lang="en-US" altLang="zh-CN" sz="1900" baseline="-25000" dirty="0"/>
              <a:t>s</a:t>
            </a:r>
            <a:r>
              <a:rPr lang="en-US" altLang="zh-CN" sz="1900" dirty="0"/>
              <a:t>=W</a:t>
            </a:r>
            <a:r>
              <a:rPr lang="en-US" altLang="zh-CN" sz="1900" baseline="-25000" dirty="0"/>
              <a:t>1</a:t>
            </a:r>
            <a:r>
              <a:rPr lang="en-US" altLang="zh-CN" sz="1900" dirty="0"/>
              <a:t>）；</a:t>
            </a:r>
            <a:endParaRPr lang="en-US" altLang="zh-CN" sz="1900" dirty="0"/>
          </a:p>
          <a:p>
            <a:pPr lvl="1">
              <a:lnSpc>
                <a:spcPct val="90000"/>
              </a:lnSpc>
            </a:pPr>
            <a:r>
              <a:rPr lang="en-US" altLang="zh-CN" sz="1900" dirty="0"/>
              <a:t>W</a:t>
            </a:r>
            <a:r>
              <a:rPr lang="en-US" altLang="zh-CN" sz="1900" baseline="-25000" dirty="0"/>
              <a:t>P</a:t>
            </a:r>
            <a:r>
              <a:rPr lang="en-US" altLang="zh-CN" sz="1900" dirty="0"/>
              <a:t>：</a:t>
            </a:r>
            <a:r>
              <a:rPr lang="zh-CN" altLang="en-US" sz="1900" dirty="0"/>
              <a:t>应用程序中可并行化部分，1-</a:t>
            </a:r>
            <a:r>
              <a:rPr lang="en-US" altLang="zh-CN" sz="1900" dirty="0"/>
              <a:t>f</a:t>
            </a:r>
            <a:r>
              <a:rPr lang="zh-CN" altLang="en-US" sz="1900" dirty="0"/>
              <a:t>为并行分量比例；</a:t>
            </a:r>
            <a:endParaRPr lang="zh-CN" altLang="en-US" sz="1900" dirty="0"/>
          </a:p>
          <a:p>
            <a:pPr lvl="1">
              <a:lnSpc>
                <a:spcPct val="90000"/>
              </a:lnSpc>
            </a:pPr>
            <a:r>
              <a:rPr lang="en-US" altLang="zh-CN" sz="1900" dirty="0"/>
              <a:t>W</a:t>
            </a:r>
            <a:r>
              <a:rPr lang="en-US" altLang="zh-CN" sz="1900" baseline="-25000" dirty="0"/>
              <a:t>s</a:t>
            </a:r>
            <a:r>
              <a:rPr lang="en-US" altLang="zh-CN" sz="1900" dirty="0"/>
              <a:t> +W </a:t>
            </a:r>
            <a:r>
              <a:rPr lang="en-US" altLang="zh-CN" sz="1900" baseline="-25000" dirty="0"/>
              <a:t>p</a:t>
            </a:r>
            <a:r>
              <a:rPr lang="en-US" altLang="zh-CN" sz="1900" dirty="0"/>
              <a:t> =W；</a:t>
            </a:r>
            <a:endParaRPr lang="en-US" altLang="zh-CN" sz="1900" dirty="0"/>
          </a:p>
          <a:p>
            <a:pPr>
              <a:lnSpc>
                <a:spcPct val="90000"/>
              </a:lnSpc>
            </a:pPr>
            <a:r>
              <a:rPr lang="en-US" altLang="zh-CN" sz="1900" dirty="0"/>
              <a:t>T</a:t>
            </a:r>
            <a:r>
              <a:rPr lang="en-US" altLang="zh-CN" sz="1900" baseline="-25000" dirty="0"/>
              <a:t>s</a:t>
            </a:r>
            <a:r>
              <a:rPr lang="en-US" altLang="zh-CN" sz="1900" dirty="0"/>
              <a:t>=T</a:t>
            </a:r>
            <a:r>
              <a:rPr lang="en-US" altLang="zh-CN" sz="1900" baseline="-25000" dirty="0"/>
              <a:t>1 </a:t>
            </a:r>
            <a:r>
              <a:rPr lang="en-US" altLang="zh-CN" sz="1900" dirty="0"/>
              <a:t>：</a:t>
            </a:r>
            <a:r>
              <a:rPr lang="zh-CN" altLang="en-US" sz="1900" dirty="0"/>
              <a:t>串行执行时间，</a:t>
            </a:r>
            <a:r>
              <a:rPr lang="en-US" altLang="zh-CN" sz="1900" dirty="0"/>
              <a:t>T </a:t>
            </a:r>
            <a:r>
              <a:rPr lang="en-US" altLang="zh-CN" sz="1900" baseline="-25000" dirty="0"/>
              <a:t>p </a:t>
            </a:r>
            <a:r>
              <a:rPr lang="en-US" altLang="zh-CN" sz="1900" dirty="0"/>
              <a:t>：</a:t>
            </a:r>
            <a:r>
              <a:rPr lang="zh-CN" altLang="en-US" sz="1900" dirty="0"/>
              <a:t>并行执行时间；</a:t>
            </a:r>
            <a:endParaRPr lang="zh-CN" altLang="en-US" sz="1900" dirty="0"/>
          </a:p>
          <a:p>
            <a:pPr>
              <a:lnSpc>
                <a:spcPct val="90000"/>
              </a:lnSpc>
            </a:pPr>
            <a:r>
              <a:rPr lang="en-US" altLang="zh-CN" sz="1900" dirty="0"/>
              <a:t>S：</a:t>
            </a:r>
            <a:r>
              <a:rPr lang="zh-CN" altLang="en-US" sz="1900" dirty="0"/>
              <a:t>加速比，</a:t>
            </a:r>
            <a:r>
              <a:rPr lang="en-US" altLang="zh-CN" sz="1900" dirty="0"/>
              <a:t>E：</a:t>
            </a:r>
            <a:r>
              <a:rPr lang="zh-CN" altLang="en-US" sz="1900" dirty="0"/>
              <a:t>效率； </a:t>
            </a:r>
            <a:endParaRPr lang="zh-CN" altLang="en-US" sz="19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714348" y="571480"/>
            <a:ext cx="7543800" cy="381000"/>
          </a:xfrm>
        </p:spPr>
        <p:txBody>
          <a:bodyPr>
            <a:normAutofit fontScale="90000"/>
          </a:bodyPr>
          <a:lstStyle/>
          <a:p>
            <a:r>
              <a:rPr lang="en-US" altLang="zh-CN" dirty="0"/>
              <a:t>Amdahl</a:t>
            </a:r>
            <a:r>
              <a:rPr lang="zh-CN" altLang="en-US" dirty="0"/>
              <a:t>定律（</a:t>
            </a:r>
            <a:r>
              <a:rPr lang="en-US" altLang="zh-CN" dirty="0"/>
              <a:t>cont</a:t>
            </a:r>
            <a:r>
              <a:rPr lang="en-US" altLang="zh-CN" dirty="0">
                <a:latin typeface="Arial" panose="020B0604020202020204"/>
              </a:rPr>
              <a:t>‘</a:t>
            </a:r>
            <a:r>
              <a:rPr lang="en-US" altLang="zh-CN" dirty="0"/>
              <a:t>d)</a:t>
            </a:r>
            <a:endParaRPr lang="en-US" altLang="zh-CN" dirty="0"/>
          </a:p>
        </p:txBody>
      </p:sp>
      <p:sp>
        <p:nvSpPr>
          <p:cNvPr id="558083" name="Rectangle 3"/>
          <p:cNvSpPr>
            <a:spLocks noGrp="1" noChangeArrowheads="1"/>
          </p:cNvSpPr>
          <p:nvPr>
            <p:ph type="body" idx="1"/>
          </p:nvPr>
        </p:nvSpPr>
        <p:spPr>
          <a:xfrm>
            <a:off x="685800" y="1295400"/>
            <a:ext cx="8101330" cy="3225165"/>
          </a:xfrm>
        </p:spPr>
        <p:txBody>
          <a:bodyPr>
            <a:normAutofit fontScale="62500"/>
          </a:bodyPr>
          <a:lstStyle/>
          <a:p>
            <a:pPr>
              <a:buNone/>
            </a:pPr>
            <a:r>
              <a:rPr lang="zh-CN" altLang="en-US" dirty="0"/>
              <a:t>固定负载的加速公式：</a:t>
            </a:r>
            <a:endParaRPr lang="zh-CN" altLang="en-US" dirty="0"/>
          </a:p>
          <a:p>
            <a:pPr>
              <a:buNone/>
            </a:pPr>
            <a:r>
              <a:rPr lang="zh-CN" altLang="en-US" dirty="0"/>
              <a:t>                       			       </a:t>
            </a:r>
            <a:endParaRPr lang="zh-CN" altLang="en-US" dirty="0"/>
          </a:p>
          <a:p>
            <a:pPr>
              <a:buNone/>
            </a:pPr>
            <a:r>
              <a:rPr lang="en-US" altLang="zh-CN" dirty="0"/>
              <a:t>W </a:t>
            </a:r>
            <a:r>
              <a:rPr lang="en-US" altLang="zh-CN" baseline="-25000" dirty="0"/>
              <a:t>s</a:t>
            </a:r>
            <a:r>
              <a:rPr lang="en-US" altLang="zh-CN" dirty="0"/>
              <a:t>+ W </a:t>
            </a:r>
            <a:r>
              <a:rPr lang="en-US" altLang="zh-CN" baseline="-25000" dirty="0"/>
              <a:t>p</a:t>
            </a:r>
            <a:r>
              <a:rPr lang="zh-CN" altLang="en-US" dirty="0"/>
              <a:t>可相应地表示为</a:t>
            </a:r>
            <a:r>
              <a:rPr lang="en-US" altLang="zh-CN" dirty="0"/>
              <a:t>f +（1-f）</a:t>
            </a:r>
            <a:endParaRPr lang="en-US" altLang="zh-CN" dirty="0"/>
          </a:p>
          <a:p>
            <a:pPr>
              <a:buNone/>
            </a:pPr>
            <a:r>
              <a:rPr lang="en-US" altLang="zh-CN" dirty="0"/>
              <a:t>			</a:t>
            </a:r>
            <a:endParaRPr lang="en-US" altLang="zh-CN" dirty="0"/>
          </a:p>
          <a:p>
            <a:pPr>
              <a:buNone/>
            </a:pPr>
            <a:br>
              <a:rPr lang="en-US" altLang="zh-CN" dirty="0"/>
            </a:br>
            <a:endParaRPr lang="en-US" altLang="zh-CN" dirty="0"/>
          </a:p>
          <a:p>
            <a:pPr>
              <a:buNone/>
            </a:pPr>
            <a:r>
              <a:rPr lang="en-US" altLang="zh-CN" dirty="0"/>
              <a:t>p→∞</a:t>
            </a:r>
            <a:r>
              <a:rPr lang="zh-CN" altLang="en-US" dirty="0"/>
              <a:t>时，上式极限为</a:t>
            </a:r>
            <a:r>
              <a:rPr lang="zh-CN" altLang="en-US" dirty="0" smtClean="0"/>
              <a:t>： </a:t>
            </a:r>
            <a:r>
              <a:rPr lang="en-US" altLang="zh-CN" dirty="0"/>
              <a:t>S= 1 / f           </a:t>
            </a:r>
            <a:endParaRPr lang="en-US" altLang="zh-CN" dirty="0"/>
          </a:p>
          <a:p>
            <a:pPr>
              <a:buNone/>
            </a:pPr>
            <a:r>
              <a:rPr lang="zh-CN" altLang="en-US" dirty="0"/>
              <a:t>	                                           </a:t>
            </a:r>
            <a:endParaRPr lang="zh-CN" altLang="en-US" dirty="0"/>
          </a:p>
        </p:txBody>
      </p:sp>
      <p:sp>
        <p:nvSpPr>
          <p:cNvPr id="558084" name="Rectangle 4"/>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558085" name="Object 5"/>
          <p:cNvGraphicFramePr>
            <a:graphicFrameLocks noChangeAspect="1"/>
          </p:cNvGraphicFramePr>
          <p:nvPr/>
        </p:nvGraphicFramePr>
        <p:xfrm>
          <a:off x="4500562" y="990600"/>
          <a:ext cx="2376488" cy="1079500"/>
        </p:xfrm>
        <a:graphic>
          <a:graphicData uri="http://schemas.openxmlformats.org/presentationml/2006/ole">
            <mc:AlternateContent xmlns:mc="http://schemas.openxmlformats.org/markup-compatibility/2006">
              <mc:Choice xmlns:v="urn:schemas-microsoft-com:vml" Requires="v">
                <p:oleObj spid="_x0000_s2049" name="公式" r:id="rId1" imgW="17068800" imgH="7620000" progId="Equation.3">
                  <p:embed/>
                </p:oleObj>
              </mc:Choice>
              <mc:Fallback>
                <p:oleObj name="公式" r:id="rId1" imgW="17068800" imgH="7620000" progId="Equation.3">
                  <p:embed/>
                  <p:pic>
                    <p:nvPicPr>
                      <p:cNvPr id="0" name="图片 2048"/>
                      <p:cNvPicPr>
                        <a:picLocks noChangeAspect="1"/>
                      </p:cNvPicPr>
                      <p:nvPr/>
                    </p:nvPicPr>
                    <p:blipFill>
                      <a:blip r:embed="rId2"/>
                      <a:stretch>
                        <a:fillRect/>
                      </a:stretch>
                    </p:blipFill>
                    <p:spPr>
                      <a:xfrm>
                        <a:off x="4500562" y="990600"/>
                        <a:ext cx="2376488" cy="1079500"/>
                      </a:xfrm>
                      <a:prstGeom prst="rect">
                        <a:avLst/>
                      </a:prstGeom>
                      <a:noFill/>
                      <a:ln w="9525">
                        <a:noFill/>
                      </a:ln>
                    </p:spPr>
                  </p:pic>
                </p:oleObj>
              </mc:Fallback>
            </mc:AlternateContent>
          </a:graphicData>
        </a:graphic>
      </p:graphicFrame>
      <p:sp>
        <p:nvSpPr>
          <p:cNvPr id="558086" name="Rectangle 6"/>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558087" name="Object 7"/>
          <p:cNvGraphicFramePr>
            <a:graphicFrameLocks noChangeAspect="1"/>
          </p:cNvGraphicFramePr>
          <p:nvPr/>
        </p:nvGraphicFramePr>
        <p:xfrm>
          <a:off x="2514600" y="2590800"/>
          <a:ext cx="4824413" cy="1366838"/>
        </p:xfrm>
        <a:graphic>
          <a:graphicData uri="http://schemas.openxmlformats.org/presentationml/2006/ole">
            <mc:AlternateContent xmlns:mc="http://schemas.openxmlformats.org/markup-compatibility/2006">
              <mc:Choice xmlns:v="urn:schemas-microsoft-com:vml" Requires="v">
                <p:oleObj spid="_x0000_s2050" name="公式" r:id="rId3" imgW="44805600" imgH="14630400" progId="Equation.3">
                  <p:embed/>
                </p:oleObj>
              </mc:Choice>
              <mc:Fallback>
                <p:oleObj name="公式" r:id="rId3" imgW="44805600" imgH="14630400" progId="Equation.3">
                  <p:embed/>
                  <p:pic>
                    <p:nvPicPr>
                      <p:cNvPr id="0" name="图片 2049"/>
                      <p:cNvPicPr>
                        <a:picLocks noChangeAspect="1"/>
                      </p:cNvPicPr>
                      <p:nvPr/>
                    </p:nvPicPr>
                    <p:blipFill>
                      <a:blip r:embed="rId4"/>
                      <a:stretch>
                        <a:fillRect/>
                      </a:stretch>
                    </p:blipFill>
                    <p:spPr>
                      <a:xfrm>
                        <a:off x="2514600" y="2590800"/>
                        <a:ext cx="4824413" cy="1366838"/>
                      </a:xfrm>
                      <a:prstGeom prst="rect">
                        <a:avLst/>
                      </a:prstGeom>
                      <a:noFill/>
                      <a:ln w="9525">
                        <a:noFill/>
                      </a:ln>
                    </p:spPr>
                  </p:pic>
                </p:oleObj>
              </mc:Fallback>
            </mc:AlternateContent>
          </a:graphicData>
        </a:graphic>
      </p:graphicFrame>
      <p:sp>
        <p:nvSpPr>
          <p:cNvPr id="558088" name="Rectangle 8"/>
          <p:cNvSpPr>
            <a:spLocks noChangeArrowheads="1"/>
          </p:cNvSpPr>
          <p:nvPr/>
        </p:nvSpPr>
        <p:spPr bwMode="auto">
          <a:xfrm>
            <a:off x="0" y="3141663"/>
            <a:ext cx="9144000" cy="0"/>
          </a:xfrm>
          <a:prstGeom prst="rect">
            <a:avLst/>
          </a:prstGeom>
          <a:noFill/>
          <a:ln w="12700">
            <a:noFill/>
            <a:miter lim="800000"/>
          </a:ln>
          <a:effectLst/>
        </p:spPr>
        <p:txBody>
          <a:bodyPr wrap="none" anchor="ctr">
            <a:spAutoFit/>
          </a:bodyPr>
          <a:lstStyle/>
          <a:p>
            <a:endParaRPr lang="zh-CN" altLang="en-US"/>
          </a:p>
        </p:txBody>
      </p:sp>
      <p:sp>
        <p:nvSpPr>
          <p:cNvPr id="14" name="TextBox 13"/>
          <p:cNvSpPr txBox="1"/>
          <p:nvPr/>
        </p:nvSpPr>
        <p:spPr>
          <a:xfrm>
            <a:off x="214282" y="4643446"/>
            <a:ext cx="8786874"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dirty="0" smtClean="0"/>
              <a:t>这个结论意味着随着处理器数目的无限增大，并行系统所能达到的加速比存在上限</a:t>
            </a:r>
            <a:r>
              <a:rPr lang="en-US" altLang="zh-CN" sz="2000" dirty="0" smtClean="0"/>
              <a:t>1/f</a:t>
            </a:r>
            <a:r>
              <a:rPr lang="zh-CN" altLang="en-US" sz="2000" dirty="0" smtClean="0"/>
              <a:t>，这个常数只取决于应用本身的性质。</a:t>
            </a:r>
            <a:endParaRPr lang="zh-CN" altLang="en-US" sz="2000" dirty="0" smtClean="0"/>
          </a:p>
          <a:p>
            <a:r>
              <a:rPr lang="zh-CN" altLang="en-US" sz="2000" dirty="0" smtClean="0"/>
              <a:t>这个结论在历史上曾经对并行系统的发展带来了一种悲观的影响。它带来的两种影响是，一是劝阻并行计算机厂商生产更大规模的并行计算机，二是促进了并行编译计算的发展，以降低程序中串行部分的值。</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714348" y="571480"/>
            <a:ext cx="7505700" cy="533400"/>
          </a:xfrm>
        </p:spPr>
        <p:txBody>
          <a:bodyPr>
            <a:normAutofit fontScale="90000"/>
          </a:bodyPr>
          <a:lstStyle/>
          <a:p>
            <a:r>
              <a:rPr lang="en-US" altLang="zh-CN" dirty="0"/>
              <a:t>Amdahl</a:t>
            </a:r>
            <a:r>
              <a:rPr lang="en-US" altLang="zh-CN" dirty="0">
                <a:latin typeface="Arial" panose="020B0604020202020204"/>
              </a:rPr>
              <a:t>’</a:t>
            </a:r>
            <a:r>
              <a:rPr lang="en-US" altLang="zh-CN" dirty="0"/>
              <a:t>s law (cont</a:t>
            </a:r>
            <a:r>
              <a:rPr lang="en-US" altLang="zh-CN" dirty="0">
                <a:latin typeface="Arial" panose="020B0604020202020204"/>
              </a:rPr>
              <a:t>’</a:t>
            </a:r>
            <a:r>
              <a:rPr lang="en-US" altLang="zh-CN" dirty="0"/>
              <a:t>d)</a:t>
            </a:r>
            <a:endParaRPr lang="en-US" altLang="zh-CN" dirty="0"/>
          </a:p>
        </p:txBody>
      </p:sp>
      <p:sp>
        <p:nvSpPr>
          <p:cNvPr id="559107" name="Rectangle 3"/>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endParaRPr lang="zh-CN" altLang="en-US"/>
          </a:p>
        </p:txBody>
      </p:sp>
      <p:pic>
        <p:nvPicPr>
          <p:cNvPr id="8" name="Picture 4" descr="12"/>
          <p:cNvPicPr>
            <a:picLocks noChangeAspect="1" noChangeArrowheads="1"/>
          </p:cNvPicPr>
          <p:nvPr/>
        </p:nvPicPr>
        <p:blipFill>
          <a:blip r:embed="rId1"/>
          <a:srcRect/>
          <a:stretch>
            <a:fillRect/>
          </a:stretch>
        </p:blipFill>
        <p:spPr bwMode="auto">
          <a:xfrm>
            <a:off x="303213" y="1414463"/>
            <a:ext cx="8575675" cy="452596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E605751-BC03-4F83-A7AA-92E5F4BC5B4F}" type="slidenum">
              <a:rPr lang="en-US" altLang="zh-CN"/>
            </a:fld>
            <a:endParaRPr lang="en-US" altLang="zh-CN"/>
          </a:p>
        </p:txBody>
      </p:sp>
      <p:sp>
        <p:nvSpPr>
          <p:cNvPr id="2572291" name="Rectangle 3"/>
          <p:cNvSpPr>
            <a:spLocks noGrp="1" noChangeArrowheads="1"/>
          </p:cNvSpPr>
          <p:nvPr>
            <p:ph type="body" idx="1"/>
          </p:nvPr>
        </p:nvSpPr>
        <p:spPr>
          <a:xfrm>
            <a:off x="685800" y="1142984"/>
            <a:ext cx="7772400" cy="1785950"/>
          </a:xfrm>
        </p:spPr>
        <p:txBody>
          <a:bodyPr>
            <a:normAutofit fontScale="85000" lnSpcReduction="20000"/>
          </a:bodyPr>
          <a:lstStyle/>
          <a:p>
            <a:r>
              <a:rPr lang="zh-CN" altLang="en-US" dirty="0"/>
              <a:t>当处理器数目</a:t>
            </a:r>
            <a:r>
              <a:rPr lang="en-US" altLang="zh-CN" dirty="0"/>
              <a:t>n=1024</a:t>
            </a:r>
            <a:r>
              <a:rPr lang="zh-CN" altLang="en-US" dirty="0"/>
              <a:t>，加速比公式如下：</a:t>
            </a:r>
            <a:endParaRPr lang="zh-CN" altLang="en-US" dirty="0"/>
          </a:p>
          <a:p>
            <a:endParaRPr lang="zh-CN" altLang="en-US" dirty="0"/>
          </a:p>
          <a:p>
            <a:endParaRPr lang="zh-CN" altLang="en-US" dirty="0"/>
          </a:p>
          <a:p>
            <a:r>
              <a:rPr lang="en-US" altLang="zh-CN" dirty="0" err="1" smtClean="0"/>
              <a:t>S</a:t>
            </a:r>
            <a:r>
              <a:rPr lang="en-US" altLang="zh-CN" baseline="-25000" dirty="0" err="1" smtClean="0"/>
              <a:t>n</a:t>
            </a:r>
            <a:r>
              <a:rPr lang="zh-CN" altLang="en-US" dirty="0" smtClean="0"/>
              <a:t>随</a:t>
            </a:r>
            <a:r>
              <a:rPr lang="en-US" altLang="zh-CN" dirty="0" smtClean="0"/>
              <a:t>α</a:t>
            </a:r>
            <a:r>
              <a:rPr lang="zh-CN" altLang="en-US" dirty="0" smtClean="0"/>
              <a:t>变化的情况如下图： </a:t>
            </a:r>
            <a:r>
              <a:rPr lang="zh-CN" altLang="en-US" dirty="0"/>
              <a:t>　 </a:t>
            </a:r>
            <a:endParaRPr lang="zh-CN" altLang="en-US" dirty="0"/>
          </a:p>
        </p:txBody>
      </p:sp>
      <p:pic>
        <p:nvPicPr>
          <p:cNvPr id="2572292" name="Picture 4" descr="13"/>
          <p:cNvPicPr>
            <a:picLocks noChangeAspect="1" noChangeArrowheads="1"/>
          </p:cNvPicPr>
          <p:nvPr/>
        </p:nvPicPr>
        <p:blipFill>
          <a:blip r:embed="rId1"/>
          <a:srcRect/>
          <a:stretch>
            <a:fillRect/>
          </a:stretch>
        </p:blipFill>
        <p:spPr bwMode="auto">
          <a:xfrm>
            <a:off x="2214546" y="1500174"/>
            <a:ext cx="4327525" cy="850900"/>
          </a:xfrm>
          <a:prstGeom prst="rect">
            <a:avLst/>
          </a:prstGeom>
          <a:noFill/>
          <a:ln w="9525">
            <a:noFill/>
            <a:miter lim="800000"/>
            <a:headEnd/>
            <a:tailEnd/>
          </a:ln>
        </p:spPr>
      </p:pic>
      <p:pic>
        <p:nvPicPr>
          <p:cNvPr id="2572293" name="Picture 5" descr="14"/>
          <p:cNvPicPr>
            <a:picLocks noChangeAspect="1" noChangeArrowheads="1"/>
          </p:cNvPicPr>
          <p:nvPr/>
        </p:nvPicPr>
        <p:blipFill>
          <a:blip r:embed="rId2">
            <a:lum bright="-84000" contrast="12000"/>
          </a:blip>
          <a:srcRect/>
          <a:stretch>
            <a:fillRect/>
          </a:stretch>
        </p:blipFill>
        <p:spPr bwMode="auto">
          <a:xfrm>
            <a:off x="1071538" y="2693904"/>
            <a:ext cx="6475404" cy="4164096"/>
          </a:xfrm>
          <a:prstGeom prst="rect">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213995" y="1316355"/>
            <a:ext cx="8715375" cy="4898390"/>
          </a:xfrm>
        </p:spPr>
        <p:txBody>
          <a:bodyPr/>
          <a:lstStyle/>
          <a:p>
            <a:r>
              <a:rPr lang="zh-CN" altLang="en-US" sz="2400" dirty="0" smtClean="0">
                <a:latin typeface="仿宋_GB2312" pitchFamily="49" charset="-122"/>
                <a:ea typeface="仿宋_GB2312" pitchFamily="49" charset="-122"/>
              </a:rPr>
              <a:t>实际上并行加速比不仅受限于程序的串行分量的比例，而且也受并行程序运行时的额外开销的影响。如果考虑到这部分因素的影响，令</a:t>
            </a:r>
            <a:r>
              <a:rPr lang="en-US" altLang="zh-CN" sz="2400" dirty="0" err="1" smtClean="0">
                <a:latin typeface="仿宋_GB2312" pitchFamily="49" charset="-122"/>
                <a:ea typeface="仿宋_GB2312" pitchFamily="49" charset="-122"/>
              </a:rPr>
              <a:t>Wo</a:t>
            </a:r>
            <a:r>
              <a:rPr lang="zh-CN" altLang="en-US" sz="2400" dirty="0" smtClean="0">
                <a:latin typeface="仿宋_GB2312" pitchFamily="49" charset="-122"/>
                <a:ea typeface="仿宋_GB2312" pitchFamily="49" charset="-122"/>
              </a:rPr>
              <a:t>为额外开销，那么上面的公式应该修改为：</a:t>
            </a:r>
            <a:endParaRPr lang="en-US" altLang="zh-CN" sz="2400" dirty="0" smtClean="0"/>
          </a:p>
          <a:p>
            <a:pPr>
              <a:buNone/>
            </a:pPr>
            <a:r>
              <a:rPr lang="zh-CN" altLang="en-US" dirty="0" smtClean="0"/>
              <a:t>	</a:t>
            </a:r>
            <a:endParaRPr lang="zh-CN" altLang="en-US" dirty="0"/>
          </a:p>
        </p:txBody>
      </p:sp>
      <p:graphicFrame>
        <p:nvGraphicFramePr>
          <p:cNvPr id="57346" name="Object 2"/>
          <p:cNvGraphicFramePr>
            <a:graphicFrameLocks noChangeAspect="1"/>
          </p:cNvGraphicFramePr>
          <p:nvPr/>
        </p:nvGraphicFramePr>
        <p:xfrm>
          <a:off x="1214414" y="2643182"/>
          <a:ext cx="7200900" cy="1400175"/>
        </p:xfrm>
        <a:graphic>
          <a:graphicData uri="http://schemas.openxmlformats.org/presentationml/2006/ole">
            <mc:AlternateContent xmlns:mc="http://schemas.openxmlformats.org/markup-compatibility/2006">
              <mc:Choice xmlns:v="urn:schemas-microsoft-com:vml" Requires="v">
                <p:oleObj spid="_x0000_s3073" name="公式" r:id="rId1" imgW="70104000" imgH="10668000" progId="Equation.3">
                  <p:embed/>
                </p:oleObj>
              </mc:Choice>
              <mc:Fallback>
                <p:oleObj name="公式" r:id="rId1" imgW="70104000" imgH="10668000" progId="Equation.3">
                  <p:embed/>
                  <p:pic>
                    <p:nvPicPr>
                      <p:cNvPr id="0" name="图片 3072"/>
                      <p:cNvPicPr>
                        <a:picLocks noChangeAspect="1"/>
                      </p:cNvPicPr>
                      <p:nvPr/>
                    </p:nvPicPr>
                    <p:blipFill>
                      <a:blip r:embed="rId2"/>
                      <a:stretch>
                        <a:fillRect/>
                      </a:stretch>
                    </p:blipFill>
                    <p:spPr>
                      <a:xfrm>
                        <a:off x="1214414" y="2643182"/>
                        <a:ext cx="7200900" cy="1400175"/>
                      </a:xfrm>
                      <a:prstGeom prst="rect">
                        <a:avLst/>
                      </a:prstGeom>
                      <a:noFill/>
                      <a:ln w="9525">
                        <a:noFill/>
                      </a:ln>
                    </p:spPr>
                  </p:pic>
                </p:oleObj>
              </mc:Fallback>
            </mc:AlternateContent>
          </a:graphicData>
        </a:graphic>
      </p:graphicFrame>
      <p:pic>
        <p:nvPicPr>
          <p:cNvPr id="5" name="Picture 5" descr="G:\并行计算\images\img_text\ch05\16.gif"/>
          <p:cNvPicPr>
            <a:picLocks noChangeAspect="1" noChangeArrowheads="1"/>
          </p:cNvPicPr>
          <p:nvPr/>
        </p:nvPicPr>
        <p:blipFill>
          <a:blip r:embed="rId3" r:link="rId4"/>
          <a:srcRect/>
          <a:stretch>
            <a:fillRect/>
          </a:stretch>
        </p:blipFill>
        <p:spPr bwMode="auto">
          <a:xfrm>
            <a:off x="2928926" y="5214950"/>
            <a:ext cx="2063759" cy="1083279"/>
          </a:xfrm>
          <a:prstGeom prst="rect">
            <a:avLst/>
          </a:prstGeom>
          <a:noFill/>
        </p:spPr>
      </p:pic>
      <p:sp>
        <p:nvSpPr>
          <p:cNvPr id="6" name="TextBox 5"/>
          <p:cNvSpPr txBox="1"/>
          <p:nvPr/>
        </p:nvSpPr>
        <p:spPr>
          <a:xfrm>
            <a:off x="571472" y="4429132"/>
            <a:ext cx="3185487" cy="369332"/>
          </a:xfrm>
          <a:prstGeom prst="rect">
            <a:avLst/>
          </a:prstGeom>
          <a:noFill/>
        </p:spPr>
        <p:txBody>
          <a:bodyPr wrap="none" rtlCol="0">
            <a:spAutoFit/>
          </a:bodyPr>
          <a:lstStyle/>
          <a:p>
            <a:r>
              <a:rPr lang="zh-CN" altLang="en-US" b="1" dirty="0" smtClean="0">
                <a:solidFill>
                  <a:srgbClr val="FF0000"/>
                </a:solidFill>
                <a:latin typeface="仿宋_GB2312" pitchFamily="49" charset="-122"/>
                <a:ea typeface="仿宋_GB2312" pitchFamily="49" charset="-122"/>
              </a:rPr>
              <a:t>这种情形下的加速比极限为：</a:t>
            </a:r>
            <a:endParaRPr lang="zh-CN" alt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857224" y="500042"/>
            <a:ext cx="7505700" cy="571504"/>
          </a:xfrm>
        </p:spPr>
        <p:txBody>
          <a:bodyPr>
            <a:normAutofit fontScale="90000"/>
          </a:bodyPr>
          <a:lstStyle/>
          <a:p>
            <a:r>
              <a:rPr lang="en-US" altLang="zh-CN" dirty="0"/>
              <a:t>Gustafson</a:t>
            </a:r>
            <a:r>
              <a:rPr lang="zh-CN" altLang="en-US" dirty="0"/>
              <a:t>定律 </a:t>
            </a:r>
            <a:endParaRPr lang="zh-CN" altLang="en-US" dirty="0"/>
          </a:p>
        </p:txBody>
      </p:sp>
      <p:sp>
        <p:nvSpPr>
          <p:cNvPr id="560131" name="Rectangle 3"/>
          <p:cNvSpPr>
            <a:spLocks noGrp="1" noChangeArrowheads="1"/>
          </p:cNvSpPr>
          <p:nvPr>
            <p:ph type="body" idx="1"/>
          </p:nvPr>
        </p:nvSpPr>
        <p:spPr>
          <a:xfrm>
            <a:off x="357158" y="1428752"/>
            <a:ext cx="8101042" cy="2714628"/>
          </a:xfrm>
        </p:spPr>
        <p:txBody>
          <a:bodyPr>
            <a:normAutofit fontScale="70000" lnSpcReduction="20000"/>
          </a:bodyPr>
          <a:lstStyle/>
          <a:p>
            <a:r>
              <a:rPr lang="zh-CN" altLang="en-US" dirty="0"/>
              <a:t>出发点：</a:t>
            </a:r>
            <a:endParaRPr lang="zh-CN" altLang="en-US" dirty="0"/>
          </a:p>
          <a:p>
            <a:pPr lvl="1"/>
            <a:r>
              <a:rPr lang="zh-CN" altLang="en-US" dirty="0"/>
              <a:t>对于很多大型计算，精度要求很高，即在此类应用中精度是个关键因素，而计算时间是固定不变的。此时为了提高精度，必须加大计算量，相应地亦必须增多处理器数才能维持时间不变；</a:t>
            </a:r>
            <a:endParaRPr lang="zh-CN" altLang="en-US" dirty="0"/>
          </a:p>
          <a:p>
            <a:pPr lvl="1"/>
            <a:r>
              <a:rPr lang="zh-CN" altLang="en-US" dirty="0"/>
              <a:t>除非学术研究，在实际应用中没有必要固定工作负载而计算程序运行在不同数目的处理器上，增多处理器必须相应地增大问题规模才有实际意义</a:t>
            </a:r>
            <a:r>
              <a:rPr lang="zh-CN" altLang="en-US" dirty="0" smtClean="0"/>
              <a:t>。</a:t>
            </a:r>
            <a:endParaRPr lang="en-US" altLang="zh-CN" dirty="0" smtClean="0"/>
          </a:p>
          <a:p>
            <a:pPr lvl="1"/>
            <a:endParaRPr lang="zh-CN" altLang="en-US" dirty="0"/>
          </a:p>
          <a:p>
            <a:r>
              <a:rPr lang="zh-CN" altLang="en-US" dirty="0"/>
              <a:t> </a:t>
            </a:r>
            <a:r>
              <a:rPr lang="en-US" altLang="zh-CN" dirty="0"/>
              <a:t>Gustafson</a:t>
            </a:r>
            <a:r>
              <a:rPr lang="zh-CN" altLang="en-US" dirty="0"/>
              <a:t>加速定律 :</a:t>
            </a:r>
            <a:endParaRPr lang="zh-CN" altLang="en-US" dirty="0"/>
          </a:p>
          <a:p>
            <a:endParaRPr lang="zh-CN" altLang="en-US" dirty="0"/>
          </a:p>
          <a:p>
            <a:pPr>
              <a:buNone/>
            </a:pPr>
            <a:endParaRPr lang="en-US" altLang="zh-CN" dirty="0"/>
          </a:p>
          <a:p>
            <a:endParaRPr lang="zh-CN" altLang="en-US" dirty="0"/>
          </a:p>
        </p:txBody>
      </p:sp>
      <p:sp>
        <p:nvSpPr>
          <p:cNvPr id="560132" name="Rectangle 4"/>
          <p:cNvSpPr>
            <a:spLocks noChangeArrowheads="1"/>
          </p:cNvSpPr>
          <p:nvPr/>
        </p:nvSpPr>
        <p:spPr bwMode="auto">
          <a:xfrm>
            <a:off x="0" y="3205163"/>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560133" name="Object 5"/>
          <p:cNvGraphicFramePr>
            <a:graphicFrameLocks noChangeAspect="1"/>
          </p:cNvGraphicFramePr>
          <p:nvPr/>
        </p:nvGraphicFramePr>
        <p:xfrm>
          <a:off x="3643306" y="3276600"/>
          <a:ext cx="4319588" cy="987425"/>
        </p:xfrm>
        <a:graphic>
          <a:graphicData uri="http://schemas.openxmlformats.org/presentationml/2006/ole">
            <mc:AlternateContent xmlns:mc="http://schemas.openxmlformats.org/markup-compatibility/2006">
              <mc:Choice xmlns:v="urn:schemas-microsoft-com:vml" Requires="v">
                <p:oleObj spid="_x0000_s4097" name="公式" r:id="rId1" imgW="33528000" imgH="7620000" progId="Equation.3">
                  <p:embed/>
                </p:oleObj>
              </mc:Choice>
              <mc:Fallback>
                <p:oleObj name="公式" r:id="rId1" imgW="33528000" imgH="7620000" progId="Equation.3">
                  <p:embed/>
                  <p:pic>
                    <p:nvPicPr>
                      <p:cNvPr id="0" name="图片 4096"/>
                      <p:cNvPicPr>
                        <a:picLocks noChangeAspect="1"/>
                      </p:cNvPicPr>
                      <p:nvPr/>
                    </p:nvPicPr>
                    <p:blipFill>
                      <a:blip r:embed="rId2"/>
                      <a:stretch>
                        <a:fillRect/>
                      </a:stretch>
                    </p:blipFill>
                    <p:spPr>
                      <a:xfrm>
                        <a:off x="3643306" y="3276600"/>
                        <a:ext cx="4319588" cy="987425"/>
                      </a:xfrm>
                      <a:prstGeom prst="rect">
                        <a:avLst/>
                      </a:prstGeom>
                      <a:noFill/>
                      <a:ln w="9525">
                        <a:noFill/>
                      </a:ln>
                    </p:spPr>
                  </p:pic>
                </p:oleObj>
              </mc:Fallback>
            </mc:AlternateContent>
          </a:graphicData>
        </a:graphic>
      </p:graphicFrame>
      <p:sp>
        <p:nvSpPr>
          <p:cNvPr id="560134" name="Rectangle 6"/>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560135" name="Object 7"/>
          <p:cNvGraphicFramePr>
            <a:graphicFrameLocks noChangeAspect="1"/>
          </p:cNvGraphicFramePr>
          <p:nvPr/>
        </p:nvGraphicFramePr>
        <p:xfrm>
          <a:off x="2438400" y="4267200"/>
          <a:ext cx="6192838" cy="481013"/>
        </p:xfrm>
        <a:graphic>
          <a:graphicData uri="http://schemas.openxmlformats.org/presentationml/2006/ole">
            <mc:AlternateContent xmlns:mc="http://schemas.openxmlformats.org/markup-compatibility/2006">
              <mc:Choice xmlns:v="urn:schemas-microsoft-com:vml" Requires="v">
                <p:oleObj spid="_x0000_s4098" name="公式" r:id="rId3" imgW="45720000" imgH="3657600" progId="Equation.3">
                  <p:embed/>
                </p:oleObj>
              </mc:Choice>
              <mc:Fallback>
                <p:oleObj name="公式" r:id="rId3" imgW="45720000" imgH="3657600" progId="Equation.3">
                  <p:embed/>
                  <p:pic>
                    <p:nvPicPr>
                      <p:cNvPr id="0" name="图片 4097"/>
                      <p:cNvPicPr>
                        <a:picLocks noChangeAspect="1"/>
                      </p:cNvPicPr>
                      <p:nvPr/>
                    </p:nvPicPr>
                    <p:blipFill>
                      <a:blip r:embed="rId4"/>
                      <a:stretch>
                        <a:fillRect/>
                      </a:stretch>
                    </p:blipFill>
                    <p:spPr>
                      <a:xfrm>
                        <a:off x="2438400" y="4267200"/>
                        <a:ext cx="6192838" cy="481013"/>
                      </a:xfrm>
                      <a:prstGeom prst="rect">
                        <a:avLst/>
                      </a:prstGeom>
                      <a:noFill/>
                      <a:ln w="9525">
                        <a:noFill/>
                      </a:ln>
                    </p:spPr>
                  </p:pic>
                </p:oleObj>
              </mc:Fallback>
            </mc:AlternateContent>
          </a:graphicData>
        </a:graphic>
      </p:graphicFrame>
      <p:sp>
        <p:nvSpPr>
          <p:cNvPr id="560136" name="Rectangle 8"/>
          <p:cNvSpPr>
            <a:spLocks noChangeArrowheads="1"/>
          </p:cNvSpPr>
          <p:nvPr/>
        </p:nvSpPr>
        <p:spPr bwMode="auto">
          <a:xfrm>
            <a:off x="0" y="3211513"/>
            <a:ext cx="9144000" cy="0"/>
          </a:xfrm>
          <a:prstGeom prst="rect">
            <a:avLst/>
          </a:prstGeom>
          <a:noFill/>
          <a:ln w="12700">
            <a:noFill/>
            <a:miter lim="800000"/>
          </a:ln>
          <a:effectLst/>
        </p:spPr>
        <p:txBody>
          <a:bodyPr wrap="none" anchor="ctr">
            <a:spAutoFit/>
          </a:bodyPr>
          <a:lstStyle/>
          <a:p>
            <a:endParaRPr lang="zh-CN" altLang="en-US"/>
          </a:p>
        </p:txBody>
      </p:sp>
      <p:sp>
        <p:nvSpPr>
          <p:cNvPr id="13" name="TextBox 12"/>
          <p:cNvSpPr txBox="1"/>
          <p:nvPr/>
        </p:nvSpPr>
        <p:spPr>
          <a:xfrm>
            <a:off x="214282" y="5072074"/>
            <a:ext cx="8643998"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dirty="0" smtClean="0"/>
              <a:t>当</a:t>
            </a:r>
            <a:r>
              <a:rPr lang="en-US" altLang="zh-CN" dirty="0" smtClean="0"/>
              <a:t>p</a:t>
            </a:r>
            <a:r>
              <a:rPr lang="zh-CN" altLang="en-US" dirty="0" smtClean="0"/>
              <a:t>充分大时，</a:t>
            </a:r>
            <a:r>
              <a:rPr lang="en-US" altLang="zh-CN" dirty="0" smtClean="0"/>
              <a:t>S'</a:t>
            </a:r>
            <a:r>
              <a:rPr lang="zh-CN" altLang="en-US" dirty="0" smtClean="0"/>
              <a:t>与</a:t>
            </a:r>
            <a:r>
              <a:rPr lang="en-US" altLang="zh-CN" dirty="0" smtClean="0"/>
              <a:t>p</a:t>
            </a:r>
            <a:r>
              <a:rPr lang="zh-CN" altLang="en-US" dirty="0" smtClean="0"/>
              <a:t>几乎成线性关系，其斜率为</a:t>
            </a:r>
            <a:r>
              <a:rPr lang="en-US" altLang="zh-CN" dirty="0" smtClean="0"/>
              <a:t>1-f</a:t>
            </a:r>
            <a:r>
              <a:rPr lang="zh-CN" altLang="en-US" dirty="0" smtClean="0"/>
              <a:t>，这就是</a:t>
            </a:r>
            <a:r>
              <a:rPr lang="en-US" altLang="zh-CN" dirty="0" smtClean="0"/>
              <a:t>Gustafson</a:t>
            </a:r>
            <a:r>
              <a:rPr lang="zh-CN" altLang="en-US" dirty="0" smtClean="0"/>
              <a:t>加速比定律，它意味着随着处理器数目的增加，加速比几乎与处理器数目成比例的线性增加，串行比例</a:t>
            </a:r>
            <a:r>
              <a:rPr lang="en-US" altLang="zh-CN" dirty="0" smtClean="0"/>
              <a:t>f</a:t>
            </a:r>
            <a:r>
              <a:rPr lang="zh-CN" altLang="en-US" dirty="0" smtClean="0"/>
              <a:t>不再是程序的瓶颈，这为并行计算系统的发展带来了非常乐观的结论。</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857224" y="571480"/>
            <a:ext cx="7085013" cy="368300"/>
          </a:xfrm>
        </p:spPr>
        <p:txBody>
          <a:bodyPr>
            <a:normAutofit fontScale="90000"/>
          </a:bodyPr>
          <a:lstStyle/>
          <a:p>
            <a:r>
              <a:rPr lang="en-US" altLang="zh-CN" dirty="0"/>
              <a:t>Gustafson</a:t>
            </a:r>
            <a:r>
              <a:rPr lang="zh-CN" altLang="en-US" dirty="0"/>
              <a:t>定律（</a:t>
            </a:r>
            <a:r>
              <a:rPr lang="en-US" altLang="zh-CN" dirty="0"/>
              <a:t>cont</a:t>
            </a:r>
            <a:r>
              <a:rPr lang="en-US" altLang="zh-CN" dirty="0">
                <a:latin typeface="Arial" panose="020B0604020202020204"/>
              </a:rPr>
              <a:t>‘</a:t>
            </a:r>
            <a:r>
              <a:rPr lang="en-US" altLang="zh-CN" dirty="0"/>
              <a:t>d)</a:t>
            </a:r>
            <a:endParaRPr lang="en-US" altLang="zh-CN" dirty="0"/>
          </a:p>
        </p:txBody>
      </p:sp>
      <p:sp>
        <p:nvSpPr>
          <p:cNvPr id="561155" name="Rectangle 3"/>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561156" name="Object 4"/>
          <p:cNvGraphicFramePr>
            <a:graphicFrameLocks noChangeAspect="1"/>
          </p:cNvGraphicFramePr>
          <p:nvPr/>
        </p:nvGraphicFramePr>
        <p:xfrm>
          <a:off x="179388" y="1412875"/>
          <a:ext cx="8964612" cy="3744913"/>
        </p:xfrm>
        <a:graphic>
          <a:graphicData uri="http://schemas.openxmlformats.org/presentationml/2006/ole">
            <mc:AlternateContent xmlns:mc="http://schemas.openxmlformats.org/markup-compatibility/2006">
              <mc:Choice xmlns:v="urn:schemas-microsoft-com:vml" Requires="v">
                <p:oleObj spid="_x0000_s5121" name="Visio" r:id="rId1" imgW="60826650" imgH="22850475" progId="Visio.Drawing.11">
                  <p:embed/>
                </p:oleObj>
              </mc:Choice>
              <mc:Fallback>
                <p:oleObj name="Visio" r:id="rId1" imgW="60826650" imgH="22850475" progId="Visio.Drawing.11">
                  <p:embed/>
                  <p:pic>
                    <p:nvPicPr>
                      <p:cNvPr id="0" name="图片 5120"/>
                      <p:cNvPicPr>
                        <a:picLocks noChangeAspect="1"/>
                      </p:cNvPicPr>
                      <p:nvPr/>
                    </p:nvPicPr>
                    <p:blipFill>
                      <a:blip r:embed="rId2"/>
                      <a:stretch>
                        <a:fillRect/>
                      </a:stretch>
                    </p:blipFill>
                    <p:spPr>
                      <a:xfrm>
                        <a:off x="179388" y="1412875"/>
                        <a:ext cx="8964612" cy="37449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fontScale="90000"/>
          </a:bodyPr>
          <a:lstStyle/>
          <a:p>
            <a:r>
              <a:rPr lang="zh-CN" altLang="en-US" dirty="0" smtClean="0"/>
              <a:t>主要内容</a:t>
            </a:r>
            <a:endParaRPr lang="en-US" altLang="zh-CN" dirty="0"/>
          </a:p>
        </p:txBody>
      </p:sp>
      <p:sp>
        <p:nvSpPr>
          <p:cNvPr id="534531" name="Rectangle 3"/>
          <p:cNvSpPr>
            <a:spLocks noGrp="1" noChangeArrowheads="1"/>
          </p:cNvSpPr>
          <p:nvPr>
            <p:ph type="body" idx="1"/>
          </p:nvPr>
        </p:nvSpPr>
        <p:spPr/>
        <p:txBody>
          <a:bodyPr>
            <a:normAutofit lnSpcReduction="10000"/>
          </a:bodyPr>
          <a:lstStyle/>
          <a:p>
            <a:r>
              <a:rPr lang="zh-CN" altLang="en-US" dirty="0" smtClean="0"/>
              <a:t>并行机</a:t>
            </a:r>
            <a:r>
              <a:rPr lang="zh-CN" altLang="en-US" dirty="0"/>
              <a:t>的一些基本性能指标</a:t>
            </a:r>
            <a:endParaRPr lang="zh-CN" altLang="en-US" dirty="0"/>
          </a:p>
          <a:p>
            <a:r>
              <a:rPr lang="zh-CN" altLang="en-US" dirty="0" smtClean="0"/>
              <a:t>加速比</a:t>
            </a:r>
            <a:r>
              <a:rPr lang="zh-CN" altLang="en-US" dirty="0"/>
              <a:t>性能定律</a:t>
            </a:r>
            <a:endParaRPr lang="zh-CN" altLang="en-US" dirty="0"/>
          </a:p>
          <a:p>
            <a:pPr lvl="1"/>
            <a:r>
              <a:rPr lang="en-US" altLang="zh-CN" dirty="0" smtClean="0"/>
              <a:t>Amdahl</a:t>
            </a:r>
            <a:r>
              <a:rPr lang="zh-CN" altLang="en-US" dirty="0"/>
              <a:t>定律</a:t>
            </a:r>
            <a:endParaRPr lang="zh-CN" altLang="en-US" dirty="0"/>
          </a:p>
          <a:p>
            <a:pPr lvl="1"/>
            <a:r>
              <a:rPr lang="en-US" altLang="zh-CN" dirty="0" smtClean="0"/>
              <a:t>Gustafson</a:t>
            </a:r>
            <a:r>
              <a:rPr lang="zh-CN" altLang="en-US" dirty="0"/>
              <a:t>定律</a:t>
            </a:r>
            <a:endParaRPr lang="zh-CN" altLang="en-US" dirty="0"/>
          </a:p>
          <a:p>
            <a:pPr lvl="1"/>
            <a:r>
              <a:rPr lang="en-US" altLang="zh-CN" dirty="0" smtClean="0"/>
              <a:t>Sun</a:t>
            </a:r>
            <a:r>
              <a:rPr lang="zh-CN" altLang="en-US" dirty="0"/>
              <a:t>和</a:t>
            </a:r>
            <a:r>
              <a:rPr lang="en-US" altLang="zh-CN" dirty="0"/>
              <a:t>Ni</a:t>
            </a:r>
            <a:r>
              <a:rPr lang="zh-CN" altLang="en-US" dirty="0"/>
              <a:t>定律</a:t>
            </a:r>
            <a:endParaRPr lang="zh-CN" altLang="en-US" dirty="0"/>
          </a:p>
          <a:p>
            <a:r>
              <a:rPr lang="zh-CN" altLang="en-US" dirty="0" smtClean="0"/>
              <a:t>可扩展性</a:t>
            </a:r>
            <a:r>
              <a:rPr lang="zh-CN" altLang="en-US" dirty="0"/>
              <a:t>评测标准</a:t>
            </a:r>
            <a:endParaRPr lang="zh-CN" altLang="en-US" dirty="0"/>
          </a:p>
          <a:p>
            <a:pPr lvl="1"/>
            <a:r>
              <a:rPr lang="zh-CN" altLang="en-US" dirty="0" smtClean="0"/>
              <a:t>并行计算的可扩展性</a:t>
            </a:r>
            <a:endParaRPr lang="zh-CN" altLang="en-US" dirty="0"/>
          </a:p>
          <a:p>
            <a:pPr lvl="1"/>
            <a:r>
              <a:rPr lang="zh-CN" altLang="en-US" dirty="0" smtClean="0"/>
              <a:t>等</a:t>
            </a:r>
            <a:r>
              <a:rPr lang="zh-CN" altLang="en-US" dirty="0"/>
              <a:t>效率度量标准</a:t>
            </a:r>
            <a:endParaRPr lang="zh-CN" altLang="en-US" dirty="0"/>
          </a:p>
          <a:p>
            <a:pPr lvl="1"/>
            <a:r>
              <a:rPr lang="zh-CN" altLang="en-US" dirty="0" smtClean="0"/>
              <a:t>等</a:t>
            </a:r>
            <a:r>
              <a:rPr lang="zh-CN" altLang="en-US" dirty="0"/>
              <a:t>速度度量标准</a:t>
            </a:r>
            <a:endParaRPr lang="zh-CN" altLang="en-US" dirty="0"/>
          </a:p>
          <a:p>
            <a:pPr lvl="1"/>
            <a:r>
              <a:rPr lang="zh-CN" altLang="en-US" dirty="0" smtClean="0"/>
              <a:t>平均</a:t>
            </a:r>
            <a:r>
              <a:rPr lang="zh-CN" altLang="en-US" dirty="0"/>
              <a:t>延迟度量标准</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0D3D667-A590-4CD6-92C6-87A5917A85FC}" type="slidenum">
              <a:rPr lang="en-US" altLang="zh-CN"/>
            </a:fld>
            <a:endParaRPr lang="en-US" altLang="zh-CN"/>
          </a:p>
        </p:txBody>
      </p:sp>
      <p:sp>
        <p:nvSpPr>
          <p:cNvPr id="2574341" name="Rectangle 5"/>
          <p:cNvSpPr>
            <a:spLocks noGrp="1" noChangeArrowheads="1"/>
          </p:cNvSpPr>
          <p:nvPr>
            <p:ph type="title"/>
          </p:nvPr>
        </p:nvSpPr>
        <p:spPr>
          <a:xfrm>
            <a:off x="214282" y="1428736"/>
            <a:ext cx="8505825" cy="1003300"/>
          </a:xfrm>
        </p:spPr>
        <p:txBody>
          <a:bodyPr>
            <a:normAutofit/>
          </a:bodyPr>
          <a:lstStyle/>
          <a:p>
            <a:pPr algn="l"/>
            <a:r>
              <a:rPr lang="zh-CN" altLang="en-US" sz="2400" b="0" dirty="0">
                <a:latin typeface="仿宋_GB2312" pitchFamily="49" charset="-122"/>
                <a:ea typeface="仿宋_GB2312" pitchFamily="49" charset="-122"/>
              </a:rPr>
              <a:t>当考虑到并行程序运行时的额外开销</a:t>
            </a:r>
            <a:r>
              <a:rPr lang="en-US" altLang="zh-CN" sz="2400" b="0" dirty="0" err="1">
                <a:latin typeface="仿宋_GB2312" pitchFamily="49" charset="-122"/>
                <a:ea typeface="仿宋_GB2312" pitchFamily="49" charset="-122"/>
              </a:rPr>
              <a:t>W</a:t>
            </a:r>
            <a:r>
              <a:rPr lang="en-US" altLang="zh-CN" sz="2400" b="0" baseline="-25000" dirty="0" err="1">
                <a:latin typeface="仿宋_GB2312" pitchFamily="49" charset="-122"/>
                <a:ea typeface="仿宋_GB2312" pitchFamily="49" charset="-122"/>
              </a:rPr>
              <a:t>o</a:t>
            </a:r>
            <a:r>
              <a:rPr lang="zh-CN" altLang="en-US" sz="2400" b="0" dirty="0">
                <a:latin typeface="仿宋_GB2312" pitchFamily="49" charset="-122"/>
                <a:ea typeface="仿宋_GB2312" pitchFamily="49" charset="-122"/>
              </a:rPr>
              <a:t>时， </a:t>
            </a:r>
            <a:r>
              <a:rPr lang="en-US" altLang="zh-CN" sz="2400" b="0" dirty="0">
                <a:latin typeface="仿宋_GB2312" pitchFamily="49" charset="-122"/>
                <a:ea typeface="仿宋_GB2312" pitchFamily="49" charset="-122"/>
              </a:rPr>
              <a:t>Gustafson</a:t>
            </a:r>
            <a:r>
              <a:rPr lang="zh-CN" altLang="en-US" sz="2400" b="0" dirty="0">
                <a:latin typeface="仿宋_GB2312" pitchFamily="49" charset="-122"/>
                <a:ea typeface="仿宋_GB2312" pitchFamily="49" charset="-122"/>
              </a:rPr>
              <a:t>加速比定律应修改为：</a:t>
            </a:r>
            <a:endParaRPr lang="zh-CN" altLang="en-US" sz="2400" b="0" dirty="0">
              <a:latin typeface="仿宋_GB2312" pitchFamily="49" charset="-122"/>
              <a:ea typeface="仿宋_GB2312" pitchFamily="49" charset="-122"/>
            </a:endParaRPr>
          </a:p>
        </p:txBody>
      </p:sp>
      <p:graphicFrame>
        <p:nvGraphicFramePr>
          <p:cNvPr id="2574340" name="Object 4"/>
          <p:cNvGraphicFramePr>
            <a:graphicFrameLocks noGrp="1" noChangeAspect="1"/>
          </p:cNvGraphicFramePr>
          <p:nvPr>
            <p:ph idx="1"/>
          </p:nvPr>
        </p:nvGraphicFramePr>
        <p:xfrm>
          <a:off x="792163" y="2560638"/>
          <a:ext cx="7069137" cy="1447800"/>
        </p:xfrm>
        <a:graphic>
          <a:graphicData uri="http://schemas.openxmlformats.org/presentationml/2006/ole">
            <mc:AlternateContent xmlns:mc="http://schemas.openxmlformats.org/markup-compatibility/2006">
              <mc:Choice xmlns:v="urn:schemas-microsoft-com:vml" Requires="v">
                <p:oleObj spid="_x0000_s6145" name="公式" r:id="rId1" imgW="50596800" imgH="10363200" progId="Equation.3">
                  <p:embed/>
                </p:oleObj>
              </mc:Choice>
              <mc:Fallback>
                <p:oleObj name="公式" r:id="rId1" imgW="50596800" imgH="10363200" progId="Equation.3">
                  <p:embed/>
                  <p:pic>
                    <p:nvPicPr>
                      <p:cNvPr id="0" name="图片 6144"/>
                      <p:cNvPicPr>
                        <a:picLocks noGrp="1" noChangeAspect="1"/>
                      </p:cNvPicPr>
                      <p:nvPr/>
                    </p:nvPicPr>
                    <p:blipFill>
                      <a:blip r:embed="rId2"/>
                      <a:stretch>
                        <a:fillRect/>
                      </a:stretch>
                    </p:blipFill>
                    <p:spPr>
                      <a:xfrm>
                        <a:off x="792163" y="2560638"/>
                        <a:ext cx="7069137" cy="1447800"/>
                      </a:xfrm>
                      <a:prstGeom prst="rect">
                        <a:avLst/>
                      </a:prstGeom>
                      <a:noFill/>
                      <a:ln w="9525">
                        <a:noFill/>
                      </a:ln>
                    </p:spPr>
                  </p:pic>
                </p:oleObj>
              </mc:Fallback>
            </mc:AlternateContent>
          </a:graphicData>
        </a:graphic>
      </p:graphicFrame>
      <p:sp>
        <p:nvSpPr>
          <p:cNvPr id="2574343" name="Rectangle 7"/>
          <p:cNvSpPr>
            <a:spLocks noChangeArrowheads="1"/>
          </p:cNvSpPr>
          <p:nvPr/>
        </p:nvSpPr>
        <p:spPr bwMode="auto">
          <a:xfrm>
            <a:off x="214282" y="4357694"/>
            <a:ext cx="8621712" cy="1015663"/>
          </a:xfrm>
          <a:prstGeom prst="rect">
            <a:avLst/>
          </a:prstGeom>
          <a:noFill/>
          <a:ln w="9525">
            <a:noFill/>
            <a:miter lim="800000"/>
          </a:ln>
          <a:effectLst/>
        </p:spPr>
        <p:txBody>
          <a:bodyPr anchor="ctr">
            <a:spAutoFit/>
          </a:bodyPr>
          <a:lstStyle/>
          <a:p>
            <a:r>
              <a:rPr lang="zh-CN" altLang="en-US" sz="2000" dirty="0">
                <a:latin typeface="仿宋_GB2312" pitchFamily="49" charset="-122"/>
                <a:ea typeface="仿宋_GB2312" pitchFamily="49" charset="-122"/>
              </a:rPr>
              <a:t>注意：</a:t>
            </a:r>
            <a:r>
              <a:rPr lang="en-US" altLang="zh-CN" sz="2000" dirty="0" err="1">
                <a:latin typeface="仿宋_GB2312" pitchFamily="49" charset="-122"/>
                <a:ea typeface="仿宋_GB2312" pitchFamily="49" charset="-122"/>
              </a:rPr>
              <a:t>Wo</a:t>
            </a:r>
            <a:r>
              <a:rPr lang="zh-CN" altLang="en-US" sz="2000" dirty="0">
                <a:latin typeface="仿宋_GB2312" pitchFamily="49" charset="-122"/>
                <a:ea typeface="仿宋_GB2312" pitchFamily="49" charset="-122"/>
              </a:rPr>
              <a:t>是</a:t>
            </a:r>
            <a:r>
              <a:rPr lang="en-US" altLang="zh-CN" sz="2000" dirty="0">
                <a:latin typeface="仿宋_GB2312" pitchFamily="49" charset="-122"/>
                <a:ea typeface="仿宋_GB2312" pitchFamily="49" charset="-122"/>
              </a:rPr>
              <a:t>p</a:t>
            </a:r>
            <a:r>
              <a:rPr lang="zh-CN" altLang="en-US" sz="2000" dirty="0">
                <a:latin typeface="仿宋_GB2312" pitchFamily="49" charset="-122"/>
                <a:ea typeface="仿宋_GB2312" pitchFamily="49" charset="-122"/>
              </a:rPr>
              <a:t>的函数，它可能会随着</a:t>
            </a:r>
            <a:r>
              <a:rPr lang="en-US" altLang="zh-CN" sz="2000" dirty="0">
                <a:latin typeface="仿宋_GB2312" pitchFamily="49" charset="-122"/>
                <a:ea typeface="仿宋_GB2312" pitchFamily="49" charset="-122"/>
              </a:rPr>
              <a:t>p</a:t>
            </a:r>
            <a:r>
              <a:rPr lang="zh-CN" altLang="en-US" sz="2000" dirty="0">
                <a:latin typeface="仿宋_GB2312" pitchFamily="49" charset="-122"/>
                <a:ea typeface="仿宋_GB2312" pitchFamily="49" charset="-122"/>
              </a:rPr>
              <a:t>的改变而改变。要到达一般化的</a:t>
            </a:r>
            <a:r>
              <a:rPr lang="en-US" altLang="zh-CN" sz="2000" dirty="0">
                <a:latin typeface="仿宋_GB2312" pitchFamily="49" charset="-122"/>
                <a:ea typeface="仿宋_GB2312" pitchFamily="49" charset="-122"/>
              </a:rPr>
              <a:t>Gustafson</a:t>
            </a:r>
            <a:r>
              <a:rPr lang="zh-CN" altLang="en-US" sz="2000" dirty="0">
                <a:latin typeface="仿宋_GB2312" pitchFamily="49" charset="-122"/>
                <a:ea typeface="仿宋_GB2312" pitchFamily="49" charset="-122"/>
              </a:rPr>
              <a:t>定律所描述的线性加速比，当</a:t>
            </a:r>
            <a:r>
              <a:rPr lang="en-US" altLang="zh-CN" sz="2000" dirty="0">
                <a:latin typeface="仿宋_GB2312" pitchFamily="49" charset="-122"/>
                <a:ea typeface="仿宋_GB2312" pitchFamily="49" charset="-122"/>
              </a:rPr>
              <a:t>p</a:t>
            </a:r>
            <a:r>
              <a:rPr lang="zh-CN" altLang="en-US" sz="2000" dirty="0">
                <a:latin typeface="仿宋_GB2312" pitchFamily="49" charset="-122"/>
                <a:ea typeface="仿宋_GB2312" pitchFamily="49" charset="-122"/>
              </a:rPr>
              <a:t>改变时，必须要控制额外开销的增长，这在实际中往往是非常困难的。</a:t>
            </a:r>
            <a:r>
              <a:rPr lang="zh-CN" altLang="en-US" sz="2000" dirty="0"/>
              <a:t> </a:t>
            </a:r>
            <a:endParaRPr lang="zh-CN" altLang="en-US" sz="20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FD6D7829-EBA2-4ECE-814F-07CA3C290AFF}" type="slidenum">
              <a:rPr lang="en-US" altLang="zh-CN"/>
            </a:fld>
            <a:endParaRPr lang="en-US" altLang="zh-CN"/>
          </a:p>
        </p:txBody>
      </p:sp>
      <p:sp>
        <p:nvSpPr>
          <p:cNvPr id="2556930" name="Rectangle 2"/>
          <p:cNvSpPr>
            <a:spLocks noGrp="1" noChangeArrowheads="1"/>
          </p:cNvSpPr>
          <p:nvPr>
            <p:ph type="title"/>
          </p:nvPr>
        </p:nvSpPr>
        <p:spPr>
          <a:xfrm>
            <a:off x="1090613" y="569913"/>
            <a:ext cx="5589587" cy="365125"/>
          </a:xfrm>
        </p:spPr>
        <p:txBody>
          <a:bodyPr>
            <a:normAutofit fontScale="90000"/>
          </a:bodyPr>
          <a:lstStyle/>
          <a:p>
            <a:r>
              <a:rPr lang="en-US" altLang="zh-CN"/>
              <a:t>Sun </a:t>
            </a:r>
            <a:r>
              <a:rPr lang="zh-CN" altLang="en-US"/>
              <a:t>和 </a:t>
            </a:r>
            <a:r>
              <a:rPr lang="en-US" altLang="zh-CN"/>
              <a:t>Ni</a:t>
            </a:r>
            <a:r>
              <a:rPr lang="zh-CN" altLang="en-US"/>
              <a:t>定律 </a:t>
            </a:r>
            <a:endParaRPr lang="zh-CN" altLang="en-US"/>
          </a:p>
        </p:txBody>
      </p:sp>
      <p:sp>
        <p:nvSpPr>
          <p:cNvPr id="2556931" name="Rectangle 3"/>
          <p:cNvSpPr>
            <a:spLocks noGrp="1" noChangeArrowheads="1"/>
          </p:cNvSpPr>
          <p:nvPr>
            <p:ph type="body" idx="1"/>
          </p:nvPr>
        </p:nvSpPr>
        <p:spPr>
          <a:xfrm>
            <a:off x="533400" y="1347798"/>
            <a:ext cx="7848600" cy="3652838"/>
          </a:xfrm>
        </p:spPr>
        <p:txBody>
          <a:bodyPr>
            <a:normAutofit lnSpcReduction="10000"/>
          </a:bodyPr>
          <a:lstStyle/>
          <a:p>
            <a:pPr>
              <a:lnSpc>
                <a:spcPct val="90000"/>
              </a:lnSpc>
            </a:pPr>
            <a:r>
              <a:rPr lang="zh-CN" altLang="en-US" dirty="0"/>
              <a:t>基本思想：</a:t>
            </a:r>
            <a:endParaRPr lang="zh-CN" altLang="en-US" dirty="0"/>
          </a:p>
          <a:p>
            <a:pPr lvl="1">
              <a:lnSpc>
                <a:spcPct val="90000"/>
              </a:lnSpc>
            </a:pPr>
            <a:r>
              <a:rPr lang="zh-CN" altLang="en-US" sz="2200" dirty="0"/>
              <a:t>只要存储空间许可，应尽量增大问题规模以产生更好和更精确的解（此时可能使执行时间略有增加）。</a:t>
            </a:r>
            <a:endParaRPr lang="zh-CN" altLang="en-US" sz="2200" dirty="0"/>
          </a:p>
          <a:p>
            <a:pPr lvl="1">
              <a:lnSpc>
                <a:spcPct val="90000"/>
              </a:lnSpc>
            </a:pPr>
            <a:r>
              <a:rPr lang="zh-CN" altLang="en-US" sz="2200" dirty="0"/>
              <a:t>假定在单节点上使用了全部存储容量</a:t>
            </a:r>
            <a:r>
              <a:rPr lang="en-US" altLang="zh-CN" sz="2200" dirty="0"/>
              <a:t>M</a:t>
            </a:r>
            <a:r>
              <a:rPr lang="zh-CN" altLang="en-US" sz="2200" dirty="0"/>
              <a:t>并在相应于</a:t>
            </a:r>
            <a:r>
              <a:rPr lang="en-US" altLang="zh-CN" sz="2200" dirty="0"/>
              <a:t>W</a:t>
            </a:r>
            <a:r>
              <a:rPr lang="zh-CN" altLang="en-US" sz="2200" dirty="0"/>
              <a:t>的时间内求解，此时工作负载</a:t>
            </a:r>
            <a:r>
              <a:rPr lang="en-US" altLang="zh-CN" sz="2200" dirty="0"/>
              <a:t>W= </a:t>
            </a:r>
            <a:r>
              <a:rPr lang="en-US" altLang="zh-CN" sz="2200" dirty="0" err="1"/>
              <a:t>fW</a:t>
            </a:r>
            <a:r>
              <a:rPr lang="en-US" altLang="zh-CN" sz="2200" dirty="0"/>
              <a:t> + </a:t>
            </a:r>
            <a:r>
              <a:rPr lang="zh-CN" altLang="en-US" sz="2200" dirty="0" smtClean="0"/>
              <a:t>（</a:t>
            </a:r>
            <a:r>
              <a:rPr lang="en-US" altLang="zh-CN" sz="2200" dirty="0" smtClean="0"/>
              <a:t>1-f</a:t>
            </a:r>
            <a:r>
              <a:rPr lang="zh-CN" altLang="en-US" sz="2200" dirty="0"/>
              <a:t>）</a:t>
            </a:r>
            <a:r>
              <a:rPr lang="en-US" altLang="zh-CN" sz="2200" dirty="0"/>
              <a:t>W</a:t>
            </a:r>
            <a:r>
              <a:rPr lang="zh-CN" altLang="en-US" sz="2200" dirty="0"/>
              <a:t>。 </a:t>
            </a:r>
            <a:endParaRPr lang="zh-CN" altLang="en-US" sz="2200" dirty="0"/>
          </a:p>
          <a:p>
            <a:pPr lvl="1">
              <a:lnSpc>
                <a:spcPct val="90000"/>
              </a:lnSpc>
            </a:pPr>
            <a:r>
              <a:rPr lang="zh-CN" altLang="en-US" sz="2200" dirty="0"/>
              <a:t>在</a:t>
            </a:r>
            <a:r>
              <a:rPr lang="en-US" altLang="zh-CN" sz="2200" dirty="0"/>
              <a:t>p </a:t>
            </a:r>
            <a:r>
              <a:rPr lang="zh-CN" altLang="en-US" sz="2200" dirty="0"/>
              <a:t>个节点的并行系统上，能够求解较大规模的问题是因为存储容量可增加到</a:t>
            </a:r>
            <a:r>
              <a:rPr lang="en-US" altLang="zh-CN" sz="2200" dirty="0" err="1"/>
              <a:t>pM</a:t>
            </a:r>
            <a:r>
              <a:rPr lang="zh-CN" altLang="en-US" sz="2200" dirty="0"/>
              <a:t>。令因子</a:t>
            </a:r>
            <a:r>
              <a:rPr lang="en-US" altLang="zh-CN" sz="2200" dirty="0"/>
              <a:t>G</a:t>
            </a:r>
            <a:r>
              <a:rPr lang="zh-CN" altLang="en-US" sz="2200" dirty="0"/>
              <a:t>（</a:t>
            </a:r>
            <a:r>
              <a:rPr lang="en-US" altLang="zh-CN" sz="2200" dirty="0"/>
              <a:t>p</a:t>
            </a:r>
            <a:r>
              <a:rPr lang="zh-CN" altLang="en-US" sz="2200" dirty="0"/>
              <a:t>）反应存储容量增加到</a:t>
            </a:r>
            <a:r>
              <a:rPr lang="en-US" altLang="zh-CN" sz="2200" dirty="0"/>
              <a:t>p</a:t>
            </a:r>
            <a:r>
              <a:rPr lang="zh-CN" altLang="en-US" sz="2200" dirty="0"/>
              <a:t>倍时并行工作负载的增加量，所以扩大后的工作负载</a:t>
            </a:r>
            <a:r>
              <a:rPr lang="en-US" altLang="zh-CN" sz="2200" dirty="0"/>
              <a:t>W = </a:t>
            </a:r>
            <a:r>
              <a:rPr lang="en-US" altLang="zh-CN" sz="2200" dirty="0" err="1"/>
              <a:t>fW</a:t>
            </a:r>
            <a:r>
              <a:rPr lang="en-US" altLang="zh-CN" sz="2200" dirty="0"/>
              <a:t> + </a:t>
            </a:r>
            <a:r>
              <a:rPr lang="zh-CN" altLang="en-US" sz="2200" dirty="0"/>
              <a:t>（</a:t>
            </a:r>
            <a:r>
              <a:rPr lang="en-US" altLang="zh-CN" sz="2200" dirty="0"/>
              <a:t>1-f</a:t>
            </a:r>
            <a:r>
              <a:rPr lang="zh-CN" altLang="en-US" sz="2200" dirty="0"/>
              <a:t>）</a:t>
            </a:r>
            <a:r>
              <a:rPr lang="en-US" altLang="zh-CN" sz="2200" dirty="0"/>
              <a:t>G</a:t>
            </a:r>
            <a:r>
              <a:rPr lang="zh-CN" altLang="en-US" sz="2200" dirty="0"/>
              <a:t>（</a:t>
            </a:r>
            <a:r>
              <a:rPr lang="en-US" altLang="zh-CN" sz="2200" dirty="0"/>
              <a:t>p</a:t>
            </a:r>
            <a:r>
              <a:rPr lang="zh-CN" altLang="en-US" sz="2200" dirty="0"/>
              <a:t>）</a:t>
            </a:r>
            <a:r>
              <a:rPr lang="en-US" altLang="zh-CN" sz="2200" dirty="0"/>
              <a:t>W</a:t>
            </a:r>
            <a:r>
              <a:rPr lang="zh-CN" altLang="en-US" sz="2200" dirty="0"/>
              <a:t>。</a:t>
            </a:r>
            <a:endParaRPr lang="zh-CN" altLang="en-US" sz="2200" dirty="0"/>
          </a:p>
          <a:p>
            <a:pPr>
              <a:lnSpc>
                <a:spcPct val="90000"/>
              </a:lnSpc>
            </a:pPr>
            <a:r>
              <a:rPr lang="zh-CN" altLang="en-US" dirty="0"/>
              <a:t>存储受限的加速公式 ： </a:t>
            </a:r>
            <a:endParaRPr lang="zh-CN" altLang="en-US" dirty="0"/>
          </a:p>
          <a:p>
            <a:pPr>
              <a:lnSpc>
                <a:spcPct val="90000"/>
              </a:lnSpc>
            </a:pPr>
            <a:endParaRPr lang="zh-CN" altLang="en-US" dirty="0"/>
          </a:p>
          <a:p>
            <a:pPr>
              <a:lnSpc>
                <a:spcPct val="90000"/>
              </a:lnSpc>
            </a:pPr>
            <a:endParaRPr lang="zh-CN" altLang="en-US" dirty="0"/>
          </a:p>
          <a:p>
            <a:pPr>
              <a:lnSpc>
                <a:spcPct val="90000"/>
              </a:lnSpc>
              <a:buFontTx/>
              <a:buNone/>
            </a:pPr>
            <a:endParaRPr lang="en-US" altLang="zh-CN" dirty="0"/>
          </a:p>
        </p:txBody>
      </p:sp>
      <p:sp>
        <p:nvSpPr>
          <p:cNvPr id="2556932" name="Rectangle 4"/>
          <p:cNvSpPr>
            <a:spLocks noChangeArrowheads="1"/>
          </p:cNvSpPr>
          <p:nvPr/>
        </p:nvSpPr>
        <p:spPr bwMode="auto">
          <a:xfrm>
            <a:off x="0" y="3208338"/>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56933" name="Object 5"/>
          <p:cNvGraphicFramePr>
            <a:graphicFrameLocks noChangeAspect="1"/>
          </p:cNvGraphicFramePr>
          <p:nvPr/>
        </p:nvGraphicFramePr>
        <p:xfrm>
          <a:off x="1066800" y="4732338"/>
          <a:ext cx="3960813" cy="1023937"/>
        </p:xfrm>
        <a:graphic>
          <a:graphicData uri="http://schemas.openxmlformats.org/presentationml/2006/ole">
            <mc:AlternateContent xmlns:mc="http://schemas.openxmlformats.org/markup-compatibility/2006">
              <mc:Choice xmlns:v="urn:schemas-microsoft-com:vml" Requires="v">
                <p:oleObj spid="_x0000_s7169" name="公式" r:id="rId1" imgW="28651200" imgH="7315200" progId="Equation.3">
                  <p:embed/>
                </p:oleObj>
              </mc:Choice>
              <mc:Fallback>
                <p:oleObj name="公式" r:id="rId1" imgW="28651200" imgH="7315200" progId="Equation.3">
                  <p:embed/>
                  <p:pic>
                    <p:nvPicPr>
                      <p:cNvPr id="0" name="图片 7168"/>
                      <p:cNvPicPr>
                        <a:picLocks noChangeAspect="1"/>
                      </p:cNvPicPr>
                      <p:nvPr/>
                    </p:nvPicPr>
                    <p:blipFill>
                      <a:blip r:embed="rId2"/>
                      <a:stretch>
                        <a:fillRect/>
                      </a:stretch>
                    </p:blipFill>
                    <p:spPr>
                      <a:xfrm>
                        <a:off x="1066800" y="4732338"/>
                        <a:ext cx="3960813" cy="1023937"/>
                      </a:xfrm>
                      <a:prstGeom prst="rect">
                        <a:avLst/>
                      </a:prstGeom>
                      <a:noFill/>
                      <a:ln w="9525">
                        <a:noFill/>
                      </a:ln>
                    </p:spPr>
                  </p:pic>
                </p:oleObj>
              </mc:Fallback>
            </mc:AlternateContent>
          </a:graphicData>
        </a:graphic>
      </p:graphicFrame>
      <p:sp>
        <p:nvSpPr>
          <p:cNvPr id="2556934" name="Rectangle 6"/>
          <p:cNvSpPr>
            <a:spLocks noChangeArrowheads="1"/>
          </p:cNvSpPr>
          <p:nvPr/>
        </p:nvSpPr>
        <p:spPr bwMode="auto">
          <a:xfrm>
            <a:off x="0" y="3197225"/>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56935" name="Object 7"/>
          <p:cNvGraphicFramePr>
            <a:graphicFrameLocks noChangeAspect="1"/>
          </p:cNvGraphicFramePr>
          <p:nvPr/>
        </p:nvGraphicFramePr>
        <p:xfrm>
          <a:off x="4986338" y="4716463"/>
          <a:ext cx="3097212" cy="971550"/>
        </p:xfrm>
        <a:graphic>
          <a:graphicData uri="http://schemas.openxmlformats.org/presentationml/2006/ole">
            <mc:AlternateContent xmlns:mc="http://schemas.openxmlformats.org/markup-compatibility/2006">
              <mc:Choice xmlns:v="urn:schemas-microsoft-com:vml" Requires="v">
                <p:oleObj spid="_x0000_s7170" name="公式" r:id="rId3" imgW="32004000" imgH="10058400" progId="Equation.3">
                  <p:embed/>
                </p:oleObj>
              </mc:Choice>
              <mc:Fallback>
                <p:oleObj name="公式" r:id="rId3" imgW="32004000" imgH="10058400" progId="Equation.3">
                  <p:embed/>
                  <p:pic>
                    <p:nvPicPr>
                      <p:cNvPr id="0" name="图片 7169"/>
                      <p:cNvPicPr>
                        <a:picLocks noChangeAspect="1"/>
                      </p:cNvPicPr>
                      <p:nvPr/>
                    </p:nvPicPr>
                    <p:blipFill>
                      <a:blip r:embed="rId4"/>
                      <a:stretch>
                        <a:fillRect/>
                      </a:stretch>
                    </p:blipFill>
                    <p:spPr>
                      <a:xfrm>
                        <a:off x="4986338" y="4716463"/>
                        <a:ext cx="3097212" cy="971550"/>
                      </a:xfrm>
                      <a:prstGeom prst="rect">
                        <a:avLst/>
                      </a:prstGeom>
                      <a:noFill/>
                      <a:ln w="9525">
                        <a:noFill/>
                      </a:ln>
                    </p:spPr>
                  </p:pic>
                </p:oleObj>
              </mc:Fallback>
            </mc:AlternateContent>
          </a:graphicData>
        </a:graphic>
      </p:graphicFrame>
      <p:sp>
        <p:nvSpPr>
          <p:cNvPr id="2556936" name="Rectangle 8"/>
          <p:cNvSpPr>
            <a:spLocks noChangeArrowheads="1"/>
          </p:cNvSpPr>
          <p:nvPr/>
        </p:nvSpPr>
        <p:spPr bwMode="auto">
          <a:xfrm>
            <a:off x="0" y="3205163"/>
            <a:ext cx="9144000" cy="0"/>
          </a:xfrm>
          <a:prstGeom prst="rect">
            <a:avLst/>
          </a:prstGeom>
          <a:noFill/>
          <a:ln w="12700">
            <a:noFill/>
            <a:miter lim="800000"/>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2A1433D0-6DFD-4983-88CA-86A628794C50}" type="slidenum">
              <a:rPr lang="en-US" altLang="zh-CN"/>
            </a:fld>
            <a:endParaRPr lang="en-US" altLang="zh-CN"/>
          </a:p>
        </p:txBody>
      </p:sp>
      <p:sp>
        <p:nvSpPr>
          <p:cNvPr id="2557954" name="Rectangle 2"/>
          <p:cNvSpPr>
            <a:spLocks noGrp="1" noChangeArrowheads="1"/>
          </p:cNvSpPr>
          <p:nvPr>
            <p:ph type="title"/>
          </p:nvPr>
        </p:nvSpPr>
        <p:spPr>
          <a:xfrm>
            <a:off x="785786" y="500042"/>
            <a:ext cx="7848600" cy="533400"/>
          </a:xfrm>
        </p:spPr>
        <p:txBody>
          <a:bodyPr>
            <a:normAutofit fontScale="90000"/>
          </a:bodyPr>
          <a:lstStyle/>
          <a:p>
            <a:r>
              <a:rPr lang="en-US" altLang="zh-CN" dirty="0"/>
              <a:t>Sun </a:t>
            </a:r>
            <a:r>
              <a:rPr lang="zh-CN" altLang="en-US" dirty="0"/>
              <a:t>和 </a:t>
            </a:r>
            <a:r>
              <a:rPr lang="en-US" altLang="zh-CN" dirty="0"/>
              <a:t>Ni</a:t>
            </a:r>
            <a:r>
              <a:rPr lang="zh-CN" altLang="en-US" dirty="0"/>
              <a:t>定律</a:t>
            </a:r>
            <a:r>
              <a:rPr lang="en-US" altLang="zh-CN" dirty="0"/>
              <a:t>(cont’d)</a:t>
            </a:r>
            <a:endParaRPr lang="en-US" altLang="zh-CN" dirty="0"/>
          </a:p>
        </p:txBody>
      </p:sp>
      <p:sp>
        <p:nvSpPr>
          <p:cNvPr id="2557955" name="Rectangle 3"/>
          <p:cNvSpPr>
            <a:spLocks noGrp="1" noChangeArrowheads="1"/>
          </p:cNvSpPr>
          <p:nvPr>
            <p:ph type="body" idx="1"/>
          </p:nvPr>
        </p:nvSpPr>
        <p:spPr>
          <a:xfrm>
            <a:off x="642910" y="4214818"/>
            <a:ext cx="8064500" cy="1900238"/>
          </a:xfrm>
        </p:spPr>
        <p:txBody>
          <a:bodyPr>
            <a:normAutofit fontScale="85000" lnSpcReduction="20000"/>
          </a:bodyPr>
          <a:lstStyle/>
          <a:p>
            <a:pPr>
              <a:lnSpc>
                <a:spcPct val="90000"/>
              </a:lnSpc>
            </a:pPr>
            <a:r>
              <a:rPr lang="en-US" altLang="zh-CN" dirty="0"/>
              <a:t>G</a:t>
            </a:r>
            <a:r>
              <a:rPr lang="zh-CN" altLang="en-US" dirty="0"/>
              <a:t>（</a:t>
            </a:r>
            <a:r>
              <a:rPr lang="en-US" altLang="zh-CN" dirty="0"/>
              <a:t>p</a:t>
            </a:r>
            <a:r>
              <a:rPr lang="zh-CN" altLang="en-US" dirty="0"/>
              <a:t>）</a:t>
            </a:r>
            <a:r>
              <a:rPr lang="en-US" altLang="zh-CN" dirty="0"/>
              <a:t>=1</a:t>
            </a:r>
            <a:r>
              <a:rPr lang="zh-CN" altLang="en-US" dirty="0"/>
              <a:t>时就是</a:t>
            </a:r>
            <a:r>
              <a:rPr lang="en-US" altLang="zh-CN" dirty="0"/>
              <a:t>Amdahl</a:t>
            </a:r>
            <a:r>
              <a:rPr lang="zh-CN" altLang="en-US" dirty="0"/>
              <a:t>加速定律；</a:t>
            </a:r>
            <a:endParaRPr lang="zh-CN" altLang="en-US" dirty="0"/>
          </a:p>
          <a:p>
            <a:pPr>
              <a:lnSpc>
                <a:spcPct val="90000"/>
              </a:lnSpc>
            </a:pPr>
            <a:r>
              <a:rPr lang="zh-CN" altLang="en-US" dirty="0"/>
              <a:t> </a:t>
            </a:r>
            <a:r>
              <a:rPr lang="en-US" altLang="zh-CN" dirty="0"/>
              <a:t>G</a:t>
            </a:r>
            <a:r>
              <a:rPr lang="zh-CN" altLang="en-US" dirty="0"/>
              <a:t>（</a:t>
            </a:r>
            <a:r>
              <a:rPr lang="en-US" altLang="zh-CN" dirty="0"/>
              <a:t>p</a:t>
            </a:r>
            <a:r>
              <a:rPr lang="zh-CN" altLang="en-US" dirty="0"/>
              <a:t>）</a:t>
            </a:r>
            <a:r>
              <a:rPr lang="en-US" altLang="zh-CN" dirty="0"/>
              <a:t>=p </a:t>
            </a:r>
            <a:r>
              <a:rPr lang="zh-CN" altLang="en-US" dirty="0"/>
              <a:t>变为 </a:t>
            </a:r>
            <a:r>
              <a:rPr lang="en-US" altLang="zh-CN" dirty="0"/>
              <a:t>f + p(1-f)</a:t>
            </a:r>
            <a:r>
              <a:rPr lang="zh-CN" altLang="en-US" dirty="0"/>
              <a:t>，就是</a:t>
            </a:r>
            <a:r>
              <a:rPr lang="en-US" altLang="zh-CN" dirty="0"/>
              <a:t>Gustafson</a:t>
            </a:r>
            <a:r>
              <a:rPr lang="zh-CN" altLang="en-US" dirty="0"/>
              <a:t>加速定律</a:t>
            </a:r>
            <a:endParaRPr lang="zh-CN" altLang="en-US" dirty="0"/>
          </a:p>
          <a:p>
            <a:pPr>
              <a:lnSpc>
                <a:spcPct val="90000"/>
              </a:lnSpc>
            </a:pPr>
            <a:r>
              <a:rPr lang="en-US" altLang="zh-CN" dirty="0"/>
              <a:t>G</a:t>
            </a:r>
            <a:r>
              <a:rPr lang="zh-CN" altLang="en-US" dirty="0"/>
              <a:t>（</a:t>
            </a:r>
            <a:r>
              <a:rPr lang="en-US" altLang="zh-CN" dirty="0"/>
              <a:t>p</a:t>
            </a:r>
            <a:r>
              <a:rPr lang="zh-CN" altLang="en-US" dirty="0"/>
              <a:t>）</a:t>
            </a:r>
            <a:r>
              <a:rPr lang="en-US" altLang="zh-CN" dirty="0"/>
              <a:t>&gt;p</a:t>
            </a:r>
            <a:r>
              <a:rPr lang="zh-CN" altLang="en-US" dirty="0"/>
              <a:t>时，相应于计算机负载比存储要求增加得快，此时 </a:t>
            </a:r>
            <a:r>
              <a:rPr lang="en-US" altLang="zh-CN" dirty="0"/>
              <a:t>Sun</a:t>
            </a:r>
            <a:r>
              <a:rPr lang="zh-CN" altLang="en-US" dirty="0"/>
              <a:t>和 </a:t>
            </a:r>
            <a:r>
              <a:rPr lang="en-US" altLang="zh-CN" dirty="0"/>
              <a:t>N </a:t>
            </a:r>
            <a:r>
              <a:rPr lang="en-US" altLang="zh-CN" dirty="0" err="1"/>
              <a:t>i</a:t>
            </a:r>
            <a:r>
              <a:rPr lang="en-US" altLang="zh-CN" dirty="0"/>
              <a:t> </a:t>
            </a:r>
            <a:r>
              <a:rPr lang="zh-CN" altLang="en-US" dirty="0"/>
              <a:t>加速均比 </a:t>
            </a:r>
            <a:r>
              <a:rPr lang="en-US" altLang="zh-CN" dirty="0"/>
              <a:t>Amdahl </a:t>
            </a:r>
            <a:r>
              <a:rPr lang="zh-CN" altLang="en-US" dirty="0"/>
              <a:t>加速和 </a:t>
            </a:r>
            <a:r>
              <a:rPr lang="en-US" altLang="zh-CN" dirty="0"/>
              <a:t>Gustafson </a:t>
            </a:r>
            <a:r>
              <a:rPr lang="zh-CN" altLang="en-US" dirty="0"/>
              <a:t>加速为高。 </a:t>
            </a:r>
            <a:endParaRPr lang="zh-CN" altLang="en-US" dirty="0"/>
          </a:p>
        </p:txBody>
      </p:sp>
      <p:sp>
        <p:nvSpPr>
          <p:cNvPr id="2557956" name="Rectangle 4"/>
          <p:cNvSpPr>
            <a:spLocks noChangeArrowheads="1"/>
          </p:cNvSpPr>
          <p:nvPr/>
        </p:nvSpPr>
        <p:spPr bwMode="auto">
          <a:xfrm>
            <a:off x="0" y="2454275"/>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57957" name="Object 5"/>
          <p:cNvGraphicFramePr>
            <a:graphicFrameLocks noChangeAspect="1"/>
          </p:cNvGraphicFramePr>
          <p:nvPr/>
        </p:nvGraphicFramePr>
        <p:xfrm>
          <a:off x="762000" y="1160467"/>
          <a:ext cx="7561263" cy="2982913"/>
        </p:xfrm>
        <a:graphic>
          <a:graphicData uri="http://schemas.openxmlformats.org/presentationml/2006/ole">
            <mc:AlternateContent xmlns:mc="http://schemas.openxmlformats.org/markup-compatibility/2006">
              <mc:Choice xmlns:v="urn:schemas-microsoft-com:vml" Requires="v">
                <p:oleObj spid="_x0000_s8193" name="Visio" r:id="rId1" imgW="43072050" imgH="22364700" progId="Visio.Drawing.11">
                  <p:embed/>
                </p:oleObj>
              </mc:Choice>
              <mc:Fallback>
                <p:oleObj name="Visio" r:id="rId1" imgW="43072050" imgH="22364700" progId="Visio.Drawing.11">
                  <p:embed/>
                  <p:pic>
                    <p:nvPicPr>
                      <p:cNvPr id="0" name="图片 8192"/>
                      <p:cNvPicPr>
                        <a:picLocks noChangeAspect="1"/>
                      </p:cNvPicPr>
                      <p:nvPr/>
                    </p:nvPicPr>
                    <p:blipFill>
                      <a:blip r:embed="rId2"/>
                      <a:stretch>
                        <a:fillRect/>
                      </a:stretch>
                    </p:blipFill>
                    <p:spPr>
                      <a:xfrm>
                        <a:off x="762000" y="1160467"/>
                        <a:ext cx="7561263" cy="2982913"/>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AC95AB-3DED-4AD3-801A-BBD94F2D83C8}" type="slidenum">
              <a:rPr lang="en-US" altLang="zh-CN"/>
            </a:fld>
            <a:endParaRPr lang="en-US" altLang="zh-CN"/>
          </a:p>
        </p:txBody>
      </p:sp>
      <p:sp>
        <p:nvSpPr>
          <p:cNvPr id="2577413" name="Rectangle 5"/>
          <p:cNvSpPr>
            <a:spLocks noGrp="1" noChangeArrowheads="1"/>
          </p:cNvSpPr>
          <p:nvPr>
            <p:ph type="title"/>
          </p:nvPr>
        </p:nvSpPr>
        <p:spPr>
          <a:xfrm>
            <a:off x="739775" y="1368425"/>
            <a:ext cx="7772400" cy="1074738"/>
          </a:xfrm>
        </p:spPr>
        <p:txBody>
          <a:bodyPr>
            <a:normAutofit/>
          </a:bodyPr>
          <a:lstStyle/>
          <a:p>
            <a:pPr algn="l"/>
            <a:r>
              <a:rPr lang="zh-CN" altLang="en-US" sz="2800" dirty="0">
                <a:latin typeface="仿宋_GB2312" pitchFamily="49" charset="-122"/>
                <a:ea typeface="仿宋_GB2312" pitchFamily="49" charset="-122"/>
              </a:rPr>
              <a:t>当考虑到并行程序运行时的额外开销</a:t>
            </a:r>
            <a:r>
              <a:rPr lang="en-US" altLang="zh-CN" sz="2800" dirty="0" err="1">
                <a:latin typeface="仿宋_GB2312" pitchFamily="49" charset="-122"/>
                <a:ea typeface="仿宋_GB2312" pitchFamily="49" charset="-122"/>
              </a:rPr>
              <a:t>W</a:t>
            </a:r>
            <a:r>
              <a:rPr lang="en-US" altLang="zh-CN" sz="2800" baseline="-25000" dirty="0" err="1">
                <a:latin typeface="仿宋_GB2312" pitchFamily="49" charset="-122"/>
                <a:ea typeface="仿宋_GB2312" pitchFamily="49" charset="-122"/>
              </a:rPr>
              <a:t>o</a:t>
            </a:r>
            <a:r>
              <a:rPr lang="zh-CN" altLang="en-US" sz="2800" dirty="0">
                <a:latin typeface="仿宋_GB2312" pitchFamily="49" charset="-122"/>
                <a:ea typeface="仿宋_GB2312" pitchFamily="49" charset="-122"/>
              </a:rPr>
              <a:t>时， </a:t>
            </a:r>
            <a:r>
              <a:rPr lang="en-US" altLang="zh-CN" sz="2800" dirty="0">
                <a:latin typeface="仿宋_GB2312" pitchFamily="49" charset="-122"/>
                <a:ea typeface="仿宋_GB2312" pitchFamily="49" charset="-122"/>
              </a:rPr>
              <a:t>Sun </a:t>
            </a:r>
            <a:r>
              <a:rPr lang="zh-CN" altLang="en-US" sz="2800" dirty="0">
                <a:latin typeface="仿宋_GB2312" pitchFamily="49" charset="-122"/>
                <a:ea typeface="仿宋_GB2312" pitchFamily="49" charset="-122"/>
              </a:rPr>
              <a:t>和 </a:t>
            </a:r>
            <a:r>
              <a:rPr lang="en-US" altLang="zh-CN" sz="2800" dirty="0">
                <a:latin typeface="仿宋_GB2312" pitchFamily="49" charset="-122"/>
                <a:ea typeface="仿宋_GB2312" pitchFamily="49" charset="-122"/>
              </a:rPr>
              <a:t>Ni</a:t>
            </a:r>
            <a:r>
              <a:rPr lang="zh-CN" altLang="en-US" sz="2800" dirty="0">
                <a:latin typeface="仿宋_GB2312" pitchFamily="49" charset="-122"/>
                <a:ea typeface="仿宋_GB2312" pitchFamily="49" charset="-122"/>
              </a:rPr>
              <a:t>加速比定律应修改为：</a:t>
            </a:r>
            <a:endParaRPr lang="zh-CN" altLang="en-US" sz="2800" dirty="0">
              <a:latin typeface="仿宋_GB2312" pitchFamily="49" charset="-122"/>
              <a:ea typeface="仿宋_GB2312" pitchFamily="49" charset="-122"/>
            </a:endParaRPr>
          </a:p>
        </p:txBody>
      </p:sp>
      <p:graphicFrame>
        <p:nvGraphicFramePr>
          <p:cNvPr id="2577412" name="Object 4"/>
          <p:cNvGraphicFramePr>
            <a:graphicFrameLocks noGrp="1" noChangeAspect="1"/>
          </p:cNvGraphicFramePr>
          <p:nvPr>
            <p:ph idx="1"/>
          </p:nvPr>
        </p:nvGraphicFramePr>
        <p:xfrm>
          <a:off x="671513" y="3257550"/>
          <a:ext cx="8139112" cy="963613"/>
        </p:xfrm>
        <a:graphic>
          <a:graphicData uri="http://schemas.openxmlformats.org/presentationml/2006/ole">
            <mc:AlternateContent xmlns:mc="http://schemas.openxmlformats.org/markup-compatibility/2006">
              <mc:Choice xmlns:v="urn:schemas-microsoft-com:vml" Requires="v">
                <p:oleObj spid="_x0000_s9217" name="公式" r:id="rId1" imgW="64312800" imgH="7620000" progId="Equation.3">
                  <p:embed/>
                </p:oleObj>
              </mc:Choice>
              <mc:Fallback>
                <p:oleObj name="公式" r:id="rId1" imgW="64312800" imgH="7620000" progId="Equation.3">
                  <p:embed/>
                  <p:pic>
                    <p:nvPicPr>
                      <p:cNvPr id="0" name="图片 9216"/>
                      <p:cNvPicPr>
                        <a:picLocks noGrp="1" noChangeAspect="1"/>
                      </p:cNvPicPr>
                      <p:nvPr/>
                    </p:nvPicPr>
                    <p:blipFill>
                      <a:blip r:embed="rId2"/>
                      <a:stretch>
                        <a:fillRect/>
                      </a:stretch>
                    </p:blipFill>
                    <p:spPr>
                      <a:xfrm>
                        <a:off x="671513" y="3257550"/>
                        <a:ext cx="8139112" cy="963613"/>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201D08C-9326-4C5D-A3CD-6C20F846A0B9}" type="slidenum">
              <a:rPr lang="en-US" altLang="zh-CN"/>
            </a:fld>
            <a:endParaRPr lang="en-US" altLang="zh-CN"/>
          </a:p>
        </p:txBody>
      </p:sp>
      <p:sp>
        <p:nvSpPr>
          <p:cNvPr id="2558978" name="Rectangle 2"/>
          <p:cNvSpPr>
            <a:spLocks noGrp="1" noChangeArrowheads="1"/>
          </p:cNvSpPr>
          <p:nvPr>
            <p:ph type="title"/>
          </p:nvPr>
        </p:nvSpPr>
        <p:spPr>
          <a:xfrm>
            <a:off x="714375" y="646113"/>
            <a:ext cx="6302375" cy="365125"/>
          </a:xfrm>
        </p:spPr>
        <p:txBody>
          <a:bodyPr>
            <a:normAutofit fontScale="90000"/>
          </a:bodyPr>
          <a:lstStyle/>
          <a:p>
            <a:r>
              <a:rPr lang="zh-CN" altLang="en-US"/>
              <a:t>加速比讨论</a:t>
            </a:r>
            <a:endParaRPr lang="zh-CN" altLang="en-US"/>
          </a:p>
        </p:txBody>
      </p:sp>
      <p:sp>
        <p:nvSpPr>
          <p:cNvPr id="2558979" name="Rectangle 3"/>
          <p:cNvSpPr>
            <a:spLocks noGrp="1" noChangeArrowheads="1"/>
          </p:cNvSpPr>
          <p:nvPr>
            <p:ph type="body" idx="1"/>
          </p:nvPr>
        </p:nvSpPr>
        <p:spPr>
          <a:xfrm>
            <a:off x="0" y="1143000"/>
            <a:ext cx="9144000" cy="5535613"/>
          </a:xfrm>
        </p:spPr>
        <p:txBody>
          <a:bodyPr>
            <a:noAutofit/>
          </a:bodyPr>
          <a:lstStyle/>
          <a:p>
            <a:pPr>
              <a:lnSpc>
                <a:spcPct val="120000"/>
              </a:lnSpc>
            </a:pPr>
            <a:r>
              <a:rPr lang="zh-CN" altLang="en-US" sz="2800" dirty="0"/>
              <a:t>实际应用中，可供参考的加速经验公式： </a:t>
            </a:r>
            <a:r>
              <a:rPr lang="en-US" altLang="zh-CN" sz="2800" dirty="0">
                <a:latin typeface="仿宋_GB2312" pitchFamily="49" charset="-122"/>
              </a:rPr>
              <a:t>p/</a:t>
            </a:r>
            <a:r>
              <a:rPr lang="en-US" altLang="zh-CN" sz="2800" dirty="0" err="1">
                <a:latin typeface="仿宋_GB2312" pitchFamily="49" charset="-122"/>
              </a:rPr>
              <a:t>logp≤S≤P</a:t>
            </a:r>
            <a:r>
              <a:rPr lang="en-US" altLang="zh-CN" sz="2800" dirty="0"/>
              <a:t> </a:t>
            </a:r>
            <a:endParaRPr lang="en-US" altLang="zh-CN" sz="2800" dirty="0"/>
          </a:p>
          <a:p>
            <a:pPr>
              <a:lnSpc>
                <a:spcPct val="120000"/>
              </a:lnSpc>
            </a:pPr>
            <a:r>
              <a:rPr lang="zh-CN" altLang="en-US" sz="2800" dirty="0"/>
              <a:t>线性加速比：很少通信开销的矩阵相加、内积运算等</a:t>
            </a:r>
            <a:endParaRPr lang="zh-CN" altLang="en-US" sz="2800" dirty="0"/>
          </a:p>
          <a:p>
            <a:pPr>
              <a:lnSpc>
                <a:spcPct val="120000"/>
              </a:lnSpc>
            </a:pPr>
            <a:r>
              <a:rPr lang="en-US" altLang="zh-CN" sz="2800" dirty="0">
                <a:latin typeface="仿宋_GB2312" pitchFamily="49" charset="-122"/>
              </a:rPr>
              <a:t>p/</a:t>
            </a:r>
            <a:r>
              <a:rPr lang="en-US" altLang="zh-CN" sz="2800" dirty="0" err="1">
                <a:latin typeface="仿宋_GB2312" pitchFamily="49" charset="-122"/>
              </a:rPr>
              <a:t>logp</a:t>
            </a:r>
            <a:r>
              <a:rPr lang="zh-CN" altLang="en-US" sz="2800" dirty="0"/>
              <a:t>的加速 比：分治类的应用问题 </a:t>
            </a:r>
            <a:endParaRPr lang="zh-CN" altLang="en-US" sz="2800" dirty="0"/>
          </a:p>
          <a:p>
            <a:pPr>
              <a:lnSpc>
                <a:spcPct val="120000"/>
              </a:lnSpc>
            </a:pPr>
            <a:r>
              <a:rPr lang="zh-CN" altLang="en-US" sz="2800" dirty="0"/>
              <a:t>通信密集类的应用问题 ：</a:t>
            </a:r>
            <a:r>
              <a:rPr lang="en-US" altLang="zh-CN" sz="2800" dirty="0">
                <a:latin typeface="仿宋_GB2312" pitchFamily="49" charset="-122"/>
              </a:rPr>
              <a:t>S=1/C(p)</a:t>
            </a:r>
            <a:r>
              <a:rPr lang="en-US" altLang="zh-CN" sz="2800" dirty="0"/>
              <a:t> </a:t>
            </a:r>
            <a:r>
              <a:rPr lang="zh-CN" altLang="en-US" sz="2800" dirty="0"/>
              <a:t>，其中</a:t>
            </a:r>
            <a:r>
              <a:rPr lang="en-US" altLang="zh-CN" sz="2800" dirty="0">
                <a:latin typeface="仿宋_GB2312" pitchFamily="49" charset="-122"/>
              </a:rPr>
              <a:t>C(p)</a:t>
            </a:r>
            <a:r>
              <a:rPr lang="zh-CN" altLang="en-US" sz="2800" dirty="0">
                <a:latin typeface="仿宋_GB2312" pitchFamily="49" charset="-122"/>
              </a:rPr>
              <a:t>是</a:t>
            </a:r>
            <a:r>
              <a:rPr lang="en-US" altLang="zh-CN" sz="2800" dirty="0">
                <a:latin typeface="仿宋_GB2312" pitchFamily="49" charset="-122"/>
              </a:rPr>
              <a:t>P</a:t>
            </a:r>
            <a:r>
              <a:rPr lang="zh-CN" altLang="en-US" sz="2800" dirty="0">
                <a:latin typeface="仿宋_GB2312" pitchFamily="49" charset="-122"/>
              </a:rPr>
              <a:t>个处理器的某一通信函数，或为线性的或为对数的。</a:t>
            </a:r>
            <a:endParaRPr lang="zh-CN" altLang="en-US" sz="2800" dirty="0">
              <a:latin typeface="仿宋_GB2312" pitchFamily="49" charset="-122"/>
            </a:endParaRPr>
          </a:p>
          <a:p>
            <a:pPr>
              <a:lnSpc>
                <a:spcPct val="120000"/>
              </a:lnSpc>
            </a:pPr>
            <a:r>
              <a:rPr lang="zh-CN" altLang="en-US" sz="2800" dirty="0" smtClean="0">
                <a:solidFill>
                  <a:schemeClr val="tx1"/>
                </a:solidFill>
              </a:rPr>
              <a:t>科学研究</a:t>
            </a:r>
            <a:r>
              <a:rPr lang="zh-CN" altLang="en-US" sz="2800" dirty="0">
                <a:solidFill>
                  <a:schemeClr val="tx1"/>
                </a:solidFill>
              </a:rPr>
              <a:t>者乐于使用</a:t>
            </a:r>
            <a:r>
              <a:rPr lang="zh-CN" altLang="en-US" sz="2800" dirty="0">
                <a:solidFill>
                  <a:srgbClr val="FF0000"/>
                </a:solidFill>
              </a:rPr>
              <a:t>绝对加速</a:t>
            </a:r>
            <a:r>
              <a:rPr lang="zh-CN" altLang="en-US" sz="2800" dirty="0">
                <a:solidFill>
                  <a:schemeClr val="tx1"/>
                </a:solidFill>
              </a:rPr>
              <a:t>的定义：最佳串行算法与并行算法的比较</a:t>
            </a:r>
            <a:endParaRPr lang="zh-CN" altLang="en-US" sz="2800" dirty="0">
              <a:solidFill>
                <a:schemeClr val="tx1"/>
              </a:solidFill>
            </a:endParaRPr>
          </a:p>
          <a:p>
            <a:pPr>
              <a:lnSpc>
                <a:spcPct val="120000"/>
              </a:lnSpc>
            </a:pPr>
            <a:r>
              <a:rPr lang="zh-CN" altLang="en-US" sz="2800" dirty="0">
                <a:solidFill>
                  <a:schemeClr val="tx1"/>
                </a:solidFill>
              </a:rPr>
              <a:t>工程实用者乐于使用</a:t>
            </a:r>
            <a:r>
              <a:rPr lang="zh-CN" altLang="en-US" sz="2800" dirty="0">
                <a:solidFill>
                  <a:srgbClr val="FF0000"/>
                </a:solidFill>
              </a:rPr>
              <a:t>相对加速</a:t>
            </a:r>
            <a:r>
              <a:rPr lang="zh-CN" altLang="en-US" sz="2800" dirty="0">
                <a:solidFill>
                  <a:schemeClr val="tx1"/>
                </a:solidFill>
              </a:rPr>
              <a:t>的定义：同一算法在单机和并行机的运行时间</a:t>
            </a:r>
            <a:endParaRPr lang="zh-CN" altLang="en-US" sz="2800" dirty="0">
              <a:solidFill>
                <a:schemeClr val="tx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8591E99-C863-45F4-AFD8-57ECD429DDD0}" type="slidenum">
              <a:rPr lang="en-US" altLang="zh-CN"/>
            </a:fld>
            <a:endParaRPr lang="en-US" altLang="zh-CN"/>
          </a:p>
        </p:txBody>
      </p:sp>
      <p:sp>
        <p:nvSpPr>
          <p:cNvPr id="2579458" name="Rectangle 2"/>
          <p:cNvSpPr>
            <a:spLocks noGrp="1" noChangeArrowheads="1"/>
          </p:cNvSpPr>
          <p:nvPr>
            <p:ph type="title"/>
          </p:nvPr>
        </p:nvSpPr>
        <p:spPr/>
        <p:txBody>
          <a:bodyPr>
            <a:normAutofit fontScale="90000"/>
          </a:bodyPr>
          <a:lstStyle/>
          <a:p>
            <a:r>
              <a:rPr lang="zh-CN" altLang="en-US" sz="4000"/>
              <a:t>超线性加速</a:t>
            </a:r>
            <a:endParaRPr lang="zh-CN" altLang="en-US" sz="4000"/>
          </a:p>
        </p:txBody>
      </p:sp>
      <p:sp>
        <p:nvSpPr>
          <p:cNvPr id="2579459" name="Rectangle 3"/>
          <p:cNvSpPr>
            <a:spLocks noGrp="1" noChangeArrowheads="1"/>
          </p:cNvSpPr>
          <p:nvPr>
            <p:ph type="body" idx="1"/>
          </p:nvPr>
        </p:nvSpPr>
        <p:spPr>
          <a:xfrm>
            <a:off x="236538" y="1533525"/>
            <a:ext cx="8458200" cy="4548188"/>
          </a:xfrm>
        </p:spPr>
        <p:txBody>
          <a:bodyPr>
            <a:normAutofit fontScale="77500" lnSpcReduction="20000"/>
          </a:bodyPr>
          <a:lstStyle/>
          <a:p>
            <a:pPr algn="just">
              <a:lnSpc>
                <a:spcPct val="140000"/>
              </a:lnSpc>
            </a:pPr>
            <a:r>
              <a:rPr lang="en-US" altLang="zh-CN" sz="2800" dirty="0"/>
              <a:t>1</a:t>
            </a:r>
            <a:r>
              <a:rPr lang="zh-CN" altLang="en-US" sz="2800" dirty="0"/>
              <a:t>、在某些并行搜索算法中，允许不同的处理器在不同的分支方向上同时搜索，当某一处理器一旦迅速的找到了解，它就向其余的处理器发出中止搜索的信号，这就会提前取消那些在串行算法中所做的无谓的搜索分枝，从而出现超线性加速比现象；</a:t>
            </a:r>
            <a:endParaRPr lang="zh-CN" altLang="en-US" sz="2800" dirty="0"/>
          </a:p>
          <a:p>
            <a:pPr>
              <a:lnSpc>
                <a:spcPct val="140000"/>
              </a:lnSpc>
            </a:pPr>
            <a:r>
              <a:rPr lang="en-US" altLang="zh-CN" sz="2800" dirty="0"/>
              <a:t>2</a:t>
            </a:r>
            <a:r>
              <a:rPr lang="zh-CN" altLang="en-US" sz="2800" dirty="0"/>
              <a:t>、在大多数的并行计算系统中，每个处理器都有少量的高速缓存，当某一问题执行在大量的处理器上，而所需要的数据都放在高速缓存中时，由于数据的复用，总的计算时间趋于减少，如果由于这种高速缓存效应补偿了由于通信造成的额外开销，就有可能造成超线性加速比。 </a:t>
            </a:r>
            <a:br>
              <a:rPr lang="zh-CN" altLang="en-US" dirty="0"/>
            </a:br>
            <a:r>
              <a:rPr lang="zh-CN" altLang="en-US" dirty="0"/>
              <a:t> </a:t>
            </a:r>
            <a:endParaRPr lang="zh-CN" altLang="en-US" dirty="0"/>
          </a:p>
          <a:p>
            <a:endParaRPr lang="en-US" altLang="zh-CN"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741BE4E-6B2C-425A-B966-1366EDC28A61}" type="slidenum">
              <a:rPr lang="en-US" altLang="zh-CN"/>
            </a:fld>
            <a:endParaRPr lang="en-US" altLang="zh-CN"/>
          </a:p>
        </p:txBody>
      </p:sp>
      <p:sp>
        <p:nvSpPr>
          <p:cNvPr id="2560002" name="Rectangle 2"/>
          <p:cNvSpPr>
            <a:spLocks noGrp="1" noChangeArrowheads="1"/>
          </p:cNvSpPr>
          <p:nvPr>
            <p:ph type="title"/>
          </p:nvPr>
        </p:nvSpPr>
        <p:spPr>
          <a:xfrm>
            <a:off x="1016000" y="569913"/>
            <a:ext cx="6159500" cy="365125"/>
          </a:xfrm>
        </p:spPr>
        <p:txBody>
          <a:bodyPr>
            <a:normAutofit fontScale="90000"/>
          </a:bodyPr>
          <a:lstStyle/>
          <a:p>
            <a:r>
              <a:rPr lang="zh-CN" altLang="en-US" dirty="0" smtClean="0"/>
              <a:t>可扩展性</a:t>
            </a:r>
            <a:r>
              <a:rPr lang="zh-CN" altLang="en-US" dirty="0"/>
              <a:t>评测标准</a:t>
            </a:r>
            <a:endParaRPr lang="zh-CN" altLang="en-US" dirty="0"/>
          </a:p>
        </p:txBody>
      </p:sp>
      <p:sp>
        <p:nvSpPr>
          <p:cNvPr id="2560003" name="Rectangle 3"/>
          <p:cNvSpPr>
            <a:spLocks noGrp="1" noChangeArrowheads="1"/>
          </p:cNvSpPr>
          <p:nvPr>
            <p:ph type="body" idx="1"/>
          </p:nvPr>
        </p:nvSpPr>
        <p:spPr>
          <a:xfrm>
            <a:off x="685800" y="1303655"/>
            <a:ext cx="8063230" cy="4897120"/>
          </a:xfrm>
        </p:spPr>
        <p:txBody>
          <a:bodyPr/>
          <a:lstStyle/>
          <a:p>
            <a:r>
              <a:rPr lang="zh-CN" altLang="en-US" dirty="0"/>
              <a:t>并行计算</a:t>
            </a:r>
            <a:r>
              <a:rPr lang="zh-CN" altLang="en-US" dirty="0" smtClean="0"/>
              <a:t>的可扩展性</a:t>
            </a:r>
            <a:r>
              <a:rPr lang="zh-CN" altLang="en-US" dirty="0"/>
              <a:t>（</a:t>
            </a:r>
            <a:r>
              <a:rPr lang="en-US" altLang="zh-CN" dirty="0"/>
              <a:t>Scalability</a:t>
            </a:r>
            <a:r>
              <a:rPr lang="zh-CN" altLang="en-US" dirty="0"/>
              <a:t>）也是主要性能指标</a:t>
            </a:r>
            <a:endParaRPr lang="zh-CN" altLang="en-US" dirty="0"/>
          </a:p>
          <a:p>
            <a:pPr lvl="1"/>
            <a:r>
              <a:rPr lang="zh-CN" altLang="en-US" sz="2400" b="1" dirty="0" smtClean="0"/>
              <a:t>可扩展性</a:t>
            </a:r>
            <a:r>
              <a:rPr lang="zh-CN" altLang="en-US" sz="2400" b="1" dirty="0"/>
              <a:t>最简朴的含意是在确定的应用背景下，计算机系统（或算法或程序等）性能随处理器数的增加而按比例提高的能力 </a:t>
            </a:r>
            <a:endParaRPr lang="zh-CN" altLang="en-US" sz="2400" b="1" dirty="0"/>
          </a:p>
          <a:p>
            <a:r>
              <a:rPr lang="zh-CN" altLang="en-US" dirty="0"/>
              <a:t>影响加速比的因素：处理器数与问题规模</a:t>
            </a:r>
            <a:endParaRPr lang="zh-CN" altLang="en-US" dirty="0"/>
          </a:p>
          <a:p>
            <a:pPr lvl="1"/>
            <a:r>
              <a:rPr lang="zh-CN" altLang="en-US" sz="2400" b="1" dirty="0"/>
              <a:t>求解问题中的串行分量</a:t>
            </a:r>
            <a:endParaRPr lang="zh-CN" altLang="en-US" sz="2400" b="1" dirty="0"/>
          </a:p>
          <a:p>
            <a:pPr lvl="1"/>
            <a:r>
              <a:rPr lang="zh-CN" altLang="en-US" sz="2400" b="1" dirty="0"/>
              <a:t>并行处理所引起的额外开销（通信、等待、竞争、冗余操作和同步等）</a:t>
            </a:r>
            <a:endParaRPr lang="zh-CN" altLang="en-US" sz="2400" b="1" dirty="0"/>
          </a:p>
          <a:p>
            <a:pPr lvl="1"/>
            <a:r>
              <a:rPr lang="zh-CN" altLang="en-US" sz="2400" b="1" dirty="0"/>
              <a:t>加大的处理器数是否超过了算法中的并发程度</a:t>
            </a:r>
            <a:endParaRPr lang="zh-CN" altLang="en-US" sz="2400"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AC6D514-C225-486A-9C12-19E21BCC0331}" type="slidenum">
              <a:rPr lang="en-US" altLang="zh-CN"/>
            </a:fld>
            <a:endParaRPr lang="en-US" altLang="zh-CN"/>
          </a:p>
        </p:txBody>
      </p:sp>
      <p:sp>
        <p:nvSpPr>
          <p:cNvPr id="2581506" name="Rectangle 2"/>
          <p:cNvSpPr>
            <a:spLocks noGrp="1" noChangeArrowheads="1"/>
          </p:cNvSpPr>
          <p:nvPr>
            <p:ph type="title"/>
          </p:nvPr>
        </p:nvSpPr>
        <p:spPr/>
        <p:txBody>
          <a:bodyPr>
            <a:normAutofit fontScale="90000"/>
          </a:bodyPr>
          <a:lstStyle/>
          <a:p>
            <a:r>
              <a:rPr lang="zh-CN" altLang="en-US" sz="4000" dirty="0" smtClean="0"/>
              <a:t>可扩展性</a:t>
            </a:r>
            <a:r>
              <a:rPr lang="zh-CN" altLang="en-US" sz="4000" dirty="0"/>
              <a:t>评测标准（</a:t>
            </a:r>
            <a:r>
              <a:rPr lang="en-US" altLang="zh-CN" sz="4000" dirty="0"/>
              <a:t>cont‘d)</a:t>
            </a:r>
            <a:endParaRPr lang="en-US" altLang="zh-CN" sz="4000" dirty="0"/>
          </a:p>
        </p:txBody>
      </p:sp>
      <p:sp>
        <p:nvSpPr>
          <p:cNvPr id="2581507" name="Rectangle 3"/>
          <p:cNvSpPr>
            <a:spLocks noGrp="1" noChangeArrowheads="1"/>
          </p:cNvSpPr>
          <p:nvPr>
            <p:ph type="body" idx="1"/>
          </p:nvPr>
        </p:nvSpPr>
        <p:spPr>
          <a:xfrm>
            <a:off x="214282" y="1214422"/>
            <a:ext cx="8715436" cy="2357454"/>
          </a:xfrm>
        </p:spPr>
        <p:txBody>
          <a:bodyPr/>
          <a:lstStyle/>
          <a:p>
            <a:r>
              <a:rPr lang="zh-CN" altLang="en-US" dirty="0"/>
              <a:t>增加问题的规模有利于提高加速的因素：</a:t>
            </a:r>
            <a:endParaRPr lang="zh-CN" altLang="en-US" dirty="0"/>
          </a:p>
          <a:p>
            <a:pPr lvl="1"/>
            <a:r>
              <a:rPr lang="zh-CN" altLang="en-US" sz="2400" b="1" dirty="0"/>
              <a:t>较大的问题规模可提供较高的并发度；</a:t>
            </a:r>
            <a:endParaRPr lang="zh-CN" altLang="en-US" sz="2400" b="1" dirty="0"/>
          </a:p>
          <a:p>
            <a:pPr lvl="1"/>
            <a:r>
              <a:rPr lang="zh-CN" altLang="en-US" sz="2400" b="1" dirty="0"/>
              <a:t>额外开销的增加可能慢于有效计算的增加；</a:t>
            </a:r>
            <a:endParaRPr lang="zh-CN" altLang="en-US" sz="2400" b="1" dirty="0"/>
          </a:p>
          <a:p>
            <a:pPr lvl="1"/>
            <a:r>
              <a:rPr lang="zh-CN" altLang="en-US" sz="2400" b="1" dirty="0"/>
              <a:t>算法中的串行分量比例不是固定不变的（串行部分所占的比例随着问题规模的增大而缩小）。</a:t>
            </a:r>
            <a:endParaRPr lang="zh-CN" altLang="en-US" sz="2400" b="1" dirty="0"/>
          </a:p>
          <a:p>
            <a:endParaRPr lang="en-US" altLang="zh-CN" dirty="0"/>
          </a:p>
        </p:txBody>
      </p:sp>
      <p:sp>
        <p:nvSpPr>
          <p:cNvPr id="5" name="TextBox 4"/>
          <p:cNvSpPr txBox="1"/>
          <p:nvPr/>
        </p:nvSpPr>
        <p:spPr>
          <a:xfrm>
            <a:off x="571472" y="4143380"/>
            <a:ext cx="8072494"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r>
              <a:rPr lang="zh-CN" altLang="en-US" sz="2400" dirty="0" smtClean="0"/>
              <a:t>增加处理器数会增大额外开销和降低处理器利用率，所以对于一个特定的并行系统（算法或程序），它们能否有效利用不断增加的处理器的能力应是受限的，而度量这种能力就是可扩展性这一指标。 </a:t>
            </a: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9B10F8D-A3E5-4747-A56E-B491AC4F7021}" type="slidenum">
              <a:rPr lang="en-US" altLang="zh-CN"/>
            </a:fld>
            <a:endParaRPr lang="en-US" altLang="zh-CN"/>
          </a:p>
        </p:txBody>
      </p:sp>
      <p:sp>
        <p:nvSpPr>
          <p:cNvPr id="2561026" name="Rectangle 2"/>
          <p:cNvSpPr>
            <a:spLocks noGrp="1" noChangeArrowheads="1"/>
          </p:cNvSpPr>
          <p:nvPr>
            <p:ph type="title"/>
          </p:nvPr>
        </p:nvSpPr>
        <p:spPr>
          <a:xfrm>
            <a:off x="762000" y="319088"/>
            <a:ext cx="7505700" cy="658812"/>
          </a:xfrm>
        </p:spPr>
        <p:txBody>
          <a:bodyPr/>
          <a:lstStyle/>
          <a:p>
            <a:r>
              <a:rPr lang="zh-CN" altLang="en-US" dirty="0" smtClean="0"/>
              <a:t>可扩展性</a:t>
            </a:r>
            <a:r>
              <a:rPr lang="zh-CN" altLang="en-US" dirty="0"/>
              <a:t>评测标准（</a:t>
            </a:r>
            <a:r>
              <a:rPr lang="en-US" altLang="zh-CN" dirty="0"/>
              <a:t>cont‘d)</a:t>
            </a:r>
            <a:endParaRPr lang="en-US" altLang="zh-CN" dirty="0"/>
          </a:p>
        </p:txBody>
      </p:sp>
      <p:sp>
        <p:nvSpPr>
          <p:cNvPr id="2561027" name="Rectangle 3"/>
          <p:cNvSpPr>
            <a:spLocks noGrp="1" noChangeArrowheads="1"/>
          </p:cNvSpPr>
          <p:nvPr>
            <p:ph type="body" idx="1"/>
          </p:nvPr>
        </p:nvSpPr>
        <p:spPr>
          <a:xfrm>
            <a:off x="251520" y="1412776"/>
            <a:ext cx="8248680" cy="4886340"/>
          </a:xfrm>
        </p:spPr>
        <p:txBody>
          <a:bodyPr/>
          <a:lstStyle/>
          <a:p>
            <a:r>
              <a:rPr lang="zh-CN" altLang="en-US" dirty="0" smtClean="0"/>
              <a:t>可扩展性</a:t>
            </a:r>
            <a:r>
              <a:rPr lang="en-US" altLang="zh-CN" dirty="0"/>
              <a:t>:</a:t>
            </a:r>
            <a:r>
              <a:rPr lang="zh-CN" altLang="en-US" dirty="0"/>
              <a:t>调整什么和按什么比例调整</a:t>
            </a:r>
            <a:endParaRPr lang="zh-CN" altLang="en-US" dirty="0"/>
          </a:p>
          <a:p>
            <a:pPr lvl="1"/>
            <a:r>
              <a:rPr lang="zh-CN" altLang="en-US" sz="2400" b="1" dirty="0"/>
              <a:t>并行计算要调整的是处理数</a:t>
            </a:r>
            <a:r>
              <a:rPr lang="en-US" altLang="zh-CN" sz="2400" b="1" dirty="0"/>
              <a:t>p</a:t>
            </a:r>
            <a:r>
              <a:rPr lang="zh-CN" altLang="en-US" sz="2400" b="1" dirty="0"/>
              <a:t>和问题规模</a:t>
            </a:r>
            <a:r>
              <a:rPr lang="en-US" altLang="zh-CN" sz="2400" b="1" dirty="0"/>
              <a:t>W</a:t>
            </a:r>
            <a:r>
              <a:rPr lang="zh-CN" altLang="en-US" sz="2400" b="1" dirty="0"/>
              <a:t>，</a:t>
            </a:r>
            <a:endParaRPr lang="zh-CN" altLang="en-US" sz="2400" b="1" dirty="0"/>
          </a:p>
          <a:p>
            <a:pPr lvl="1"/>
            <a:r>
              <a:rPr lang="zh-CN" altLang="en-US" sz="2400" b="1" dirty="0"/>
              <a:t>两者可按不同比例进行调整，此比例关系（可能是</a:t>
            </a:r>
            <a:r>
              <a:rPr lang="zh-CN" altLang="en-US" sz="2400" b="1" dirty="0" smtClean="0"/>
              <a:t>线性的、多项式</a:t>
            </a:r>
            <a:r>
              <a:rPr lang="zh-CN" altLang="en-US" sz="2400" b="1" dirty="0"/>
              <a:t>的或指数的等）就反映</a:t>
            </a:r>
            <a:r>
              <a:rPr lang="zh-CN" altLang="en-US" sz="2400" b="1" dirty="0" smtClean="0"/>
              <a:t>了可扩展的</a:t>
            </a:r>
            <a:r>
              <a:rPr lang="zh-CN" altLang="en-US" sz="2400" b="1" dirty="0"/>
              <a:t>程度。</a:t>
            </a:r>
            <a:r>
              <a:rPr lang="zh-CN" altLang="en-US" sz="2400" dirty="0"/>
              <a:t> </a:t>
            </a:r>
            <a:endParaRPr lang="zh-CN" altLang="en-US" sz="2400" dirty="0"/>
          </a:p>
          <a:p>
            <a:r>
              <a:rPr lang="zh-CN" altLang="en-US" dirty="0"/>
              <a:t>当</a:t>
            </a:r>
            <a:r>
              <a:rPr lang="zh-CN" altLang="en-US" dirty="0" smtClean="0"/>
              <a:t>研究可扩展性</a:t>
            </a:r>
            <a:r>
              <a:rPr lang="zh-CN" altLang="en-US" dirty="0"/>
              <a:t>时，总是将并行算法和体系结构一并考虑</a:t>
            </a:r>
            <a:r>
              <a:rPr lang="zh-CN" altLang="en-US" dirty="0" smtClean="0"/>
              <a:t>，可扩展性</a:t>
            </a:r>
            <a:r>
              <a:rPr lang="zh-CN" altLang="en-US" dirty="0"/>
              <a:t>应该是算法和结构的组合。</a:t>
            </a:r>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6BC0FE8-6E87-4211-9C34-41868D398C06}" type="slidenum">
              <a:rPr lang="en-US" altLang="zh-CN"/>
            </a:fld>
            <a:endParaRPr lang="en-US" altLang="zh-CN"/>
          </a:p>
        </p:txBody>
      </p:sp>
      <p:sp>
        <p:nvSpPr>
          <p:cNvPr id="2582530" name="Rectangle 2"/>
          <p:cNvSpPr>
            <a:spLocks noGrp="1" noChangeArrowheads="1"/>
          </p:cNvSpPr>
          <p:nvPr>
            <p:ph type="title"/>
          </p:nvPr>
        </p:nvSpPr>
        <p:spPr/>
        <p:txBody>
          <a:bodyPr>
            <a:normAutofit fontScale="90000"/>
          </a:bodyPr>
          <a:lstStyle/>
          <a:p>
            <a:r>
              <a:rPr lang="zh-CN" altLang="en-US" sz="4000" dirty="0" smtClean="0"/>
              <a:t>可扩展性</a:t>
            </a:r>
            <a:r>
              <a:rPr lang="zh-CN" altLang="en-US" sz="4000" dirty="0"/>
              <a:t>评测标准（</a:t>
            </a:r>
            <a:r>
              <a:rPr lang="en-US" altLang="zh-CN" sz="4000" dirty="0"/>
              <a:t>cont‘d)</a:t>
            </a:r>
            <a:endParaRPr lang="en-US" altLang="zh-CN" sz="4000" dirty="0"/>
          </a:p>
        </p:txBody>
      </p:sp>
      <p:sp>
        <p:nvSpPr>
          <p:cNvPr id="2582531" name="Rectangle 3"/>
          <p:cNvSpPr>
            <a:spLocks noGrp="1" noChangeArrowheads="1"/>
          </p:cNvSpPr>
          <p:nvPr>
            <p:ph type="body" idx="1"/>
          </p:nvPr>
        </p:nvSpPr>
        <p:spPr/>
        <p:txBody>
          <a:bodyPr/>
          <a:lstStyle/>
          <a:p>
            <a:r>
              <a:rPr lang="zh-CN" altLang="en-US" dirty="0" smtClean="0"/>
              <a:t>可扩展性</a:t>
            </a:r>
            <a:r>
              <a:rPr lang="zh-CN" altLang="en-US" dirty="0"/>
              <a:t>研究的主要目的：</a:t>
            </a:r>
            <a:endParaRPr lang="zh-CN" altLang="en-US" dirty="0"/>
          </a:p>
          <a:p>
            <a:pPr lvl="1"/>
            <a:r>
              <a:rPr lang="zh-CN" altLang="en-US" sz="2400" b="1" dirty="0"/>
              <a:t>确定解决某类问题用何种并行算法与何种并行体系结构的组合，可以有效地利用大量的处理器；</a:t>
            </a:r>
            <a:endParaRPr lang="zh-CN" altLang="en-US" sz="2400" b="1" dirty="0"/>
          </a:p>
          <a:p>
            <a:pPr lvl="1"/>
            <a:r>
              <a:rPr lang="zh-CN" altLang="en-US" sz="2400" b="1" dirty="0"/>
              <a:t>对于运行于某种体系结构的并行机上的某种算法当移植到大规模处理机上后运行的性能；</a:t>
            </a:r>
            <a:endParaRPr lang="zh-CN" altLang="en-US" sz="2400" b="1" dirty="0"/>
          </a:p>
          <a:p>
            <a:pPr lvl="1"/>
            <a:r>
              <a:rPr lang="zh-CN" altLang="en-US" sz="2400" b="1" dirty="0"/>
              <a:t>对固定的问题规模，确定在某类并行机上最优的处理器数与可获得的最大的加速比；</a:t>
            </a:r>
            <a:endParaRPr lang="zh-CN" altLang="en-US" sz="2400" b="1" dirty="0"/>
          </a:p>
          <a:p>
            <a:pPr lvl="1"/>
            <a:r>
              <a:rPr lang="zh-CN" altLang="en-US" sz="2400" b="1" dirty="0"/>
              <a:t>用于指导改进并行算法和并行机体系结构，以使并行算法尽可能地充分利用可扩充的大量处理器  </a:t>
            </a:r>
            <a:endParaRPr lang="zh-CN" altLang="en-US" sz="2400" b="1" dirty="0"/>
          </a:p>
          <a:p>
            <a:r>
              <a:rPr lang="zh-CN" altLang="en-US" dirty="0"/>
              <a:t>目前无一个公认的、标准的和被普遍接受的严格定义和评判它的标准 </a:t>
            </a:r>
            <a:endParaRPr lang="zh-CN" altLang="en-US" dirty="0"/>
          </a:p>
          <a:p>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a:normAutofit fontScale="90000"/>
          </a:bodyPr>
          <a:lstStyle/>
          <a:p>
            <a:r>
              <a:rPr kumimoji="0" lang="zh-CN" altLang="en-US" smtClean="0"/>
              <a:t>以处理器为中心分析运行时间</a:t>
            </a:r>
            <a:endParaRPr kumimoji="0" lang="zh-CN" altLang="en-US" smtClean="0"/>
          </a:p>
        </p:txBody>
      </p:sp>
      <p:pic>
        <p:nvPicPr>
          <p:cNvPr id="8194" name="图片 1" descr="图片 3.png"/>
          <p:cNvPicPr>
            <a:picLocks noChangeAspect="1"/>
          </p:cNvPicPr>
          <p:nvPr/>
        </p:nvPicPr>
        <p:blipFill>
          <a:blip r:embed="rId1"/>
          <a:srcRect/>
          <a:stretch>
            <a:fillRect/>
          </a:stretch>
        </p:blipFill>
        <p:spPr bwMode="auto">
          <a:xfrm>
            <a:off x="0" y="1489075"/>
            <a:ext cx="9144000" cy="4887913"/>
          </a:xfrm>
          <a:prstGeom prst="rect">
            <a:avLst/>
          </a:prstGeom>
          <a:noFill/>
          <a:ln w="9525">
            <a:noFill/>
            <a:miter lim="800000"/>
            <a:headEnd/>
            <a:tailEnd/>
          </a:ln>
        </p:spPr>
      </p:pic>
      <p:sp>
        <p:nvSpPr>
          <p:cNvPr id="4" name="TextBox 3"/>
          <p:cNvSpPr txBox="1"/>
          <p:nvPr/>
        </p:nvSpPr>
        <p:spPr>
          <a:xfrm>
            <a:off x="357158" y="6072206"/>
            <a:ext cx="2500330" cy="369332"/>
          </a:xfrm>
          <a:prstGeom prst="rect">
            <a:avLst/>
          </a:prstGeom>
          <a:noFill/>
        </p:spPr>
        <p:txBody>
          <a:bodyPr wrap="square" rtlCol="0">
            <a:spAutoFit/>
          </a:bodyPr>
          <a:lstStyle/>
          <a:p>
            <a:r>
              <a:rPr lang="en-US" altLang="zh-CN" dirty="0" err="1" smtClean="0"/>
              <a:t>T</a:t>
            </a:r>
            <a:r>
              <a:rPr lang="en-US" altLang="zh-CN" sz="1100" dirty="0" err="1" smtClean="0"/>
              <a:t>n</a:t>
            </a:r>
            <a:r>
              <a:rPr lang="en-US" altLang="zh-CN" dirty="0" smtClean="0"/>
              <a:t>=</a:t>
            </a:r>
            <a:r>
              <a:rPr lang="en-US" altLang="zh-CN" dirty="0" err="1" smtClean="0"/>
              <a:t>T</a:t>
            </a:r>
            <a:r>
              <a:rPr lang="en-US" altLang="zh-CN" sz="1100" dirty="0" err="1" smtClean="0"/>
              <a:t>comput</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BA93F2A3-AD04-439A-B685-EEC38F645C1B}" type="slidenum">
              <a:rPr lang="en-US" altLang="zh-CN"/>
            </a:fld>
            <a:endParaRPr lang="en-US" altLang="zh-CN"/>
          </a:p>
        </p:txBody>
      </p:sp>
      <p:sp>
        <p:nvSpPr>
          <p:cNvPr id="2562050" name="Rectangle 2"/>
          <p:cNvSpPr>
            <a:spLocks noGrp="1" noChangeArrowheads="1"/>
          </p:cNvSpPr>
          <p:nvPr>
            <p:ph type="title"/>
          </p:nvPr>
        </p:nvSpPr>
        <p:spPr>
          <a:xfrm>
            <a:off x="762000" y="533400"/>
            <a:ext cx="7200900" cy="444500"/>
          </a:xfrm>
        </p:spPr>
        <p:txBody>
          <a:bodyPr>
            <a:normAutofit fontScale="90000"/>
          </a:bodyPr>
          <a:lstStyle/>
          <a:p>
            <a:r>
              <a:rPr lang="zh-CN" altLang="en-US"/>
              <a:t>等效率度量标准 </a:t>
            </a:r>
            <a:endParaRPr lang="zh-CN" altLang="en-US"/>
          </a:p>
        </p:txBody>
      </p:sp>
      <p:sp>
        <p:nvSpPr>
          <p:cNvPr id="2562051" name="Rectangle 3"/>
          <p:cNvSpPr>
            <a:spLocks noGrp="1" noChangeArrowheads="1"/>
          </p:cNvSpPr>
          <p:nvPr>
            <p:ph type="body" idx="1"/>
          </p:nvPr>
        </p:nvSpPr>
        <p:spPr>
          <a:xfrm>
            <a:off x="533400" y="1152548"/>
            <a:ext cx="8353425" cy="5562600"/>
          </a:xfrm>
        </p:spPr>
        <p:txBody>
          <a:bodyPr>
            <a:normAutofit fontScale="95000"/>
          </a:bodyPr>
          <a:lstStyle/>
          <a:p>
            <a:pPr>
              <a:lnSpc>
                <a:spcPct val="90000"/>
              </a:lnSpc>
            </a:pPr>
            <a:r>
              <a:rPr lang="zh-CN" altLang="en-US" sz="2400" dirty="0"/>
              <a:t>令</a:t>
            </a:r>
            <a:r>
              <a:rPr lang="en-US" altLang="zh-CN" sz="2400" dirty="0"/>
              <a:t>t</a:t>
            </a:r>
            <a:r>
              <a:rPr lang="en-US" altLang="zh-CN" sz="2400" baseline="-25000" dirty="0"/>
              <a:t>ie </a:t>
            </a:r>
            <a:r>
              <a:rPr lang="en-US" altLang="zh-CN" sz="2400" dirty="0"/>
              <a:t> </a:t>
            </a:r>
            <a:r>
              <a:rPr lang="zh-CN" altLang="en-US" sz="2400" dirty="0"/>
              <a:t>和</a:t>
            </a:r>
            <a:r>
              <a:rPr lang="en-US" altLang="zh-CN" sz="2400" dirty="0"/>
              <a:t>t</a:t>
            </a:r>
            <a:r>
              <a:rPr lang="en-US" altLang="zh-CN" sz="2400" baseline="-25000" dirty="0"/>
              <a:t> </a:t>
            </a:r>
            <a:r>
              <a:rPr lang="en-US" altLang="zh-CN" sz="2400" baseline="-25000" dirty="0" err="1"/>
              <a:t>io</a:t>
            </a:r>
            <a:r>
              <a:rPr lang="en-US" altLang="zh-CN" sz="2400" dirty="0"/>
              <a:t> </a:t>
            </a:r>
            <a:r>
              <a:rPr lang="zh-CN" altLang="en-US" sz="2400" dirty="0"/>
              <a:t>分别是并行系统上第</a:t>
            </a:r>
            <a:r>
              <a:rPr lang="en-US" altLang="zh-CN" sz="2400" dirty="0" err="1"/>
              <a:t>i</a:t>
            </a:r>
            <a:r>
              <a:rPr lang="zh-CN" altLang="en-US" sz="2400" dirty="0"/>
              <a:t>个处理器的有用计算时间和额外开销时间（包括通信、同步和空闲等待时间等）</a:t>
            </a:r>
            <a:endParaRPr lang="zh-CN" altLang="en-US" sz="2400" dirty="0"/>
          </a:p>
          <a:p>
            <a:pPr>
              <a:lnSpc>
                <a:spcPct val="90000"/>
              </a:lnSpc>
            </a:pPr>
            <a:endParaRPr lang="zh-CN" altLang="en-US" sz="2400" dirty="0"/>
          </a:p>
          <a:p>
            <a:pPr>
              <a:lnSpc>
                <a:spcPct val="90000"/>
              </a:lnSpc>
            </a:pPr>
            <a:endParaRPr lang="zh-CN" altLang="en-US" dirty="0"/>
          </a:p>
          <a:p>
            <a:pPr>
              <a:lnSpc>
                <a:spcPct val="90000"/>
              </a:lnSpc>
            </a:pPr>
            <a:r>
              <a:rPr lang="en-US" altLang="zh-CN" sz="2400" dirty="0"/>
              <a:t>T </a:t>
            </a:r>
            <a:r>
              <a:rPr lang="en-US" altLang="zh-CN" sz="2400" baseline="-25000" dirty="0"/>
              <a:t>p</a:t>
            </a:r>
            <a:r>
              <a:rPr lang="en-US" altLang="zh-CN" sz="2400" dirty="0"/>
              <a:t> </a:t>
            </a:r>
            <a:r>
              <a:rPr lang="zh-CN" altLang="en-US" sz="2400" dirty="0"/>
              <a:t>是</a:t>
            </a:r>
            <a:r>
              <a:rPr lang="en-US" altLang="zh-CN" sz="2400" dirty="0"/>
              <a:t>p</a:t>
            </a:r>
            <a:r>
              <a:rPr lang="zh-CN" altLang="en-US" sz="2400" dirty="0"/>
              <a:t>个处理器系统上并行算法的运行时间，对于任意</a:t>
            </a:r>
            <a:r>
              <a:rPr lang="en-US" altLang="zh-CN" sz="2400" dirty="0" err="1"/>
              <a:t>i</a:t>
            </a:r>
            <a:r>
              <a:rPr lang="zh-CN" altLang="en-US" sz="2400" dirty="0"/>
              <a:t>显然有</a:t>
            </a:r>
            <a:r>
              <a:rPr lang="en-US" altLang="zh-CN" sz="2400" dirty="0"/>
              <a:t>T </a:t>
            </a:r>
            <a:r>
              <a:rPr lang="en-US" altLang="zh-CN" sz="2400" dirty="0" err="1" smtClean="0"/>
              <a:t>i</a:t>
            </a:r>
            <a:r>
              <a:rPr lang="en-US" altLang="zh-CN" sz="2400" baseline="-25000" dirty="0" err="1" smtClean="0"/>
              <a:t>p</a:t>
            </a:r>
            <a:r>
              <a:rPr lang="en-US" altLang="zh-CN" sz="2400" dirty="0" smtClean="0"/>
              <a:t> </a:t>
            </a:r>
            <a:r>
              <a:rPr lang="en-US" altLang="zh-CN" sz="2400" dirty="0"/>
              <a:t>= t</a:t>
            </a:r>
            <a:r>
              <a:rPr lang="en-US" altLang="zh-CN" sz="2400" baseline="-25000" dirty="0"/>
              <a:t>ie </a:t>
            </a:r>
            <a:r>
              <a:rPr lang="en-US" altLang="zh-CN" sz="2400" dirty="0"/>
              <a:t>+t</a:t>
            </a:r>
            <a:r>
              <a:rPr lang="en-US" altLang="zh-CN" sz="2400" baseline="-25000" dirty="0"/>
              <a:t> </a:t>
            </a:r>
            <a:r>
              <a:rPr lang="en-US" altLang="zh-CN" sz="2400" baseline="-25000" dirty="0" err="1"/>
              <a:t>io</a:t>
            </a:r>
            <a:r>
              <a:rPr lang="en-US" altLang="zh-CN" sz="2400" dirty="0"/>
              <a:t> </a:t>
            </a:r>
            <a:r>
              <a:rPr lang="zh-CN" altLang="en-US" sz="2400" dirty="0"/>
              <a:t>，且 </a:t>
            </a:r>
            <a:r>
              <a:rPr lang="en-US" altLang="zh-CN" sz="2400" dirty="0"/>
              <a:t>T </a:t>
            </a:r>
            <a:r>
              <a:rPr lang="en-US" altLang="zh-CN" sz="2400" baseline="-25000" dirty="0"/>
              <a:t>e</a:t>
            </a:r>
            <a:r>
              <a:rPr lang="en-US" altLang="zh-CN" sz="2400" dirty="0"/>
              <a:t>+ T </a:t>
            </a:r>
            <a:r>
              <a:rPr lang="en-US" altLang="zh-CN" sz="2400" baseline="-25000" dirty="0"/>
              <a:t>o</a:t>
            </a:r>
            <a:r>
              <a:rPr lang="en-US" altLang="zh-CN" sz="2400" dirty="0"/>
              <a:t>= </a:t>
            </a:r>
            <a:r>
              <a:rPr lang="en-US" altLang="zh-CN" sz="2400" dirty="0" err="1"/>
              <a:t>pT</a:t>
            </a:r>
            <a:r>
              <a:rPr lang="en-US" altLang="zh-CN" sz="2400" dirty="0"/>
              <a:t> p  </a:t>
            </a:r>
            <a:endParaRPr lang="en-US" altLang="zh-CN" sz="2400" dirty="0"/>
          </a:p>
          <a:p>
            <a:pPr>
              <a:lnSpc>
                <a:spcPct val="90000"/>
              </a:lnSpc>
            </a:pPr>
            <a:r>
              <a:rPr lang="zh-CN" altLang="en-US" sz="2400" dirty="0"/>
              <a:t>问题的规模</a:t>
            </a:r>
            <a:r>
              <a:rPr lang="en-US" altLang="zh-CN" sz="2400" dirty="0"/>
              <a:t>W</a:t>
            </a:r>
            <a:r>
              <a:rPr lang="zh-CN" altLang="en-US" sz="2400" dirty="0"/>
              <a:t>为最佳串行算法所完成的计算量</a:t>
            </a:r>
            <a:r>
              <a:rPr lang="en-US" altLang="zh-CN" sz="2400" dirty="0"/>
              <a:t>W=T</a:t>
            </a:r>
            <a:r>
              <a:rPr lang="en-US" altLang="zh-CN" sz="2400" baseline="-25000" dirty="0"/>
              <a:t>e</a:t>
            </a:r>
            <a:r>
              <a:rPr lang="en-US" altLang="zh-CN" sz="2400" dirty="0"/>
              <a:t> </a:t>
            </a:r>
            <a:r>
              <a:rPr lang="en-US" altLang="zh-CN" dirty="0"/>
              <a:t> </a:t>
            </a:r>
            <a:endParaRPr lang="en-US" altLang="zh-CN" dirty="0"/>
          </a:p>
          <a:p>
            <a:pPr>
              <a:lnSpc>
                <a:spcPct val="90000"/>
              </a:lnSpc>
            </a:pPr>
            <a:endParaRPr lang="en-US" altLang="zh-CN" dirty="0"/>
          </a:p>
          <a:p>
            <a:pPr>
              <a:lnSpc>
                <a:spcPct val="90000"/>
              </a:lnSpc>
            </a:pPr>
            <a:endParaRPr lang="en-US" altLang="zh-CN" dirty="0"/>
          </a:p>
          <a:p>
            <a:pPr>
              <a:lnSpc>
                <a:spcPct val="90000"/>
              </a:lnSpc>
            </a:pPr>
            <a:r>
              <a:rPr lang="zh-CN" altLang="en-US" sz="2400" dirty="0"/>
              <a:t>如果问题规模</a:t>
            </a:r>
            <a:r>
              <a:rPr lang="en-US" altLang="zh-CN" sz="2400" dirty="0"/>
              <a:t>W </a:t>
            </a:r>
            <a:r>
              <a:rPr lang="zh-CN" altLang="en-US" sz="2400" dirty="0"/>
              <a:t>保持不变，处理器数</a:t>
            </a:r>
            <a:r>
              <a:rPr lang="en-US" altLang="zh-CN" sz="2400" dirty="0"/>
              <a:t>p</a:t>
            </a:r>
            <a:r>
              <a:rPr lang="zh-CN" altLang="en-US" sz="2400" dirty="0"/>
              <a:t>增加，开销</a:t>
            </a:r>
            <a:r>
              <a:rPr lang="en-US" altLang="zh-CN" sz="2400" dirty="0"/>
              <a:t>T</a:t>
            </a:r>
            <a:r>
              <a:rPr lang="en-US" altLang="zh-CN" sz="2400" baseline="-25000" dirty="0"/>
              <a:t>o</a:t>
            </a:r>
            <a:r>
              <a:rPr lang="zh-CN" altLang="en-US" sz="2400" dirty="0"/>
              <a:t>增大，效率</a:t>
            </a:r>
            <a:r>
              <a:rPr lang="en-US" altLang="zh-CN" sz="2400" dirty="0"/>
              <a:t>E</a:t>
            </a:r>
            <a:r>
              <a:rPr lang="zh-CN" altLang="en-US" sz="2400" dirty="0"/>
              <a:t>下降。为了维持一定的效率（介于</a:t>
            </a:r>
            <a:r>
              <a:rPr lang="en-US" altLang="zh-CN" sz="2400" dirty="0"/>
              <a:t>0</a:t>
            </a:r>
            <a:r>
              <a:rPr lang="zh-CN" altLang="en-US" sz="2400" dirty="0"/>
              <a:t>与</a:t>
            </a:r>
            <a:r>
              <a:rPr lang="en-US" altLang="zh-CN" sz="2400" dirty="0"/>
              <a:t>1</a:t>
            </a:r>
            <a:r>
              <a:rPr lang="zh-CN" altLang="en-US" sz="2400" dirty="0"/>
              <a:t>之间），当处理数</a:t>
            </a:r>
            <a:r>
              <a:rPr lang="en-US" altLang="zh-CN" sz="2400" dirty="0"/>
              <a:t>p</a:t>
            </a:r>
            <a:r>
              <a:rPr lang="zh-CN" altLang="en-US" sz="2400" dirty="0"/>
              <a:t>增大时，需要相应地增大问题规模</a:t>
            </a:r>
            <a:r>
              <a:rPr lang="en-US" altLang="zh-CN" sz="2400" dirty="0"/>
              <a:t>W</a:t>
            </a:r>
            <a:r>
              <a:rPr lang="zh-CN" altLang="en-US" sz="2400" dirty="0"/>
              <a:t>的值。由此定义函数</a:t>
            </a:r>
            <a:r>
              <a:rPr lang="en-US" altLang="zh-CN" sz="2400" dirty="0"/>
              <a:t>f </a:t>
            </a:r>
            <a:r>
              <a:rPr lang="en-US" altLang="zh-CN" sz="2400" baseline="-25000" dirty="0"/>
              <a:t>E</a:t>
            </a:r>
            <a:r>
              <a:rPr lang="zh-CN" altLang="en-US" sz="2400" dirty="0"/>
              <a:t>（</a:t>
            </a:r>
            <a:r>
              <a:rPr lang="en-US" altLang="zh-CN" sz="2400" dirty="0"/>
              <a:t>p</a:t>
            </a:r>
            <a:r>
              <a:rPr lang="zh-CN" altLang="en-US" sz="2400" dirty="0"/>
              <a:t>）为问题规模</a:t>
            </a:r>
            <a:r>
              <a:rPr lang="en-US" altLang="zh-CN" sz="2400" dirty="0"/>
              <a:t>W</a:t>
            </a:r>
            <a:r>
              <a:rPr lang="zh-CN" altLang="en-US" sz="2400" dirty="0"/>
              <a:t>随处理器数</a:t>
            </a:r>
            <a:r>
              <a:rPr lang="en-US" altLang="zh-CN" sz="2400" dirty="0"/>
              <a:t>p</a:t>
            </a:r>
            <a:r>
              <a:rPr lang="zh-CN" altLang="en-US" sz="2400" dirty="0"/>
              <a:t>变化的函数，为等效率函数</a:t>
            </a:r>
            <a:endParaRPr lang="zh-CN" altLang="en-US" sz="2400" dirty="0"/>
          </a:p>
        </p:txBody>
      </p:sp>
      <p:sp>
        <p:nvSpPr>
          <p:cNvPr id="2562052" name="Rectangle 4"/>
          <p:cNvSpPr>
            <a:spLocks noChangeArrowheads="1"/>
          </p:cNvSpPr>
          <p:nvPr/>
        </p:nvSpPr>
        <p:spPr bwMode="auto">
          <a:xfrm>
            <a:off x="0" y="3211513"/>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2053" name="Object 5"/>
          <p:cNvGraphicFramePr>
            <a:graphicFrameLocks noChangeAspect="1"/>
          </p:cNvGraphicFramePr>
          <p:nvPr/>
        </p:nvGraphicFramePr>
        <p:xfrm>
          <a:off x="1168057" y="1762114"/>
          <a:ext cx="3197225" cy="720725"/>
        </p:xfrm>
        <a:graphic>
          <a:graphicData uri="http://schemas.openxmlformats.org/presentationml/2006/ole">
            <mc:AlternateContent xmlns:mc="http://schemas.openxmlformats.org/markup-compatibility/2006">
              <mc:Choice xmlns:v="urn:schemas-microsoft-com:vml" Requires="v">
                <p:oleObj spid="_x0000_s10241" name="公式" r:id="rId1" imgW="21640800" imgH="10363200" progId="Equation.3">
                  <p:embed/>
                </p:oleObj>
              </mc:Choice>
              <mc:Fallback>
                <p:oleObj name="公式" r:id="rId1" imgW="21640800" imgH="10363200" progId="Equation.3">
                  <p:embed/>
                  <p:pic>
                    <p:nvPicPr>
                      <p:cNvPr id="0" name="图片 10240"/>
                      <p:cNvPicPr>
                        <a:picLocks noChangeAspect="1"/>
                      </p:cNvPicPr>
                      <p:nvPr/>
                    </p:nvPicPr>
                    <p:blipFill>
                      <a:blip r:embed="rId2"/>
                      <a:stretch>
                        <a:fillRect/>
                      </a:stretch>
                    </p:blipFill>
                    <p:spPr>
                      <a:xfrm>
                        <a:off x="1168057" y="1762114"/>
                        <a:ext cx="3197225" cy="720725"/>
                      </a:xfrm>
                      <a:prstGeom prst="rect">
                        <a:avLst/>
                      </a:prstGeom>
                      <a:noFill/>
                      <a:ln w="9525">
                        <a:noFill/>
                      </a:ln>
                    </p:spPr>
                  </p:pic>
                </p:oleObj>
              </mc:Fallback>
            </mc:AlternateContent>
          </a:graphicData>
        </a:graphic>
      </p:graphicFrame>
      <p:sp>
        <p:nvSpPr>
          <p:cNvPr id="2562054" name="Rectangle 6"/>
          <p:cNvSpPr>
            <a:spLocks noChangeArrowheads="1"/>
          </p:cNvSpPr>
          <p:nvPr/>
        </p:nvSpPr>
        <p:spPr bwMode="auto">
          <a:xfrm>
            <a:off x="0" y="3211513"/>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2055" name="Object 7"/>
          <p:cNvGraphicFramePr>
            <a:graphicFrameLocks noChangeAspect="1"/>
          </p:cNvGraphicFramePr>
          <p:nvPr/>
        </p:nvGraphicFramePr>
        <p:xfrm>
          <a:off x="5005071" y="1690676"/>
          <a:ext cx="1871663" cy="863600"/>
        </p:xfrm>
        <a:graphic>
          <a:graphicData uri="http://schemas.openxmlformats.org/presentationml/2006/ole">
            <mc:AlternateContent xmlns:mc="http://schemas.openxmlformats.org/markup-compatibility/2006">
              <mc:Choice xmlns:v="urn:schemas-microsoft-com:vml" Requires="v">
                <p:oleObj spid="_x0000_s10242" name="公式" r:id="rId3" imgW="14630400" imgH="10363200" progId="Equation.3">
                  <p:embed/>
                </p:oleObj>
              </mc:Choice>
              <mc:Fallback>
                <p:oleObj name="公式" r:id="rId3" imgW="14630400" imgH="10363200" progId="Equation.3">
                  <p:embed/>
                  <p:pic>
                    <p:nvPicPr>
                      <p:cNvPr id="0" name="图片 10241"/>
                      <p:cNvPicPr>
                        <a:picLocks noChangeAspect="1"/>
                      </p:cNvPicPr>
                      <p:nvPr/>
                    </p:nvPicPr>
                    <p:blipFill>
                      <a:blip r:embed="rId4"/>
                      <a:stretch>
                        <a:fillRect/>
                      </a:stretch>
                    </p:blipFill>
                    <p:spPr>
                      <a:xfrm>
                        <a:off x="5005071" y="1690676"/>
                        <a:ext cx="1871663" cy="863600"/>
                      </a:xfrm>
                      <a:prstGeom prst="rect">
                        <a:avLst/>
                      </a:prstGeom>
                      <a:noFill/>
                      <a:ln w="9525">
                        <a:noFill/>
                      </a:ln>
                    </p:spPr>
                  </p:pic>
                </p:oleObj>
              </mc:Fallback>
            </mc:AlternateContent>
          </a:graphicData>
        </a:graphic>
      </p:graphicFrame>
      <p:sp>
        <p:nvSpPr>
          <p:cNvPr id="2562056" name="Rectangle 8"/>
          <p:cNvSpPr>
            <a:spLocks noChangeArrowheads="1"/>
          </p:cNvSpPr>
          <p:nvPr/>
        </p:nvSpPr>
        <p:spPr bwMode="auto">
          <a:xfrm>
            <a:off x="0" y="3116263"/>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2057" name="Object 9"/>
          <p:cNvGraphicFramePr>
            <a:graphicFrameLocks noChangeAspect="1"/>
          </p:cNvGraphicFramePr>
          <p:nvPr/>
        </p:nvGraphicFramePr>
        <p:xfrm>
          <a:off x="889635" y="3905885"/>
          <a:ext cx="3529013" cy="930275"/>
        </p:xfrm>
        <a:graphic>
          <a:graphicData uri="http://schemas.openxmlformats.org/presentationml/2006/ole">
            <mc:AlternateContent xmlns:mc="http://schemas.openxmlformats.org/markup-compatibility/2006">
              <mc:Choice xmlns:v="urn:schemas-microsoft-com:vml" Requires="v">
                <p:oleObj spid="_x0000_s10243" name="公式" r:id="rId5" imgW="53340000" imgH="14935200" progId="Equation.3">
                  <p:embed/>
                </p:oleObj>
              </mc:Choice>
              <mc:Fallback>
                <p:oleObj name="公式" r:id="rId5" imgW="53340000" imgH="14935200" progId="Equation.3">
                  <p:embed/>
                  <p:pic>
                    <p:nvPicPr>
                      <p:cNvPr id="0" name="图片 10242"/>
                      <p:cNvPicPr>
                        <a:picLocks noChangeAspect="1"/>
                      </p:cNvPicPr>
                      <p:nvPr/>
                    </p:nvPicPr>
                    <p:blipFill>
                      <a:blip r:embed="rId6"/>
                      <a:stretch>
                        <a:fillRect/>
                      </a:stretch>
                    </p:blipFill>
                    <p:spPr>
                      <a:xfrm>
                        <a:off x="889635" y="3905885"/>
                        <a:ext cx="3529013" cy="930275"/>
                      </a:xfrm>
                      <a:prstGeom prst="rect">
                        <a:avLst/>
                      </a:prstGeom>
                      <a:noFill/>
                      <a:ln w="9525">
                        <a:noFill/>
                      </a:ln>
                    </p:spPr>
                  </p:pic>
                </p:oleObj>
              </mc:Fallback>
            </mc:AlternateContent>
          </a:graphicData>
        </a:graphic>
      </p:graphicFrame>
      <p:sp>
        <p:nvSpPr>
          <p:cNvPr id="2562058" name="Rectangle 10"/>
          <p:cNvSpPr>
            <a:spLocks noChangeArrowheads="1"/>
          </p:cNvSpPr>
          <p:nvPr/>
        </p:nvSpPr>
        <p:spPr bwMode="auto">
          <a:xfrm>
            <a:off x="0" y="3116263"/>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2059" name="Object 11"/>
          <p:cNvGraphicFramePr>
            <a:graphicFrameLocks noChangeAspect="1"/>
          </p:cNvGraphicFramePr>
          <p:nvPr/>
        </p:nvGraphicFramePr>
        <p:xfrm>
          <a:off x="4944745" y="3939540"/>
          <a:ext cx="3240088" cy="863600"/>
        </p:xfrm>
        <a:graphic>
          <a:graphicData uri="http://schemas.openxmlformats.org/presentationml/2006/ole">
            <mc:AlternateContent xmlns:mc="http://schemas.openxmlformats.org/markup-compatibility/2006">
              <mc:Choice xmlns:v="urn:schemas-microsoft-com:vml" Requires="v">
                <p:oleObj spid="_x0000_s10244" name="公式" r:id="rId7" imgW="37185600" imgH="14935200" progId="Equation.3">
                  <p:embed/>
                </p:oleObj>
              </mc:Choice>
              <mc:Fallback>
                <p:oleObj name="公式" r:id="rId7" imgW="37185600" imgH="14935200" progId="Equation.3">
                  <p:embed/>
                  <p:pic>
                    <p:nvPicPr>
                      <p:cNvPr id="0" name="图片 10243"/>
                      <p:cNvPicPr>
                        <a:picLocks noChangeAspect="1"/>
                      </p:cNvPicPr>
                      <p:nvPr/>
                    </p:nvPicPr>
                    <p:blipFill>
                      <a:blip r:embed="rId8"/>
                      <a:stretch>
                        <a:fillRect/>
                      </a:stretch>
                    </p:blipFill>
                    <p:spPr>
                      <a:xfrm>
                        <a:off x="4944745" y="3939540"/>
                        <a:ext cx="3240088" cy="8636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222EFB0F-1E05-4F2E-92B7-7C1B869BE0E8}" type="slidenum">
              <a:rPr lang="en-US" altLang="zh-CN"/>
            </a:fld>
            <a:endParaRPr lang="en-US" altLang="zh-CN"/>
          </a:p>
        </p:txBody>
      </p:sp>
      <p:sp>
        <p:nvSpPr>
          <p:cNvPr id="2563074" name="Rectangle 2"/>
          <p:cNvSpPr>
            <a:spLocks noGrp="1" noChangeArrowheads="1"/>
          </p:cNvSpPr>
          <p:nvPr>
            <p:ph type="title"/>
          </p:nvPr>
        </p:nvSpPr>
        <p:spPr>
          <a:xfrm>
            <a:off x="788988" y="547671"/>
            <a:ext cx="7243762" cy="452437"/>
          </a:xfrm>
        </p:spPr>
        <p:txBody>
          <a:bodyPr>
            <a:normAutofit fontScale="90000"/>
          </a:bodyPr>
          <a:lstStyle/>
          <a:p>
            <a:r>
              <a:rPr lang="zh-CN" altLang="en-US" dirty="0"/>
              <a:t>等效率度量标准（</a:t>
            </a:r>
            <a:r>
              <a:rPr lang="en-US" altLang="zh-CN" dirty="0"/>
              <a:t>cont‘d)  </a:t>
            </a:r>
            <a:endParaRPr lang="en-US" altLang="zh-CN" dirty="0"/>
          </a:p>
        </p:txBody>
      </p:sp>
      <p:sp>
        <p:nvSpPr>
          <p:cNvPr id="2563075" name="Rectangle 3"/>
          <p:cNvSpPr>
            <a:spLocks noGrp="1" noChangeArrowheads="1"/>
          </p:cNvSpPr>
          <p:nvPr>
            <p:ph type="body" idx="1"/>
          </p:nvPr>
        </p:nvSpPr>
        <p:spPr>
          <a:xfrm>
            <a:off x="571472" y="1214422"/>
            <a:ext cx="7772400" cy="2524129"/>
          </a:xfrm>
        </p:spPr>
        <p:txBody>
          <a:bodyPr>
            <a:normAutofit/>
          </a:bodyPr>
          <a:lstStyle/>
          <a:p>
            <a:r>
              <a:rPr lang="zh-CN" altLang="en-US" sz="2400" dirty="0"/>
              <a:t>曲线</a:t>
            </a:r>
            <a:r>
              <a:rPr lang="en-US" altLang="zh-CN" sz="2400" dirty="0"/>
              <a:t>1</a:t>
            </a:r>
            <a:r>
              <a:rPr lang="zh-CN" altLang="en-US" sz="2400" dirty="0"/>
              <a:t>表示算法具有很好的扩放性；曲线</a:t>
            </a:r>
            <a:r>
              <a:rPr lang="en-US" altLang="zh-CN" sz="2400" dirty="0"/>
              <a:t>2</a:t>
            </a:r>
            <a:r>
              <a:rPr lang="zh-CN" altLang="en-US" sz="2400" dirty="0"/>
              <a:t>表示算法</a:t>
            </a:r>
            <a:r>
              <a:rPr lang="zh-CN" altLang="en-US" sz="2400" dirty="0" smtClean="0"/>
              <a:t>是可扩展的</a:t>
            </a:r>
            <a:r>
              <a:rPr lang="zh-CN" altLang="en-US" sz="2400" dirty="0"/>
              <a:t>；曲线 </a:t>
            </a:r>
            <a:r>
              <a:rPr lang="en-US" altLang="zh-CN" sz="2400" dirty="0"/>
              <a:t>3</a:t>
            </a:r>
            <a:r>
              <a:rPr lang="zh-CN" altLang="en-US" sz="2400" dirty="0"/>
              <a:t>表示算法是</a:t>
            </a:r>
            <a:r>
              <a:rPr lang="zh-CN" altLang="en-US" sz="2400" dirty="0" smtClean="0"/>
              <a:t>不可扩展的</a:t>
            </a:r>
            <a:r>
              <a:rPr lang="zh-CN" altLang="en-US" sz="2400" dirty="0"/>
              <a:t>。 </a:t>
            </a:r>
            <a:endParaRPr lang="zh-CN" altLang="en-US" sz="2400" dirty="0"/>
          </a:p>
          <a:p>
            <a:r>
              <a:rPr lang="zh-CN" altLang="en-US" sz="2400" dirty="0"/>
              <a:t>优点：该标准仅涉及到少量的、简单、可定量计算的参数</a:t>
            </a:r>
            <a:r>
              <a:rPr lang="en-US" altLang="zh-CN" sz="2400" dirty="0"/>
              <a:t>T</a:t>
            </a:r>
            <a:r>
              <a:rPr lang="en-US" altLang="zh-CN" sz="2400" baseline="-25000" dirty="0"/>
              <a:t>0 </a:t>
            </a:r>
            <a:r>
              <a:rPr lang="zh-CN" altLang="en-US" sz="2400" dirty="0">
                <a:sym typeface="Wingdings" panose="05000000000000000000" pitchFamily="2" charset="2"/>
              </a:rPr>
              <a:t>（额外开销时间）</a:t>
            </a:r>
            <a:endParaRPr lang="zh-CN" altLang="en-US" sz="2400" baseline="-25000" dirty="0"/>
          </a:p>
          <a:p>
            <a:r>
              <a:rPr lang="zh-CN" altLang="en-US" sz="2400" dirty="0"/>
              <a:t>缺点：有些情况下，</a:t>
            </a:r>
            <a:r>
              <a:rPr lang="en-US" altLang="zh-CN" sz="2400" dirty="0"/>
              <a:t>T</a:t>
            </a:r>
            <a:r>
              <a:rPr lang="en-US" altLang="zh-CN" sz="2400" baseline="-25000" dirty="0"/>
              <a:t>o</a:t>
            </a:r>
            <a:r>
              <a:rPr lang="zh-CN" altLang="en-US" sz="2400" dirty="0"/>
              <a:t>无法计算</a:t>
            </a:r>
            <a:endParaRPr lang="zh-CN" altLang="en-US" sz="2400" dirty="0"/>
          </a:p>
        </p:txBody>
      </p:sp>
      <p:sp>
        <p:nvSpPr>
          <p:cNvPr id="2563076" name="Rectangle 4"/>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3077" name="Object 5"/>
          <p:cNvGraphicFramePr>
            <a:graphicFrameLocks noChangeAspect="1"/>
          </p:cNvGraphicFramePr>
          <p:nvPr/>
        </p:nvGraphicFramePr>
        <p:xfrm>
          <a:off x="2286000" y="3311547"/>
          <a:ext cx="4464050" cy="3260725"/>
        </p:xfrm>
        <a:graphic>
          <a:graphicData uri="http://schemas.openxmlformats.org/presentationml/2006/ole">
            <mc:AlternateContent xmlns:mc="http://schemas.openxmlformats.org/markup-compatibility/2006">
              <mc:Choice xmlns:v="urn:schemas-microsoft-com:vml" Requires="v">
                <p:oleObj spid="_x0000_s11265" name="Visio" r:id="rId1" imgW="16383000" imgH="14325600" progId="Visio.Drawing.11">
                  <p:embed/>
                </p:oleObj>
              </mc:Choice>
              <mc:Fallback>
                <p:oleObj name="Visio" r:id="rId1" imgW="16383000" imgH="14325600" progId="Visio.Drawing.11">
                  <p:embed/>
                  <p:pic>
                    <p:nvPicPr>
                      <p:cNvPr id="0" name="图片 11264"/>
                      <p:cNvPicPr>
                        <a:picLocks noChangeAspect="1"/>
                      </p:cNvPicPr>
                      <p:nvPr/>
                    </p:nvPicPr>
                    <p:blipFill>
                      <a:blip r:embed="rId2"/>
                      <a:stretch>
                        <a:fillRect/>
                      </a:stretch>
                    </p:blipFill>
                    <p:spPr>
                      <a:xfrm>
                        <a:off x="2286000" y="3311547"/>
                        <a:ext cx="4464050" cy="326072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0D910C31-33F6-41A8-97AC-462FB889715A}" type="slidenum">
              <a:rPr lang="en-US" altLang="zh-CN"/>
            </a:fld>
            <a:endParaRPr lang="en-US" altLang="zh-CN"/>
          </a:p>
        </p:txBody>
      </p:sp>
      <p:sp>
        <p:nvSpPr>
          <p:cNvPr id="2564098" name="Rectangle 2"/>
          <p:cNvSpPr>
            <a:spLocks noGrp="1" noChangeArrowheads="1"/>
          </p:cNvSpPr>
          <p:nvPr>
            <p:ph type="title"/>
          </p:nvPr>
        </p:nvSpPr>
        <p:spPr>
          <a:xfrm>
            <a:off x="788988" y="569913"/>
            <a:ext cx="7394575" cy="454025"/>
          </a:xfrm>
        </p:spPr>
        <p:txBody>
          <a:bodyPr>
            <a:normAutofit fontScale="90000"/>
          </a:bodyPr>
          <a:lstStyle/>
          <a:p>
            <a:r>
              <a:rPr lang="zh-CN" altLang="en-US"/>
              <a:t>等速度度量标准          </a:t>
            </a:r>
            <a:endParaRPr lang="zh-CN" altLang="en-US"/>
          </a:p>
        </p:txBody>
      </p:sp>
      <p:sp>
        <p:nvSpPr>
          <p:cNvPr id="2564099" name="Rectangle 3"/>
          <p:cNvSpPr>
            <a:spLocks noGrp="1" noChangeArrowheads="1"/>
          </p:cNvSpPr>
          <p:nvPr>
            <p:ph type="body" idx="1"/>
          </p:nvPr>
        </p:nvSpPr>
        <p:spPr>
          <a:xfrm>
            <a:off x="685800" y="1447800"/>
            <a:ext cx="7848600" cy="3511550"/>
          </a:xfrm>
        </p:spPr>
        <p:txBody>
          <a:bodyPr/>
          <a:lstStyle/>
          <a:p>
            <a:r>
              <a:rPr lang="en-US" altLang="zh-CN" sz="2000" dirty="0"/>
              <a:t>p </a:t>
            </a:r>
            <a:r>
              <a:rPr lang="zh-CN" altLang="en-US" sz="2000" dirty="0"/>
              <a:t>表示处理器个数，</a:t>
            </a:r>
            <a:r>
              <a:rPr lang="en-US" altLang="zh-CN" sz="2000" dirty="0"/>
              <a:t>W</a:t>
            </a:r>
            <a:r>
              <a:rPr lang="zh-CN" altLang="en-US" sz="2000" dirty="0"/>
              <a:t>表示要求解问题的工作量或称问题规模（在此可指浮点操作个数），</a:t>
            </a:r>
            <a:r>
              <a:rPr lang="en-US" altLang="zh-CN" sz="2000" dirty="0"/>
              <a:t>T</a:t>
            </a:r>
            <a:r>
              <a:rPr lang="zh-CN" altLang="en-US" sz="2000" dirty="0"/>
              <a:t>为并行执行时间，定义并行计算的速度</a:t>
            </a:r>
            <a:r>
              <a:rPr lang="en-US" altLang="zh-CN" sz="2000" dirty="0"/>
              <a:t>V</a:t>
            </a:r>
            <a:r>
              <a:rPr lang="zh-CN" altLang="en-US" sz="2000" dirty="0"/>
              <a:t>为工作量</a:t>
            </a:r>
            <a:r>
              <a:rPr lang="en-US" altLang="zh-CN" sz="2000" dirty="0"/>
              <a:t>W</a:t>
            </a:r>
            <a:r>
              <a:rPr lang="zh-CN" altLang="en-US" sz="2000" dirty="0"/>
              <a:t>除以并行时间</a:t>
            </a:r>
            <a:r>
              <a:rPr lang="en-US" altLang="zh-CN" sz="2000" dirty="0"/>
              <a:t>T </a:t>
            </a:r>
            <a:endParaRPr lang="en-US" altLang="zh-CN" sz="2000" dirty="0"/>
          </a:p>
          <a:p>
            <a:r>
              <a:rPr lang="en-US" altLang="zh-CN" sz="2000" dirty="0"/>
              <a:t>p</a:t>
            </a:r>
            <a:r>
              <a:rPr lang="zh-CN" altLang="en-US" sz="2000" dirty="0"/>
              <a:t>个处理器的并行系统的平均速度定义为并行速度</a:t>
            </a:r>
            <a:r>
              <a:rPr lang="en-US" altLang="zh-CN" sz="2000" dirty="0"/>
              <a:t>V</a:t>
            </a:r>
            <a:r>
              <a:rPr lang="zh-CN" altLang="en-US" sz="2000" dirty="0"/>
              <a:t>除以处理器个数 </a:t>
            </a:r>
            <a:r>
              <a:rPr lang="en-US" altLang="zh-CN" sz="2000" dirty="0"/>
              <a:t>p</a:t>
            </a:r>
            <a:r>
              <a:rPr lang="zh-CN" altLang="en-US" sz="2000" dirty="0"/>
              <a:t>：</a:t>
            </a:r>
            <a:endParaRPr lang="zh-CN" altLang="en-US" sz="2000" dirty="0"/>
          </a:p>
          <a:p>
            <a:endParaRPr lang="zh-CN" altLang="en-US" sz="2000" dirty="0"/>
          </a:p>
          <a:p>
            <a:r>
              <a:rPr lang="en-US" altLang="zh-CN" sz="2000" dirty="0"/>
              <a:t>W</a:t>
            </a:r>
            <a:r>
              <a:rPr lang="zh-CN" altLang="en-US" sz="2000" dirty="0"/>
              <a:t>是使用</a:t>
            </a:r>
            <a:r>
              <a:rPr lang="en-US" altLang="zh-CN" sz="2000" dirty="0"/>
              <a:t>p</a:t>
            </a:r>
            <a:r>
              <a:rPr lang="zh-CN" altLang="en-US" sz="2000" dirty="0"/>
              <a:t>个处理器时算法的工作量，令</a:t>
            </a:r>
            <a:r>
              <a:rPr lang="en-US" altLang="zh-CN" sz="2000" dirty="0"/>
              <a:t>W</a:t>
            </a:r>
            <a:r>
              <a:rPr lang="en-US" altLang="zh-CN" sz="2000" dirty="0">
                <a:latin typeface="Times New Roman" panose="02020603050405020304"/>
              </a:rPr>
              <a:t>’</a:t>
            </a:r>
            <a:r>
              <a:rPr lang="zh-CN" altLang="en-US" sz="2000" dirty="0"/>
              <a:t>表示当处理数从</a:t>
            </a:r>
            <a:r>
              <a:rPr lang="en-US" altLang="zh-CN" sz="2000" dirty="0"/>
              <a:t>p</a:t>
            </a:r>
            <a:r>
              <a:rPr lang="zh-CN" altLang="en-US" sz="2000" dirty="0"/>
              <a:t>增大到</a:t>
            </a:r>
            <a:r>
              <a:rPr lang="en-US" altLang="zh-CN" sz="2000" dirty="0"/>
              <a:t>p</a:t>
            </a:r>
            <a:r>
              <a:rPr lang="en-US" altLang="zh-CN" sz="2000" dirty="0">
                <a:latin typeface="Times New Roman" panose="02020603050405020304"/>
              </a:rPr>
              <a:t>’</a:t>
            </a:r>
            <a:r>
              <a:rPr lang="zh-CN" altLang="en-US" sz="2000" dirty="0"/>
              <a:t>时，为了保持整个系统的平均速度不变所需执行的工作量，则可得到处理器数从  </a:t>
            </a:r>
            <a:r>
              <a:rPr lang="en-US" altLang="zh-CN" sz="2000" dirty="0"/>
              <a:t>p</a:t>
            </a:r>
            <a:r>
              <a:rPr lang="zh-CN" altLang="en-US" sz="2000" dirty="0"/>
              <a:t>到</a:t>
            </a:r>
            <a:r>
              <a:rPr lang="en-US" altLang="zh-CN" sz="2000" dirty="0"/>
              <a:t>p</a:t>
            </a:r>
            <a:r>
              <a:rPr lang="en-US" altLang="zh-CN" sz="2000" dirty="0">
                <a:latin typeface="Times New Roman" panose="02020603050405020304"/>
              </a:rPr>
              <a:t>’</a:t>
            </a:r>
            <a:r>
              <a:rPr lang="zh-CN" altLang="en-US" sz="2000" dirty="0"/>
              <a:t>时</a:t>
            </a:r>
            <a:r>
              <a:rPr lang="zh-CN" altLang="en-US" sz="2000" dirty="0" smtClean="0"/>
              <a:t>平均速度可扩展度量</a:t>
            </a:r>
            <a:r>
              <a:rPr lang="zh-CN" altLang="en-US" sz="2000" dirty="0"/>
              <a:t>标准公式 </a:t>
            </a:r>
            <a:endParaRPr lang="zh-CN" altLang="en-US" sz="2000" dirty="0"/>
          </a:p>
        </p:txBody>
      </p:sp>
      <p:sp>
        <p:nvSpPr>
          <p:cNvPr id="2564100" name="Rectangle 4"/>
          <p:cNvSpPr>
            <a:spLocks noChangeArrowheads="1"/>
          </p:cNvSpPr>
          <p:nvPr/>
        </p:nvSpPr>
        <p:spPr bwMode="auto">
          <a:xfrm>
            <a:off x="0" y="321945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4101" name="Object 5"/>
          <p:cNvGraphicFramePr>
            <a:graphicFrameLocks noChangeAspect="1"/>
          </p:cNvGraphicFramePr>
          <p:nvPr/>
        </p:nvGraphicFramePr>
        <p:xfrm>
          <a:off x="3563938" y="2781300"/>
          <a:ext cx="2160587" cy="719138"/>
        </p:xfrm>
        <a:graphic>
          <a:graphicData uri="http://schemas.openxmlformats.org/presentationml/2006/ole">
            <mc:AlternateContent xmlns:mc="http://schemas.openxmlformats.org/markup-compatibility/2006">
              <mc:Choice xmlns:v="urn:schemas-microsoft-com:vml" Requires="v">
                <p:oleObj spid="_x0000_s12289" name="公式" r:id="rId1" imgW="19507200" imgH="10058400" progId="Equation.3">
                  <p:embed/>
                </p:oleObj>
              </mc:Choice>
              <mc:Fallback>
                <p:oleObj name="公式" r:id="rId1" imgW="19507200" imgH="10058400" progId="Equation.3">
                  <p:embed/>
                  <p:pic>
                    <p:nvPicPr>
                      <p:cNvPr id="0" name="图片 12288"/>
                      <p:cNvPicPr>
                        <a:picLocks noChangeAspect="1"/>
                      </p:cNvPicPr>
                      <p:nvPr/>
                    </p:nvPicPr>
                    <p:blipFill>
                      <a:blip r:embed="rId2"/>
                      <a:stretch>
                        <a:fillRect/>
                      </a:stretch>
                    </p:blipFill>
                    <p:spPr>
                      <a:xfrm>
                        <a:off x="3563938" y="2781300"/>
                        <a:ext cx="2160587" cy="719138"/>
                      </a:xfrm>
                      <a:prstGeom prst="rect">
                        <a:avLst/>
                      </a:prstGeom>
                      <a:noFill/>
                      <a:ln w="9525">
                        <a:noFill/>
                      </a:ln>
                    </p:spPr>
                  </p:pic>
                </p:oleObj>
              </mc:Fallback>
            </mc:AlternateContent>
          </a:graphicData>
        </a:graphic>
      </p:graphicFrame>
      <p:sp>
        <p:nvSpPr>
          <p:cNvPr id="2564102" name="Rectangle 6"/>
          <p:cNvSpPr>
            <a:spLocks noChangeArrowheads="1"/>
          </p:cNvSpPr>
          <p:nvPr/>
        </p:nvSpPr>
        <p:spPr bwMode="auto">
          <a:xfrm>
            <a:off x="0" y="321945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4103" name="Object 7"/>
          <p:cNvGraphicFramePr>
            <a:graphicFrameLocks noChangeAspect="1"/>
          </p:cNvGraphicFramePr>
          <p:nvPr/>
        </p:nvGraphicFramePr>
        <p:xfrm>
          <a:off x="3276600" y="4724400"/>
          <a:ext cx="3097213" cy="811213"/>
        </p:xfrm>
        <a:graphic>
          <a:graphicData uri="http://schemas.openxmlformats.org/presentationml/2006/ole">
            <mc:AlternateContent xmlns:mc="http://schemas.openxmlformats.org/markup-compatibility/2006">
              <mc:Choice xmlns:v="urn:schemas-microsoft-com:vml" Requires="v">
                <p:oleObj spid="_x0000_s12290" name="公式" r:id="rId3" imgW="38404800" imgH="10058400" progId="Equation.3">
                  <p:embed/>
                </p:oleObj>
              </mc:Choice>
              <mc:Fallback>
                <p:oleObj name="公式" r:id="rId3" imgW="38404800" imgH="10058400" progId="Equation.3">
                  <p:embed/>
                  <p:pic>
                    <p:nvPicPr>
                      <p:cNvPr id="0" name="图片 12289"/>
                      <p:cNvPicPr>
                        <a:picLocks noChangeAspect="1"/>
                      </p:cNvPicPr>
                      <p:nvPr/>
                    </p:nvPicPr>
                    <p:blipFill>
                      <a:blip r:embed="rId4"/>
                      <a:stretch>
                        <a:fillRect/>
                      </a:stretch>
                    </p:blipFill>
                    <p:spPr>
                      <a:xfrm>
                        <a:off x="3276600" y="4724400"/>
                        <a:ext cx="3097213" cy="811213"/>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A1577D46-0C49-481C-AEF7-2F1FD454F975}" type="slidenum">
              <a:rPr lang="en-US" altLang="zh-CN"/>
            </a:fld>
            <a:endParaRPr lang="en-US" altLang="zh-CN"/>
          </a:p>
        </p:txBody>
      </p:sp>
      <p:sp>
        <p:nvSpPr>
          <p:cNvPr id="2565122" name="Rectangle 2"/>
          <p:cNvSpPr>
            <a:spLocks noGrp="1" noChangeArrowheads="1"/>
          </p:cNvSpPr>
          <p:nvPr>
            <p:ph type="title"/>
          </p:nvPr>
        </p:nvSpPr>
        <p:spPr>
          <a:xfrm>
            <a:off x="762000" y="457200"/>
            <a:ext cx="7353300" cy="673100"/>
          </a:xfrm>
        </p:spPr>
        <p:txBody>
          <a:bodyPr/>
          <a:lstStyle/>
          <a:p>
            <a:r>
              <a:rPr lang="zh-CN" altLang="en-US"/>
              <a:t>等速度度量标准（</a:t>
            </a:r>
            <a:r>
              <a:rPr lang="en-US" altLang="zh-CN"/>
              <a:t>cont’d</a:t>
            </a:r>
            <a:r>
              <a:rPr lang="zh-CN" altLang="en-US"/>
              <a:t>）</a:t>
            </a:r>
            <a:endParaRPr lang="zh-CN" altLang="en-US"/>
          </a:p>
        </p:txBody>
      </p:sp>
      <p:sp>
        <p:nvSpPr>
          <p:cNvPr id="2565123" name="Rectangle 3"/>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5124" name="Object 4"/>
          <p:cNvGraphicFramePr>
            <a:graphicFrameLocks noChangeAspect="1"/>
          </p:cNvGraphicFramePr>
          <p:nvPr/>
        </p:nvGraphicFramePr>
        <p:xfrm>
          <a:off x="1600200" y="1905000"/>
          <a:ext cx="6651625" cy="2487613"/>
        </p:xfrm>
        <a:graphic>
          <a:graphicData uri="http://schemas.openxmlformats.org/presentationml/2006/ole">
            <mc:AlternateContent xmlns:mc="http://schemas.openxmlformats.org/markup-compatibility/2006">
              <mc:Choice xmlns:v="urn:schemas-microsoft-com:vml" Requires="v">
                <p:oleObj spid="_x0000_s13313" name="Visio" r:id="rId1" imgW="36461700" imgH="13592175" progId="Visio.Drawing.11">
                  <p:embed/>
                </p:oleObj>
              </mc:Choice>
              <mc:Fallback>
                <p:oleObj name="Visio" r:id="rId1" imgW="36461700" imgH="13592175" progId="Visio.Drawing.11">
                  <p:embed/>
                  <p:pic>
                    <p:nvPicPr>
                      <p:cNvPr id="0" name="图片 13312"/>
                      <p:cNvPicPr>
                        <a:picLocks noChangeAspect="1"/>
                      </p:cNvPicPr>
                      <p:nvPr/>
                    </p:nvPicPr>
                    <p:blipFill>
                      <a:blip r:embed="rId2"/>
                      <a:stretch>
                        <a:fillRect/>
                      </a:stretch>
                    </p:blipFill>
                    <p:spPr>
                      <a:xfrm>
                        <a:off x="1600200" y="1905000"/>
                        <a:ext cx="6651625" cy="2487613"/>
                      </a:xfrm>
                      <a:prstGeom prst="rect">
                        <a:avLst/>
                      </a:prstGeom>
                      <a:noFill/>
                      <a:ln w="9525">
                        <a:noFill/>
                      </a:ln>
                    </p:spPr>
                  </p:pic>
                </p:oleObj>
              </mc:Fallback>
            </mc:AlternateContent>
          </a:graphicData>
        </a:graphic>
      </p:graphicFrame>
      <p:sp>
        <p:nvSpPr>
          <p:cNvPr id="2565125" name="Rectangle 5"/>
          <p:cNvSpPr>
            <a:spLocks noChangeArrowheads="1"/>
          </p:cNvSpPr>
          <p:nvPr/>
        </p:nvSpPr>
        <p:spPr bwMode="auto">
          <a:xfrm>
            <a:off x="0" y="2598738"/>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5126" name="Object 6"/>
          <p:cNvGraphicFramePr>
            <a:graphicFrameLocks noChangeAspect="1"/>
          </p:cNvGraphicFramePr>
          <p:nvPr/>
        </p:nvGraphicFramePr>
        <p:xfrm>
          <a:off x="1676400" y="4038600"/>
          <a:ext cx="6429375" cy="2459038"/>
        </p:xfrm>
        <a:graphic>
          <a:graphicData uri="http://schemas.openxmlformats.org/presentationml/2006/ole">
            <mc:AlternateContent xmlns:mc="http://schemas.openxmlformats.org/markup-compatibility/2006">
              <mc:Choice xmlns:v="urn:schemas-microsoft-com:vml" Requires="v">
                <p:oleObj spid="_x0000_s13314" name="Visio" r:id="rId3" imgW="35013900" imgH="13344525" progId="Visio.Drawing.11">
                  <p:embed/>
                </p:oleObj>
              </mc:Choice>
              <mc:Fallback>
                <p:oleObj name="Visio" r:id="rId3" imgW="35013900" imgH="13344525" progId="Visio.Drawing.11">
                  <p:embed/>
                  <p:pic>
                    <p:nvPicPr>
                      <p:cNvPr id="0" name="图片 13313"/>
                      <p:cNvPicPr>
                        <a:picLocks noChangeAspect="1"/>
                      </p:cNvPicPr>
                      <p:nvPr/>
                    </p:nvPicPr>
                    <p:blipFill>
                      <a:blip r:embed="rId4"/>
                      <a:stretch>
                        <a:fillRect/>
                      </a:stretch>
                    </p:blipFill>
                    <p:spPr>
                      <a:xfrm>
                        <a:off x="1676400" y="4038600"/>
                        <a:ext cx="6429375" cy="2459038"/>
                      </a:xfrm>
                      <a:prstGeom prst="rect">
                        <a:avLst/>
                      </a:prstGeom>
                      <a:noFill/>
                      <a:ln w="9525">
                        <a:noFill/>
                      </a:ln>
                    </p:spPr>
                  </p:pic>
                </p:oleObj>
              </mc:Fallback>
            </mc:AlternateContent>
          </a:graphicData>
        </a:graphic>
      </p:graphicFrame>
      <p:sp>
        <p:nvSpPr>
          <p:cNvPr id="2565127" name="Rectangle 7"/>
          <p:cNvSpPr>
            <a:spLocks noGrp="1" noChangeArrowheads="1"/>
          </p:cNvSpPr>
          <p:nvPr>
            <p:ph type="body" idx="1"/>
          </p:nvPr>
        </p:nvSpPr>
        <p:spPr>
          <a:xfrm>
            <a:off x="609600" y="1143000"/>
            <a:ext cx="7848600" cy="4424363"/>
          </a:xfrm>
          <a:noFill/>
        </p:spPr>
        <p:txBody>
          <a:bodyPr/>
          <a:lstStyle/>
          <a:p>
            <a:r>
              <a:rPr lang="zh-CN" altLang="en-US" sz="2400" dirty="0"/>
              <a:t>优点：直观地使用易测量的机器性能速度指标来度量</a:t>
            </a:r>
            <a:endParaRPr lang="zh-CN" altLang="en-US" sz="2400" dirty="0"/>
          </a:p>
          <a:p>
            <a:r>
              <a:rPr lang="zh-CN" altLang="en-US" sz="2400" dirty="0"/>
              <a:t>缺点：某些非浮点运算可能造成性能的变化</a:t>
            </a:r>
            <a:endParaRPr lang="zh-CN" altLang="en-US" sz="2400" dirty="0"/>
          </a:p>
          <a:p>
            <a:endParaRPr lang="en-US" altLang="zh-CN"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87C2E468-022A-42C4-9BEA-CE82C9D26F4B}" type="slidenum">
              <a:rPr lang="en-US" altLang="zh-CN"/>
            </a:fld>
            <a:endParaRPr lang="en-US" altLang="zh-CN"/>
          </a:p>
        </p:txBody>
      </p:sp>
      <p:sp>
        <p:nvSpPr>
          <p:cNvPr id="2566146" name="Rectangle 2"/>
          <p:cNvSpPr>
            <a:spLocks noGrp="1" noChangeArrowheads="1"/>
          </p:cNvSpPr>
          <p:nvPr>
            <p:ph type="title"/>
          </p:nvPr>
        </p:nvSpPr>
        <p:spPr>
          <a:xfrm>
            <a:off x="714375" y="569913"/>
            <a:ext cx="7205663" cy="454025"/>
          </a:xfrm>
        </p:spPr>
        <p:txBody>
          <a:bodyPr>
            <a:normAutofit fontScale="90000"/>
          </a:bodyPr>
          <a:lstStyle/>
          <a:p>
            <a:r>
              <a:rPr lang="zh-CN" altLang="en-US"/>
              <a:t>平均延迟度量标准 </a:t>
            </a:r>
            <a:endParaRPr lang="zh-CN" altLang="en-US"/>
          </a:p>
        </p:txBody>
      </p:sp>
      <p:sp>
        <p:nvSpPr>
          <p:cNvPr id="2566147" name="Rectangle 3"/>
          <p:cNvSpPr>
            <a:spLocks noGrp="1" noChangeArrowheads="1"/>
          </p:cNvSpPr>
          <p:nvPr>
            <p:ph type="body" idx="1"/>
          </p:nvPr>
        </p:nvSpPr>
        <p:spPr>
          <a:xfrm>
            <a:off x="533400" y="1524000"/>
            <a:ext cx="7848600" cy="3886200"/>
          </a:xfrm>
        </p:spPr>
        <p:txBody>
          <a:bodyPr/>
          <a:lstStyle/>
          <a:p>
            <a:pPr>
              <a:lnSpc>
                <a:spcPct val="90000"/>
              </a:lnSpc>
            </a:pPr>
            <a:r>
              <a:rPr lang="en-US" altLang="zh-CN" sz="2000" dirty="0"/>
              <a:t>T</a:t>
            </a:r>
            <a:r>
              <a:rPr lang="en-US" altLang="zh-CN" sz="2000" baseline="-25000" dirty="0"/>
              <a:t>i</a:t>
            </a:r>
            <a:r>
              <a:rPr lang="zh-CN" altLang="en-US" sz="2000" dirty="0"/>
              <a:t>为</a:t>
            </a:r>
            <a:r>
              <a:rPr lang="en-US" altLang="zh-CN" sz="2000" dirty="0"/>
              <a:t>P</a:t>
            </a:r>
            <a:r>
              <a:rPr lang="en-US" altLang="zh-CN" sz="2000" baseline="-25000" dirty="0"/>
              <a:t>i</a:t>
            </a:r>
            <a:r>
              <a:rPr lang="zh-CN" altLang="en-US" sz="2000" dirty="0"/>
              <a:t>的执行时间</a:t>
            </a:r>
            <a:r>
              <a:rPr lang="zh-CN" altLang="en-US" sz="2000" dirty="0" smtClean="0"/>
              <a:t>，包括</a:t>
            </a:r>
            <a:r>
              <a:rPr lang="zh-CN" altLang="en-US" sz="2000" dirty="0"/>
              <a:t>延迟</a:t>
            </a:r>
            <a:r>
              <a:rPr lang="en-US" altLang="zh-CN" sz="2000" dirty="0"/>
              <a:t>L</a:t>
            </a:r>
            <a:r>
              <a:rPr lang="en-US" altLang="zh-CN" sz="2000" baseline="-25000" dirty="0"/>
              <a:t>i</a:t>
            </a:r>
            <a:r>
              <a:rPr lang="zh-CN" altLang="en-US" sz="2000" dirty="0"/>
              <a:t>，</a:t>
            </a:r>
            <a:r>
              <a:rPr lang="en-US" altLang="zh-CN" sz="2000" dirty="0"/>
              <a:t>Pi</a:t>
            </a:r>
            <a:r>
              <a:rPr lang="zh-CN" altLang="en-US" sz="2000" dirty="0"/>
              <a:t>的总延迟时间为</a:t>
            </a:r>
            <a:r>
              <a:rPr lang="zh-CN" altLang="en-US" sz="2000" dirty="0">
                <a:latin typeface="Times New Roman" panose="02020603050405020304"/>
              </a:rPr>
              <a:t>“</a:t>
            </a:r>
            <a:r>
              <a:rPr lang="en-US" altLang="zh-CN" sz="2000" dirty="0" smtClean="0"/>
              <a:t>Li</a:t>
            </a:r>
            <a:r>
              <a:rPr lang="en-US" altLang="zh-CN" sz="2000" dirty="0"/>
              <a:t>+</a:t>
            </a:r>
            <a:r>
              <a:rPr lang="zh-CN" altLang="en-US" sz="2000" dirty="0"/>
              <a:t>启动时间</a:t>
            </a:r>
            <a:r>
              <a:rPr lang="en-US" altLang="zh-CN" sz="2000" dirty="0"/>
              <a:t>+</a:t>
            </a:r>
            <a:r>
              <a:rPr lang="zh-CN" altLang="en-US" sz="2000" dirty="0"/>
              <a:t>停止时间</a:t>
            </a:r>
            <a:r>
              <a:rPr lang="zh-CN" altLang="en-US" sz="2000" dirty="0">
                <a:latin typeface="Times New Roman" panose="02020603050405020304"/>
              </a:rPr>
              <a:t>”</a:t>
            </a:r>
            <a:r>
              <a:rPr lang="zh-CN" altLang="en-US" sz="2000" dirty="0"/>
              <a:t>。定义系统平均延迟时间为</a:t>
            </a: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r>
              <a:rPr lang="en-US" altLang="zh-CN" sz="2000" dirty="0" err="1"/>
              <a:t>pT</a:t>
            </a:r>
            <a:r>
              <a:rPr lang="en-US" altLang="zh-CN" sz="2000" baseline="-25000" dirty="0" err="1"/>
              <a:t>para</a:t>
            </a:r>
            <a:r>
              <a:rPr lang="en-US" altLang="zh-CN" sz="2000" dirty="0"/>
              <a:t> =T</a:t>
            </a:r>
            <a:r>
              <a:rPr lang="en-US" altLang="zh-CN" sz="2000" baseline="-25000" dirty="0"/>
              <a:t>o</a:t>
            </a:r>
            <a:r>
              <a:rPr lang="en-US" altLang="zh-CN" sz="2000" dirty="0"/>
              <a:t>+ T</a:t>
            </a:r>
            <a:r>
              <a:rPr lang="en-US" altLang="zh-CN" sz="2000" baseline="-25000" dirty="0"/>
              <a:t>s</a:t>
            </a:r>
            <a:endParaRPr lang="en-US" altLang="zh-CN" sz="2000" baseline="-25000" dirty="0"/>
          </a:p>
          <a:p>
            <a:pPr>
              <a:lnSpc>
                <a:spcPct val="90000"/>
              </a:lnSpc>
            </a:pPr>
            <a:endParaRPr lang="en-US" altLang="zh-CN" sz="2000" baseline="-25000" dirty="0"/>
          </a:p>
          <a:p>
            <a:pPr>
              <a:lnSpc>
                <a:spcPct val="90000"/>
              </a:lnSpc>
            </a:pPr>
            <a:endParaRPr lang="en-US" altLang="zh-CN" sz="2000" baseline="-25000" dirty="0"/>
          </a:p>
          <a:p>
            <a:pPr>
              <a:lnSpc>
                <a:spcPct val="90000"/>
              </a:lnSpc>
            </a:pPr>
            <a:r>
              <a:rPr lang="en-US" altLang="zh-CN" sz="2000" dirty="0"/>
              <a:t>          </a:t>
            </a:r>
            <a:endParaRPr lang="en-US" altLang="zh-CN" sz="2000" dirty="0"/>
          </a:p>
          <a:p>
            <a:pPr>
              <a:lnSpc>
                <a:spcPct val="90000"/>
              </a:lnSpc>
            </a:pPr>
            <a:r>
              <a:rPr lang="en-US" altLang="zh-CN" sz="2000" dirty="0"/>
              <a:t>            </a:t>
            </a:r>
            <a:r>
              <a:rPr lang="zh-CN" altLang="en-US" sz="2000" dirty="0"/>
              <a:t>在</a:t>
            </a:r>
            <a:r>
              <a:rPr lang="en-US" altLang="zh-CN" sz="2000" dirty="0"/>
              <a:t>p</a:t>
            </a:r>
            <a:r>
              <a:rPr lang="zh-CN" altLang="en-US" sz="2000" dirty="0"/>
              <a:t>个处理器上求解工作量为</a:t>
            </a:r>
            <a:r>
              <a:rPr lang="en-US" altLang="zh-CN" sz="2000" dirty="0"/>
              <a:t>W</a:t>
            </a:r>
            <a:r>
              <a:rPr lang="zh-CN" altLang="en-US" sz="2000" dirty="0"/>
              <a:t>问题的平均延迟</a:t>
            </a:r>
            <a:endParaRPr lang="zh-CN" altLang="en-US" sz="2000" dirty="0"/>
          </a:p>
          <a:p>
            <a:pPr>
              <a:lnSpc>
                <a:spcPct val="90000"/>
              </a:lnSpc>
            </a:pPr>
            <a:r>
              <a:rPr lang="zh-CN" altLang="en-US" sz="2000" dirty="0"/>
              <a:t>            在</a:t>
            </a:r>
            <a:r>
              <a:rPr lang="en-US" altLang="zh-CN" sz="2000" dirty="0"/>
              <a:t>p</a:t>
            </a:r>
            <a:r>
              <a:rPr lang="en-US" altLang="zh-CN" sz="2000" dirty="0">
                <a:latin typeface="Times New Roman" panose="02020603050405020304"/>
              </a:rPr>
              <a:t>’</a:t>
            </a:r>
            <a:r>
              <a:rPr lang="zh-CN" altLang="en-US" sz="2000" dirty="0"/>
              <a:t>个处理器上求解工作量为</a:t>
            </a:r>
            <a:r>
              <a:rPr lang="en-US" altLang="zh-CN" sz="2000" dirty="0"/>
              <a:t>W</a:t>
            </a:r>
            <a:r>
              <a:rPr lang="en-US" altLang="zh-CN" sz="2000" dirty="0">
                <a:latin typeface="Times New Roman" panose="02020603050405020304"/>
              </a:rPr>
              <a:t>’</a:t>
            </a:r>
            <a:r>
              <a:rPr lang="zh-CN" altLang="en-US" sz="2000" dirty="0"/>
              <a:t>问题的平均延迟当处理器数由</a:t>
            </a:r>
            <a:r>
              <a:rPr lang="en-US" altLang="zh-CN" sz="2000" dirty="0"/>
              <a:t>p</a:t>
            </a:r>
            <a:r>
              <a:rPr lang="zh-CN" altLang="en-US" sz="2000" dirty="0"/>
              <a:t>变到</a:t>
            </a:r>
            <a:r>
              <a:rPr lang="en-US" altLang="zh-CN" sz="2000" dirty="0"/>
              <a:t>p</a:t>
            </a:r>
            <a:r>
              <a:rPr lang="en-US" altLang="zh-CN" sz="2000" dirty="0">
                <a:latin typeface="Times New Roman" panose="02020603050405020304"/>
              </a:rPr>
              <a:t>’</a:t>
            </a:r>
            <a:r>
              <a:rPr lang="zh-CN" altLang="en-US" sz="2000" dirty="0"/>
              <a:t>，而推持并行执行效率不变，则定义平均</a:t>
            </a:r>
            <a:r>
              <a:rPr lang="zh-CN" altLang="en-US" sz="2000" dirty="0" smtClean="0"/>
              <a:t>延迟可扩展性</a:t>
            </a:r>
            <a:r>
              <a:rPr lang="zh-CN" altLang="en-US" sz="2000" dirty="0"/>
              <a:t>度量标准为  </a:t>
            </a:r>
            <a:endParaRPr lang="zh-CN" altLang="en-US" sz="2000" dirty="0"/>
          </a:p>
        </p:txBody>
      </p:sp>
      <p:sp>
        <p:nvSpPr>
          <p:cNvPr id="2566148" name="Rectangle 4"/>
          <p:cNvSpPr>
            <a:spLocks noChangeArrowheads="1"/>
          </p:cNvSpPr>
          <p:nvPr/>
        </p:nvSpPr>
        <p:spPr bwMode="auto">
          <a:xfrm>
            <a:off x="0" y="3216275"/>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6149" name="Object 5"/>
          <p:cNvGraphicFramePr>
            <a:graphicFrameLocks noChangeAspect="1"/>
          </p:cNvGraphicFramePr>
          <p:nvPr/>
        </p:nvGraphicFramePr>
        <p:xfrm>
          <a:off x="1371600" y="1981200"/>
          <a:ext cx="3887788" cy="868363"/>
        </p:xfrm>
        <a:graphic>
          <a:graphicData uri="http://schemas.openxmlformats.org/presentationml/2006/ole">
            <mc:AlternateContent xmlns:mc="http://schemas.openxmlformats.org/markup-compatibility/2006">
              <mc:Choice xmlns:v="urn:schemas-microsoft-com:vml" Requires="v">
                <p:oleObj spid="_x0000_s14337" name="公式" r:id="rId1" imgW="48158400" imgH="10668000" progId="Equation.3">
                  <p:embed/>
                </p:oleObj>
              </mc:Choice>
              <mc:Fallback>
                <p:oleObj name="公式" r:id="rId1" imgW="48158400" imgH="10668000" progId="Equation.3">
                  <p:embed/>
                  <p:pic>
                    <p:nvPicPr>
                      <p:cNvPr id="0" name="图片 14336"/>
                      <p:cNvPicPr>
                        <a:picLocks noChangeAspect="1"/>
                      </p:cNvPicPr>
                      <p:nvPr/>
                    </p:nvPicPr>
                    <p:blipFill>
                      <a:blip r:embed="rId2"/>
                      <a:stretch>
                        <a:fillRect/>
                      </a:stretch>
                    </p:blipFill>
                    <p:spPr>
                      <a:xfrm>
                        <a:off x="1371600" y="1981200"/>
                        <a:ext cx="3887788" cy="868363"/>
                      </a:xfrm>
                      <a:prstGeom prst="rect">
                        <a:avLst/>
                      </a:prstGeom>
                      <a:noFill/>
                      <a:ln w="9525">
                        <a:noFill/>
                      </a:ln>
                    </p:spPr>
                  </p:pic>
                </p:oleObj>
              </mc:Fallback>
            </mc:AlternateContent>
          </a:graphicData>
        </a:graphic>
      </p:graphicFrame>
      <p:sp>
        <p:nvSpPr>
          <p:cNvPr id="2566150" name="Rectangle 6"/>
          <p:cNvSpPr>
            <a:spLocks noChangeArrowheads="1"/>
          </p:cNvSpPr>
          <p:nvPr/>
        </p:nvSpPr>
        <p:spPr bwMode="auto">
          <a:xfrm>
            <a:off x="0" y="3306763"/>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6151" name="Object 7"/>
          <p:cNvGraphicFramePr>
            <a:graphicFrameLocks noChangeAspect="1"/>
          </p:cNvGraphicFramePr>
          <p:nvPr/>
        </p:nvGraphicFramePr>
        <p:xfrm>
          <a:off x="3810000" y="2819400"/>
          <a:ext cx="2087563" cy="431800"/>
        </p:xfrm>
        <a:graphic>
          <a:graphicData uri="http://schemas.openxmlformats.org/presentationml/2006/ole">
            <mc:AlternateContent xmlns:mc="http://schemas.openxmlformats.org/markup-compatibility/2006">
              <mc:Choice xmlns:v="urn:schemas-microsoft-com:vml" Requires="v">
                <p:oleObj spid="_x0000_s14338" name="公式" r:id="rId3" imgW="21945600" imgH="5791200" progId="Equation.3">
                  <p:embed/>
                </p:oleObj>
              </mc:Choice>
              <mc:Fallback>
                <p:oleObj name="公式" r:id="rId3" imgW="21945600" imgH="5791200" progId="Equation.3">
                  <p:embed/>
                  <p:pic>
                    <p:nvPicPr>
                      <p:cNvPr id="0" name="图片 14337"/>
                      <p:cNvPicPr>
                        <a:picLocks noChangeAspect="1"/>
                      </p:cNvPicPr>
                      <p:nvPr/>
                    </p:nvPicPr>
                    <p:blipFill>
                      <a:blip r:embed="rId4"/>
                      <a:stretch>
                        <a:fillRect/>
                      </a:stretch>
                    </p:blipFill>
                    <p:spPr>
                      <a:xfrm>
                        <a:off x="3810000" y="2819400"/>
                        <a:ext cx="2087563" cy="431800"/>
                      </a:xfrm>
                      <a:prstGeom prst="rect">
                        <a:avLst/>
                      </a:prstGeom>
                      <a:noFill/>
                      <a:ln w="9525">
                        <a:noFill/>
                      </a:ln>
                    </p:spPr>
                  </p:pic>
                </p:oleObj>
              </mc:Fallback>
            </mc:AlternateContent>
          </a:graphicData>
        </a:graphic>
      </p:graphicFrame>
      <p:sp>
        <p:nvSpPr>
          <p:cNvPr id="2566152" name="Rectangle 8"/>
          <p:cNvSpPr>
            <a:spLocks noChangeArrowheads="1"/>
          </p:cNvSpPr>
          <p:nvPr/>
        </p:nvSpPr>
        <p:spPr bwMode="auto">
          <a:xfrm>
            <a:off x="0" y="3300413"/>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6153" name="Object 9"/>
          <p:cNvGraphicFramePr>
            <a:graphicFrameLocks noChangeAspect="1"/>
          </p:cNvGraphicFramePr>
          <p:nvPr/>
        </p:nvGraphicFramePr>
        <p:xfrm>
          <a:off x="1447800" y="3200400"/>
          <a:ext cx="3097213" cy="581025"/>
        </p:xfrm>
        <a:graphic>
          <a:graphicData uri="http://schemas.openxmlformats.org/presentationml/2006/ole">
            <mc:AlternateContent xmlns:mc="http://schemas.openxmlformats.org/markup-compatibility/2006">
              <mc:Choice xmlns:v="urn:schemas-microsoft-com:vml" Requires="v">
                <p:oleObj spid="_x0000_s14339" name="公式" r:id="rId5" imgW="36271200" imgH="6096000" progId="Equation.3">
                  <p:embed/>
                </p:oleObj>
              </mc:Choice>
              <mc:Fallback>
                <p:oleObj name="公式" r:id="rId5" imgW="36271200" imgH="6096000" progId="Equation.3">
                  <p:embed/>
                  <p:pic>
                    <p:nvPicPr>
                      <p:cNvPr id="0" name="图片 14338"/>
                      <p:cNvPicPr>
                        <a:picLocks noChangeAspect="1"/>
                      </p:cNvPicPr>
                      <p:nvPr/>
                    </p:nvPicPr>
                    <p:blipFill>
                      <a:blip r:embed="rId6"/>
                      <a:stretch>
                        <a:fillRect/>
                      </a:stretch>
                    </p:blipFill>
                    <p:spPr>
                      <a:xfrm>
                        <a:off x="1447800" y="3200400"/>
                        <a:ext cx="3097213" cy="581025"/>
                      </a:xfrm>
                      <a:prstGeom prst="rect">
                        <a:avLst/>
                      </a:prstGeom>
                      <a:noFill/>
                      <a:ln w="9525">
                        <a:noFill/>
                      </a:ln>
                    </p:spPr>
                  </p:pic>
                </p:oleObj>
              </mc:Fallback>
            </mc:AlternateContent>
          </a:graphicData>
        </a:graphic>
      </p:graphicFrame>
      <p:graphicFrame>
        <p:nvGraphicFramePr>
          <p:cNvPr id="2566154" name="Object 10"/>
          <p:cNvGraphicFramePr>
            <a:graphicFrameLocks noChangeAspect="1"/>
          </p:cNvGraphicFramePr>
          <p:nvPr/>
        </p:nvGraphicFramePr>
        <p:xfrm>
          <a:off x="2051050" y="5084763"/>
          <a:ext cx="3024188" cy="947737"/>
        </p:xfrm>
        <a:graphic>
          <a:graphicData uri="http://schemas.openxmlformats.org/presentationml/2006/ole">
            <mc:AlternateContent xmlns:mc="http://schemas.openxmlformats.org/markup-compatibility/2006">
              <mc:Choice xmlns:v="urn:schemas-microsoft-com:vml" Requires="v">
                <p:oleObj spid="_x0000_s14340" name="公式" r:id="rId7" imgW="34442400" imgH="10363200" progId="Equation.3">
                  <p:embed/>
                </p:oleObj>
              </mc:Choice>
              <mc:Fallback>
                <p:oleObj name="公式" r:id="rId7" imgW="34442400" imgH="10363200" progId="Equation.3">
                  <p:embed/>
                  <p:pic>
                    <p:nvPicPr>
                      <p:cNvPr id="0" name="图片 14339"/>
                      <p:cNvPicPr>
                        <a:picLocks noChangeAspect="1"/>
                      </p:cNvPicPr>
                      <p:nvPr/>
                    </p:nvPicPr>
                    <p:blipFill>
                      <a:blip r:embed="rId8"/>
                      <a:stretch>
                        <a:fillRect/>
                      </a:stretch>
                    </p:blipFill>
                    <p:spPr>
                      <a:xfrm>
                        <a:off x="2051050" y="5084763"/>
                        <a:ext cx="3024188" cy="947737"/>
                      </a:xfrm>
                      <a:prstGeom prst="rect">
                        <a:avLst/>
                      </a:prstGeom>
                      <a:noFill/>
                      <a:ln w="9525">
                        <a:noFill/>
                      </a:ln>
                    </p:spPr>
                  </p:pic>
                </p:oleObj>
              </mc:Fallback>
            </mc:AlternateContent>
          </a:graphicData>
        </a:graphic>
      </p:graphicFrame>
      <p:sp>
        <p:nvSpPr>
          <p:cNvPr id="2566155" name="Rectangle 11"/>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6156" name="Object 12"/>
          <p:cNvGraphicFramePr>
            <a:graphicFrameLocks noChangeAspect="1"/>
          </p:cNvGraphicFramePr>
          <p:nvPr/>
        </p:nvGraphicFramePr>
        <p:xfrm>
          <a:off x="1230472" y="4054793"/>
          <a:ext cx="36195" cy="15240"/>
        </p:xfrm>
        <a:graphic>
          <a:graphicData uri="http://schemas.openxmlformats.org/presentationml/2006/ole">
            <mc:AlternateContent xmlns:mc="http://schemas.openxmlformats.org/markup-compatibility/2006">
              <mc:Choice xmlns:v="urn:schemas-microsoft-com:vml" Requires="v">
                <p:oleObj spid="_x0000_s14341" name="公式" r:id="rId9" imgW="558800" imgH="228600" progId="Equation.3">
                  <p:embed/>
                </p:oleObj>
              </mc:Choice>
              <mc:Fallback>
                <p:oleObj name="公式" r:id="rId9" imgW="558800" imgH="228600" progId="Equation.3">
                  <p:embed/>
                  <p:pic>
                    <p:nvPicPr>
                      <p:cNvPr id="0" name="图片 14340"/>
                      <p:cNvPicPr>
                        <a:picLocks noChangeAspect="1"/>
                      </p:cNvPicPr>
                      <p:nvPr/>
                    </p:nvPicPr>
                    <p:blipFill>
                      <a:blip r:embed="rId10"/>
                      <a:stretch>
                        <a:fillRect/>
                      </a:stretch>
                    </p:blipFill>
                    <p:spPr>
                      <a:xfrm>
                        <a:off x="1230472" y="4054793"/>
                        <a:ext cx="36195" cy="15240"/>
                      </a:xfrm>
                      <a:prstGeom prst="rect">
                        <a:avLst/>
                      </a:prstGeom>
                      <a:noFill/>
                      <a:ln w="9525">
                        <a:noFill/>
                      </a:ln>
                    </p:spPr>
                  </p:pic>
                </p:oleObj>
              </mc:Fallback>
            </mc:AlternateContent>
          </a:graphicData>
        </a:graphic>
      </p:graphicFrame>
      <p:sp>
        <p:nvSpPr>
          <p:cNvPr id="2566157" name="Rectangle 13"/>
          <p:cNvSpPr>
            <a:spLocks noChangeArrowheads="1"/>
          </p:cNvSpPr>
          <p:nvPr/>
        </p:nvSpPr>
        <p:spPr bwMode="auto">
          <a:xfrm>
            <a:off x="0" y="3314700"/>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2566158" name="Object 14"/>
          <p:cNvGraphicFramePr>
            <a:graphicFrameLocks noChangeAspect="1"/>
          </p:cNvGraphicFramePr>
          <p:nvPr/>
        </p:nvGraphicFramePr>
        <p:xfrm>
          <a:off x="714375" y="4241165"/>
          <a:ext cx="935038" cy="360363"/>
        </p:xfrm>
        <a:graphic>
          <a:graphicData uri="http://schemas.openxmlformats.org/presentationml/2006/ole">
            <mc:AlternateContent xmlns:mc="http://schemas.openxmlformats.org/markup-compatibility/2006">
              <mc:Choice xmlns:v="urn:schemas-microsoft-com:vml" Requires="v">
                <p:oleObj spid="_x0000_s14342" name="公式" r:id="rId11" imgW="14325600" imgH="5486400" progId="Equation.3">
                  <p:embed/>
                </p:oleObj>
              </mc:Choice>
              <mc:Fallback>
                <p:oleObj name="公式" r:id="rId11" imgW="14325600" imgH="5486400" progId="Equation.3">
                  <p:embed/>
                  <p:pic>
                    <p:nvPicPr>
                      <p:cNvPr id="0" name="图片 14341"/>
                      <p:cNvPicPr>
                        <a:picLocks noChangeAspect="1"/>
                      </p:cNvPicPr>
                      <p:nvPr/>
                    </p:nvPicPr>
                    <p:blipFill>
                      <a:blip r:embed="rId12"/>
                      <a:stretch>
                        <a:fillRect/>
                      </a:stretch>
                    </p:blipFill>
                    <p:spPr>
                      <a:xfrm>
                        <a:off x="714375" y="4241165"/>
                        <a:ext cx="935038" cy="360363"/>
                      </a:xfrm>
                      <a:prstGeom prst="rect">
                        <a:avLst/>
                      </a:prstGeom>
                      <a:noFill/>
                      <a:ln w="9525">
                        <a:noFill/>
                      </a:ln>
                    </p:spPr>
                  </p:pic>
                </p:oleObj>
              </mc:Fallback>
            </mc:AlternateContent>
          </a:graphicData>
        </a:graphic>
      </p:graphicFrame>
      <p:graphicFrame>
        <p:nvGraphicFramePr>
          <p:cNvPr id="2" name="Object 14"/>
          <p:cNvGraphicFramePr>
            <a:graphicFrameLocks noChangeAspect="1"/>
          </p:cNvGraphicFramePr>
          <p:nvPr/>
        </p:nvGraphicFramePr>
        <p:xfrm>
          <a:off x="781050" y="3882390"/>
          <a:ext cx="935038" cy="360363"/>
        </p:xfrm>
        <a:graphic>
          <a:graphicData uri="http://schemas.openxmlformats.org/presentationml/2006/ole">
            <mc:AlternateContent xmlns:mc="http://schemas.openxmlformats.org/markup-compatibility/2006">
              <mc:Choice xmlns:v="urn:schemas-microsoft-com:vml" Requires="v">
                <p:oleObj spid="_x0000_s3" name="公式" r:id="rId13" imgW="558800" imgH="228600" progId="Equation.3">
                  <p:embed/>
                </p:oleObj>
              </mc:Choice>
              <mc:Fallback>
                <p:oleObj name="公式" r:id="rId13" imgW="558800" imgH="228600" progId="Equation.3">
                  <p:embed/>
                  <p:pic>
                    <p:nvPicPr>
                      <p:cNvPr id="0" name="图片 14341"/>
                      <p:cNvPicPr>
                        <a:picLocks noChangeAspect="1"/>
                      </p:cNvPicPr>
                      <p:nvPr/>
                    </p:nvPicPr>
                    <p:blipFill>
                      <a:blip r:embed="rId14"/>
                      <a:stretch>
                        <a:fillRect/>
                      </a:stretch>
                    </p:blipFill>
                    <p:spPr>
                      <a:xfrm>
                        <a:off x="781050" y="3882390"/>
                        <a:ext cx="935038" cy="360363"/>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C509D76-7D13-4691-B446-DFA072177B7A}" type="slidenum">
              <a:rPr lang="en-US" altLang="zh-CN"/>
            </a:fld>
            <a:endParaRPr lang="en-US" altLang="zh-CN"/>
          </a:p>
        </p:txBody>
      </p:sp>
      <p:sp>
        <p:nvSpPr>
          <p:cNvPr id="2567170" name="Rectangle 2"/>
          <p:cNvSpPr>
            <a:spLocks noGrp="1" noChangeArrowheads="1"/>
          </p:cNvSpPr>
          <p:nvPr>
            <p:ph type="title"/>
          </p:nvPr>
        </p:nvSpPr>
        <p:spPr/>
        <p:txBody>
          <a:bodyPr>
            <a:normAutofit fontScale="90000"/>
          </a:bodyPr>
          <a:lstStyle/>
          <a:p>
            <a:r>
              <a:rPr lang="zh-CN" altLang="en-US"/>
              <a:t>平均延迟度量标准（</a:t>
            </a:r>
            <a:r>
              <a:rPr lang="en-US" altLang="zh-CN"/>
              <a:t>Cont’d)</a:t>
            </a:r>
            <a:endParaRPr lang="en-US" altLang="zh-CN"/>
          </a:p>
        </p:txBody>
      </p:sp>
      <p:graphicFrame>
        <p:nvGraphicFramePr>
          <p:cNvPr id="2567172" name="Object 4"/>
          <p:cNvGraphicFramePr>
            <a:graphicFrameLocks noChangeAspect="1"/>
          </p:cNvGraphicFramePr>
          <p:nvPr/>
        </p:nvGraphicFramePr>
        <p:xfrm>
          <a:off x="533400" y="2362200"/>
          <a:ext cx="8077200" cy="3990975"/>
        </p:xfrm>
        <a:graphic>
          <a:graphicData uri="http://schemas.openxmlformats.org/presentationml/2006/ole">
            <mc:AlternateContent xmlns:mc="http://schemas.openxmlformats.org/markup-compatibility/2006">
              <mc:Choice xmlns:v="urn:schemas-microsoft-com:vml" Requires="v">
                <p:oleObj spid="_x0000_s15361" name="" r:id="rId1" imgW="36747450" imgH="20240625" progId="Visio.Drawing.11">
                  <p:embed/>
                </p:oleObj>
              </mc:Choice>
              <mc:Fallback>
                <p:oleObj name="" r:id="rId1" imgW="36747450" imgH="20240625" progId="Visio.Drawing.11">
                  <p:embed/>
                  <p:pic>
                    <p:nvPicPr>
                      <p:cNvPr id="0" name="图片 15360"/>
                      <p:cNvPicPr>
                        <a:picLocks noChangeAspect="1"/>
                      </p:cNvPicPr>
                      <p:nvPr/>
                    </p:nvPicPr>
                    <p:blipFill>
                      <a:blip r:embed="rId2"/>
                      <a:stretch>
                        <a:fillRect/>
                      </a:stretch>
                    </p:blipFill>
                    <p:spPr>
                      <a:xfrm>
                        <a:off x="533400" y="2362200"/>
                        <a:ext cx="8077200" cy="3990975"/>
                      </a:xfrm>
                      <a:prstGeom prst="rect">
                        <a:avLst/>
                      </a:prstGeom>
                      <a:noFill/>
                      <a:ln w="9525">
                        <a:noFill/>
                      </a:ln>
                    </p:spPr>
                  </p:pic>
                </p:oleObj>
              </mc:Fallback>
            </mc:AlternateContent>
          </a:graphicData>
        </a:graphic>
      </p:graphicFrame>
      <p:sp>
        <p:nvSpPr>
          <p:cNvPr id="2567173" name="Rectangle 5"/>
          <p:cNvSpPr>
            <a:spLocks noGrp="1" noChangeArrowheads="1"/>
          </p:cNvSpPr>
          <p:nvPr>
            <p:ph type="body" idx="1"/>
          </p:nvPr>
        </p:nvSpPr>
        <p:spPr>
          <a:xfrm>
            <a:off x="428596" y="1357298"/>
            <a:ext cx="7962928" cy="976305"/>
          </a:xfrm>
          <a:noFill/>
        </p:spPr>
        <p:txBody>
          <a:bodyPr>
            <a:normAutofit fontScale="85000" lnSpcReduction="10000"/>
          </a:bodyPr>
          <a:lstStyle/>
          <a:p>
            <a:r>
              <a:rPr lang="zh-CN" altLang="en-US" dirty="0"/>
              <a:t>优点：平均延迟能在更低层次上衡量机器的性能</a:t>
            </a:r>
            <a:endParaRPr lang="zh-CN" altLang="en-US" dirty="0"/>
          </a:p>
          <a:p>
            <a:r>
              <a:rPr lang="zh-CN" altLang="en-US" dirty="0"/>
              <a:t>缺点：需要特定的软硬件才能获得平均延迟</a:t>
            </a:r>
            <a:endParaRPr lang="zh-CN" altLang="en-US" dirty="0"/>
          </a:p>
          <a:p>
            <a:endParaRPr lang="en-US" altLang="zh-CN"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7D3116-C0F1-4391-BC5F-652FA7AEBAFE}" type="slidenum">
              <a:rPr lang="en-US" altLang="zh-CN"/>
            </a:fld>
            <a:endParaRPr lang="en-US" altLang="zh-CN"/>
          </a:p>
        </p:txBody>
      </p:sp>
      <p:sp>
        <p:nvSpPr>
          <p:cNvPr id="2588674" name="Rectangle 2"/>
          <p:cNvSpPr>
            <a:spLocks noGrp="1" noChangeArrowheads="1"/>
          </p:cNvSpPr>
          <p:nvPr>
            <p:ph type="title"/>
          </p:nvPr>
        </p:nvSpPr>
        <p:spPr>
          <a:xfrm>
            <a:off x="1338263" y="393700"/>
            <a:ext cx="5643562" cy="715963"/>
          </a:xfrm>
        </p:spPr>
        <p:txBody>
          <a:bodyPr/>
          <a:lstStyle/>
          <a:p>
            <a:r>
              <a:rPr lang="zh-CN" altLang="en-US" dirty="0" smtClean="0"/>
              <a:t>基准测试</a:t>
            </a:r>
            <a:r>
              <a:rPr lang="zh-CN" altLang="en-US" dirty="0"/>
              <a:t>程序 </a:t>
            </a:r>
            <a:endParaRPr lang="zh-CN" altLang="en-US" dirty="0"/>
          </a:p>
        </p:txBody>
      </p:sp>
      <p:sp>
        <p:nvSpPr>
          <p:cNvPr id="2588675" name="Rectangle 3"/>
          <p:cNvSpPr>
            <a:spLocks noGrp="1" noChangeArrowheads="1"/>
          </p:cNvSpPr>
          <p:nvPr>
            <p:ph type="body" idx="1"/>
          </p:nvPr>
        </p:nvSpPr>
        <p:spPr>
          <a:xfrm>
            <a:off x="419100" y="1320800"/>
            <a:ext cx="8509000" cy="4838700"/>
          </a:xfrm>
        </p:spPr>
        <p:txBody>
          <a:bodyPr>
            <a:normAutofit fontScale="92500" lnSpcReduction="10000"/>
          </a:bodyPr>
          <a:lstStyle/>
          <a:p>
            <a:r>
              <a:rPr lang="zh-CN" altLang="en-US" dirty="0"/>
              <a:t>基准测试程序（</a:t>
            </a:r>
            <a:r>
              <a:rPr lang="en-US" altLang="zh-CN" dirty="0"/>
              <a:t>Benchmark</a:t>
            </a:r>
            <a:r>
              <a:rPr lang="zh-CN" altLang="en-US" dirty="0"/>
              <a:t>） </a:t>
            </a:r>
            <a:endParaRPr lang="zh-CN" altLang="en-US" dirty="0"/>
          </a:p>
          <a:p>
            <a:pPr lvl="1"/>
            <a:r>
              <a:rPr lang="zh-CN" altLang="en-US" b="1" dirty="0"/>
              <a:t>一组标准的测试程序</a:t>
            </a:r>
            <a:endParaRPr lang="zh-CN" altLang="en-US" b="1" dirty="0"/>
          </a:p>
          <a:p>
            <a:pPr lvl="1"/>
            <a:r>
              <a:rPr lang="zh-CN" altLang="en-US" b="1" dirty="0"/>
              <a:t>提供一组控制测试条件</a:t>
            </a:r>
            <a:endParaRPr lang="zh-CN" altLang="en-US" b="1" dirty="0"/>
          </a:p>
          <a:p>
            <a:pPr lvl="1"/>
            <a:r>
              <a:rPr lang="zh-CN" altLang="en-US" b="1" dirty="0"/>
              <a:t>步骤的规则说明（测试平台环境、输入数据、输出结果和性能指标等 ）</a:t>
            </a:r>
            <a:endParaRPr lang="zh-CN" altLang="en-US" b="1" dirty="0"/>
          </a:p>
          <a:p>
            <a:r>
              <a:rPr lang="zh-CN" altLang="en-US" dirty="0"/>
              <a:t>基准测试程序的分类 （ 测试</a:t>
            </a:r>
            <a:r>
              <a:rPr lang="en-US" altLang="zh-CN" dirty="0" err="1"/>
              <a:t>cpu</a:t>
            </a:r>
            <a:r>
              <a:rPr lang="zh-CN" altLang="en-US" dirty="0"/>
              <a:t>性能、文件服务器性能、</a:t>
            </a:r>
            <a:r>
              <a:rPr lang="en-US" altLang="zh-CN" dirty="0"/>
              <a:t>I/0</a:t>
            </a:r>
            <a:r>
              <a:rPr lang="zh-CN" altLang="en-US" dirty="0"/>
              <a:t>界面特性、网络通信性能等）</a:t>
            </a:r>
            <a:endParaRPr lang="zh-CN" altLang="en-US" dirty="0"/>
          </a:p>
          <a:p>
            <a:pPr lvl="1"/>
            <a:r>
              <a:rPr lang="zh-CN" altLang="en-US" dirty="0"/>
              <a:t>真实程序 ：</a:t>
            </a:r>
            <a:r>
              <a:rPr lang="en-US" altLang="zh-CN" dirty="0"/>
              <a:t>C compiler, Text editor, spice</a:t>
            </a:r>
            <a:endParaRPr lang="en-US" altLang="zh-CN" dirty="0"/>
          </a:p>
          <a:p>
            <a:pPr lvl="1"/>
            <a:r>
              <a:rPr lang="zh-CN" altLang="en-US" dirty="0"/>
              <a:t>核心程序 </a:t>
            </a:r>
            <a:r>
              <a:rPr lang="en-US" altLang="zh-CN" dirty="0"/>
              <a:t>: Livermore 24 loops, </a:t>
            </a:r>
            <a:r>
              <a:rPr lang="en-US" altLang="zh-CN" dirty="0" err="1"/>
              <a:t>Linpack</a:t>
            </a:r>
            <a:r>
              <a:rPr lang="en-US" altLang="zh-CN" dirty="0"/>
              <a:t>  </a:t>
            </a:r>
            <a:endParaRPr lang="en-US" altLang="zh-CN" dirty="0"/>
          </a:p>
          <a:p>
            <a:pPr lvl="1"/>
            <a:r>
              <a:rPr lang="zh-CN" altLang="en-US" dirty="0"/>
              <a:t>小测试程序 </a:t>
            </a:r>
            <a:r>
              <a:rPr lang="en-US" altLang="zh-CN" dirty="0"/>
              <a:t>: </a:t>
            </a:r>
            <a:r>
              <a:rPr lang="zh-CN" altLang="en-US" dirty="0"/>
              <a:t>皇后问题、排序问题、求素数 </a:t>
            </a:r>
            <a:endParaRPr lang="zh-CN" altLang="en-US" dirty="0"/>
          </a:p>
          <a:p>
            <a:pPr lvl="1"/>
            <a:r>
              <a:rPr lang="zh-CN" altLang="en-US" dirty="0"/>
              <a:t>综合测试程序 </a:t>
            </a:r>
            <a:r>
              <a:rPr lang="en-US" altLang="zh-CN" dirty="0"/>
              <a:t>: Whetstone </a:t>
            </a:r>
            <a:r>
              <a:rPr lang="zh-CN" altLang="en-US" dirty="0"/>
              <a:t>、</a:t>
            </a:r>
            <a:r>
              <a:rPr lang="en-US" altLang="zh-CN" dirty="0"/>
              <a:t>Dhrystone </a:t>
            </a:r>
            <a:endParaRPr lang="en-US" altLang="zh-CN" dirty="0"/>
          </a:p>
          <a:p>
            <a:pPr lvl="1">
              <a:buFontTx/>
              <a:buNone/>
            </a:pPr>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12"/>
          </p:nvPr>
        </p:nvSpPr>
        <p:spPr/>
        <p:txBody>
          <a:bodyPr/>
          <a:lstStyle/>
          <a:p>
            <a:fld id="{A38E5C6B-5E15-4D27-95E2-BB3A191F6392}" type="slidenum">
              <a:rPr lang="en-US" altLang="zh-CN"/>
            </a:fld>
            <a:endParaRPr lang="en-US" altLang="zh-CN"/>
          </a:p>
        </p:txBody>
      </p:sp>
      <p:graphicFrame>
        <p:nvGraphicFramePr>
          <p:cNvPr id="2589699" name="Group 3"/>
          <p:cNvGraphicFramePr>
            <a:graphicFrameLocks noGrp="1"/>
          </p:cNvGraphicFramePr>
          <p:nvPr>
            <p:ph idx="1"/>
          </p:nvPr>
        </p:nvGraphicFramePr>
        <p:xfrm>
          <a:off x="685800" y="1143000"/>
          <a:ext cx="7847013" cy="4302130"/>
        </p:xfrm>
        <a:graphic>
          <a:graphicData uri="http://schemas.openxmlformats.org/drawingml/2006/table">
            <a:tbl>
              <a:tblPr/>
              <a:tblGrid>
                <a:gridCol w="2074863"/>
                <a:gridCol w="2073275"/>
                <a:gridCol w="3698875"/>
              </a:tblGrid>
              <a:tr h="430213">
                <a:tc>
                  <a:txBody>
                    <a:bodyPr/>
                    <a:lstStyle/>
                    <a:p>
                      <a:pPr marL="203200" marR="0" lvl="0" indent="-203200" algn="ctr"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类</a:t>
                      </a:r>
                      <a:r>
                        <a:rPr kumimoji="1" lang="zh-CN" altLang="en-US" sz="1800" b="1" i="0" u="none" strike="noStrike" cap="none" normalizeH="0" baseline="0" smtClean="0">
                          <a:ln>
                            <a:noFill/>
                          </a:ln>
                          <a:solidFill>
                            <a:schemeClr val="tx1"/>
                          </a:solidFill>
                          <a:effectLst/>
                          <a:latin typeface="Tahoma" panose="020B0604030504040204" pitchFamily="34" charset="0"/>
                          <a:ea typeface="仿宋_GB2312" pitchFamily="49" charset="-122"/>
                        </a:rPr>
                        <a:t>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型</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名</a:t>
                      </a:r>
                      <a:r>
                        <a:rPr kumimoji="1" lang="zh-CN" altLang="en-US" sz="1800" b="1" i="0" u="none" strike="noStrike" cap="none" normalizeH="0" baseline="0" smtClean="0">
                          <a:ln>
                            <a:noFill/>
                          </a:ln>
                          <a:solidFill>
                            <a:schemeClr val="tx1"/>
                          </a:solidFill>
                          <a:effectLst/>
                          <a:latin typeface="Tahoma" panose="020B0604030504040204" pitchFamily="34" charset="0"/>
                          <a:ea typeface="仿宋_GB2312" pitchFamily="49" charset="-122"/>
                        </a:rPr>
                        <a:t>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称</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意</a:t>
                      </a:r>
                      <a:r>
                        <a:rPr kumimoji="1" lang="zh-CN" altLang="en-US" sz="1800" b="1" i="0" u="none" strike="noStrike" cap="none" normalizeH="0" baseline="0" smtClean="0">
                          <a:ln>
                            <a:noFill/>
                          </a:ln>
                          <a:solidFill>
                            <a:schemeClr val="tx1"/>
                          </a:solidFill>
                          <a:effectLst/>
                          <a:latin typeface="Tahoma" panose="020B0604030504040204" pitchFamily="34" charset="0"/>
                          <a:ea typeface="仿宋_GB2312" pitchFamily="49" charset="-122"/>
                        </a:rPr>
                        <a:t>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义</a:t>
                      </a:r>
                      <a:r>
                        <a:rPr kumimoji="1" lang="zh-CN" altLang="en-US" sz="1800" b="1" i="0" u="none" strike="noStrike" cap="none" normalizeH="0" baseline="0" smtClean="0">
                          <a:ln>
                            <a:noFill/>
                          </a:ln>
                          <a:solidFill>
                            <a:schemeClr val="tx1"/>
                          </a:solidFill>
                          <a:effectLst/>
                          <a:latin typeface="Tahoma" panose="020B0604030504040204" pitchFamily="34" charset="0"/>
                          <a:ea typeface="仿宋_GB2312" pitchFamily="49" charset="-122"/>
                        </a:rPr>
                        <a:t>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用</a:t>
                      </a:r>
                      <a:r>
                        <a:rPr kumimoji="1" lang="zh-CN" altLang="en-US" sz="1800" b="1" i="0" u="none" strike="noStrike" cap="none" normalizeH="0" baseline="0" smtClean="0">
                          <a:ln>
                            <a:noFill/>
                          </a:ln>
                          <a:solidFill>
                            <a:schemeClr val="tx1"/>
                          </a:solidFill>
                          <a:effectLst/>
                          <a:latin typeface="Tahoma" panose="020B0604030504040204" pitchFamily="34" charset="0"/>
                          <a:ea typeface="仿宋_GB2312" pitchFamily="49" charset="-122"/>
                        </a:rPr>
                        <a:t>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途</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rowSpan="6">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宏观测试程序</a:t>
                      </a:r>
                      <a:endParaRPr kumimoji="1" lang="zh-CN" altLang="en-US" sz="1800" b="1" i="0" u="none" strike="noStrike" cap="none" normalizeH="0" baseline="0" smtClean="0">
                        <a:ln>
                          <a:noFill/>
                        </a:ln>
                        <a:solidFill>
                          <a:schemeClr val="tx1"/>
                        </a:solidFill>
                        <a:effectLst/>
                        <a:latin typeface="Tahoma" panose="020B0604030504040204" pitchFamily="34" charset="0"/>
                        <a:ea typeface="仿宋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PARKBENCH</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并行计算</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vMerge="1">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NAS</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并行计算</a:t>
                      </a:r>
                      <a:r>
                        <a:rPr kumimoji="1" lang="en-US" altLang="zh-CN" sz="1800" b="1" i="0" u="none" strike="noStrike" cap="none" normalizeH="0" baseline="0" smtClean="0">
                          <a:ln>
                            <a:noFill/>
                          </a:ln>
                          <a:solidFill>
                            <a:schemeClr val="tx1"/>
                          </a:solidFill>
                          <a:effectLst/>
                          <a:latin typeface="Tahoma" panose="020B0604030504040204" pitchFamily="34" charset="0"/>
                          <a:ea typeface="仿宋_GB2312" pitchFamily="49" charset="-122"/>
                        </a:rPr>
                        <a:t>CFD</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vMerge="1">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SPEC</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混合基准测试程序</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vMerge="1">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Splash</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并行计算</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vMerge="1">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STAP</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信号处理</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vMerge="1">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TPC</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商业应用</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rowSpan="3">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微观测试程序</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LINPACK</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数值计算（线性代数）</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vMerge="1">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LMBECH</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系统调用和数据移动（</a:t>
                      </a:r>
                      <a:r>
                        <a:rPr kumimoji="1" lang="en-US" altLang="zh-CN" sz="1800" b="1" i="0" u="none" strike="noStrike" cap="none" normalizeH="0" baseline="0" smtClean="0">
                          <a:ln>
                            <a:noFill/>
                          </a:ln>
                          <a:solidFill>
                            <a:schemeClr val="tx1"/>
                          </a:solidFill>
                          <a:effectLst/>
                          <a:latin typeface="Tahoma" panose="020B0604030504040204" pitchFamily="34" charset="0"/>
                          <a:ea typeface="仿宋_GB2312" pitchFamily="49" charset="-122"/>
                        </a:rPr>
                        <a:t>UNIX</a:t>
                      </a: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vMerge="1">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STREAM</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1" fontAlgn="base" latinLnBrk="0" hangingPunct="1">
                        <a:lnSpc>
                          <a:spcPct val="100000"/>
                        </a:lnSpc>
                        <a:spcBef>
                          <a:spcPct val="0"/>
                        </a:spcBef>
                        <a:spcAft>
                          <a:spcPct val="0"/>
                        </a:spcAft>
                        <a:buClrTx/>
                        <a:buSzTx/>
                        <a:buFontTx/>
                        <a:buNone/>
                        <a:tabLst>
                          <a:tab pos="2514600" algn="l"/>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rPr>
                        <a:t>存储器带宽</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5"/>
          <p:cNvSpPr>
            <a:spLocks noGrp="1"/>
          </p:cNvSpPr>
          <p:nvPr>
            <p:ph type="sldNum" sz="quarter" idx="12"/>
          </p:nvPr>
        </p:nvSpPr>
        <p:spPr/>
        <p:txBody>
          <a:bodyPr/>
          <a:lstStyle/>
          <a:p>
            <a:fld id="{771AB2D5-8FE5-409A-A060-B21C7F7203D3}" type="slidenum">
              <a:rPr lang="en-US" altLang="zh-CN"/>
            </a:fld>
            <a:endParaRPr lang="en-US" altLang="zh-CN"/>
          </a:p>
        </p:txBody>
      </p:sp>
      <p:sp>
        <p:nvSpPr>
          <p:cNvPr id="2591746" name="Rectangle 2"/>
          <p:cNvSpPr>
            <a:spLocks noGrp="1" noChangeArrowheads="1"/>
          </p:cNvSpPr>
          <p:nvPr>
            <p:ph type="title"/>
          </p:nvPr>
        </p:nvSpPr>
        <p:spPr>
          <a:xfrm>
            <a:off x="812800" y="228600"/>
            <a:ext cx="7277100" cy="698500"/>
          </a:xfrm>
        </p:spPr>
        <p:txBody>
          <a:bodyPr>
            <a:normAutofit fontScale="90000"/>
          </a:bodyPr>
          <a:lstStyle/>
          <a:p>
            <a:r>
              <a:rPr lang="en-US" altLang="zh-CN"/>
              <a:t>LINPACK</a:t>
            </a:r>
            <a:r>
              <a:rPr lang="zh-CN" altLang="en-US"/>
              <a:t>测试程序 </a:t>
            </a:r>
            <a:endParaRPr lang="zh-CN" altLang="en-US"/>
          </a:p>
        </p:txBody>
      </p:sp>
      <p:graphicFrame>
        <p:nvGraphicFramePr>
          <p:cNvPr id="2591747" name="Group 3"/>
          <p:cNvGraphicFramePr>
            <a:graphicFrameLocks noGrp="1"/>
          </p:cNvGraphicFramePr>
          <p:nvPr>
            <p:ph idx="1"/>
          </p:nvPr>
        </p:nvGraphicFramePr>
        <p:xfrm>
          <a:off x="611188" y="2852738"/>
          <a:ext cx="8339137" cy="3589658"/>
        </p:xfrm>
        <a:graphic>
          <a:graphicData uri="http://schemas.openxmlformats.org/drawingml/2006/table">
            <a:tbl>
              <a:tblPr/>
              <a:tblGrid>
                <a:gridCol w="1601787"/>
                <a:gridCol w="1223963"/>
                <a:gridCol w="1457325"/>
                <a:gridCol w="1317625"/>
                <a:gridCol w="1262062"/>
                <a:gridCol w="1476375"/>
              </a:tblGrid>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机器名称</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处理器数</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R</a:t>
                      </a:r>
                      <a:r>
                        <a:rPr kumimoji="1" lang="en-US" altLang="zh-CN" sz="1400" b="0" i="0" u="none" strike="noStrike" cap="none" normalizeH="0" baseline="-30000" smtClean="0">
                          <a:ln>
                            <a:noFill/>
                          </a:ln>
                          <a:solidFill>
                            <a:schemeClr val="tx1"/>
                          </a:solidFill>
                          <a:effectLst/>
                          <a:latin typeface="Times New Roman" panose="02020603050405020304" pitchFamily="18" charset="0"/>
                          <a:ea typeface="仿宋_GB2312" pitchFamily="49" charset="-122"/>
                        </a:rPr>
                        <a:t>max</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Gflops</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N</a:t>
                      </a:r>
                      <a:r>
                        <a:rPr kumimoji="1" lang="en-US" altLang="zh-CN" sz="1400" b="0" i="0" u="none" strike="noStrike" cap="none" normalizeH="0" baseline="-30000" smtClean="0">
                          <a:ln>
                            <a:noFill/>
                          </a:ln>
                          <a:solidFill>
                            <a:schemeClr val="tx1"/>
                          </a:solidFill>
                          <a:effectLst/>
                          <a:latin typeface="Times New Roman" panose="02020603050405020304" pitchFamily="18" charset="0"/>
                          <a:ea typeface="仿宋_GB2312" pitchFamily="49" charset="-122"/>
                        </a:rPr>
                        <a:t>max</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（阶数）</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N</a:t>
                      </a:r>
                      <a:r>
                        <a:rPr kumimoji="1" lang="en-US" altLang="zh-CN" sz="1400" b="0" i="0" u="none" strike="noStrike" cap="none" normalizeH="0" baseline="-30000" smtClean="0">
                          <a:ln>
                            <a:noFill/>
                          </a:ln>
                          <a:solidFill>
                            <a:schemeClr val="tx1"/>
                          </a:solidFill>
                          <a:effectLst/>
                          <a:latin typeface="Times New Roman" panose="02020603050405020304" pitchFamily="18" charset="0"/>
                          <a:ea typeface="仿宋_GB2312" pitchFamily="49" charset="-122"/>
                        </a:rPr>
                        <a:t>1/2</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（阶数）</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R</a:t>
                      </a:r>
                      <a:r>
                        <a:rPr kumimoji="1" lang="en-US" altLang="zh-CN" sz="1400" b="0" i="0" u="none" strike="noStrike" cap="none" normalizeH="0" baseline="-30000" smtClean="0">
                          <a:ln>
                            <a:noFill/>
                          </a:ln>
                          <a:solidFill>
                            <a:schemeClr val="tx1"/>
                          </a:solidFill>
                          <a:effectLst/>
                          <a:latin typeface="Times New Roman" panose="02020603050405020304" pitchFamily="18" charset="0"/>
                          <a:ea typeface="仿宋_GB2312" pitchFamily="49" charset="-122"/>
                        </a:rPr>
                        <a:t>peak</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Gflops</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Intel ASCI option Red</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7264.</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1068</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215</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000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53</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400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453</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CP-PACS</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2048</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368.2</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103</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680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30</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720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614</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Intel Paragon XP/S MP</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6768</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281.1</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128</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600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25</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700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338</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Numerical Wind Tunned</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167</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229.7</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66</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132</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18</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018</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281</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7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FujitsuVpp500/153</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153</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200.6</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62</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730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17</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000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245</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CrayT3D1024</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1024</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100.5</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81</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920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10</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224</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152</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1BMSP2-T</a:t>
                      </a:r>
                      <a:r>
                        <a:rPr kumimoji="1" lang="en-US" altLang="zh-CN" sz="1400" b="0" i="0" u="none" strike="noStrike" cap="none" normalizeH="0" baseline="-30000" smtClean="0">
                          <a:ln>
                            <a:noFill/>
                          </a:ln>
                          <a:solidFill>
                            <a:schemeClr val="tx1"/>
                          </a:solidFill>
                          <a:effectLst/>
                          <a:latin typeface="Times New Roman" panose="02020603050405020304" pitchFamily="18" charset="0"/>
                          <a:ea typeface="仿宋_GB2312" pitchFamily="49" charset="-122"/>
                        </a:rPr>
                        <a:t>2</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512</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88.4</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73</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500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20</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150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136</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NECSX-4/32</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32</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66.53</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15</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360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1</a:t>
                      </a:r>
                      <a:r>
                        <a:rPr kumimoji="1" lang="zh-CN" altLang="en-US"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a:t>
                      </a:r>
                      <a:r>
                        <a:rPr kumimoji="1" lang="en-US" altLang="zh-CN" sz="1400" b="0" i="0" u="none" strike="noStrike" cap="none" normalizeH="0" baseline="0" smtClean="0">
                          <a:ln>
                            <a:noFill/>
                          </a:ln>
                          <a:solidFill>
                            <a:schemeClr val="tx1"/>
                          </a:solidFill>
                          <a:effectLst/>
                          <a:latin typeface="Tahoma" panose="020B0604030504040204" pitchFamily="34" charset="0"/>
                          <a:ea typeface="仿宋_GB2312" pitchFamily="49" charset="-122"/>
                        </a:rPr>
                        <a:t>792</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chemeClr val="tx1"/>
                          </a:solidFill>
                          <a:effectLst/>
                          <a:latin typeface="Times New Roman" panose="02020603050405020304" pitchFamily="18" charset="0"/>
                          <a:ea typeface="仿宋_GB2312" pitchFamily="49" charset="-122"/>
                        </a:rPr>
                        <a:t>64</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91819" name="Rectangle 75"/>
          <p:cNvSpPr>
            <a:spLocks noChangeArrowheads="1"/>
          </p:cNvSpPr>
          <p:nvPr/>
        </p:nvSpPr>
        <p:spPr bwMode="auto">
          <a:xfrm>
            <a:off x="685800" y="1143000"/>
            <a:ext cx="7848600" cy="1214692"/>
          </a:xfrm>
          <a:prstGeom prst="rect">
            <a:avLst/>
          </a:prstGeom>
          <a:noFill/>
          <a:ln w="12700">
            <a:noFill/>
            <a:miter lim="800000"/>
          </a:ln>
          <a:effectLst/>
        </p:spPr>
        <p:txBody>
          <a:bodyPr lIns="63500" tIns="25400" rIns="63500" bIns="25400">
            <a:spAutoFit/>
          </a:bodyPr>
          <a:lstStyle/>
          <a:p>
            <a:pPr marL="342900" indent="-342900">
              <a:spcBef>
                <a:spcPct val="20000"/>
              </a:spcBef>
              <a:buSzPct val="90000"/>
              <a:buFontTx/>
              <a:buBlip>
                <a:blip r:embed="rId1"/>
              </a:buBlip>
            </a:pPr>
            <a:r>
              <a:rPr lang="zh-CN" altLang="en-US" dirty="0">
                <a:latin typeface="Tahoma" panose="020B0604030504040204" pitchFamily="34" charset="0"/>
                <a:ea typeface="仿宋_GB2312" pitchFamily="49" charset="-122"/>
              </a:rPr>
              <a:t>基于</a:t>
            </a:r>
            <a:r>
              <a:rPr lang="en-US" altLang="zh-CN" dirty="0">
                <a:latin typeface="Tahoma" panose="020B0604030504040204" pitchFamily="34" charset="0"/>
                <a:ea typeface="仿宋_GB2312" pitchFamily="49" charset="-122"/>
              </a:rPr>
              <a:t>Fortran</a:t>
            </a:r>
            <a:r>
              <a:rPr lang="zh-CN" altLang="en-US" dirty="0">
                <a:latin typeface="Tahoma" panose="020B0604030504040204" pitchFamily="34" charset="0"/>
                <a:ea typeface="仿宋_GB2312" pitchFamily="49" charset="-122"/>
              </a:rPr>
              <a:t>语言的求解线性代数方程组的子程序，于</a:t>
            </a:r>
            <a:r>
              <a:rPr lang="en-US" altLang="zh-CN" dirty="0">
                <a:latin typeface="Tahoma" panose="020B0604030504040204" pitchFamily="34" charset="0"/>
                <a:ea typeface="仿宋_GB2312" pitchFamily="49" charset="-122"/>
              </a:rPr>
              <a:t>1979</a:t>
            </a:r>
            <a:r>
              <a:rPr lang="zh-CN" altLang="en-US" dirty="0">
                <a:latin typeface="Tahoma" panose="020B0604030504040204" pitchFamily="34" charset="0"/>
                <a:ea typeface="仿宋_GB2312" pitchFamily="49" charset="-122"/>
              </a:rPr>
              <a:t>年正式发布了</a:t>
            </a:r>
            <a:r>
              <a:rPr lang="en-US" altLang="zh-CN" dirty="0" err="1">
                <a:latin typeface="Tahoma" panose="020B0604030504040204" pitchFamily="34" charset="0"/>
                <a:ea typeface="仿宋_GB2312" pitchFamily="49" charset="-122"/>
              </a:rPr>
              <a:t>LinPACK</a:t>
            </a:r>
            <a:r>
              <a:rPr lang="zh-CN" altLang="en-US" dirty="0">
                <a:latin typeface="Tahoma" panose="020B0604030504040204" pitchFamily="34" charset="0"/>
                <a:ea typeface="仿宋_GB2312" pitchFamily="49" charset="-122"/>
              </a:rPr>
              <a:t>包</a:t>
            </a:r>
            <a:endParaRPr lang="zh-CN" altLang="en-US" dirty="0">
              <a:latin typeface="Tahoma" panose="020B0604030504040204" pitchFamily="34" charset="0"/>
              <a:ea typeface="仿宋_GB2312" pitchFamily="49" charset="-122"/>
            </a:endParaRPr>
          </a:p>
          <a:p>
            <a:pPr marL="342900" indent="-342900">
              <a:spcBef>
                <a:spcPct val="20000"/>
              </a:spcBef>
              <a:buSzPct val="90000"/>
              <a:buFontTx/>
              <a:buBlip>
                <a:blip r:embed="rId1"/>
              </a:buBlip>
            </a:pPr>
            <a:r>
              <a:rPr lang="zh-CN" altLang="en-US" dirty="0">
                <a:latin typeface="Tahoma" panose="020B0604030504040204" pitchFamily="34" charset="0"/>
                <a:ea typeface="仿宋_GB2312" pitchFamily="49" charset="-122"/>
              </a:rPr>
              <a:t>测试的基准是用全精度</a:t>
            </a:r>
            <a:r>
              <a:rPr lang="en-US" altLang="zh-CN" dirty="0">
                <a:latin typeface="Tahoma" panose="020B0604030504040204" pitchFamily="34" charset="0"/>
                <a:ea typeface="仿宋_GB2312" pitchFamily="49" charset="-122"/>
              </a:rPr>
              <a:t>64</a:t>
            </a:r>
            <a:r>
              <a:rPr lang="zh-CN" altLang="en-US" dirty="0">
                <a:latin typeface="Tahoma" panose="020B0604030504040204" pitchFamily="34" charset="0"/>
                <a:ea typeface="仿宋_GB2312" pitchFamily="49" charset="-122"/>
              </a:rPr>
              <a:t>位字长的子程序求解</a:t>
            </a:r>
            <a:r>
              <a:rPr lang="en-US" altLang="zh-CN" dirty="0">
                <a:latin typeface="Tahoma" panose="020B0604030504040204" pitchFamily="34" charset="0"/>
                <a:ea typeface="仿宋_GB2312" pitchFamily="49" charset="-122"/>
              </a:rPr>
              <a:t>100</a:t>
            </a:r>
            <a:r>
              <a:rPr lang="zh-CN" altLang="en-US" dirty="0">
                <a:latin typeface="Tahoma" panose="020B0604030504040204" pitchFamily="34" charset="0"/>
                <a:ea typeface="仿宋_GB2312" pitchFamily="49" charset="-122"/>
              </a:rPr>
              <a:t>阶线性方程组的速度，测试的结果以</a:t>
            </a:r>
            <a:r>
              <a:rPr lang="en-US" altLang="zh-CN" dirty="0" err="1">
                <a:latin typeface="Tahoma" panose="020B0604030504040204" pitchFamily="34" charset="0"/>
                <a:ea typeface="仿宋_GB2312" pitchFamily="49" charset="-122"/>
              </a:rPr>
              <a:t>Mflops</a:t>
            </a:r>
            <a:r>
              <a:rPr lang="zh-CN" altLang="en-US" dirty="0">
                <a:latin typeface="Tahoma" panose="020B0604030504040204" pitchFamily="34" charset="0"/>
                <a:ea typeface="仿宋_GB2312" pitchFamily="49" charset="-122"/>
              </a:rPr>
              <a:t>为单位给出</a:t>
            </a:r>
            <a:endParaRPr lang="zh-CN" altLang="en-US" dirty="0">
              <a:latin typeface="Tahoma" panose="020B0604030504040204" pitchFamily="34" charset="0"/>
              <a:ea typeface="仿宋_GB2312" pitchFamily="49"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C7E8E6-B690-482F-B18F-61F6C171FA25}" type="slidenum">
              <a:rPr lang="en-US" altLang="zh-CN"/>
            </a:fld>
            <a:endParaRPr lang="en-US" altLang="zh-CN"/>
          </a:p>
        </p:txBody>
      </p:sp>
      <p:sp>
        <p:nvSpPr>
          <p:cNvPr id="2592770" name="Rectangle 2"/>
          <p:cNvSpPr>
            <a:spLocks noGrp="1" noChangeArrowheads="1"/>
          </p:cNvSpPr>
          <p:nvPr>
            <p:ph type="title"/>
          </p:nvPr>
        </p:nvSpPr>
        <p:spPr>
          <a:xfrm>
            <a:off x="279400" y="533400"/>
            <a:ext cx="8864600" cy="368300"/>
          </a:xfrm>
        </p:spPr>
        <p:txBody>
          <a:bodyPr>
            <a:normAutofit fontScale="90000"/>
          </a:bodyPr>
          <a:lstStyle/>
          <a:p>
            <a:r>
              <a:rPr lang="en-US" altLang="zh-CN" sz="3600"/>
              <a:t>LAPACK</a:t>
            </a:r>
            <a:r>
              <a:rPr lang="zh-CN" altLang="en-US" sz="3600"/>
              <a:t>测试程序和</a:t>
            </a:r>
            <a:r>
              <a:rPr lang="en-US" altLang="zh-CN" sz="3600"/>
              <a:t>ScaLAPACK</a:t>
            </a:r>
            <a:r>
              <a:rPr lang="zh-CN" altLang="en-US" sz="3600"/>
              <a:t>测试程序</a:t>
            </a:r>
            <a:r>
              <a:rPr lang="zh-CN" altLang="en-US"/>
              <a:t> </a:t>
            </a:r>
            <a:endParaRPr lang="zh-CN" altLang="en-US"/>
          </a:p>
        </p:txBody>
      </p:sp>
      <p:sp>
        <p:nvSpPr>
          <p:cNvPr id="2592771" name="Rectangle 3"/>
          <p:cNvSpPr>
            <a:spLocks noGrp="1" noChangeArrowheads="1"/>
          </p:cNvSpPr>
          <p:nvPr>
            <p:ph type="body" idx="1"/>
          </p:nvPr>
        </p:nvSpPr>
        <p:spPr>
          <a:xfrm>
            <a:off x="165100" y="1143000"/>
            <a:ext cx="8801100" cy="5392738"/>
          </a:xfrm>
        </p:spPr>
        <p:txBody>
          <a:bodyPr>
            <a:normAutofit fontScale="77500" lnSpcReduction="20000"/>
          </a:bodyPr>
          <a:lstStyle/>
          <a:p>
            <a:r>
              <a:rPr kumimoji="0" lang="en-US" altLang="zh-CN" dirty="0"/>
              <a:t>LAPACK:</a:t>
            </a:r>
            <a:endParaRPr kumimoji="0" lang="en-US" altLang="zh-CN" dirty="0"/>
          </a:p>
          <a:p>
            <a:pPr lvl="1"/>
            <a:r>
              <a:rPr lang="en-US" altLang="zh-CN" b="1" dirty="0" err="1"/>
              <a:t>LinPACK</a:t>
            </a:r>
            <a:r>
              <a:rPr lang="zh-CN" altLang="en-US" b="1" dirty="0"/>
              <a:t>作为测试程序现在仍很有生命力，但作为实际求解线性代数问题的软件包已经落伍了。</a:t>
            </a:r>
            <a:endParaRPr lang="zh-CN" altLang="en-US" b="1" dirty="0"/>
          </a:p>
          <a:p>
            <a:pPr lvl="1"/>
            <a:r>
              <a:rPr lang="en-US" altLang="zh-CN" b="1" dirty="0"/>
              <a:t>1992</a:t>
            </a:r>
            <a:r>
              <a:rPr lang="zh-CN" altLang="en-US" b="1" dirty="0"/>
              <a:t>年推出了代替</a:t>
            </a:r>
            <a:r>
              <a:rPr lang="en-US" altLang="zh-CN" b="1" dirty="0" err="1"/>
              <a:t>LinPACK</a:t>
            </a:r>
            <a:r>
              <a:rPr lang="zh-CN" altLang="en-US" b="1" dirty="0"/>
              <a:t>及</a:t>
            </a:r>
            <a:r>
              <a:rPr lang="en-US" altLang="zh-CN" b="1" dirty="0" err="1"/>
              <a:t>EisPACK</a:t>
            </a:r>
            <a:r>
              <a:rPr lang="zh-CN" altLang="en-US" b="1" dirty="0"/>
              <a:t>（特征值软件包）的</a:t>
            </a:r>
            <a:r>
              <a:rPr lang="en-US" altLang="zh-CN" b="1" dirty="0"/>
              <a:t>LAPACK</a:t>
            </a:r>
            <a:r>
              <a:rPr lang="zh-CN" altLang="en-US" b="1" dirty="0"/>
              <a:t>，它使用了数值线性代数中最新、最精确的算法，同时采用了将大型矩阵分解成小块矩阵的方法</a:t>
            </a:r>
            <a:r>
              <a:rPr lang="en-US" altLang="zh-CN" b="1" dirty="0"/>
              <a:t>,</a:t>
            </a:r>
            <a:r>
              <a:rPr lang="zh-CN" altLang="en-US" b="1" dirty="0"/>
              <a:t>从而可有效地使用存储器。</a:t>
            </a:r>
            <a:endParaRPr lang="zh-CN" altLang="en-US" b="1" dirty="0"/>
          </a:p>
          <a:p>
            <a:pPr lvl="1"/>
            <a:r>
              <a:rPr lang="en-US" altLang="zh-CN" b="1" dirty="0"/>
              <a:t>LAPACK</a:t>
            </a:r>
            <a:r>
              <a:rPr lang="zh-CN" altLang="en-US" b="1" dirty="0"/>
              <a:t>是建立在</a:t>
            </a:r>
            <a:r>
              <a:rPr lang="en-US" altLang="zh-CN" b="1" dirty="0"/>
              <a:t>BLAS1</a:t>
            </a:r>
            <a:r>
              <a:rPr lang="zh-CN" altLang="en-US" b="1" dirty="0"/>
              <a:t>、</a:t>
            </a:r>
            <a:r>
              <a:rPr lang="en-US" altLang="zh-CN" b="1" dirty="0"/>
              <a:t>BLAS2 </a:t>
            </a:r>
            <a:r>
              <a:rPr lang="zh-CN" altLang="en-US" b="1" dirty="0"/>
              <a:t>和</a:t>
            </a:r>
            <a:r>
              <a:rPr lang="en-US" altLang="zh-CN" b="1" dirty="0"/>
              <a:t>BLS3</a:t>
            </a:r>
            <a:r>
              <a:rPr lang="zh-CN" altLang="en-US" b="1" dirty="0"/>
              <a:t>基础上的，其中</a:t>
            </a:r>
            <a:r>
              <a:rPr lang="en-US" altLang="zh-CN" b="1" dirty="0"/>
              <a:t>BLS2</a:t>
            </a:r>
            <a:r>
              <a:rPr lang="zh-CN" altLang="en-US" b="1" dirty="0"/>
              <a:t>执行矩阵</a:t>
            </a:r>
            <a:r>
              <a:rPr lang="en-US" altLang="zh-CN" b="1" dirty="0"/>
              <a:t>-</a:t>
            </a:r>
            <a:r>
              <a:rPr lang="zh-CN" altLang="en-US" b="1" dirty="0"/>
              <a:t>向量运算，</a:t>
            </a:r>
            <a:r>
              <a:rPr lang="en-US" altLang="zh-CN" b="1" dirty="0"/>
              <a:t>BLS3</a:t>
            </a:r>
            <a:r>
              <a:rPr lang="zh-CN" altLang="en-US" b="1" dirty="0"/>
              <a:t>执行矩阵</a:t>
            </a:r>
            <a:r>
              <a:rPr lang="en-US" altLang="zh-CN" b="1" dirty="0"/>
              <a:t>-</a:t>
            </a:r>
            <a:r>
              <a:rPr lang="zh-CN" altLang="en-US" b="1" dirty="0"/>
              <a:t>矩阵运算</a:t>
            </a:r>
            <a:r>
              <a:rPr lang="zh-CN" altLang="en-US" dirty="0"/>
              <a:t> </a:t>
            </a:r>
            <a:endParaRPr lang="zh-CN" altLang="en-US" dirty="0"/>
          </a:p>
          <a:p>
            <a:r>
              <a:rPr lang="en-US" altLang="zh-CN" dirty="0" err="1"/>
              <a:t>ScaLAPACK</a:t>
            </a:r>
            <a:r>
              <a:rPr lang="en-US" altLang="zh-CN" dirty="0"/>
              <a:t>:</a:t>
            </a:r>
            <a:endParaRPr lang="en-US" altLang="zh-CN" dirty="0"/>
          </a:p>
          <a:p>
            <a:pPr lvl="1"/>
            <a:r>
              <a:rPr lang="en-US" altLang="zh-CN" b="1" dirty="0"/>
              <a:t>LAPACK </a:t>
            </a:r>
            <a:r>
              <a:rPr lang="zh-CN" altLang="en-US" b="1" dirty="0"/>
              <a:t>的增强版，主要</a:t>
            </a:r>
            <a:r>
              <a:rPr lang="zh-CN" altLang="en-US" b="1" dirty="0" smtClean="0"/>
              <a:t>为可扩展的</a:t>
            </a:r>
            <a:r>
              <a:rPr lang="zh-CN" altLang="en-US" b="1" dirty="0"/>
              <a:t>、分布存储的并行计算机而设计</a:t>
            </a:r>
            <a:endParaRPr lang="zh-CN" altLang="en-US" b="1" dirty="0"/>
          </a:p>
          <a:p>
            <a:pPr lvl="1"/>
            <a:r>
              <a:rPr lang="en-US" altLang="zh-CN" b="1" dirty="0" err="1"/>
              <a:t>ScaLAPACK</a:t>
            </a:r>
            <a:r>
              <a:rPr lang="zh-CN" altLang="en-US" b="1" dirty="0"/>
              <a:t>支持稠密和带状矩阵上各类操作，诸如乘法、转置和分解等。</a:t>
            </a:r>
            <a:endParaRPr lang="zh-CN" altLang="en-US" b="1" dirty="0"/>
          </a:p>
          <a:p>
            <a:pPr lvl="1"/>
            <a:r>
              <a:rPr lang="zh-CN" altLang="en-US" b="1" dirty="0"/>
              <a:t>在国际上，</a:t>
            </a:r>
            <a:r>
              <a:rPr lang="en-US" altLang="zh-CN" b="1" dirty="0" err="1"/>
              <a:t>ScaLAPACK</a:t>
            </a:r>
            <a:r>
              <a:rPr lang="zh-CN" altLang="en-US" b="1" dirty="0"/>
              <a:t>例程可以加入多个并行算法，并且可根据数据分布、问题规模和机器大小选择这些算法，然而用户却不必关心这些细节</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normAutofit fontScale="90000"/>
          </a:bodyPr>
          <a:lstStyle/>
          <a:p>
            <a:r>
              <a:rPr kumimoji="0" lang="zh-CN" altLang="en-US" dirty="0" smtClean="0"/>
              <a:t>性能分析</a:t>
            </a:r>
            <a:endParaRPr kumimoji="0" lang="zh-CN" altLang="en-US" dirty="0" smtClean="0"/>
          </a:p>
        </p:txBody>
      </p:sp>
      <p:sp>
        <p:nvSpPr>
          <p:cNvPr id="10242" name="内容占位符 2"/>
          <p:cNvSpPr>
            <a:spLocks noGrp="1"/>
          </p:cNvSpPr>
          <p:nvPr>
            <p:ph idx="1"/>
          </p:nvPr>
        </p:nvSpPr>
        <p:spPr>
          <a:xfrm>
            <a:off x="1242060" y="2428875"/>
            <a:ext cx="6847205" cy="2367280"/>
          </a:xfrm>
        </p:spPr>
        <p:txBody>
          <a:bodyPr>
            <a:noAutofit/>
          </a:bodyPr>
          <a:lstStyle/>
          <a:p>
            <a:pPr marL="830580">
              <a:lnSpc>
                <a:spcPct val="150000"/>
              </a:lnSpc>
            </a:pPr>
            <a:r>
              <a:rPr lang="zh-CN" altLang="en-US" sz="2800" b="1" dirty="0" smtClean="0"/>
              <a:t>进行负载平衡减少同步点的等待时间</a:t>
            </a:r>
            <a:endParaRPr lang="zh-CN" altLang="en-US" sz="2800" b="1" dirty="0" smtClean="0"/>
          </a:p>
          <a:p>
            <a:pPr marL="830580">
              <a:lnSpc>
                <a:spcPct val="150000"/>
              </a:lnSpc>
            </a:pPr>
            <a:r>
              <a:rPr lang="zh-CN" altLang="en-US" sz="2800" b="1" dirty="0" smtClean="0"/>
              <a:t>减少通信时间</a:t>
            </a:r>
            <a:endParaRPr lang="zh-CN" altLang="en-US" sz="2800" b="1" dirty="0" smtClean="0"/>
          </a:p>
          <a:p>
            <a:pPr marL="830580">
              <a:lnSpc>
                <a:spcPct val="150000"/>
              </a:lnSpc>
            </a:pPr>
            <a:r>
              <a:rPr lang="zh-CN" altLang="en-US" sz="2800" b="1" dirty="0" smtClean="0"/>
              <a:t>减少额外开销</a:t>
            </a:r>
            <a:endParaRPr lang="zh-CN" altLang="en-US" sz="2800" b="1"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6631328-E9FB-4049-A7A2-29C75A6A71DA}" type="slidenum">
              <a:rPr lang="en-US" altLang="zh-CN"/>
            </a:fld>
            <a:endParaRPr lang="en-US" altLang="zh-CN"/>
          </a:p>
        </p:txBody>
      </p:sp>
      <p:sp>
        <p:nvSpPr>
          <p:cNvPr id="2596866" name="Rectangle 2"/>
          <p:cNvSpPr>
            <a:spLocks noGrp="1" noChangeArrowheads="1"/>
          </p:cNvSpPr>
          <p:nvPr>
            <p:ph type="title"/>
          </p:nvPr>
        </p:nvSpPr>
        <p:spPr>
          <a:xfrm>
            <a:off x="2387600" y="622300"/>
            <a:ext cx="4635500" cy="368300"/>
          </a:xfrm>
        </p:spPr>
        <p:txBody>
          <a:bodyPr>
            <a:normAutofit fontScale="90000"/>
          </a:bodyPr>
          <a:lstStyle/>
          <a:p>
            <a:r>
              <a:rPr lang="en-US" altLang="zh-CN"/>
              <a:t>SPEC</a:t>
            </a:r>
            <a:r>
              <a:rPr lang="zh-CN" altLang="en-US"/>
              <a:t>测试程序 </a:t>
            </a:r>
            <a:endParaRPr lang="zh-CN" altLang="en-US"/>
          </a:p>
        </p:txBody>
      </p:sp>
      <p:sp>
        <p:nvSpPr>
          <p:cNvPr id="2596867" name="Rectangle 3"/>
          <p:cNvSpPr>
            <a:spLocks noGrp="1" noChangeArrowheads="1"/>
          </p:cNvSpPr>
          <p:nvPr>
            <p:ph type="body" idx="1"/>
          </p:nvPr>
        </p:nvSpPr>
        <p:spPr>
          <a:xfrm>
            <a:off x="428596" y="1142984"/>
            <a:ext cx="8501122" cy="4786330"/>
          </a:xfrm>
        </p:spPr>
        <p:txBody>
          <a:bodyPr>
            <a:normAutofit fontScale="92500" lnSpcReduction="20000"/>
          </a:bodyPr>
          <a:lstStyle/>
          <a:p>
            <a:r>
              <a:rPr lang="en-US" altLang="zh-CN" dirty="0" smtClean="0"/>
              <a:t>Standard Performance Evaluation Cooperation </a:t>
            </a:r>
            <a:r>
              <a:rPr lang="en-US" altLang="zh-CN" sz="2200" dirty="0" smtClean="0"/>
              <a:t>(</a:t>
            </a:r>
            <a:r>
              <a:rPr lang="en-US" sz="2200" b="1" dirty="0" smtClean="0"/>
              <a:t>SPEC)</a:t>
            </a:r>
            <a:r>
              <a:rPr lang="en-US" sz="2200" dirty="0" smtClean="0"/>
              <a:t> is a non-profit corporation formed to establish, maintain and endorse a standardized set of relevant benchmarks that can be applied to the newest generation of high-performance computers.</a:t>
            </a:r>
            <a:endParaRPr lang="en-US" sz="2200" dirty="0" smtClean="0"/>
          </a:p>
          <a:p>
            <a:endParaRPr lang="en-US" sz="2200" dirty="0" smtClean="0"/>
          </a:p>
          <a:p>
            <a:r>
              <a:rPr lang="en-US" sz="2400" b="1" dirty="0" smtClean="0"/>
              <a:t>CPU</a:t>
            </a:r>
            <a:endParaRPr lang="en-US" sz="2400" b="1" dirty="0" smtClean="0"/>
          </a:p>
          <a:p>
            <a:pPr lvl="1"/>
            <a:r>
              <a:rPr lang="en-US" sz="2000" b="1" dirty="0" smtClean="0"/>
              <a:t>SPEC CPU2006: </a:t>
            </a:r>
            <a:r>
              <a:rPr lang="en-US" sz="2000" dirty="0" smtClean="0"/>
              <a:t> provide performance measurements that can be used to compare compute-intensive workloads on different computer systems, SPEC CPU2006 contains two benchmark suites: CINT2006 for measuring and comparing compute-intensive integer performance, and CFP2006 for measuring and comparing compute-intensive floating point performance.</a:t>
            </a:r>
            <a:endParaRPr lang="en-US" sz="2000" dirty="0" smtClean="0"/>
          </a:p>
          <a:p>
            <a:pPr lvl="1"/>
            <a:r>
              <a:rPr lang="en-US" sz="2000" b="1" dirty="0" smtClean="0"/>
              <a:t>SPEC CPUv6: </a:t>
            </a:r>
            <a:r>
              <a:rPr lang="en-US" sz="2000" dirty="0" smtClean="0"/>
              <a:t>The CPU Search Program seeks to encourage those outside of SPEC to assist us in locating applications that could be used in the next CPU-intensive benchmark suite, currently designated as SPEC CPUv6.</a:t>
            </a:r>
            <a:endParaRPr lang="en-US" sz="2000" dirty="0" smtClean="0"/>
          </a:p>
          <a:p>
            <a:pPr lvl="1"/>
            <a:r>
              <a:rPr lang="en-US" sz="2100" b="1" dirty="0" smtClean="0"/>
              <a:t>SPEC</a:t>
            </a:r>
            <a:r>
              <a:rPr lang="en-US" sz="2000" b="1" dirty="0" smtClean="0"/>
              <a:t> CPU2000, </a:t>
            </a:r>
            <a:r>
              <a:rPr lang="en-US" sz="2100" b="1" dirty="0" smtClean="0"/>
              <a:t>SPEC</a:t>
            </a:r>
            <a:r>
              <a:rPr lang="en-US" sz="2000" b="1" dirty="0" smtClean="0"/>
              <a:t> CPU95, </a:t>
            </a:r>
            <a:r>
              <a:rPr lang="en-US" sz="2100" b="1" dirty="0" smtClean="0"/>
              <a:t>SPEC</a:t>
            </a:r>
            <a:r>
              <a:rPr lang="en-US" sz="2000" b="1" dirty="0" smtClean="0"/>
              <a:t> CPU92 (Retired) </a:t>
            </a:r>
            <a:br>
              <a:rPr lang="en-US" sz="2000" dirty="0" smtClean="0"/>
            </a:br>
            <a:br>
              <a:rPr lang="en-US" sz="2000" dirty="0" smtClean="0"/>
            </a:br>
            <a:br>
              <a:rPr lang="en-US" sz="2000" dirty="0" smtClean="0"/>
            </a:br>
            <a:endParaRPr lang="en-US" sz="1800" dirty="0" smtClean="0"/>
          </a:p>
          <a:p>
            <a:endParaRPr lang="en-US" altLang="zh-CN" sz="2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6631328-E9FB-4049-A7A2-29C75A6A71DA}" type="slidenum">
              <a:rPr lang="en-US" altLang="zh-CN"/>
            </a:fld>
            <a:endParaRPr lang="en-US" altLang="zh-CN"/>
          </a:p>
        </p:txBody>
      </p:sp>
      <p:sp>
        <p:nvSpPr>
          <p:cNvPr id="2596866" name="Rectangle 2"/>
          <p:cNvSpPr>
            <a:spLocks noGrp="1" noChangeArrowheads="1"/>
          </p:cNvSpPr>
          <p:nvPr>
            <p:ph type="title"/>
          </p:nvPr>
        </p:nvSpPr>
        <p:spPr>
          <a:xfrm>
            <a:off x="2387600" y="622300"/>
            <a:ext cx="4635500" cy="368300"/>
          </a:xfrm>
        </p:spPr>
        <p:txBody>
          <a:bodyPr>
            <a:normAutofit fontScale="90000"/>
          </a:bodyPr>
          <a:lstStyle/>
          <a:p>
            <a:r>
              <a:rPr lang="en-US" altLang="zh-CN"/>
              <a:t>SPEC</a:t>
            </a:r>
            <a:r>
              <a:rPr lang="zh-CN" altLang="en-US"/>
              <a:t>测试程序 </a:t>
            </a:r>
            <a:endParaRPr lang="zh-CN" altLang="en-US"/>
          </a:p>
        </p:txBody>
      </p:sp>
      <p:sp>
        <p:nvSpPr>
          <p:cNvPr id="2596867" name="Rectangle 3"/>
          <p:cNvSpPr>
            <a:spLocks noGrp="1" noChangeArrowheads="1"/>
          </p:cNvSpPr>
          <p:nvPr>
            <p:ph type="body" idx="1"/>
          </p:nvPr>
        </p:nvSpPr>
        <p:spPr>
          <a:xfrm>
            <a:off x="428596" y="1142984"/>
            <a:ext cx="8501122" cy="4786330"/>
          </a:xfrm>
        </p:spPr>
        <p:txBody>
          <a:bodyPr>
            <a:normAutofit fontScale="62500" lnSpcReduction="20000"/>
          </a:bodyPr>
          <a:lstStyle/>
          <a:p>
            <a:r>
              <a:rPr lang="en-US" b="1" dirty="0" smtClean="0"/>
              <a:t>High Performance Computing, </a:t>
            </a:r>
            <a:r>
              <a:rPr lang="en-US" b="1" dirty="0" err="1" smtClean="0"/>
              <a:t>OpenMP</a:t>
            </a:r>
            <a:r>
              <a:rPr lang="en-US" b="1" dirty="0" smtClean="0"/>
              <a:t>, MPI, </a:t>
            </a:r>
            <a:r>
              <a:rPr lang="en-US" b="1" dirty="0" err="1" smtClean="0"/>
              <a:t>OpenACC</a:t>
            </a:r>
            <a:r>
              <a:rPr lang="en-US" b="1" dirty="0" smtClean="0"/>
              <a:t>, </a:t>
            </a:r>
            <a:r>
              <a:rPr lang="en-US" b="1" dirty="0" err="1" smtClean="0"/>
              <a:t>OpenCL</a:t>
            </a:r>
            <a:endParaRPr lang="en-US" dirty="0" smtClean="0"/>
          </a:p>
          <a:p>
            <a:pPr lvl="1" algn="just">
              <a:buNone/>
            </a:pPr>
            <a:r>
              <a:rPr lang="en-US" b="1" dirty="0" smtClean="0">
                <a:solidFill>
                  <a:schemeClr val="tx1"/>
                </a:solidFill>
              </a:rPr>
              <a:t>SPEC ACCEL: </a:t>
            </a:r>
            <a:r>
              <a:rPr lang="en-US" dirty="0" smtClean="0">
                <a:solidFill>
                  <a:schemeClr val="tx1"/>
                </a:solidFill>
              </a:rPr>
              <a:t>tests performance with a suite of computationally intensive parallel applications running under the </a:t>
            </a:r>
            <a:r>
              <a:rPr lang="en-US" dirty="0" err="1" smtClean="0">
                <a:solidFill>
                  <a:schemeClr val="tx1"/>
                </a:solidFill>
              </a:rPr>
              <a:t>OpenCL</a:t>
            </a:r>
            <a:r>
              <a:rPr lang="en-US" dirty="0" smtClean="0">
                <a:solidFill>
                  <a:schemeClr val="tx1"/>
                </a:solidFill>
              </a:rPr>
              <a:t> and </a:t>
            </a:r>
            <a:r>
              <a:rPr lang="en-US" dirty="0" err="1" smtClean="0">
                <a:solidFill>
                  <a:schemeClr val="tx1"/>
                </a:solidFill>
              </a:rPr>
              <a:t>OpenACC</a:t>
            </a:r>
            <a:r>
              <a:rPr lang="en-US" dirty="0" smtClean="0">
                <a:solidFill>
                  <a:schemeClr val="tx1"/>
                </a:solidFill>
              </a:rPr>
              <a:t> APIs. The suite exercises the performance of the accelerator, host CPU, memory transfer between host and accelerator, support libraries and drivers, and compilers.</a:t>
            </a:r>
            <a:endParaRPr lang="en-US" dirty="0" smtClean="0">
              <a:solidFill>
                <a:schemeClr val="tx1"/>
              </a:solidFill>
            </a:endParaRPr>
          </a:p>
          <a:p>
            <a:pPr lvl="1">
              <a:buNone/>
            </a:pPr>
            <a:r>
              <a:rPr lang="en-US" b="1" dirty="0" smtClean="0">
                <a:solidFill>
                  <a:schemeClr val="tx1"/>
                </a:solidFill>
              </a:rPr>
              <a:t>MPI2007:</a:t>
            </a:r>
            <a:r>
              <a:rPr lang="en-US" dirty="0" smtClean="0">
                <a:solidFill>
                  <a:schemeClr val="tx1"/>
                </a:solidFill>
              </a:rPr>
              <a:t> SPEC's benchmark suite for evaluating MPI-parallel, floating point, compute intensive performance across a wide range of cluster and SMP hardware. The suite consists of the </a:t>
            </a:r>
            <a:r>
              <a:rPr lang="en-US" dirty="0" err="1" smtClean="0">
                <a:solidFill>
                  <a:schemeClr val="tx1"/>
                </a:solidFill>
              </a:rPr>
              <a:t>intial</a:t>
            </a:r>
            <a:r>
              <a:rPr lang="en-US" dirty="0" smtClean="0">
                <a:solidFill>
                  <a:schemeClr val="tx1"/>
                </a:solidFill>
              </a:rPr>
              <a:t> MPIM2007 suite and MPIL2007, which contains larger working sets and longer run times than MPIM2007 </a:t>
            </a:r>
            <a:endParaRPr lang="en-US" dirty="0" smtClean="0">
              <a:solidFill>
                <a:schemeClr val="tx1"/>
              </a:solidFill>
            </a:endParaRPr>
          </a:p>
          <a:p>
            <a:pPr lvl="1">
              <a:buNone/>
            </a:pPr>
            <a:r>
              <a:rPr lang="en-US" b="1" dirty="0" smtClean="0">
                <a:solidFill>
                  <a:schemeClr val="tx1"/>
                </a:solidFill>
              </a:rPr>
              <a:t>SPEC OMP2012: </a:t>
            </a:r>
            <a:r>
              <a:rPr lang="en-US" dirty="0" smtClean="0">
                <a:solidFill>
                  <a:schemeClr val="tx1"/>
                </a:solidFill>
              </a:rPr>
              <a:t>designed for measuring performance using applications based on the </a:t>
            </a:r>
            <a:r>
              <a:rPr lang="en-US" dirty="0" err="1" smtClean="0">
                <a:solidFill>
                  <a:schemeClr val="tx1"/>
                </a:solidFill>
              </a:rPr>
              <a:t>OpenMP</a:t>
            </a:r>
            <a:r>
              <a:rPr lang="en-US" dirty="0" smtClean="0">
                <a:solidFill>
                  <a:schemeClr val="tx1"/>
                </a:solidFill>
              </a:rPr>
              <a:t> 3.1 standard for shared-memory parallel processing. OMP2012 also includes an optional metric for measuring energy consumption.</a:t>
            </a:r>
            <a:endParaRPr lang="en-US" dirty="0" smtClean="0">
              <a:solidFill>
                <a:schemeClr val="tx1"/>
              </a:solidFill>
            </a:endParaRPr>
          </a:p>
          <a:p>
            <a:pPr lvl="1">
              <a:buNone/>
            </a:pPr>
            <a:r>
              <a:rPr lang="en-US" b="1" dirty="0" smtClean="0"/>
              <a:t>SPEC OMP2001, SPEC HPC2002, SPEC HPC96 (Retired)</a:t>
            </a:r>
            <a:endParaRPr lang="en-US" b="1" dirty="0" smtClean="0"/>
          </a:p>
          <a:p>
            <a:r>
              <a:rPr lang="en-US" b="1" dirty="0" smtClean="0"/>
              <a:t>Solution File Server (SFS)</a:t>
            </a:r>
            <a:endParaRPr lang="en-US" dirty="0" smtClean="0"/>
          </a:p>
          <a:p>
            <a:pPr lvl="1"/>
            <a:r>
              <a:rPr lang="en-US" b="1" dirty="0" smtClean="0">
                <a:solidFill>
                  <a:schemeClr val="tx1"/>
                </a:solidFill>
              </a:rPr>
              <a:t>SPEC SFS2014: </a:t>
            </a:r>
            <a:r>
              <a:rPr lang="en-US" dirty="0" smtClean="0">
                <a:solidFill>
                  <a:schemeClr val="tx1"/>
                </a:solidFill>
              </a:rPr>
              <a:t>SPEC's benchmark suite designed to evaluate performance using file server throughput and response time. </a:t>
            </a:r>
            <a:endParaRPr lang="en-US" dirty="0" smtClean="0">
              <a:solidFill>
                <a:schemeClr val="tx1"/>
              </a:solidFill>
            </a:endParaRPr>
          </a:p>
          <a:p>
            <a:pPr lvl="1"/>
            <a:r>
              <a:rPr lang="en-US" b="1" dirty="0" smtClean="0">
                <a:solidFill>
                  <a:schemeClr val="tx1"/>
                </a:solidFill>
              </a:rPr>
              <a:t>SPECsfs2008: </a:t>
            </a:r>
            <a:r>
              <a:rPr lang="en-US" dirty="0" smtClean="0">
                <a:solidFill>
                  <a:schemeClr val="tx1"/>
                </a:solidFill>
              </a:rPr>
              <a:t>SPEC's benchmark designed to evaluate the speed and request-handling capabilities of file servers utilizing the NFSv3 and CIFS protocols. </a:t>
            </a:r>
            <a:endParaRPr lang="en-US" dirty="0" smtClean="0">
              <a:solidFill>
                <a:schemeClr val="tx1"/>
              </a:solidFill>
            </a:endParaRPr>
          </a:p>
          <a:p>
            <a:pPr lvl="1"/>
            <a:r>
              <a:rPr lang="en-US" b="1" dirty="0" smtClean="0">
                <a:solidFill>
                  <a:schemeClr val="tx1"/>
                </a:solidFill>
              </a:rPr>
              <a:t>SPEC SFS97_R1 (3.0), SPEC SFS97 (2.0), SPEC SFS93 (LADDIS) (Retired)</a:t>
            </a:r>
            <a:endParaRPr lang="en-US" altLang="zh-CN" sz="1800"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6631328-E9FB-4049-A7A2-29C75A6A71DA}" type="slidenum">
              <a:rPr lang="en-US" altLang="zh-CN"/>
            </a:fld>
            <a:endParaRPr lang="en-US" altLang="zh-CN"/>
          </a:p>
        </p:txBody>
      </p:sp>
      <p:sp>
        <p:nvSpPr>
          <p:cNvPr id="2596866" name="Rectangle 2"/>
          <p:cNvSpPr>
            <a:spLocks noGrp="1" noChangeArrowheads="1"/>
          </p:cNvSpPr>
          <p:nvPr>
            <p:ph type="title"/>
          </p:nvPr>
        </p:nvSpPr>
        <p:spPr>
          <a:xfrm>
            <a:off x="2387600" y="622300"/>
            <a:ext cx="4635500" cy="368300"/>
          </a:xfrm>
        </p:spPr>
        <p:txBody>
          <a:bodyPr>
            <a:normAutofit fontScale="90000"/>
          </a:bodyPr>
          <a:lstStyle/>
          <a:p>
            <a:r>
              <a:rPr lang="en-US" altLang="zh-CN"/>
              <a:t>SPEC</a:t>
            </a:r>
            <a:r>
              <a:rPr lang="zh-CN" altLang="en-US"/>
              <a:t>测试程序 </a:t>
            </a:r>
            <a:endParaRPr lang="zh-CN" altLang="en-US"/>
          </a:p>
        </p:txBody>
      </p:sp>
      <p:sp>
        <p:nvSpPr>
          <p:cNvPr id="2596867" name="Rectangle 3"/>
          <p:cNvSpPr>
            <a:spLocks noGrp="1" noChangeArrowheads="1"/>
          </p:cNvSpPr>
          <p:nvPr>
            <p:ph type="body" idx="1"/>
          </p:nvPr>
        </p:nvSpPr>
        <p:spPr>
          <a:xfrm>
            <a:off x="428596" y="1142984"/>
            <a:ext cx="8501122" cy="4786330"/>
          </a:xfrm>
        </p:spPr>
        <p:txBody>
          <a:bodyPr>
            <a:normAutofit fontScale="55000" lnSpcReduction="20000"/>
          </a:bodyPr>
          <a:lstStyle/>
          <a:p>
            <a:r>
              <a:rPr lang="en-US" b="1" dirty="0" smtClean="0"/>
              <a:t>Power</a:t>
            </a:r>
            <a:endParaRPr lang="en-US" dirty="0" smtClean="0"/>
          </a:p>
          <a:p>
            <a:pPr lvl="1"/>
            <a:r>
              <a:rPr lang="en-US" b="1" dirty="0" smtClean="0"/>
              <a:t>SPECpower_ssj2008</a:t>
            </a:r>
            <a:r>
              <a:rPr lang="en-US" dirty="0" smtClean="0"/>
              <a:t>: the first industry-standard SPEC benchmark that evaluates the power and performance characteristics of volume server class computers. </a:t>
            </a:r>
            <a:endParaRPr lang="en-US" dirty="0" smtClean="0"/>
          </a:p>
          <a:p>
            <a:pPr lvl="1"/>
            <a:r>
              <a:rPr lang="en-US" b="1" dirty="0" smtClean="0"/>
              <a:t>Server Efficiency Rating Tool (SERT): </a:t>
            </a:r>
            <a:r>
              <a:rPr lang="en-US" dirty="0" smtClean="0"/>
              <a:t>It is intended to measure server energy efficiency. Designed to be simple to configure and use via a comprehensive graphical user interface, the SERT uses a set of synthetic </a:t>
            </a:r>
            <a:r>
              <a:rPr lang="en-US" dirty="0" err="1" smtClean="0"/>
              <a:t>worklets</a:t>
            </a:r>
            <a:r>
              <a:rPr lang="en-US" dirty="0" smtClean="0"/>
              <a:t> to test discrete system components such as memory and storage, providing detailed power consumption data at different load levels. </a:t>
            </a:r>
            <a:endParaRPr lang="en-US" dirty="0" smtClean="0"/>
          </a:p>
          <a:p>
            <a:r>
              <a:rPr lang="en-US" b="1" dirty="0" smtClean="0"/>
              <a:t>SOA</a:t>
            </a:r>
            <a:endParaRPr lang="en-US" dirty="0" smtClean="0"/>
          </a:p>
          <a:p>
            <a:pPr lvl="1"/>
            <a:r>
              <a:rPr lang="en-US" b="1" dirty="0" smtClean="0"/>
              <a:t>SOA:  </a:t>
            </a:r>
            <a:r>
              <a:rPr lang="en-US" dirty="0" smtClean="0"/>
              <a:t>SPEC has formed a new subcommittee to develop standard methods of measuring performance for typical middleware, database and hardware deployments of applications based on the Service Oriented Architecture (SOA). </a:t>
            </a:r>
            <a:endParaRPr lang="en-US" dirty="0" smtClean="0"/>
          </a:p>
          <a:p>
            <a:r>
              <a:rPr lang="en-US" b="1" dirty="0" smtClean="0"/>
              <a:t>Virtualization</a:t>
            </a:r>
            <a:endParaRPr lang="en-US" dirty="0" smtClean="0"/>
          </a:p>
          <a:p>
            <a:pPr lvl="1"/>
            <a:r>
              <a:rPr lang="en-US" b="1" dirty="0" smtClean="0"/>
              <a:t>SPECvirt_sc2013: </a:t>
            </a:r>
            <a:r>
              <a:rPr lang="en-US" dirty="0" smtClean="0"/>
              <a:t>SPEC's updated benchmark addressing performance evaluation of datacenter servers used in virtualized server consolidation. SPECvirt_sc2013 measures the end-to-end performance of all system components including the hardware, virtualization platform, and the virtualized guest operating system and application software. The benchmark supports hardware virtualization, operating system virtualization, and hardware partitioning schemes.</a:t>
            </a:r>
            <a:endParaRPr lang="en-US" dirty="0" smtClean="0"/>
          </a:p>
          <a:p>
            <a:r>
              <a:rPr lang="en-US" b="1" dirty="0" smtClean="0"/>
              <a:t>Java Client/Server</a:t>
            </a:r>
            <a:endParaRPr lang="en-US" dirty="0" smtClean="0"/>
          </a:p>
          <a:p>
            <a:r>
              <a:rPr lang="en-US" b="1" dirty="0" smtClean="0"/>
              <a:t>Graphics and Workstation Performance</a:t>
            </a:r>
            <a:endParaRPr lang="en-US" b="1" dirty="0" smtClean="0"/>
          </a:p>
          <a:p>
            <a:r>
              <a:rPr lang="en-US" b="1" dirty="0" smtClean="0"/>
              <a:t>Handheld</a:t>
            </a:r>
            <a:endParaRPr lang="en-US" altLang="zh-CN"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b="1" dirty="0" smtClean="0"/>
              <a:t>SPEC Tools</a:t>
            </a:r>
            <a:endParaRPr lang="en-US" b="1" dirty="0" smtClean="0"/>
          </a:p>
          <a:p>
            <a:pPr lvl="1"/>
            <a:r>
              <a:rPr lang="en-US" b="1" dirty="0" smtClean="0"/>
              <a:t>Server Efficiency Rating Tool (SERT): </a:t>
            </a:r>
            <a:r>
              <a:rPr lang="en-US" dirty="0" smtClean="0"/>
              <a:t>Intended to measure server energy efficiency, initially as part of the second generation of the US Environmental Protection Agency (EPA) ENERGY STAR for Computer Servers program. Designed to be simple to configure and use via a comprehensive graphical user interface, the SERT uses a set of synthetic </a:t>
            </a:r>
            <a:r>
              <a:rPr lang="en-US" dirty="0" err="1" smtClean="0"/>
              <a:t>worklets</a:t>
            </a:r>
            <a:r>
              <a:rPr lang="en-US" dirty="0" smtClean="0"/>
              <a:t> to test discrete system components such as memory and storage, providing detailed power consumption data at different load levels. </a:t>
            </a:r>
            <a:endParaRPr lang="en-US" dirty="0" smtClean="0"/>
          </a:p>
          <a:p>
            <a:pPr lvl="1"/>
            <a:r>
              <a:rPr lang="en-US" b="1" dirty="0" smtClean="0"/>
              <a:t>Chauffeur </a:t>
            </a:r>
            <a:r>
              <a:rPr lang="en-US" b="1" dirty="0" err="1" smtClean="0"/>
              <a:t>Worklet</a:t>
            </a:r>
            <a:r>
              <a:rPr lang="en-US" b="1" dirty="0" smtClean="0"/>
              <a:t> Development Kit (WDK): </a:t>
            </a:r>
            <a:r>
              <a:rPr lang="en-US" dirty="0" smtClean="0"/>
              <a:t>Chauffeur was designed to simplify the development of workloads for measuring both performance and energy efficiency. Because Chauffeur contains functions that are common to most workloads, developers of new workloads can focus on the actual business logic of the application, and take advantage of Chauffeur's capabilities for configuration, run-time, data collection, validation, and reporting. </a:t>
            </a:r>
            <a:br>
              <a:rPr lang="en-US" dirty="0" smtClean="0"/>
            </a:br>
            <a:r>
              <a:rPr lang="en-US" b="1" dirty="0" err="1" smtClean="0"/>
              <a:t>PTDaemon</a:t>
            </a:r>
            <a:r>
              <a:rPr lang="en-US" b="1" dirty="0" smtClean="0"/>
              <a:t>: </a:t>
            </a:r>
            <a:r>
              <a:rPr lang="en-US" dirty="0" smtClean="0"/>
              <a:t>used to control power analyzers in benchmarks which contain a power measurement component. </a:t>
            </a:r>
            <a:endParaRPr 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785786" y="500042"/>
            <a:ext cx="6515100" cy="609600"/>
          </a:xfrm>
        </p:spPr>
        <p:txBody>
          <a:bodyPr>
            <a:normAutofit fontScale="90000"/>
          </a:bodyPr>
          <a:lstStyle/>
          <a:p>
            <a:r>
              <a:rPr lang="en-US" altLang="zh-CN" dirty="0"/>
              <a:t>CPU</a:t>
            </a:r>
            <a:r>
              <a:rPr lang="zh-CN" altLang="en-US" dirty="0" smtClean="0"/>
              <a:t>的基本</a:t>
            </a:r>
            <a:r>
              <a:rPr lang="zh-CN" altLang="en-US" dirty="0"/>
              <a:t>性能指标</a:t>
            </a:r>
            <a:endParaRPr lang="zh-CN" altLang="en-US" dirty="0"/>
          </a:p>
        </p:txBody>
      </p:sp>
      <p:sp>
        <p:nvSpPr>
          <p:cNvPr id="547843" name="Rectangle 3"/>
          <p:cNvSpPr>
            <a:spLocks noGrp="1" noChangeArrowheads="1"/>
          </p:cNvSpPr>
          <p:nvPr>
            <p:ph type="body" idx="1"/>
          </p:nvPr>
        </p:nvSpPr>
        <p:spPr>
          <a:xfrm>
            <a:off x="428596" y="1643050"/>
            <a:ext cx="8105804" cy="4357718"/>
          </a:xfrm>
        </p:spPr>
        <p:txBody>
          <a:bodyPr>
            <a:normAutofit lnSpcReduction="10000"/>
          </a:bodyPr>
          <a:lstStyle/>
          <a:p>
            <a:pPr>
              <a:lnSpc>
                <a:spcPct val="90000"/>
              </a:lnSpc>
            </a:pPr>
            <a:r>
              <a:rPr lang="zh-CN" altLang="en-US" dirty="0"/>
              <a:t>工作负载</a:t>
            </a:r>
            <a:endParaRPr lang="zh-CN" altLang="en-US" dirty="0"/>
          </a:p>
          <a:p>
            <a:pPr lvl="1">
              <a:lnSpc>
                <a:spcPct val="90000"/>
              </a:lnSpc>
            </a:pPr>
            <a:r>
              <a:rPr lang="zh-CN" altLang="en-US" dirty="0"/>
              <a:t>执行时间 </a:t>
            </a:r>
            <a:endParaRPr lang="zh-CN" altLang="en-US" dirty="0"/>
          </a:p>
          <a:p>
            <a:pPr lvl="1">
              <a:lnSpc>
                <a:spcPct val="90000"/>
              </a:lnSpc>
            </a:pPr>
            <a:r>
              <a:rPr lang="zh-CN" altLang="en-US" dirty="0"/>
              <a:t>浮点运算数 </a:t>
            </a:r>
            <a:endParaRPr lang="zh-CN" altLang="en-US" dirty="0"/>
          </a:p>
          <a:p>
            <a:pPr lvl="1">
              <a:lnSpc>
                <a:spcPct val="90000"/>
              </a:lnSpc>
            </a:pPr>
            <a:r>
              <a:rPr lang="zh-CN" altLang="en-US" dirty="0"/>
              <a:t>指令数目 </a:t>
            </a:r>
            <a:endParaRPr lang="zh-CN" altLang="en-US" dirty="0"/>
          </a:p>
          <a:p>
            <a:pPr>
              <a:lnSpc>
                <a:spcPct val="90000"/>
              </a:lnSpc>
            </a:pPr>
            <a:r>
              <a:rPr lang="zh-CN" altLang="en-US" dirty="0"/>
              <a:t>并行</a:t>
            </a:r>
            <a:r>
              <a:rPr lang="zh-CN" altLang="en-US" dirty="0" smtClean="0"/>
              <a:t>执行时间</a:t>
            </a:r>
            <a:r>
              <a:rPr lang="zh-CN" altLang="en-US" sz="2400" dirty="0" smtClean="0"/>
              <a:t>：</a:t>
            </a:r>
            <a:r>
              <a:rPr lang="en-US" altLang="zh-CN" sz="1900" dirty="0" smtClean="0"/>
              <a:t>T </a:t>
            </a:r>
            <a:r>
              <a:rPr lang="en-US" altLang="zh-CN" sz="1900" baseline="-25000" dirty="0"/>
              <a:t>n</a:t>
            </a:r>
            <a:r>
              <a:rPr lang="en-US" altLang="zh-CN" sz="1900" dirty="0"/>
              <a:t> = T</a:t>
            </a:r>
            <a:r>
              <a:rPr lang="en-US" altLang="zh-CN" sz="1900" baseline="-25000" dirty="0"/>
              <a:t> </a:t>
            </a:r>
            <a:r>
              <a:rPr lang="en-US" altLang="zh-CN" sz="1900" baseline="-25000" dirty="0" err="1"/>
              <a:t>comput</a:t>
            </a:r>
            <a:r>
              <a:rPr lang="en-US" altLang="zh-CN" sz="1900" dirty="0"/>
              <a:t> + T</a:t>
            </a:r>
            <a:r>
              <a:rPr lang="en-US" altLang="zh-CN" sz="1900" baseline="-25000" dirty="0"/>
              <a:t> </a:t>
            </a:r>
            <a:r>
              <a:rPr lang="en-US" altLang="zh-CN" sz="1900" baseline="-25000" dirty="0" err="1"/>
              <a:t>paro</a:t>
            </a:r>
            <a:r>
              <a:rPr lang="en-US" altLang="zh-CN" sz="1900" dirty="0"/>
              <a:t>+ T</a:t>
            </a:r>
            <a:r>
              <a:rPr lang="en-US" altLang="zh-CN" sz="1900" baseline="-25000" dirty="0"/>
              <a:t> </a:t>
            </a:r>
            <a:r>
              <a:rPr lang="en-US" altLang="zh-CN" sz="1900" baseline="-25000" dirty="0" err="1"/>
              <a:t>comm</a:t>
            </a:r>
            <a:r>
              <a:rPr lang="en-US" altLang="zh-CN" sz="1900" baseline="-25000" dirty="0"/>
              <a:t> </a:t>
            </a:r>
            <a:endParaRPr lang="en-US" altLang="zh-CN" sz="1900" baseline="-25000" dirty="0" smtClean="0"/>
          </a:p>
          <a:p>
            <a:pPr lvl="1"/>
            <a:r>
              <a:rPr lang="en-US" altLang="zh-CN" dirty="0"/>
              <a:t>T </a:t>
            </a:r>
            <a:r>
              <a:rPr lang="en-US" altLang="zh-CN" sz="2200" dirty="0" err="1"/>
              <a:t>comput</a:t>
            </a:r>
            <a:r>
              <a:rPr lang="en-US" altLang="zh-CN" dirty="0"/>
              <a:t> </a:t>
            </a:r>
            <a:r>
              <a:rPr lang="zh-CN" altLang="en-US" dirty="0"/>
              <a:t>为</a:t>
            </a:r>
            <a:r>
              <a:rPr lang="zh-CN" altLang="en-US" dirty="0" smtClean="0"/>
              <a:t>计算时间</a:t>
            </a:r>
            <a:endParaRPr lang="en-US" altLang="zh-CN" dirty="0" smtClean="0"/>
          </a:p>
          <a:p>
            <a:pPr lvl="1"/>
            <a:r>
              <a:rPr lang="en-US" altLang="zh-CN" dirty="0" smtClean="0"/>
              <a:t>T </a:t>
            </a:r>
            <a:r>
              <a:rPr lang="en-US" altLang="zh-CN" sz="2600" dirty="0" err="1" smtClean="0"/>
              <a:t>paro</a:t>
            </a:r>
            <a:r>
              <a:rPr lang="en-US" altLang="zh-CN" sz="2600" dirty="0" smtClean="0"/>
              <a:t> </a:t>
            </a:r>
            <a:r>
              <a:rPr lang="zh-CN" altLang="en-US" dirty="0" smtClean="0"/>
              <a:t>为并行开销时间</a:t>
            </a:r>
            <a:r>
              <a:rPr lang="en-US" altLang="zh-CN" sz="1600" dirty="0"/>
              <a:t>(</a:t>
            </a:r>
            <a:r>
              <a:rPr lang="zh-CN" altLang="en-US" sz="1600" dirty="0"/>
              <a:t>进程管理、组操作、进程查询</a:t>
            </a:r>
            <a:r>
              <a:rPr lang="en-US" altLang="zh-CN" sz="1600" dirty="0" smtClean="0"/>
              <a:t>)</a:t>
            </a:r>
            <a:endParaRPr lang="en-US" altLang="zh-CN" dirty="0" smtClean="0"/>
          </a:p>
          <a:p>
            <a:pPr lvl="1"/>
            <a:r>
              <a:rPr lang="en-US" altLang="zh-CN" dirty="0" smtClean="0"/>
              <a:t>T </a:t>
            </a:r>
            <a:r>
              <a:rPr lang="en-US" altLang="zh-CN" sz="2600" dirty="0" err="1"/>
              <a:t>comm</a:t>
            </a:r>
            <a:r>
              <a:rPr lang="zh-CN" altLang="en-US" dirty="0"/>
              <a:t>为相互通信时间 </a:t>
            </a:r>
            <a:r>
              <a:rPr lang="en-US" altLang="zh-CN" sz="1500" dirty="0"/>
              <a:t>(</a:t>
            </a:r>
            <a:r>
              <a:rPr lang="zh-CN" altLang="en-US" sz="1500" dirty="0" smtClean="0"/>
              <a:t>同步</a:t>
            </a:r>
            <a:r>
              <a:rPr lang="zh-CN" altLang="en-US" sz="1500" dirty="0"/>
              <a:t>、通信、</a:t>
            </a:r>
            <a:r>
              <a:rPr lang="zh-CN" altLang="en-US" sz="1500" dirty="0" smtClean="0"/>
              <a:t>聚合</a:t>
            </a:r>
            <a:r>
              <a:rPr lang="en-US" altLang="zh-CN" sz="1500" dirty="0" smtClean="0"/>
              <a:t>)</a:t>
            </a:r>
            <a:endParaRPr lang="zh-CN" altLang="en-US" sz="1500" dirty="0"/>
          </a:p>
          <a:p>
            <a:pPr lvl="1">
              <a:lnSpc>
                <a:spcPct val="90000"/>
              </a:lnSpc>
              <a:buFont typeface="Wingdings" panose="05000000000000000000" pitchFamily="2" charset="2"/>
              <a:buNone/>
            </a:pPr>
            <a:r>
              <a:rPr lang="zh-CN" altLang="en-US" dirty="0" smtClean="0"/>
              <a:t>           </a:t>
            </a:r>
            <a:endParaRPr lang="zh-CN" altLang="en-US" dirty="0"/>
          </a:p>
        </p:txBody>
      </p:sp>
      <p:sp>
        <p:nvSpPr>
          <p:cNvPr id="547844" name="Rectangle 4"/>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57224" y="500042"/>
            <a:ext cx="7239000" cy="533400"/>
          </a:xfrm>
        </p:spPr>
        <p:txBody>
          <a:bodyPr>
            <a:normAutofit fontScale="90000"/>
          </a:bodyPr>
          <a:lstStyle/>
          <a:p>
            <a:r>
              <a:rPr lang="zh-CN" altLang="en-US" dirty="0"/>
              <a:t>存储器性能</a:t>
            </a:r>
            <a:endParaRPr lang="en-US" altLang="zh-CN" dirty="0"/>
          </a:p>
        </p:txBody>
      </p:sp>
      <p:sp>
        <p:nvSpPr>
          <p:cNvPr id="548867" name="Rectangle 3"/>
          <p:cNvSpPr>
            <a:spLocks noGrp="1" noChangeArrowheads="1"/>
          </p:cNvSpPr>
          <p:nvPr>
            <p:ph type="body" idx="1"/>
          </p:nvPr>
        </p:nvSpPr>
        <p:spPr>
          <a:xfrm>
            <a:off x="142844" y="1214422"/>
            <a:ext cx="7848600" cy="1714512"/>
          </a:xfrm>
        </p:spPr>
        <p:txBody>
          <a:bodyPr>
            <a:normAutofit/>
          </a:bodyPr>
          <a:lstStyle/>
          <a:p>
            <a:r>
              <a:rPr lang="zh-CN" altLang="en-US" sz="2600" dirty="0"/>
              <a:t>存储器的层次结构(</a:t>
            </a:r>
            <a:r>
              <a:rPr lang="en-US" altLang="zh-CN" sz="2600" dirty="0"/>
              <a:t>C,L,B</a:t>
            </a:r>
            <a:r>
              <a:rPr lang="en-US" altLang="zh-CN" sz="2600" dirty="0" smtClean="0"/>
              <a:t>)</a:t>
            </a:r>
            <a:endParaRPr lang="en-US" altLang="zh-CN" sz="2600" dirty="0" smtClean="0"/>
          </a:p>
          <a:p>
            <a:pPr lvl="1"/>
            <a:r>
              <a:rPr lang="zh-CN" altLang="en-US" sz="1700" dirty="0" smtClean="0"/>
              <a:t>容量</a:t>
            </a:r>
            <a:r>
              <a:rPr lang="en-US" altLang="zh-CN" sz="1700" dirty="0" smtClean="0"/>
              <a:t>C</a:t>
            </a:r>
            <a:r>
              <a:rPr lang="zh-CN" altLang="en-US" sz="1700" dirty="0" smtClean="0"/>
              <a:t>：表示各层的物理存储器保存数据的能力</a:t>
            </a:r>
            <a:endParaRPr lang="en-US" altLang="zh-CN" sz="1700" dirty="0" smtClean="0"/>
          </a:p>
          <a:p>
            <a:pPr lvl="1"/>
            <a:r>
              <a:rPr lang="zh-CN" altLang="en-US" sz="1700" dirty="0" smtClean="0"/>
              <a:t>延迟</a:t>
            </a:r>
            <a:r>
              <a:rPr lang="en-US" altLang="zh-CN" sz="1700" dirty="0" smtClean="0"/>
              <a:t>L</a:t>
            </a:r>
            <a:r>
              <a:rPr lang="zh-CN" altLang="en-US" sz="1700" dirty="0" smtClean="0"/>
              <a:t>：表示读取各层物理器件中一个字所需时间</a:t>
            </a:r>
            <a:endParaRPr lang="en-US" altLang="zh-CN" sz="1700" dirty="0" smtClean="0"/>
          </a:p>
          <a:p>
            <a:pPr lvl="1"/>
            <a:r>
              <a:rPr lang="zh-CN" altLang="en-US" sz="1700" dirty="0" smtClean="0"/>
              <a:t>带宽</a:t>
            </a:r>
            <a:r>
              <a:rPr lang="en-US" altLang="zh-CN" sz="1700" dirty="0" smtClean="0"/>
              <a:t>B</a:t>
            </a:r>
            <a:r>
              <a:rPr lang="zh-CN" altLang="en-US" sz="1700" dirty="0" smtClean="0"/>
              <a:t>：表示在</a:t>
            </a:r>
            <a:r>
              <a:rPr lang="en-US" altLang="zh-CN" sz="1700" dirty="0" smtClean="0"/>
              <a:t>1</a:t>
            </a:r>
            <a:r>
              <a:rPr lang="zh-CN" altLang="en-US" sz="1700" dirty="0" smtClean="0"/>
              <a:t>秒时间内各层能传输多少个字节</a:t>
            </a:r>
            <a:endParaRPr lang="en-US" altLang="zh-CN" sz="1700" dirty="0"/>
          </a:p>
          <a:p>
            <a:endParaRPr lang="en-US" altLang="zh-CN" dirty="0"/>
          </a:p>
          <a:p>
            <a:endParaRPr lang="en-US" altLang="zh-CN" dirty="0"/>
          </a:p>
          <a:p>
            <a:endParaRPr lang="en-US" altLang="zh-CN" dirty="0"/>
          </a:p>
          <a:p>
            <a:endParaRPr lang="en-US" altLang="zh-CN" dirty="0"/>
          </a:p>
          <a:p>
            <a:endParaRPr lang="en-US" altLang="zh-CN" dirty="0" smtClean="0"/>
          </a:p>
        </p:txBody>
      </p:sp>
      <p:sp>
        <p:nvSpPr>
          <p:cNvPr id="548868" name="Rectangle 4"/>
          <p:cNvSpPr>
            <a:spLocks noChangeArrowheads="1"/>
          </p:cNvSpPr>
          <p:nvPr/>
        </p:nvSpPr>
        <p:spPr bwMode="auto">
          <a:xfrm>
            <a:off x="0" y="2582863"/>
            <a:ext cx="9144000" cy="0"/>
          </a:xfrm>
          <a:prstGeom prst="rect">
            <a:avLst/>
          </a:prstGeom>
          <a:noFill/>
          <a:ln w="12700">
            <a:noFill/>
            <a:miter lim="800000"/>
          </a:ln>
          <a:effectLst/>
        </p:spPr>
        <p:txBody>
          <a:bodyPr wrap="none" anchor="ctr">
            <a:spAutoFit/>
          </a:bodyPr>
          <a:lstStyle/>
          <a:p>
            <a:endParaRPr lang="zh-CN" altLang="en-US"/>
          </a:p>
        </p:txBody>
      </p:sp>
      <p:graphicFrame>
        <p:nvGraphicFramePr>
          <p:cNvPr id="548869" name="Object 5"/>
          <p:cNvGraphicFramePr>
            <a:graphicFrameLocks noChangeAspect="1"/>
          </p:cNvGraphicFramePr>
          <p:nvPr/>
        </p:nvGraphicFramePr>
        <p:xfrm>
          <a:off x="577879" y="2692414"/>
          <a:ext cx="8208963" cy="2808288"/>
        </p:xfrm>
        <a:graphic>
          <a:graphicData uri="http://schemas.openxmlformats.org/presentationml/2006/ole">
            <mc:AlternateContent xmlns:mc="http://schemas.openxmlformats.org/markup-compatibility/2006">
              <mc:Choice xmlns:v="urn:schemas-microsoft-com:vml" Requires="v">
                <p:oleObj spid="_x0000_s1025" name="Visio" r:id="rId1" imgW="36375975" imgH="15430500" progId="Visio.Drawing.11">
                  <p:embed/>
                </p:oleObj>
              </mc:Choice>
              <mc:Fallback>
                <p:oleObj name="Visio" r:id="rId1" imgW="36375975" imgH="15430500" progId="Visio.Drawing.11">
                  <p:embed/>
                  <p:pic>
                    <p:nvPicPr>
                      <p:cNvPr id="0" name="图片 1024"/>
                      <p:cNvPicPr>
                        <a:picLocks noChangeAspect="1"/>
                      </p:cNvPicPr>
                      <p:nvPr/>
                    </p:nvPicPr>
                    <p:blipFill>
                      <a:blip r:embed="rId2"/>
                      <a:stretch>
                        <a:fillRect/>
                      </a:stretch>
                    </p:blipFill>
                    <p:spPr>
                      <a:xfrm>
                        <a:off x="577879" y="2692414"/>
                        <a:ext cx="8208963" cy="280828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928662" y="500042"/>
            <a:ext cx="7239000" cy="609600"/>
          </a:xfrm>
        </p:spPr>
        <p:txBody>
          <a:bodyPr>
            <a:normAutofit fontScale="90000"/>
          </a:bodyPr>
          <a:lstStyle/>
          <a:p>
            <a:r>
              <a:rPr lang="zh-CN" altLang="en-US" dirty="0"/>
              <a:t>并行与通信开销</a:t>
            </a:r>
            <a:endParaRPr lang="en-US" altLang="zh-CN" dirty="0"/>
          </a:p>
        </p:txBody>
      </p:sp>
      <p:sp>
        <p:nvSpPr>
          <p:cNvPr id="549891" name="Rectangle 3"/>
          <p:cNvSpPr>
            <a:spLocks noGrp="1" noChangeArrowheads="1"/>
          </p:cNvSpPr>
          <p:nvPr>
            <p:ph type="body" idx="1"/>
          </p:nvPr>
        </p:nvSpPr>
        <p:spPr>
          <a:xfrm>
            <a:off x="428596" y="1214422"/>
            <a:ext cx="8429684" cy="5214974"/>
          </a:xfrm>
        </p:spPr>
        <p:txBody>
          <a:bodyPr>
            <a:normAutofit fontScale="85000" lnSpcReduction="20000"/>
          </a:bodyPr>
          <a:lstStyle/>
          <a:p>
            <a:pPr>
              <a:lnSpc>
                <a:spcPct val="170000"/>
              </a:lnSpc>
              <a:buFont typeface="Wingdings" panose="05000000000000000000" pitchFamily="2" charset="2"/>
              <a:buChar char="l"/>
            </a:pPr>
            <a:r>
              <a:rPr lang="zh-CN" altLang="en-US" sz="2800" dirty="0"/>
              <a:t>并行和通信开销：相对于计算很大。</a:t>
            </a:r>
            <a:endParaRPr lang="zh-CN" altLang="en-US" sz="2800" dirty="0"/>
          </a:p>
          <a:p>
            <a:pPr>
              <a:lnSpc>
                <a:spcPct val="170000"/>
              </a:lnSpc>
              <a:buNone/>
            </a:pPr>
            <a:r>
              <a:rPr lang="zh-CN" altLang="en-US" sz="2000" dirty="0"/>
              <a:t>     </a:t>
            </a:r>
            <a:r>
              <a:rPr lang="en-US" altLang="zh-CN" sz="2000" dirty="0"/>
              <a:t>PowerPC  (</a:t>
            </a:r>
            <a:r>
              <a:rPr lang="zh-CN" altLang="en-US" sz="2000" dirty="0"/>
              <a:t>每个周期 15</a:t>
            </a:r>
            <a:r>
              <a:rPr lang="en-US" altLang="zh-CN" sz="2000" dirty="0"/>
              <a:t>ns </a:t>
            </a:r>
            <a:r>
              <a:rPr lang="zh-CN" altLang="en-US" sz="2000" dirty="0"/>
              <a:t>，执行4</a:t>
            </a:r>
            <a:r>
              <a:rPr lang="en-US" altLang="zh-CN" sz="2000" dirty="0"/>
              <a:t>flops;</a:t>
            </a:r>
            <a:endParaRPr lang="en-US" altLang="zh-CN" sz="2000" dirty="0"/>
          </a:p>
          <a:p>
            <a:pPr>
              <a:lnSpc>
                <a:spcPct val="170000"/>
              </a:lnSpc>
              <a:buNone/>
            </a:pPr>
            <a:r>
              <a:rPr lang="en-US" altLang="zh-CN" sz="2000" dirty="0"/>
              <a:t>                  </a:t>
            </a:r>
            <a:r>
              <a:rPr lang="zh-CN" altLang="en-US" sz="2000" dirty="0"/>
              <a:t>创建一个进程1.4</a:t>
            </a:r>
            <a:r>
              <a:rPr lang="en-US" altLang="zh-CN" sz="2000" dirty="0"/>
              <a:t>ms </a:t>
            </a:r>
            <a:r>
              <a:rPr lang="zh-CN" altLang="en-US" sz="2000" dirty="0"/>
              <a:t>，可执行372000</a:t>
            </a:r>
            <a:r>
              <a:rPr lang="en-US" altLang="zh-CN" sz="2000" dirty="0"/>
              <a:t>flops)</a:t>
            </a:r>
            <a:endParaRPr lang="en-US" altLang="zh-CN" sz="2000" dirty="0"/>
          </a:p>
          <a:p>
            <a:pPr>
              <a:lnSpc>
                <a:spcPct val="170000"/>
              </a:lnSpc>
              <a:buFont typeface="Wingdings" panose="05000000000000000000" pitchFamily="2" charset="2"/>
              <a:buChar char="l"/>
            </a:pPr>
            <a:r>
              <a:rPr lang="zh-CN" altLang="en-US" sz="2800" dirty="0"/>
              <a:t>开销的测量：乒--乓方法（</a:t>
            </a:r>
            <a:r>
              <a:rPr lang="en-US" altLang="zh-CN" sz="2800" dirty="0"/>
              <a:t>Ping-Pong Scheme）</a:t>
            </a:r>
            <a:r>
              <a:rPr lang="zh-CN" altLang="en-US" sz="2800" dirty="0"/>
              <a:t>节点0发送</a:t>
            </a:r>
            <a:r>
              <a:rPr lang="en-US" altLang="zh-CN" sz="2800" dirty="0"/>
              <a:t>m</a:t>
            </a:r>
            <a:r>
              <a:rPr lang="zh-CN" altLang="en-US" sz="2800" dirty="0"/>
              <a:t>个字节给节点1；节点1从节点0接收</a:t>
            </a:r>
            <a:r>
              <a:rPr lang="en-US" altLang="zh-CN" sz="2800" dirty="0"/>
              <a:t>m</a:t>
            </a:r>
            <a:r>
              <a:rPr lang="zh-CN" altLang="en-US" sz="2800" dirty="0"/>
              <a:t>个字节后，立即将消息发回节点0。总的时间除以2，即可得到点到点通信时间，也就是执行单一发送或接收操作的时间。</a:t>
            </a:r>
            <a:endParaRPr lang="zh-CN" altLang="en-US" sz="2800" dirty="0"/>
          </a:p>
          <a:p>
            <a:pPr>
              <a:lnSpc>
                <a:spcPct val="170000"/>
              </a:lnSpc>
              <a:buFont typeface="Wingdings" panose="05000000000000000000" pitchFamily="2" charset="2"/>
              <a:buChar char="l"/>
            </a:pPr>
            <a:r>
              <a:rPr lang="zh-CN" altLang="en-US" sz="2800" dirty="0"/>
              <a:t>可一般化为热土豆法（</a:t>
            </a:r>
            <a:r>
              <a:rPr lang="en-US" altLang="zh-CN" sz="2800" dirty="0"/>
              <a:t>Hot-Potato），</a:t>
            </a:r>
            <a:r>
              <a:rPr lang="zh-CN" altLang="en-US" sz="2800" dirty="0"/>
              <a:t>也称为救火队法（</a:t>
            </a:r>
            <a:r>
              <a:rPr lang="en-US" altLang="zh-CN" sz="2800" dirty="0"/>
              <a:t>Fire-Brigade)    0——1 —— 2 —— … —— -n-1 —— 0 </a:t>
            </a:r>
            <a:endParaRPr lang="en-US" altLang="zh-CN" sz="2800" dirty="0"/>
          </a:p>
          <a:p>
            <a:pPr>
              <a:lnSpc>
                <a:spcPct val="90000"/>
              </a:lnSpc>
              <a:buNone/>
            </a:pPr>
            <a:endParaRPr lang="en-US" altLang="zh-C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785786" y="500042"/>
            <a:ext cx="7429500" cy="609600"/>
          </a:xfrm>
        </p:spPr>
        <p:txBody>
          <a:bodyPr>
            <a:normAutofit fontScale="90000"/>
          </a:bodyPr>
          <a:lstStyle/>
          <a:p>
            <a:r>
              <a:rPr lang="en-US" altLang="zh-CN" dirty="0"/>
              <a:t>Ping-Pong Scheme</a:t>
            </a:r>
            <a:endParaRPr lang="en-US" altLang="zh-CN" dirty="0"/>
          </a:p>
        </p:txBody>
      </p:sp>
      <p:sp>
        <p:nvSpPr>
          <p:cNvPr id="550915" name="Rectangle 3"/>
          <p:cNvSpPr>
            <a:spLocks noGrp="1" noChangeArrowheads="1"/>
          </p:cNvSpPr>
          <p:nvPr>
            <p:ph type="body" idx="1"/>
          </p:nvPr>
        </p:nvSpPr>
        <p:spPr>
          <a:xfrm>
            <a:off x="685800" y="1447801"/>
            <a:ext cx="7848600" cy="4410091"/>
          </a:xfrm>
          <a:ln>
            <a:solidFill>
              <a:schemeClr val="tx1"/>
            </a:solidFill>
            <a:prstDash val="dash"/>
          </a:ln>
        </p:spPr>
        <p:txBody>
          <a:bodyPr/>
          <a:lstStyle/>
          <a:p>
            <a:pPr>
              <a:buNone/>
            </a:pPr>
            <a:r>
              <a:rPr lang="en-US" altLang="zh-CN" sz="2000" dirty="0"/>
              <a:t>if （my _node _id </a:t>
            </a:r>
            <a:r>
              <a:rPr lang="en-US" altLang="zh-CN" sz="2000" dirty="0" smtClean="0"/>
              <a:t>==</a:t>
            </a:r>
            <a:r>
              <a:rPr lang="en-US" altLang="zh-CN" sz="2000" dirty="0"/>
              <a:t>0）  then /*</a:t>
            </a:r>
            <a:r>
              <a:rPr lang="zh-CN" altLang="en-US" sz="2000" dirty="0"/>
              <a:t>发送者*/</a:t>
            </a:r>
            <a:endParaRPr lang="zh-CN" altLang="en-US" sz="2000" dirty="0"/>
          </a:p>
          <a:p>
            <a:pPr>
              <a:buNone/>
            </a:pPr>
            <a:r>
              <a:rPr lang="zh-CN" altLang="en-US" sz="2000" dirty="0"/>
              <a:t>	</a:t>
            </a:r>
            <a:r>
              <a:rPr lang="en-US" altLang="zh-CN" sz="2000" dirty="0"/>
              <a:t>start _time =second（ ）</a:t>
            </a:r>
            <a:endParaRPr lang="en-US" altLang="zh-CN" sz="2000" dirty="0"/>
          </a:p>
          <a:p>
            <a:pPr>
              <a:buNone/>
            </a:pPr>
            <a:r>
              <a:rPr lang="en-US" altLang="zh-CN" sz="2000" dirty="0"/>
              <a:t>       		send </a:t>
            </a:r>
            <a:r>
              <a:rPr lang="en-US" altLang="zh-CN" sz="2000" dirty="0" smtClean="0"/>
              <a:t>a </a:t>
            </a:r>
            <a:r>
              <a:rPr lang="en-US" altLang="zh-CN" sz="2000" dirty="0"/>
              <a:t>m-byte message to node 1</a:t>
            </a:r>
            <a:endParaRPr lang="en-US" altLang="zh-CN" sz="2000" dirty="0"/>
          </a:p>
          <a:p>
            <a:pPr>
              <a:buNone/>
            </a:pPr>
            <a:r>
              <a:rPr lang="en-US" altLang="zh-CN" sz="2000" dirty="0"/>
              <a:t>       		receive </a:t>
            </a:r>
            <a:r>
              <a:rPr lang="en-US" altLang="zh-CN" sz="2000" dirty="0" smtClean="0"/>
              <a:t>a </a:t>
            </a:r>
            <a:r>
              <a:rPr lang="en-US" altLang="zh-CN" sz="2000" dirty="0"/>
              <a:t>m-byte message from node 1</a:t>
            </a:r>
            <a:endParaRPr lang="en-US" altLang="zh-CN" sz="2000" dirty="0"/>
          </a:p>
          <a:p>
            <a:pPr>
              <a:buNone/>
            </a:pPr>
            <a:r>
              <a:rPr lang="en-US" altLang="zh-CN" sz="2000" dirty="0"/>
              <a:t>	</a:t>
            </a:r>
            <a:r>
              <a:rPr lang="en-US" altLang="zh-CN" sz="2000" dirty="0" err="1"/>
              <a:t>end_time</a:t>
            </a:r>
            <a:r>
              <a:rPr lang="en-US" altLang="zh-CN" sz="2000" dirty="0"/>
              <a:t> = second（ ）</a:t>
            </a:r>
            <a:endParaRPr lang="en-US" altLang="zh-CN" sz="2000" dirty="0"/>
          </a:p>
          <a:p>
            <a:pPr>
              <a:buNone/>
            </a:pPr>
            <a:r>
              <a:rPr lang="en-US" altLang="zh-CN" sz="2000" dirty="0"/>
              <a:t>	</a:t>
            </a:r>
            <a:r>
              <a:rPr lang="en-US" altLang="zh-CN" sz="2000" dirty="0" err="1"/>
              <a:t>total_time</a:t>
            </a:r>
            <a:r>
              <a:rPr lang="en-US" altLang="zh-CN" sz="2000" dirty="0"/>
              <a:t> = </a:t>
            </a:r>
            <a:r>
              <a:rPr lang="en-US" altLang="zh-CN" sz="2000" dirty="0" err="1"/>
              <a:t>end_time</a:t>
            </a:r>
            <a:r>
              <a:rPr lang="en-US" altLang="zh-CN" sz="2000" dirty="0"/>
              <a:t> </a:t>
            </a:r>
            <a:r>
              <a:rPr lang="en-US" altLang="zh-CN" sz="2000" dirty="0">
                <a:latin typeface="Arial" panose="020B0604020202020204"/>
              </a:rPr>
              <a:t>–</a:t>
            </a:r>
            <a:r>
              <a:rPr lang="en-US" altLang="zh-CN" sz="2000" dirty="0"/>
              <a:t> </a:t>
            </a:r>
            <a:r>
              <a:rPr lang="en-US" altLang="zh-CN" sz="2000" dirty="0" err="1"/>
              <a:t>start_time</a:t>
            </a:r>
            <a:endParaRPr lang="en-US" altLang="zh-CN" sz="2000" dirty="0"/>
          </a:p>
          <a:p>
            <a:pPr>
              <a:buNone/>
            </a:pPr>
            <a:r>
              <a:rPr lang="en-US" altLang="zh-CN" sz="2000" dirty="0"/>
              <a:t>      </a:t>
            </a:r>
            <a:r>
              <a:rPr lang="en-US" altLang="zh-CN" sz="2000" dirty="0" err="1"/>
              <a:t>communication_time</a:t>
            </a:r>
            <a:r>
              <a:rPr lang="en-US" altLang="zh-CN" sz="2000" dirty="0"/>
              <a:t>[</a:t>
            </a:r>
            <a:r>
              <a:rPr lang="en-US" altLang="zh-CN" sz="2000" dirty="0" err="1"/>
              <a:t>i</a:t>
            </a:r>
            <a:r>
              <a:rPr lang="en-US" altLang="zh-CN" sz="2000" dirty="0"/>
              <a:t>] = </a:t>
            </a:r>
            <a:r>
              <a:rPr lang="en-US" altLang="zh-CN" sz="2000" dirty="0" err="1"/>
              <a:t>total_time</a:t>
            </a:r>
            <a:r>
              <a:rPr lang="en-US" altLang="zh-CN" sz="2000" dirty="0"/>
              <a:t>/2</a:t>
            </a:r>
            <a:endParaRPr lang="en-US" altLang="zh-CN" sz="2000" dirty="0"/>
          </a:p>
          <a:p>
            <a:pPr>
              <a:buNone/>
            </a:pPr>
            <a:r>
              <a:rPr lang="en-US" altLang="zh-CN" sz="2000" dirty="0"/>
              <a:t>else if （</a:t>
            </a:r>
            <a:r>
              <a:rPr lang="en-US" altLang="zh-CN" sz="2000" dirty="0" err="1"/>
              <a:t>my_node_id</a:t>
            </a:r>
            <a:r>
              <a:rPr lang="en-US" altLang="zh-CN" sz="2000" dirty="0"/>
              <a:t> = 1）  then  /*</a:t>
            </a:r>
            <a:r>
              <a:rPr lang="zh-CN" altLang="en-US" sz="2000" dirty="0"/>
              <a:t>接收者*/</a:t>
            </a:r>
            <a:endParaRPr lang="zh-CN" altLang="en-US" sz="2000" dirty="0"/>
          </a:p>
          <a:p>
            <a:pPr>
              <a:buNone/>
            </a:pPr>
            <a:r>
              <a:rPr lang="zh-CN" altLang="en-US" sz="2000" dirty="0"/>
              <a:t>       </a:t>
            </a:r>
            <a:r>
              <a:rPr lang="en-US" altLang="zh-CN" sz="2000" dirty="0"/>
              <a:t>receive </a:t>
            </a:r>
            <a:r>
              <a:rPr lang="en-US" altLang="zh-CN" sz="2000" dirty="0" smtClean="0"/>
              <a:t>a </a:t>
            </a:r>
            <a:r>
              <a:rPr lang="en-US" altLang="zh-CN" sz="2000" dirty="0"/>
              <a:t>m-byte message from node 0</a:t>
            </a:r>
            <a:endParaRPr lang="en-US" altLang="zh-CN" sz="2000" dirty="0"/>
          </a:p>
          <a:p>
            <a:pPr>
              <a:buNone/>
            </a:pPr>
            <a:r>
              <a:rPr lang="en-US" altLang="zh-CN" sz="2000" dirty="0"/>
              <a:t>       send </a:t>
            </a:r>
            <a:r>
              <a:rPr lang="en-US" altLang="zh-CN" sz="2000" dirty="0" smtClean="0"/>
              <a:t>a </a:t>
            </a:r>
            <a:r>
              <a:rPr lang="en-US" altLang="zh-CN" sz="2000" dirty="0"/>
              <a:t>m-byte message to node 0</a:t>
            </a:r>
            <a:endParaRPr lang="en-US" altLang="zh-CN" sz="2000" dirty="0"/>
          </a:p>
          <a:p>
            <a:pPr>
              <a:buNone/>
            </a:pPr>
            <a:r>
              <a:rPr lang="en-US" altLang="zh-CN" sz="2000" dirty="0" err="1" smtClean="0"/>
              <a:t>endif</a:t>
            </a:r>
            <a:endParaRPr lang="en-US" altLang="zh-C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1142976" y="500042"/>
            <a:ext cx="7239000" cy="660400"/>
          </a:xfrm>
          <a:noFill/>
        </p:spPr>
        <p:txBody>
          <a:bodyPr wrap="none" lIns="63500" tIns="25400" rIns="63500" bIns="25400" anchor="t">
            <a:spAutoFit/>
          </a:bodyPr>
          <a:lstStyle/>
          <a:p>
            <a:r>
              <a:rPr lang="zh-CN" altLang="en-US" dirty="0"/>
              <a:t>并行开销的表达式：点到点通信</a:t>
            </a:r>
            <a:endParaRPr lang="zh-CN" altLang="en-US" dirty="0"/>
          </a:p>
        </p:txBody>
      </p:sp>
      <p:sp>
        <p:nvSpPr>
          <p:cNvPr id="551939" name="Rectangle 3"/>
          <p:cNvSpPr>
            <a:spLocks noGrp="1" noChangeArrowheads="1"/>
          </p:cNvSpPr>
          <p:nvPr>
            <p:ph type="body" idx="1"/>
          </p:nvPr>
        </p:nvSpPr>
        <p:spPr>
          <a:xfrm>
            <a:off x="571472" y="1357298"/>
            <a:ext cx="7643813" cy="4572000"/>
          </a:xfrm>
          <a:noFill/>
        </p:spPr>
        <p:txBody>
          <a:bodyPr lIns="90487" tIns="44450" rIns="90487" bIns="44450">
            <a:normAutofit fontScale="85000" lnSpcReduction="20000"/>
          </a:bodyPr>
          <a:lstStyle/>
          <a:p>
            <a:pPr marL="285750" indent="-285750"/>
            <a:r>
              <a:rPr lang="zh-CN" altLang="en-US" dirty="0"/>
              <a:t>通信开销</a:t>
            </a:r>
            <a:r>
              <a:rPr lang="en-US" altLang="en-US" i="1" dirty="0"/>
              <a:t> </a:t>
            </a:r>
            <a:r>
              <a:rPr lang="en-US" altLang="zh-CN" i="1" dirty="0"/>
              <a:t>t</a:t>
            </a:r>
            <a:r>
              <a:rPr lang="en-US" altLang="en-US" i="1" dirty="0"/>
              <a:t>(</a:t>
            </a:r>
            <a:r>
              <a:rPr lang="en-US" altLang="zh-CN" i="1" dirty="0"/>
              <a:t>m</a:t>
            </a:r>
            <a:r>
              <a:rPr lang="en-US" altLang="en-US" i="1" dirty="0"/>
              <a:t>)  = </a:t>
            </a:r>
            <a:r>
              <a:rPr lang="en-US" altLang="zh-CN" i="1" dirty="0"/>
              <a:t>t</a:t>
            </a:r>
            <a:r>
              <a:rPr lang="en-US" altLang="en-US" i="1" baseline="-25000" dirty="0"/>
              <a:t>0</a:t>
            </a:r>
            <a:r>
              <a:rPr lang="en-US" altLang="en-US" i="1" dirty="0"/>
              <a:t> + </a:t>
            </a:r>
            <a:r>
              <a:rPr lang="en-US" altLang="zh-CN" i="1" dirty="0"/>
              <a:t>m</a:t>
            </a:r>
            <a:r>
              <a:rPr lang="en-US" altLang="en-US" i="1" dirty="0"/>
              <a:t>/ </a:t>
            </a:r>
            <a:r>
              <a:rPr lang="en-US" altLang="zh-CN" sz="2000" dirty="0"/>
              <a:t>r</a:t>
            </a:r>
            <a:r>
              <a:rPr lang="en-US" altLang="zh-CN" sz="2000" baseline="-25000" dirty="0"/>
              <a:t>∞</a:t>
            </a:r>
            <a:endParaRPr lang="en-US" altLang="en-US" sz="2000" baseline="-25000" dirty="0"/>
          </a:p>
          <a:p>
            <a:pPr marL="285750">
              <a:spcBef>
                <a:spcPct val="70000"/>
              </a:spcBef>
            </a:pPr>
            <a:r>
              <a:rPr lang="zh-CN" altLang="en-US" sz="3600" dirty="0">
                <a:solidFill>
                  <a:srgbClr val="0000FF"/>
                </a:solidFill>
              </a:rPr>
              <a:t>通信启动时间 </a:t>
            </a:r>
            <a:r>
              <a:rPr lang="en-US" altLang="zh-CN" sz="3600" dirty="0">
                <a:solidFill>
                  <a:srgbClr val="0000FF"/>
                </a:solidFill>
              </a:rPr>
              <a:t>t</a:t>
            </a:r>
            <a:r>
              <a:rPr lang="en-US" altLang="en-US" sz="3600" dirty="0">
                <a:solidFill>
                  <a:srgbClr val="0000FF"/>
                </a:solidFill>
              </a:rPr>
              <a:t>0</a:t>
            </a:r>
            <a:endParaRPr lang="en-US" altLang="zh-CN" sz="3600" dirty="0">
              <a:solidFill>
                <a:srgbClr val="0000FF"/>
              </a:solidFill>
            </a:endParaRPr>
          </a:p>
          <a:p>
            <a:pPr marL="285750">
              <a:spcBef>
                <a:spcPct val="70000"/>
              </a:spcBef>
            </a:pPr>
            <a:r>
              <a:rPr lang="en-US" altLang="zh-CN" sz="3600" dirty="0" err="1">
                <a:solidFill>
                  <a:srgbClr val="0000FF"/>
                </a:solidFill>
              </a:rPr>
              <a:t>渐近</a:t>
            </a:r>
            <a:r>
              <a:rPr lang="zh-CN" altLang="en-US" sz="3600" dirty="0" smtClean="0">
                <a:solidFill>
                  <a:srgbClr val="0000FF"/>
                </a:solidFill>
              </a:rPr>
              <a:t>带宽</a:t>
            </a:r>
            <a:r>
              <a:rPr lang="en-US" altLang="zh-CN" sz="3600" dirty="0" smtClean="0">
                <a:solidFill>
                  <a:srgbClr val="0000FF"/>
                </a:solidFill>
              </a:rPr>
              <a:t>r∞</a:t>
            </a:r>
            <a:r>
              <a:rPr lang="en-US" altLang="en-US" sz="3600" dirty="0" smtClean="0">
                <a:solidFill>
                  <a:srgbClr val="0000FF"/>
                </a:solidFill>
              </a:rPr>
              <a:t> </a:t>
            </a:r>
            <a:r>
              <a:rPr lang="en-US" altLang="zh-CN" sz="3600" dirty="0">
                <a:solidFill>
                  <a:srgbClr val="0000FF"/>
                </a:solidFill>
              </a:rPr>
              <a:t>：</a:t>
            </a:r>
            <a:r>
              <a:rPr lang="zh-CN" altLang="en-US" sz="3600" dirty="0">
                <a:solidFill>
                  <a:srgbClr val="0000FF"/>
                </a:solidFill>
              </a:rPr>
              <a:t>传送无限长的消息时的通信速率</a:t>
            </a:r>
            <a:endParaRPr lang="zh-CN" altLang="en-US" sz="3600" dirty="0">
              <a:solidFill>
                <a:srgbClr val="0000FF"/>
              </a:solidFill>
            </a:endParaRPr>
          </a:p>
          <a:p>
            <a:pPr marL="285750" indent="-285750"/>
            <a:r>
              <a:rPr lang="en-US" altLang="zh-CN" dirty="0" smtClean="0"/>
              <a:t>半</a:t>
            </a:r>
            <a:r>
              <a:rPr lang="zh-CN" altLang="en-US" dirty="0"/>
              <a:t>峰值长度</a:t>
            </a:r>
            <a:r>
              <a:rPr lang="en-US" altLang="zh-CN" dirty="0"/>
              <a:t>m</a:t>
            </a:r>
            <a:r>
              <a:rPr lang="en-US" altLang="en-US" i="1" baseline="-25000" dirty="0"/>
              <a:t>1/2 </a:t>
            </a:r>
            <a:r>
              <a:rPr lang="zh-CN" altLang="en-US" dirty="0"/>
              <a:t>：达到一半渐近带宽所要的消息长度</a:t>
            </a:r>
            <a:endParaRPr lang="en-US" altLang="en-US" i="1" dirty="0"/>
          </a:p>
          <a:p>
            <a:pPr marL="285750" indent="-285750">
              <a:spcBef>
                <a:spcPct val="100000"/>
              </a:spcBef>
            </a:pPr>
            <a:r>
              <a:rPr lang="zh-CN" altLang="en-US" dirty="0"/>
              <a:t>特定性能</a:t>
            </a:r>
            <a:r>
              <a:rPr lang="en-US" altLang="zh-CN" dirty="0"/>
              <a:t>π</a:t>
            </a:r>
            <a:r>
              <a:rPr lang="en-US" altLang="zh-CN" baseline="-25000" dirty="0"/>
              <a:t>0</a:t>
            </a:r>
            <a:r>
              <a:rPr lang="zh-CN" altLang="en-US" dirty="0"/>
              <a:t>：表示短消息带宽 </a:t>
            </a:r>
            <a:endParaRPr lang="zh-CN" altLang="en-US" dirty="0"/>
          </a:p>
          <a:p>
            <a:pPr marL="285750" indent="-285750">
              <a:spcBef>
                <a:spcPct val="100000"/>
              </a:spcBef>
              <a:buFont typeface="Wingdings" panose="05000000000000000000" pitchFamily="2" charset="2"/>
              <a:buNone/>
            </a:pPr>
            <a:r>
              <a:rPr lang="en-US" altLang="zh-CN" dirty="0"/>
              <a:t>    </a:t>
            </a:r>
            <a:r>
              <a:rPr lang="en-US" altLang="zh-CN" dirty="0" smtClean="0"/>
              <a:t>4</a:t>
            </a:r>
            <a:r>
              <a:rPr lang="zh-CN" altLang="en-US" dirty="0" smtClean="0"/>
              <a:t>个参数只有两个是独立的</a:t>
            </a:r>
            <a:r>
              <a:rPr lang="en-US" altLang="zh-CN" i="1" dirty="0" smtClean="0"/>
              <a:t>t</a:t>
            </a:r>
            <a:r>
              <a:rPr lang="en-US" altLang="en-US" i="1" baseline="-25000" dirty="0" smtClean="0"/>
              <a:t>0</a:t>
            </a:r>
            <a:r>
              <a:rPr lang="en-US" altLang="zh-CN" dirty="0" smtClean="0"/>
              <a:t> </a:t>
            </a:r>
            <a:r>
              <a:rPr lang="en-US" altLang="zh-CN" dirty="0"/>
              <a:t>= m</a:t>
            </a:r>
            <a:r>
              <a:rPr lang="en-US" altLang="en-US" i="1" baseline="-25000" dirty="0"/>
              <a:t>1/2 </a:t>
            </a:r>
            <a:r>
              <a:rPr lang="en-US" altLang="zh-CN" dirty="0"/>
              <a:t>/</a:t>
            </a:r>
            <a:r>
              <a:rPr lang="en-US" altLang="en-US" i="1" baseline="-25000" dirty="0"/>
              <a:t> </a:t>
            </a:r>
            <a:r>
              <a:rPr lang="en-US" altLang="zh-CN" sz="2000" dirty="0"/>
              <a:t>r</a:t>
            </a:r>
            <a:r>
              <a:rPr lang="en-US" altLang="zh-CN" sz="2000" baseline="-25000" dirty="0"/>
              <a:t>∞ </a:t>
            </a:r>
            <a:r>
              <a:rPr lang="en-US" altLang="zh-CN" sz="2000" dirty="0"/>
              <a:t>= 1 /</a:t>
            </a:r>
            <a:r>
              <a:rPr lang="en-US" altLang="zh-CN" dirty="0"/>
              <a:t>π</a:t>
            </a:r>
            <a:r>
              <a:rPr lang="en-US" altLang="zh-CN" baseline="-25000" dirty="0"/>
              <a:t>0</a:t>
            </a:r>
            <a:endParaRPr lang="en-US" altLang="en-US" baseline="-250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11126</Words>
  <Application>WPS 演示</Application>
  <PresentationFormat>全屏显示(4:3)</PresentationFormat>
  <Paragraphs>570</Paragraphs>
  <Slides>43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29</vt:i4>
      </vt:variant>
      <vt:variant>
        <vt:lpstr>幻灯片标题</vt:lpstr>
      </vt:variant>
      <vt:variant>
        <vt:i4>43</vt:i4>
      </vt:variant>
    </vt:vector>
  </HeadingPairs>
  <TitlesOfParts>
    <vt:vector size="86" baseType="lpstr">
      <vt:lpstr>Arial</vt:lpstr>
      <vt:lpstr>宋体</vt:lpstr>
      <vt:lpstr>Wingdings</vt:lpstr>
      <vt:lpstr>黑体</vt:lpstr>
      <vt:lpstr>Arial</vt:lpstr>
      <vt:lpstr>微软雅黑</vt:lpstr>
      <vt:lpstr>Arial Unicode MS</vt:lpstr>
      <vt:lpstr>Calibri</vt:lpstr>
      <vt:lpstr>仿宋_GB2312</vt:lpstr>
      <vt:lpstr>Times New Roman</vt:lpstr>
      <vt:lpstr>Times New Roman</vt:lpstr>
      <vt:lpstr>Tahoma</vt:lpstr>
      <vt:lpstr>仿宋</vt:lpstr>
      <vt:lpstr>Office 主题</vt:lpstr>
      <vt:lpstr>Visio.Drawing.11</vt:lpstr>
      <vt:lpstr>Equation.3</vt:lpstr>
      <vt:lpstr>Visio.Drawing.11</vt:lpstr>
      <vt:lpstr>Equation.3</vt:lpstr>
      <vt:lpstr>Equation.3</vt:lpstr>
      <vt:lpstr>Equation.3</vt:lpstr>
      <vt:lpstr>Equation.3</vt:lpstr>
      <vt:lpstr>Equation.3</vt:lpstr>
      <vt:lpstr>Visio.Drawing.11</vt:lpstr>
      <vt:lpstr>Equation.3</vt:lpstr>
      <vt:lpstr>Equation.3</vt:lpstr>
      <vt:lpstr>Equation.3</vt:lpstr>
      <vt:lpstr>Visio.Drawing.11</vt:lpstr>
      <vt:lpstr>Visio.Drawing.11</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Visio.Drawing.11</vt:lpstr>
      <vt:lpstr>Equation.3</vt:lpstr>
      <vt:lpstr>Equation.3</vt:lpstr>
      <vt:lpstr>PowerPoint 演示文稿</vt:lpstr>
      <vt:lpstr>主要内容</vt:lpstr>
      <vt:lpstr>以处理器为中心分析运行时间</vt:lpstr>
      <vt:lpstr>性能分析</vt:lpstr>
      <vt:lpstr>CPU的基本性能指标</vt:lpstr>
      <vt:lpstr>存储器性能</vt:lpstr>
      <vt:lpstr>并行与通信开销</vt:lpstr>
      <vt:lpstr>Ping-Pong Scheme</vt:lpstr>
      <vt:lpstr>并行开销的表达式：点到点通信</vt:lpstr>
      <vt:lpstr>并行开销的表达式：整体通信</vt:lpstr>
      <vt:lpstr>机器的成本、价格与性/价比</vt:lpstr>
      <vt:lpstr>算法级性能评测</vt:lpstr>
      <vt:lpstr>Amdahl （阿姆达尔） 定律</vt:lpstr>
      <vt:lpstr>Amdahl定律（cont‘d)</vt:lpstr>
      <vt:lpstr>Amdahl’s law (cont’d)</vt:lpstr>
      <vt:lpstr>PowerPoint 演示文稿</vt:lpstr>
      <vt:lpstr>PowerPoint 演示文稿</vt:lpstr>
      <vt:lpstr>Gustafson定律 </vt:lpstr>
      <vt:lpstr>Gustafson定律（cont‘d)</vt:lpstr>
      <vt:lpstr>当考虑到并行程序运行时的额外开销Wo时， Gustafson加速比定律应修改为：</vt:lpstr>
      <vt:lpstr>Sun 和 Ni定律 </vt:lpstr>
      <vt:lpstr>Sun 和 Ni定律(cont’d)</vt:lpstr>
      <vt:lpstr>当考虑到并行程序运行时的额外开销Wo时， Sun 和 Ni加速比定律应修改为：</vt:lpstr>
      <vt:lpstr>加速比讨论</vt:lpstr>
      <vt:lpstr>超线性加速</vt:lpstr>
      <vt:lpstr>可扩展性评测标准</vt:lpstr>
      <vt:lpstr>可扩展性评测标准（cont‘d)</vt:lpstr>
      <vt:lpstr>可扩展性评测标准（cont‘d)</vt:lpstr>
      <vt:lpstr>可扩展性评测标准（cont‘d)</vt:lpstr>
      <vt:lpstr>等效率度量标准 </vt:lpstr>
      <vt:lpstr>等效率度量标准（cont‘d)  </vt:lpstr>
      <vt:lpstr>等速度度量标准          </vt:lpstr>
      <vt:lpstr>等速度度量标准（cont’d）</vt:lpstr>
      <vt:lpstr>平均延迟度量标准 </vt:lpstr>
      <vt:lpstr>平均延迟度量标准（Cont’d)</vt:lpstr>
      <vt:lpstr>基准测试程序 </vt:lpstr>
      <vt:lpstr>PowerPoint 演示文稿</vt:lpstr>
      <vt:lpstr>LINPACK测试程序 </vt:lpstr>
      <vt:lpstr>LAPACK测试程序和ScaLAPACK测试程序 </vt:lpstr>
      <vt:lpstr>SPEC测试程序 </vt:lpstr>
      <vt:lpstr>SPEC测试程序 </vt:lpstr>
      <vt:lpstr>SPEC测试程序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zth</dc:creator>
  <cp:lastModifiedBy>yunlan</cp:lastModifiedBy>
  <cp:revision>565</cp:revision>
  <dcterms:created xsi:type="dcterms:W3CDTF">2013-08-31T06:22:00Z</dcterms:created>
  <dcterms:modified xsi:type="dcterms:W3CDTF">2018-12-06T15:49:53Z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